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16"/>
  </p:notesMasterIdLst>
  <p:sldIdLst>
    <p:sldId id="256" r:id="rId2"/>
    <p:sldId id="263" r:id="rId3"/>
    <p:sldId id="264" r:id="rId4"/>
    <p:sldId id="258" r:id="rId5"/>
    <p:sldId id="262" r:id="rId6"/>
    <p:sldId id="259" r:id="rId7"/>
    <p:sldId id="257" r:id="rId8"/>
    <p:sldId id="261" r:id="rId9"/>
    <p:sldId id="267" r:id="rId10"/>
    <p:sldId id="269" r:id="rId11"/>
    <p:sldId id="271" r:id="rId12"/>
    <p:sldId id="270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27" autoAdjust="0"/>
    <p:restoredTop sz="94660"/>
  </p:normalViewPr>
  <p:slideViewPr>
    <p:cSldViewPr>
      <p:cViewPr>
        <p:scale>
          <a:sx n="100" d="100"/>
          <a:sy n="100" d="100"/>
        </p:scale>
        <p:origin x="-606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4BCF57-F733-4F73-A434-45C423B2911B}" type="doc">
      <dgm:prSet loTypeId="urn:microsoft.com/office/officeart/2005/8/layout/default#1" loCatId="list" qsTypeId="urn:microsoft.com/office/officeart/2005/8/quickstyle/3d5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0A2932B8-8EFA-4026-9466-F894CF16561E}">
      <dgm:prSet phldrT="[Text]"/>
      <dgm:spPr/>
      <dgm:t>
        <a:bodyPr/>
        <a:lstStyle/>
        <a:p>
          <a:r>
            <a:rPr lang="en-US" dirty="0" smtClean="0"/>
            <a:t>Strengths</a:t>
          </a:r>
          <a:endParaRPr lang="en-US" dirty="0"/>
        </a:p>
      </dgm:t>
    </dgm:pt>
    <dgm:pt modelId="{8108C1E5-A0B0-46E6-9813-81D32891BFC1}" type="parTrans" cxnId="{085D305F-36B6-4616-BF83-0C971014871C}">
      <dgm:prSet/>
      <dgm:spPr/>
      <dgm:t>
        <a:bodyPr/>
        <a:lstStyle/>
        <a:p>
          <a:endParaRPr lang="en-US"/>
        </a:p>
      </dgm:t>
    </dgm:pt>
    <dgm:pt modelId="{853A7AB0-973A-473C-9B2A-7F64A90B88A7}" type="sibTrans" cxnId="{085D305F-36B6-4616-BF83-0C971014871C}">
      <dgm:prSet/>
      <dgm:spPr/>
      <dgm:t>
        <a:bodyPr/>
        <a:lstStyle/>
        <a:p>
          <a:endParaRPr lang="en-US"/>
        </a:p>
      </dgm:t>
    </dgm:pt>
    <dgm:pt modelId="{A3C1EB1A-C0D4-4CED-A62F-30BF218F20F0}">
      <dgm:prSet phldrT="[Text]"/>
      <dgm:spPr/>
      <dgm:t>
        <a:bodyPr/>
        <a:lstStyle/>
        <a:p>
          <a:r>
            <a:rPr lang="en-US" dirty="0" smtClean="0"/>
            <a:t>Weaknesses</a:t>
          </a:r>
          <a:endParaRPr lang="en-US" dirty="0"/>
        </a:p>
      </dgm:t>
    </dgm:pt>
    <dgm:pt modelId="{796033B4-3F72-4053-82CE-9B366F07ACF7}" type="parTrans" cxnId="{4163B625-3793-4025-830E-8DA4D799D06F}">
      <dgm:prSet/>
      <dgm:spPr/>
      <dgm:t>
        <a:bodyPr/>
        <a:lstStyle/>
        <a:p>
          <a:endParaRPr lang="en-US"/>
        </a:p>
      </dgm:t>
    </dgm:pt>
    <dgm:pt modelId="{722A9A41-1A7E-4747-8C0C-B49EFAA2B6BF}" type="sibTrans" cxnId="{4163B625-3793-4025-830E-8DA4D799D06F}">
      <dgm:prSet/>
      <dgm:spPr/>
      <dgm:t>
        <a:bodyPr/>
        <a:lstStyle/>
        <a:p>
          <a:endParaRPr lang="en-US"/>
        </a:p>
      </dgm:t>
    </dgm:pt>
    <dgm:pt modelId="{35E29753-E932-4A3C-BC15-B601461276B1}">
      <dgm:prSet phldrT="[Text]"/>
      <dgm:spPr/>
      <dgm:t>
        <a:bodyPr/>
        <a:lstStyle/>
        <a:p>
          <a:r>
            <a:rPr lang="en-US" dirty="0" smtClean="0"/>
            <a:t>Opportunities</a:t>
          </a:r>
          <a:endParaRPr lang="en-US" dirty="0"/>
        </a:p>
      </dgm:t>
    </dgm:pt>
    <dgm:pt modelId="{5541554E-B7A2-43DF-B258-6EC8E579A04A}" type="parTrans" cxnId="{A12D505A-7DD4-476F-8A9D-1615CE25CEE1}">
      <dgm:prSet/>
      <dgm:spPr/>
      <dgm:t>
        <a:bodyPr/>
        <a:lstStyle/>
        <a:p>
          <a:endParaRPr lang="en-US"/>
        </a:p>
      </dgm:t>
    </dgm:pt>
    <dgm:pt modelId="{83E75591-D381-4571-8248-F10A957E3106}" type="sibTrans" cxnId="{A12D505A-7DD4-476F-8A9D-1615CE25CEE1}">
      <dgm:prSet/>
      <dgm:spPr/>
      <dgm:t>
        <a:bodyPr/>
        <a:lstStyle/>
        <a:p>
          <a:endParaRPr lang="en-US"/>
        </a:p>
      </dgm:t>
    </dgm:pt>
    <dgm:pt modelId="{53419C09-F560-4F9E-9B42-860EEE27BCEB}">
      <dgm:prSet phldrT="[Text]"/>
      <dgm:spPr/>
      <dgm:t>
        <a:bodyPr/>
        <a:lstStyle/>
        <a:p>
          <a:r>
            <a:rPr lang="en-US" dirty="0" smtClean="0"/>
            <a:t>Threats</a:t>
          </a:r>
          <a:endParaRPr lang="en-US" dirty="0"/>
        </a:p>
      </dgm:t>
    </dgm:pt>
    <dgm:pt modelId="{2E91E471-0BED-467D-A311-8FAEFF1A9A07}" type="parTrans" cxnId="{D1E0A847-7380-4F5A-AAB2-7103319DB8AD}">
      <dgm:prSet/>
      <dgm:spPr/>
      <dgm:t>
        <a:bodyPr/>
        <a:lstStyle/>
        <a:p>
          <a:endParaRPr lang="en-US"/>
        </a:p>
      </dgm:t>
    </dgm:pt>
    <dgm:pt modelId="{5D947665-E5B8-4099-B715-201A9CD9336B}" type="sibTrans" cxnId="{D1E0A847-7380-4F5A-AAB2-7103319DB8AD}">
      <dgm:prSet/>
      <dgm:spPr/>
      <dgm:t>
        <a:bodyPr/>
        <a:lstStyle/>
        <a:p>
          <a:endParaRPr lang="en-US"/>
        </a:p>
      </dgm:t>
    </dgm:pt>
    <dgm:pt modelId="{EE6E61B0-2D35-47B0-8F9F-135E8E91CB61}" type="pres">
      <dgm:prSet presAssocID="{A04BCF57-F733-4F73-A434-45C423B291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F9768D-0E2B-46DD-BF2F-2EAF604569E2}" type="pres">
      <dgm:prSet presAssocID="{0A2932B8-8EFA-4026-9466-F894CF16561E}" presName="node" presStyleLbl="node1" presStyleIdx="0" presStyleCnt="4" custLinFactNeighborX="-2651" custLinFactNeighborY="3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ACCA31-3D50-42CB-938B-335C8EE79BD6}" type="pres">
      <dgm:prSet presAssocID="{853A7AB0-973A-473C-9B2A-7F64A90B88A7}" presName="sibTrans" presStyleCnt="0"/>
      <dgm:spPr/>
    </dgm:pt>
    <dgm:pt modelId="{4242A4C6-CE8A-4386-BC51-350F88326733}" type="pres">
      <dgm:prSet presAssocID="{A3C1EB1A-C0D4-4CED-A62F-30BF218F20F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C4359-329C-4D5C-9945-972267417B97}" type="pres">
      <dgm:prSet presAssocID="{722A9A41-1A7E-4747-8C0C-B49EFAA2B6BF}" presName="sibTrans" presStyleCnt="0"/>
      <dgm:spPr/>
    </dgm:pt>
    <dgm:pt modelId="{757D6A9E-18AA-4EF1-8791-61968C94B237}" type="pres">
      <dgm:prSet presAssocID="{35E29753-E932-4A3C-BC15-B601461276B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078D5F-C228-46E9-9A94-2E253B7549B5}" type="pres">
      <dgm:prSet presAssocID="{83E75591-D381-4571-8248-F10A957E3106}" presName="sibTrans" presStyleCnt="0"/>
      <dgm:spPr/>
    </dgm:pt>
    <dgm:pt modelId="{CE8B9CB9-6A86-46AB-A3F5-B1A69D719E73}" type="pres">
      <dgm:prSet presAssocID="{53419C09-F560-4F9E-9B42-860EEE27BCE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8D5ACF-0D38-4DA7-88C1-B67E6FD9EBB9}" type="presOf" srcId="{35E29753-E932-4A3C-BC15-B601461276B1}" destId="{757D6A9E-18AA-4EF1-8791-61968C94B237}" srcOrd="0" destOrd="0" presId="urn:microsoft.com/office/officeart/2005/8/layout/default#1"/>
    <dgm:cxn modelId="{998C9274-0BA1-461F-A243-4988C968ACAF}" type="presOf" srcId="{0A2932B8-8EFA-4026-9466-F894CF16561E}" destId="{53F9768D-0E2B-46DD-BF2F-2EAF604569E2}" srcOrd="0" destOrd="0" presId="urn:microsoft.com/office/officeart/2005/8/layout/default#1"/>
    <dgm:cxn modelId="{D34DB871-390E-4AFE-8E30-830ECA8FAEDC}" type="presOf" srcId="{A3C1EB1A-C0D4-4CED-A62F-30BF218F20F0}" destId="{4242A4C6-CE8A-4386-BC51-350F88326733}" srcOrd="0" destOrd="0" presId="urn:microsoft.com/office/officeart/2005/8/layout/default#1"/>
    <dgm:cxn modelId="{4163B625-3793-4025-830E-8DA4D799D06F}" srcId="{A04BCF57-F733-4F73-A434-45C423B2911B}" destId="{A3C1EB1A-C0D4-4CED-A62F-30BF218F20F0}" srcOrd="1" destOrd="0" parTransId="{796033B4-3F72-4053-82CE-9B366F07ACF7}" sibTransId="{722A9A41-1A7E-4747-8C0C-B49EFAA2B6BF}"/>
    <dgm:cxn modelId="{0F496045-A688-4E0C-A9D6-5DBBA7426B8D}" type="presOf" srcId="{A04BCF57-F733-4F73-A434-45C423B2911B}" destId="{EE6E61B0-2D35-47B0-8F9F-135E8E91CB61}" srcOrd="0" destOrd="0" presId="urn:microsoft.com/office/officeart/2005/8/layout/default#1"/>
    <dgm:cxn modelId="{A12D505A-7DD4-476F-8A9D-1615CE25CEE1}" srcId="{A04BCF57-F733-4F73-A434-45C423B2911B}" destId="{35E29753-E932-4A3C-BC15-B601461276B1}" srcOrd="2" destOrd="0" parTransId="{5541554E-B7A2-43DF-B258-6EC8E579A04A}" sibTransId="{83E75591-D381-4571-8248-F10A957E3106}"/>
    <dgm:cxn modelId="{085D305F-36B6-4616-BF83-0C971014871C}" srcId="{A04BCF57-F733-4F73-A434-45C423B2911B}" destId="{0A2932B8-8EFA-4026-9466-F894CF16561E}" srcOrd="0" destOrd="0" parTransId="{8108C1E5-A0B0-46E6-9813-81D32891BFC1}" sibTransId="{853A7AB0-973A-473C-9B2A-7F64A90B88A7}"/>
    <dgm:cxn modelId="{D1E0A847-7380-4F5A-AAB2-7103319DB8AD}" srcId="{A04BCF57-F733-4F73-A434-45C423B2911B}" destId="{53419C09-F560-4F9E-9B42-860EEE27BCEB}" srcOrd="3" destOrd="0" parTransId="{2E91E471-0BED-467D-A311-8FAEFF1A9A07}" sibTransId="{5D947665-E5B8-4099-B715-201A9CD9336B}"/>
    <dgm:cxn modelId="{D7A11994-8D23-4373-9A02-B323053523B2}" type="presOf" srcId="{53419C09-F560-4F9E-9B42-860EEE27BCEB}" destId="{CE8B9CB9-6A86-46AB-A3F5-B1A69D719E73}" srcOrd="0" destOrd="0" presId="urn:microsoft.com/office/officeart/2005/8/layout/default#1"/>
    <dgm:cxn modelId="{8E476588-2E26-4437-9AA2-81B1386B8C63}" type="presParOf" srcId="{EE6E61B0-2D35-47B0-8F9F-135E8E91CB61}" destId="{53F9768D-0E2B-46DD-BF2F-2EAF604569E2}" srcOrd="0" destOrd="0" presId="urn:microsoft.com/office/officeart/2005/8/layout/default#1"/>
    <dgm:cxn modelId="{EF4CFAFA-FC25-4C44-9CAA-0B35EEB3CFA2}" type="presParOf" srcId="{EE6E61B0-2D35-47B0-8F9F-135E8E91CB61}" destId="{79ACCA31-3D50-42CB-938B-335C8EE79BD6}" srcOrd="1" destOrd="0" presId="urn:microsoft.com/office/officeart/2005/8/layout/default#1"/>
    <dgm:cxn modelId="{4151BC43-9C5F-498B-BAFD-2E2331F6AB57}" type="presParOf" srcId="{EE6E61B0-2D35-47B0-8F9F-135E8E91CB61}" destId="{4242A4C6-CE8A-4386-BC51-350F88326733}" srcOrd="2" destOrd="0" presId="urn:microsoft.com/office/officeart/2005/8/layout/default#1"/>
    <dgm:cxn modelId="{BDCE6E40-6746-4E87-B5AF-960682A85719}" type="presParOf" srcId="{EE6E61B0-2D35-47B0-8F9F-135E8E91CB61}" destId="{87AC4359-329C-4D5C-9945-972267417B97}" srcOrd="3" destOrd="0" presId="urn:microsoft.com/office/officeart/2005/8/layout/default#1"/>
    <dgm:cxn modelId="{FC9F0007-5632-473D-8844-04169987714D}" type="presParOf" srcId="{EE6E61B0-2D35-47B0-8F9F-135E8E91CB61}" destId="{757D6A9E-18AA-4EF1-8791-61968C94B237}" srcOrd="4" destOrd="0" presId="urn:microsoft.com/office/officeart/2005/8/layout/default#1"/>
    <dgm:cxn modelId="{111F5D0B-CB7C-45B2-9665-450AF19DC0AC}" type="presParOf" srcId="{EE6E61B0-2D35-47B0-8F9F-135E8E91CB61}" destId="{CA078D5F-C228-46E9-9A94-2E253B7549B5}" srcOrd="5" destOrd="0" presId="urn:microsoft.com/office/officeart/2005/8/layout/default#1"/>
    <dgm:cxn modelId="{05B7D8D9-CBA0-484A-A616-B56EC37216BA}" type="presParOf" srcId="{EE6E61B0-2D35-47B0-8F9F-135E8E91CB61}" destId="{CE8B9CB9-6A86-46AB-A3F5-B1A69D719E73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9768D-0E2B-46DD-BF2F-2EAF604569E2}">
      <dsp:nvSpPr>
        <dsp:cNvPr id="0" name=""/>
        <dsp:cNvSpPr/>
      </dsp:nvSpPr>
      <dsp:spPr>
        <a:xfrm>
          <a:off x="0" y="152394"/>
          <a:ext cx="2902148" cy="17412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Strengths</a:t>
          </a:r>
          <a:endParaRPr lang="en-US" sz="3400" kern="1200" dirty="0"/>
        </a:p>
      </dsp:txBody>
      <dsp:txXfrm>
        <a:off x="0" y="152394"/>
        <a:ext cx="2902148" cy="1741289"/>
      </dsp:txXfrm>
    </dsp:sp>
    <dsp:sp modelId="{4242A4C6-CE8A-4386-BC51-350F88326733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Weaknesses</a:t>
          </a:r>
          <a:endParaRPr lang="en-US" sz="3400" kern="1200" dirty="0"/>
        </a:p>
      </dsp:txBody>
      <dsp:txXfrm>
        <a:off x="3193107" y="145603"/>
        <a:ext cx="2902148" cy="1741289"/>
      </dsp:txXfrm>
    </dsp:sp>
    <dsp:sp modelId="{757D6A9E-18AA-4EF1-8791-61968C94B237}">
      <dsp:nvSpPr>
        <dsp:cNvPr id="0" name=""/>
        <dsp:cNvSpPr/>
      </dsp:nvSpPr>
      <dsp:spPr>
        <a:xfrm>
          <a:off x="744" y="2177107"/>
          <a:ext cx="2902148" cy="17412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Opportunities</a:t>
          </a:r>
          <a:endParaRPr lang="en-US" sz="3400" kern="1200" dirty="0"/>
        </a:p>
      </dsp:txBody>
      <dsp:txXfrm>
        <a:off x="744" y="2177107"/>
        <a:ext cx="2902148" cy="1741289"/>
      </dsp:txXfrm>
    </dsp:sp>
    <dsp:sp modelId="{CE8B9CB9-6A86-46AB-A3F5-B1A69D719E73}">
      <dsp:nvSpPr>
        <dsp:cNvPr id="0" name=""/>
        <dsp:cNvSpPr/>
      </dsp:nvSpPr>
      <dsp:spPr>
        <a:xfrm>
          <a:off x="3193107" y="2177107"/>
          <a:ext cx="2902148" cy="17412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Threats</a:t>
          </a:r>
          <a:endParaRPr lang="en-US" sz="3400" kern="1200" dirty="0"/>
        </a:p>
      </dsp:txBody>
      <dsp:txXfrm>
        <a:off x="3193107" y="2177107"/>
        <a:ext cx="2902148" cy="1741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70B86-851C-4B6D-B3D9-810EE4FECE2E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93341-A0B0-4330-8F9A-4A3701D19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8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93341-A0B0-4330-8F9A-4A3701D190C1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1BEBC74-DB44-4B07-B3AB-9B985AAA98B6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15E2FD5-3394-49D9-A3A7-E95F02684D0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BEBC74-DB44-4B07-B3AB-9B985AAA98B6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5E2FD5-3394-49D9-A3A7-E95F02684D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1BEBC74-DB44-4B07-B3AB-9B985AAA98B6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15E2FD5-3394-49D9-A3A7-E95F02684D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BEBC74-DB44-4B07-B3AB-9B985AAA98B6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5E2FD5-3394-49D9-A3A7-E95F02684D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1BEBC74-DB44-4B07-B3AB-9B985AAA98B6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15E2FD5-3394-49D9-A3A7-E95F02684D0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BEBC74-DB44-4B07-B3AB-9B985AAA98B6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5E2FD5-3394-49D9-A3A7-E95F02684D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BEBC74-DB44-4B07-B3AB-9B985AAA98B6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5E2FD5-3394-49D9-A3A7-E95F02684D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BEBC74-DB44-4B07-B3AB-9B985AAA98B6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5E2FD5-3394-49D9-A3A7-E95F02684D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1BEBC74-DB44-4B07-B3AB-9B985AAA98B6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5E2FD5-3394-49D9-A3A7-E95F02684D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BEBC74-DB44-4B07-B3AB-9B985AAA98B6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5E2FD5-3394-49D9-A3A7-E95F02684D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BEBC74-DB44-4B07-B3AB-9B985AAA98B6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5E2FD5-3394-49D9-A3A7-E95F02684D0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1BEBC74-DB44-4B07-B3AB-9B985AAA98B6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15E2FD5-3394-49D9-A3A7-E95F02684D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gif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013849"/>
            <a:ext cx="6553200" cy="2868168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Let’s           </a:t>
            </a:r>
            <a:r>
              <a:rPr lang="en-US" dirty="0" err="1" smtClean="0"/>
              <a:t>draise</a:t>
            </a:r>
            <a:r>
              <a:rPr lang="en-US" dirty="0" smtClean="0"/>
              <a:t>!!!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486400"/>
            <a:ext cx="4191000" cy="104775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A Conversation on Fundraising</a:t>
            </a:r>
          </a:p>
          <a:p>
            <a:pPr algn="r"/>
            <a:r>
              <a:rPr lang="en-US" dirty="0" smtClean="0"/>
              <a:t>Jessica Mendiola, GRA</a:t>
            </a:r>
          </a:p>
        </p:txBody>
      </p:sp>
      <p:pic>
        <p:nvPicPr>
          <p:cNvPr id="25602" name="Picture 2" descr="http://www.opensecrets.org/news/moneyb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82017"/>
            <a:ext cx="2667000" cy="297598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 rot="21080327">
            <a:off x="4556656" y="2967336"/>
            <a:ext cx="1519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229600" cy="5334000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en-US" sz="2900" dirty="0" smtClean="0"/>
              <a:t> </a:t>
            </a:r>
          </a:p>
          <a:p>
            <a:pPr marL="795528" indent="-685800">
              <a:buFont typeface="Wingdings" pitchFamily="2" charset="2"/>
              <a:buChar char="v"/>
            </a:pPr>
            <a:r>
              <a:rPr lang="en-US" sz="5100" dirty="0" smtClean="0"/>
              <a:t>Car wash – donation or go by car rate </a:t>
            </a:r>
          </a:p>
          <a:p>
            <a:pPr marL="795528" indent="-685800">
              <a:buFont typeface="Wingdings" pitchFamily="2" charset="2"/>
              <a:buChar char="v"/>
            </a:pPr>
            <a:r>
              <a:rPr lang="en-US" sz="5100" dirty="0" smtClean="0"/>
              <a:t>Pie a Professor/favorite member- Similar to a penny wars, the professor with the most money spends an hour or so on the receiving end of whipped cream pies. </a:t>
            </a:r>
          </a:p>
          <a:p>
            <a:pPr marL="795528" indent="-685800">
              <a:buFont typeface="Wingdings" pitchFamily="2" charset="2"/>
              <a:buChar char="v"/>
            </a:pPr>
            <a:r>
              <a:rPr lang="en-US" sz="5100" dirty="0" smtClean="0"/>
              <a:t>Care packages- Mail order forms to parents and deliver kits to students during finals/holidays </a:t>
            </a:r>
          </a:p>
          <a:p>
            <a:pPr marL="795528" indent="-685800">
              <a:buFont typeface="Wingdings" pitchFamily="2" charset="2"/>
              <a:buChar char="v"/>
            </a:pPr>
            <a:r>
              <a:rPr lang="en-US" sz="5100" dirty="0" smtClean="0"/>
              <a:t>Cram-o-grams – wish your friends well on their exams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3189" y="0"/>
            <a:ext cx="7010400" cy="1143000"/>
          </a:xfrm>
        </p:spPr>
        <p:txBody>
          <a:bodyPr/>
          <a:lstStyle/>
          <a:p>
            <a:r>
              <a:rPr lang="en-US" dirty="0" smtClean="0"/>
              <a:t>Ideas</a:t>
            </a:r>
            <a:endParaRPr lang="en-US" dirty="0"/>
          </a:p>
        </p:txBody>
      </p:sp>
      <p:pic>
        <p:nvPicPr>
          <p:cNvPr id="1026" name="Picture 2" descr="http://minerva.union.edu/smithj2/lightbul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"/>
            <a:ext cx="1287379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261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25"/>
            <a:ext cx="7239000" cy="1143000"/>
          </a:xfrm>
        </p:spPr>
        <p:txBody>
          <a:bodyPr/>
          <a:lstStyle/>
          <a:p>
            <a:r>
              <a:rPr lang="en-US" dirty="0" smtClean="0"/>
              <a:t>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" y="1524000"/>
            <a:ext cx="7896225" cy="5334000"/>
          </a:xfrm>
        </p:spPr>
        <p:txBody>
          <a:bodyPr>
            <a:normAutofit lnSpcReduction="10000"/>
          </a:bodyPr>
          <a:lstStyle/>
          <a:p>
            <a:pPr marL="795528" indent="-685800">
              <a:buFont typeface="Wingdings" pitchFamily="2" charset="2"/>
              <a:buChar char="v"/>
            </a:pPr>
            <a:r>
              <a:rPr lang="en-US" sz="3000" dirty="0"/>
              <a:t>Key chains - </a:t>
            </a:r>
            <a:r>
              <a:rPr lang="en-US" sz="3000" dirty="0" smtClean="0"/>
              <a:t>with </a:t>
            </a:r>
            <a:r>
              <a:rPr lang="en-US" sz="3000" dirty="0"/>
              <a:t>either school </a:t>
            </a:r>
            <a:r>
              <a:rPr lang="en-US" sz="3000" dirty="0" smtClean="0"/>
              <a:t>colors, Greek </a:t>
            </a:r>
            <a:r>
              <a:rPr lang="en-US" sz="3000" dirty="0"/>
              <a:t>colors and/or with </a:t>
            </a:r>
            <a:r>
              <a:rPr lang="en-US" sz="3000" dirty="0" smtClean="0"/>
              <a:t>the name </a:t>
            </a:r>
            <a:r>
              <a:rPr lang="en-US" sz="3000" dirty="0"/>
              <a:t>or the nickname of your </a:t>
            </a:r>
            <a:r>
              <a:rPr lang="en-US" sz="3000" dirty="0" smtClean="0"/>
              <a:t>organization</a:t>
            </a:r>
            <a:endParaRPr lang="en-US" sz="3000" dirty="0"/>
          </a:p>
          <a:p>
            <a:pPr marL="795528" indent="-685800">
              <a:buFont typeface="Wingdings" pitchFamily="2" charset="2"/>
              <a:buChar char="v"/>
            </a:pPr>
            <a:r>
              <a:rPr lang="en-US" sz="3000" dirty="0"/>
              <a:t>Holiday gift wrapping and gift bag </a:t>
            </a:r>
            <a:r>
              <a:rPr lang="en-US" sz="3000" dirty="0" smtClean="0"/>
              <a:t>crafting </a:t>
            </a:r>
            <a:endParaRPr lang="en-US" sz="3000" dirty="0"/>
          </a:p>
          <a:p>
            <a:pPr marL="795528" indent="-685800">
              <a:buFont typeface="Wingdings" pitchFamily="2" charset="2"/>
              <a:buChar char="v"/>
            </a:pPr>
            <a:r>
              <a:rPr lang="en-US" sz="3000" dirty="0" smtClean="0"/>
              <a:t>Candy </a:t>
            </a:r>
            <a:r>
              <a:rPr lang="en-US" sz="3000" dirty="0"/>
              <a:t>bar </a:t>
            </a:r>
            <a:r>
              <a:rPr lang="en-US" sz="3000" dirty="0" smtClean="0"/>
              <a:t>kits</a:t>
            </a:r>
          </a:p>
          <a:p>
            <a:pPr marL="795528" indent="-685800">
              <a:buFont typeface="Wingdings" pitchFamily="2" charset="2"/>
              <a:buChar char="v"/>
            </a:pPr>
            <a:r>
              <a:rPr lang="en-US" sz="3000" dirty="0"/>
              <a:t>Fashion Show</a:t>
            </a:r>
          </a:p>
          <a:p>
            <a:pPr marL="795528" indent="-685800">
              <a:buFont typeface="Wingdings" pitchFamily="2" charset="2"/>
              <a:buChar char="v"/>
            </a:pPr>
            <a:r>
              <a:rPr lang="en-US" sz="3000" dirty="0"/>
              <a:t>Haunted House </a:t>
            </a:r>
          </a:p>
          <a:p>
            <a:pPr marL="795528" indent="-685800">
              <a:buFont typeface="Wingdings" pitchFamily="2" charset="2"/>
              <a:buChar char="v"/>
            </a:pPr>
            <a:r>
              <a:rPr lang="en-US" sz="3000" dirty="0"/>
              <a:t>Picture booth </a:t>
            </a:r>
            <a:endParaRPr lang="en-US" sz="3000" dirty="0" smtClean="0"/>
          </a:p>
          <a:p>
            <a:pPr marL="795528" indent="-685800">
              <a:buFont typeface="Wingdings" pitchFamily="2" charset="2"/>
              <a:buChar char="v"/>
            </a:pPr>
            <a:r>
              <a:rPr lang="en-US" sz="3000" dirty="0"/>
              <a:t>G</a:t>
            </a:r>
            <a:r>
              <a:rPr lang="en-US" sz="3000" dirty="0" smtClean="0"/>
              <a:t>reeting cards-student </a:t>
            </a:r>
            <a:r>
              <a:rPr lang="en-US" sz="3000" dirty="0"/>
              <a:t>organization will create it and deliver/mail it</a:t>
            </a:r>
            <a:r>
              <a:rPr lang="en-US" sz="3000" dirty="0" smtClean="0"/>
              <a:t>.</a:t>
            </a:r>
            <a:endParaRPr lang="en-US" sz="3000" dirty="0"/>
          </a:p>
          <a:p>
            <a:pPr marL="795528" indent="-685800">
              <a:buFont typeface="Wingdings" pitchFamily="2" charset="2"/>
              <a:buChar char="v"/>
            </a:pPr>
            <a:endParaRPr lang="en-US" sz="2700" dirty="0"/>
          </a:p>
          <a:p>
            <a:pPr marL="795528" indent="-685800">
              <a:buFont typeface="Wingdings" pitchFamily="2" charset="2"/>
              <a:buChar char="v"/>
            </a:pPr>
            <a:endParaRPr lang="en-US" sz="2800" dirty="0"/>
          </a:p>
          <a:p>
            <a:endParaRPr lang="en-US" dirty="0"/>
          </a:p>
        </p:txBody>
      </p:sp>
      <p:pic>
        <p:nvPicPr>
          <p:cNvPr id="2050" name="Picture 2" descr="http://minerva.union.edu/smithj2/lightbul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155" y="76200"/>
            <a:ext cx="1245270" cy="147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41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1371600"/>
            <a:ext cx="8124825" cy="5334000"/>
          </a:xfrm>
        </p:spPr>
        <p:txBody>
          <a:bodyPr>
            <a:normAutofit/>
          </a:bodyPr>
          <a:lstStyle/>
          <a:p>
            <a:pPr marL="795528" indent="-685800">
              <a:buFont typeface="Wingdings" pitchFamily="2" charset="2"/>
              <a:buChar char="v"/>
            </a:pPr>
            <a:r>
              <a:rPr lang="en-US" sz="2700" dirty="0"/>
              <a:t>Make your own tie-dye - Get t-shirt sponsors and make your own shirt. </a:t>
            </a:r>
          </a:p>
          <a:p>
            <a:pPr marL="795528" indent="-685800">
              <a:buFont typeface="Wingdings" pitchFamily="2" charset="2"/>
              <a:buChar char="v"/>
            </a:pPr>
            <a:r>
              <a:rPr lang="en-US" sz="2700" dirty="0" smtClean="0"/>
              <a:t>Balloon pop or carnival games</a:t>
            </a:r>
            <a:endParaRPr lang="en-US" sz="2700" dirty="0"/>
          </a:p>
          <a:p>
            <a:pPr marL="795528" indent="-685800">
              <a:buFont typeface="Wingdings" pitchFamily="2" charset="2"/>
              <a:buChar char="v"/>
            </a:pPr>
            <a:r>
              <a:rPr lang="en-US" sz="2700" dirty="0"/>
              <a:t>Song-A-Grams/Valentine’s Day Serenades – For example, 4-5 members of your organization will go surprise someone’s sweetie with a love song. </a:t>
            </a:r>
          </a:p>
          <a:p>
            <a:pPr marL="795528" indent="-685800">
              <a:buFont typeface="Wingdings" pitchFamily="2" charset="2"/>
              <a:buChar char="v"/>
            </a:pPr>
            <a:r>
              <a:rPr lang="en-US" sz="2700" dirty="0" smtClean="0"/>
              <a:t>Hold </a:t>
            </a:r>
            <a:r>
              <a:rPr lang="en-US" sz="2700" dirty="0"/>
              <a:t>a musical performance/skit competition between student groups/residence halls/etc. </a:t>
            </a:r>
          </a:p>
          <a:p>
            <a:pPr marL="795528" indent="-685800">
              <a:buFont typeface="Wingdings" pitchFamily="2" charset="2"/>
              <a:buChar char="v"/>
            </a:pPr>
            <a:r>
              <a:rPr lang="en-US" sz="2700" dirty="0"/>
              <a:t>Ads in programs/agendas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/>
          <a:lstStyle/>
          <a:p>
            <a:r>
              <a:rPr lang="en-US" dirty="0" smtClean="0"/>
              <a:t>Ideas</a:t>
            </a:r>
            <a:endParaRPr lang="en-US" dirty="0"/>
          </a:p>
        </p:txBody>
      </p:sp>
      <p:pic>
        <p:nvPicPr>
          <p:cNvPr id="5" name="Picture 2" descr="http://minerva.union.edu/smithj2/lightbul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1171575" cy="138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13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905000"/>
            <a:ext cx="5943600" cy="2133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How does your organization fundraise?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2" descr="http://blog.copdfoundation.org/wp-content/uploads/2012/09/C-Users-sschlegel-Pictures-Question-Mark-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133600"/>
            <a:ext cx="41148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log.copdfoundation.org/wp-content/uploads/2012/09/C-Users-sschlegel-Pictures-Question-Mark-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57200"/>
            <a:ext cx="1447800" cy="1447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320040"/>
            <a:ext cx="47244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Let’s consider our…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514600"/>
            <a:ext cx="449580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Motivation?</a:t>
            </a:r>
          </a:p>
          <a:p>
            <a:r>
              <a:rPr lang="en-US" dirty="0"/>
              <a:t>G</a:t>
            </a:r>
            <a:r>
              <a:rPr lang="en-US" dirty="0" smtClean="0"/>
              <a:t>oal?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Action Plan?</a:t>
            </a:r>
          </a:p>
          <a:p>
            <a:r>
              <a:rPr lang="en-US" dirty="0" smtClean="0"/>
              <a:t>Resources?</a:t>
            </a:r>
          </a:p>
          <a:p>
            <a:r>
              <a:rPr lang="en-US" dirty="0" smtClean="0"/>
              <a:t>Requirements? Limitations?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Texas State does not allow raffles because they are considered gambling. 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1026" name="Picture 2" descr="http://dreamchoosers.com/wp-content/uploads/2012/06/smart-goa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03120"/>
            <a:ext cx="3177585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Our Organization</a:t>
            </a:r>
            <a:r>
              <a:rPr lang="en-US" dirty="0"/>
              <a:t>’s</a:t>
            </a:r>
            <a:r>
              <a:rPr lang="en-US" dirty="0" smtClean="0"/>
              <a:t>…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41534411"/>
              </p:ext>
            </p:extLst>
          </p:nvPr>
        </p:nvGraphicFramePr>
        <p:xfrm>
          <a:off x="1219200" y="2057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Forms </a:t>
            </a:r>
            <a:br>
              <a:rPr lang="en-US" dirty="0" smtClean="0"/>
            </a:br>
            <a:r>
              <a:rPr lang="en-US" dirty="0" smtClean="0"/>
              <a:t>Required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2474" t="11458" r="24231" b="8333"/>
          <a:stretch>
            <a:fillRect/>
          </a:stretch>
        </p:blipFill>
        <p:spPr bwMode="auto">
          <a:xfrm>
            <a:off x="0" y="533400"/>
            <a:ext cx="504305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34773" t="17708" r="24231" b="28125"/>
          <a:stretch>
            <a:fillRect/>
          </a:stretch>
        </p:blipFill>
        <p:spPr bwMode="auto">
          <a:xfrm>
            <a:off x="3810000" y="2895600"/>
            <a:ext cx="533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5-Point Star 22"/>
          <p:cNvSpPr/>
          <p:nvPr/>
        </p:nvSpPr>
        <p:spPr>
          <a:xfrm>
            <a:off x="152400" y="1752600"/>
            <a:ext cx="304800" cy="457200"/>
          </a:xfrm>
          <a:prstGeom prst="star5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990600" y="2362200"/>
            <a:ext cx="304800" cy="457200"/>
          </a:xfrm>
          <a:prstGeom prst="star5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3733800" y="3733800"/>
            <a:ext cx="304800" cy="457200"/>
          </a:xfrm>
          <a:prstGeom prst="star5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685800"/>
            <a:ext cx="5715000" cy="670560"/>
          </a:xfrm>
        </p:spPr>
        <p:txBody>
          <a:bodyPr/>
          <a:lstStyle/>
          <a:p>
            <a:pPr algn="r"/>
            <a:r>
              <a:rPr lang="en-US" dirty="0" smtClean="0"/>
              <a:t>Sources of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3276600" cy="4029384"/>
          </a:xfrm>
        </p:spPr>
        <p:txBody>
          <a:bodyPr>
            <a:normAutofit/>
          </a:bodyPr>
          <a:lstStyle/>
          <a:p>
            <a:r>
              <a:rPr lang="en-US" dirty="0" smtClean="0"/>
              <a:t>Individual Donors</a:t>
            </a:r>
          </a:p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Concert</a:t>
            </a:r>
          </a:p>
          <a:p>
            <a:pPr lvl="1"/>
            <a:r>
              <a:rPr lang="en-US" dirty="0" smtClean="0"/>
              <a:t>Breakfast</a:t>
            </a:r>
          </a:p>
          <a:p>
            <a:pPr lvl="1"/>
            <a:r>
              <a:rPr lang="en-US" dirty="0" smtClean="0"/>
              <a:t>Dinner</a:t>
            </a:r>
          </a:p>
          <a:p>
            <a:r>
              <a:rPr lang="en-US" dirty="0" smtClean="0"/>
              <a:t>Sales</a:t>
            </a:r>
          </a:p>
          <a:p>
            <a:r>
              <a:rPr lang="en-US" dirty="0" smtClean="0"/>
              <a:t>Direct Solicitation </a:t>
            </a:r>
          </a:p>
          <a:p>
            <a:pPr lvl="1"/>
            <a:r>
              <a:rPr lang="en-US" dirty="0" smtClean="0"/>
              <a:t>Goods/Donations</a:t>
            </a:r>
          </a:p>
          <a:p>
            <a:pPr lvl="1"/>
            <a:r>
              <a:rPr lang="en-US" dirty="0" smtClean="0"/>
              <a:t>Money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94360"/>
          </a:xfrm>
        </p:spPr>
        <p:txBody>
          <a:bodyPr/>
          <a:lstStyle/>
          <a:p>
            <a:pPr algn="r"/>
            <a:r>
              <a:rPr lang="en-US" dirty="0" smtClean="0"/>
              <a:t>Let’s Get in a Kitchen!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6200" y="1219200"/>
            <a:ext cx="3520440" cy="457200"/>
          </a:xfrm>
        </p:spPr>
        <p:txBody>
          <a:bodyPr/>
          <a:lstStyle/>
          <a:p>
            <a:pPr algn="ctr"/>
            <a:r>
              <a:rPr lang="en-US" dirty="0" smtClean="0"/>
              <a:t>Baked Goods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381500" y="1219200"/>
            <a:ext cx="3520440" cy="457200"/>
          </a:xfrm>
        </p:spPr>
        <p:txBody>
          <a:bodyPr/>
          <a:lstStyle/>
          <a:p>
            <a:pPr algn="ctr"/>
            <a:r>
              <a:rPr lang="en-US" dirty="0" smtClean="0"/>
              <a:t>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Cookies</a:t>
            </a:r>
          </a:p>
          <a:p>
            <a:r>
              <a:rPr lang="en-US" dirty="0" smtClean="0"/>
              <a:t>Cupcakes</a:t>
            </a:r>
          </a:p>
          <a:p>
            <a:r>
              <a:rPr lang="en-US" dirty="0" smtClean="0"/>
              <a:t>Flan</a:t>
            </a:r>
          </a:p>
          <a:p>
            <a:r>
              <a:rPr lang="en-US" dirty="0" smtClean="0"/>
              <a:t>Cake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765544"/>
            <a:ext cx="4041775" cy="239688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Enchiladas</a:t>
            </a:r>
          </a:p>
          <a:p>
            <a:r>
              <a:rPr lang="en-US" dirty="0" smtClean="0"/>
              <a:t>Tamales</a:t>
            </a:r>
          </a:p>
          <a:p>
            <a:r>
              <a:rPr lang="en-US" dirty="0" smtClean="0"/>
              <a:t>Food Plates</a:t>
            </a:r>
          </a:p>
          <a:p>
            <a:pPr lvl="1"/>
            <a:r>
              <a:rPr lang="en-US" dirty="0" smtClean="0"/>
              <a:t>Mexican</a:t>
            </a:r>
          </a:p>
          <a:p>
            <a:pPr lvl="1"/>
            <a:r>
              <a:rPr lang="en-US" dirty="0" smtClean="0"/>
              <a:t>Pasta</a:t>
            </a:r>
          </a:p>
          <a:p>
            <a:pPr lvl="1"/>
            <a:r>
              <a:rPr lang="en-US" dirty="0" smtClean="0"/>
              <a:t>BBQ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81000" y="4343400"/>
            <a:ext cx="4041648" cy="457200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vert="horz" anchor="ctr">
            <a:noAutofit/>
          </a:bodyPr>
          <a:lstStyle/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lang="en-US" sz="1900" b="1" dirty="0" smtClean="0">
                <a:solidFill>
                  <a:schemeClr val="tx1">
                    <a:tint val="95000"/>
                  </a:schemeClr>
                </a:solidFill>
              </a:rPr>
              <a:t>“Lemonade Stands”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4810125"/>
            <a:ext cx="3962400" cy="155868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en-US" sz="2000" dirty="0" smtClean="0"/>
              <a:t>Sodas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38700" y="4706812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***Ask businesses for DONATIONS!!!</a:t>
            </a:r>
          </a:p>
          <a:p>
            <a:endParaRPr lang="en-US" dirty="0" smtClean="0"/>
          </a:p>
          <a:p>
            <a:r>
              <a:rPr lang="en-US" dirty="0" smtClean="0"/>
              <a:t>*** Organizations must now take a class in Food Safety in order to sell food.</a:t>
            </a:r>
            <a:endParaRPr lang="en-US" dirty="0"/>
          </a:p>
        </p:txBody>
      </p:sp>
      <p:pic>
        <p:nvPicPr>
          <p:cNvPr id="23554" name="Picture 2" descr="http://www.f1online.de/premid/001344000/1344101.jpg"/>
          <p:cNvPicPr>
            <a:picLocks noChangeAspect="1" noChangeArrowheads="1"/>
          </p:cNvPicPr>
          <p:nvPr/>
        </p:nvPicPr>
        <p:blipFill>
          <a:blip r:embed="rId3" cstate="print"/>
          <a:srcRect b="6250"/>
          <a:stretch>
            <a:fillRect/>
          </a:stretch>
        </p:blipFill>
        <p:spPr bwMode="auto">
          <a:xfrm>
            <a:off x="2133600" y="2743200"/>
            <a:ext cx="2151528" cy="1371600"/>
          </a:xfrm>
          <a:prstGeom prst="rect">
            <a:avLst/>
          </a:prstGeom>
          <a:noFill/>
        </p:spPr>
      </p:pic>
      <p:pic>
        <p:nvPicPr>
          <p:cNvPr id="23556" name="Picture 4" descr="http://janabouc.files.wordpress.com/2010/07/20100704-lemona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953000"/>
            <a:ext cx="1953975" cy="1463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3391" y="-76200"/>
            <a:ext cx="2971800" cy="762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Restaurants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2866" y="638175"/>
            <a:ext cx="339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Participants of Profit Sharing</a:t>
            </a:r>
            <a:endParaRPr lang="en-US" dirty="0"/>
          </a:p>
          <a:p>
            <a:pPr algn="r"/>
            <a:endParaRPr lang="en-US" dirty="0" smtClean="0"/>
          </a:p>
        </p:txBody>
      </p:sp>
      <p:pic>
        <p:nvPicPr>
          <p:cNvPr id="24582" name="Picture 6" descr="https://encrypted-tbn3.gstatic.com/images?q=tbn:ANd9GcRynaiLYVx2kR9igXDrrd0Bf4lHN7fr12lvMDq3aCZIT4ZGR2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9701" y="200024"/>
            <a:ext cx="1046045" cy="1371600"/>
          </a:xfrm>
          <a:prstGeom prst="rect">
            <a:avLst/>
          </a:prstGeom>
          <a:noFill/>
        </p:spPr>
      </p:pic>
      <p:pic>
        <p:nvPicPr>
          <p:cNvPr id="24588" name="Picture 12" descr="http://realmomsrealviews.com/wp-content/uploads/2011/11/chick-fil-a-logo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181600"/>
            <a:ext cx="2067738" cy="1371600"/>
          </a:xfrm>
          <a:prstGeom prst="rect">
            <a:avLst/>
          </a:prstGeom>
          <a:noFill/>
        </p:spPr>
      </p:pic>
      <p:pic>
        <p:nvPicPr>
          <p:cNvPr id="24592" name="Picture 16" descr="https://encrypted-tbn0.gstatic.com/images?q=tbn:ANd9GcRVZse4cbc9fu-s82LBZueUhLfmBdqOSAl8FkS1YgzRWCsxa0p45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4642" y="1619248"/>
            <a:ext cx="2633470" cy="1097280"/>
          </a:xfrm>
          <a:prstGeom prst="rect">
            <a:avLst/>
          </a:prstGeom>
          <a:noFill/>
        </p:spPr>
      </p:pic>
      <p:pic>
        <p:nvPicPr>
          <p:cNvPr id="24594" name="Picture 18" descr="https://encrypted-tbn3.gstatic.com/images?q=tbn:ANd9GcQCyvn9ZbAyCg1yoN9eFlKrCYDi-Pl83H_1rnOxgg_1suv3AVvbF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199" y="1371600"/>
            <a:ext cx="1365503" cy="1371600"/>
          </a:xfrm>
          <a:prstGeom prst="rect">
            <a:avLst/>
          </a:prstGeom>
          <a:noFill/>
        </p:spPr>
      </p:pic>
      <p:pic>
        <p:nvPicPr>
          <p:cNvPr id="24600" name="Picture 24" descr="https://encrypted-tbn1.gstatic.com/images?q=tbn:ANd9GcR1ZXHaVxmsC2OSui4weXzCQ-AS2lRz-U3D9ysMLxTpTcfdBiw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96148" y="1571624"/>
            <a:ext cx="2511844" cy="1371600"/>
          </a:xfrm>
          <a:prstGeom prst="rect">
            <a:avLst/>
          </a:prstGeom>
          <a:noFill/>
        </p:spPr>
      </p:pic>
      <p:pic>
        <p:nvPicPr>
          <p:cNvPr id="24602" name="Picture 26" descr="https://encrypted-tbn3.gstatic.com/images?q=tbn:ANd9GcQjvOtU-XkTD53HGQXdjXEbUljMPlsSGOdYmEoEEH8Kkhctn1xDa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58048" y="4206240"/>
            <a:ext cx="2418559" cy="1371600"/>
          </a:xfrm>
          <a:prstGeom prst="rect">
            <a:avLst/>
          </a:prstGeom>
          <a:noFill/>
        </p:spPr>
      </p:pic>
      <p:pic>
        <p:nvPicPr>
          <p:cNvPr id="24604" name="Picture 28" descr="https://encrypted-tbn1.gstatic.com/images?q=tbn:ANd9GcRlox4G35MB-fbGZBcHYEaW25jqq7c9Dplay3TZkCvAWuTWIYvDjF_r7uP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56227" y="5153025"/>
            <a:ext cx="2073105" cy="1371600"/>
          </a:xfrm>
          <a:prstGeom prst="rect">
            <a:avLst/>
          </a:prstGeom>
          <a:noFill/>
        </p:spPr>
      </p:pic>
      <p:pic>
        <p:nvPicPr>
          <p:cNvPr id="24590" name="Picture 14" descr="https://encrypted-tbn2.gstatic.com/images?q=tbn:ANd9GcQfQGpV9shhiul1MKh_E_fo4hZRn6OhJmxlzBQsQIvMkGlxMMc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52677" y="3383280"/>
            <a:ext cx="2057400" cy="822960"/>
          </a:xfrm>
          <a:prstGeom prst="rect">
            <a:avLst/>
          </a:prstGeom>
          <a:noFill/>
        </p:spPr>
      </p:pic>
      <p:pic>
        <p:nvPicPr>
          <p:cNvPr id="2050" name="Picture 2" descr="http://cdn4.ngin.com/attachments/photo/1200/9782/Untitled_larg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3224"/>
            <a:ext cx="2985746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89533"/>
            <a:ext cx="7239000" cy="624840"/>
          </a:xfrm>
        </p:spPr>
        <p:txBody>
          <a:bodyPr/>
          <a:lstStyle/>
          <a:p>
            <a:pPr algn="r"/>
            <a:r>
              <a:rPr lang="en-US" dirty="0"/>
              <a:t>Athletic</a:t>
            </a:r>
            <a:r>
              <a:rPr lang="en-US" dirty="0" smtClean="0"/>
              <a:t> Tournaments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375" y="895874"/>
            <a:ext cx="2047875" cy="3419784"/>
          </a:xfrm>
        </p:spPr>
        <p:txBody>
          <a:bodyPr>
            <a:normAutofit/>
          </a:bodyPr>
          <a:lstStyle/>
          <a:p>
            <a:r>
              <a:rPr lang="en-US" dirty="0" smtClean="0"/>
              <a:t>Soccer</a:t>
            </a:r>
          </a:p>
          <a:p>
            <a:r>
              <a:rPr lang="en-US" dirty="0" smtClean="0"/>
              <a:t>Kickball</a:t>
            </a:r>
          </a:p>
          <a:p>
            <a:r>
              <a:rPr lang="en-US" dirty="0" smtClean="0"/>
              <a:t>Basketball</a:t>
            </a:r>
          </a:p>
          <a:p>
            <a:r>
              <a:rPr lang="en-US" dirty="0" smtClean="0"/>
              <a:t>Tennis</a:t>
            </a:r>
          </a:p>
          <a:p>
            <a:r>
              <a:rPr lang="en-US" dirty="0" smtClean="0"/>
              <a:t>Softball</a:t>
            </a:r>
          </a:p>
          <a:p>
            <a:r>
              <a:rPr lang="en-US" dirty="0" smtClean="0"/>
              <a:t>Football</a:t>
            </a:r>
          </a:p>
          <a:p>
            <a:r>
              <a:rPr lang="en-US" dirty="0" smtClean="0"/>
              <a:t>Etc.</a:t>
            </a:r>
          </a:p>
          <a:p>
            <a:endParaRPr lang="en-US" dirty="0"/>
          </a:p>
        </p:txBody>
      </p:sp>
      <p:pic>
        <p:nvPicPr>
          <p:cNvPr id="21506" name="Picture 2" descr="https://encrypted-tbn2.gstatic.com/images?q=tbn:ANd9GcQuLUvy2f4P106Pi-7ZRc-bYlczNc4D4ixeXAsyN7-nCwzsQkD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962858"/>
            <a:ext cx="4132905" cy="3352800"/>
          </a:xfrm>
          <a:prstGeom prst="rect">
            <a:avLst/>
          </a:prstGeom>
          <a:noFill/>
        </p:spPr>
      </p:pic>
      <p:pic>
        <p:nvPicPr>
          <p:cNvPr id="21508" name="Picture 4" descr="https://encrypted-tbn0.gstatic.com/images?q=tbn:ANd9GcS4mYhMLMkqpIQyOO2VM4M2ZkElZKvjcksoP8BVpDV44uelp8cWRAe7BLY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5058399"/>
            <a:ext cx="1771650" cy="1323975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5278516"/>
            <a:ext cx="3276600" cy="6858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en-US" dirty="0" smtClean="0"/>
              <a:t>Other Sales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5087807"/>
            <a:ext cx="2743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US" sz="2600" dirty="0"/>
              <a:t>Sales at </a:t>
            </a:r>
            <a:r>
              <a:rPr lang="en-US" sz="2600" dirty="0" smtClean="0"/>
              <a:t>Events</a:t>
            </a: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US" sz="2600" dirty="0" smtClean="0"/>
              <a:t>T-shirts</a:t>
            </a:r>
            <a:endParaRPr lang="en-US" sz="26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57275"/>
            <a:ext cx="676275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152400"/>
            <a:ext cx="47131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Abcfundraising.com</a:t>
            </a:r>
            <a:endParaRPr lang="en-US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235947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900</TotalTime>
  <Words>247</Words>
  <Application>Microsoft Office PowerPoint</Application>
  <PresentationFormat>On-screen Show (4:3)</PresentationFormat>
  <Paragraphs>85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Opulent</vt:lpstr>
      <vt:lpstr>Let’s           draise!!!</vt:lpstr>
      <vt:lpstr>Let’s consider our…</vt:lpstr>
      <vt:lpstr>Our Organization’s…</vt:lpstr>
      <vt:lpstr>Forms  Required</vt:lpstr>
      <vt:lpstr>Sources of Funding</vt:lpstr>
      <vt:lpstr>Let’s Get in a Kitchen!</vt:lpstr>
      <vt:lpstr>Restaurants  </vt:lpstr>
      <vt:lpstr>Athletic Tournaments</vt:lpstr>
      <vt:lpstr>PowerPoint Presentation</vt:lpstr>
      <vt:lpstr>Ideas</vt:lpstr>
      <vt:lpstr>Ideas</vt:lpstr>
      <vt:lpstr>Ideas</vt:lpstr>
      <vt:lpstr>How does your organization fundraise?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Grisell Isbel</dc:creator>
  <cp:lastModifiedBy>Mendiola, Jessica</cp:lastModifiedBy>
  <cp:revision>40</cp:revision>
  <dcterms:created xsi:type="dcterms:W3CDTF">2012-09-29T22:49:55Z</dcterms:created>
  <dcterms:modified xsi:type="dcterms:W3CDTF">2013-02-12T15:23:00Z</dcterms:modified>
</cp:coreProperties>
</file>