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1"/>
  </p:notesMasterIdLst>
  <p:handoutMasterIdLst>
    <p:handoutMasterId r:id="rId42"/>
  </p:handoutMasterIdLst>
  <p:sldIdLst>
    <p:sldId id="256" r:id="rId2"/>
    <p:sldId id="290" r:id="rId3"/>
    <p:sldId id="313" r:id="rId4"/>
    <p:sldId id="259" r:id="rId5"/>
    <p:sldId id="260" r:id="rId6"/>
    <p:sldId id="292" r:id="rId7"/>
    <p:sldId id="283" r:id="rId8"/>
    <p:sldId id="261" r:id="rId9"/>
    <p:sldId id="297" r:id="rId10"/>
    <p:sldId id="275" r:id="rId11"/>
    <p:sldId id="270" r:id="rId12"/>
    <p:sldId id="288" r:id="rId13"/>
    <p:sldId id="271" r:id="rId14"/>
    <p:sldId id="273" r:id="rId15"/>
    <p:sldId id="272" r:id="rId16"/>
    <p:sldId id="286" r:id="rId17"/>
    <p:sldId id="274" r:id="rId18"/>
    <p:sldId id="263" r:id="rId19"/>
    <p:sldId id="277" r:id="rId20"/>
    <p:sldId id="306" r:id="rId21"/>
    <p:sldId id="310" r:id="rId22"/>
    <p:sldId id="305" r:id="rId23"/>
    <p:sldId id="278" r:id="rId24"/>
    <p:sldId id="303" r:id="rId25"/>
    <p:sldId id="301" r:id="rId26"/>
    <p:sldId id="312" r:id="rId27"/>
    <p:sldId id="281" r:id="rId28"/>
    <p:sldId id="309" r:id="rId29"/>
    <p:sldId id="280" r:id="rId30"/>
    <p:sldId id="299" r:id="rId31"/>
    <p:sldId id="279" r:id="rId32"/>
    <p:sldId id="285" r:id="rId33"/>
    <p:sldId id="284" r:id="rId34"/>
    <p:sldId id="298" r:id="rId35"/>
    <p:sldId id="311" r:id="rId36"/>
    <p:sldId id="307" r:id="rId37"/>
    <p:sldId id="282" r:id="rId38"/>
    <p:sldId id="300" r:id="rId39"/>
    <p:sldId id="267"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5pPr>
    <a:lvl6pPr marL="2286000" algn="l" defTabSz="914400" rtl="0" eaLnBrk="1" latinLnBrk="0" hangingPunct="1">
      <a:defRPr sz="2400" kern="1200">
        <a:solidFill>
          <a:schemeClr val="tx1"/>
        </a:solidFill>
        <a:latin typeface="Arial" charset="0"/>
        <a:ea typeface="ＭＳ Ｐゴシック" pitchFamily="-48" charset="-128"/>
        <a:cs typeface="+mn-cs"/>
      </a:defRPr>
    </a:lvl6pPr>
    <a:lvl7pPr marL="2743200" algn="l" defTabSz="914400" rtl="0" eaLnBrk="1" latinLnBrk="0" hangingPunct="1">
      <a:defRPr sz="2400" kern="1200">
        <a:solidFill>
          <a:schemeClr val="tx1"/>
        </a:solidFill>
        <a:latin typeface="Arial" charset="0"/>
        <a:ea typeface="ＭＳ Ｐゴシック" pitchFamily="-48" charset="-128"/>
        <a:cs typeface="+mn-cs"/>
      </a:defRPr>
    </a:lvl7pPr>
    <a:lvl8pPr marL="3200400" algn="l" defTabSz="914400" rtl="0" eaLnBrk="1" latinLnBrk="0" hangingPunct="1">
      <a:defRPr sz="2400" kern="1200">
        <a:solidFill>
          <a:schemeClr val="tx1"/>
        </a:solidFill>
        <a:latin typeface="Arial" charset="0"/>
        <a:ea typeface="ＭＳ Ｐゴシック" pitchFamily="-48" charset="-128"/>
        <a:cs typeface="+mn-cs"/>
      </a:defRPr>
    </a:lvl8pPr>
    <a:lvl9pPr marL="3657600" algn="l" defTabSz="914400" rtl="0" eaLnBrk="1" latinLnBrk="0" hangingPunct="1">
      <a:defRPr sz="2400" kern="1200">
        <a:solidFill>
          <a:schemeClr val="tx1"/>
        </a:solidFill>
        <a:latin typeface="Arial" charset="0"/>
        <a:ea typeface="ＭＳ Ｐゴシック" pitchFamily="-4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m48" initials="k"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C85A"/>
    <a:srgbClr val="501215"/>
    <a:srgbClr val="B49859"/>
    <a:srgbClr val="FFF5C5"/>
    <a:srgbClr val="998019"/>
    <a:srgbClr val="FFFBE7"/>
    <a:srgbClr val="B49800"/>
    <a:srgbClr val="F7F7F7"/>
    <a:srgbClr val="66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34" autoAdjust="0"/>
    <p:restoredTop sz="96233" autoAdjust="0"/>
  </p:normalViewPr>
  <p:slideViewPr>
    <p:cSldViewPr>
      <p:cViewPr varScale="1">
        <p:scale>
          <a:sx n="99" d="100"/>
          <a:sy n="99" d="100"/>
        </p:scale>
        <p:origin x="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289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67C2B0-6FF6-40EF-A8D0-68E810E34D32}" type="datetimeFigureOut">
              <a:rPr lang="en-US" smtClean="0"/>
              <a:pPr/>
              <a:t>11/3/2017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1EEC77-47E7-4636-ABA9-BFDACA39206D}"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ECEA8A8B-39AD-4186-BE77-05F2FF07A79F}"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4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168A569-8221-47CD-A788-FA05594CEA63}" type="slidenum">
              <a:rPr lang="en-US"/>
              <a:pPr/>
              <a:t>1</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eaLnBrk="1" hangingPunct="1"/>
            <a:endParaRPr lang="en-US"/>
          </a:p>
        </p:txBody>
      </p:sp>
      <p:sp>
        <p:nvSpPr>
          <p:cNvPr id="25604" name="Slide Number Placeholder 3"/>
          <p:cNvSpPr>
            <a:spLocks noGrp="1"/>
          </p:cNvSpPr>
          <p:nvPr>
            <p:ph type="sldNum" sz="quarter" idx="5"/>
          </p:nvPr>
        </p:nvSpPr>
        <p:spPr>
          <a:noFill/>
        </p:spPr>
        <p:txBody>
          <a:bodyPr/>
          <a:lstStyle/>
          <a:p>
            <a:fld id="{5A6D408C-1EAF-4BAD-8570-736855932C7B}" type="slidenum">
              <a:rPr lang="en-US"/>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3</a:t>
            </a:fld>
            <a:endParaRPr lang="en-US"/>
          </a:p>
        </p:txBody>
      </p:sp>
    </p:spTree>
    <p:extLst>
      <p:ext uri="{BB962C8B-B14F-4D97-AF65-F5344CB8AC3E}">
        <p14:creationId xmlns:p14="http://schemas.microsoft.com/office/powerpoint/2010/main" val="834476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pPr eaLnBrk="1" hangingPunct="1"/>
            <a:endParaRPr lang="en-US" dirty="0"/>
          </a:p>
        </p:txBody>
      </p:sp>
      <p:sp>
        <p:nvSpPr>
          <p:cNvPr id="29700" name="Slide Number Placeholder 3"/>
          <p:cNvSpPr>
            <a:spLocks noGrp="1"/>
          </p:cNvSpPr>
          <p:nvPr>
            <p:ph type="sldNum" sz="quarter" idx="5"/>
          </p:nvPr>
        </p:nvSpPr>
        <p:spPr>
          <a:noFill/>
        </p:spPr>
        <p:txBody>
          <a:bodyPr/>
          <a:lstStyle/>
          <a:p>
            <a:fld id="{4ABAF7DC-7BC8-4410-9226-685CBC8AB44E}" type="slidenum">
              <a:rPr lang="en-US"/>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pPr eaLnBrk="1" hangingPunct="1"/>
            <a:endParaRPr lang="en-US" dirty="0"/>
          </a:p>
        </p:txBody>
      </p:sp>
      <p:sp>
        <p:nvSpPr>
          <p:cNvPr id="20484" name="Slide Number Placeholder 3"/>
          <p:cNvSpPr>
            <a:spLocks noGrp="1"/>
          </p:cNvSpPr>
          <p:nvPr>
            <p:ph type="sldNum" sz="quarter" idx="5"/>
          </p:nvPr>
        </p:nvSpPr>
        <p:spPr>
          <a:noFill/>
        </p:spPr>
        <p:txBody>
          <a:bodyPr/>
          <a:lstStyle/>
          <a:p>
            <a:fld id="{C65165A8-200B-4B6F-B13C-6CD1DEC99924}" type="slidenum">
              <a:rPr lang="en-US"/>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eaLnBrk="1" hangingPunct="1"/>
            <a:endParaRPr lang="en-US"/>
          </a:p>
        </p:txBody>
      </p:sp>
      <p:sp>
        <p:nvSpPr>
          <p:cNvPr id="21508" name="Slide Number Placeholder 3"/>
          <p:cNvSpPr>
            <a:spLocks noGrp="1"/>
          </p:cNvSpPr>
          <p:nvPr>
            <p:ph type="sldNum" sz="quarter" idx="5"/>
          </p:nvPr>
        </p:nvSpPr>
        <p:spPr>
          <a:noFill/>
        </p:spPr>
        <p:txBody>
          <a:bodyPr/>
          <a:lstStyle/>
          <a:p>
            <a:fld id="{3E532279-7150-4969-B406-60C89F9FF78E}"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pPr eaLnBrk="1" hangingPunct="1"/>
            <a:endParaRPr lang="en-US"/>
          </a:p>
        </p:txBody>
      </p:sp>
      <p:sp>
        <p:nvSpPr>
          <p:cNvPr id="22532" name="Slide Number Placeholder 3"/>
          <p:cNvSpPr>
            <a:spLocks noGrp="1"/>
          </p:cNvSpPr>
          <p:nvPr>
            <p:ph type="sldNum" sz="quarter" idx="5"/>
          </p:nvPr>
        </p:nvSpPr>
        <p:spPr>
          <a:noFill/>
        </p:spPr>
        <p:txBody>
          <a:bodyPr/>
          <a:lstStyle/>
          <a:p>
            <a:fld id="{9FFF985A-39DC-4E68-AB7A-ADE22E43F461}"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CEA8A8B-39AD-4186-BE77-05F2FF07A79F}"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8" descr="03-photo-title-2008"/>
          <p:cNvPicPr>
            <a:picLocks noChangeAspect="1" noChangeArrowheads="1"/>
          </p:cNvPicPr>
          <p:nvPr/>
        </p:nvPicPr>
        <p:blipFill>
          <a:blip r:embed="rId2"/>
          <a:srcRect/>
          <a:stretch>
            <a:fillRect/>
          </a:stretch>
        </p:blipFill>
        <p:spPr bwMode="auto">
          <a:xfrm>
            <a:off x="0" y="0"/>
            <a:ext cx="9145588" cy="6859588"/>
          </a:xfrm>
          <a:prstGeom prst="rect">
            <a:avLst/>
          </a:prstGeom>
          <a:noFill/>
          <a:ln w="9525">
            <a:noFill/>
            <a:miter lim="800000"/>
            <a:headEnd/>
            <a:tailEnd/>
          </a:ln>
        </p:spPr>
      </p:pic>
      <p:sp>
        <p:nvSpPr>
          <p:cNvPr id="3074" name="Rectangle 2"/>
          <p:cNvSpPr>
            <a:spLocks noGrp="1" noChangeArrowheads="1"/>
          </p:cNvSpPr>
          <p:nvPr>
            <p:ph type="ctrTitle"/>
          </p:nvPr>
        </p:nvSpPr>
        <p:spPr>
          <a:xfrm>
            <a:off x="685800" y="304800"/>
            <a:ext cx="7772400" cy="762000"/>
          </a:xfrm>
        </p:spPr>
        <p:txBody>
          <a:bodyPr/>
          <a:lstStyle>
            <a:lvl1pPr>
              <a:defRPr>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1371600" y="1219200"/>
            <a:ext cx="6400800" cy="914400"/>
          </a:xfrm>
        </p:spPr>
        <p:txBody>
          <a:bodyPr/>
          <a:lstStyle>
            <a:lvl1pPr marL="0" indent="0" algn="ctr">
              <a:buFont typeface="Wingdings" pitchFamily="-48" charset="2"/>
              <a:buNone/>
              <a:defRPr>
                <a:solidFill>
                  <a:schemeClr val="bg1"/>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609600"/>
            <a:ext cx="16764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609600"/>
            <a:ext cx="4876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BE7"/>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52600" y="609600"/>
            <a:ext cx="6705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752600" y="1981200"/>
            <a:ext cx="6705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27" descr="03-photo-side-2008"/>
          <p:cNvPicPr>
            <a:picLocks noChangeAspect="1" noChangeArrowheads="1"/>
          </p:cNvPicPr>
          <p:nvPr/>
        </p:nvPicPr>
        <p:blipFill>
          <a:blip r:embed="rId13"/>
          <a:srcRect/>
          <a:stretch>
            <a:fillRect/>
          </a:stretch>
        </p:blipFill>
        <p:spPr bwMode="auto">
          <a:xfrm>
            <a:off x="0" y="0"/>
            <a:ext cx="1371600"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dt="0"/>
  <p:txStyles>
    <p:titleStyle>
      <a:lvl1pPr algn="ctr" rtl="0" eaLnBrk="1" fontAlgn="base" hangingPunct="1">
        <a:spcBef>
          <a:spcPct val="0"/>
        </a:spcBef>
        <a:spcAft>
          <a:spcPct val="0"/>
        </a:spcAft>
        <a:defRPr sz="2800" b="1">
          <a:solidFill>
            <a:srgbClr val="501215"/>
          </a:solidFill>
          <a:latin typeface="+mj-lt"/>
          <a:ea typeface="+mj-ea"/>
          <a:cs typeface="+mj-cs"/>
        </a:defRPr>
      </a:lvl1pPr>
      <a:lvl2pPr algn="ctr" rtl="0" eaLnBrk="1" fontAlgn="base" hangingPunct="1">
        <a:spcBef>
          <a:spcPct val="0"/>
        </a:spcBef>
        <a:spcAft>
          <a:spcPct val="0"/>
        </a:spcAft>
        <a:defRPr sz="2800" b="1">
          <a:solidFill>
            <a:srgbClr val="501215"/>
          </a:solidFill>
          <a:latin typeface="Arial" charset="0"/>
          <a:ea typeface="ＭＳ Ｐゴシック" pitchFamily="-48" charset="-128"/>
        </a:defRPr>
      </a:lvl2pPr>
      <a:lvl3pPr algn="ctr" rtl="0" eaLnBrk="1" fontAlgn="base" hangingPunct="1">
        <a:spcBef>
          <a:spcPct val="0"/>
        </a:spcBef>
        <a:spcAft>
          <a:spcPct val="0"/>
        </a:spcAft>
        <a:defRPr sz="2800" b="1">
          <a:solidFill>
            <a:srgbClr val="501215"/>
          </a:solidFill>
          <a:latin typeface="Arial" charset="0"/>
          <a:ea typeface="ＭＳ Ｐゴシック" pitchFamily="-48" charset="-128"/>
        </a:defRPr>
      </a:lvl3pPr>
      <a:lvl4pPr algn="ctr" rtl="0" eaLnBrk="1" fontAlgn="base" hangingPunct="1">
        <a:spcBef>
          <a:spcPct val="0"/>
        </a:spcBef>
        <a:spcAft>
          <a:spcPct val="0"/>
        </a:spcAft>
        <a:defRPr sz="2800" b="1">
          <a:solidFill>
            <a:srgbClr val="501215"/>
          </a:solidFill>
          <a:latin typeface="Arial" charset="0"/>
          <a:ea typeface="ＭＳ Ｐゴシック" pitchFamily="-48" charset="-128"/>
        </a:defRPr>
      </a:lvl4pPr>
      <a:lvl5pPr algn="ctr" rtl="0" eaLnBrk="1" fontAlgn="base" hangingPunct="1">
        <a:spcBef>
          <a:spcPct val="0"/>
        </a:spcBef>
        <a:spcAft>
          <a:spcPct val="0"/>
        </a:spcAft>
        <a:defRPr sz="2800" b="1">
          <a:solidFill>
            <a:srgbClr val="501215"/>
          </a:solidFill>
          <a:latin typeface="Arial" charset="0"/>
          <a:ea typeface="ＭＳ Ｐゴシック" pitchFamily="-48" charset="-128"/>
        </a:defRPr>
      </a:lvl5pPr>
      <a:lvl6pPr marL="457200" algn="ctr" rtl="0" eaLnBrk="1" fontAlgn="base" hangingPunct="1">
        <a:spcBef>
          <a:spcPct val="0"/>
        </a:spcBef>
        <a:spcAft>
          <a:spcPct val="0"/>
        </a:spcAft>
        <a:defRPr sz="2800" b="1">
          <a:solidFill>
            <a:srgbClr val="501215"/>
          </a:solidFill>
          <a:latin typeface="Arial" charset="0"/>
          <a:ea typeface="ＭＳ Ｐゴシック" pitchFamily="-48" charset="-128"/>
        </a:defRPr>
      </a:lvl6pPr>
      <a:lvl7pPr marL="914400" algn="ctr" rtl="0" eaLnBrk="1" fontAlgn="base" hangingPunct="1">
        <a:spcBef>
          <a:spcPct val="0"/>
        </a:spcBef>
        <a:spcAft>
          <a:spcPct val="0"/>
        </a:spcAft>
        <a:defRPr sz="2800" b="1">
          <a:solidFill>
            <a:srgbClr val="501215"/>
          </a:solidFill>
          <a:latin typeface="Arial" charset="0"/>
          <a:ea typeface="ＭＳ Ｐゴシック" pitchFamily="-48" charset="-128"/>
        </a:defRPr>
      </a:lvl7pPr>
      <a:lvl8pPr marL="1371600" algn="ctr" rtl="0" eaLnBrk="1" fontAlgn="base" hangingPunct="1">
        <a:spcBef>
          <a:spcPct val="0"/>
        </a:spcBef>
        <a:spcAft>
          <a:spcPct val="0"/>
        </a:spcAft>
        <a:defRPr sz="2800" b="1">
          <a:solidFill>
            <a:srgbClr val="501215"/>
          </a:solidFill>
          <a:latin typeface="Arial" charset="0"/>
          <a:ea typeface="ＭＳ Ｐゴシック" pitchFamily="-48" charset="-128"/>
        </a:defRPr>
      </a:lvl8pPr>
      <a:lvl9pPr marL="1828800" algn="ctr" rtl="0" eaLnBrk="1" fontAlgn="base" hangingPunct="1">
        <a:spcBef>
          <a:spcPct val="0"/>
        </a:spcBef>
        <a:spcAft>
          <a:spcPct val="0"/>
        </a:spcAft>
        <a:defRPr sz="2800" b="1">
          <a:solidFill>
            <a:srgbClr val="501215"/>
          </a:solidFill>
          <a:latin typeface="Arial" charset="0"/>
          <a:ea typeface="ＭＳ Ｐゴシック" pitchFamily="-48" charset="-128"/>
        </a:defRPr>
      </a:lvl9pPr>
    </p:titleStyle>
    <p:bodyStyle>
      <a:lvl1pPr marL="342900" indent="-342900" algn="l" rtl="0" eaLnBrk="1" fontAlgn="base" hangingPunct="1">
        <a:spcBef>
          <a:spcPct val="20000"/>
        </a:spcBef>
        <a:spcAft>
          <a:spcPct val="0"/>
        </a:spcAft>
        <a:buFont typeface="Wingdings" pitchFamily="-48" charset="2"/>
        <a:buChar char="v"/>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400">
          <a:solidFill>
            <a:schemeClr val="tx1"/>
          </a:solidFill>
          <a:latin typeface="+mn-lt"/>
          <a:ea typeface="+mn-ea"/>
        </a:defRPr>
      </a:lvl2pPr>
      <a:lvl3pPr marL="1143000" indent="-228600" algn="l" rtl="0" eaLnBrk="1" fontAlgn="base" hangingPunct="1">
        <a:spcBef>
          <a:spcPct val="20000"/>
        </a:spcBef>
        <a:spcAft>
          <a:spcPct val="0"/>
        </a:spcAft>
        <a:buChar char="•"/>
        <a:defRPr sz="1200">
          <a:solidFill>
            <a:schemeClr val="tx1"/>
          </a:solidFill>
          <a:latin typeface="+mn-lt"/>
          <a:ea typeface="+mn-ea"/>
        </a:defRPr>
      </a:lvl3pPr>
      <a:lvl4pPr marL="1600200" indent="-228600" algn="l" rtl="0" eaLnBrk="1" fontAlgn="base" hangingPunct="1">
        <a:spcBef>
          <a:spcPct val="20000"/>
        </a:spcBef>
        <a:spcAft>
          <a:spcPct val="0"/>
        </a:spcAft>
        <a:buChar char="–"/>
        <a:defRPr sz="1200">
          <a:solidFill>
            <a:schemeClr val="tx1"/>
          </a:solidFill>
          <a:latin typeface="+mn-lt"/>
          <a:ea typeface="+mn-ea"/>
        </a:defRPr>
      </a:lvl4pPr>
      <a:lvl5pPr marL="2057400" indent="-228600" algn="l" rtl="0" eaLnBrk="1" fontAlgn="base" hangingPunct="1">
        <a:spcBef>
          <a:spcPct val="20000"/>
        </a:spcBef>
        <a:spcAft>
          <a:spcPct val="0"/>
        </a:spcAft>
        <a:buChar char="»"/>
        <a:defRPr sz="1200">
          <a:solidFill>
            <a:schemeClr val="tx1"/>
          </a:solidFill>
          <a:latin typeface="+mn-lt"/>
          <a:ea typeface="+mn-ea"/>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mailto:ma02@txstate.edu"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mailto:jj26@txstate.edu" TargetMode="External"/><Relationship Id="rId4" Type="http://schemas.openxmlformats.org/officeDocument/2006/relationships/hyperlink" Target="mailto:km48@txstate.ed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0" y="990600"/>
            <a:ext cx="8763000" cy="762000"/>
          </a:xfrm>
        </p:spPr>
        <p:txBody>
          <a:bodyPr/>
          <a:lstStyle/>
          <a:p>
            <a:pPr algn="l"/>
            <a:r>
              <a:rPr lang="en-US" sz="2400" i="1" dirty="0">
                <a:solidFill>
                  <a:srgbClr val="B49859"/>
                </a:solidFill>
                <a:effectLst>
                  <a:outerShdw blurRad="38100" dist="38100" dir="2700000" algn="tl">
                    <a:srgbClr val="000000">
                      <a:alpha val="43137"/>
                    </a:srgbClr>
                  </a:outerShdw>
                </a:effectLst>
                <a:cs typeface="Arial" pitchFamily="34" charset="0"/>
              </a:rPr>
              <a:t>Commencement Team: Engaging the Campus Community</a:t>
            </a:r>
            <a:br>
              <a:rPr lang="en-US" i="1" dirty="0">
                <a:solidFill>
                  <a:srgbClr val="B49859"/>
                </a:solidFill>
                <a:effectLst>
                  <a:outerShdw blurRad="38100" dist="38100" dir="2700000" algn="tl">
                    <a:srgbClr val="000000">
                      <a:alpha val="43137"/>
                    </a:srgbClr>
                  </a:outerShdw>
                </a:effectLst>
                <a:cs typeface="Arial" pitchFamily="34" charset="0"/>
              </a:rPr>
            </a:br>
            <a:endParaRPr lang="en-US" i="1" dirty="0">
              <a:solidFill>
                <a:srgbClr val="B49859"/>
              </a:solidFill>
              <a:effectLst>
                <a:outerShdw blurRad="38100" dist="38100" dir="2700000" algn="tl">
                  <a:srgbClr val="000000">
                    <a:alpha val="43137"/>
                  </a:srgbClr>
                </a:outerShdw>
              </a:effectLst>
              <a:cs typeface="Arial" pitchFamily="34" charset="0"/>
            </a:endParaRPr>
          </a:p>
        </p:txBody>
      </p:sp>
      <p:pic>
        <p:nvPicPr>
          <p:cNvPr id="4" name="Picture 3" descr="0051.jpg"/>
          <p:cNvPicPr>
            <a:picLocks noChangeAspect="1"/>
          </p:cNvPicPr>
          <p:nvPr/>
        </p:nvPicPr>
        <p:blipFill>
          <a:blip r:embed="rId3" cstate="print"/>
          <a:stretch>
            <a:fillRect/>
          </a:stretch>
        </p:blipFill>
        <p:spPr>
          <a:xfrm>
            <a:off x="0" y="2362200"/>
            <a:ext cx="3124200" cy="2226181"/>
          </a:xfrm>
          <a:prstGeom prst="rect">
            <a:avLst/>
          </a:prstGeom>
        </p:spPr>
      </p:pic>
      <p:pic>
        <p:nvPicPr>
          <p:cNvPr id="10" name="Picture 9" descr="p8-395a-463-cropped and resized2.JPG"/>
          <p:cNvPicPr>
            <a:picLocks noChangeAspect="1"/>
          </p:cNvPicPr>
          <p:nvPr/>
        </p:nvPicPr>
        <p:blipFill>
          <a:blip r:embed="rId4"/>
          <a:stretch>
            <a:fillRect/>
          </a:stretch>
        </p:blipFill>
        <p:spPr>
          <a:xfrm>
            <a:off x="6172201" y="2362200"/>
            <a:ext cx="2971800" cy="22154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p8-395a-549-.JPG"/>
          <p:cNvPicPr>
            <a:picLocks noGrp="1" noChangeAspect="1"/>
          </p:cNvPicPr>
          <p:nvPr>
            <p:ph type="pic" idx="1"/>
          </p:nvPr>
        </p:nvPicPr>
        <p:blipFill>
          <a:blip r:embed="rId3"/>
          <a:srcRect l="5647" r="5647"/>
          <a:stretch>
            <a:fillRect/>
          </a:stretch>
        </p:blipFill>
        <p:spPr>
          <a:xfrm>
            <a:off x="1524000" y="609600"/>
            <a:ext cx="7518400" cy="56388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6705600" cy="1143000"/>
          </a:xfrm>
        </p:spPr>
        <p:txBody>
          <a:bodyPr/>
          <a:lstStyle/>
          <a:p>
            <a:r>
              <a:rPr lang="en-US" sz="3200" dirty="0">
                <a:effectLst>
                  <a:outerShdw blurRad="38100" dist="38100" dir="2700000" algn="tl">
                    <a:srgbClr val="000000">
                      <a:alpha val="43137"/>
                    </a:srgbClr>
                  </a:outerShdw>
                </a:effectLst>
              </a:rPr>
              <a:t>Team Objective</a:t>
            </a:r>
          </a:p>
        </p:txBody>
      </p:sp>
      <p:sp>
        <p:nvSpPr>
          <p:cNvPr id="3" name="Content Placeholder 2"/>
          <p:cNvSpPr>
            <a:spLocks noGrp="1"/>
          </p:cNvSpPr>
          <p:nvPr>
            <p:ph idx="1"/>
          </p:nvPr>
        </p:nvSpPr>
        <p:spPr>
          <a:xfrm>
            <a:off x="1828800" y="1600200"/>
            <a:ext cx="6705600" cy="4876800"/>
          </a:xfrm>
        </p:spPr>
        <p:txBody>
          <a:bodyPr/>
          <a:lstStyle/>
          <a:p>
            <a:pPr>
              <a:buNone/>
            </a:pPr>
            <a:r>
              <a:rPr lang="en-US" sz="2000" b="1" dirty="0">
                <a:solidFill>
                  <a:srgbClr val="501215"/>
                </a:solidFill>
              </a:rPr>
              <a:t>1.  Communicate Accurately and Consistently</a:t>
            </a:r>
          </a:p>
          <a:p>
            <a:pPr>
              <a:buNone/>
            </a:pPr>
            <a:endParaRPr lang="en-US" sz="2000" b="1" dirty="0">
              <a:solidFill>
                <a:srgbClr val="501215"/>
              </a:solidFill>
            </a:endParaRPr>
          </a:p>
          <a:p>
            <a:pPr>
              <a:buNone/>
            </a:pPr>
            <a:r>
              <a:rPr lang="en-US" sz="1800" b="1" dirty="0">
                <a:solidFill>
                  <a:srgbClr val="501215"/>
                </a:solidFill>
              </a:rPr>
              <a:t>The Team:</a:t>
            </a:r>
          </a:p>
          <a:p>
            <a:pPr lvl="1">
              <a:buFont typeface="Wingdings" pitchFamily="2" charset="2"/>
              <a:buChar char="v"/>
            </a:pPr>
            <a:r>
              <a:rPr lang="en-US" sz="1800" dirty="0"/>
              <a:t>Discusses and clarifies University policies, procedures and practices</a:t>
            </a:r>
          </a:p>
          <a:p>
            <a:pPr lvl="1">
              <a:buFont typeface="Wingdings" pitchFamily="2" charset="2"/>
              <a:buChar char="v"/>
            </a:pPr>
            <a:r>
              <a:rPr lang="en-US" sz="1800" dirty="0"/>
              <a:t>Compares candidate instructions</a:t>
            </a:r>
          </a:p>
          <a:p>
            <a:pPr>
              <a:buNone/>
            </a:pPr>
            <a:endParaRPr lang="en-US" sz="2000" b="1" dirty="0">
              <a:solidFill>
                <a:srgbClr val="501215"/>
              </a:solidFill>
            </a:endParaRPr>
          </a:p>
          <a:p>
            <a:pPr>
              <a:buNone/>
            </a:pPr>
            <a:r>
              <a:rPr lang="en-US" sz="1800" b="1" dirty="0">
                <a:solidFill>
                  <a:srgbClr val="501215"/>
                </a:solidFill>
              </a:rPr>
              <a:t>Communication Sub-group: </a:t>
            </a:r>
          </a:p>
          <a:p>
            <a:pPr>
              <a:buNone/>
            </a:pPr>
            <a:r>
              <a:rPr lang="en-US" sz="1800" dirty="0"/>
              <a:t>	Curriculum Services, Academic Advisors, and University Police</a:t>
            </a:r>
          </a:p>
          <a:p>
            <a:pPr>
              <a:buNone/>
            </a:pPr>
            <a:endParaRPr lang="en-US" sz="1800" dirty="0"/>
          </a:p>
          <a:p>
            <a:pPr lvl="1">
              <a:buFont typeface="Wingdings" pitchFamily="2" charset="2"/>
              <a:buChar char="v"/>
            </a:pPr>
            <a:r>
              <a:rPr lang="en-US" sz="1800" dirty="0"/>
              <a:t>Reviews content and design of commencement website</a:t>
            </a:r>
          </a:p>
          <a:p>
            <a:pPr lvl="1">
              <a:buFont typeface="Wingdings" pitchFamily="2" charset="2"/>
              <a:buChar char="v"/>
            </a:pPr>
            <a:r>
              <a:rPr lang="en-US" sz="1800" dirty="0"/>
              <a:t>Drafts updated information for candidate instructions</a:t>
            </a:r>
          </a:p>
          <a:p>
            <a:pPr>
              <a:buNone/>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6324600" cy="1143000"/>
          </a:xfrm>
        </p:spPr>
        <p:txBody>
          <a:bodyPr/>
          <a:lstStyle/>
          <a:p>
            <a:r>
              <a:rPr lang="en-US" sz="3200" dirty="0">
                <a:effectLst>
                  <a:outerShdw blurRad="38100" dist="38100" dir="2700000" algn="tl">
                    <a:srgbClr val="000000">
                      <a:alpha val="43137"/>
                    </a:srgbClr>
                  </a:outerShdw>
                </a:effectLst>
              </a:rPr>
              <a:t>Communication Issue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20333" y="1600200"/>
            <a:ext cx="7095067" cy="4114800"/>
          </a:xfrm>
        </p:spPr>
        <p:txBody>
          <a:bodyPr/>
          <a:lstStyle/>
          <a:p>
            <a:pPr algn="ctr">
              <a:buNone/>
            </a:pPr>
            <a:r>
              <a:rPr lang="en-US" sz="1800" b="1" dirty="0">
                <a:solidFill>
                  <a:srgbClr val="501215"/>
                </a:solidFill>
              </a:rPr>
              <a:t>Students often forget to officially change their name with the University, therefore their desired name does not appear in the commencement program.</a:t>
            </a:r>
          </a:p>
          <a:p>
            <a:pPr algn="ctr">
              <a:buNone/>
            </a:pPr>
            <a:endParaRPr lang="en-US" sz="1800" b="1" dirty="0">
              <a:solidFill>
                <a:srgbClr val="501215"/>
              </a:solidFill>
            </a:endParaRPr>
          </a:p>
          <a:p>
            <a:pPr>
              <a:buNone/>
            </a:pPr>
            <a:r>
              <a:rPr lang="en-US" dirty="0"/>
              <a:t>1.  Received complaint from student</a:t>
            </a:r>
          </a:p>
          <a:p>
            <a:pPr>
              <a:buNone/>
            </a:pPr>
            <a:r>
              <a:rPr lang="en-US" dirty="0"/>
              <a:t>2.  Added issue to team meeting agenda</a:t>
            </a:r>
          </a:p>
          <a:p>
            <a:pPr>
              <a:buNone/>
            </a:pPr>
            <a:r>
              <a:rPr lang="en-US" dirty="0"/>
              <a:t>3.  Added a PDF version of the commencement program draft to the website for students to view</a:t>
            </a:r>
          </a:p>
          <a:p>
            <a:pPr>
              <a:buNone/>
            </a:pPr>
            <a:r>
              <a:rPr lang="en-US" dirty="0"/>
              <a:t>4.  Updated verbiage on the Graduation Application, Commencement Website, and Candidate Instructions</a:t>
            </a:r>
          </a:p>
          <a:p>
            <a:pPr>
              <a:buFont typeface="+mj-lt"/>
              <a:buAutoNum type="arabicPeriod"/>
            </a:pPr>
            <a:endParaRPr lang="en-US" dirty="0"/>
          </a:p>
          <a:p>
            <a:pPr>
              <a:buNone/>
            </a:pPr>
            <a:endParaRPr lang="en-US" b="1" dirty="0">
              <a:solidFill>
                <a:srgbClr val="501215"/>
              </a:solidFill>
            </a:endParaRPr>
          </a:p>
          <a:p>
            <a:pPr algn="ctr">
              <a:buNone/>
            </a:pPr>
            <a:r>
              <a:rPr lang="en-US" sz="1800" b="1" dirty="0">
                <a:solidFill>
                  <a:srgbClr val="501215"/>
                </a:solidFill>
              </a:rPr>
              <a:t>Result: Students now have an extra opportunity to check their information prior to the publishing of the program.</a:t>
            </a:r>
          </a:p>
          <a:p>
            <a:pPr>
              <a:buFont typeface="+mj-lt"/>
              <a:buAutoNum type="arabicPeriod"/>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295400"/>
            <a:ext cx="7239000" cy="5638800"/>
          </a:xfrm>
        </p:spPr>
        <p:txBody>
          <a:bodyPr/>
          <a:lstStyle/>
          <a:p>
            <a:pPr>
              <a:buNone/>
            </a:pPr>
            <a:r>
              <a:rPr lang="en-US" sz="2000" b="1" dirty="0">
                <a:solidFill>
                  <a:srgbClr val="501215"/>
                </a:solidFill>
              </a:rPr>
              <a:t>2. Create a Safe Environment and Comply with all Codes</a:t>
            </a:r>
          </a:p>
          <a:p>
            <a:pPr lvl="1">
              <a:buNone/>
            </a:pPr>
            <a:endParaRPr lang="en-US" sz="2000" b="1" dirty="0">
              <a:solidFill>
                <a:srgbClr val="501215"/>
              </a:solidFill>
            </a:endParaRPr>
          </a:p>
          <a:p>
            <a:pPr marL="347472" lvl="1" indent="-347472">
              <a:buNone/>
            </a:pPr>
            <a:r>
              <a:rPr lang="en-US" sz="1800" b="1" dirty="0">
                <a:solidFill>
                  <a:srgbClr val="501215"/>
                </a:solidFill>
              </a:rPr>
              <a:t>The Team:</a:t>
            </a:r>
          </a:p>
          <a:p>
            <a:pPr marL="347472" lvl="1" indent="-347472">
              <a:buNone/>
            </a:pPr>
            <a:r>
              <a:rPr lang="en-US" sz="1800" dirty="0"/>
              <a:t>Discusses safety issues and concerns such as:</a:t>
            </a:r>
          </a:p>
          <a:p>
            <a:pPr marL="740664" lvl="1" indent="-283464">
              <a:buFont typeface="Arial" pitchFamily="34" charset="0"/>
              <a:buChar char="•"/>
            </a:pPr>
            <a:endParaRPr lang="en-US" sz="1200" dirty="0"/>
          </a:p>
          <a:p>
            <a:pPr marL="740664" lvl="1" indent="-283464">
              <a:buFont typeface="Wingdings" pitchFamily="2" charset="2"/>
              <a:buChar char="v"/>
            </a:pPr>
            <a:r>
              <a:rPr lang="en-US" sz="1800" dirty="0"/>
              <a:t>Accessibility</a:t>
            </a:r>
          </a:p>
          <a:p>
            <a:pPr marL="740664" lvl="1" indent="-283464">
              <a:buFont typeface="Wingdings" pitchFamily="2" charset="2"/>
              <a:buChar char="v"/>
            </a:pPr>
            <a:r>
              <a:rPr lang="en-US" sz="1800" dirty="0"/>
              <a:t>Crowd management</a:t>
            </a:r>
          </a:p>
          <a:p>
            <a:pPr marL="740664" lvl="1" indent="-283464">
              <a:buFont typeface="Wingdings" pitchFamily="2" charset="2"/>
              <a:buChar char="v"/>
            </a:pPr>
            <a:r>
              <a:rPr lang="en-US" sz="1800" dirty="0"/>
              <a:t>Fire code requirements</a:t>
            </a:r>
          </a:p>
          <a:p>
            <a:pPr marL="740664" lvl="1" indent="-283464">
              <a:buFont typeface="Wingdings" pitchFamily="2" charset="2"/>
              <a:buChar char="v"/>
            </a:pPr>
            <a:r>
              <a:rPr lang="en-US" sz="1800" dirty="0"/>
              <a:t>Evacuation procedures</a:t>
            </a:r>
          </a:p>
          <a:p>
            <a:pPr lvl="1">
              <a:buNone/>
            </a:pPr>
            <a:endParaRPr lang="en-US" sz="1800" dirty="0"/>
          </a:p>
          <a:p>
            <a:pPr indent="-347472">
              <a:buNone/>
            </a:pPr>
            <a:r>
              <a:rPr lang="en-US" sz="1800" b="1" dirty="0">
                <a:solidFill>
                  <a:srgbClr val="501215"/>
                </a:solidFill>
              </a:rPr>
              <a:t>Emergency/Safety Sub-group: </a:t>
            </a:r>
          </a:p>
          <a:p>
            <a:pPr indent="-347472">
              <a:buNone/>
            </a:pPr>
            <a:r>
              <a:rPr lang="en-US" sz="1800" dirty="0"/>
              <a:t>Curriculum Services, Risk Management, and University Police</a:t>
            </a:r>
          </a:p>
          <a:p>
            <a:pPr indent="-347472">
              <a:buNone/>
            </a:pPr>
            <a:endParaRPr lang="en-US" sz="1400" dirty="0"/>
          </a:p>
          <a:p>
            <a:pPr marL="740664" indent="-283464">
              <a:buFont typeface="Wingdings" pitchFamily="2" charset="2"/>
              <a:buChar char="v"/>
            </a:pPr>
            <a:r>
              <a:rPr lang="en-US" sz="1800" dirty="0"/>
              <a:t>Drafts emergency procedures</a:t>
            </a:r>
          </a:p>
          <a:p>
            <a:pPr marL="740664" indent="-283464">
              <a:buFont typeface="Wingdings" pitchFamily="2" charset="2"/>
              <a:buChar char="v"/>
            </a:pPr>
            <a:r>
              <a:rPr lang="en-US" sz="1800" dirty="0"/>
              <a:t>Discusses modifications to the Coliseum</a:t>
            </a:r>
          </a:p>
        </p:txBody>
      </p:sp>
      <p:sp>
        <p:nvSpPr>
          <p:cNvPr id="4" name="Title 1"/>
          <p:cNvSpPr>
            <a:spLocks noGrp="1"/>
          </p:cNvSpPr>
          <p:nvPr>
            <p:ph type="title"/>
          </p:nvPr>
        </p:nvSpPr>
        <p:spPr>
          <a:xfrm>
            <a:off x="1752600" y="76200"/>
            <a:ext cx="6705600" cy="1143000"/>
          </a:xfrm>
        </p:spPr>
        <p:txBody>
          <a:bodyPr/>
          <a:lstStyle/>
          <a:p>
            <a:r>
              <a:rPr lang="en-US" sz="3200" dirty="0">
                <a:effectLst>
                  <a:outerShdw blurRad="38100" dist="38100" dir="2700000" algn="tl">
                    <a:srgbClr val="000000">
                      <a:alpha val="43137"/>
                    </a:srgbClr>
                  </a:outerShdw>
                </a:effectLst>
              </a:rPr>
              <a:t>Team Objective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6705600" cy="838200"/>
          </a:xfrm>
        </p:spPr>
        <p:txBody>
          <a:bodyPr/>
          <a:lstStyle/>
          <a:p>
            <a:r>
              <a:rPr lang="en-US" sz="3200" dirty="0">
                <a:effectLst>
                  <a:outerShdw blurRad="38100" dist="38100" dir="2700000" algn="tl">
                    <a:srgbClr val="000000">
                      <a:alpha val="43137"/>
                    </a:srgbClr>
                  </a:outerShdw>
                </a:effectLst>
              </a:rPr>
              <a:t>Safety Issue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28800" y="1371600"/>
            <a:ext cx="7086600" cy="4953000"/>
          </a:xfrm>
        </p:spPr>
        <p:txBody>
          <a:bodyPr/>
          <a:lstStyle/>
          <a:p>
            <a:pPr indent="0" algn="ctr">
              <a:buNone/>
            </a:pPr>
            <a:r>
              <a:rPr lang="en-US" sz="1800" b="1" dirty="0">
                <a:solidFill>
                  <a:srgbClr val="501215"/>
                </a:solidFill>
              </a:rPr>
              <a:t>The lack of handrails in high seating areas caused dizziness, loss of balance and falls in guests.</a:t>
            </a:r>
          </a:p>
          <a:p>
            <a:pPr>
              <a:buNone/>
            </a:pPr>
            <a:endParaRPr lang="en-US" dirty="0"/>
          </a:p>
          <a:p>
            <a:pPr>
              <a:buNone/>
            </a:pPr>
            <a:r>
              <a:rPr lang="en-US" dirty="0"/>
              <a:t>1.  Requested incident report from UPD</a:t>
            </a:r>
          </a:p>
          <a:p>
            <a:pPr>
              <a:buNone/>
            </a:pPr>
            <a:r>
              <a:rPr lang="en-US" dirty="0"/>
              <a:t>2.  Identified possible causes</a:t>
            </a:r>
          </a:p>
          <a:p>
            <a:pPr>
              <a:buNone/>
            </a:pPr>
            <a:r>
              <a:rPr lang="en-US" dirty="0"/>
              <a:t>3.  Added issues to the Team meeting agenda</a:t>
            </a:r>
          </a:p>
          <a:p>
            <a:pPr>
              <a:buNone/>
            </a:pPr>
            <a:r>
              <a:rPr lang="en-US" dirty="0"/>
              <a:t>4.  Scheduled Sub-group meeting on issue</a:t>
            </a:r>
          </a:p>
          <a:p>
            <a:pPr>
              <a:buNone/>
            </a:pPr>
            <a:r>
              <a:rPr lang="en-US" dirty="0"/>
              <a:t>5.  Met in Strahan Coliseum with Emergency/Safety Sub-group, Office of Facilities Planning, Design and Construction and Athletic Facility Managers</a:t>
            </a:r>
          </a:p>
          <a:p>
            <a:pPr>
              <a:buNone/>
            </a:pPr>
            <a:r>
              <a:rPr lang="en-US" dirty="0"/>
              <a:t>6.  Scheduled installation of additional handrails</a:t>
            </a:r>
          </a:p>
          <a:p>
            <a:pPr>
              <a:buNone/>
            </a:pPr>
            <a:r>
              <a:rPr lang="en-US" dirty="0"/>
              <a:t>7.  Inspected handrails upon completion</a:t>
            </a:r>
          </a:p>
          <a:p>
            <a:pPr>
              <a:buAutoNum type="arabicPeriod" startAt="8"/>
            </a:pPr>
            <a:endParaRPr lang="en-US" dirty="0"/>
          </a:p>
          <a:p>
            <a:pPr algn="ctr">
              <a:buNone/>
            </a:pPr>
            <a:r>
              <a:rPr lang="en-US" sz="1800" b="1" dirty="0">
                <a:solidFill>
                  <a:srgbClr val="501215"/>
                </a:solidFill>
              </a:rPr>
              <a:t>Result: Zero accidents were reported by UPD, down </a:t>
            </a:r>
          </a:p>
          <a:p>
            <a:pPr algn="ctr">
              <a:buNone/>
            </a:pPr>
            <a:r>
              <a:rPr lang="en-US" sz="1800" b="1" dirty="0">
                <a:solidFill>
                  <a:srgbClr val="501215"/>
                </a:solidFill>
              </a:rPr>
              <a:t>from 4 in Fall 2007.</a:t>
            </a:r>
          </a:p>
          <a:p>
            <a:pPr>
              <a:buNone/>
            </a:pPr>
            <a:endParaRPr lang="en-US" dirty="0"/>
          </a:p>
          <a:p>
            <a:pPr>
              <a:buNone/>
            </a:pPr>
            <a:endParaRPr lang="en-US" dirty="0"/>
          </a:p>
          <a:p>
            <a:pPr>
              <a:buNone/>
            </a:pP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38200"/>
            <a:ext cx="6705600" cy="1143000"/>
          </a:xfrm>
        </p:spPr>
        <p:txBody>
          <a:bodyPr/>
          <a:lstStyle/>
          <a:p>
            <a:pPr algn="l"/>
            <a:r>
              <a:rPr lang="en-US" sz="2000" dirty="0"/>
              <a:t>3.  Understand Roles and Responsibilities </a:t>
            </a:r>
          </a:p>
        </p:txBody>
      </p:sp>
      <p:sp>
        <p:nvSpPr>
          <p:cNvPr id="3" name="Content Placeholder 2"/>
          <p:cNvSpPr>
            <a:spLocks noGrp="1"/>
          </p:cNvSpPr>
          <p:nvPr>
            <p:ph idx="1"/>
          </p:nvPr>
        </p:nvSpPr>
        <p:spPr>
          <a:xfrm>
            <a:off x="1828800" y="1676400"/>
            <a:ext cx="6705600" cy="990600"/>
          </a:xfrm>
        </p:spPr>
        <p:txBody>
          <a:bodyPr/>
          <a:lstStyle/>
          <a:p>
            <a:pPr lvl="1">
              <a:buFont typeface="Wingdings" pitchFamily="2" charset="2"/>
              <a:buChar char="v"/>
            </a:pPr>
            <a:r>
              <a:rPr lang="en-US" sz="1800" dirty="0"/>
              <a:t>Meet your colleagues</a:t>
            </a:r>
          </a:p>
          <a:p>
            <a:pPr lvl="1">
              <a:buFont typeface="Wingdings" pitchFamily="2" charset="2"/>
              <a:buChar char="v"/>
            </a:pPr>
            <a:r>
              <a:rPr lang="en-US" sz="1800" dirty="0"/>
              <a:t>Understand the pressures and concerns of others and how they relate to your own</a:t>
            </a:r>
          </a:p>
          <a:p>
            <a:endParaRPr lang="en-US" dirty="0"/>
          </a:p>
          <a:p>
            <a:endParaRPr lang="en-US" dirty="0"/>
          </a:p>
          <a:p>
            <a:endParaRPr lang="en-US" dirty="0"/>
          </a:p>
          <a:p>
            <a:endParaRPr lang="en-US" dirty="0"/>
          </a:p>
        </p:txBody>
      </p:sp>
      <p:pic>
        <p:nvPicPr>
          <p:cNvPr id="5" name="Picture 4" descr="D05-303-037.JPG"/>
          <p:cNvPicPr>
            <a:picLocks noChangeAspect="1"/>
          </p:cNvPicPr>
          <p:nvPr/>
        </p:nvPicPr>
        <p:blipFill>
          <a:blip r:embed="rId3" cstate="print"/>
          <a:stretch>
            <a:fillRect/>
          </a:stretch>
        </p:blipFill>
        <p:spPr>
          <a:xfrm>
            <a:off x="2438400" y="2895600"/>
            <a:ext cx="5847183" cy="3810000"/>
          </a:xfrm>
          <a:prstGeom prst="rect">
            <a:avLst/>
          </a:prstGeom>
        </p:spPr>
      </p:pic>
      <p:sp>
        <p:nvSpPr>
          <p:cNvPr id="6" name="Title 1"/>
          <p:cNvSpPr txBox="1">
            <a:spLocks/>
          </p:cNvSpPr>
          <p:nvPr/>
        </p:nvSpPr>
        <p:spPr bwMode="auto">
          <a:xfrm>
            <a:off x="1752600" y="76200"/>
            <a:ext cx="6705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501215"/>
                </a:solidFill>
                <a:effectLst>
                  <a:outerShdw blurRad="38100" dist="38100" dir="2700000" algn="tl">
                    <a:srgbClr val="000000">
                      <a:alpha val="43137"/>
                    </a:srgbClr>
                  </a:outerShdw>
                </a:effectLst>
                <a:uLnTx/>
                <a:uFillTx/>
                <a:latin typeface="+mj-lt"/>
                <a:ea typeface="+mj-ea"/>
                <a:cs typeface="+mj-cs"/>
              </a:rPr>
              <a:t>Team Objective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752600"/>
            <a:ext cx="6705600" cy="4419600"/>
          </a:xfrm>
        </p:spPr>
        <p:txBody>
          <a:bodyPr/>
          <a:lstStyle/>
          <a:p>
            <a:pPr>
              <a:buNone/>
            </a:pPr>
            <a:endParaRPr lang="en-US" dirty="0"/>
          </a:p>
          <a:p>
            <a:pPr>
              <a:buNone/>
            </a:pPr>
            <a:endParaRPr lang="en-US" dirty="0"/>
          </a:p>
        </p:txBody>
      </p:sp>
      <p:sp>
        <p:nvSpPr>
          <p:cNvPr id="4" name="Rectangle 3"/>
          <p:cNvSpPr/>
          <p:nvPr/>
        </p:nvSpPr>
        <p:spPr>
          <a:xfrm>
            <a:off x="4008170" y="352961"/>
            <a:ext cx="2621230" cy="954107"/>
          </a:xfrm>
          <a:prstGeom prst="rect">
            <a:avLst/>
          </a:prstGeom>
        </p:spPr>
        <p:txBody>
          <a:bodyPr wrap="none">
            <a:spAutoFit/>
          </a:bodyPr>
          <a:lstStyle/>
          <a:p>
            <a:pPr lvl="0" algn="ctr" eaLnBrk="1" hangingPunct="1">
              <a:defRPr/>
            </a:pPr>
            <a:r>
              <a:rPr lang="en-US" sz="3200" b="1" kern="0" dirty="0">
                <a:solidFill>
                  <a:srgbClr val="501215"/>
                </a:solidFill>
                <a:effectLst>
                  <a:outerShdw blurRad="38100" dist="38100" dir="2700000" algn="tl">
                    <a:srgbClr val="000000">
                      <a:alpha val="43137"/>
                    </a:srgbClr>
                  </a:outerShdw>
                </a:effectLst>
              </a:rPr>
              <a:t>Crowd Issue</a:t>
            </a:r>
          </a:p>
          <a:p>
            <a:pPr lvl="0" algn="ctr" eaLnBrk="1" hangingPunct="1">
              <a:defRPr/>
            </a:pPr>
            <a:endParaRPr lang="en-US" b="1" kern="0" dirty="0">
              <a:solidFill>
                <a:srgbClr val="501215"/>
              </a:solidFill>
              <a:effectLst>
                <a:outerShdw blurRad="38100" dist="38100" dir="2700000" algn="tl">
                  <a:srgbClr val="000000">
                    <a:alpha val="43137"/>
                  </a:srgbClr>
                </a:outerShdw>
              </a:effectLst>
            </a:endParaRPr>
          </a:p>
        </p:txBody>
      </p:sp>
      <p:sp>
        <p:nvSpPr>
          <p:cNvPr id="5" name="TextBox 4"/>
          <p:cNvSpPr txBox="1"/>
          <p:nvPr/>
        </p:nvSpPr>
        <p:spPr>
          <a:xfrm>
            <a:off x="1828800" y="2527280"/>
            <a:ext cx="7162800" cy="3077766"/>
          </a:xfrm>
          <a:prstGeom prst="rect">
            <a:avLst/>
          </a:prstGeom>
          <a:noFill/>
        </p:spPr>
        <p:txBody>
          <a:bodyPr wrap="square" rtlCol="0">
            <a:spAutoFit/>
          </a:bodyPr>
          <a:lstStyle/>
          <a:p>
            <a:r>
              <a:rPr lang="en-US" sz="1600" b="1" dirty="0"/>
              <a:t>Academic Advisors: </a:t>
            </a:r>
            <a:r>
              <a:rPr lang="en-US" sz="1600" dirty="0"/>
              <a:t>“How am I going to line up all these candidates?”</a:t>
            </a:r>
          </a:p>
          <a:p>
            <a:endParaRPr lang="en-US" sz="1600" dirty="0"/>
          </a:p>
          <a:p>
            <a:r>
              <a:rPr lang="en-US" sz="1600" b="1" dirty="0"/>
              <a:t>Curriculum Services: </a:t>
            </a:r>
            <a:r>
              <a:rPr lang="en-US" sz="1600" dirty="0"/>
              <a:t>“How are we going to fit all these candidates in the </a:t>
            </a:r>
          </a:p>
          <a:p>
            <a:r>
              <a:rPr lang="en-US" sz="1600" dirty="0"/>
              <a:t>seating area?”</a:t>
            </a:r>
          </a:p>
          <a:p>
            <a:endParaRPr lang="en-US" sz="1600" dirty="0"/>
          </a:p>
          <a:p>
            <a:r>
              <a:rPr lang="en-US" sz="1600" b="1" dirty="0"/>
              <a:t>University Police: </a:t>
            </a:r>
            <a:r>
              <a:rPr lang="en-US" sz="1600" dirty="0"/>
              <a:t>“How many guests will be attending with these candidates, and will there be sufficient seating and parking?”</a:t>
            </a:r>
          </a:p>
          <a:p>
            <a:endParaRPr lang="en-US" sz="1600" dirty="0"/>
          </a:p>
          <a:p>
            <a:r>
              <a:rPr lang="en-US" sz="1600" b="1" dirty="0"/>
              <a:t>Risk Management: </a:t>
            </a:r>
            <a:r>
              <a:rPr lang="en-US" sz="1600" dirty="0"/>
              <a:t>“How many of these candidates will have elderly or special needs guests, and is there sufficient seating, parking and enough parking shuttles?”</a:t>
            </a:r>
          </a:p>
          <a:p>
            <a:endParaRPr lang="en-US" sz="1800" dirty="0"/>
          </a:p>
        </p:txBody>
      </p:sp>
      <p:sp>
        <p:nvSpPr>
          <p:cNvPr id="6" name="TextBox 5"/>
          <p:cNvSpPr txBox="1"/>
          <p:nvPr/>
        </p:nvSpPr>
        <p:spPr>
          <a:xfrm>
            <a:off x="1828800" y="1295400"/>
            <a:ext cx="7010400" cy="646331"/>
          </a:xfrm>
          <a:prstGeom prst="rect">
            <a:avLst/>
          </a:prstGeom>
          <a:noFill/>
        </p:spPr>
        <p:txBody>
          <a:bodyPr wrap="square" rtlCol="0">
            <a:spAutoFit/>
          </a:bodyPr>
          <a:lstStyle/>
          <a:p>
            <a:pPr lvl="0" algn="ctr" eaLnBrk="1" hangingPunct="1">
              <a:defRPr/>
            </a:pPr>
            <a:r>
              <a:rPr lang="en-US" sz="1800" b="1" kern="0" dirty="0">
                <a:solidFill>
                  <a:srgbClr val="501215"/>
                </a:solidFill>
              </a:rPr>
              <a:t>Candidates and the guests that attend for them cause a strain on the city and campus.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28800" y="381000"/>
            <a:ext cx="6705600" cy="838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501215"/>
                </a:solidFill>
                <a:effectLst>
                  <a:outerShdw blurRad="38100" dist="38100" dir="2700000" algn="tl">
                    <a:srgbClr val="000000">
                      <a:alpha val="43137"/>
                    </a:srgbClr>
                  </a:outerShdw>
                </a:effectLst>
                <a:uLnTx/>
                <a:uFillTx/>
                <a:latin typeface="+mj-lt"/>
                <a:ea typeface="+mj-ea"/>
                <a:cs typeface="+mj-cs"/>
              </a:rPr>
              <a:t>Action Items List</a:t>
            </a:r>
          </a:p>
        </p:txBody>
      </p:sp>
      <p:graphicFrame>
        <p:nvGraphicFramePr>
          <p:cNvPr id="4" name="Table 3"/>
          <p:cNvGraphicFramePr>
            <a:graphicFrameLocks noGrp="1"/>
          </p:cNvGraphicFramePr>
          <p:nvPr/>
        </p:nvGraphicFramePr>
        <p:xfrm>
          <a:off x="1447800" y="1397000"/>
          <a:ext cx="7467600" cy="24130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2423160">
                  <a:extLst>
                    <a:ext uri="{9D8B030D-6E8A-4147-A177-3AD203B41FA5}">
                      <a16:colId xmlns:a16="http://schemas.microsoft.com/office/drawing/2014/main" val="20002"/>
                    </a:ext>
                  </a:extLst>
                </a:gridCol>
                <a:gridCol w="146304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370840">
                <a:tc>
                  <a:txBody>
                    <a:bodyPr/>
                    <a:lstStyle/>
                    <a:p>
                      <a:pPr algn="l"/>
                      <a:r>
                        <a:rPr lang="en-US" sz="1600" dirty="0"/>
                        <a:t>Progress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1600" dirty="0"/>
                        <a:t>Date</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1600" dirty="0"/>
                        <a:t>Action Item</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1600" dirty="0"/>
                        <a:t>Budget Implication</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1600" dirty="0"/>
                        <a:t>Action Required</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endParaRPr lang="en-US" sz="14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C85A"/>
                    </a:solidFill>
                  </a:tcPr>
                </a:tc>
                <a:tc>
                  <a:txBody>
                    <a:bodyPr/>
                    <a:lstStyle/>
                    <a:p>
                      <a:r>
                        <a:rPr lang="en-US" sz="1400" dirty="0"/>
                        <a:t>9/23/08</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US" sz="1400" dirty="0"/>
                        <a:t>Consider marquee sign purchase</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US" sz="1400" dirty="0"/>
                        <a:t>$10,000</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US" sz="1400" dirty="0"/>
                        <a:t>Complete.</a:t>
                      </a:r>
                      <a:r>
                        <a:rPr lang="en-US" sz="1400" baseline="0" dirty="0"/>
                        <a:t> UPD purchase signs.</a:t>
                      </a:r>
                      <a:endParaRPr lang="en-US" sz="14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tc>
                  <a:txBody>
                    <a:bodyPr/>
                    <a:lstStyle/>
                    <a:p>
                      <a:r>
                        <a:rPr lang="en-US" sz="1400" dirty="0"/>
                        <a:t>9/23/08</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US" sz="1400" dirty="0"/>
                        <a:t>Record recessional music</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US" sz="1400" dirty="0"/>
                        <a:t>unknown</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US" sz="1400" dirty="0"/>
                        <a:t>_add to duties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99"/>
                    </a:solidFill>
                  </a:tcPr>
                </a:tc>
                <a:tc>
                  <a:txBody>
                    <a:bodyPr/>
                    <a:lstStyle/>
                    <a:p>
                      <a:r>
                        <a:rPr lang="en-US" sz="1400" dirty="0"/>
                        <a:t>9/23/08</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US" sz="1400" dirty="0"/>
                        <a:t>Create guest and candidate homepages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US" sz="1400" dirty="0"/>
                        <a:t>n/a</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US" sz="1400" dirty="0"/>
                        <a:t>_Communication</a:t>
                      </a:r>
                      <a:r>
                        <a:rPr lang="en-US" sz="1400" baseline="0" dirty="0"/>
                        <a:t> Sub-group meets</a:t>
                      </a:r>
                    </a:p>
                    <a:p>
                      <a:r>
                        <a:rPr lang="en-US" sz="1400" baseline="0" dirty="0"/>
                        <a:t>_update website</a:t>
                      </a:r>
                      <a:endParaRPr lang="en-US" sz="14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8" name="Table 7"/>
          <p:cNvGraphicFramePr>
            <a:graphicFrameLocks noGrp="1"/>
          </p:cNvGraphicFramePr>
          <p:nvPr/>
        </p:nvGraphicFramePr>
        <p:xfrm>
          <a:off x="1447800" y="4572000"/>
          <a:ext cx="3276600" cy="1112520"/>
        </p:xfrm>
        <a:graphic>
          <a:graphicData uri="http://schemas.openxmlformats.org/drawingml/2006/table">
            <a:tbl>
              <a:tblPr firstRow="1" bandRow="1">
                <a:tableStyleId>{2D5ABB26-0587-4C30-8999-92F81FD0307C}</a:tableStyleId>
              </a:tblPr>
              <a:tblGrid>
                <a:gridCol w="12192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C85A"/>
                    </a:solidFill>
                  </a:tcPr>
                </a:tc>
                <a:tc>
                  <a:txBody>
                    <a:bodyPr/>
                    <a:lstStyle/>
                    <a:p>
                      <a:r>
                        <a:rPr lang="en-US" sz="1400" dirty="0"/>
                        <a:t>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r>
                        <a:rPr lang="en-US" sz="1400" dirty="0"/>
                        <a:t>In Progress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400" dirty="0"/>
                        <a:t>To be Addressed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752600" y="76200"/>
            <a:ext cx="6705600" cy="1143000"/>
          </a:xfrm>
        </p:spPr>
        <p:txBody>
          <a:bodyPr/>
          <a:lstStyle/>
          <a:p>
            <a:pPr eaLnBrk="1" hangingPunct="1"/>
            <a:r>
              <a:rPr lang="en-US" sz="3200" dirty="0">
                <a:effectLst>
                  <a:outerShdw blurRad="38100" dist="38100" dir="2700000" algn="tl">
                    <a:srgbClr val="000000">
                      <a:alpha val="43137"/>
                    </a:srgbClr>
                  </a:outerShdw>
                </a:effectLst>
              </a:rPr>
              <a:t>Tools to Stay Engaged</a:t>
            </a:r>
          </a:p>
        </p:txBody>
      </p:sp>
      <p:sp>
        <p:nvSpPr>
          <p:cNvPr id="11267" name="Content Placeholder 2"/>
          <p:cNvSpPr>
            <a:spLocks noGrp="1"/>
          </p:cNvSpPr>
          <p:nvPr>
            <p:ph idx="1"/>
          </p:nvPr>
        </p:nvSpPr>
        <p:spPr>
          <a:xfrm>
            <a:off x="1828800" y="1066800"/>
            <a:ext cx="7010400" cy="1371600"/>
          </a:xfrm>
        </p:spPr>
        <p:txBody>
          <a:bodyPr numCol="2"/>
          <a:lstStyle/>
          <a:p>
            <a:pPr eaLnBrk="1" hangingPunct="1">
              <a:buFont typeface="Wingdings" pitchFamily="2" charset="2"/>
              <a:buChar char="v"/>
            </a:pPr>
            <a:r>
              <a:rPr lang="en-US" sz="2000" dirty="0"/>
              <a:t>Email Updates</a:t>
            </a:r>
          </a:p>
          <a:p>
            <a:pPr eaLnBrk="1" hangingPunct="1">
              <a:buFont typeface="Wingdings" pitchFamily="2" charset="2"/>
              <a:buChar char="v"/>
            </a:pPr>
            <a:endParaRPr lang="en-US" sz="1800" dirty="0"/>
          </a:p>
          <a:p>
            <a:pPr eaLnBrk="1" hangingPunct="1">
              <a:buFont typeface="Wingdings" pitchFamily="2" charset="2"/>
              <a:buChar char="v"/>
            </a:pPr>
            <a:endParaRPr lang="en-US" sz="800" dirty="0"/>
          </a:p>
          <a:p>
            <a:pPr eaLnBrk="1" hangingPunct="1">
              <a:buFont typeface="Wingdings" pitchFamily="2" charset="2"/>
              <a:buChar char="v"/>
            </a:pPr>
            <a:r>
              <a:rPr lang="en-US" sz="2000" dirty="0"/>
              <a:t>Action Items List</a:t>
            </a:r>
          </a:p>
          <a:p>
            <a:pPr eaLnBrk="1" hangingPunct="1">
              <a:buFont typeface="Wingdings" pitchFamily="2" charset="2"/>
              <a:buChar char="v"/>
            </a:pPr>
            <a:endParaRPr lang="en-US" sz="1800" dirty="0"/>
          </a:p>
          <a:p>
            <a:pPr eaLnBrk="1" hangingPunct="1">
              <a:buFont typeface="Wingdings" pitchFamily="2" charset="2"/>
              <a:buChar char="v"/>
            </a:pPr>
            <a:endParaRPr lang="en-US" sz="1800" dirty="0"/>
          </a:p>
          <a:p>
            <a:pPr eaLnBrk="1" hangingPunct="1">
              <a:buFont typeface="Wingdings" pitchFamily="2" charset="2"/>
              <a:buChar char="v"/>
            </a:pPr>
            <a:r>
              <a:rPr lang="en-US" sz="2000" dirty="0"/>
              <a:t>Team and Sub-group Meetings</a:t>
            </a:r>
          </a:p>
          <a:p>
            <a:pPr eaLnBrk="1" hangingPunct="1">
              <a:buFont typeface="Wingdings" pitchFamily="2" charset="2"/>
              <a:buChar char="v"/>
            </a:pPr>
            <a:endParaRPr lang="en-US" sz="1100" dirty="0"/>
          </a:p>
          <a:p>
            <a:pPr>
              <a:buFont typeface="Wingdings" pitchFamily="2" charset="2"/>
              <a:buChar char="v"/>
            </a:pPr>
            <a:r>
              <a:rPr lang="en-US" sz="2000" dirty="0"/>
              <a:t>Web Development</a:t>
            </a:r>
          </a:p>
          <a:p>
            <a:pPr eaLnBrk="1" hangingPunct="1"/>
            <a:endParaRPr lang="en-US" dirty="0"/>
          </a:p>
        </p:txBody>
      </p:sp>
      <p:pic>
        <p:nvPicPr>
          <p:cNvPr id="4" name="Picture 3" descr="comm web shot.JPG"/>
          <p:cNvPicPr>
            <a:picLocks noChangeAspect="1"/>
          </p:cNvPicPr>
          <p:nvPr/>
        </p:nvPicPr>
        <p:blipFill>
          <a:blip r:embed="rId3"/>
          <a:stretch>
            <a:fillRect/>
          </a:stretch>
        </p:blipFill>
        <p:spPr>
          <a:xfrm>
            <a:off x="2667000" y="3200400"/>
            <a:ext cx="4886122" cy="3555842"/>
          </a:xfrm>
          <a:prstGeom prst="rect">
            <a:avLst/>
          </a:prstGeom>
          <a:ln>
            <a:solidFill>
              <a:schemeClr val="accent1"/>
            </a:solidFill>
          </a:ln>
        </p:spPr>
      </p:pic>
      <p:sp>
        <p:nvSpPr>
          <p:cNvPr id="5" name="TextBox 4"/>
          <p:cNvSpPr txBox="1"/>
          <p:nvPr/>
        </p:nvSpPr>
        <p:spPr>
          <a:xfrm>
            <a:off x="1905000" y="2514600"/>
            <a:ext cx="6629400" cy="584775"/>
          </a:xfrm>
          <a:prstGeom prst="rect">
            <a:avLst/>
          </a:prstGeom>
          <a:noFill/>
        </p:spPr>
        <p:txBody>
          <a:bodyPr wrap="square" rtlCol="0">
            <a:spAutoFit/>
          </a:bodyPr>
          <a:lstStyle/>
          <a:p>
            <a:pPr algn="ctr"/>
            <a:r>
              <a:rPr lang="en-US" sz="3200" dirty="0"/>
              <a:t>www.txstate.edu/commencement</a:t>
            </a:r>
            <a:endParaRPr lang="en-US"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8-395a-619-.JPG"/>
          <p:cNvPicPr>
            <a:picLocks noGrp="1" noChangeAspect="1"/>
          </p:cNvPicPr>
          <p:nvPr>
            <p:ph type="pic" idx="1"/>
          </p:nvPr>
        </p:nvPicPr>
        <p:blipFill>
          <a:blip r:embed="rId3"/>
          <a:srcRect l="5647" r="5647"/>
          <a:stretch>
            <a:fillRect/>
          </a:stretch>
        </p:blipFill>
        <p:spPr>
          <a:xfrm>
            <a:off x="1524000" y="609600"/>
            <a:ext cx="7315200" cy="5486400"/>
          </a:xfrm>
          <a:ln w="41275" cap="flat">
            <a:solidFill>
              <a:srgbClr val="501215"/>
            </a:solidFill>
            <a:bevel/>
          </a:ln>
          <a:effectLst>
            <a:outerShdw blurRad="50800" dist="50800" dir="240000" sx="1000" sy="1000" algn="ctr" rotWithShape="0">
              <a:srgbClr val="000000"/>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6705600" cy="1143000"/>
          </a:xfrm>
        </p:spPr>
        <p:txBody>
          <a:bodyPr/>
          <a:lstStyle/>
          <a:p>
            <a:r>
              <a:rPr lang="en-US" sz="3200" dirty="0">
                <a:effectLst>
                  <a:outerShdw blurRad="38100" dist="38100" dir="2700000" algn="tl">
                    <a:srgbClr val="000000">
                      <a:alpha val="43137"/>
                    </a:srgbClr>
                  </a:outerShdw>
                </a:effectLst>
                <a:cs typeface="Arial" charset="0"/>
              </a:rPr>
              <a:t>Texas State University</a:t>
            </a:r>
            <a:endParaRPr lang="en-US" sz="3200" dirty="0"/>
          </a:p>
        </p:txBody>
      </p:sp>
      <p:sp>
        <p:nvSpPr>
          <p:cNvPr id="3" name="Content Placeholder 2"/>
          <p:cNvSpPr>
            <a:spLocks noGrp="1"/>
          </p:cNvSpPr>
          <p:nvPr>
            <p:ph idx="1"/>
          </p:nvPr>
        </p:nvSpPr>
        <p:spPr>
          <a:xfrm>
            <a:off x="1905000" y="1600200"/>
            <a:ext cx="6705600" cy="4114800"/>
          </a:xfrm>
        </p:spPr>
        <p:txBody>
          <a:bodyPr/>
          <a:lstStyle/>
          <a:p>
            <a:endParaRPr lang="en-US" sz="1800" dirty="0"/>
          </a:p>
          <a:p>
            <a:r>
              <a:rPr lang="en-US" sz="1800" dirty="0"/>
              <a:t>Four-year Emerging Research University</a:t>
            </a:r>
          </a:p>
          <a:p>
            <a:endParaRPr lang="en-US" sz="1800" dirty="0"/>
          </a:p>
          <a:p>
            <a:r>
              <a:rPr lang="en-US" sz="1800" dirty="0"/>
              <a:t>38,694 students</a:t>
            </a:r>
          </a:p>
          <a:p>
            <a:endParaRPr lang="en-US" sz="1800" dirty="0"/>
          </a:p>
          <a:p>
            <a:r>
              <a:rPr lang="en-US" sz="1800" dirty="0"/>
              <a:t>Grants baccalaureate, masters, specialist and doctoral degrees</a:t>
            </a:r>
          </a:p>
          <a:p>
            <a:pPr marL="0" indent="0">
              <a:buNone/>
            </a:pPr>
            <a:endParaRPr lang="en-US" sz="1800" dirty="0"/>
          </a:p>
          <a:p>
            <a:r>
              <a:rPr lang="en-US" sz="1800" dirty="0"/>
              <a:t>8,653 graduates in AY17</a:t>
            </a:r>
          </a:p>
          <a:p>
            <a:pPr marL="0" indent="0">
              <a:buNone/>
            </a:pPr>
            <a:endParaRPr lang="en-US"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2362200"/>
            <a:ext cx="5715000" cy="2062103"/>
          </a:xfrm>
          <a:prstGeom prst="rect">
            <a:avLst/>
          </a:prstGeom>
          <a:noFill/>
        </p:spPr>
        <p:txBody>
          <a:bodyPr wrap="square" rtlCol="0">
            <a:spAutoFit/>
          </a:bodyPr>
          <a:lstStyle/>
          <a:p>
            <a:pPr algn="ctr"/>
            <a:r>
              <a:rPr lang="en-US" sz="3200" dirty="0"/>
              <a:t>“Teamwork is the ability to work together toward a common vision.”</a:t>
            </a:r>
          </a:p>
          <a:p>
            <a:pPr algn="ctr"/>
            <a:endParaRPr lang="en-US" sz="3200" dirty="0"/>
          </a:p>
        </p:txBody>
      </p:sp>
      <p:sp>
        <p:nvSpPr>
          <p:cNvPr id="3" name="Rectangle 2"/>
          <p:cNvSpPr/>
          <p:nvPr/>
        </p:nvSpPr>
        <p:spPr>
          <a:xfrm>
            <a:off x="4648200" y="4180582"/>
            <a:ext cx="3581400" cy="1077218"/>
          </a:xfrm>
          <a:prstGeom prst="rect">
            <a:avLst/>
          </a:prstGeom>
        </p:spPr>
        <p:txBody>
          <a:bodyPr wrap="square">
            <a:spAutoFit/>
          </a:bodyPr>
          <a:lstStyle/>
          <a:p>
            <a:pPr algn="r"/>
            <a:r>
              <a:rPr lang="en-US" sz="3200" dirty="0"/>
              <a:t>Andrew Carnegie</a:t>
            </a:r>
            <a:br>
              <a:rPr lang="en-US" sz="3200" dirty="0"/>
            </a:b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cap_1.jpg"/>
          <p:cNvPicPr>
            <a:picLocks noChangeAspect="1"/>
          </p:cNvPicPr>
          <p:nvPr/>
        </p:nvPicPr>
        <p:blipFill>
          <a:blip r:embed="rId2"/>
          <a:stretch>
            <a:fillRect/>
          </a:stretch>
        </p:blipFill>
        <p:spPr>
          <a:xfrm>
            <a:off x="0" y="-1"/>
            <a:ext cx="9144000" cy="685800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2362200"/>
            <a:ext cx="5715000" cy="2554545"/>
          </a:xfrm>
          <a:prstGeom prst="rect">
            <a:avLst/>
          </a:prstGeom>
          <a:noFill/>
        </p:spPr>
        <p:txBody>
          <a:bodyPr wrap="square" rtlCol="0">
            <a:spAutoFit/>
          </a:bodyPr>
          <a:lstStyle/>
          <a:p>
            <a:pPr algn="ctr"/>
            <a:r>
              <a:rPr lang="en-US" sz="3200" dirty="0"/>
              <a:t>“Perfection is not attainable. But if we chase perfection, we can catch excellence.”</a:t>
            </a:r>
          </a:p>
          <a:p>
            <a:pPr algn="ctr"/>
            <a:endParaRPr lang="en-US" sz="3200" dirty="0"/>
          </a:p>
          <a:p>
            <a:pPr algn="ctr"/>
            <a:r>
              <a:rPr lang="en-US" sz="3200" dirty="0"/>
              <a:t>                    Vince Lombardi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6705600" cy="1143000"/>
          </a:xfrm>
        </p:spPr>
        <p:txBody>
          <a:bodyPr/>
          <a:lstStyle/>
          <a:p>
            <a:r>
              <a:rPr lang="en-US" sz="3200" dirty="0">
                <a:effectLst>
                  <a:outerShdw blurRad="38100" dist="38100" dir="2700000" algn="tl">
                    <a:srgbClr val="000000">
                      <a:alpha val="43137"/>
                    </a:srgbClr>
                  </a:outerShdw>
                </a:effectLst>
              </a:rPr>
              <a:t>Looking to the Future…</a:t>
            </a:r>
          </a:p>
        </p:txBody>
      </p:sp>
      <p:sp>
        <p:nvSpPr>
          <p:cNvPr id="3" name="Content Placeholder 2"/>
          <p:cNvSpPr>
            <a:spLocks noGrp="1"/>
          </p:cNvSpPr>
          <p:nvPr>
            <p:ph idx="1"/>
          </p:nvPr>
        </p:nvSpPr>
        <p:spPr>
          <a:xfrm>
            <a:off x="1828800" y="1219200"/>
            <a:ext cx="6553200" cy="609600"/>
          </a:xfrm>
        </p:spPr>
        <p:txBody>
          <a:bodyPr/>
          <a:lstStyle/>
          <a:p>
            <a:pPr lvl="1">
              <a:buFont typeface="Wingdings" pitchFamily="2" charset="2"/>
              <a:buChar char="v"/>
            </a:pPr>
            <a:r>
              <a:rPr lang="en-US" sz="2000" dirty="0"/>
              <a:t>Staff Web Pages</a:t>
            </a:r>
          </a:p>
          <a:p>
            <a:pPr lvl="1">
              <a:buFont typeface="Wingdings" pitchFamily="2" charset="2"/>
              <a:buChar char="v"/>
            </a:pPr>
            <a:endParaRPr lang="en-US" dirty="0"/>
          </a:p>
          <a:p>
            <a:pPr lvl="1"/>
            <a:endParaRPr lang="en-US" dirty="0"/>
          </a:p>
          <a:p>
            <a:pPr>
              <a:buNone/>
            </a:pPr>
            <a:endParaRPr lang="en-US" sz="2800" dirty="0"/>
          </a:p>
        </p:txBody>
      </p:sp>
      <p:pic>
        <p:nvPicPr>
          <p:cNvPr id="6" name="Picture 5" descr="staff web page.JPG"/>
          <p:cNvPicPr>
            <a:picLocks noChangeAspect="1"/>
          </p:cNvPicPr>
          <p:nvPr/>
        </p:nvPicPr>
        <p:blipFill>
          <a:blip r:embed="rId3"/>
          <a:stretch>
            <a:fillRect/>
          </a:stretch>
        </p:blipFill>
        <p:spPr>
          <a:xfrm>
            <a:off x="2362200" y="1828799"/>
            <a:ext cx="5410200" cy="4896979"/>
          </a:xfrm>
          <a:prstGeom prst="rect">
            <a:avLst/>
          </a:prstGeom>
          <a:ln w="15875">
            <a:solidFill>
              <a:schemeClr val="accent1"/>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aculty web page.JPG"/>
          <p:cNvPicPr>
            <a:picLocks noGrp="1" noChangeAspect="1"/>
          </p:cNvPicPr>
          <p:nvPr>
            <p:ph idx="1"/>
          </p:nvPr>
        </p:nvPicPr>
        <p:blipFill>
          <a:blip r:embed="rId3"/>
          <a:stretch>
            <a:fillRect/>
          </a:stretch>
        </p:blipFill>
        <p:spPr>
          <a:xfrm>
            <a:off x="2057400" y="1905000"/>
            <a:ext cx="6452937" cy="4715608"/>
          </a:xfrm>
          <a:ln w="15875">
            <a:solidFill>
              <a:schemeClr val="accent1"/>
            </a:solidFill>
          </a:ln>
        </p:spPr>
      </p:pic>
      <p:sp>
        <p:nvSpPr>
          <p:cNvPr id="7" name="Title 1"/>
          <p:cNvSpPr>
            <a:spLocks noGrp="1"/>
          </p:cNvSpPr>
          <p:nvPr>
            <p:ph type="title"/>
          </p:nvPr>
        </p:nvSpPr>
        <p:spPr>
          <a:xfrm>
            <a:off x="1752600" y="76200"/>
            <a:ext cx="6705600" cy="1143000"/>
          </a:xfrm>
        </p:spPr>
        <p:txBody>
          <a:bodyPr/>
          <a:lstStyle/>
          <a:p>
            <a:r>
              <a:rPr lang="en-US" sz="3200" dirty="0">
                <a:effectLst>
                  <a:outerShdw blurRad="38100" dist="38100" dir="2700000" algn="tl">
                    <a:srgbClr val="000000">
                      <a:alpha val="43137"/>
                    </a:srgbClr>
                  </a:outerShdw>
                </a:effectLst>
              </a:rPr>
              <a:t>Looking to the Future…</a:t>
            </a:r>
          </a:p>
        </p:txBody>
      </p:sp>
      <p:sp>
        <p:nvSpPr>
          <p:cNvPr id="8" name="Content Placeholder 2"/>
          <p:cNvSpPr txBox="1">
            <a:spLocks/>
          </p:cNvSpPr>
          <p:nvPr/>
        </p:nvSpPr>
        <p:spPr bwMode="auto">
          <a:xfrm>
            <a:off x="1828800" y="1219200"/>
            <a:ext cx="670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1" fontAlgn="base" latinLnBrk="0" hangingPunct="1">
              <a:lnSpc>
                <a:spcPct val="100000"/>
              </a:lnSpc>
              <a:spcBef>
                <a:spcPct val="20000"/>
              </a:spcBef>
              <a:spcAft>
                <a:spcPct val="0"/>
              </a:spcAft>
              <a:buClrTx/>
              <a:buSzTx/>
              <a:buFont typeface="Wingdings" pitchFamily="2" charset="2"/>
              <a:buChar char="v"/>
              <a:tabLst/>
              <a:defRPr/>
            </a:pPr>
            <a:r>
              <a:rPr kumimoji="0" lang="en-US" sz="2000" b="0" i="0" u="none" strike="noStrike" kern="0" cap="none" spc="0" normalizeH="0" baseline="0" noProof="0" dirty="0">
                <a:ln>
                  <a:noFill/>
                </a:ln>
                <a:solidFill>
                  <a:schemeClr val="tx1"/>
                </a:solidFill>
                <a:effectLst/>
                <a:uLnTx/>
                <a:uFillTx/>
                <a:latin typeface="+mn-lt"/>
                <a:ea typeface="+mn-ea"/>
              </a:rPr>
              <a:t>Faculty</a:t>
            </a:r>
            <a:r>
              <a:rPr kumimoji="0" lang="en-US" sz="2000" b="0" i="0" u="none" strike="noStrike" kern="0" cap="none" spc="0" normalizeH="0" noProof="0" dirty="0">
                <a:ln>
                  <a:noFill/>
                </a:ln>
                <a:solidFill>
                  <a:schemeClr val="tx1"/>
                </a:solidFill>
                <a:effectLst/>
                <a:uLnTx/>
                <a:uFillTx/>
                <a:latin typeface="+mn-lt"/>
                <a:ea typeface="+mn-ea"/>
              </a:rPr>
              <a:t> </a:t>
            </a:r>
            <a:r>
              <a:rPr kumimoji="0" lang="en-US" sz="2000" b="0" i="0" u="none" strike="noStrike" kern="0" cap="none" spc="0" normalizeH="0" baseline="0" noProof="0" dirty="0">
                <a:ln>
                  <a:noFill/>
                </a:ln>
                <a:solidFill>
                  <a:schemeClr val="tx1"/>
                </a:solidFill>
                <a:effectLst/>
                <a:uLnTx/>
                <a:uFillTx/>
                <a:latin typeface="+mn-lt"/>
                <a:ea typeface="+mn-ea"/>
              </a:rPr>
              <a:t>Web Pages</a:t>
            </a:r>
          </a:p>
          <a:p>
            <a:pPr marL="742950" marR="0" lvl="1" indent="-285750" algn="l" defTabSz="914400" rtl="0" eaLnBrk="1" fontAlgn="base" latinLnBrk="0" hangingPunct="1">
              <a:lnSpc>
                <a:spcPct val="100000"/>
              </a:lnSpc>
              <a:spcBef>
                <a:spcPct val="20000"/>
              </a:spcBef>
              <a:spcAft>
                <a:spcPct val="0"/>
              </a:spcAft>
              <a:buClrTx/>
              <a:buSzTx/>
              <a:buFont typeface="Wingdings" pitchFamily="2" charset="2"/>
              <a:buChar char="v"/>
              <a:tabLst/>
              <a:defRPr/>
            </a:pPr>
            <a:endParaRPr kumimoji="0" lang="en-US" sz="1400" b="0" i="0" u="none" strike="noStrike" kern="0" cap="none" spc="0" normalizeH="0" baseline="0" noProof="0" dirty="0">
              <a:ln>
                <a:noFill/>
              </a:ln>
              <a:solidFill>
                <a:schemeClr val="tx1"/>
              </a:solidFill>
              <a:effectLst/>
              <a:uLnTx/>
              <a:uFillTx/>
              <a:latin typeface="+mn-lt"/>
              <a:ea typeface="+mn-ea"/>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48" charset="2"/>
              <a:buChar char="v"/>
              <a:tabLst/>
              <a:defRPr/>
            </a:pPr>
            <a:endParaRPr kumimoji="0" lang="en-US" sz="16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219200"/>
            <a:ext cx="6705600" cy="457200"/>
          </a:xfrm>
        </p:spPr>
        <p:txBody>
          <a:bodyPr/>
          <a:lstStyle/>
          <a:p>
            <a:pPr lvl="1">
              <a:buFont typeface="Wingdings" pitchFamily="2" charset="2"/>
              <a:buChar char="v"/>
            </a:pPr>
            <a:r>
              <a:rPr lang="en-US" sz="2000" dirty="0"/>
              <a:t>Student Web Pages</a:t>
            </a:r>
          </a:p>
          <a:p>
            <a:pPr lvl="1">
              <a:buFont typeface="Wingdings" pitchFamily="2" charset="2"/>
              <a:buChar char="v"/>
            </a:pPr>
            <a:endParaRPr lang="en-US" dirty="0"/>
          </a:p>
          <a:p>
            <a:endParaRPr lang="en-US" dirty="0"/>
          </a:p>
        </p:txBody>
      </p:sp>
      <p:sp>
        <p:nvSpPr>
          <p:cNvPr id="4" name="Title 1"/>
          <p:cNvSpPr>
            <a:spLocks noGrp="1"/>
          </p:cNvSpPr>
          <p:nvPr>
            <p:ph type="title"/>
          </p:nvPr>
        </p:nvSpPr>
        <p:spPr>
          <a:xfrm>
            <a:off x="1752600" y="76200"/>
            <a:ext cx="6705600" cy="1143000"/>
          </a:xfrm>
        </p:spPr>
        <p:txBody>
          <a:bodyPr/>
          <a:lstStyle/>
          <a:p>
            <a:r>
              <a:rPr lang="en-US" sz="3200" dirty="0">
                <a:effectLst>
                  <a:outerShdw blurRad="38100" dist="38100" dir="2700000" algn="tl">
                    <a:srgbClr val="000000">
                      <a:alpha val="43137"/>
                    </a:srgbClr>
                  </a:outerShdw>
                </a:effectLst>
              </a:rPr>
              <a:t>Looking to the Future…</a:t>
            </a:r>
          </a:p>
        </p:txBody>
      </p:sp>
      <p:pic>
        <p:nvPicPr>
          <p:cNvPr id="5" name="Picture 4" descr="candidate web page.JPG"/>
          <p:cNvPicPr>
            <a:picLocks noChangeAspect="1"/>
          </p:cNvPicPr>
          <p:nvPr/>
        </p:nvPicPr>
        <p:blipFill>
          <a:blip r:embed="rId3"/>
          <a:stretch>
            <a:fillRect/>
          </a:stretch>
        </p:blipFill>
        <p:spPr>
          <a:xfrm>
            <a:off x="2039960" y="1752600"/>
            <a:ext cx="6418240" cy="4876800"/>
          </a:xfrm>
          <a:prstGeom prst="rect">
            <a:avLst/>
          </a:prstGeom>
          <a:ln w="15875">
            <a:solidFill>
              <a:schemeClr val="accent1"/>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981200"/>
            <a:ext cx="6705600" cy="4114800"/>
          </a:xfrm>
        </p:spPr>
        <p:txBody>
          <a:bodyPr/>
          <a:lstStyle/>
          <a:p>
            <a:r>
              <a:rPr lang="en-US" sz="2400" dirty="0"/>
              <a:t>Pre-ceremony Candidate Instructions</a:t>
            </a:r>
          </a:p>
          <a:p>
            <a:endParaRPr lang="en-US" sz="2400" dirty="0"/>
          </a:p>
          <a:p>
            <a:r>
              <a:rPr lang="en-US" sz="2400" dirty="0"/>
              <a:t>Parking, Seating, and General Crowd Issues</a:t>
            </a:r>
          </a:p>
          <a:p>
            <a:endParaRPr lang="en-US" sz="2400" dirty="0"/>
          </a:p>
          <a:p>
            <a:r>
              <a:rPr lang="en-US" sz="2400" dirty="0"/>
              <a:t>Website Effectiveness</a:t>
            </a:r>
          </a:p>
          <a:p>
            <a:endParaRPr lang="en-US" sz="2400" dirty="0"/>
          </a:p>
          <a:p>
            <a:endParaRPr lang="en-US" sz="2400" dirty="0"/>
          </a:p>
          <a:p>
            <a:endParaRPr lang="en-US" sz="2400" dirty="0"/>
          </a:p>
        </p:txBody>
      </p:sp>
      <p:sp>
        <p:nvSpPr>
          <p:cNvPr id="4" name="Title 1"/>
          <p:cNvSpPr>
            <a:spLocks noGrp="1"/>
          </p:cNvSpPr>
          <p:nvPr>
            <p:ph type="title"/>
          </p:nvPr>
        </p:nvSpPr>
        <p:spPr>
          <a:xfrm>
            <a:off x="1752600" y="76200"/>
            <a:ext cx="6705600" cy="1143000"/>
          </a:xfrm>
        </p:spPr>
        <p:txBody>
          <a:bodyPr/>
          <a:lstStyle/>
          <a:p>
            <a:r>
              <a:rPr lang="en-US" sz="3200" dirty="0">
                <a:effectLst>
                  <a:outerShdw blurRad="38100" dist="38100" dir="2700000" algn="tl">
                    <a:srgbClr val="000000">
                      <a:alpha val="43137"/>
                    </a:srgbClr>
                  </a:outerShdw>
                </a:effectLst>
              </a:rPr>
              <a:t>Areas That Will Be Assessed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6705600" cy="1143000"/>
          </a:xfrm>
        </p:spPr>
        <p:txBody>
          <a:bodyPr/>
          <a:lstStyle/>
          <a:p>
            <a:r>
              <a:rPr lang="en-US" sz="3200" dirty="0">
                <a:effectLst>
                  <a:outerShdw blurRad="38100" dist="38100" dir="2700000" algn="tl">
                    <a:srgbClr val="000000">
                      <a:alpha val="43137"/>
                    </a:srgbClr>
                  </a:outerShdw>
                </a:effectLst>
              </a:rPr>
              <a:t>Future Team Planning</a:t>
            </a:r>
          </a:p>
        </p:txBody>
      </p:sp>
      <p:sp>
        <p:nvSpPr>
          <p:cNvPr id="3" name="Content Placeholder 2"/>
          <p:cNvSpPr>
            <a:spLocks noGrp="1"/>
          </p:cNvSpPr>
          <p:nvPr>
            <p:ph idx="1"/>
          </p:nvPr>
        </p:nvSpPr>
        <p:spPr>
          <a:xfrm>
            <a:off x="1828800" y="2971800"/>
            <a:ext cx="3505200" cy="2743200"/>
          </a:xfrm>
        </p:spPr>
        <p:txBody>
          <a:bodyPr/>
          <a:lstStyle/>
          <a:p>
            <a:pPr marL="0" lvl="1">
              <a:buFont typeface="Wingdings" pitchFamily="2" charset="2"/>
              <a:buChar char="v"/>
            </a:pPr>
            <a:r>
              <a:rPr lang="en-US" sz="2000" dirty="0"/>
              <a:t>Ceremony Assessment</a:t>
            </a:r>
          </a:p>
          <a:p>
            <a:pPr marL="400050" lvl="2">
              <a:buFont typeface="Wingdings" pitchFamily="2" charset="2"/>
              <a:buChar char="v"/>
            </a:pPr>
            <a:endParaRPr lang="en-US" sz="1800" dirty="0"/>
          </a:p>
          <a:p>
            <a:pPr marL="0" lvl="1">
              <a:buFont typeface="Wingdings" pitchFamily="2" charset="2"/>
              <a:buChar char="v"/>
            </a:pPr>
            <a:endParaRPr lang="en-US" sz="2000" dirty="0"/>
          </a:p>
          <a:p>
            <a:pPr marL="0" lvl="1">
              <a:buFont typeface="Wingdings" pitchFamily="2" charset="2"/>
              <a:buChar char="v"/>
            </a:pPr>
            <a:r>
              <a:rPr lang="en-US" sz="2000" dirty="0"/>
              <a:t>Annual Safety Workshop</a:t>
            </a:r>
          </a:p>
          <a:p>
            <a:pPr marL="0" lvl="1">
              <a:buFont typeface="Wingdings" pitchFamily="2" charset="2"/>
              <a:buChar char="v"/>
            </a:pPr>
            <a:endParaRPr lang="en-US" sz="2000" dirty="0"/>
          </a:p>
          <a:p>
            <a:pPr marL="0" lvl="1">
              <a:buFont typeface="Wingdings" pitchFamily="2" charset="2"/>
              <a:buChar char="v"/>
            </a:pPr>
            <a:endParaRPr lang="en-US" sz="2400" dirty="0"/>
          </a:p>
          <a:p>
            <a:pPr marL="0" lvl="1">
              <a:buFont typeface="Wingdings" pitchFamily="2" charset="2"/>
              <a:buChar char="v"/>
            </a:pPr>
            <a:endParaRPr lang="en-US" sz="2000" dirty="0"/>
          </a:p>
          <a:p>
            <a:pPr marL="0" lvl="1">
              <a:buNone/>
            </a:pPr>
            <a:endParaRPr lang="en-US" sz="2400" dirty="0"/>
          </a:p>
          <a:p>
            <a:pPr lvl="1">
              <a:buNone/>
            </a:pPr>
            <a:endParaRPr lang="en-US" sz="2600" dirty="0"/>
          </a:p>
        </p:txBody>
      </p:sp>
      <p:pic>
        <p:nvPicPr>
          <p:cNvPr id="5" name="Picture 4" descr="_DAX1690.JPG"/>
          <p:cNvPicPr>
            <a:picLocks noChangeAspect="1"/>
          </p:cNvPicPr>
          <p:nvPr/>
        </p:nvPicPr>
        <p:blipFill>
          <a:blip r:embed="rId3" cstate="print"/>
          <a:stretch>
            <a:fillRect/>
          </a:stretch>
        </p:blipFill>
        <p:spPr>
          <a:xfrm rot="16200000">
            <a:off x="4833868" y="2557533"/>
            <a:ext cx="3886200" cy="2581133"/>
          </a:xfrm>
          <a:prstGeom prst="rect">
            <a:avLst/>
          </a:prstGeom>
          <a:effectLst>
            <a:outerShdw blurRad="50800" dist="50800" dir="8100000" algn="ctr" rotWithShape="0">
              <a:schemeClr val="tx1">
                <a:lumMod val="75000"/>
                <a:lumOff val="25000"/>
                <a:alpha val="68000"/>
              </a:scheme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1828800"/>
            <a:ext cx="5715000" cy="3046988"/>
          </a:xfrm>
          <a:prstGeom prst="rect">
            <a:avLst/>
          </a:prstGeom>
          <a:noFill/>
        </p:spPr>
        <p:txBody>
          <a:bodyPr wrap="square" rtlCol="0">
            <a:spAutoFit/>
          </a:bodyPr>
          <a:lstStyle/>
          <a:p>
            <a:pPr algn="ctr"/>
            <a:r>
              <a:rPr lang="en-US" sz="3200" dirty="0"/>
              <a:t>“Success comes from knowing that you did your best to become the best that you are capable of becoming.”</a:t>
            </a:r>
          </a:p>
          <a:p>
            <a:pPr algn="ctr"/>
            <a:endParaRPr lang="en-US" sz="3200" dirty="0"/>
          </a:p>
          <a:p>
            <a:pPr algn="ctr"/>
            <a:r>
              <a:rPr lang="en-US" sz="3200" dirty="0"/>
              <a:t>                    John Wooden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6705600" cy="1143000"/>
          </a:xfrm>
        </p:spPr>
        <p:txBody>
          <a:bodyPr/>
          <a:lstStyle/>
          <a:p>
            <a:r>
              <a:rPr lang="en-US" sz="3200" dirty="0">
                <a:effectLst>
                  <a:outerShdw blurRad="38100" dist="38100" dir="2700000" algn="tl">
                    <a:srgbClr val="000000">
                      <a:alpha val="43137"/>
                    </a:srgbClr>
                  </a:outerShdw>
                </a:effectLst>
              </a:rPr>
              <a:t>Future Team Planning</a:t>
            </a:r>
          </a:p>
        </p:txBody>
      </p:sp>
      <p:sp>
        <p:nvSpPr>
          <p:cNvPr id="3" name="Content Placeholder 2"/>
          <p:cNvSpPr>
            <a:spLocks noGrp="1"/>
          </p:cNvSpPr>
          <p:nvPr>
            <p:ph idx="1"/>
          </p:nvPr>
        </p:nvSpPr>
        <p:spPr>
          <a:xfrm>
            <a:off x="4953000" y="2514600"/>
            <a:ext cx="3581400" cy="2590800"/>
          </a:xfrm>
        </p:spPr>
        <p:txBody>
          <a:bodyPr/>
          <a:lstStyle/>
          <a:p>
            <a:r>
              <a:rPr lang="en-US" sz="2400" dirty="0"/>
              <a:t>5</a:t>
            </a:r>
            <a:r>
              <a:rPr lang="en-US" sz="2400" baseline="30000" dirty="0"/>
              <a:t>th</a:t>
            </a:r>
            <a:r>
              <a:rPr lang="en-US" sz="2400" dirty="0"/>
              <a:t> Ceremony Addition</a:t>
            </a:r>
          </a:p>
          <a:p>
            <a:endParaRPr lang="en-US" sz="1400" dirty="0"/>
          </a:p>
          <a:p>
            <a:pPr lvl="1">
              <a:buFont typeface="Wingdings" pitchFamily="2" charset="2"/>
              <a:buChar char="§"/>
            </a:pPr>
            <a:r>
              <a:rPr lang="en-US" sz="2400" dirty="0"/>
              <a:t>Spring 2010</a:t>
            </a:r>
          </a:p>
          <a:p>
            <a:pPr lvl="1">
              <a:buFont typeface="Wingdings" pitchFamily="2" charset="2"/>
              <a:buChar char="§"/>
            </a:pPr>
            <a:endParaRPr lang="en-US" sz="2400" dirty="0"/>
          </a:p>
          <a:p>
            <a:pPr lvl="1">
              <a:buFont typeface="Wingdings" pitchFamily="2" charset="2"/>
              <a:buChar char="§"/>
            </a:pPr>
            <a:r>
              <a:rPr lang="en-US" sz="2400" dirty="0"/>
              <a:t>Budget Issues</a:t>
            </a:r>
          </a:p>
          <a:p>
            <a:pPr lvl="1">
              <a:buFont typeface="Wingdings" pitchFamily="2" charset="2"/>
              <a:buChar char="§"/>
            </a:pPr>
            <a:endParaRPr lang="en-US" sz="2400" dirty="0"/>
          </a:p>
          <a:p>
            <a:pPr lvl="1">
              <a:buFont typeface="Wingdings" pitchFamily="2" charset="2"/>
              <a:buChar char="§"/>
            </a:pPr>
            <a:r>
              <a:rPr lang="en-US" sz="2400" dirty="0"/>
              <a:t>Volunteers</a:t>
            </a:r>
          </a:p>
        </p:txBody>
      </p:sp>
      <p:pic>
        <p:nvPicPr>
          <p:cNvPr id="9" name="Picture 8" descr="p8-395a-302-.JPG"/>
          <p:cNvPicPr>
            <a:picLocks noChangeAspect="1"/>
          </p:cNvPicPr>
          <p:nvPr/>
        </p:nvPicPr>
        <p:blipFill>
          <a:blip r:embed="rId3"/>
          <a:srcRect l="43905" t="11646" r="20661"/>
          <a:stretch>
            <a:fillRect/>
          </a:stretch>
        </p:blipFill>
        <p:spPr>
          <a:xfrm>
            <a:off x="1920149" y="1747059"/>
            <a:ext cx="2575651" cy="4272741"/>
          </a:xfrm>
          <a:prstGeom prst="rect">
            <a:avLst/>
          </a:prstGeom>
          <a:effectLst>
            <a:outerShdw blurRad="50800" dist="50800" dir="8100000" algn="ctr" rotWithShape="0">
              <a:schemeClr val="tx1">
                <a:lumMod val="75000"/>
                <a:lumOff val="25000"/>
                <a:alpha val="68000"/>
              </a:scheme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6705600" cy="1143000"/>
          </a:xfrm>
        </p:spPr>
        <p:txBody>
          <a:bodyPr/>
          <a:lstStyle/>
          <a:p>
            <a:r>
              <a:rPr lang="en-US" sz="3200" dirty="0">
                <a:effectLst>
                  <a:outerShdw blurRad="38100" dist="38100" dir="2700000" algn="tl">
                    <a:srgbClr val="000000">
                      <a:alpha val="43137"/>
                    </a:srgbClr>
                  </a:outerShdw>
                </a:effectLst>
                <a:cs typeface="Arial" charset="0"/>
              </a:rPr>
              <a:t>Commencement at Texas State</a:t>
            </a:r>
            <a:endParaRPr lang="en-US" sz="3200" dirty="0"/>
          </a:p>
        </p:txBody>
      </p:sp>
      <p:sp>
        <p:nvSpPr>
          <p:cNvPr id="3" name="Content Placeholder 2"/>
          <p:cNvSpPr>
            <a:spLocks noGrp="1"/>
          </p:cNvSpPr>
          <p:nvPr>
            <p:ph idx="1"/>
          </p:nvPr>
        </p:nvSpPr>
        <p:spPr>
          <a:xfrm>
            <a:off x="1905000" y="1219200"/>
            <a:ext cx="6705600" cy="4648200"/>
          </a:xfrm>
        </p:spPr>
        <p:txBody>
          <a:bodyPr/>
          <a:lstStyle/>
          <a:p>
            <a:endParaRPr lang="en-US" sz="1800" dirty="0"/>
          </a:p>
          <a:p>
            <a:r>
              <a:rPr lang="en-US" sz="1800" dirty="0"/>
              <a:t>Texas State holds 17 annual commencement ceremonies in December (6), May (8) and August (3).</a:t>
            </a:r>
          </a:p>
          <a:p>
            <a:endParaRPr lang="en-US" sz="1800" dirty="0"/>
          </a:p>
          <a:p>
            <a:r>
              <a:rPr lang="en-US" sz="1800" dirty="0"/>
              <a:t>Ceremonies are divided by college and in some cases by department.</a:t>
            </a:r>
          </a:p>
          <a:p>
            <a:endParaRPr lang="en-US" sz="1800" dirty="0"/>
          </a:p>
          <a:p>
            <a:r>
              <a:rPr lang="en-US" sz="1800" dirty="0"/>
              <a:t>Held in Strahan Coliseum, the campus basketball arena.</a:t>
            </a:r>
          </a:p>
          <a:p>
            <a:endParaRPr lang="en-US" sz="1800" dirty="0"/>
          </a:p>
          <a:p>
            <a:r>
              <a:rPr lang="en-US" sz="1800" dirty="0"/>
              <a:t>Depending on the semester, each ceremony will host 600-800 graduates and as many as 8,000 guests.</a:t>
            </a:r>
          </a:p>
          <a:p>
            <a:endParaRPr lang="en-US" sz="1800" dirty="0"/>
          </a:p>
          <a:p>
            <a:r>
              <a:rPr lang="en-US" sz="1800" dirty="0"/>
              <a:t>Gathering information from these graduates about their plans for commencement is critical for event planning.</a:t>
            </a:r>
          </a:p>
          <a:p>
            <a:pPr marL="0" indent="0">
              <a:buNone/>
            </a:pPr>
            <a:endParaRPr lang="en-US" sz="1800" dirty="0"/>
          </a:p>
        </p:txBody>
      </p:sp>
    </p:spTree>
    <p:extLst>
      <p:ext uri="{BB962C8B-B14F-4D97-AF65-F5344CB8AC3E}">
        <p14:creationId xmlns:p14="http://schemas.microsoft.com/office/powerpoint/2010/main" val="178393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05-121-003.jpg"/>
          <p:cNvPicPr>
            <a:picLocks noChangeAspect="1"/>
          </p:cNvPicPr>
          <p:nvPr/>
        </p:nvPicPr>
        <p:blipFill>
          <a:blip r:embed="rId3"/>
          <a:stretch>
            <a:fillRect/>
          </a:stretch>
        </p:blipFill>
        <p:spPr>
          <a:xfrm>
            <a:off x="0" y="0"/>
            <a:ext cx="10354236"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6705600" cy="1143000"/>
          </a:xfrm>
        </p:spPr>
        <p:txBody>
          <a:bodyPr/>
          <a:lstStyle/>
          <a:p>
            <a:r>
              <a:rPr lang="en-US" sz="3200" dirty="0">
                <a:effectLst>
                  <a:outerShdw blurRad="38100" dist="38100" dir="2700000" algn="tl">
                    <a:srgbClr val="000000">
                      <a:alpha val="43137"/>
                    </a:srgbClr>
                  </a:outerShdw>
                </a:effectLst>
              </a:rPr>
              <a:t>Outreach</a:t>
            </a:r>
            <a:endParaRPr lang="en-US" sz="2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28800" y="1371600"/>
            <a:ext cx="3429000" cy="533400"/>
          </a:xfrm>
        </p:spPr>
        <p:txBody>
          <a:bodyPr/>
          <a:lstStyle/>
          <a:p>
            <a:r>
              <a:rPr lang="en-US" sz="2400" dirty="0"/>
              <a:t>Staff Involvement</a:t>
            </a:r>
          </a:p>
        </p:txBody>
      </p:sp>
      <p:pic>
        <p:nvPicPr>
          <p:cNvPr id="6" name="Picture 5" descr="p8-395a-008-.JPG"/>
          <p:cNvPicPr>
            <a:picLocks noChangeAspect="1"/>
          </p:cNvPicPr>
          <p:nvPr/>
        </p:nvPicPr>
        <p:blipFill>
          <a:blip r:embed="rId3" cstate="print"/>
          <a:stretch>
            <a:fillRect/>
          </a:stretch>
        </p:blipFill>
        <p:spPr>
          <a:xfrm>
            <a:off x="1905000" y="2286000"/>
            <a:ext cx="6248400" cy="41656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6705600" cy="1143000"/>
          </a:xfrm>
        </p:spPr>
        <p:txBody>
          <a:bodyPr/>
          <a:lstStyle/>
          <a:p>
            <a:r>
              <a:rPr lang="en-US" sz="3200" dirty="0">
                <a:effectLst>
                  <a:outerShdw blurRad="38100" dist="38100" dir="2700000" algn="tl">
                    <a:srgbClr val="000000">
                      <a:alpha val="43137"/>
                    </a:srgbClr>
                  </a:outerShdw>
                </a:effectLst>
              </a:rPr>
              <a:t>Outreach</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28800" y="1371600"/>
            <a:ext cx="3352800" cy="533400"/>
          </a:xfrm>
        </p:spPr>
        <p:txBody>
          <a:bodyPr/>
          <a:lstStyle/>
          <a:p>
            <a:r>
              <a:rPr lang="en-US" sz="2400" dirty="0"/>
              <a:t>Faculty Involvement</a:t>
            </a:r>
          </a:p>
          <a:p>
            <a:pPr>
              <a:buNone/>
            </a:pPr>
            <a:endParaRPr lang="en-US" sz="1400" dirty="0"/>
          </a:p>
        </p:txBody>
      </p:sp>
      <p:pic>
        <p:nvPicPr>
          <p:cNvPr id="4" name="Picture 3" descr="p8-395a-646-.JPG"/>
          <p:cNvPicPr>
            <a:picLocks noChangeAspect="1"/>
          </p:cNvPicPr>
          <p:nvPr/>
        </p:nvPicPr>
        <p:blipFill>
          <a:blip r:embed="rId3" cstate="print"/>
          <a:stretch>
            <a:fillRect/>
          </a:stretch>
        </p:blipFill>
        <p:spPr>
          <a:xfrm>
            <a:off x="1905000" y="2362200"/>
            <a:ext cx="6286500" cy="4191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6705600" cy="1143000"/>
          </a:xfrm>
        </p:spPr>
        <p:txBody>
          <a:bodyPr/>
          <a:lstStyle/>
          <a:p>
            <a:r>
              <a:rPr lang="en-US" sz="3200" dirty="0">
                <a:effectLst>
                  <a:outerShdw blurRad="38100" dist="38100" dir="2700000" algn="tl">
                    <a:srgbClr val="000000">
                      <a:alpha val="43137"/>
                    </a:srgbClr>
                  </a:outerShdw>
                </a:effectLst>
              </a:rPr>
              <a:t>Outreach</a:t>
            </a:r>
            <a:endParaRPr lang="en-US" sz="2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28800" y="1371600"/>
            <a:ext cx="4419600" cy="685800"/>
          </a:xfrm>
        </p:spPr>
        <p:txBody>
          <a:bodyPr/>
          <a:lstStyle/>
          <a:p>
            <a:r>
              <a:rPr lang="en-US" sz="2400" dirty="0"/>
              <a:t>Student Involvement</a:t>
            </a:r>
          </a:p>
          <a:p>
            <a:pPr>
              <a:buNone/>
            </a:pPr>
            <a:endParaRPr lang="en-US" sz="1400" dirty="0"/>
          </a:p>
        </p:txBody>
      </p:sp>
      <p:pic>
        <p:nvPicPr>
          <p:cNvPr id="4" name="Picture 3" descr="p8-395a-332-.JPG"/>
          <p:cNvPicPr>
            <a:picLocks noChangeAspect="1"/>
          </p:cNvPicPr>
          <p:nvPr/>
        </p:nvPicPr>
        <p:blipFill>
          <a:blip r:embed="rId3" cstate="print"/>
          <a:stretch>
            <a:fillRect/>
          </a:stretch>
        </p:blipFill>
        <p:spPr>
          <a:xfrm>
            <a:off x="1981200" y="2286000"/>
            <a:ext cx="6019800" cy="40132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52600" y="76200"/>
            <a:ext cx="6705600" cy="1143000"/>
          </a:xfrm>
        </p:spPr>
        <p:txBody>
          <a:bodyPr/>
          <a:lstStyle/>
          <a:p>
            <a:r>
              <a:rPr lang="en-US" sz="3200" dirty="0">
                <a:effectLst>
                  <a:outerShdw blurRad="38100" dist="38100" dir="2700000" algn="tl">
                    <a:srgbClr val="000000">
                      <a:alpha val="43137"/>
                    </a:srgbClr>
                  </a:outerShdw>
                </a:effectLst>
              </a:rPr>
              <a:t>Team Assessment</a:t>
            </a:r>
          </a:p>
        </p:txBody>
      </p:sp>
      <p:sp>
        <p:nvSpPr>
          <p:cNvPr id="5" name="Content Placeholder 2"/>
          <p:cNvSpPr>
            <a:spLocks noGrp="1"/>
          </p:cNvSpPr>
          <p:nvPr>
            <p:ph idx="1"/>
          </p:nvPr>
        </p:nvSpPr>
        <p:spPr>
          <a:xfrm>
            <a:off x="1828800" y="2057400"/>
            <a:ext cx="6477000" cy="2667000"/>
          </a:xfrm>
        </p:spPr>
        <p:txBody>
          <a:bodyPr/>
          <a:lstStyle/>
          <a:p>
            <a:r>
              <a:rPr lang="en-US" sz="2400" dirty="0"/>
              <a:t>Is our Team effective?</a:t>
            </a:r>
          </a:p>
          <a:p>
            <a:endParaRPr lang="en-US" sz="2400" dirty="0"/>
          </a:p>
          <a:p>
            <a:r>
              <a:rPr lang="en-US" sz="2400" dirty="0"/>
              <a:t>Have we used our resources effectively?</a:t>
            </a:r>
          </a:p>
          <a:p>
            <a:endParaRPr lang="en-US" sz="2800" dirty="0"/>
          </a:p>
          <a:p>
            <a:r>
              <a:rPr lang="en-US" sz="2400" dirty="0"/>
              <a:t>What issues remain unresolved?</a:t>
            </a:r>
          </a:p>
          <a:p>
            <a:pPr>
              <a:buNone/>
            </a:pPr>
            <a:endParaRPr lang="en-US" sz="2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1371600"/>
            <a:ext cx="6705600" cy="5029200"/>
          </a:xfrm>
        </p:spPr>
        <p:txBody>
          <a:bodyPr/>
          <a:lstStyle/>
          <a:p>
            <a:r>
              <a:rPr lang="en-US" dirty="0"/>
              <a:t>“Networking, breaking down the silos that are so common in higher education - - This Team is doing that!”</a:t>
            </a:r>
          </a:p>
          <a:p>
            <a:pPr lvl="6"/>
            <a:r>
              <a:rPr lang="en-US" dirty="0"/>
              <a:t>Lanita Legan, Student Center</a:t>
            </a:r>
          </a:p>
          <a:p>
            <a:pPr lvl="6">
              <a:buNone/>
            </a:pPr>
            <a:endParaRPr lang="en-US" sz="600" dirty="0"/>
          </a:p>
          <a:p>
            <a:r>
              <a:rPr lang="en-US" dirty="0"/>
              <a:t>“The staff who actually work at commencement now have some input on campus!”</a:t>
            </a:r>
          </a:p>
          <a:p>
            <a:pPr lvl="6"/>
            <a:r>
              <a:rPr lang="en-US" dirty="0"/>
              <a:t>Sara Boysen, Academic Advisor</a:t>
            </a:r>
          </a:p>
          <a:p>
            <a:pPr lvl="6">
              <a:buNone/>
            </a:pPr>
            <a:endParaRPr lang="en-US" sz="600" dirty="0"/>
          </a:p>
          <a:p>
            <a:r>
              <a:rPr lang="en-US" dirty="0"/>
              <a:t>“The ceremony was the best I’d ever seen. I felt a strong sense of </a:t>
            </a:r>
            <a:r>
              <a:rPr lang="en-US" dirty="0" err="1"/>
              <a:t>famliy</a:t>
            </a:r>
            <a:r>
              <a:rPr lang="en-US" dirty="0"/>
              <a:t>.”</a:t>
            </a:r>
          </a:p>
          <a:p>
            <a:pPr lvl="6"/>
            <a:r>
              <a:rPr lang="en-US" dirty="0"/>
              <a:t>Email from Don Flores, BOR</a:t>
            </a:r>
          </a:p>
          <a:p>
            <a:pPr lvl="6">
              <a:buNone/>
            </a:pPr>
            <a:endParaRPr lang="en-US" sz="600" dirty="0"/>
          </a:p>
          <a:p>
            <a:r>
              <a:rPr lang="en-US" dirty="0"/>
              <a:t>“The young lady who sang was amazing!!! What a talent and what a prize for your university to have her.”</a:t>
            </a:r>
          </a:p>
          <a:p>
            <a:pPr lvl="6"/>
            <a:r>
              <a:rPr lang="en-US" dirty="0"/>
              <a:t>Email from parent</a:t>
            </a:r>
          </a:p>
          <a:p>
            <a:pPr lvl="6">
              <a:buNone/>
            </a:pPr>
            <a:endParaRPr lang="en-US" sz="600" dirty="0"/>
          </a:p>
          <a:p>
            <a:r>
              <a:rPr lang="en-US" dirty="0"/>
              <a:t>“The big screen that allowed us to see our graduate close up when she shook your hand was very nice. So often, all the grads look alike in their robes and you are never absolutely sure which one is yours. Seeing her face on that big screen was a nice surprise."</a:t>
            </a:r>
          </a:p>
          <a:p>
            <a:pPr lvl="6"/>
            <a:r>
              <a:rPr lang="en-US" dirty="0"/>
              <a:t>Email from parent </a:t>
            </a:r>
          </a:p>
        </p:txBody>
      </p:sp>
      <p:sp>
        <p:nvSpPr>
          <p:cNvPr id="4" name="Title 1"/>
          <p:cNvSpPr>
            <a:spLocks noGrp="1"/>
          </p:cNvSpPr>
          <p:nvPr>
            <p:ph type="title"/>
          </p:nvPr>
        </p:nvSpPr>
        <p:spPr>
          <a:xfrm>
            <a:off x="1752600" y="76200"/>
            <a:ext cx="6705600" cy="1143000"/>
          </a:xfrm>
        </p:spPr>
        <p:txBody>
          <a:bodyPr/>
          <a:lstStyle/>
          <a:p>
            <a:r>
              <a:rPr lang="en-US" sz="3200" dirty="0">
                <a:effectLst>
                  <a:outerShdw blurRad="38100" dist="38100" dir="2700000" algn="tl">
                    <a:srgbClr val="000000">
                      <a:alpha val="43137"/>
                    </a:srgbClr>
                  </a:outerShdw>
                </a:effectLst>
              </a:rPr>
              <a:t>Feedback from Team and Guests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2362200"/>
            <a:ext cx="5715000" cy="2554545"/>
          </a:xfrm>
          <a:prstGeom prst="rect">
            <a:avLst/>
          </a:prstGeom>
          <a:noFill/>
        </p:spPr>
        <p:txBody>
          <a:bodyPr wrap="square" rtlCol="0">
            <a:spAutoFit/>
          </a:bodyPr>
          <a:lstStyle/>
          <a:p>
            <a:pPr algn="ctr"/>
            <a:r>
              <a:rPr lang="en-US" sz="3200" dirty="0"/>
              <a:t>“It is amazing what you can accomplish when you do not care who gets the credit.”</a:t>
            </a:r>
          </a:p>
          <a:p>
            <a:pPr algn="ctr"/>
            <a:endParaRPr lang="en-US" sz="3200" dirty="0"/>
          </a:p>
          <a:p>
            <a:pPr algn="ctr"/>
            <a:r>
              <a:rPr lang="en-US" sz="3200" dirty="0"/>
              <a:t>                    Harry Truman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705600" cy="1828800"/>
          </a:xfrm>
        </p:spPr>
        <p:txBody>
          <a:bodyPr/>
          <a:lstStyle/>
          <a:p>
            <a:r>
              <a:rPr lang="en-US" sz="3200" dirty="0">
                <a:effectLst>
                  <a:outerShdw blurRad="38100" dist="38100" dir="2700000" algn="tl">
                    <a:srgbClr val="000000">
                      <a:alpha val="43137"/>
                    </a:srgbClr>
                  </a:outerShdw>
                </a:effectLst>
              </a:rPr>
              <a:t>Commencement Team:</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Engaging The Campus Community</a:t>
            </a:r>
          </a:p>
        </p:txBody>
      </p:sp>
      <p:pic>
        <p:nvPicPr>
          <p:cNvPr id="3" name="Picture 2" descr="d02-400-005.JPG"/>
          <p:cNvPicPr>
            <a:picLocks noChangeAspect="1"/>
          </p:cNvPicPr>
          <p:nvPr/>
        </p:nvPicPr>
        <p:blipFill>
          <a:blip r:embed="rId3" cstate="print"/>
          <a:stretch>
            <a:fillRect/>
          </a:stretch>
        </p:blipFill>
        <p:spPr>
          <a:xfrm>
            <a:off x="2209800" y="1981200"/>
            <a:ext cx="6096000" cy="4572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ndidates Fall 2008.JPG"/>
          <p:cNvPicPr>
            <a:picLocks noChangeAspect="1"/>
          </p:cNvPicPr>
          <p:nvPr/>
        </p:nvPicPr>
        <p:blipFill>
          <a:blip r:embed="rId3" cstate="print"/>
          <a:stretch>
            <a:fillRect/>
          </a:stretch>
        </p:blipFill>
        <p:spPr>
          <a:xfrm>
            <a:off x="-457200" y="0"/>
            <a:ext cx="10314432"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828800" y="85725"/>
            <a:ext cx="6705600" cy="1143000"/>
          </a:xfrm>
        </p:spPr>
        <p:txBody>
          <a:bodyPr/>
          <a:lstStyle/>
          <a:p>
            <a:pPr eaLnBrk="1" hangingPunct="1"/>
            <a:r>
              <a:rPr lang="en-US" sz="3200" dirty="0">
                <a:effectLst>
                  <a:outerShdw blurRad="38100" dist="38100" dir="2700000" algn="tl">
                    <a:srgbClr val="000000">
                      <a:alpha val="43137"/>
                    </a:srgbClr>
                  </a:outerShdw>
                </a:effectLst>
              </a:rPr>
              <a:t>Questions? Suggestions?</a:t>
            </a:r>
          </a:p>
        </p:txBody>
      </p:sp>
      <p:sp>
        <p:nvSpPr>
          <p:cNvPr id="15363" name="Content Placeholder 2"/>
          <p:cNvSpPr>
            <a:spLocks noGrp="1"/>
          </p:cNvSpPr>
          <p:nvPr>
            <p:ph idx="1"/>
          </p:nvPr>
        </p:nvSpPr>
        <p:spPr>
          <a:xfrm>
            <a:off x="1828800" y="1295400"/>
            <a:ext cx="6705600" cy="990600"/>
          </a:xfrm>
        </p:spPr>
        <p:txBody>
          <a:bodyPr/>
          <a:lstStyle/>
          <a:p>
            <a:pPr algn="ctr" eaLnBrk="1" hangingPunct="1">
              <a:buFont typeface="Wingdings" pitchFamily="-48" charset="2"/>
              <a:buNone/>
            </a:pPr>
            <a:r>
              <a:rPr lang="en-US" sz="2400" dirty="0"/>
              <a:t>We are ready</a:t>
            </a:r>
          </a:p>
          <a:p>
            <a:pPr algn="ctr" eaLnBrk="1" hangingPunct="1">
              <a:buFont typeface="Wingdings" pitchFamily="-48" charset="2"/>
              <a:buNone/>
            </a:pPr>
            <a:r>
              <a:rPr lang="en-US" sz="2400" dirty="0"/>
              <a:t>to hear any ideas you have for us!</a:t>
            </a:r>
          </a:p>
          <a:p>
            <a:pPr algn="ctr" eaLnBrk="1" hangingPunct="1">
              <a:buFont typeface="Wingdings" pitchFamily="-48" charset="2"/>
              <a:buNone/>
            </a:pPr>
            <a:endParaRPr lang="en-US" sz="2400" dirty="0"/>
          </a:p>
        </p:txBody>
      </p:sp>
      <p:sp>
        <p:nvSpPr>
          <p:cNvPr id="4" name="TextBox 3"/>
          <p:cNvSpPr txBox="1"/>
          <p:nvPr/>
        </p:nvSpPr>
        <p:spPr>
          <a:xfrm>
            <a:off x="1828800" y="2438400"/>
            <a:ext cx="2133600" cy="1015663"/>
          </a:xfrm>
          <a:prstGeom prst="rect">
            <a:avLst/>
          </a:prstGeom>
          <a:noFill/>
          <a:ln w="15875">
            <a:solidFill>
              <a:srgbClr val="501215"/>
            </a:solidFill>
          </a:ln>
        </p:spPr>
        <p:txBody>
          <a:bodyPr wrap="square" tIns="91440" bIns="91440" rtlCol="0">
            <a:spAutoFit/>
          </a:bodyPr>
          <a:lstStyle/>
          <a:p>
            <a:r>
              <a:rPr lang="en-US" sz="1800" b="1" dirty="0" err="1">
                <a:solidFill>
                  <a:srgbClr val="501215"/>
                </a:solidFill>
              </a:rPr>
              <a:t>Micky</a:t>
            </a:r>
            <a:r>
              <a:rPr lang="en-US" sz="1800" b="1" dirty="0">
                <a:solidFill>
                  <a:srgbClr val="501215"/>
                </a:solidFill>
              </a:rPr>
              <a:t> </a:t>
            </a:r>
            <a:r>
              <a:rPr lang="en-US" sz="1800" b="1" dirty="0" err="1">
                <a:solidFill>
                  <a:srgbClr val="501215"/>
                </a:solidFill>
              </a:rPr>
              <a:t>Autrey</a:t>
            </a:r>
            <a:endParaRPr lang="en-US" sz="1800" b="1" dirty="0">
              <a:solidFill>
                <a:srgbClr val="501215"/>
              </a:solidFill>
            </a:endParaRPr>
          </a:p>
          <a:p>
            <a:r>
              <a:rPr lang="en-US" sz="1800" dirty="0">
                <a:hlinkClick r:id="rId3"/>
              </a:rPr>
              <a:t>ma02@txstate.edu</a:t>
            </a:r>
            <a:endParaRPr lang="en-US" sz="1800" dirty="0"/>
          </a:p>
          <a:p>
            <a:r>
              <a:rPr lang="en-US" sz="1800" dirty="0"/>
              <a:t>512-245-8122</a:t>
            </a:r>
          </a:p>
        </p:txBody>
      </p:sp>
      <p:sp>
        <p:nvSpPr>
          <p:cNvPr id="5" name="TextBox 4"/>
          <p:cNvSpPr txBox="1"/>
          <p:nvPr/>
        </p:nvSpPr>
        <p:spPr>
          <a:xfrm>
            <a:off x="6019800" y="2438400"/>
            <a:ext cx="2133600" cy="1015663"/>
          </a:xfrm>
          <a:prstGeom prst="rect">
            <a:avLst/>
          </a:prstGeom>
          <a:noFill/>
          <a:ln w="15875">
            <a:solidFill>
              <a:srgbClr val="501215"/>
            </a:solidFill>
          </a:ln>
        </p:spPr>
        <p:txBody>
          <a:bodyPr wrap="square" tIns="91440" bIns="91440" rtlCol="0">
            <a:spAutoFit/>
          </a:bodyPr>
          <a:lstStyle/>
          <a:p>
            <a:r>
              <a:rPr lang="en-US" sz="1800" b="1" dirty="0">
                <a:solidFill>
                  <a:srgbClr val="501215"/>
                </a:solidFill>
              </a:rPr>
              <a:t>Kristin McDaniel</a:t>
            </a:r>
          </a:p>
          <a:p>
            <a:r>
              <a:rPr lang="en-US" sz="1800" dirty="0">
                <a:hlinkClick r:id="rId4"/>
              </a:rPr>
              <a:t>km48@txstate.edu</a:t>
            </a:r>
            <a:endParaRPr lang="en-US" sz="1800" dirty="0"/>
          </a:p>
          <a:p>
            <a:r>
              <a:rPr lang="en-US" sz="1800" dirty="0"/>
              <a:t>512-245-8313</a:t>
            </a:r>
          </a:p>
        </p:txBody>
      </p:sp>
      <p:sp>
        <p:nvSpPr>
          <p:cNvPr id="6" name="TextBox 5"/>
          <p:cNvSpPr txBox="1"/>
          <p:nvPr/>
        </p:nvSpPr>
        <p:spPr>
          <a:xfrm>
            <a:off x="3962400" y="3708737"/>
            <a:ext cx="1981200" cy="1015663"/>
          </a:xfrm>
          <a:prstGeom prst="rect">
            <a:avLst/>
          </a:prstGeom>
          <a:noFill/>
          <a:ln w="15875">
            <a:solidFill>
              <a:srgbClr val="501215"/>
            </a:solidFill>
          </a:ln>
        </p:spPr>
        <p:txBody>
          <a:bodyPr wrap="square" tIns="91440" bIns="91440" rtlCol="0">
            <a:spAutoFit/>
          </a:bodyPr>
          <a:lstStyle/>
          <a:p>
            <a:r>
              <a:rPr lang="en-US" sz="1800" b="1" dirty="0">
                <a:solidFill>
                  <a:srgbClr val="501215"/>
                </a:solidFill>
              </a:rPr>
              <a:t>Jennifer </a:t>
            </a:r>
            <a:r>
              <a:rPr lang="en-US" sz="1800" b="1" dirty="0" err="1">
                <a:solidFill>
                  <a:srgbClr val="501215"/>
                </a:solidFill>
              </a:rPr>
              <a:t>Jahns</a:t>
            </a:r>
            <a:endParaRPr lang="en-US" sz="1800" b="1" dirty="0">
              <a:solidFill>
                <a:srgbClr val="501215"/>
              </a:solidFill>
            </a:endParaRPr>
          </a:p>
          <a:p>
            <a:r>
              <a:rPr lang="en-US" sz="1800" dirty="0">
                <a:hlinkClick r:id="rId5"/>
              </a:rPr>
              <a:t>jj26@txstate.edu</a:t>
            </a:r>
            <a:endParaRPr lang="en-US" sz="1800" dirty="0"/>
          </a:p>
          <a:p>
            <a:r>
              <a:rPr lang="en-US" sz="1800" dirty="0"/>
              <a:t>512-245-8857</a:t>
            </a:r>
          </a:p>
        </p:txBody>
      </p:sp>
      <p:sp>
        <p:nvSpPr>
          <p:cNvPr id="7" name="TextBox 6"/>
          <p:cNvSpPr txBox="1"/>
          <p:nvPr/>
        </p:nvSpPr>
        <p:spPr>
          <a:xfrm>
            <a:off x="1981200" y="4953000"/>
            <a:ext cx="6629400" cy="584775"/>
          </a:xfrm>
          <a:prstGeom prst="rect">
            <a:avLst/>
          </a:prstGeom>
          <a:noFill/>
        </p:spPr>
        <p:txBody>
          <a:bodyPr wrap="square" rtlCol="0">
            <a:spAutoFit/>
          </a:bodyPr>
          <a:lstStyle/>
          <a:p>
            <a:pPr algn="ctr"/>
            <a:r>
              <a:rPr lang="en-US" sz="3200" dirty="0"/>
              <a:t>www.txstate.edu/commencement</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304800"/>
            <a:ext cx="8229600" cy="1143000"/>
          </a:xfrm>
        </p:spPr>
        <p:txBody>
          <a:bodyPr/>
          <a:lstStyle/>
          <a:p>
            <a:pPr eaLnBrk="1" hangingPunct="1"/>
            <a:r>
              <a:rPr lang="en-US" sz="3200" dirty="0">
                <a:effectLst>
                  <a:outerShdw blurRad="38100" dist="38100" dir="2700000" algn="tl">
                    <a:srgbClr val="000000">
                      <a:alpha val="43137"/>
                    </a:srgbClr>
                  </a:outerShdw>
                </a:effectLst>
                <a:cs typeface="Arial" charset="0"/>
              </a:rPr>
              <a:t>Where we’ve been…</a:t>
            </a:r>
            <a:br>
              <a:rPr lang="en-US" sz="3200" dirty="0">
                <a:effectLst>
                  <a:outerShdw blurRad="38100" dist="38100" dir="2700000" algn="tl">
                    <a:srgbClr val="000000">
                      <a:alpha val="43137"/>
                    </a:srgbClr>
                  </a:outerShdw>
                </a:effectLst>
                <a:cs typeface="Arial" charset="0"/>
              </a:rPr>
            </a:br>
            <a:r>
              <a:rPr lang="en-US" sz="3200" dirty="0">
                <a:effectLst>
                  <a:outerShdw blurRad="38100" dist="38100" dir="2700000" algn="tl">
                    <a:srgbClr val="000000">
                      <a:alpha val="43137"/>
                    </a:srgbClr>
                  </a:outerShdw>
                </a:effectLst>
                <a:cs typeface="Arial" charset="0"/>
              </a:rPr>
              <a:t>                             and where we’re going</a:t>
            </a:r>
            <a:endParaRPr lang="en-US" sz="3200" dirty="0">
              <a:effectLst>
                <a:outerShdw blurRad="38100" dist="38100" dir="2700000" algn="tl">
                  <a:srgbClr val="000000">
                    <a:alpha val="43137"/>
                  </a:srgbClr>
                </a:outerShdw>
              </a:effectLst>
            </a:endParaRPr>
          </a:p>
        </p:txBody>
      </p:sp>
      <p:sp>
        <p:nvSpPr>
          <p:cNvPr id="6149" name="Text Placeholder 4"/>
          <p:cNvSpPr>
            <a:spLocks noGrp="1"/>
          </p:cNvSpPr>
          <p:nvPr>
            <p:ph type="body" sz="quarter" idx="3"/>
          </p:nvPr>
        </p:nvSpPr>
        <p:spPr>
          <a:xfrm>
            <a:off x="1752601" y="1752600"/>
            <a:ext cx="2819400" cy="639762"/>
          </a:xfrm>
        </p:spPr>
        <p:txBody>
          <a:bodyPr/>
          <a:lstStyle/>
          <a:p>
            <a:pPr eaLnBrk="1" hangingPunct="1"/>
            <a:r>
              <a:rPr lang="en-US" dirty="0"/>
              <a:t>Spring 2010</a:t>
            </a:r>
          </a:p>
        </p:txBody>
      </p:sp>
      <p:sp>
        <p:nvSpPr>
          <p:cNvPr id="6150" name="Content Placeholder 5"/>
          <p:cNvSpPr>
            <a:spLocks noGrp="1"/>
          </p:cNvSpPr>
          <p:nvPr>
            <p:ph sz="quarter" idx="4"/>
          </p:nvPr>
        </p:nvSpPr>
        <p:spPr>
          <a:xfrm>
            <a:off x="1755775" y="2392362"/>
            <a:ext cx="3730625" cy="3951288"/>
          </a:xfrm>
        </p:spPr>
        <p:txBody>
          <a:bodyPr/>
          <a:lstStyle/>
          <a:p>
            <a:pPr eaLnBrk="1" hangingPunct="1"/>
            <a:endParaRPr lang="en-US" sz="1800" dirty="0"/>
          </a:p>
          <a:p>
            <a:pPr eaLnBrk="1" hangingPunct="1"/>
            <a:r>
              <a:rPr lang="en-US" sz="1800" dirty="0"/>
              <a:t>5 combined ceremonies over two days</a:t>
            </a:r>
          </a:p>
          <a:p>
            <a:pPr lvl="1" eaLnBrk="1" hangingPunct="1">
              <a:buFontTx/>
              <a:buNone/>
            </a:pPr>
            <a:endParaRPr lang="en-US" sz="1800" dirty="0"/>
          </a:p>
          <a:p>
            <a:pPr eaLnBrk="1" hangingPunct="1"/>
            <a:r>
              <a:rPr lang="en-US" sz="1800" dirty="0"/>
              <a:t>Est. 3,300 candidates</a:t>
            </a:r>
          </a:p>
          <a:p>
            <a:pPr eaLnBrk="1" hangingPunct="1"/>
            <a:endParaRPr lang="en-US" sz="1800" dirty="0"/>
          </a:p>
          <a:p>
            <a:r>
              <a:rPr lang="en-US" sz="1800" dirty="0"/>
              <a:t>Est. 33,000 guests</a:t>
            </a:r>
          </a:p>
          <a:p>
            <a:pPr eaLnBrk="1" hangingPunct="1"/>
            <a:endParaRPr lang="en-US" dirty="0"/>
          </a:p>
        </p:txBody>
      </p:sp>
      <p:sp>
        <p:nvSpPr>
          <p:cNvPr id="11" name="Text Placeholder 4">
            <a:extLst>
              <a:ext uri="{FF2B5EF4-FFF2-40B4-BE49-F238E27FC236}">
                <a16:creationId xmlns:a16="http://schemas.microsoft.com/office/drawing/2014/main" id="{FF8F7B4A-8275-487F-9960-6843CCF9A30C}"/>
              </a:ext>
            </a:extLst>
          </p:cNvPr>
          <p:cNvSpPr txBox="1">
            <a:spLocks/>
          </p:cNvSpPr>
          <p:nvPr/>
        </p:nvSpPr>
        <p:spPr bwMode="auto">
          <a:xfrm>
            <a:off x="5638800" y="1765663"/>
            <a:ext cx="4041775" cy="6397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Font typeface="Wingdings" pitchFamily="-48" charset="2"/>
              <a:buNone/>
              <a:defRPr sz="2400" b="1">
                <a:solidFill>
                  <a:schemeClr val="tx1"/>
                </a:solidFill>
                <a:latin typeface="+mn-lt"/>
                <a:ea typeface="+mn-ea"/>
                <a:cs typeface="+mn-cs"/>
              </a:defRPr>
            </a:lvl1pPr>
            <a:lvl2pPr marL="457200" indent="0" algn="l" rtl="0" eaLnBrk="1" fontAlgn="base" hangingPunct="1">
              <a:spcBef>
                <a:spcPct val="20000"/>
              </a:spcBef>
              <a:spcAft>
                <a:spcPct val="0"/>
              </a:spcAft>
              <a:buNone/>
              <a:defRPr sz="2000" b="1">
                <a:solidFill>
                  <a:schemeClr val="tx1"/>
                </a:solidFill>
                <a:latin typeface="+mn-lt"/>
                <a:ea typeface="+mn-ea"/>
              </a:defRPr>
            </a:lvl2pPr>
            <a:lvl3pPr marL="914400" indent="0" algn="l" rtl="0" eaLnBrk="1" fontAlgn="base" hangingPunct="1">
              <a:spcBef>
                <a:spcPct val="20000"/>
              </a:spcBef>
              <a:spcAft>
                <a:spcPct val="0"/>
              </a:spcAft>
              <a:buNone/>
              <a:defRPr sz="1800" b="1">
                <a:solidFill>
                  <a:schemeClr val="tx1"/>
                </a:solidFill>
                <a:latin typeface="+mn-lt"/>
                <a:ea typeface="+mn-ea"/>
              </a:defRPr>
            </a:lvl3pPr>
            <a:lvl4pPr marL="1371600" indent="0" algn="l" rtl="0" eaLnBrk="1" fontAlgn="base" hangingPunct="1">
              <a:spcBef>
                <a:spcPct val="20000"/>
              </a:spcBef>
              <a:spcAft>
                <a:spcPct val="0"/>
              </a:spcAft>
              <a:buNone/>
              <a:defRPr sz="1600" b="1">
                <a:solidFill>
                  <a:schemeClr val="tx1"/>
                </a:solidFill>
                <a:latin typeface="+mn-lt"/>
                <a:ea typeface="+mn-ea"/>
              </a:defRPr>
            </a:lvl4pPr>
            <a:lvl5pPr marL="1828800" indent="0" algn="l" rtl="0" eaLnBrk="1" fontAlgn="base" hangingPunct="1">
              <a:spcBef>
                <a:spcPct val="20000"/>
              </a:spcBef>
              <a:spcAft>
                <a:spcPct val="0"/>
              </a:spcAft>
              <a:buNone/>
              <a:defRPr sz="1600" b="1">
                <a:solidFill>
                  <a:schemeClr val="tx1"/>
                </a:solidFill>
                <a:latin typeface="+mn-lt"/>
                <a:ea typeface="+mn-ea"/>
              </a:defRPr>
            </a:lvl5pPr>
            <a:lvl6pPr marL="2286000" indent="0" algn="l" rtl="0" eaLnBrk="1" fontAlgn="base" hangingPunct="1">
              <a:spcBef>
                <a:spcPct val="20000"/>
              </a:spcBef>
              <a:spcAft>
                <a:spcPct val="0"/>
              </a:spcAft>
              <a:buNone/>
              <a:defRPr sz="1600" b="1">
                <a:solidFill>
                  <a:schemeClr val="tx1"/>
                </a:solidFill>
                <a:latin typeface="+mn-lt"/>
                <a:ea typeface="+mn-ea"/>
              </a:defRPr>
            </a:lvl6pPr>
            <a:lvl7pPr marL="2743200" indent="0" algn="l" rtl="0" eaLnBrk="1" fontAlgn="base" hangingPunct="1">
              <a:spcBef>
                <a:spcPct val="20000"/>
              </a:spcBef>
              <a:spcAft>
                <a:spcPct val="0"/>
              </a:spcAft>
              <a:buNone/>
              <a:defRPr sz="1600" b="1">
                <a:solidFill>
                  <a:schemeClr val="tx1"/>
                </a:solidFill>
                <a:latin typeface="+mn-lt"/>
                <a:ea typeface="+mn-ea"/>
              </a:defRPr>
            </a:lvl7pPr>
            <a:lvl8pPr marL="3200400" indent="0" algn="l" rtl="0" eaLnBrk="1" fontAlgn="base" hangingPunct="1">
              <a:spcBef>
                <a:spcPct val="20000"/>
              </a:spcBef>
              <a:spcAft>
                <a:spcPct val="0"/>
              </a:spcAft>
              <a:buNone/>
              <a:defRPr sz="1600" b="1">
                <a:solidFill>
                  <a:schemeClr val="tx1"/>
                </a:solidFill>
                <a:latin typeface="+mn-lt"/>
                <a:ea typeface="+mn-ea"/>
              </a:defRPr>
            </a:lvl8pPr>
            <a:lvl9pPr marL="3657600" indent="0" algn="l" rtl="0" eaLnBrk="1" fontAlgn="base" hangingPunct="1">
              <a:spcBef>
                <a:spcPct val="20000"/>
              </a:spcBef>
              <a:spcAft>
                <a:spcPct val="0"/>
              </a:spcAft>
              <a:buNone/>
              <a:defRPr sz="1600" b="1">
                <a:solidFill>
                  <a:schemeClr val="tx1"/>
                </a:solidFill>
                <a:latin typeface="+mn-lt"/>
                <a:ea typeface="+mn-ea"/>
              </a:defRPr>
            </a:lvl9pPr>
          </a:lstStyle>
          <a:p>
            <a:r>
              <a:rPr lang="en-US" kern="0" dirty="0"/>
              <a:t>Spring 2018</a:t>
            </a:r>
          </a:p>
        </p:txBody>
      </p:sp>
      <p:sp>
        <p:nvSpPr>
          <p:cNvPr id="12" name="Content Placeholder 5">
            <a:extLst>
              <a:ext uri="{FF2B5EF4-FFF2-40B4-BE49-F238E27FC236}">
                <a16:creationId xmlns:a16="http://schemas.microsoft.com/office/drawing/2014/main" id="{8FDE749B-360E-47AE-B690-802E749034F8}"/>
              </a:ext>
            </a:extLst>
          </p:cNvPr>
          <p:cNvSpPr txBox="1">
            <a:spLocks/>
          </p:cNvSpPr>
          <p:nvPr/>
        </p:nvSpPr>
        <p:spPr bwMode="auto">
          <a:xfrm>
            <a:off x="5641975" y="2405425"/>
            <a:ext cx="4041775" cy="3951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Wingdings" pitchFamily="-48" charset="2"/>
              <a:buChar char="v"/>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sz="1800">
                <a:solidFill>
                  <a:schemeClr val="tx1"/>
                </a:solidFill>
                <a:latin typeface="+mn-lt"/>
                <a:ea typeface="+mn-ea"/>
              </a:defRPr>
            </a:lvl3pPr>
            <a:lvl4pPr marL="1600200" indent="-228600" algn="l" rtl="0" eaLnBrk="1" fontAlgn="base" hangingPunct="1">
              <a:spcBef>
                <a:spcPct val="20000"/>
              </a:spcBef>
              <a:spcAft>
                <a:spcPct val="0"/>
              </a:spcAft>
              <a:buChar char="–"/>
              <a:defRPr sz="1600">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a:lstStyle>
          <a:p>
            <a:endParaRPr lang="en-US" sz="1800" kern="0" dirty="0"/>
          </a:p>
          <a:p>
            <a:r>
              <a:rPr lang="en-US" sz="1800" kern="0" dirty="0"/>
              <a:t>8 combined ceremonies over three days</a:t>
            </a:r>
          </a:p>
          <a:p>
            <a:pPr lvl="1">
              <a:buFontTx/>
              <a:buNone/>
            </a:pPr>
            <a:endParaRPr lang="en-US" sz="1800" kern="0" dirty="0"/>
          </a:p>
          <a:p>
            <a:r>
              <a:rPr lang="en-US" sz="1800" kern="0" dirty="0"/>
              <a:t>Est. 4,900 candidates</a:t>
            </a:r>
          </a:p>
          <a:p>
            <a:endParaRPr lang="en-US" sz="1800" kern="0" dirty="0"/>
          </a:p>
          <a:p>
            <a:r>
              <a:rPr lang="en-US" sz="1800" kern="0" dirty="0"/>
              <a:t>Est. 49,000 guests</a:t>
            </a:r>
          </a:p>
          <a:p>
            <a:endParaRPr lang="en-US" kern="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3"/>
          <p:cNvSpPr>
            <a:spLocks noGrp="1"/>
          </p:cNvSpPr>
          <p:nvPr>
            <p:ph sz="half" idx="2"/>
          </p:nvPr>
        </p:nvSpPr>
        <p:spPr>
          <a:xfrm>
            <a:off x="1828800" y="1981200"/>
            <a:ext cx="3200400" cy="1828800"/>
          </a:xfrm>
        </p:spPr>
        <p:txBody>
          <a:bodyPr/>
          <a:lstStyle/>
          <a:p>
            <a:pPr eaLnBrk="1" hangingPunct="1"/>
            <a:r>
              <a:rPr lang="en-US" sz="1800" dirty="0"/>
              <a:t>4 Provost Office Staff</a:t>
            </a:r>
            <a:endParaRPr lang="en-US" sz="1600" dirty="0"/>
          </a:p>
          <a:p>
            <a:r>
              <a:rPr lang="en-US" sz="1800" dirty="0"/>
              <a:t>20 Faculty Marshals and Ushers</a:t>
            </a:r>
          </a:p>
          <a:p>
            <a:r>
              <a:rPr lang="en-US" sz="1800" dirty="0"/>
              <a:t>8 Academic Advising Staff</a:t>
            </a:r>
            <a:endParaRPr lang="en-US" sz="1600" dirty="0"/>
          </a:p>
          <a:p>
            <a:pPr eaLnBrk="1" hangingPunct="1"/>
            <a:r>
              <a:rPr lang="en-US" sz="1800" dirty="0"/>
              <a:t>2 UPD Officers</a:t>
            </a:r>
            <a:endParaRPr lang="en-US" sz="1600" dirty="0"/>
          </a:p>
          <a:p>
            <a:pPr eaLnBrk="1" hangingPunct="1">
              <a:buNone/>
            </a:pPr>
            <a:endParaRPr lang="en-US" dirty="0"/>
          </a:p>
        </p:txBody>
      </p:sp>
      <p:sp>
        <p:nvSpPr>
          <p:cNvPr id="7173" name="Content Placeholder 5"/>
          <p:cNvSpPr>
            <a:spLocks noGrp="1"/>
          </p:cNvSpPr>
          <p:nvPr>
            <p:ph sz="quarter" idx="4"/>
          </p:nvPr>
        </p:nvSpPr>
        <p:spPr>
          <a:xfrm>
            <a:off x="5178425" y="1981200"/>
            <a:ext cx="3508375" cy="4495800"/>
          </a:xfrm>
        </p:spPr>
        <p:txBody>
          <a:bodyPr/>
          <a:lstStyle/>
          <a:p>
            <a:pPr eaLnBrk="1" hangingPunct="1"/>
            <a:r>
              <a:rPr lang="en-US" sz="1800" dirty="0"/>
              <a:t>8 Provost Office Staff</a:t>
            </a:r>
            <a:endParaRPr lang="en-US" sz="1600" dirty="0"/>
          </a:p>
          <a:p>
            <a:pPr eaLnBrk="1" hangingPunct="1"/>
            <a:r>
              <a:rPr lang="en-US" sz="1800" dirty="0"/>
              <a:t>40 Faculty Marshals</a:t>
            </a:r>
          </a:p>
          <a:p>
            <a:pPr eaLnBrk="1" hangingPunct="1"/>
            <a:r>
              <a:rPr lang="en-US" sz="1800" dirty="0"/>
              <a:t>120 Staff Ushers</a:t>
            </a:r>
          </a:p>
          <a:p>
            <a:pPr eaLnBrk="1" hangingPunct="1"/>
            <a:r>
              <a:rPr lang="en-US" sz="1800" dirty="0"/>
              <a:t>45 Academic Advising Staff</a:t>
            </a:r>
            <a:endParaRPr lang="en-US" sz="1600" dirty="0"/>
          </a:p>
          <a:p>
            <a:r>
              <a:rPr lang="en-US" sz="1800" dirty="0"/>
              <a:t>40 UPD Officers</a:t>
            </a:r>
          </a:p>
          <a:p>
            <a:pPr eaLnBrk="1" hangingPunct="1"/>
            <a:r>
              <a:rPr lang="en-US" sz="1800" dirty="0"/>
              <a:t>Disability Services</a:t>
            </a:r>
          </a:p>
          <a:p>
            <a:pPr eaLnBrk="1" hangingPunct="1"/>
            <a:r>
              <a:rPr lang="en-US" sz="1800" dirty="0"/>
              <a:t>Materials Management</a:t>
            </a:r>
          </a:p>
          <a:p>
            <a:pPr eaLnBrk="1" hangingPunct="1"/>
            <a:r>
              <a:rPr lang="en-US" sz="1800" dirty="0"/>
              <a:t>Auxiliary Services</a:t>
            </a:r>
          </a:p>
          <a:p>
            <a:pPr eaLnBrk="1" hangingPunct="1"/>
            <a:r>
              <a:rPr lang="en-US" sz="1800" dirty="0"/>
              <a:t>Athletics</a:t>
            </a:r>
          </a:p>
          <a:p>
            <a:pPr eaLnBrk="1" hangingPunct="1"/>
            <a:r>
              <a:rPr lang="en-US" sz="1800" dirty="0"/>
              <a:t>Risk Management</a:t>
            </a:r>
          </a:p>
          <a:p>
            <a:pPr eaLnBrk="1" hangingPunct="1"/>
            <a:r>
              <a:rPr lang="en-US" sz="1800" dirty="0"/>
              <a:t>Bookstore</a:t>
            </a:r>
          </a:p>
          <a:p>
            <a:pPr eaLnBrk="1" hangingPunct="1"/>
            <a:r>
              <a:rPr lang="en-US" sz="1800" dirty="0"/>
              <a:t>Alumni Affairs</a:t>
            </a:r>
          </a:p>
          <a:p>
            <a:pPr eaLnBrk="1" hangingPunct="1"/>
            <a:r>
              <a:rPr lang="en-US" sz="1800" dirty="0"/>
              <a:t>Registrar</a:t>
            </a:r>
          </a:p>
          <a:p>
            <a:pPr eaLnBrk="1" hangingPunct="1"/>
            <a:r>
              <a:rPr lang="en-US" sz="1800" dirty="0"/>
              <a:t>Student Affairs</a:t>
            </a:r>
            <a:endParaRPr lang="en-US" sz="2000" dirty="0"/>
          </a:p>
          <a:p>
            <a:pPr eaLnBrk="1" hangingPunct="1"/>
            <a:endParaRPr lang="en-US" dirty="0"/>
          </a:p>
        </p:txBody>
      </p:sp>
      <p:sp>
        <p:nvSpPr>
          <p:cNvPr id="6" name="Text Placeholder 2"/>
          <p:cNvSpPr txBox="1">
            <a:spLocks/>
          </p:cNvSpPr>
          <p:nvPr/>
        </p:nvSpPr>
        <p:spPr bwMode="auto">
          <a:xfrm>
            <a:off x="5181600" y="1371600"/>
            <a:ext cx="2820988" cy="6397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defRPr/>
            </a:pPr>
            <a:r>
              <a:rPr kumimoji="0" lang="en-US" sz="2400" b="1" i="0" u="none" strike="noStrike" kern="0" cap="none" spc="0" normalizeH="0" baseline="0" noProof="0" dirty="0">
                <a:ln>
                  <a:noFill/>
                </a:ln>
                <a:solidFill>
                  <a:schemeClr val="tx1"/>
                </a:solidFill>
                <a:effectLst/>
                <a:uLnTx/>
                <a:uFillTx/>
                <a:latin typeface="+mn-lt"/>
                <a:ea typeface="+mn-ea"/>
                <a:cs typeface="+mn-cs"/>
              </a:rPr>
              <a:t>Spring 2010</a:t>
            </a:r>
          </a:p>
        </p:txBody>
      </p:sp>
      <p:sp>
        <p:nvSpPr>
          <p:cNvPr id="7" name="Title 1"/>
          <p:cNvSpPr>
            <a:spLocks noGrp="1"/>
          </p:cNvSpPr>
          <p:nvPr>
            <p:ph type="title"/>
          </p:nvPr>
        </p:nvSpPr>
        <p:spPr>
          <a:xfrm>
            <a:off x="457200" y="304800"/>
            <a:ext cx="8229600" cy="1143000"/>
          </a:xfrm>
        </p:spPr>
        <p:txBody>
          <a:bodyPr/>
          <a:lstStyle/>
          <a:p>
            <a:pPr eaLnBrk="1" hangingPunct="1"/>
            <a:r>
              <a:rPr lang="en-US" sz="3200" dirty="0">
                <a:effectLst>
                  <a:outerShdw blurRad="38100" dist="38100" dir="2700000" algn="tl">
                    <a:srgbClr val="000000">
                      <a:alpha val="43137"/>
                    </a:srgbClr>
                  </a:outerShdw>
                </a:effectLst>
                <a:cs typeface="Arial" charset="0"/>
              </a:rPr>
              <a:t>Where we’ve been…</a:t>
            </a:r>
            <a:br>
              <a:rPr lang="en-US" sz="3200" dirty="0">
                <a:effectLst>
                  <a:outerShdw blurRad="38100" dist="38100" dir="2700000" algn="tl">
                    <a:srgbClr val="000000">
                      <a:alpha val="43137"/>
                    </a:srgbClr>
                  </a:outerShdw>
                </a:effectLst>
                <a:cs typeface="Arial" charset="0"/>
              </a:rPr>
            </a:br>
            <a:r>
              <a:rPr lang="en-US" sz="3200" dirty="0">
                <a:effectLst>
                  <a:outerShdw blurRad="38100" dist="38100" dir="2700000" algn="tl">
                    <a:srgbClr val="000000">
                      <a:alpha val="43137"/>
                    </a:srgbClr>
                  </a:outerShdw>
                </a:effectLst>
                <a:cs typeface="Arial" charset="0"/>
              </a:rPr>
              <a:t>                             and where we’re going</a:t>
            </a:r>
            <a:endParaRPr lang="en-US" sz="3200" dirty="0">
              <a:effectLst>
                <a:outerShdw blurRad="38100" dist="38100" dir="2700000" algn="tl">
                  <a:srgbClr val="000000">
                    <a:alpha val="43137"/>
                  </a:srgbClr>
                </a:outerShdw>
              </a:effectLst>
            </a:endParaRPr>
          </a:p>
        </p:txBody>
      </p:sp>
      <p:sp>
        <p:nvSpPr>
          <p:cNvPr id="7170" name="Text Placeholder 2"/>
          <p:cNvSpPr>
            <a:spLocks noGrp="1"/>
          </p:cNvSpPr>
          <p:nvPr>
            <p:ph type="body" idx="1"/>
          </p:nvPr>
        </p:nvSpPr>
        <p:spPr>
          <a:xfrm>
            <a:off x="1828800" y="1371600"/>
            <a:ext cx="2820988" cy="639762"/>
          </a:xfrm>
        </p:spPr>
        <p:txBody>
          <a:bodyPr/>
          <a:lstStyle/>
          <a:p>
            <a:pPr eaLnBrk="1" hangingPunct="1"/>
            <a:r>
              <a:rPr lang="en-US" dirty="0"/>
              <a:t>Spring 2000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6934200" cy="1112838"/>
          </a:xfrm>
        </p:spPr>
        <p:txBody>
          <a:bodyPr/>
          <a:lstStyle/>
          <a:p>
            <a:r>
              <a:rPr lang="en-US" sz="3200" dirty="0">
                <a:effectLst>
                  <a:outerShdw blurRad="38100" dist="38100" dir="2700000" algn="tl">
                    <a:srgbClr val="000000">
                      <a:alpha val="43137"/>
                    </a:srgbClr>
                  </a:outerShdw>
                </a:effectLst>
              </a:rPr>
              <a:t>Why a Commencement Team?</a:t>
            </a:r>
          </a:p>
        </p:txBody>
      </p:sp>
      <p:sp>
        <p:nvSpPr>
          <p:cNvPr id="7" name="Content Placeholder 2"/>
          <p:cNvSpPr>
            <a:spLocks noGrp="1"/>
          </p:cNvSpPr>
          <p:nvPr>
            <p:ph idx="1"/>
          </p:nvPr>
        </p:nvSpPr>
        <p:spPr>
          <a:xfrm>
            <a:off x="4572000" y="1905000"/>
            <a:ext cx="4343400" cy="3581400"/>
          </a:xfrm>
        </p:spPr>
        <p:txBody>
          <a:bodyPr/>
          <a:lstStyle/>
          <a:p>
            <a:pPr eaLnBrk="1" hangingPunct="1">
              <a:spcBef>
                <a:spcPts val="0"/>
              </a:spcBef>
              <a:buFont typeface="Wingdings" pitchFamily="2" charset="2"/>
              <a:buChar char="v"/>
            </a:pPr>
            <a:endParaRPr lang="en-US" sz="1800" b="0" dirty="0"/>
          </a:p>
          <a:p>
            <a:pPr eaLnBrk="1" hangingPunct="1">
              <a:spcBef>
                <a:spcPts val="0"/>
              </a:spcBef>
              <a:buFont typeface="Wingdings" pitchFamily="2" charset="2"/>
              <a:buChar char="v"/>
            </a:pPr>
            <a:r>
              <a:rPr lang="en-US" sz="1800" b="0" dirty="0"/>
              <a:t> Solve event conflicts</a:t>
            </a:r>
          </a:p>
          <a:p>
            <a:pPr eaLnBrk="1" hangingPunct="1">
              <a:buFont typeface="Arial" pitchFamily="34" charset="0"/>
              <a:buChar char="•"/>
            </a:pPr>
            <a:endParaRPr lang="en-US" sz="1800" dirty="0"/>
          </a:p>
          <a:p>
            <a:pPr eaLnBrk="1" hangingPunct="1">
              <a:buFont typeface="Wingdings" pitchFamily="2" charset="2"/>
              <a:buChar char="v"/>
            </a:pPr>
            <a:r>
              <a:rPr lang="en-US" sz="1800" b="0" dirty="0"/>
              <a:t> Implement “Presidential Event”</a:t>
            </a:r>
          </a:p>
          <a:p>
            <a:pPr eaLnBrk="1" hangingPunct="1"/>
            <a:endParaRPr lang="en-US" sz="1800" b="0" dirty="0"/>
          </a:p>
          <a:p>
            <a:pPr eaLnBrk="1" hangingPunct="1">
              <a:buFont typeface="Wingdings" pitchFamily="2" charset="2"/>
              <a:buChar char="v"/>
            </a:pPr>
            <a:r>
              <a:rPr lang="en-US" sz="1800" dirty="0"/>
              <a:t> </a:t>
            </a:r>
            <a:r>
              <a:rPr lang="en-US" sz="1800" b="0" dirty="0"/>
              <a:t>Maximize faculty and staff resources</a:t>
            </a:r>
          </a:p>
          <a:p>
            <a:pPr>
              <a:buFont typeface="Wingdings" pitchFamily="2" charset="2"/>
              <a:buChar char="v"/>
            </a:pPr>
            <a:endParaRPr lang="en-US" sz="1800" b="0" dirty="0"/>
          </a:p>
          <a:p>
            <a:pPr>
              <a:buFont typeface="Wingdings" pitchFamily="2" charset="2"/>
              <a:buChar char="v"/>
            </a:pPr>
            <a:r>
              <a:rPr lang="en-US" sz="1800" b="0" dirty="0"/>
              <a:t> Evaluate commencement ceremonies</a:t>
            </a:r>
          </a:p>
          <a:p>
            <a:pPr eaLnBrk="1" hangingPunct="1">
              <a:buFont typeface="Wingdings" pitchFamily="2" charset="2"/>
              <a:buChar char="v"/>
            </a:pPr>
            <a:endParaRPr lang="en-US" sz="1800" b="0" dirty="0"/>
          </a:p>
          <a:p>
            <a:pPr>
              <a:buFont typeface="Wingdings" pitchFamily="2" charset="2"/>
              <a:buChar char="v"/>
            </a:pPr>
            <a:r>
              <a:rPr lang="en-US" sz="1800" b="0" dirty="0"/>
              <a:t> Manage issues</a:t>
            </a:r>
          </a:p>
          <a:p>
            <a:endParaRPr lang="en-US" sz="2000" dirty="0"/>
          </a:p>
        </p:txBody>
      </p:sp>
      <p:pic>
        <p:nvPicPr>
          <p:cNvPr id="5" name="Picture 4" descr="p8-395a-039-.JPG"/>
          <p:cNvPicPr>
            <a:picLocks noChangeAspect="1"/>
          </p:cNvPicPr>
          <p:nvPr/>
        </p:nvPicPr>
        <p:blipFill>
          <a:blip r:embed="rId3" cstate="print"/>
          <a:stretch>
            <a:fillRect/>
          </a:stretch>
        </p:blipFill>
        <p:spPr>
          <a:xfrm rot="16200000">
            <a:off x="1241166" y="2410339"/>
            <a:ext cx="3511295" cy="233602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09800" y="1828800"/>
            <a:ext cx="6477000" cy="3429000"/>
          </a:xfrm>
        </p:spPr>
        <p:txBody>
          <a:bodyPr numCol="2"/>
          <a:lstStyle/>
          <a:p>
            <a:pPr>
              <a:buNone/>
            </a:pPr>
            <a:r>
              <a:rPr lang="en-US" sz="1800" dirty="0"/>
              <a:t>Academic Advising Centers</a:t>
            </a:r>
          </a:p>
          <a:p>
            <a:pPr>
              <a:buNone/>
            </a:pPr>
            <a:r>
              <a:rPr lang="en-US" sz="1800" dirty="0"/>
              <a:t>Alumni Affairs</a:t>
            </a:r>
          </a:p>
          <a:p>
            <a:pPr>
              <a:buNone/>
            </a:pPr>
            <a:r>
              <a:rPr lang="en-US" sz="1800" dirty="0"/>
              <a:t>Athletics</a:t>
            </a:r>
          </a:p>
          <a:p>
            <a:pPr>
              <a:buNone/>
            </a:pPr>
            <a:r>
              <a:rPr lang="en-US" sz="1800" dirty="0"/>
              <a:t>Auxiliary Services	</a:t>
            </a:r>
          </a:p>
          <a:p>
            <a:pPr>
              <a:buNone/>
            </a:pPr>
            <a:r>
              <a:rPr lang="en-US" sz="1800" dirty="0"/>
              <a:t>Bookstore</a:t>
            </a:r>
          </a:p>
          <a:p>
            <a:pPr>
              <a:buNone/>
            </a:pPr>
            <a:r>
              <a:rPr lang="en-US" sz="1800" dirty="0"/>
              <a:t>Disability Services</a:t>
            </a:r>
          </a:p>
          <a:p>
            <a:pPr>
              <a:buNone/>
            </a:pPr>
            <a:r>
              <a:rPr lang="en-US" sz="1800" dirty="0"/>
              <a:t>Facilities Management</a:t>
            </a:r>
          </a:p>
          <a:p>
            <a:pPr>
              <a:buNone/>
            </a:pPr>
            <a:r>
              <a:rPr lang="en-US" sz="1800" dirty="0"/>
              <a:t>Graduate College</a:t>
            </a:r>
          </a:p>
          <a:p>
            <a:pPr>
              <a:buNone/>
            </a:pPr>
            <a:endParaRPr lang="en-US" sz="1800" dirty="0"/>
          </a:p>
          <a:p>
            <a:pPr>
              <a:buNone/>
            </a:pPr>
            <a:endParaRPr lang="en-US" sz="1800" dirty="0"/>
          </a:p>
          <a:p>
            <a:pPr>
              <a:buNone/>
            </a:pPr>
            <a:r>
              <a:rPr lang="en-US" sz="1800" dirty="0"/>
              <a:t>Materials Management</a:t>
            </a:r>
          </a:p>
          <a:p>
            <a:pPr>
              <a:buNone/>
            </a:pPr>
            <a:r>
              <a:rPr lang="en-US" sz="1800" dirty="0"/>
              <a:t>Police Department</a:t>
            </a:r>
          </a:p>
          <a:p>
            <a:pPr>
              <a:buNone/>
            </a:pPr>
            <a:r>
              <a:rPr lang="en-US" sz="1800" dirty="0"/>
              <a:t>Provost Office	</a:t>
            </a:r>
          </a:p>
          <a:p>
            <a:pPr>
              <a:buNone/>
            </a:pPr>
            <a:r>
              <a:rPr lang="en-US" sz="1800" dirty="0"/>
              <a:t>Recycling Services</a:t>
            </a:r>
          </a:p>
          <a:p>
            <a:pPr>
              <a:buNone/>
            </a:pPr>
            <a:r>
              <a:rPr lang="en-US" sz="1800" dirty="0"/>
              <a:t>Registrar	</a:t>
            </a:r>
          </a:p>
          <a:p>
            <a:pPr>
              <a:buNone/>
            </a:pPr>
            <a:r>
              <a:rPr lang="en-US" sz="1800" dirty="0"/>
              <a:t>Radio Station	</a:t>
            </a:r>
          </a:p>
          <a:p>
            <a:pPr>
              <a:buNone/>
            </a:pPr>
            <a:r>
              <a:rPr lang="en-US" sz="1800" dirty="0"/>
              <a:t>Risk Management </a:t>
            </a:r>
          </a:p>
          <a:p>
            <a:pPr>
              <a:buNone/>
            </a:pPr>
            <a:r>
              <a:rPr lang="en-US" sz="1800" dirty="0"/>
              <a:t>Student Musical Ensembles</a:t>
            </a:r>
          </a:p>
          <a:p>
            <a:pPr>
              <a:buNone/>
            </a:pPr>
            <a:r>
              <a:rPr lang="en-US" sz="1800" dirty="0"/>
              <a:t>Student Center</a:t>
            </a:r>
            <a:r>
              <a:rPr lang="en-US" sz="1200" dirty="0"/>
              <a:t>	</a:t>
            </a:r>
          </a:p>
          <a:p>
            <a:pPr>
              <a:buNone/>
            </a:pPr>
            <a:endParaRPr lang="en-US" sz="1200" dirty="0"/>
          </a:p>
        </p:txBody>
      </p:sp>
      <p:sp>
        <p:nvSpPr>
          <p:cNvPr id="3" name="Rectangle 2"/>
          <p:cNvSpPr/>
          <p:nvPr/>
        </p:nvSpPr>
        <p:spPr>
          <a:xfrm>
            <a:off x="3429000" y="381000"/>
            <a:ext cx="3752951" cy="584775"/>
          </a:xfrm>
          <a:prstGeom prst="rect">
            <a:avLst/>
          </a:prstGeom>
        </p:spPr>
        <p:txBody>
          <a:bodyPr wrap="none">
            <a:spAutoFit/>
          </a:bodyPr>
          <a:lstStyle/>
          <a:p>
            <a:pPr algn="ctr">
              <a:buNone/>
            </a:pPr>
            <a:r>
              <a:rPr lang="en-US" sz="3200" b="1" dirty="0">
                <a:solidFill>
                  <a:srgbClr val="501215"/>
                </a:solidFill>
                <a:effectLst>
                  <a:outerShdw blurRad="38100" dist="38100" dir="2700000" algn="tl">
                    <a:srgbClr val="000000">
                      <a:alpha val="43137"/>
                    </a:srgbClr>
                  </a:outerShdw>
                </a:effectLst>
              </a:rPr>
              <a:t>Team Membership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752600" y="76200"/>
            <a:ext cx="6705600" cy="1143000"/>
          </a:xfrm>
        </p:spPr>
        <p:txBody>
          <a:bodyPr/>
          <a:lstStyle/>
          <a:p>
            <a:pPr eaLnBrk="1" hangingPunct="1"/>
            <a:r>
              <a:rPr lang="en-US" sz="3200" dirty="0">
                <a:effectLst>
                  <a:outerShdw blurRad="38100" dist="38100" dir="2700000" algn="tl">
                    <a:srgbClr val="000000">
                      <a:alpha val="43137"/>
                    </a:srgbClr>
                  </a:outerShdw>
                </a:effectLst>
              </a:rPr>
              <a:t>Team Mission Statement</a:t>
            </a:r>
          </a:p>
        </p:txBody>
      </p:sp>
      <p:sp>
        <p:nvSpPr>
          <p:cNvPr id="8195" name="Content Placeholder 2"/>
          <p:cNvSpPr>
            <a:spLocks noGrp="1"/>
          </p:cNvSpPr>
          <p:nvPr>
            <p:ph idx="1"/>
          </p:nvPr>
        </p:nvSpPr>
        <p:spPr>
          <a:xfrm>
            <a:off x="1828800" y="1828800"/>
            <a:ext cx="7391400" cy="3505200"/>
          </a:xfrm>
        </p:spPr>
        <p:txBody>
          <a:bodyPr anchor="ctr"/>
          <a:lstStyle/>
          <a:p>
            <a:pPr eaLnBrk="1" hangingPunct="1">
              <a:buFont typeface="Wingdings" pitchFamily="-48" charset="2"/>
              <a:buNone/>
            </a:pPr>
            <a:endParaRPr lang="en-US" sz="2000" b="1" dirty="0"/>
          </a:p>
          <a:p>
            <a:pPr>
              <a:buNone/>
            </a:pPr>
            <a:r>
              <a:rPr lang="en-US" sz="2400" dirty="0"/>
              <a:t>	To engage the University community in the planning, implementation, and continuous improvement of our commencement ceremonies with a goal of achieving excellent results.</a:t>
            </a:r>
          </a:p>
          <a:p>
            <a:pPr eaLnBrk="1" hangingPunct="1">
              <a:buFont typeface="Wingdings" pitchFamily="-48" charset="2"/>
              <a:buNone/>
            </a:pPr>
            <a:endParaRPr lang="en-US" sz="2400" dirty="0"/>
          </a:p>
          <a:p>
            <a:pPr eaLnBrk="1" hangingPunct="1">
              <a:buFont typeface="Wingdings" pitchFamily="-48" charset="2"/>
              <a:buNone/>
            </a:pP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6705600" cy="1143000"/>
          </a:xfrm>
        </p:spPr>
        <p:txBody>
          <a:bodyPr/>
          <a:lstStyle/>
          <a:p>
            <a:r>
              <a:rPr lang="en-US" sz="3200" dirty="0"/>
              <a:t>Commencement Team Calendar</a:t>
            </a:r>
          </a:p>
        </p:txBody>
      </p:sp>
      <p:graphicFrame>
        <p:nvGraphicFramePr>
          <p:cNvPr id="5" name="Content Placeholder 4"/>
          <p:cNvGraphicFramePr>
            <a:graphicFrameLocks noGrp="1"/>
          </p:cNvGraphicFramePr>
          <p:nvPr>
            <p:ph idx="1"/>
          </p:nvPr>
        </p:nvGraphicFramePr>
        <p:xfrm>
          <a:off x="1828800" y="1143000"/>
          <a:ext cx="6705600" cy="5486400"/>
        </p:xfrm>
        <a:graphic>
          <a:graphicData uri="http://schemas.openxmlformats.org/drawingml/2006/table">
            <a:tbl>
              <a:tblPr>
                <a:effectLst>
                  <a:outerShdw blurRad="152400" dist="317500" dir="5400000" sx="90000" sy="-19000" rotWithShape="0">
                    <a:prstClr val="black">
                      <a:alpha val="15000"/>
                    </a:prstClr>
                  </a:outerShdw>
                </a:effectLst>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1828800">
                <a:tc>
                  <a:txBody>
                    <a:bodyPr/>
                    <a:lstStyle/>
                    <a:p>
                      <a:r>
                        <a:rPr lang="en-US" b="1" dirty="0"/>
                        <a:t>January</a:t>
                      </a:r>
                    </a:p>
                    <a:p>
                      <a:endParaRPr lang="en-US" sz="1400" dirty="0"/>
                    </a:p>
                    <a:p>
                      <a:r>
                        <a:rPr lang="en-US" sz="1400" dirty="0"/>
                        <a:t>Team Meeting</a:t>
                      </a:r>
                    </a:p>
                    <a:p>
                      <a:endParaRPr lang="en-US" sz="1400" dirty="0"/>
                    </a:p>
                    <a:p>
                      <a:r>
                        <a:rPr lang="en-US" sz="1400" dirty="0"/>
                        <a:t>Advisor</a:t>
                      </a:r>
                      <a:r>
                        <a:rPr lang="en-US" sz="1400" baseline="0" dirty="0"/>
                        <a:t> Meeting</a:t>
                      </a:r>
                      <a:endParaRPr lang="en-US" sz="14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b="1" dirty="0"/>
                        <a:t>February</a:t>
                      </a:r>
                    </a:p>
                    <a:p>
                      <a:endParaRPr lang="en-US" sz="1400" b="1" dirty="0"/>
                    </a:p>
                    <a:p>
                      <a:r>
                        <a:rPr lang="en-US" sz="1400" b="0" dirty="0"/>
                        <a:t>Communication</a:t>
                      </a:r>
                      <a:r>
                        <a:rPr lang="en-US" sz="1400" b="0" baseline="0" dirty="0"/>
                        <a:t> Meeting</a:t>
                      </a:r>
                      <a:endParaRPr lang="en-US" sz="1400" b="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b="1" dirty="0"/>
                        <a:t>March</a:t>
                      </a:r>
                    </a:p>
                    <a:p>
                      <a:endParaRPr lang="en-US" sz="1400" b="1" dirty="0"/>
                    </a:p>
                    <a:p>
                      <a:r>
                        <a:rPr lang="en-US" sz="1400" b="0" dirty="0"/>
                        <a:t>Safety</a:t>
                      </a:r>
                      <a:r>
                        <a:rPr lang="en-US" sz="1400" b="0" baseline="0" dirty="0"/>
                        <a:t> Meeting</a:t>
                      </a:r>
                      <a:endParaRPr lang="en-US" sz="1400" b="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b="1" dirty="0"/>
                        <a:t>April</a:t>
                      </a:r>
                    </a:p>
                    <a:p>
                      <a:endParaRPr lang="en-US" sz="1400" b="1" dirty="0"/>
                    </a:p>
                    <a:p>
                      <a:r>
                        <a:rPr lang="en-US" sz="1400" b="0" dirty="0"/>
                        <a:t>Advisor</a:t>
                      </a:r>
                      <a:r>
                        <a:rPr lang="en-US" sz="1400" b="0" baseline="0" dirty="0"/>
                        <a:t> Meeting</a:t>
                      </a:r>
                      <a:endParaRPr lang="en-US" sz="1400" b="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828800">
                <a:tc>
                  <a:txBody>
                    <a:bodyPr/>
                    <a:lstStyle/>
                    <a:p>
                      <a:r>
                        <a:rPr lang="en-US" b="1" dirty="0"/>
                        <a:t>May</a:t>
                      </a:r>
                    </a:p>
                    <a:p>
                      <a:endParaRPr lang="en-US" sz="1400" dirty="0"/>
                    </a:p>
                    <a:p>
                      <a:r>
                        <a:rPr lang="en-US" sz="1400" dirty="0"/>
                        <a:t>Friday,</a:t>
                      </a:r>
                      <a:r>
                        <a:rPr lang="en-US" sz="1400" baseline="0" dirty="0"/>
                        <a:t> 10 a.m.</a:t>
                      </a:r>
                    </a:p>
                    <a:p>
                      <a:r>
                        <a:rPr lang="en-US" sz="1400" baseline="0" dirty="0"/>
                        <a:t>Friday, 2 p.m.</a:t>
                      </a:r>
                    </a:p>
                    <a:p>
                      <a:r>
                        <a:rPr lang="en-US" sz="1400" baseline="0" dirty="0"/>
                        <a:t>Friday, 6 p.m.</a:t>
                      </a:r>
                    </a:p>
                    <a:p>
                      <a:r>
                        <a:rPr lang="en-US" sz="1400" baseline="0" dirty="0"/>
                        <a:t>Saturday, 10 a.m.</a:t>
                      </a:r>
                    </a:p>
                    <a:p>
                      <a:r>
                        <a:rPr lang="en-US" sz="1400" baseline="0" dirty="0"/>
                        <a:t>Saturday, 2 p.m.</a:t>
                      </a:r>
                      <a:endParaRPr lang="en-US" sz="14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5C5"/>
                    </a:solidFill>
                  </a:tcPr>
                </a:tc>
                <a:tc>
                  <a:txBody>
                    <a:bodyPr/>
                    <a:lstStyle/>
                    <a:p>
                      <a:r>
                        <a:rPr lang="en-US" b="1" dirty="0"/>
                        <a:t>June </a:t>
                      </a:r>
                    </a:p>
                    <a:p>
                      <a:endParaRPr lang="en-US" sz="1400" dirty="0"/>
                    </a:p>
                    <a:p>
                      <a:r>
                        <a:rPr lang="en-US" sz="1400" dirty="0"/>
                        <a:t>Team Meeting</a:t>
                      </a:r>
                    </a:p>
                    <a:p>
                      <a:endParaRPr lang="en-US" sz="1400" dirty="0"/>
                    </a:p>
                    <a:p>
                      <a:r>
                        <a:rPr lang="en-US" sz="1400" dirty="0"/>
                        <a:t>Transportation</a:t>
                      </a:r>
                      <a:r>
                        <a:rPr lang="en-US" sz="1400" baseline="0" dirty="0"/>
                        <a:t> Meeting</a:t>
                      </a:r>
                      <a:endParaRPr lang="en-US" sz="14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b="1" dirty="0"/>
                        <a:t>July </a:t>
                      </a:r>
                    </a:p>
                    <a:p>
                      <a:endParaRPr lang="en-US" sz="1400" b="1" dirty="0"/>
                    </a:p>
                    <a:p>
                      <a:r>
                        <a:rPr lang="en-US" sz="1400" b="0" dirty="0"/>
                        <a:t>Advisor</a:t>
                      </a:r>
                      <a:r>
                        <a:rPr lang="en-US" sz="1400" b="0" baseline="0" dirty="0"/>
                        <a:t> Meeting</a:t>
                      </a:r>
                      <a:endParaRPr lang="en-US" sz="1400" b="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b="1" dirty="0"/>
                        <a:t>August</a:t>
                      </a:r>
                    </a:p>
                    <a:p>
                      <a:endParaRPr lang="en-US" sz="1400" dirty="0"/>
                    </a:p>
                    <a:p>
                      <a:r>
                        <a:rPr lang="en-US" sz="1400" dirty="0"/>
                        <a:t>Friday,</a:t>
                      </a:r>
                      <a:r>
                        <a:rPr lang="en-US" sz="1400" baseline="0" dirty="0"/>
                        <a:t> 10 a.m.</a:t>
                      </a:r>
                    </a:p>
                    <a:p>
                      <a:r>
                        <a:rPr lang="en-US" sz="1400" baseline="0" dirty="0"/>
                        <a:t>Friday, 2 p.m.</a:t>
                      </a:r>
                    </a:p>
                    <a:p>
                      <a:r>
                        <a:rPr lang="en-US" sz="1400" baseline="0" dirty="0"/>
                        <a:t>Friday, 6 p.m.</a:t>
                      </a:r>
                    </a:p>
                    <a:p>
                      <a:endParaRPr lang="en-US" sz="14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5C5"/>
                    </a:solidFill>
                  </a:tcPr>
                </a:tc>
                <a:extLst>
                  <a:ext uri="{0D108BD9-81ED-4DB2-BD59-A6C34878D82A}">
                    <a16:rowId xmlns:a16="http://schemas.microsoft.com/office/drawing/2014/main" val="10001"/>
                  </a:ext>
                </a:extLst>
              </a:tr>
              <a:tr h="1828800">
                <a:tc>
                  <a:txBody>
                    <a:bodyPr/>
                    <a:lstStyle/>
                    <a:p>
                      <a:r>
                        <a:rPr lang="en-US" b="1" dirty="0"/>
                        <a:t>September</a:t>
                      </a:r>
                    </a:p>
                    <a:p>
                      <a:endParaRPr lang="en-US" sz="1400" dirty="0"/>
                    </a:p>
                    <a:p>
                      <a:r>
                        <a:rPr lang="en-US" sz="1400" dirty="0"/>
                        <a:t>Team</a:t>
                      </a:r>
                      <a:r>
                        <a:rPr lang="en-US" sz="1400" baseline="0" dirty="0"/>
                        <a:t> Meeting</a:t>
                      </a:r>
                    </a:p>
                    <a:p>
                      <a:endParaRPr lang="en-US" sz="1400" baseline="0" dirty="0"/>
                    </a:p>
                    <a:p>
                      <a:r>
                        <a:rPr lang="en-US" sz="1400" baseline="0" dirty="0"/>
                        <a:t>Advisor Meeting</a:t>
                      </a:r>
                      <a:endParaRPr lang="en-US" sz="14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b="1" dirty="0"/>
                        <a:t>October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Communication</a:t>
                      </a:r>
                      <a:r>
                        <a:rPr lang="en-US" sz="1400" b="0" baseline="0" dirty="0"/>
                        <a:t> Meeting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Transportation Meeting</a:t>
                      </a:r>
                      <a:endParaRPr lang="en-US" sz="14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b="1" dirty="0"/>
                        <a:t>November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Safety</a:t>
                      </a:r>
                      <a:r>
                        <a:rPr lang="en-US" sz="1400" b="0" baseline="0" dirty="0"/>
                        <a:t> Meeting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Advisor Meeting</a:t>
                      </a:r>
                      <a:endParaRPr lang="en-US" sz="1400" b="0" dirty="0"/>
                    </a:p>
                    <a:p>
                      <a:endParaRPr lang="en-US" sz="14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b="1" dirty="0"/>
                        <a:t>December</a:t>
                      </a:r>
                    </a:p>
                    <a:p>
                      <a:endParaRPr lang="en-US" sz="1400" dirty="0"/>
                    </a:p>
                    <a:p>
                      <a:r>
                        <a:rPr lang="en-US" sz="1400" dirty="0"/>
                        <a:t>Friday,</a:t>
                      </a:r>
                      <a:r>
                        <a:rPr lang="en-US" sz="1400" baseline="0" dirty="0"/>
                        <a:t> 10 a.m.</a:t>
                      </a:r>
                    </a:p>
                    <a:p>
                      <a:r>
                        <a:rPr lang="en-US" sz="1400" baseline="0" dirty="0"/>
                        <a:t>Friday, 2 p.m.</a:t>
                      </a:r>
                    </a:p>
                    <a:p>
                      <a:r>
                        <a:rPr lang="en-US" sz="1400" baseline="0" dirty="0"/>
                        <a:t>Friday, 6 p.m.</a:t>
                      </a:r>
                    </a:p>
                    <a:p>
                      <a:r>
                        <a:rPr lang="en-US" sz="1400" baseline="0" dirty="0"/>
                        <a:t>Saturday, 10 a.m.</a:t>
                      </a:r>
                      <a:endParaRPr lang="en-US" sz="1400" dirty="0"/>
                    </a:p>
                    <a:p>
                      <a:endParaRPr lang="en-US" sz="14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5C5"/>
                    </a:solidFill>
                  </a:tcPr>
                </a:tc>
                <a:extLst>
                  <a:ext uri="{0D108BD9-81ED-4DB2-BD59-A6C34878D82A}">
                    <a16:rowId xmlns:a16="http://schemas.microsoft.com/office/drawing/2014/main" val="10002"/>
                  </a:ext>
                </a:extLst>
              </a:tr>
            </a:tbl>
          </a:graphicData>
        </a:graphic>
      </p:graphicFrame>
    </p:spTree>
  </p:cSld>
  <p:clrMapOvr>
    <a:masterClrMapping/>
  </p:clrMapOvr>
</p:sld>
</file>

<file path=ppt/theme/theme1.xml><?xml version="1.0" encoding="utf-8"?>
<a:theme xmlns:a="http://schemas.openxmlformats.org/drawingml/2006/main" name="Spring 2009 Presentation">
  <a:themeElements>
    <a:clrScheme name="">
      <a:dk1>
        <a:srgbClr val="000000"/>
      </a:dk1>
      <a:lt1>
        <a:srgbClr val="FFFFFF"/>
      </a:lt1>
      <a:dk2>
        <a:srgbClr val="000000"/>
      </a:dk2>
      <a:lt2>
        <a:srgbClr val="808080"/>
      </a:lt2>
      <a:accent1>
        <a:srgbClr val="863731"/>
      </a:accent1>
      <a:accent2>
        <a:srgbClr val="ABC1E5"/>
      </a:accent2>
      <a:accent3>
        <a:srgbClr val="FFFFFF"/>
      </a:accent3>
      <a:accent4>
        <a:srgbClr val="000000"/>
      </a:accent4>
      <a:accent5>
        <a:srgbClr val="C3AEAD"/>
      </a:accent5>
      <a:accent6>
        <a:srgbClr val="9BAFCF"/>
      </a:accent6>
      <a:hlink>
        <a:srgbClr val="CFA16C"/>
      </a:hlink>
      <a:folHlink>
        <a:srgbClr val="3B941D"/>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Spring 2009 Presentation</Template>
  <TotalTime>3651</TotalTime>
  <Words>1266</Words>
  <Application>Microsoft Office PowerPoint</Application>
  <PresentationFormat>On-screen Show (4:3)</PresentationFormat>
  <Paragraphs>371</Paragraphs>
  <Slides>39</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ＭＳ Ｐゴシック</vt:lpstr>
      <vt:lpstr>Arial</vt:lpstr>
      <vt:lpstr>Wingdings</vt:lpstr>
      <vt:lpstr>Spring 2009 Presentation</vt:lpstr>
      <vt:lpstr>Commencement Team: Engaging the Campus Community </vt:lpstr>
      <vt:lpstr>Texas State University</vt:lpstr>
      <vt:lpstr>Commencement at Texas State</vt:lpstr>
      <vt:lpstr>Where we’ve been…                              and where we’re going</vt:lpstr>
      <vt:lpstr>Where we’ve been…                              and where we’re going</vt:lpstr>
      <vt:lpstr>Why a Commencement Team?</vt:lpstr>
      <vt:lpstr>PowerPoint Presentation</vt:lpstr>
      <vt:lpstr>Team Mission Statement</vt:lpstr>
      <vt:lpstr>Commencement Team Calendar</vt:lpstr>
      <vt:lpstr>PowerPoint Presentation</vt:lpstr>
      <vt:lpstr>Team Objective</vt:lpstr>
      <vt:lpstr>Communication Issue</vt:lpstr>
      <vt:lpstr>Team Objective</vt:lpstr>
      <vt:lpstr>Safety Issue</vt:lpstr>
      <vt:lpstr>3.  Understand Roles and Responsibilities </vt:lpstr>
      <vt:lpstr>PowerPoint Presentation</vt:lpstr>
      <vt:lpstr>PowerPoint Presentation</vt:lpstr>
      <vt:lpstr>Tools to Stay Engaged</vt:lpstr>
      <vt:lpstr>PowerPoint Presentation</vt:lpstr>
      <vt:lpstr>PowerPoint Presentation</vt:lpstr>
      <vt:lpstr>PowerPoint Presentation</vt:lpstr>
      <vt:lpstr>PowerPoint Presentation</vt:lpstr>
      <vt:lpstr>Looking to the Future…</vt:lpstr>
      <vt:lpstr>Looking to the Future…</vt:lpstr>
      <vt:lpstr>Looking to the Future…</vt:lpstr>
      <vt:lpstr>Areas That Will Be Assessed</vt:lpstr>
      <vt:lpstr>Future Team Planning</vt:lpstr>
      <vt:lpstr>PowerPoint Presentation</vt:lpstr>
      <vt:lpstr>Future Team Planning</vt:lpstr>
      <vt:lpstr>PowerPoint Presentation</vt:lpstr>
      <vt:lpstr>Outreach</vt:lpstr>
      <vt:lpstr>Outreach</vt:lpstr>
      <vt:lpstr>Outreach</vt:lpstr>
      <vt:lpstr>Team Assessment</vt:lpstr>
      <vt:lpstr>Feedback from Team and Guests</vt:lpstr>
      <vt:lpstr>PowerPoint Presentation</vt:lpstr>
      <vt:lpstr>Commencement Team: Engaging The Campus Community</vt:lpstr>
      <vt:lpstr>PowerPoint Presentation</vt:lpstr>
      <vt:lpstr>Questions? Suggestions?</vt:lpstr>
    </vt:vector>
  </TitlesOfParts>
  <Company>Texas State University-San Marcos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Commencement Team</dc:title>
  <dc:creator>km48</dc:creator>
  <cp:lastModifiedBy>McDaniel, Kristin K</cp:lastModifiedBy>
  <cp:revision>353</cp:revision>
  <dcterms:created xsi:type="dcterms:W3CDTF">2009-01-13T18:18:42Z</dcterms:created>
  <dcterms:modified xsi:type="dcterms:W3CDTF">2017-11-03T14:39:26Z</dcterms:modified>
</cp:coreProperties>
</file>