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63" r:id="rId8"/>
    <p:sldId id="264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934"/>
    <a:srgbClr val="E37C0B"/>
    <a:srgbClr val="454545"/>
    <a:srgbClr val="474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8BF9-C07A-4925-A530-824D44C878EE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BB35-A368-43B5-9783-FD09B31DE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pic>
        <p:nvPicPr>
          <p:cNvPr id="1026" name="Picture 2" descr="https://www.applytexas.org/adapps/desthtml/swtsu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819400" cy="12504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4495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PAC/Garage/SCP South Campus Traffic Flow Logistics</a:t>
            </a:r>
          </a:p>
          <a:p>
            <a:pPr algn="ctr"/>
            <a:r>
              <a:rPr lang="en-US" sz="1000" dirty="0" smtClean="0"/>
              <a:t>6/28/2011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jbanach\Desktop\July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870280" cy="6705600"/>
          </a:xfrm>
          <a:prstGeom prst="rect">
            <a:avLst/>
          </a:prstGeom>
          <a:noFill/>
        </p:spPr>
      </p:pic>
      <p:pic>
        <p:nvPicPr>
          <p:cNvPr id="22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53200" y="685800"/>
            <a:ext cx="2101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July 6, 2011 – May 14, 2012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South Campus Traffic Flow Logistics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0" y="11430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COMMONS HALL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17526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LAUREL HALL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17526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BRAZOS HALL</a:t>
            </a:r>
            <a:endParaRPr 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71800" y="1143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57600" y="36576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BUTLER HALL</a:t>
            </a:r>
            <a:endParaRPr 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365760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LANTANA HALL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2667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BAPTIST</a:t>
            </a:r>
          </a:p>
          <a:p>
            <a:r>
              <a:rPr lang="en-US" sz="1100" b="1" dirty="0" smtClean="0"/>
              <a:t>STUDENT</a:t>
            </a:r>
          </a:p>
          <a:p>
            <a:r>
              <a:rPr lang="en-US" sz="1100" b="1" dirty="0" smtClean="0"/>
              <a:t>CENTER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9200" y="48768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STERRY HALL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47800" y="57912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1208" y="3644158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2200" y="64770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0382041">
            <a:off x="3737492" y="1621001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OLD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3707" y="2237796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2315095" y="30951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3020" y="61086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BOBCAT TRAIL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5400000">
            <a:off x="4701110" y="3656959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6200000">
            <a:off x="5078722" y="5663213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6200000">
            <a:off x="5078722" y="50558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5078722" y="448632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6200000">
            <a:off x="5078722" y="3049112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6200000">
            <a:off x="5078722" y="23888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6200000">
            <a:off x="5078722" y="18554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9418889">
            <a:off x="4822253" y="1403628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10951971">
            <a:off x="3356096" y="1822804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5400000">
            <a:off x="2808203" y="1804111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5400000">
            <a:off x="2808203" y="121546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0800000">
            <a:off x="2563549" y="2246499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0800000">
            <a:off x="2146454" y="2252661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0800000">
            <a:off x="971153" y="2252662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0800000">
            <a:off x="465971" y="2245468"/>
            <a:ext cx="211435" cy="153799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278234" y="4979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 rot="16200000">
            <a:off x="240003" y="4217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16919849">
            <a:off x="331223" y="254712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5400000">
            <a:off x="163803" y="4720108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6922234">
            <a:off x="298290" y="3240898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 rot="16200000">
            <a:off x="354435" y="17791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125834" y="37603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6063015">
            <a:off x="239819" y="29221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16200000">
            <a:off x="354434" y="1169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6200000">
            <a:off x="354434" y="50362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5334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Arrow 98"/>
          <p:cNvSpPr/>
          <p:nvPr/>
        </p:nvSpPr>
        <p:spPr>
          <a:xfrm>
            <a:off x="990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2133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25908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5400000">
            <a:off x="2792722" y="6362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23167" y="1219200"/>
            <a:ext cx="1064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Street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53493" y="4802832"/>
            <a:ext cx="1178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Building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24600" y="1447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Edward Gary Street closed from University Drive</a:t>
            </a:r>
          </a:p>
          <a:p>
            <a:r>
              <a:rPr lang="en-US" sz="900" dirty="0" smtClean="0"/>
              <a:t>  to Woods Street</a:t>
            </a:r>
          </a:p>
          <a:p>
            <a:endParaRPr lang="en-US" sz="900" dirty="0" smtClean="0"/>
          </a:p>
          <a:p>
            <a:r>
              <a:rPr lang="en-US" sz="900" dirty="0" smtClean="0"/>
              <a:t>-Existing one-way traffic is preserved</a:t>
            </a:r>
          </a:p>
          <a:p>
            <a:r>
              <a:rPr lang="en-US" sz="900" dirty="0" smtClean="0"/>
              <a:t> </a:t>
            </a:r>
          </a:p>
          <a:p>
            <a:endParaRPr lang="en-US" sz="9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400800" y="5105400"/>
            <a:ext cx="259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None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South rooms of </a:t>
            </a:r>
            <a:r>
              <a:rPr lang="en-US" sz="900" dirty="0" err="1" smtClean="0"/>
              <a:t>Sterry</a:t>
            </a:r>
            <a:r>
              <a:rPr lang="en-US" sz="900" dirty="0" smtClean="0"/>
              <a:t> Hall occupied, Hunt to provide 72HR notice in advance of disruptive work outside of regular construction work hours</a:t>
            </a:r>
            <a:endParaRPr lang="en-US" sz="900" dirty="0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199" y="4892702"/>
            <a:ext cx="1881147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6034914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34053"/>
            <a:ext cx="533400" cy="542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302" y="46482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8768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006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698" y="5943600"/>
            <a:ext cx="243840" cy="4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tjbanach\Desktop\Asph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0"/>
            <a:ext cx="292235" cy="701675"/>
          </a:xfrm>
          <a:prstGeom prst="rect">
            <a:avLst/>
          </a:prstGeom>
          <a:noFill/>
        </p:spPr>
      </p:pic>
      <p:pic>
        <p:nvPicPr>
          <p:cNvPr id="115" name="Picture 2" descr="C:\Users\tjbanach\Desktop\Asph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755" y="5410200"/>
            <a:ext cx="609600" cy="428705"/>
          </a:xfrm>
          <a:prstGeom prst="rect">
            <a:avLst/>
          </a:prstGeom>
          <a:noFill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48" y="5827645"/>
            <a:ext cx="541351" cy="13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878418"/>
            <a:ext cx="457200" cy="1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915" y="5554649"/>
            <a:ext cx="16002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ight Arrow 89"/>
          <p:cNvSpPr/>
          <p:nvPr/>
        </p:nvSpPr>
        <p:spPr>
          <a:xfrm rot="5400000">
            <a:off x="157638" y="5455330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6200000">
            <a:off x="278234" y="591382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5400000">
            <a:off x="539696" y="5921402"/>
            <a:ext cx="990600" cy="0"/>
          </a:xfrm>
          <a:prstGeom prst="line">
            <a:avLst/>
          </a:prstGeom>
          <a:ln w="12700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U-Turn Arrow 122"/>
          <p:cNvSpPr/>
          <p:nvPr/>
        </p:nvSpPr>
        <p:spPr>
          <a:xfrm rot="5400000" flipH="1">
            <a:off x="597608" y="5438094"/>
            <a:ext cx="304800" cy="344424"/>
          </a:xfrm>
          <a:prstGeom prst="uturnArrow">
            <a:avLst/>
          </a:prstGeom>
          <a:solidFill>
            <a:srgbClr val="92D05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U-Turn Arrow 123"/>
          <p:cNvSpPr/>
          <p:nvPr/>
        </p:nvSpPr>
        <p:spPr>
          <a:xfrm rot="5400000" flipH="1">
            <a:off x="6107046" y="3759330"/>
            <a:ext cx="228600" cy="268224"/>
          </a:xfrm>
          <a:prstGeom prst="uturnArrow">
            <a:avLst/>
          </a:prstGeom>
          <a:solidFill>
            <a:srgbClr val="92D05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045126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528641" y="5727592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457200" y="68580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BERETTA HALL</a:t>
            </a:r>
            <a:endParaRPr lang="en-US" sz="11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1676400" y="68128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BROGDON HALL </a:t>
            </a:r>
            <a:endParaRPr lang="en-US" sz="1100" b="1" dirty="0"/>
          </a:p>
        </p:txBody>
      </p:sp>
      <p:pic>
        <p:nvPicPr>
          <p:cNvPr id="143" name="Picture 3" descr="C:\Users\tjbanach\Desktop\Sidewa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7396" y="4997396"/>
            <a:ext cx="45719" cy="115499"/>
          </a:xfrm>
          <a:prstGeom prst="rect">
            <a:avLst/>
          </a:prstGeom>
          <a:noFill/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257" y="4868849"/>
            <a:ext cx="91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tjbanach\Desktop\Dumpst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2555" y="4572000"/>
            <a:ext cx="244475" cy="136525"/>
          </a:xfrm>
          <a:prstGeom prst="rect">
            <a:avLst/>
          </a:prstGeom>
          <a:noFill/>
        </p:spPr>
      </p:pic>
      <p:sp>
        <p:nvSpPr>
          <p:cNvPr id="162" name="TextBox 161"/>
          <p:cNvSpPr txBox="1"/>
          <p:nvPr/>
        </p:nvSpPr>
        <p:spPr>
          <a:xfrm>
            <a:off x="3505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6765946" y="2438400"/>
            <a:ext cx="1553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Parking Space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24600" y="2743200"/>
            <a:ext cx="2590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Lot 103 – </a:t>
            </a:r>
            <a:r>
              <a:rPr lang="en-US" sz="900" dirty="0" err="1" smtClean="0"/>
              <a:t>Sterry</a:t>
            </a:r>
            <a:r>
              <a:rPr lang="en-US" sz="900" dirty="0" smtClean="0"/>
              <a:t> Hall parking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All parking along Edward Gary Street from University Drive to Wood Street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Alumni House staff and visitor parking in Lot 103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Student move-in traffic temporary access August 17 – 19, sidewalk access to handicap ramp.</a:t>
            </a:r>
          </a:p>
          <a:p>
            <a:r>
              <a:rPr lang="en-US" sz="900" dirty="0" smtClean="0"/>
              <a:t> </a:t>
            </a:r>
          </a:p>
          <a:p>
            <a:endParaRPr lang="en-US" sz="900" dirty="0"/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385" y="5417757"/>
            <a:ext cx="594486" cy="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7" name="Straight Connector 136"/>
          <p:cNvCxnSpPr/>
          <p:nvPr/>
        </p:nvCxnSpPr>
        <p:spPr>
          <a:xfrm rot="10800000">
            <a:off x="1029018" y="5501519"/>
            <a:ext cx="1637982" cy="14952"/>
          </a:xfrm>
          <a:prstGeom prst="line">
            <a:avLst/>
          </a:prstGeom>
          <a:ln w="158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4329" y="53340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BIM_VDC\Projects\Texas State PAC\Images\Site Logistics Folder\Sidewa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114" y="5417757"/>
            <a:ext cx="223837" cy="76200"/>
          </a:xfrm>
          <a:prstGeom prst="rect">
            <a:avLst/>
          </a:prstGeom>
          <a:noFill/>
        </p:spPr>
      </p:pic>
      <p:pic>
        <p:nvPicPr>
          <p:cNvPr id="146" name="Picture 145" descr="C:\BIM_VDC\Projects\Texas State PAC\Images\Site Logistics Folder\Sidewa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990600" y="5417380"/>
            <a:ext cx="574609" cy="45719"/>
          </a:xfrm>
          <a:prstGeom prst="rect">
            <a:avLst/>
          </a:prstGeom>
          <a:noFill/>
        </p:spPr>
      </p:pic>
      <p:sp>
        <p:nvSpPr>
          <p:cNvPr id="147" name="Down Arrow 146"/>
          <p:cNvSpPr/>
          <p:nvPr/>
        </p:nvSpPr>
        <p:spPr>
          <a:xfrm rot="16200000">
            <a:off x="1028700" y="5288343"/>
            <a:ext cx="76200" cy="304800"/>
          </a:xfrm>
          <a:prstGeom prst="downArrow">
            <a:avLst/>
          </a:prstGeom>
          <a:solidFill>
            <a:srgbClr val="0DF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171906" y="4572000"/>
            <a:ext cx="76200" cy="76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 descr="C:\Users\tjbanach\Desktop\Trai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5157" y="4556886"/>
            <a:ext cx="404853" cy="323882"/>
          </a:xfrm>
          <a:prstGeom prst="rect">
            <a:avLst/>
          </a:prstGeom>
          <a:noFill/>
        </p:spPr>
      </p:pic>
      <p:sp>
        <p:nvSpPr>
          <p:cNvPr id="151" name="Rectangle 150"/>
          <p:cNvSpPr/>
          <p:nvPr/>
        </p:nvSpPr>
        <p:spPr>
          <a:xfrm>
            <a:off x="3672714" y="4541772"/>
            <a:ext cx="381000" cy="304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3650043" y="451847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 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29" y="45720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Rectangle 153"/>
          <p:cNvSpPr/>
          <p:nvPr/>
        </p:nvSpPr>
        <p:spPr>
          <a:xfrm>
            <a:off x="2537271" y="4556886"/>
            <a:ext cx="762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743200" y="4800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667000" y="4771002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GRAVEL ACCESS PATH</a:t>
            </a:r>
            <a:endParaRPr lang="en-US" sz="800" dirty="0"/>
          </a:p>
        </p:txBody>
      </p:sp>
      <p:cxnSp>
        <p:nvCxnSpPr>
          <p:cNvPr id="161" name="Straight Arrow Connector 160"/>
          <p:cNvCxnSpPr/>
          <p:nvPr/>
        </p:nvCxnSpPr>
        <p:spPr>
          <a:xfrm rot="5400000">
            <a:off x="2552700" y="4914900"/>
            <a:ext cx="228600" cy="152400"/>
          </a:xfrm>
          <a:prstGeom prst="straightConnector1">
            <a:avLst/>
          </a:prstGeom>
          <a:ln w="19050">
            <a:solidFill>
              <a:srgbClr val="0DF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6324600" y="250567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All parking on Moon Street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Lot 103 – </a:t>
            </a:r>
            <a:r>
              <a:rPr lang="en-US" sz="900" dirty="0" err="1" smtClean="0"/>
              <a:t>Sterry</a:t>
            </a:r>
            <a:r>
              <a:rPr lang="en-US" sz="900" dirty="0" smtClean="0"/>
              <a:t> Hall parking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All Parking along Edward Gary Street fro University Drive to Wood Street is lost.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Alumni House Staff &amp; Visitor Parking in Lot 103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Bobcat Trail parking is modified/lost</a:t>
            </a:r>
          </a:p>
          <a:p>
            <a:endParaRPr lang="en-US" sz="900" dirty="0"/>
          </a:p>
        </p:txBody>
      </p:sp>
      <p:pic>
        <p:nvPicPr>
          <p:cNvPr id="2050" name="Picture 2" descr="C:\Users\tjbanach\Desktop\May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867400" cy="6696552"/>
          </a:xfrm>
          <a:prstGeom prst="rect">
            <a:avLst/>
          </a:prstGeom>
          <a:noFill/>
        </p:spPr>
      </p:pic>
      <p:pic>
        <p:nvPicPr>
          <p:cNvPr id="21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46" name="Right Arrow 45"/>
          <p:cNvSpPr/>
          <p:nvPr/>
        </p:nvSpPr>
        <p:spPr>
          <a:xfrm rot="16200000">
            <a:off x="5101245" y="5446965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6200000">
            <a:off x="5093948" y="4254721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5093948" y="2425921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5400000">
            <a:off x="5020079" y="1804652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5400000">
            <a:off x="5017748" y="3035521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5400000">
            <a:off x="5017748" y="4864321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5400000">
            <a:off x="5033513" y="6189167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6200000">
            <a:off x="243219" y="5316457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240003" y="4217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6919849">
            <a:off x="331223" y="240266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5400000">
            <a:off x="163803" y="4720108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rot="5400000">
            <a:off x="175486" y="6058659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-11654" y="3668810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4701110" y="3656959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00800" y="685800"/>
            <a:ext cx="244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May 14, 2012  -  August 10, 2012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South Campus Traffic Flow Logistics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066800" y="11430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COMMONS HALL</a:t>
            </a:r>
            <a:endParaRPr lang="en-US" sz="11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33400" y="17526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LAUREL HALL</a:t>
            </a:r>
            <a:endParaRPr lang="en-US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28800" y="17526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BRAZOS HALL</a:t>
            </a:r>
            <a:endParaRPr lang="en-US" sz="11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971800" y="1143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</a:t>
            </a:r>
            <a:endParaRPr lang="en-US" sz="1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657600" y="36576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BUTLER HALL</a:t>
            </a:r>
            <a:endParaRPr lang="en-US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14400" y="365760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LANTANA HALL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7200" y="2667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BAPTIST</a:t>
            </a:r>
          </a:p>
          <a:p>
            <a:r>
              <a:rPr lang="en-US" sz="1100" b="1" dirty="0" smtClean="0"/>
              <a:t>STUDENT</a:t>
            </a:r>
          </a:p>
          <a:p>
            <a:r>
              <a:rPr lang="en-US" sz="1100" b="1" dirty="0" smtClean="0"/>
              <a:t>CENTER</a:t>
            </a:r>
            <a:endParaRPr lang="en-US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143000" y="48768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STERRY HALL</a:t>
            </a:r>
            <a:endParaRPr lang="en-US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219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62000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362200" y="64770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20382041">
            <a:off x="3737492" y="1621001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OLD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41372" y="2237796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2315095" y="30951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3167" y="1057870"/>
            <a:ext cx="1064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Street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1286470"/>
            <a:ext cx="259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Bobcat Trail closed to through traffic. (Coordinate with UPD to manage traffic flow)</a:t>
            </a:r>
          </a:p>
          <a:p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Woods Street between Edward Gary and North LBJ closed due to utility work.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Moon Street is two way to serve JCK traffic. 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6934200" y="4105870"/>
            <a:ext cx="1178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Building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648200"/>
            <a:ext cx="200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6034914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28" y="5699256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1219200" y="76830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BOBCAT TRAIL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4" name="Right Arrow 93"/>
          <p:cNvSpPr/>
          <p:nvPr/>
        </p:nvSpPr>
        <p:spPr>
          <a:xfrm rot="5400000">
            <a:off x="2713308" y="121546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16200000">
            <a:off x="354435" y="17791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 rot="16200000">
            <a:off x="354434" y="1169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6200000">
            <a:off x="354434" y="50362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533400" y="1524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Arrow 98"/>
          <p:cNvSpPr/>
          <p:nvPr/>
        </p:nvSpPr>
        <p:spPr>
          <a:xfrm>
            <a:off x="990600" y="1524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2133600" y="1524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2590800" y="1524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5400000">
            <a:off x="2697827" y="6362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 rot="16922234">
            <a:off x="298290" y="3240898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 rot="5400000">
            <a:off x="125834" y="37603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6063015">
            <a:off x="239819" y="2869267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24600" y="4334470"/>
            <a:ext cx="259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Commons Hall Renovation Dec 2011 – Aug 2012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err="1" smtClean="0"/>
              <a:t>Brogdon</a:t>
            </a:r>
            <a:r>
              <a:rPr lang="en-US" sz="900" dirty="0" smtClean="0"/>
              <a:t> Hall Renovation May 2012 – Aug 2013 </a:t>
            </a:r>
            <a:endParaRPr lang="en-US" sz="900" dirty="0"/>
          </a:p>
        </p:txBody>
      </p:sp>
      <p:sp>
        <p:nvSpPr>
          <p:cNvPr id="107" name="Right Arrow 106"/>
          <p:cNvSpPr/>
          <p:nvPr/>
        </p:nvSpPr>
        <p:spPr>
          <a:xfrm>
            <a:off x="4419600" y="33528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>
            <a:off x="4724400" y="32004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 rot="5400000">
            <a:off x="278234" y="20839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 rot="5400000">
            <a:off x="278234" y="14743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 rot="5400000">
            <a:off x="278234" y="7885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 rot="5400000">
            <a:off x="278234" y="1789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0800000">
            <a:off x="762000" y="76200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0800000">
            <a:off x="2331972" y="76200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rot="16200000">
            <a:off x="2823692" y="4075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6200000">
            <a:off x="2831249" y="8647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9274261">
            <a:off x="4823898" y="140888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447800" y="57912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457200" y="68580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BERETTA HALL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676400" y="68128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BROGDON HALL </a:t>
            </a:r>
            <a:endParaRPr lang="en-US" sz="11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505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cxnSp>
        <p:nvCxnSpPr>
          <p:cNvPr id="192" name="Straight Connector 191"/>
          <p:cNvCxnSpPr/>
          <p:nvPr/>
        </p:nvCxnSpPr>
        <p:spPr>
          <a:xfrm rot="5400000">
            <a:off x="4142629" y="5337975"/>
            <a:ext cx="1836751" cy="0"/>
          </a:xfrm>
          <a:prstGeom prst="line">
            <a:avLst/>
          </a:prstGeom>
          <a:ln w="12700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3171906" y="4572000"/>
            <a:ext cx="76200" cy="76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3" descr="C:\Users\tjbanach\Desktop\Sidewa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5693" y="4484995"/>
            <a:ext cx="45719" cy="115499"/>
          </a:xfrm>
          <a:prstGeom prst="rect">
            <a:avLst/>
          </a:prstGeom>
          <a:noFill/>
        </p:spPr>
      </p:pic>
      <p:pic>
        <p:nvPicPr>
          <p:cNvPr id="108" name="Picture 5" descr="C:\Users\tjbanach\Desktop\Dumps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555" y="4572000"/>
            <a:ext cx="244475" cy="136525"/>
          </a:xfrm>
          <a:prstGeom prst="rect">
            <a:avLst/>
          </a:prstGeom>
          <a:noFill/>
        </p:spPr>
      </p:pic>
      <p:sp>
        <p:nvSpPr>
          <p:cNvPr id="120" name="Rectangle 119"/>
          <p:cNvSpPr/>
          <p:nvPr/>
        </p:nvSpPr>
        <p:spPr>
          <a:xfrm>
            <a:off x="3171906" y="4572000"/>
            <a:ext cx="76200" cy="76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4" descr="C:\Users\tjbanach\Desktop\Trai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5157" y="4556886"/>
            <a:ext cx="404853" cy="323882"/>
          </a:xfrm>
          <a:prstGeom prst="rect">
            <a:avLst/>
          </a:prstGeom>
          <a:noFill/>
        </p:spPr>
      </p:pic>
      <p:sp>
        <p:nvSpPr>
          <p:cNvPr id="122" name="Rectangle 121"/>
          <p:cNvSpPr/>
          <p:nvPr/>
        </p:nvSpPr>
        <p:spPr>
          <a:xfrm>
            <a:off x="3672714" y="4541772"/>
            <a:ext cx="381000" cy="304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3650043" y="451847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 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29" y="45720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Rectangle 124"/>
          <p:cNvSpPr/>
          <p:nvPr/>
        </p:nvSpPr>
        <p:spPr>
          <a:xfrm>
            <a:off x="2537271" y="4556886"/>
            <a:ext cx="762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6765946" y="2277070"/>
            <a:ext cx="1553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Parking Space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34200" y="486787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Utility Shutdowns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24600" y="5096470"/>
            <a:ext cx="259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Scheduled and coordinated utility work will effect the following buildings:</a:t>
            </a:r>
          </a:p>
          <a:p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</a:t>
            </a:r>
            <a:r>
              <a:rPr lang="en-US" sz="900" dirty="0" err="1" smtClean="0"/>
              <a:t>Sterry</a:t>
            </a:r>
            <a:r>
              <a:rPr lang="en-US" sz="900" dirty="0" smtClean="0"/>
              <a:t> Hall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Butler Hall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Lantana Hall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Brazos Hall</a:t>
            </a:r>
            <a:endParaRPr lang="en-US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315200" y="5531742"/>
            <a:ext cx="259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900" dirty="0" smtClean="0"/>
              <a:t>  Laurel Hall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Commons Hall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College of Education</a:t>
            </a:r>
            <a:endParaRPr lang="en-US" sz="900" dirty="0"/>
          </a:p>
        </p:txBody>
      </p:sp>
      <p:cxnSp>
        <p:nvCxnSpPr>
          <p:cNvPr id="133" name="Straight Arrow Connector 132"/>
          <p:cNvCxnSpPr/>
          <p:nvPr/>
        </p:nvCxnSpPr>
        <p:spPr>
          <a:xfrm rot="5400000">
            <a:off x="2552700" y="4914900"/>
            <a:ext cx="228600" cy="152400"/>
          </a:xfrm>
          <a:prstGeom prst="straightConnector1">
            <a:avLst/>
          </a:prstGeom>
          <a:ln w="19050">
            <a:solidFill>
              <a:srgbClr val="0DF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2743200" y="4800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667000" y="4771002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GRAVEL ACCESS PATH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jbanach\Desktop\August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1"/>
            <a:ext cx="5867400" cy="672042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6200000">
            <a:off x="5077840" y="6047360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5077840" y="5472748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5077840" y="4882781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18682" y="3018392"/>
            <a:ext cx="209032" cy="153796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535107" y="2869216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5548077" y="2129260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541435" y="1393471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2868040" y="6147337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2868040" y="4675761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242472">
            <a:off x="2916215" y="3609238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029078" y="2921639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2700911" y="3075990"/>
            <a:ext cx="208966" cy="15384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2694271" y="4117863"/>
            <a:ext cx="208966" cy="15384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2700914" y="5430513"/>
            <a:ext cx="208966" cy="15384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4915291">
            <a:off x="2941283" y="2287485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491811">
            <a:off x="4745484" y="1404919"/>
            <a:ext cx="209032" cy="153796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3173170" y="1743072"/>
            <a:ext cx="209032" cy="153796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581400" y="1828800"/>
            <a:ext cx="209032" cy="153796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0495393">
            <a:off x="5124336" y="1324472"/>
            <a:ext cx="209032" cy="153796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60" name="Right Arrow 59"/>
          <p:cNvSpPr/>
          <p:nvPr/>
        </p:nvSpPr>
        <p:spPr>
          <a:xfrm rot="10800000">
            <a:off x="2171909" y="2226450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708044" y="2226729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1126359" y="2312280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2590800" y="2286000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248400" y="685800"/>
            <a:ext cx="2699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August 13, 2012  -  January 11, 2013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960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South Campus Traffic Flow Logistics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066800" y="11430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COMMONS HALL</a:t>
            </a:r>
            <a:endParaRPr lang="en-US" sz="1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3400" y="17526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LAUREL HALL</a:t>
            </a:r>
            <a:endParaRPr lang="en-US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828800" y="17526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BRAZOS HALL</a:t>
            </a:r>
            <a:endParaRPr lang="en-US" sz="11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971800" y="1143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</a:t>
            </a:r>
            <a:endParaRPr lang="en-US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657600" y="36576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BUTLER HALL</a:t>
            </a:r>
            <a:endParaRPr lang="en-US" sz="11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14400" y="365760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LANTANA HALL</a:t>
            </a:r>
            <a:endParaRPr lang="en-US" sz="11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57200" y="2667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BAPTIST</a:t>
            </a:r>
          </a:p>
          <a:p>
            <a:r>
              <a:rPr lang="en-US" sz="1100" b="1" dirty="0" smtClean="0"/>
              <a:t>STUDENT</a:t>
            </a:r>
          </a:p>
          <a:p>
            <a:r>
              <a:rPr lang="en-US" sz="1100" b="1" dirty="0" smtClean="0"/>
              <a:t>CENTER</a:t>
            </a:r>
            <a:endParaRPr lang="en-US" sz="11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143000" y="48768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STERRY HALL</a:t>
            </a:r>
            <a:endParaRPr lang="en-US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219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62000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362200" y="64770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20382041">
            <a:off x="3737492" y="1621001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OLD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11144" y="2245353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2315095" y="30951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5400000">
            <a:off x="4716854" y="4229404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3167" y="1219200"/>
            <a:ext cx="1064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Street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1447800"/>
            <a:ext cx="259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One-way traffic on Moon Street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Two-way traffic on Old Woods Street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Two-way traffic on Woods Street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53493" y="5087779"/>
            <a:ext cx="1178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Building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ight Arrow 89"/>
          <p:cNvSpPr/>
          <p:nvPr/>
        </p:nvSpPr>
        <p:spPr>
          <a:xfrm rot="5400000">
            <a:off x="2808203" y="1804111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400000">
            <a:off x="2808203" y="121546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 rot="16200000">
            <a:off x="354435" y="17791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16200000">
            <a:off x="354434" y="1169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16200000">
            <a:off x="354434" y="50362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>
            <a:off x="5334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990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>
            <a:off x="2133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25908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Arrow 98"/>
          <p:cNvSpPr/>
          <p:nvPr/>
        </p:nvSpPr>
        <p:spPr>
          <a:xfrm rot="5400000">
            <a:off x="2792722" y="6362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 rot="16200000">
            <a:off x="243219" y="5316457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 rot="16200000">
            <a:off x="240003" y="4217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16919849">
            <a:off x="331223" y="254712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 rot="5400000">
            <a:off x="163803" y="4720108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 rot="5400000">
            <a:off x="175486" y="6058659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922234">
            <a:off x="298290" y="3240898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 rot="5400000">
            <a:off x="125834" y="37603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 rot="6063015">
            <a:off x="239819" y="29221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-11654" y="3668810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9" name="Right Arrow 108"/>
          <p:cNvSpPr/>
          <p:nvPr/>
        </p:nvSpPr>
        <p:spPr>
          <a:xfrm rot="16200000">
            <a:off x="5055169" y="3532760"/>
            <a:ext cx="208966" cy="15384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219200" y="76830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BOBCAT TRAIL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400800" y="5311170"/>
            <a:ext cx="259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 None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err="1" smtClean="0"/>
              <a:t>Brogdon</a:t>
            </a:r>
            <a:r>
              <a:rPr lang="en-US" sz="900" dirty="0" smtClean="0"/>
              <a:t> Hall construction renovation </a:t>
            </a:r>
          </a:p>
          <a:p>
            <a:r>
              <a:rPr lang="en-US" sz="900" dirty="0" smtClean="0"/>
              <a:t>May 2012 – August 2013</a:t>
            </a:r>
          </a:p>
          <a:p>
            <a:endParaRPr lang="en-US" sz="900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1447800" y="57912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951" y="45720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 descr="C:\Users\tjbanach\Desktop\Asph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355" y="3024147"/>
            <a:ext cx="609600" cy="428705"/>
          </a:xfrm>
          <a:prstGeom prst="rect">
            <a:avLst/>
          </a:prstGeom>
          <a:noFill/>
        </p:spPr>
      </p:pic>
      <p:sp>
        <p:nvSpPr>
          <p:cNvPr id="89" name="U-Turn Arrow 88"/>
          <p:cNvSpPr/>
          <p:nvPr/>
        </p:nvSpPr>
        <p:spPr>
          <a:xfrm rot="16200000">
            <a:off x="4537810" y="3021892"/>
            <a:ext cx="304800" cy="4206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33315"/>
              <a:gd name="adj5" fmla="val 72692"/>
            </a:avLst>
          </a:prstGeom>
          <a:solidFill>
            <a:srgbClr val="92D05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U-Turn Arrow 112"/>
          <p:cNvSpPr/>
          <p:nvPr/>
        </p:nvSpPr>
        <p:spPr>
          <a:xfrm rot="16200000">
            <a:off x="6115812" y="4552188"/>
            <a:ext cx="228600" cy="2682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33315"/>
              <a:gd name="adj5" fmla="val 72692"/>
            </a:avLst>
          </a:prstGeom>
          <a:solidFill>
            <a:srgbClr val="92D05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57200" y="68580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BERETTA HALL</a:t>
            </a:r>
            <a:endParaRPr lang="en-US" sz="11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1676400" y="68128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BROGDON HALL </a:t>
            </a:r>
            <a:endParaRPr lang="en-US" sz="11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3505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2996" y="4648200"/>
            <a:ext cx="91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 descr="C:\Users\tjbanach\Desktop\Dumps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555" y="4572000"/>
            <a:ext cx="244475" cy="136525"/>
          </a:xfrm>
          <a:prstGeom prst="rect">
            <a:avLst/>
          </a:prstGeom>
          <a:noFill/>
        </p:spPr>
      </p:pic>
      <p:sp>
        <p:nvSpPr>
          <p:cNvPr id="119" name="Rectangle 118"/>
          <p:cNvSpPr/>
          <p:nvPr/>
        </p:nvSpPr>
        <p:spPr>
          <a:xfrm>
            <a:off x="3171906" y="4572000"/>
            <a:ext cx="76200" cy="76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4" descr="C:\Users\tjbanach\Desktop\Trai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5157" y="4556886"/>
            <a:ext cx="404853" cy="323882"/>
          </a:xfrm>
          <a:prstGeom prst="rect">
            <a:avLst/>
          </a:prstGeom>
          <a:noFill/>
        </p:spPr>
      </p:pic>
      <p:sp>
        <p:nvSpPr>
          <p:cNvPr id="121" name="Rectangle 120"/>
          <p:cNvSpPr/>
          <p:nvPr/>
        </p:nvSpPr>
        <p:spPr>
          <a:xfrm>
            <a:off x="3672714" y="4541772"/>
            <a:ext cx="381000" cy="304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650043" y="451847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 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29" y="45720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6765946" y="2438400"/>
            <a:ext cx="1553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Parking Space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24600" y="2743200"/>
            <a:ext cx="2590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All Parking on Old Woods Street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All Parking on Woods Street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All Parking at Butler Hall / Education Lot 102 is lost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One-way traffic will be routed through parking area West of JCK, parking will be lost to facilitate drive aisle.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All parking along Moon Street remains closed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Butler Hall move-in traffic – Dates to be determined.</a:t>
            </a:r>
          </a:p>
          <a:p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Phas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199"/>
            <a:ext cx="5867400" cy="668610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2150765" y="2246142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71786" y="2238864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05215" y="2331972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07441" y="2335920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436765" y="2217357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971801" y="2209800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9218" y="2286000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87114" y="2316858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791482" y="5895318"/>
            <a:ext cx="211451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2791482" y="4447518"/>
            <a:ext cx="211451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242472">
            <a:off x="2924662" y="3354372"/>
            <a:ext cx="211451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038823" y="2658597"/>
            <a:ext cx="211451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2706883" y="2814783"/>
            <a:ext cx="211451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2700167" y="3869045"/>
            <a:ext cx="211451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2706886" y="5197303"/>
            <a:ext cx="211451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2791481" y="1247119"/>
            <a:ext cx="211451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685167">
            <a:off x="4902324" y="2058802"/>
            <a:ext cx="211435" cy="155625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866350">
            <a:off x="5129838" y="2510653"/>
            <a:ext cx="211435" cy="155625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9800" y="685800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January 14, 2013 – September 22, 2013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South Campus Traffic Flow Logistics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066800" y="11430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COMMONS HALL</a:t>
            </a:r>
            <a:endParaRPr lang="en-US" sz="11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" y="17526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LAUREL HALL</a:t>
            </a:r>
            <a:endParaRPr lang="en-US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828800" y="17526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BRAZOS HALL</a:t>
            </a:r>
            <a:endParaRPr lang="en-US" sz="11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1143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</a:t>
            </a:r>
            <a:endParaRPr lang="en-US" sz="11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657600" y="36576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BUTLER HALL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14400" y="365760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LANTANA HALL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57200" y="2667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BAPTIST</a:t>
            </a:r>
          </a:p>
          <a:p>
            <a:r>
              <a:rPr lang="en-US" sz="1100" b="1" dirty="0" smtClean="0"/>
              <a:t>STUDENT</a:t>
            </a:r>
          </a:p>
          <a:p>
            <a:r>
              <a:rPr lang="en-US" sz="1100" b="1" dirty="0" smtClean="0"/>
              <a:t>CENTER</a:t>
            </a:r>
            <a:endParaRPr lang="en-US" sz="11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219200" y="48768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STERRY HALL</a:t>
            </a:r>
            <a:endParaRPr lang="en-US" sz="11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219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362200" y="64770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20382041">
            <a:off x="3737492" y="1621001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OLD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03587" y="2252910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6200000">
            <a:off x="2315095" y="30951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4685996" y="4305604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3167" y="1219200"/>
            <a:ext cx="1064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Street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24600" y="14478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Moon Street between University Drive &amp; Butler Hall parking lot closed due new construction and rerouting of traffic.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Old Woods Street Between JCK &amp; Bobcat Trail closed due to landscaping work.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New Woods Street East of Edward Gary is two-way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smtClean="0"/>
              <a:t>Old Woods Street is closed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6934200" y="3429000"/>
            <a:ext cx="1178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Building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19200" y="76830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BOBCAT TRAIL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 rot="5400000">
            <a:off x="2792722" y="17792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6200000">
            <a:off x="354435" y="17791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6200000">
            <a:off x="354434" y="1169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6200000">
            <a:off x="354434" y="50362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5334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990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21336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2590800" y="76200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>
            <a:off x="2792722" y="636278"/>
            <a:ext cx="208970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 rot="16200000">
            <a:off x="243219" y="5316457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16200000">
            <a:off x="240003" y="421756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16919849">
            <a:off x="331223" y="2547126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5400000">
            <a:off x="163803" y="4720108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400000">
            <a:off x="175486" y="6058659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 rot="16922234">
            <a:off x="298290" y="3240898"/>
            <a:ext cx="208746" cy="1556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125834" y="37603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6063015">
            <a:off x="239819" y="2922166"/>
            <a:ext cx="208746" cy="155614"/>
          </a:xfrm>
          <a:prstGeom prst="rightArrow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-11654" y="3668810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00800" y="3733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None</a:t>
            </a:r>
          </a:p>
          <a:p>
            <a:pPr>
              <a:buFontTx/>
              <a:buChar char="-"/>
            </a:pPr>
            <a:endParaRPr lang="en-US" sz="900" dirty="0" smtClean="0"/>
          </a:p>
          <a:p>
            <a:pPr>
              <a:buFontTx/>
              <a:buChar char="-"/>
            </a:pPr>
            <a:r>
              <a:rPr lang="en-US" sz="900" dirty="0" err="1" smtClean="0"/>
              <a:t>Brogdon</a:t>
            </a:r>
            <a:r>
              <a:rPr lang="en-US" sz="900" dirty="0" smtClean="0"/>
              <a:t> Hall construction renovation </a:t>
            </a:r>
          </a:p>
          <a:p>
            <a:r>
              <a:rPr lang="en-US" sz="900" dirty="0" smtClean="0"/>
              <a:t>May 2012 – August 2013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53430" y="2247585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NEW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447800" y="57912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951" y="45720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457200" y="68580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BERETTA HALL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676400" y="68128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BROGDON HALL </a:t>
            </a:r>
            <a:endParaRPr lang="en-US" sz="11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3505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2996" y="4648200"/>
            <a:ext cx="91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" descr="C:\Users\tjbanach\Desktop\Dumpst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555" y="4572000"/>
            <a:ext cx="244475" cy="136525"/>
          </a:xfrm>
          <a:prstGeom prst="rect">
            <a:avLst/>
          </a:prstGeom>
          <a:noFill/>
        </p:spPr>
      </p:pic>
      <p:sp>
        <p:nvSpPr>
          <p:cNvPr id="99" name="Rectangle 98"/>
          <p:cNvSpPr/>
          <p:nvPr/>
        </p:nvSpPr>
        <p:spPr>
          <a:xfrm>
            <a:off x="3171906" y="4572000"/>
            <a:ext cx="76200" cy="76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4" descr="C:\Users\tjbanach\Desktop\Trai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5157" y="4556886"/>
            <a:ext cx="404853" cy="323882"/>
          </a:xfrm>
          <a:prstGeom prst="rect">
            <a:avLst/>
          </a:prstGeom>
          <a:noFill/>
        </p:spPr>
      </p:pic>
      <p:sp>
        <p:nvSpPr>
          <p:cNvPr id="104" name="Rectangle 103"/>
          <p:cNvSpPr/>
          <p:nvPr/>
        </p:nvSpPr>
        <p:spPr>
          <a:xfrm>
            <a:off x="3672714" y="4541772"/>
            <a:ext cx="381000" cy="304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650043" y="451847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 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29" y="4572000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6934200" y="449580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Utility Shutdowns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324600" y="4800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Scheduled and coordinated utility work will effect the following buildings:</a:t>
            </a:r>
          </a:p>
          <a:p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900" dirty="0" smtClean="0"/>
              <a:t> College of Education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Finished Prod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873702" cy="6705600"/>
          </a:xfrm>
          <a:prstGeom prst="rect">
            <a:avLst/>
          </a:prstGeom>
        </p:spPr>
      </p:pic>
      <p:pic>
        <p:nvPicPr>
          <p:cNvPr id="4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5400000">
            <a:off x="5629010" y="3359658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685800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September 24, 2013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South Campus Traffic Flow Logistics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6800" y="11430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COMMONS HALL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17526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LAUREL HALL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28800" y="17526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BRAZOS HALL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1143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3657600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BUTLER HALL</a:t>
            </a:r>
            <a:endParaRPr 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65760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LANTANA HALL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2667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BAPTIST</a:t>
            </a:r>
          </a:p>
          <a:p>
            <a:r>
              <a:rPr lang="en-US" sz="1100" b="1" dirty="0" smtClean="0"/>
              <a:t>STUDENT</a:t>
            </a:r>
          </a:p>
          <a:p>
            <a:r>
              <a:rPr lang="en-US" sz="1100" b="1" dirty="0" smtClean="0"/>
              <a:t>CENTER</a:t>
            </a:r>
            <a:endParaRPr 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19200" y="48768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STERRY HALL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192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1148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62400" y="54864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5562600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SCP</a:t>
            </a:r>
            <a:endParaRPr lang="en-US" sz="11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87408" y="3440210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64770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41372" y="2261097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315095" y="44667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2247585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NEW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4701110" y="3656959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2486" y="1219200"/>
            <a:ext cx="1064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Street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1447800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None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6953493" y="3048000"/>
            <a:ext cx="1178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Building Closures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9200" y="76830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BOBCAT TRAIL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00800" y="3505200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900" dirty="0" smtClean="0"/>
              <a:t>None</a:t>
            </a:r>
            <a:endParaRPr lang="en-US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1447800" y="57912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68580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BERETTA HALL</a:t>
            </a:r>
            <a:endParaRPr lang="en-US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676400" y="681284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BROGDON HALL 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jbanach\Desktop\Site Logistic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54" y="83757"/>
            <a:ext cx="6563532" cy="6705600"/>
          </a:xfrm>
          <a:prstGeom prst="rect">
            <a:avLst/>
          </a:prstGeom>
          <a:noFill/>
        </p:spPr>
      </p:pic>
      <p:sp>
        <p:nvSpPr>
          <p:cNvPr id="131" name="Rectangle 130"/>
          <p:cNvSpPr/>
          <p:nvPr/>
        </p:nvSpPr>
        <p:spPr>
          <a:xfrm>
            <a:off x="2499486" y="5143185"/>
            <a:ext cx="640458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569972" y="5364227"/>
            <a:ext cx="640458" cy="4345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668" y="6131055"/>
            <a:ext cx="1638301" cy="52723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77000" y="228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PAC/Garage/SCP </a:t>
            </a:r>
          </a:p>
          <a:p>
            <a:pPr algn="ctr"/>
            <a:r>
              <a:rPr lang="en-US" sz="1400" dirty="0" smtClean="0"/>
              <a:t>Site Logistics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95400" y="15240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COMMONS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83820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LAUREL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83820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BRAZOS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2286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COLLEGE OF EDUCATION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3016196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BUTLER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3000" y="3003604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LANTANA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1905000"/>
            <a:ext cx="7344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BAPTIST</a:t>
            </a:r>
          </a:p>
          <a:p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</a:t>
            </a:r>
          </a:p>
          <a:p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CENTER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4343400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STERRY HALL</a:t>
            </a:r>
            <a:endParaRPr 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35814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3581400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CONCHO GREEN</a:t>
            </a:r>
            <a:endParaRPr lang="en-US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5181600"/>
            <a:ext cx="42030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PAC</a:t>
            </a:r>
            <a:endParaRPr lang="en-US" sz="11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66865" y="3364009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NORTH LBJ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43200" y="62484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23947" y="1395453"/>
            <a:ext cx="946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727899" y="2333105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EDWARD GARY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5500343" y="3467404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MOON 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125629" y="19050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University Drive</a:t>
            </a:r>
          </a:p>
          <a:p>
            <a:pPr algn="ctr"/>
            <a:r>
              <a:rPr lang="en-US" sz="1100" dirty="0" smtClean="0"/>
              <a:t>Parking Garage</a:t>
            </a:r>
            <a:endParaRPr lang="en-US" sz="11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657600" y="3886200"/>
            <a:ext cx="2133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92802" y="4000500"/>
            <a:ext cx="228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930802" y="5219700"/>
            <a:ext cx="1752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429000" y="6172200"/>
            <a:ext cx="22860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211249" y="6172200"/>
            <a:ext cx="19812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990600" y="5943600"/>
            <a:ext cx="4572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457201" y="5715000"/>
            <a:ext cx="769951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28600" y="5257800"/>
            <a:ext cx="4572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57200" y="5029200"/>
            <a:ext cx="25908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2552700" y="4533900"/>
            <a:ext cx="990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048000" y="4038600"/>
            <a:ext cx="228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29000" y="4038600"/>
            <a:ext cx="228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3581400" y="3962400"/>
            <a:ext cx="1524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5715000" y="6080099"/>
            <a:ext cx="84151" cy="84151"/>
          </a:xfrm>
          <a:prstGeom prst="line">
            <a:avLst/>
          </a:prstGeom>
          <a:ln w="3492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24253" y="4038600"/>
            <a:ext cx="228600" cy="0"/>
          </a:xfrm>
          <a:prstGeom prst="line">
            <a:avLst/>
          </a:prstGeom>
          <a:ln w="34925">
            <a:solidFill>
              <a:srgbClr val="0DF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5692802" y="4229100"/>
            <a:ext cx="228600" cy="0"/>
          </a:xfrm>
          <a:prstGeom prst="line">
            <a:avLst/>
          </a:prstGeom>
          <a:ln w="34925">
            <a:solidFill>
              <a:srgbClr val="0DF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00400" y="6172200"/>
            <a:ext cx="228600" cy="0"/>
          </a:xfrm>
          <a:prstGeom prst="line">
            <a:avLst/>
          </a:prstGeom>
          <a:ln w="34925">
            <a:solidFill>
              <a:srgbClr val="0DF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42900" y="5600700"/>
            <a:ext cx="228600" cy="0"/>
          </a:xfrm>
          <a:prstGeom prst="line">
            <a:avLst/>
          </a:prstGeom>
          <a:ln w="34925">
            <a:solidFill>
              <a:srgbClr val="0DF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773555" y="3918004"/>
            <a:ext cx="381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259249" y="3925955"/>
            <a:ext cx="381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744943" y="3925955"/>
            <a:ext cx="381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233947" y="3925955"/>
            <a:ext cx="381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19494" y="4062453"/>
            <a:ext cx="4572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789457" y="3849755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SUB</a:t>
            </a:r>
            <a:endParaRPr lang="en-US" sz="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267200" y="3854396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SUB</a:t>
            </a:r>
            <a:endParaRPr lang="en-US" sz="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4760845" y="3854396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SUB</a:t>
            </a:r>
            <a:endParaRPr lang="en-US" sz="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249849" y="3854396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SUB</a:t>
            </a:r>
            <a:endParaRPr lang="en-US" sz="8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230755" y="405450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sp>
        <p:nvSpPr>
          <p:cNvPr id="110" name="TextBox 109"/>
          <p:cNvSpPr txBox="1"/>
          <p:nvPr/>
        </p:nvSpPr>
        <p:spPr>
          <a:xfrm rot="20382041">
            <a:off x="4499493" y="616626"/>
            <a:ext cx="11705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OLD WOODS STREET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505201" y="4098898"/>
            <a:ext cx="152400" cy="16830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tjbanach\Desktop\aRR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579" y="2398645"/>
            <a:ext cx="206375" cy="220663"/>
          </a:xfrm>
          <a:prstGeom prst="rect">
            <a:avLst/>
          </a:prstGeom>
          <a:noFill/>
        </p:spPr>
      </p:pic>
      <p:pic>
        <p:nvPicPr>
          <p:cNvPr id="1028" name="Picture 4" descr="C:\Users\tjbanach\Desktop\cRANE p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072" y="2811463"/>
            <a:ext cx="473075" cy="236537"/>
          </a:xfrm>
          <a:prstGeom prst="rect">
            <a:avLst/>
          </a:prstGeom>
          <a:noFill/>
        </p:spPr>
      </p:pic>
      <p:sp>
        <p:nvSpPr>
          <p:cNvPr id="113" name="Rectangle 112"/>
          <p:cNvSpPr/>
          <p:nvPr/>
        </p:nvSpPr>
        <p:spPr>
          <a:xfrm>
            <a:off x="6837223" y="4403698"/>
            <a:ext cx="304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910899" y="3992076"/>
            <a:ext cx="156723" cy="14775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rot="10800000">
            <a:off x="6880627" y="1764554"/>
            <a:ext cx="228600" cy="0"/>
          </a:xfrm>
          <a:prstGeom prst="line">
            <a:avLst/>
          </a:prstGeom>
          <a:ln w="28575">
            <a:solidFill>
              <a:srgbClr val="E37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880627" y="2125011"/>
            <a:ext cx="228600" cy="0"/>
          </a:xfrm>
          <a:prstGeom prst="line">
            <a:avLst/>
          </a:prstGeom>
          <a:ln w="34925">
            <a:solidFill>
              <a:srgbClr val="0DF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tjbanach\Desktop\Dumps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9027" y="3244796"/>
            <a:ext cx="244475" cy="136525"/>
          </a:xfrm>
          <a:prstGeom prst="rect">
            <a:avLst/>
          </a:prstGeom>
          <a:noFill/>
        </p:spPr>
      </p:pic>
      <p:sp>
        <p:nvSpPr>
          <p:cNvPr id="119" name="TextBox 118"/>
          <p:cNvSpPr txBox="1"/>
          <p:nvPr/>
        </p:nvSpPr>
        <p:spPr>
          <a:xfrm>
            <a:off x="7262301" y="2362200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CONSTRUCTION TRAFFIC</a:t>
            </a:r>
            <a:endParaRPr lang="en-US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264651" y="2787596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MOBILE CRANE PATH</a:t>
            </a:r>
            <a:endParaRPr lang="en-US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85595" y="3168596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TRASH / RECYCLE</a:t>
            </a:r>
            <a:endParaRPr lang="en-US" sz="11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273179" y="4311596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SUBCONTRACTOR TRAILERS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268166" y="3571715"/>
            <a:ext cx="1822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TEMPORARY TRANSFORMERS</a:t>
            </a:r>
            <a:endParaRPr lang="en-US" sz="1050" dirty="0"/>
          </a:p>
        </p:txBody>
      </p:sp>
      <p:sp>
        <p:nvSpPr>
          <p:cNvPr id="124" name="TextBox 123"/>
          <p:cNvSpPr txBox="1"/>
          <p:nvPr/>
        </p:nvSpPr>
        <p:spPr>
          <a:xfrm>
            <a:off x="7268166" y="3924615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TOWER CRANE</a:t>
            </a:r>
            <a:endParaRPr lang="en-US" sz="11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264378" y="1608844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SITE FENCING</a:t>
            </a:r>
            <a:endParaRPr lang="en-US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262301" y="1981200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SITE ENTRANCE / EXIT</a:t>
            </a:r>
            <a:endParaRPr lang="en-US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620000" y="1219200"/>
            <a:ext cx="689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LEGEND</a:t>
            </a:r>
            <a:endParaRPr lang="en-US" sz="1200" u="sng" dirty="0"/>
          </a:p>
        </p:txBody>
      </p:sp>
      <p:sp>
        <p:nvSpPr>
          <p:cNvPr id="130" name="Rectangle 129"/>
          <p:cNvSpPr/>
          <p:nvPr/>
        </p:nvSpPr>
        <p:spPr>
          <a:xfrm>
            <a:off x="1783458" y="5151372"/>
            <a:ext cx="114300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Users\tjbanach\Desktop\DIR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752" y="4835524"/>
            <a:ext cx="198438" cy="803275"/>
          </a:xfrm>
          <a:prstGeom prst="rect">
            <a:avLst/>
          </a:prstGeom>
          <a:noFill/>
        </p:spPr>
      </p:pic>
      <p:pic>
        <p:nvPicPr>
          <p:cNvPr id="134" name="Picture 7" descr="C:\Users\tjbanach\Desktop\DIR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688" y="5395085"/>
            <a:ext cx="730512" cy="304801"/>
          </a:xfrm>
          <a:prstGeom prst="rect">
            <a:avLst/>
          </a:prstGeom>
          <a:noFill/>
        </p:spPr>
      </p:pic>
      <p:pic>
        <p:nvPicPr>
          <p:cNvPr id="135" name="Picture 7" descr="C:\Users\tjbanach\Desktop\DIR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871" y="5051871"/>
            <a:ext cx="198438" cy="422275"/>
          </a:xfrm>
          <a:prstGeom prst="rect">
            <a:avLst/>
          </a:prstGeom>
          <a:noFill/>
        </p:spPr>
      </p:pic>
      <p:pic>
        <p:nvPicPr>
          <p:cNvPr id="128" name="Picture 3" descr="C:\Users\tjbanach\Desktop\aRR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43" y="5455542"/>
            <a:ext cx="206375" cy="220663"/>
          </a:xfrm>
          <a:prstGeom prst="rect">
            <a:avLst/>
          </a:prstGeom>
          <a:noFill/>
        </p:spPr>
      </p:pic>
      <p:sp>
        <p:nvSpPr>
          <p:cNvPr id="112" name="Rectangle 111"/>
          <p:cNvSpPr/>
          <p:nvPr/>
        </p:nvSpPr>
        <p:spPr>
          <a:xfrm>
            <a:off x="2286000" y="54864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828800" y="5105400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University Drive</a:t>
            </a:r>
          </a:p>
          <a:p>
            <a:pPr algn="ctr"/>
            <a:r>
              <a:rPr lang="en-US" sz="1100" b="1" dirty="0" smtClean="0"/>
              <a:t>Parking Garage</a:t>
            </a:r>
            <a:endParaRPr lang="en-US" sz="11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2244288" y="543071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</a:t>
            </a:r>
            <a:endParaRPr lang="en-US" sz="11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6865557" y="393854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</a:t>
            </a:r>
            <a:endParaRPr lang="en-US" sz="1100" b="1" dirty="0"/>
          </a:p>
        </p:txBody>
      </p:sp>
      <p:sp>
        <p:nvSpPr>
          <p:cNvPr id="139" name="Rectangle 138"/>
          <p:cNvSpPr/>
          <p:nvPr/>
        </p:nvSpPr>
        <p:spPr>
          <a:xfrm>
            <a:off x="3733800" y="4054344"/>
            <a:ext cx="3048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858000" y="3200400"/>
            <a:ext cx="3048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812658" y="4366071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SUB</a:t>
            </a:r>
            <a:endParaRPr lang="en-US" sz="800" b="1" dirty="0"/>
          </a:p>
        </p:txBody>
      </p:sp>
      <p:sp>
        <p:nvSpPr>
          <p:cNvPr id="142" name="Rectangle 141"/>
          <p:cNvSpPr/>
          <p:nvPr/>
        </p:nvSpPr>
        <p:spPr>
          <a:xfrm>
            <a:off x="6907146" y="3633747"/>
            <a:ext cx="152400" cy="16830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858630" y="3588957"/>
            <a:ext cx="255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</a:t>
            </a:r>
            <a:endParaRPr lang="en-US" sz="11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3459228" y="4053714"/>
            <a:ext cx="255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</a:t>
            </a:r>
            <a:endParaRPr lang="en-US" sz="11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805101" y="3192843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T/R</a:t>
            </a:r>
            <a:endParaRPr lang="en-US" sz="11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3687828" y="4046157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T/R</a:t>
            </a:r>
            <a:endParaRPr lang="en-US" sz="1100" b="1" dirty="0"/>
          </a:p>
        </p:txBody>
      </p:sp>
      <p:sp>
        <p:nvSpPr>
          <p:cNvPr id="147" name="Rectangle 146"/>
          <p:cNvSpPr/>
          <p:nvPr/>
        </p:nvSpPr>
        <p:spPr>
          <a:xfrm>
            <a:off x="6782430" y="4739514"/>
            <a:ext cx="4572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6805101" y="47244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HUNT</a:t>
            </a:r>
          </a:p>
          <a:p>
            <a:pPr algn="ctr"/>
            <a:r>
              <a:rPr lang="en-US" sz="800" b="1" dirty="0" smtClean="0"/>
              <a:t>GC</a:t>
            </a:r>
            <a:endParaRPr lang="en-US" sz="8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7239000" y="4685985"/>
            <a:ext cx="251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CONSTRUCTION MANAGEMENT</a:t>
            </a:r>
          </a:p>
          <a:p>
            <a:r>
              <a:rPr lang="en-US" sz="1100" dirty="0" smtClean="0"/>
              <a:t> TRAILERS</a:t>
            </a:r>
            <a:endParaRPr lang="en-US" sz="1100" dirty="0"/>
          </a:p>
        </p:txBody>
      </p:sp>
      <p:sp>
        <p:nvSpPr>
          <p:cNvPr id="150" name="Rectangle 149"/>
          <p:cNvSpPr/>
          <p:nvPr/>
        </p:nvSpPr>
        <p:spPr>
          <a:xfrm>
            <a:off x="1127886" y="518915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58613" y="5143816"/>
            <a:ext cx="503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SCP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743200" y="6248400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UNIVERSITY DRIVE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jbanach\Desktop\Site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559675" cy="5693336"/>
          </a:xfrm>
          <a:prstGeom prst="rect">
            <a:avLst/>
          </a:prstGeom>
          <a:noFill/>
          <a:ln cap="rnd" cmpd="sng">
            <a:solidFill>
              <a:schemeClr val="tx1"/>
            </a:solidFill>
          </a:ln>
        </p:spPr>
      </p:pic>
      <p:pic>
        <p:nvPicPr>
          <p:cNvPr id="4" name="Picture 2" descr="C:\BIM_VDC\Projects\UTD\UTD Site Logistics Files\Misc Site Markings and Logos\Hun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31055"/>
            <a:ext cx="1638301" cy="527231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7086600" y="6135755"/>
            <a:ext cx="7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14400" y="3962400"/>
            <a:ext cx="1371600" cy="1219200"/>
          </a:xfrm>
          <a:prstGeom prst="rect">
            <a:avLst/>
          </a:prstGeom>
          <a:noFill/>
          <a:ln w="38100">
            <a:solidFill>
              <a:srgbClr val="0DF9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rot="5400000" flipH="1" flipV="1">
            <a:off x="7078649" y="1263597"/>
            <a:ext cx="176253" cy="176253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7246951" y="1235102"/>
            <a:ext cx="609600" cy="60960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7094551" y="1431898"/>
            <a:ext cx="381000" cy="38100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323151" y="1973249"/>
            <a:ext cx="30480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7497749" y="1866900"/>
            <a:ext cx="381000" cy="30480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7467600" y="2133600"/>
            <a:ext cx="76200" cy="7620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38200" y="6324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Construction Parking Location</a:t>
            </a:r>
            <a:endParaRPr lang="en-US" sz="12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3505200" y="62484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Bobcat Village Parking @ Corner of </a:t>
            </a:r>
            <a:r>
              <a:rPr lang="en-US" sz="1100" dirty="0" err="1" smtClean="0"/>
              <a:t>Aquarena</a:t>
            </a:r>
            <a:r>
              <a:rPr lang="en-US" sz="1100" dirty="0" smtClean="0"/>
              <a:t> Springs and Mill Street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990600" y="3352800"/>
            <a:ext cx="1219200" cy="52322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37C0B"/>
                </a:solidFill>
              </a:rPr>
              <a:t>JOBSITE LOCATION</a:t>
            </a:r>
            <a:endParaRPr lang="en-US" sz="1400" b="1" dirty="0">
              <a:solidFill>
                <a:srgbClr val="E37C0B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29400" y="685800"/>
            <a:ext cx="1371600" cy="52322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37C0B"/>
                </a:solidFill>
              </a:rPr>
              <a:t>CONSTRUCTION</a:t>
            </a:r>
          </a:p>
          <a:p>
            <a:pPr algn="ctr"/>
            <a:r>
              <a:rPr lang="en-US" sz="1400" b="1" dirty="0" smtClean="0">
                <a:solidFill>
                  <a:srgbClr val="E37C0B"/>
                </a:solidFill>
              </a:rPr>
              <a:t>PARKING</a:t>
            </a:r>
            <a:endParaRPr lang="en-US" sz="1400" b="1" dirty="0">
              <a:solidFill>
                <a:srgbClr val="E37C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872</Words>
  <Application>Microsoft Office PowerPoint</Application>
  <PresentationFormat>On-screen Show (4:3)</PresentationFormat>
  <Paragraphs>309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tjbanach</dc:creator>
  <cp:lastModifiedBy>Charles M. Kay</cp:lastModifiedBy>
  <cp:revision>131</cp:revision>
  <dcterms:created xsi:type="dcterms:W3CDTF">2011-05-02T19:00:13Z</dcterms:created>
  <dcterms:modified xsi:type="dcterms:W3CDTF">2011-09-14T19:50:34Z</dcterms:modified>
</cp:coreProperties>
</file>