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4"/>
  </p:notesMasterIdLst>
  <p:sldIdLst>
    <p:sldId id="256" r:id="rId5"/>
    <p:sldId id="286" r:id="rId6"/>
    <p:sldId id="287" r:id="rId7"/>
    <p:sldId id="293" r:id="rId8"/>
    <p:sldId id="295" r:id="rId9"/>
    <p:sldId id="379" r:id="rId10"/>
    <p:sldId id="296" r:id="rId11"/>
    <p:sldId id="297" r:id="rId12"/>
    <p:sldId id="396" r:id="rId13"/>
    <p:sldId id="397" r:id="rId14"/>
    <p:sldId id="398" r:id="rId15"/>
    <p:sldId id="310" r:id="rId16"/>
    <p:sldId id="311" r:id="rId17"/>
    <p:sldId id="312" r:id="rId18"/>
    <p:sldId id="313" r:id="rId19"/>
    <p:sldId id="314" r:id="rId20"/>
    <p:sldId id="298" r:id="rId21"/>
    <p:sldId id="300" r:id="rId22"/>
    <p:sldId id="301" r:id="rId23"/>
    <p:sldId id="389" r:id="rId24"/>
    <p:sldId id="303" r:id="rId25"/>
    <p:sldId id="305" r:id="rId26"/>
    <p:sldId id="306" r:id="rId27"/>
    <p:sldId id="307" r:id="rId28"/>
    <p:sldId id="308" r:id="rId29"/>
    <p:sldId id="309" r:id="rId30"/>
    <p:sldId id="315" r:id="rId31"/>
    <p:sldId id="317" r:id="rId32"/>
    <p:sldId id="318" r:id="rId33"/>
    <p:sldId id="319" r:id="rId34"/>
    <p:sldId id="320" r:id="rId35"/>
    <p:sldId id="321" r:id="rId36"/>
    <p:sldId id="323" r:id="rId37"/>
    <p:sldId id="322" r:id="rId38"/>
    <p:sldId id="325" r:id="rId39"/>
    <p:sldId id="326" r:id="rId40"/>
    <p:sldId id="328" r:id="rId41"/>
    <p:sldId id="329" r:id="rId42"/>
    <p:sldId id="390" r:id="rId43"/>
    <p:sldId id="330" r:id="rId44"/>
    <p:sldId id="331" r:id="rId45"/>
    <p:sldId id="332" r:id="rId46"/>
    <p:sldId id="333" r:id="rId47"/>
    <p:sldId id="335" r:id="rId48"/>
    <p:sldId id="336" r:id="rId49"/>
    <p:sldId id="337" r:id="rId50"/>
    <p:sldId id="338" r:id="rId51"/>
    <p:sldId id="339" r:id="rId52"/>
    <p:sldId id="290" r:id="rId53"/>
    <p:sldId id="291" r:id="rId54"/>
    <p:sldId id="292" r:id="rId55"/>
    <p:sldId id="341" r:id="rId56"/>
    <p:sldId id="342" r:id="rId57"/>
    <p:sldId id="391" r:id="rId58"/>
    <p:sldId id="353" r:id="rId59"/>
    <p:sldId id="392" r:id="rId60"/>
    <p:sldId id="393" r:id="rId61"/>
    <p:sldId id="394" r:id="rId62"/>
    <p:sldId id="395" r:id="rId63"/>
    <p:sldId id="381" r:id="rId64"/>
    <p:sldId id="383" r:id="rId65"/>
    <p:sldId id="384" r:id="rId66"/>
    <p:sldId id="385" r:id="rId67"/>
    <p:sldId id="386" r:id="rId68"/>
    <p:sldId id="387" r:id="rId69"/>
    <p:sldId id="388" r:id="rId70"/>
    <p:sldId id="399" r:id="rId71"/>
    <p:sldId id="354" r:id="rId72"/>
    <p:sldId id="28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638"/>
    <a:srgbClr val="501214"/>
    <a:srgbClr val="B4985A"/>
    <a:srgbClr val="4798D0"/>
    <a:srgbClr val="C7632A"/>
    <a:srgbClr val="EBE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33487-7997-4444-B4D1-E4259E084EFC}" v="7" dt="2022-02-14T22:41:18.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64" autoAdjust="0"/>
    <p:restoredTop sz="96357" autoAdjust="0"/>
  </p:normalViewPr>
  <p:slideViewPr>
    <p:cSldViewPr snapToGrid="0">
      <p:cViewPr varScale="1">
        <p:scale>
          <a:sx n="112" d="100"/>
          <a:sy n="112" d="100"/>
        </p:scale>
        <p:origin x="200" y="5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nivers" panose="020B0503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nivers" panose="020B0503020202020204" pitchFamily="34" charset="0"/>
              </a:defRPr>
            </a:lvl1pPr>
          </a:lstStyle>
          <a:p>
            <a:fld id="{320A354C-F3CF-44F6-AF8E-48E9E5159053}" type="datetimeFigureOut">
              <a:rPr lang="en-US" smtClean="0"/>
              <a:pPr/>
              <a:t>2/15/22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nivers" panose="020B0503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nivers" panose="020B0503020202020204" pitchFamily="34" charset="0"/>
              </a:defRPr>
            </a:lvl1pPr>
          </a:lstStyle>
          <a:p>
            <a:fld id="{68DAE5B0-673C-4FFF-B72D-9E677BDD7B71}" type="slidenum">
              <a:rPr lang="en-US" smtClean="0"/>
              <a:pPr/>
              <a:t>‹#›</a:t>
            </a:fld>
            <a:endParaRPr lang="en-US" dirty="0"/>
          </a:p>
        </p:txBody>
      </p:sp>
    </p:spTree>
    <p:extLst>
      <p:ext uri="{BB962C8B-B14F-4D97-AF65-F5344CB8AC3E}">
        <p14:creationId xmlns:p14="http://schemas.microsoft.com/office/powerpoint/2010/main" val="412354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nivers" panose="020B0503020202020204" pitchFamily="34" charset="0"/>
        <a:ea typeface="+mn-ea"/>
        <a:cs typeface="+mn-cs"/>
      </a:defRPr>
    </a:lvl1pPr>
    <a:lvl2pPr marL="457200" algn="l" defTabSz="914400" rtl="0" eaLnBrk="1" latinLnBrk="0" hangingPunct="1">
      <a:defRPr sz="1200" kern="1200">
        <a:solidFill>
          <a:schemeClr val="tx1"/>
        </a:solidFill>
        <a:latin typeface="Univers" panose="020B0503020202020204" pitchFamily="34" charset="0"/>
        <a:ea typeface="+mn-ea"/>
        <a:cs typeface="+mn-cs"/>
      </a:defRPr>
    </a:lvl2pPr>
    <a:lvl3pPr marL="914400" algn="l" defTabSz="914400" rtl="0" eaLnBrk="1" latinLnBrk="0" hangingPunct="1">
      <a:defRPr sz="1200" kern="1200">
        <a:solidFill>
          <a:schemeClr val="tx1"/>
        </a:solidFill>
        <a:latin typeface="Univers" panose="020B0503020202020204" pitchFamily="34" charset="0"/>
        <a:ea typeface="+mn-ea"/>
        <a:cs typeface="+mn-cs"/>
      </a:defRPr>
    </a:lvl3pPr>
    <a:lvl4pPr marL="1371600" algn="l" defTabSz="914400" rtl="0" eaLnBrk="1" latinLnBrk="0" hangingPunct="1">
      <a:defRPr sz="1200" kern="1200">
        <a:solidFill>
          <a:schemeClr val="tx1"/>
        </a:solidFill>
        <a:latin typeface="Univers" panose="020B0503020202020204" pitchFamily="34" charset="0"/>
        <a:ea typeface="+mn-ea"/>
        <a:cs typeface="+mn-cs"/>
      </a:defRPr>
    </a:lvl4pPr>
    <a:lvl5pPr marL="1828800" algn="l" defTabSz="914400" rtl="0" eaLnBrk="1" latinLnBrk="0" hangingPunct="1">
      <a:defRPr sz="1200" kern="1200">
        <a:solidFill>
          <a:schemeClr val="tx1"/>
        </a:solidFill>
        <a:latin typeface="Univers"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qis.sap.txstate.edu/irj/port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isis.sap.txstate.edu/irj/port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a typeface="+mn-ea"/>
                <a:cs typeface="+mn-cs"/>
              </a:rPr>
              <a:t>Production</a:t>
            </a:r>
          </a:p>
          <a:p>
            <a:r>
              <a:rPr lang="en-US" sz="1200" kern="1200" dirty="0">
                <a:solidFill>
                  <a:schemeClr val="tx1"/>
                </a:solidFill>
                <a:ea typeface="+mn-ea"/>
                <a:cs typeface="+mn-cs"/>
              </a:rPr>
              <a:t>https://ibis.sap.txstate.edu/irj/portal </a:t>
            </a:r>
          </a:p>
          <a:p>
            <a:endParaRPr lang="en-US" sz="1200" kern="1200" dirty="0">
              <a:solidFill>
                <a:schemeClr val="tx1"/>
              </a:solidFill>
              <a:ea typeface="+mn-ea"/>
              <a:cs typeface="+mn-cs"/>
            </a:endParaRPr>
          </a:p>
          <a:p>
            <a:r>
              <a:rPr lang="en-US" sz="1200" kern="1200" dirty="0">
                <a:solidFill>
                  <a:schemeClr val="tx1"/>
                </a:solidFill>
                <a:ea typeface="+mn-ea"/>
                <a:cs typeface="+mn-cs"/>
              </a:rPr>
              <a:t>RQ2</a:t>
            </a:r>
          </a:p>
          <a:p>
            <a:r>
              <a:rPr lang="en-US" sz="1200" kern="1200" dirty="0">
                <a:solidFill>
                  <a:schemeClr val="tx1"/>
                </a:solidFill>
                <a:ea typeface="+mn-ea"/>
                <a:cs typeface="+mn-cs"/>
                <a:hlinkClick r:id="rId3"/>
              </a:rPr>
              <a:t>https://iqis.sap.txstate.edu/irj/portal</a:t>
            </a:r>
          </a:p>
          <a:p>
            <a:endParaRPr lang="en-US" dirty="0"/>
          </a:p>
          <a:p>
            <a:r>
              <a:rPr lang="en-US" sz="1200" kern="1200" dirty="0">
                <a:solidFill>
                  <a:schemeClr val="tx1"/>
                </a:solidFill>
                <a:ea typeface="+mn-ea"/>
                <a:cs typeface="+mn-cs"/>
              </a:rPr>
              <a:t>RS2</a:t>
            </a:r>
          </a:p>
          <a:p>
            <a:r>
              <a:rPr lang="en-US" sz="1200" kern="1200" dirty="0">
                <a:solidFill>
                  <a:schemeClr val="tx1"/>
                </a:solidFill>
                <a:ea typeface="+mn-ea"/>
                <a:cs typeface="+mn-cs"/>
                <a:hlinkClick r:id="rId4"/>
              </a:rPr>
              <a:t>https://isis.sap.txstate.edu/irj/portal</a:t>
            </a:r>
          </a:p>
          <a:p>
            <a:endParaRPr lang="en-US" dirty="0"/>
          </a:p>
          <a:p>
            <a:endParaRPr lang="en-US" dirty="0"/>
          </a:p>
        </p:txBody>
      </p:sp>
      <p:sp>
        <p:nvSpPr>
          <p:cNvPr id="4" name="Slide Number Placeholder 3"/>
          <p:cNvSpPr>
            <a:spLocks noGrp="1"/>
          </p:cNvSpPr>
          <p:nvPr>
            <p:ph type="sldNum" sz="quarter" idx="5"/>
          </p:nvPr>
        </p:nvSpPr>
        <p:spPr/>
        <p:txBody>
          <a:bodyPr/>
          <a:lstStyle/>
          <a:p>
            <a:fld id="{68DAE5B0-673C-4FFF-B72D-9E677BDD7B71}" type="slidenum">
              <a:rPr lang="en-US" smtClean="0"/>
              <a:pPr/>
              <a:t>1</a:t>
            </a:fld>
            <a:endParaRPr lang="en-US" dirty="0"/>
          </a:p>
        </p:txBody>
      </p:sp>
    </p:spTree>
    <p:extLst>
      <p:ext uri="{BB962C8B-B14F-4D97-AF65-F5344CB8AC3E}">
        <p14:creationId xmlns:p14="http://schemas.microsoft.com/office/powerpoint/2010/main" val="429070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EA37DB-624C-434D-8C87-F14B98E3B836}" type="datetime1">
              <a:rPr lang="en-US" smtClean="0"/>
              <a:t>2/15/22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326180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6CFAD-22E0-46C6-A5EE-98606E5954FE}" type="datetime1">
              <a:rPr lang="en-US" smtClean="0"/>
              <a:t>2/15/22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144989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20940-B759-4FA6-9687-C94C35A9A831}" type="datetime1">
              <a:rPr lang="en-US" smtClean="0"/>
              <a:t>2/15/22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312703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8EB74-9E54-4EF9-BE62-74BF0D8B0589}" type="datetime1">
              <a:rPr lang="en-US" smtClean="0"/>
              <a:t>2/15/22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252491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B7D97B-0C43-4D59-BD09-0026DE33F004}" type="datetime1">
              <a:rPr lang="en-US" smtClean="0"/>
              <a:t>2/15/22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424823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69A530-DC78-4654-A016-B3798C5CD56A}" type="datetime1">
              <a:rPr lang="en-US" smtClean="0"/>
              <a:t>2/15/22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169995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1D51A-3310-4A63-8320-895F4ACD6800}" type="datetime1">
              <a:rPr lang="en-US" smtClean="0"/>
              <a:t>2/15/22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344168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D62322-0A88-4658-9F77-736771656277}" type="datetime1">
              <a:rPr lang="en-US" smtClean="0"/>
              <a:t>2/15/22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188670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3364D-90ED-4D67-8D14-7A1C2CE6EA76}" type="datetime1">
              <a:rPr lang="en-US" smtClean="0"/>
              <a:t>2/15/22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203943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A9540-CC96-45A6-ABB7-38CD94ACEBB2}" type="datetime1">
              <a:rPr lang="en-US" smtClean="0"/>
              <a:t>2/15/22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252770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F9570F-5D92-4DF5-A4C7-65935B71DD2E}" type="datetime1">
              <a:rPr lang="en-US" smtClean="0"/>
              <a:t>2/15/22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7D8878-7055-472E-93D2-1E5578FC6866}" type="slidenum">
              <a:rPr lang="en-US" smtClean="0"/>
              <a:t>‹#›</a:t>
            </a:fld>
            <a:endParaRPr lang="en-US" dirty="0"/>
          </a:p>
        </p:txBody>
      </p:sp>
    </p:spTree>
    <p:extLst>
      <p:ext uri="{BB962C8B-B14F-4D97-AF65-F5344CB8AC3E}">
        <p14:creationId xmlns:p14="http://schemas.microsoft.com/office/powerpoint/2010/main" val="44268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nivers" panose="020B0503020202020204" pitchFamily="34" charset="0"/>
              </a:defRPr>
            </a:lvl1pPr>
          </a:lstStyle>
          <a:p>
            <a:fld id="{1DCFBA96-4CD1-43EA-9A78-63C1AEB35706}" type="datetime1">
              <a:rPr lang="en-US" smtClean="0"/>
              <a:pPr/>
              <a:t>2/15/22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nivers" panose="020B05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nivers" panose="020B0503020202020204" pitchFamily="34" charset="0"/>
              </a:defRPr>
            </a:lvl1pPr>
          </a:lstStyle>
          <a:p>
            <a:fld id="{F87D8878-7055-472E-93D2-1E5578FC6866}" type="slidenum">
              <a:rPr lang="en-US" smtClean="0"/>
              <a:pPr/>
              <a:t>‹#›</a:t>
            </a:fld>
            <a:endParaRPr lang="en-US" dirty="0"/>
          </a:p>
        </p:txBody>
      </p:sp>
    </p:spTree>
    <p:extLst>
      <p:ext uri="{BB962C8B-B14F-4D97-AF65-F5344CB8AC3E}">
        <p14:creationId xmlns:p14="http://schemas.microsoft.com/office/powerpoint/2010/main" val="172649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Univers"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nivers"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nivers"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nivers"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nivers"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hr.txstate.edu/compensation/jobclassification/jobaudits.html" TargetMode="External"/><Relationship Id="rId2" Type="http://schemas.openxmlformats.org/officeDocument/2006/relationships/hyperlink" Target="mailto:hr_mdc@txstate.edu" TargetMode="External"/><Relationship Id="rId1" Type="http://schemas.openxmlformats.org/officeDocument/2006/relationships/slideLayout" Target="../slideLayouts/slideLayout1.xml"/><Relationship Id="rId4" Type="http://schemas.openxmlformats.org/officeDocument/2006/relationships/hyperlink" Target="https://www.hr.txstate.edu/mdc/staff-pcr/hiring-nsnr-step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tim.txstate.edu/netidrequest"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facultyresources.provost.txstate.edu/" TargetMode="External"/><Relationship Id="rId2" Type="http://schemas.openxmlformats.org/officeDocument/2006/relationships/hyperlink" Target="https://tim.txstate.edu/netidrequest" TargetMode="External"/><Relationship Id="rId1" Type="http://schemas.openxmlformats.org/officeDocument/2006/relationships/slideLayout" Target="../slideLayouts/slideLayout1.xml"/><Relationship Id="rId4" Type="http://schemas.openxmlformats.org/officeDocument/2006/relationships/hyperlink" Target="http://www.hr.txstate.edu/hrmasterdatacenter.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hr.txstate.edu/mdc.html" TargetMode="External"/><Relationship Id="rId2" Type="http://schemas.openxmlformats.org/officeDocument/2006/relationships/hyperlink" Target="https://facultyresources.provost.txstate.edu/PCR-Resources.html" TargetMode="External"/><Relationship Id="rId1" Type="http://schemas.openxmlformats.org/officeDocument/2006/relationships/slideLayout" Target="../slideLayouts/slideLayout1.xml"/><Relationship Id="rId5" Type="http://schemas.openxmlformats.org/officeDocument/2006/relationships/hyperlink" Target="https://itac.txstate.edu/forms.html" TargetMode="External"/><Relationship Id="rId4" Type="http://schemas.openxmlformats.org/officeDocument/2006/relationships/hyperlink" Target="http://www.txstate.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im.txstate.edu/netidrequest"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hr.txstate.edu/mdc/pcr-documents.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policies.txstate.edu/university-policies/05-03-11.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gato-docs.its.txstate.edu/jcr:542e3498-f76a-4d61-b301-4e7cdd0ffc64/Document%20File%20Name%20Guide.xlsx"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cs49@txstate.edu" TargetMode="External"/><Relationship Id="rId2" Type="http://schemas.openxmlformats.org/officeDocument/2006/relationships/hyperlink" Target="mailto:es15@txstate.edu" TargetMode="External"/><Relationship Id="rId1" Type="http://schemas.openxmlformats.org/officeDocument/2006/relationships/slideLayout" Target="../slideLayouts/slideLayout1.xml"/><Relationship Id="rId4" Type="http://schemas.openxmlformats.org/officeDocument/2006/relationships/hyperlink" Target="mailto:HR_MDC@txstate.edu"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www.hr.txstate.edu/mdc/pcr-documents.html"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ows01.hireright.com/login/" TargetMode="External"/><Relationship Id="rId2" Type="http://schemas.openxmlformats.org/officeDocument/2006/relationships/hyperlink" Target="https://www.hr.txstate.edu/Hiring-Manager/HireRight.html" TargetMode="External"/><Relationship Id="rId1" Type="http://schemas.openxmlformats.org/officeDocument/2006/relationships/slideLayout" Target="../slideLayouts/slideLayout1.xml"/><Relationship Id="rId4" Type="http://schemas.openxmlformats.org/officeDocument/2006/relationships/hyperlink" Target="https://www.uscis.gov/i-9-central/acceptable-documents/list-documents/form-i-9-acceptable-documents"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facultyresources@txstate.edu" TargetMode="External"/><Relationship Id="rId2" Type="http://schemas.openxmlformats.org/officeDocument/2006/relationships/hyperlink" Target="mailto:gao@txstate.edu" TargetMode="External"/><Relationship Id="rId1" Type="http://schemas.openxmlformats.org/officeDocument/2006/relationships/slideLayout" Target="../slideLayouts/slideLayout1.xml"/><Relationship Id="rId5" Type="http://schemas.openxmlformats.org/officeDocument/2006/relationships/hyperlink" Target="https://gato-docs.its.txstate.edu/jcr:5a000c89-0466-47e1-ab98-8289c76117a9/Instructions%20for%20Certifying%20SAP%20Security%20Role%20Assignments.pdf" TargetMode="External"/><Relationship Id="rId4" Type="http://schemas.openxmlformats.org/officeDocument/2006/relationships/hyperlink" Target="mailto:hr_mdc@txstate.edu"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www.fss.txstate.edu/ehsrm/Training.html"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mailto:hr@txstate.edu"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gato-docs.its.txstate.edu/jcr:fb3e4d3e-9439-45da-ad0b-37ba3c0c8ba3/HowToFindA031.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mailto:hr@txstate.edu"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hyperlink" Target="mailto:cs49@txstate.edu" TargetMode="External"/><Relationship Id="rId3" Type="http://schemas.openxmlformats.org/officeDocument/2006/relationships/hyperlink" Target="mailto:td01@txstate.edu" TargetMode="External"/><Relationship Id="rId7" Type="http://schemas.openxmlformats.org/officeDocument/2006/relationships/hyperlink" Target="mailto:es15@txstate.edu" TargetMode="External"/><Relationship Id="rId2" Type="http://schemas.openxmlformats.org/officeDocument/2006/relationships/hyperlink" Target="mailto:kb1367@txstate.edu" TargetMode="External"/><Relationship Id="rId1" Type="http://schemas.openxmlformats.org/officeDocument/2006/relationships/slideLayout" Target="../slideLayouts/slideLayout1.xml"/><Relationship Id="rId6" Type="http://schemas.openxmlformats.org/officeDocument/2006/relationships/hyperlink" Target="mailto:hr_mdc@txstate.edu" TargetMode="External"/><Relationship Id="rId5" Type="http://schemas.openxmlformats.org/officeDocument/2006/relationships/hyperlink" Target="mailto:lk1069@txstate.edu" TargetMode="External"/><Relationship Id="rId4" Type="http://schemas.openxmlformats.org/officeDocument/2006/relationships/hyperlink" Target="mailto:lv04@txstate.edu" TargetMode="External"/><Relationship Id="rId9" Type="http://schemas.openxmlformats.org/officeDocument/2006/relationships/hyperlink" Target="https://facultyresources.provost.txstate.edu/PCR-Resources.html"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gato-docs.its.txstate.edu/jcr:8d8ef11c-1f23-4ebb-a3f6-4f8e05153288/Graduate%20Assistant%20Electonic%20PCR%20Checklist%206_17.doc" TargetMode="External"/><Relationship Id="rId2" Type="http://schemas.openxmlformats.org/officeDocument/2006/relationships/hyperlink" Target="https://policies.txstate.edu/university-policies/07-07-06.html" TargetMode="External"/><Relationship Id="rId1" Type="http://schemas.openxmlformats.org/officeDocument/2006/relationships/slideLayout" Target="../slideLayouts/slideLayout1.xml"/><Relationship Id="rId5" Type="http://schemas.openxmlformats.org/officeDocument/2006/relationships/hyperlink" Target="mailto:hr@txstate.edu" TargetMode="External"/><Relationship Id="rId4" Type="http://schemas.openxmlformats.org/officeDocument/2006/relationships/hyperlink" Target="https://www.international.txstate.edu/Work-Authorization/oncampu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r.txstate.edu/hrmasterdatacenter.html" TargetMode="External"/><Relationship Id="rId2" Type="http://schemas.openxmlformats.org/officeDocument/2006/relationships/hyperlink" Target="http://facultyresources.provost.txstate.edu/"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hr.txstate.edu/forms.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695" y="6569242"/>
            <a:ext cx="4382610" cy="28875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247" y="5370440"/>
            <a:ext cx="1828800" cy="762149"/>
          </a:xfrm>
          <a:prstGeom prst="rect">
            <a:avLst/>
          </a:prstGeom>
        </p:spPr>
      </p:pic>
      <p:sp>
        <p:nvSpPr>
          <p:cNvPr id="7" name="Title 1"/>
          <p:cNvSpPr txBox="1">
            <a:spLocks/>
          </p:cNvSpPr>
          <p:nvPr/>
        </p:nvSpPr>
        <p:spPr>
          <a:xfrm>
            <a:off x="502909" y="2433864"/>
            <a:ext cx="7297483" cy="10789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200" b="1" spc="300" dirty="0">
                <a:solidFill>
                  <a:srgbClr val="501214"/>
                </a:solidFill>
                <a:latin typeface="Calibri" panose="020F0502020204030204" pitchFamily="34" charset="0"/>
                <a:cs typeface="Calibri" panose="020F0502020204030204" pitchFamily="34" charset="0"/>
              </a:rPr>
              <a:t>Understanding the Electronic</a:t>
            </a:r>
            <a:br>
              <a:rPr lang="en-US" sz="5400" b="1" spc="300" dirty="0">
                <a:solidFill>
                  <a:srgbClr val="501214"/>
                </a:solidFill>
                <a:latin typeface="Calibri" panose="020F0502020204030204" pitchFamily="34" charset="0"/>
                <a:cs typeface="Calibri" panose="020F0502020204030204" pitchFamily="34" charset="0"/>
              </a:rPr>
            </a:br>
            <a:r>
              <a:rPr lang="en-US" sz="3200" b="1" spc="300" dirty="0">
                <a:solidFill>
                  <a:srgbClr val="6A5638"/>
                </a:solidFill>
                <a:latin typeface="Calibri" panose="020F0502020204030204" pitchFamily="34" charset="0"/>
                <a:cs typeface="Calibri" panose="020F0502020204030204" pitchFamily="34" charset="0"/>
              </a:rPr>
              <a:t>PCR Process</a:t>
            </a:r>
            <a:endParaRPr lang="en-US" sz="3200" b="1" i="1" spc="300" dirty="0">
              <a:solidFill>
                <a:srgbClr val="6A5638"/>
              </a:solidFill>
              <a:latin typeface="Calibri" panose="020F0502020204030204" pitchFamily="34" charset="0"/>
              <a:cs typeface="Calibri" panose="020F050202020403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helmet, food&#10;&#10;Description automatically generated">
            <a:extLst>
              <a:ext uri="{FF2B5EF4-FFF2-40B4-BE49-F238E27FC236}">
                <a16:creationId xmlns:a16="http://schemas.microsoft.com/office/drawing/2014/main" id="{846FABE7-2969-43E7-AE03-D773641AF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1687" y="1555269"/>
            <a:ext cx="3571875" cy="3571875"/>
          </a:xfrm>
          <a:prstGeom prst="rect">
            <a:avLst/>
          </a:prstGeom>
        </p:spPr>
      </p:pic>
    </p:spTree>
    <p:extLst>
      <p:ext uri="{BB962C8B-B14F-4D97-AF65-F5344CB8AC3E}">
        <p14:creationId xmlns:p14="http://schemas.microsoft.com/office/powerpoint/2010/main" val="109813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Other Useful Information</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10</a:t>
            </a:fld>
            <a:endParaRPr lang="en-US" dirty="0">
              <a:latin typeface="Univers" panose="020B0503020202020204" pitchFamily="34" charset="0"/>
            </a:endParaRPr>
          </a:p>
        </p:txBody>
      </p:sp>
      <p:sp>
        <p:nvSpPr>
          <p:cNvPr id="2" name="TextBox 1"/>
          <p:cNvSpPr txBox="1"/>
          <p:nvPr/>
        </p:nvSpPr>
        <p:spPr>
          <a:xfrm>
            <a:off x="446068" y="1945782"/>
            <a:ext cx="10725150" cy="4619854"/>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Hourly student and hourly staff (NSNR) positions are created by the HR Data Management Team. If you need to hire one of these employees and do not have a vacant position available, please reach out to: </a:t>
            </a:r>
            <a:r>
              <a:rPr lang="en-US" altLang="en-US" dirty="0">
                <a:latin typeface="Calibri" panose="020F0502020204030204" pitchFamily="34" charset="0"/>
                <a:cs typeface="Calibri" panose="020F0502020204030204" pitchFamily="34" charset="0"/>
                <a:hlinkClick r:id="rId2"/>
              </a:rPr>
              <a:t>hr_mdc@txstate.edu</a:t>
            </a:r>
            <a:r>
              <a:rPr lang="en-US" altLang="en-US" dirty="0">
                <a:latin typeface="Calibri" panose="020F0502020204030204" pitchFamily="34" charset="0"/>
                <a:cs typeface="Calibri" panose="020F0502020204030204" pitchFamily="34" charset="0"/>
              </a:rPr>
              <a:t> for assistance. </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Benefit-eligible positions are created through the audit process in People Admin. </a:t>
            </a:r>
            <a:r>
              <a:rPr lang="en-US" altLang="en-US" dirty="0">
                <a:latin typeface="Calibri" panose="020F0502020204030204" pitchFamily="34" charset="0"/>
                <a:cs typeface="Calibri" panose="020F0502020204030204" pitchFamily="34" charset="0"/>
                <a:hlinkClick r:id="rId3"/>
              </a:rPr>
              <a:t>https://www.hr.txstate.edu/compensation/jobclassification/jobaudits.html</a:t>
            </a:r>
            <a:br>
              <a:rPr lang="en-US" altLang="en-US" dirty="0">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SAP GUI transactions to view positions within your organizational unit:</a:t>
            </a:r>
          </a:p>
          <a:p>
            <a:pPr marL="1200150" lvl="2"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PPOSE</a:t>
            </a:r>
          </a:p>
          <a:p>
            <a:pPr marL="1200150" lvl="2"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ZHRPOSRPT</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NSNR instructions: </a:t>
            </a:r>
            <a:r>
              <a:rPr lang="en-US" altLang="en-US" dirty="0">
                <a:latin typeface="Calibri" panose="020F0502020204030204" pitchFamily="34" charset="0"/>
                <a:cs typeface="Calibri" panose="020F0502020204030204" pitchFamily="34" charset="0"/>
                <a:hlinkClick r:id="rId4"/>
              </a:rPr>
              <a:t>https://www.hr.txstate.edu/mdc/staff-pcr/hiring-nsnr-steps.html</a:t>
            </a:r>
            <a:br>
              <a:rPr lang="en-US" altLang="en-US" dirty="0">
                <a:latin typeface="Calibri" panose="020F0502020204030204" pitchFamily="34" charset="0"/>
                <a:cs typeface="Calibri" panose="020F0502020204030204" pitchFamily="34" charset="0"/>
              </a:rPr>
            </a:br>
            <a:br>
              <a:rPr lang="en-US" altLang="en-US" dirty="0">
                <a:latin typeface="Calibri" panose="020F0502020204030204" pitchFamily="34" charset="0"/>
                <a:cs typeface="Calibri" panose="020F0502020204030204" pitchFamily="34" charset="0"/>
              </a:rPr>
            </a:br>
            <a:endParaRPr lang="en-US" altLang="en-US"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94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Helpful SAP GUI Transactions</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11</a:t>
            </a:fld>
            <a:endParaRPr lang="en-US" dirty="0">
              <a:latin typeface="Univers" panose="020B0503020202020204" pitchFamily="34" charset="0"/>
            </a:endParaRPr>
          </a:p>
        </p:txBody>
      </p:sp>
      <p:sp>
        <p:nvSpPr>
          <p:cNvPr id="2" name="TextBox 1"/>
          <p:cNvSpPr txBox="1"/>
          <p:nvPr/>
        </p:nvSpPr>
        <p:spPr>
          <a:xfrm>
            <a:off x="446068" y="1945782"/>
            <a:ext cx="10725150" cy="420435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lvl="1">
              <a:lnSpc>
                <a:spcPct val="150000"/>
              </a:lnSpc>
            </a:pPr>
            <a:endParaRPr lang="en-US" altLang="en-US"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ZRWT3 - Remote Work Agreement Dept. Rpt. </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ZHRRETELIG - Retirement Eligibility Report </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ZTRKHRSSTU - Tracking Hours Worked Student </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ZWFHCM6 - HCM Forms (PCR) Monitor </a:t>
            </a:r>
            <a:br>
              <a:rPr lang="en-US" altLang="en-US" dirty="0">
                <a:latin typeface="Calibri" panose="020F0502020204030204" pitchFamily="34" charset="0"/>
                <a:cs typeface="Calibri" panose="020F0502020204030204" pitchFamily="34" charset="0"/>
              </a:rPr>
            </a:br>
            <a:endParaRPr lang="en-US" altLang="en-US"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26F2FDE-AB65-490C-9EB2-D4EEA65722B3}"/>
              </a:ext>
            </a:extLst>
          </p:cNvPr>
          <p:cNvPicPr>
            <a:picLocks noChangeAspect="1"/>
          </p:cNvPicPr>
          <p:nvPr/>
        </p:nvPicPr>
        <p:blipFill>
          <a:blip r:embed="rId2"/>
          <a:stretch>
            <a:fillRect/>
          </a:stretch>
        </p:blipFill>
        <p:spPr>
          <a:xfrm>
            <a:off x="1265555" y="1717490"/>
            <a:ext cx="4123690" cy="22853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892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494522" y="177800"/>
            <a:ext cx="10881716"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latin typeface="Calibri" panose="020F0502020204030204" pitchFamily="34" charset="0"/>
                <a:cs typeface="Calibri" panose="020F0502020204030204" pitchFamily="34" charset="0"/>
              </a:rPr>
              <a:t>Steps to be taken before creating a Hire or Rehire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12</a:t>
            </a:fld>
            <a:endParaRPr lang="en-US" dirty="0">
              <a:latin typeface="Univers" panose="020B0503020202020204" pitchFamily="34" charset="0"/>
            </a:endParaRPr>
          </a:p>
        </p:txBody>
      </p:sp>
      <p:sp>
        <p:nvSpPr>
          <p:cNvPr id="2" name="TextBox 1"/>
          <p:cNvSpPr txBox="1"/>
          <p:nvPr/>
        </p:nvSpPr>
        <p:spPr>
          <a:xfrm>
            <a:off x="312066" y="1619492"/>
            <a:ext cx="4984685" cy="3875420"/>
          </a:xfrm>
          <a:prstGeom prst="rect">
            <a:avLst/>
          </a:prstGeom>
          <a:noFill/>
        </p:spPr>
        <p:txBody>
          <a:bodyPr wrap="square" rtlCol="0">
            <a:spAutoFit/>
          </a:bodyPr>
          <a:lstStyle/>
          <a:p>
            <a:pPr lvl="1">
              <a:lnSpc>
                <a:spcPct val="150000"/>
              </a:lnSpc>
            </a:pPr>
            <a:r>
              <a:rPr lang="en-US" altLang="en-US" sz="2400" b="1" u="sng" dirty="0">
                <a:solidFill>
                  <a:srgbClr val="6A5638"/>
                </a:solidFill>
                <a:latin typeface="Calibri" panose="020F0502020204030204" pitchFamily="34" charset="0"/>
                <a:cs typeface="Calibri" panose="020F0502020204030204" pitchFamily="34" charset="0"/>
              </a:rPr>
              <a:t>STEP 1</a:t>
            </a:r>
          </a:p>
          <a:p>
            <a:pPr lvl="1">
              <a:lnSpc>
                <a:spcPct val="150000"/>
              </a:lnSpc>
            </a:pPr>
            <a:r>
              <a:rPr lang="en-US" altLang="en-US" dirty="0">
                <a:latin typeface="Calibri" panose="020F0502020204030204" pitchFamily="34" charset="0"/>
                <a:cs typeface="Calibri" panose="020F0502020204030204" pitchFamily="34" charset="0"/>
              </a:rPr>
              <a:t>Determine if the employee is new to Texas State.</a:t>
            </a: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Log into SAP and enter ZHRPEOPLESEARCH  in the search text box to determine if the employee is new to Texas State, a previous employee, or a current employee.</a:t>
            </a:r>
          </a:p>
          <a:p>
            <a:pPr marL="742950" lvl="1" indent="-285750">
              <a:lnSpc>
                <a:spcPct val="125000"/>
              </a:lnSpc>
              <a:buFont typeface="Courier New" panose="02070309020205020404" pitchFamily="49" charset="0"/>
              <a:buChar char="o"/>
            </a:pPr>
            <a:endParaRPr lang="en-US" dirty="0">
              <a:solidFill>
                <a:srgbClr val="501214"/>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0792DD6-047F-4EAA-874C-A13644CAA2C8}"/>
              </a:ext>
            </a:extLst>
          </p:cNvPr>
          <p:cNvPicPr>
            <a:picLocks noChangeAspect="1"/>
          </p:cNvPicPr>
          <p:nvPr/>
        </p:nvPicPr>
        <p:blipFill>
          <a:blip r:embed="rId2"/>
          <a:stretch>
            <a:fillRect/>
          </a:stretch>
        </p:blipFill>
        <p:spPr>
          <a:xfrm>
            <a:off x="5969646" y="3112480"/>
            <a:ext cx="5565129" cy="2714040"/>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85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466531" y="177800"/>
            <a:ext cx="10909707"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latin typeface="Calibri" panose="020F0502020204030204" pitchFamily="34" charset="0"/>
                <a:cs typeface="Calibri" panose="020F0502020204030204" pitchFamily="34" charset="0"/>
              </a:rPr>
              <a:t>Steps to be taken before creating a Hire or Rehire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13</a:t>
            </a:fld>
            <a:endParaRPr lang="en-US" dirty="0">
              <a:latin typeface="Univers" panose="020B0503020202020204" pitchFamily="34" charset="0"/>
            </a:endParaRPr>
          </a:p>
        </p:txBody>
      </p:sp>
      <p:sp>
        <p:nvSpPr>
          <p:cNvPr id="2" name="TextBox 1"/>
          <p:cNvSpPr txBox="1"/>
          <p:nvPr/>
        </p:nvSpPr>
        <p:spPr>
          <a:xfrm>
            <a:off x="641674" y="1822465"/>
            <a:ext cx="4900710" cy="2542363"/>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Enter the employee’s social security number, legal First Name, Middle Name or initial, Last Name, and Date of Birth. </a:t>
            </a: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Click the execute button to populate the employment history. </a:t>
            </a:r>
          </a:p>
        </p:txBody>
      </p:sp>
      <p:pic>
        <p:nvPicPr>
          <p:cNvPr id="3" name="Picture 2">
            <a:extLst>
              <a:ext uri="{FF2B5EF4-FFF2-40B4-BE49-F238E27FC236}">
                <a16:creationId xmlns:a16="http://schemas.microsoft.com/office/drawing/2014/main" id="{A3744F4E-09C2-4CF8-B721-A1F9BD5B4ADC}"/>
              </a:ext>
            </a:extLst>
          </p:cNvPr>
          <p:cNvPicPr>
            <a:picLocks noChangeAspect="1"/>
          </p:cNvPicPr>
          <p:nvPr/>
        </p:nvPicPr>
        <p:blipFill>
          <a:blip r:embed="rId2"/>
          <a:stretch>
            <a:fillRect/>
          </a:stretch>
        </p:blipFill>
        <p:spPr>
          <a:xfrm>
            <a:off x="6340025" y="1698555"/>
            <a:ext cx="3350924" cy="4493141"/>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82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511045" y="177800"/>
            <a:ext cx="10865193"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latin typeface="Calibri" panose="020F0502020204030204" pitchFamily="34" charset="0"/>
                <a:cs typeface="Calibri" panose="020F0502020204030204" pitchFamily="34" charset="0"/>
              </a:rPr>
              <a:t>Steps to be taken before creating a Hire or Rehire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14</a:t>
            </a:fld>
            <a:endParaRPr lang="en-US" dirty="0">
              <a:latin typeface="Univers" panose="020B0503020202020204" pitchFamily="34" charset="0"/>
            </a:endParaRPr>
          </a:p>
        </p:txBody>
      </p:sp>
      <p:sp>
        <p:nvSpPr>
          <p:cNvPr id="2" name="TextBox 1"/>
          <p:cNvSpPr txBox="1"/>
          <p:nvPr/>
        </p:nvSpPr>
        <p:spPr>
          <a:xfrm>
            <a:off x="511045" y="1446666"/>
            <a:ext cx="10725150" cy="1162113"/>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If a record exists for the person, the following screen and information will appear.  If the title appears as **SAP History Found**, the individual has either a current or previous work history record in SAP and the New Hire or Quick Hire PCR is not used to appoint the person. Make note of the individual’s Person ID, Pernr, and Net ID.</a:t>
            </a:r>
          </a:p>
        </p:txBody>
      </p:sp>
      <p:pic>
        <p:nvPicPr>
          <p:cNvPr id="3" name="Picture 2">
            <a:extLst>
              <a:ext uri="{FF2B5EF4-FFF2-40B4-BE49-F238E27FC236}">
                <a16:creationId xmlns:a16="http://schemas.microsoft.com/office/drawing/2014/main" id="{30456691-FB08-4141-8EB3-7B04BA82D164}"/>
              </a:ext>
            </a:extLst>
          </p:cNvPr>
          <p:cNvPicPr>
            <a:picLocks noChangeAspect="1"/>
          </p:cNvPicPr>
          <p:nvPr/>
        </p:nvPicPr>
        <p:blipFill>
          <a:blip r:embed="rId2"/>
          <a:stretch>
            <a:fillRect/>
          </a:stretch>
        </p:blipFill>
        <p:spPr>
          <a:xfrm>
            <a:off x="888492" y="2706180"/>
            <a:ext cx="10415015" cy="3586991"/>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71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447869" y="177800"/>
            <a:ext cx="10928369"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latin typeface="Calibri" panose="020F0502020204030204" pitchFamily="34" charset="0"/>
                <a:cs typeface="Calibri" panose="020F0502020204030204" pitchFamily="34" charset="0"/>
              </a:rPr>
              <a:t>Steps to be taken before creating a Hire or Rehire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15</a:t>
            </a:fld>
            <a:endParaRPr lang="en-US" dirty="0">
              <a:latin typeface="Univers" panose="020B0503020202020204" pitchFamily="34" charset="0"/>
            </a:endParaRPr>
          </a:p>
        </p:txBody>
      </p:sp>
      <p:sp>
        <p:nvSpPr>
          <p:cNvPr id="2" name="TextBox 1"/>
          <p:cNvSpPr txBox="1"/>
          <p:nvPr/>
        </p:nvSpPr>
        <p:spPr>
          <a:xfrm>
            <a:off x="549478" y="1570711"/>
            <a:ext cx="10725150" cy="4065857"/>
          </a:xfrm>
          <a:prstGeom prst="rect">
            <a:avLst/>
          </a:prstGeom>
          <a:noFill/>
        </p:spPr>
        <p:txBody>
          <a:bodyPr wrap="square" rtlCol="0">
            <a:spAutoFit/>
          </a:bodyPr>
          <a:lstStyle/>
          <a:p>
            <a:pPr lvl="1">
              <a:lnSpc>
                <a:spcPct val="150000"/>
              </a:lnSpc>
            </a:pPr>
            <a:r>
              <a:rPr lang="en-US" altLang="en-US" dirty="0">
                <a:latin typeface="Calibri" panose="020F0502020204030204" pitchFamily="34" charset="0"/>
                <a:cs typeface="Calibri" panose="020F0502020204030204" pitchFamily="34" charset="0"/>
              </a:rPr>
              <a:t>If the message returned is **Person History Found** or **SIS History Found**, the individual’s </a:t>
            </a:r>
            <a:r>
              <a:rPr lang="en-US" altLang="en-US" u="sng" dirty="0">
                <a:latin typeface="Calibri" panose="020F0502020204030204" pitchFamily="34" charset="0"/>
                <a:cs typeface="Calibri" panose="020F0502020204030204" pitchFamily="34" charset="0"/>
              </a:rPr>
              <a:t>employment</a:t>
            </a:r>
            <a:r>
              <a:rPr lang="en-US" altLang="en-US" dirty="0">
                <a:latin typeface="Calibri" panose="020F0502020204030204" pitchFamily="34" charset="0"/>
                <a:cs typeface="Calibri" panose="020F0502020204030204" pitchFamily="34" charset="0"/>
              </a:rPr>
              <a:t> is treated as a  new hire in SAP.  A Person ID number will be displayed.</a:t>
            </a:r>
          </a:p>
          <a:p>
            <a:pPr marL="800100" lvl="1" indent="-342900">
              <a:lnSpc>
                <a:spcPct val="150000"/>
              </a:lnSpc>
              <a:buFont typeface="+mj-lt"/>
              <a:buAutoNum type="arabicPeriod"/>
            </a:pPr>
            <a:r>
              <a:rPr lang="en-US" altLang="en-US" sz="1600" dirty="0">
                <a:latin typeface="Calibri" panose="020F0502020204030204" pitchFamily="34" charset="0"/>
                <a:cs typeface="Calibri" panose="020F0502020204030204" pitchFamily="34" charset="0"/>
              </a:rPr>
              <a:t>Record the Person ID number; you will use this number when the New Hire or Quick Hire PCR is selected. </a:t>
            </a:r>
          </a:p>
          <a:p>
            <a:pPr marL="800100" lvl="1" indent="-342900">
              <a:lnSpc>
                <a:spcPct val="150000"/>
              </a:lnSpc>
              <a:buFont typeface="+mj-lt"/>
              <a:buAutoNum type="arabicPeriod"/>
            </a:pPr>
            <a:r>
              <a:rPr lang="en-US" altLang="en-US" sz="1600" dirty="0">
                <a:latin typeface="Calibri" panose="020F0502020204030204" pitchFamily="34" charset="0"/>
                <a:cs typeface="Calibri" panose="020F0502020204030204" pitchFamily="34" charset="0"/>
              </a:rPr>
              <a:t>Make note of the assigned Net ID, if one exists. You will need to remind the employee of their previous Net ID.</a:t>
            </a:r>
          </a:p>
          <a:p>
            <a:pPr marL="800100" lvl="1" indent="-342900">
              <a:lnSpc>
                <a:spcPct val="150000"/>
              </a:lnSpc>
              <a:buFont typeface="+mj-lt"/>
              <a:buAutoNum type="arabicPeriod"/>
            </a:pPr>
            <a:r>
              <a:rPr lang="en-US" altLang="en-US" sz="1600" dirty="0">
                <a:latin typeface="Calibri" panose="020F0502020204030204" pitchFamily="34" charset="0"/>
                <a:cs typeface="Calibri" panose="020F0502020204030204" pitchFamily="34" charset="0"/>
              </a:rPr>
              <a:t>If a Net ID does not exist, you will request one through the </a:t>
            </a:r>
            <a:r>
              <a:rPr lang="en-US" altLang="en-US" sz="1600" dirty="0">
                <a:latin typeface="Calibri" panose="020F0502020204030204" pitchFamily="34" charset="0"/>
                <a:cs typeface="Calibri" panose="020F0502020204030204" pitchFamily="34" charset="0"/>
                <a:hlinkClick r:id="rId2"/>
              </a:rPr>
              <a:t>Net ID Request website</a:t>
            </a:r>
            <a:r>
              <a:rPr lang="en-US" altLang="en-US" sz="1600" dirty="0">
                <a:latin typeface="Calibri" panose="020F0502020204030204" pitchFamily="34" charset="0"/>
                <a:cs typeface="Calibri" panose="020F0502020204030204" pitchFamily="34" charset="0"/>
              </a:rPr>
              <a:t>.</a:t>
            </a: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lvl="1">
              <a:lnSpc>
                <a:spcPct val="150000"/>
              </a:lnSpc>
            </a:pPr>
            <a:r>
              <a:rPr lang="en-US" altLang="en-US" dirty="0">
                <a:latin typeface="Calibri" panose="020F0502020204030204" pitchFamily="34" charset="0"/>
                <a:cs typeface="Calibri" panose="020F0502020204030204" pitchFamily="34" charset="0"/>
              </a:rPr>
              <a:t>If the message returned is “No History Found** the individual is new to Texas State and you need to create the Person ID (PLID) and Net ID for the new employee through the </a:t>
            </a:r>
            <a:r>
              <a:rPr lang="en-US" altLang="en-US" dirty="0">
                <a:latin typeface="Calibri" panose="020F0502020204030204" pitchFamily="34" charset="0"/>
                <a:cs typeface="Calibri" panose="020F0502020204030204" pitchFamily="34" charset="0"/>
                <a:hlinkClick r:id="rId2"/>
              </a:rPr>
              <a:t>Net ID Request website</a:t>
            </a:r>
            <a:r>
              <a:rPr lang="en-US" altLang="en-US" dirty="0">
                <a:latin typeface="Calibri" panose="020F0502020204030204" pitchFamily="34" charset="0"/>
                <a:cs typeface="Calibri" panose="020F0502020204030204" pitchFamily="34" charset="0"/>
              </a:rPr>
              <a:t>.</a:t>
            </a:r>
          </a:p>
          <a:p>
            <a:pPr marL="742950" lvl="1" indent="-285750">
              <a:lnSpc>
                <a:spcPct val="150000"/>
              </a:lnSpc>
              <a:buFont typeface="Courier New" panose="02070309020205020404" pitchFamily="49" charset="0"/>
              <a:buChar char="o"/>
            </a:pPr>
            <a:endParaRPr lang="en-US" altLang="en-US" dirty="0">
              <a:latin typeface="Calibri" panose="020F0502020204030204" pitchFamily="34" charset="0"/>
              <a:cs typeface="Calibri" panose="020F0502020204030204" pitchFamily="34" charset="0"/>
            </a:endParaRPr>
          </a:p>
          <a:p>
            <a:pPr lvl="1">
              <a:lnSpc>
                <a:spcPct val="150000"/>
              </a:lnSpc>
            </a:pPr>
            <a:r>
              <a:rPr lang="en-US" altLang="en-US" dirty="0">
                <a:latin typeface="Calibri" panose="020F0502020204030204" pitchFamily="34" charset="0"/>
                <a:cs typeface="Calibri" panose="020F0502020204030204" pitchFamily="34" charset="0"/>
              </a:rPr>
              <a:t>A Person ID and Net ID must also be created for Non-Pay employees.</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9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419878" y="177800"/>
            <a:ext cx="10956360"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latin typeface="Calibri" panose="020F0502020204030204" pitchFamily="34" charset="0"/>
                <a:cs typeface="Calibri" panose="020F0502020204030204" pitchFamily="34" charset="0"/>
              </a:rPr>
              <a:t>Steps to be taken before creating a Hire or Rehire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16</a:t>
            </a:fld>
            <a:endParaRPr lang="en-US" dirty="0">
              <a:latin typeface="Univers" panose="020B0503020202020204" pitchFamily="34" charset="0"/>
            </a:endParaRPr>
          </a:p>
        </p:txBody>
      </p:sp>
      <p:sp>
        <p:nvSpPr>
          <p:cNvPr id="2" name="TextBox 1"/>
          <p:cNvSpPr txBox="1"/>
          <p:nvPr/>
        </p:nvSpPr>
        <p:spPr>
          <a:xfrm>
            <a:off x="419878" y="1526481"/>
            <a:ext cx="10956359" cy="4301434"/>
          </a:xfrm>
          <a:prstGeom prst="rect">
            <a:avLst/>
          </a:prstGeom>
          <a:noFill/>
        </p:spPr>
        <p:txBody>
          <a:bodyPr wrap="square" rtlCol="0">
            <a:spAutoFit/>
          </a:bodyPr>
          <a:lstStyle/>
          <a:p>
            <a:pPr lvl="1">
              <a:lnSpc>
                <a:spcPct val="150000"/>
              </a:lnSpc>
            </a:pPr>
            <a:r>
              <a:rPr lang="en-US" altLang="en-US" sz="2400" b="1" u="sng" dirty="0">
                <a:solidFill>
                  <a:srgbClr val="6A5638"/>
                </a:solidFill>
                <a:latin typeface="Calibri" panose="020F0502020204030204" pitchFamily="34" charset="0"/>
                <a:cs typeface="Calibri" panose="020F0502020204030204" pitchFamily="34" charset="0"/>
              </a:rPr>
              <a:t>STEP 2</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Before creating a New Hire/Quick Hire or Rehire/Quick Rehire PCR you must log into the </a:t>
            </a:r>
            <a:r>
              <a:rPr lang="en-US" altLang="en-US" sz="1600" dirty="0">
                <a:latin typeface="Calibri" panose="020F0502020204030204" pitchFamily="34" charset="0"/>
                <a:cs typeface="Calibri" panose="020F0502020204030204" pitchFamily="34" charset="0"/>
                <a:hlinkClick r:id="rId2"/>
              </a:rPr>
              <a:t>NetID Request website</a:t>
            </a:r>
            <a:r>
              <a:rPr lang="en-US" altLang="en-US" sz="1600" dirty="0">
                <a:latin typeface="Calibri" panose="020F0502020204030204" pitchFamily="34" charset="0"/>
                <a:cs typeface="Calibri" panose="020F0502020204030204" pitchFamily="34" charset="0"/>
              </a:rPr>
              <a:t>:</a:t>
            </a:r>
          </a:p>
          <a:p>
            <a:pPr lvl="2">
              <a:lnSpc>
                <a:spcPct val="150000"/>
              </a:lnSpc>
            </a:pPr>
            <a:r>
              <a:rPr lang="en-US" altLang="en-US" sz="1600" dirty="0">
                <a:latin typeface="Calibri" panose="020F0502020204030204" pitchFamily="34" charset="0"/>
                <a:cs typeface="Calibri" panose="020F0502020204030204" pitchFamily="34" charset="0"/>
              </a:rPr>
              <a:t>(1) To create the Person ID (PLID) and Net ID for all new salaried staff, faculty, and non regular, non-student staff (NSNR);</a:t>
            </a:r>
          </a:p>
          <a:p>
            <a:pPr lvl="2">
              <a:lnSpc>
                <a:spcPct val="150000"/>
              </a:lnSpc>
            </a:pPr>
            <a:r>
              <a:rPr lang="en-US" altLang="en-US" sz="1600" dirty="0">
                <a:latin typeface="Calibri" panose="020F0502020204030204" pitchFamily="34" charset="0"/>
                <a:cs typeface="Calibri" panose="020F0502020204030204" pitchFamily="34" charset="0"/>
              </a:rPr>
              <a:t>(2) To reactivate a previous Net ID for an individual who is being rehired;</a:t>
            </a:r>
          </a:p>
          <a:p>
            <a:pPr lvl="2">
              <a:lnSpc>
                <a:spcPct val="150000"/>
              </a:lnSpc>
            </a:pPr>
            <a:r>
              <a:rPr lang="en-US" altLang="en-US" sz="1600" dirty="0">
                <a:latin typeface="Calibri" panose="020F0502020204030204" pitchFamily="34" charset="0"/>
                <a:cs typeface="Calibri" panose="020F0502020204030204" pitchFamily="34" charset="0"/>
              </a:rPr>
              <a:t>(3) To create a missing Net ID for an individual found in ZHRPEOPLESEARCH; or</a:t>
            </a:r>
          </a:p>
          <a:p>
            <a:pPr lvl="2">
              <a:lnSpc>
                <a:spcPct val="150000"/>
              </a:lnSpc>
            </a:pPr>
            <a:r>
              <a:rPr lang="en-US" altLang="en-US" sz="1600" dirty="0">
                <a:latin typeface="Calibri" panose="020F0502020204030204" pitchFamily="34" charset="0"/>
                <a:cs typeface="Calibri" panose="020F0502020204030204" pitchFamily="34" charset="0"/>
              </a:rPr>
              <a:t>(4) To create a PLID and Net ID for an individual who needs access to university resources prior to the actual hire date.</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This program is not used for student employees.</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The initiator is responsible for entering the legal name with middle name, if available, to ensure correct Net ID creation.</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The PLID and Net ID Request instructions are available on the </a:t>
            </a:r>
            <a:r>
              <a:rPr lang="en-US" altLang="en-US" sz="1600" dirty="0">
                <a:latin typeface="Calibri" panose="020F0502020204030204" pitchFamily="34" charset="0"/>
                <a:cs typeface="Calibri" panose="020F0502020204030204" pitchFamily="34" charset="0"/>
                <a:hlinkClick r:id="rId3"/>
              </a:rPr>
              <a:t>Faculty and Academic Resources </a:t>
            </a:r>
            <a:r>
              <a:rPr lang="en-US" altLang="en-US" sz="1600" dirty="0">
                <a:latin typeface="Calibri" panose="020F0502020204030204" pitchFamily="34" charset="0"/>
                <a:cs typeface="Calibri" panose="020F0502020204030204" pitchFamily="34" charset="0"/>
              </a:rPr>
              <a:t> and </a:t>
            </a:r>
            <a:r>
              <a:rPr lang="en-US" altLang="en-US" sz="1600" dirty="0">
                <a:latin typeface="Calibri" panose="020F0502020204030204" pitchFamily="34" charset="0"/>
                <a:cs typeface="Calibri" panose="020F0502020204030204" pitchFamily="34" charset="0"/>
                <a:hlinkClick r:id="rId4"/>
              </a:rPr>
              <a:t>HR Data Management Team websites</a:t>
            </a:r>
            <a:r>
              <a:rPr lang="en-US" altLang="en-US" sz="1600" dirty="0">
                <a:latin typeface="Calibri" panose="020F0502020204030204" pitchFamily="34" charset="0"/>
                <a:cs typeface="Calibri" panose="020F0502020204030204" pitchFamily="34" charset="0"/>
              </a:rPr>
              <a:t>.</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1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Steps to access the Electronic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17</a:t>
            </a:fld>
            <a:endParaRPr lang="en-US" dirty="0">
              <a:latin typeface="Univers" panose="020B0503020202020204" pitchFamily="34" charset="0"/>
            </a:endParaRPr>
          </a:p>
        </p:txBody>
      </p:sp>
      <p:sp>
        <p:nvSpPr>
          <p:cNvPr id="2" name="TextBox 1"/>
          <p:cNvSpPr txBox="1"/>
          <p:nvPr/>
        </p:nvSpPr>
        <p:spPr>
          <a:xfrm>
            <a:off x="651088" y="1661893"/>
            <a:ext cx="10725150" cy="752385"/>
          </a:xfrm>
          <a:prstGeom prst="rect">
            <a:avLst/>
          </a:prstGeom>
          <a:noFill/>
        </p:spPr>
        <p:txBody>
          <a:bodyPr wrap="square" rtlCol="0">
            <a:spAutoFit/>
          </a:bodyPr>
          <a:lstStyle/>
          <a:p>
            <a:pPr marL="800100" lvl="1" indent="-342900">
              <a:lnSpc>
                <a:spcPct val="125000"/>
              </a:lnSpc>
              <a:buFont typeface="+mj-lt"/>
              <a:buAutoNum type="arabicPeriod"/>
            </a:pPr>
            <a:r>
              <a:rPr lang="en-US" altLang="en-US" dirty="0">
                <a:latin typeface="Calibri" panose="020F0502020204030204" pitchFamily="34" charset="0"/>
                <a:cs typeface="Calibri" panose="020F0502020204030204" pitchFamily="34" charset="0"/>
              </a:rPr>
              <a:t>Log into the SAP Portal</a:t>
            </a:r>
          </a:p>
          <a:p>
            <a:pPr marL="800100" lvl="1" indent="-342900">
              <a:lnSpc>
                <a:spcPct val="125000"/>
              </a:lnSpc>
              <a:buFont typeface="+mj-lt"/>
              <a:buAutoNum type="arabicPeriod"/>
            </a:pPr>
            <a:r>
              <a:rPr lang="en-US" altLang="en-US" dirty="0">
                <a:latin typeface="Calibri" panose="020F0502020204030204" pitchFamily="34" charset="0"/>
                <a:cs typeface="Calibri" panose="020F0502020204030204" pitchFamily="34" charset="0"/>
              </a:rPr>
              <a:t>Click on the Manage PCRs link or scroll through the page until you find Manage PCRs.</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E879441-04A6-492F-A2A7-7E97E7F26B46}"/>
              </a:ext>
            </a:extLst>
          </p:cNvPr>
          <p:cNvPicPr>
            <a:picLocks noChangeAspect="1"/>
          </p:cNvPicPr>
          <p:nvPr/>
        </p:nvPicPr>
        <p:blipFill>
          <a:blip r:embed="rId2"/>
          <a:stretch>
            <a:fillRect/>
          </a:stretch>
        </p:blipFill>
        <p:spPr>
          <a:xfrm>
            <a:off x="1240971" y="2633699"/>
            <a:ext cx="8714792" cy="3238500"/>
          </a:xfrm>
          <a:prstGeom prst="rect">
            <a:avLst/>
          </a:prstGeom>
        </p:spPr>
      </p:pic>
    </p:spTree>
    <p:extLst>
      <p:ext uri="{BB962C8B-B14F-4D97-AF65-F5344CB8AC3E}">
        <p14:creationId xmlns:p14="http://schemas.microsoft.com/office/powerpoint/2010/main" val="3960897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Steps to access the Electronic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400" b="0" i="0" u="none" strike="noStrike" kern="1200" cap="none" spc="0" normalizeH="0" baseline="0" noProof="0" dirty="0">
              <a:ln>
                <a:noFill/>
              </a:ln>
              <a:solidFill>
                <a:srgbClr val="501214"/>
              </a:solidFill>
              <a:effectLst/>
              <a:uLnTx/>
              <a:uFillTx/>
              <a:latin typeface="Univers" panose="020B0503020202020204" pitchFamily="34" charset="0"/>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400" b="0" i="0" u="none" strike="noStrike" kern="1200" cap="none" spc="0" normalizeH="0" baseline="0" noProof="0" dirty="0">
              <a:ln>
                <a:noFill/>
              </a:ln>
              <a:solidFill>
                <a:srgbClr val="501214"/>
              </a:solidFill>
              <a:effectLst/>
              <a:uLnTx/>
              <a:uFillTx/>
              <a:latin typeface="Univers" panose="020B0503020202020204" pitchFamily="34" charset="0"/>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18</a:t>
            </a:fld>
            <a:endParaRPr lang="en-US" dirty="0">
              <a:latin typeface="Univers" panose="020B0503020202020204" pitchFamily="34" charset="0"/>
            </a:endParaRPr>
          </a:p>
        </p:txBody>
      </p:sp>
      <p:sp>
        <p:nvSpPr>
          <p:cNvPr id="2" name="TextBox 1"/>
          <p:cNvSpPr txBox="1"/>
          <p:nvPr/>
        </p:nvSpPr>
        <p:spPr>
          <a:xfrm>
            <a:off x="383113" y="1511295"/>
            <a:ext cx="10337759" cy="3182923"/>
          </a:xfrm>
          <a:prstGeom prst="rect">
            <a:avLst/>
          </a:prstGeom>
          <a:noFill/>
        </p:spPr>
        <p:txBody>
          <a:bodyPr wrap="square" rtlCol="0">
            <a:spAutoFit/>
          </a:bodyPr>
          <a:lstStyle/>
          <a:p>
            <a:pPr lvl="1">
              <a:lnSpc>
                <a:spcPct val="125000"/>
              </a:lnSpc>
            </a:pPr>
            <a:r>
              <a:rPr lang="en-US" altLang="en-US" b="1" u="sng" dirty="0">
                <a:latin typeface="Calibri" panose="020F0502020204030204" pitchFamily="34" charset="0"/>
                <a:cs typeface="Calibri" panose="020F0502020204030204" pitchFamily="34" charset="0"/>
              </a:rPr>
              <a:t>Select an Option</a:t>
            </a:r>
          </a:p>
          <a:p>
            <a:pPr marL="742950" lvl="1" indent="-285750">
              <a:lnSpc>
                <a:spcPct val="125000"/>
              </a:lnSpc>
              <a:buFont typeface="Courier New" panose="02070309020205020404" pitchFamily="49" charset="0"/>
              <a:buChar char="o"/>
            </a:pPr>
            <a:r>
              <a:rPr lang="en-US" b="1" dirty="0">
                <a:latin typeface="Calibri" panose="020F0502020204030204" pitchFamily="34" charset="0"/>
                <a:cs typeface="Calibri" panose="020F0502020204030204" pitchFamily="34" charset="0"/>
              </a:rPr>
              <a:t>Employees in Org Unit: </a:t>
            </a:r>
            <a:r>
              <a:rPr lang="en-US" dirty="0">
                <a:latin typeface="Calibri" panose="020F0502020204030204" pitchFamily="34" charset="0"/>
                <a:cs typeface="Calibri" panose="020F0502020204030204" pitchFamily="34" charset="0"/>
              </a:rPr>
              <a:t>Current employees within your own department</a:t>
            </a:r>
          </a:p>
          <a:p>
            <a:pPr marL="742950" lvl="1" indent="-285750">
              <a:lnSpc>
                <a:spcPct val="125000"/>
              </a:lnSpc>
              <a:buFont typeface="Courier New" panose="02070309020205020404" pitchFamily="49" charset="0"/>
              <a:buChar char="o"/>
            </a:pPr>
            <a:r>
              <a:rPr lang="en-US" b="1" dirty="0">
                <a:latin typeface="Calibri" panose="020F0502020204030204" pitchFamily="34" charset="0"/>
                <a:cs typeface="Calibri" panose="020F0502020204030204" pitchFamily="34" charset="0"/>
              </a:rPr>
              <a:t>Employees Outside of Org Unit: </a:t>
            </a:r>
            <a:r>
              <a:rPr lang="en-US" dirty="0">
                <a:latin typeface="Calibri" panose="020F0502020204030204" pitchFamily="34" charset="0"/>
                <a:cs typeface="Calibri" panose="020F0502020204030204" pitchFamily="34" charset="0"/>
              </a:rPr>
              <a:t>Current employees working in another department</a:t>
            </a:r>
          </a:p>
          <a:p>
            <a:pPr marL="742950" lvl="1" indent="-285750">
              <a:lnSpc>
                <a:spcPct val="125000"/>
              </a:lnSpc>
              <a:buFont typeface="Courier New" panose="02070309020205020404" pitchFamily="49" charset="0"/>
              <a:buChar char="o"/>
            </a:pPr>
            <a:r>
              <a:rPr lang="en-US" b="1" dirty="0">
                <a:latin typeface="Calibri" panose="020F0502020204030204" pitchFamily="34" charset="0"/>
                <a:cs typeface="Calibri" panose="020F0502020204030204" pitchFamily="34" charset="0"/>
              </a:rPr>
              <a:t>Hire: </a:t>
            </a:r>
            <a:r>
              <a:rPr lang="en-US" dirty="0">
                <a:latin typeface="Calibri" panose="020F0502020204030204" pitchFamily="34" charset="0"/>
                <a:cs typeface="Calibri" panose="020F0502020204030204" pitchFamily="34" charset="0"/>
              </a:rPr>
              <a:t>person has never worked at Texas State in any capacity</a:t>
            </a:r>
          </a:p>
          <a:p>
            <a:pPr marL="742950" lvl="1" indent="-285750">
              <a:lnSpc>
                <a:spcPct val="125000"/>
              </a:lnSpc>
              <a:buFont typeface="Courier New" panose="02070309020205020404" pitchFamily="49" charset="0"/>
              <a:buChar char="o"/>
            </a:pPr>
            <a:r>
              <a:rPr lang="en-US" b="1" dirty="0">
                <a:latin typeface="Calibri" panose="020F0502020204030204" pitchFamily="34" charset="0"/>
                <a:cs typeface="Calibri" panose="020F0502020204030204" pitchFamily="34" charset="0"/>
              </a:rPr>
              <a:t>Rehire: </a:t>
            </a:r>
            <a:r>
              <a:rPr lang="en-US" dirty="0">
                <a:latin typeface="Calibri" panose="020F0502020204030204" pitchFamily="34" charset="0"/>
                <a:cs typeface="Calibri" panose="020F0502020204030204" pitchFamily="34" charset="0"/>
              </a:rPr>
              <a:t>a former employee of the university who has been separated</a:t>
            </a:r>
          </a:p>
          <a:p>
            <a:pPr marL="742950" lvl="1" indent="-285750">
              <a:lnSpc>
                <a:spcPct val="125000"/>
              </a:lnSpc>
              <a:buFont typeface="Courier New" panose="02070309020205020404" pitchFamily="49" charset="0"/>
              <a:buChar char="o"/>
            </a:pPr>
            <a:r>
              <a:rPr lang="en-US" b="1" dirty="0">
                <a:latin typeface="Calibri" panose="020F0502020204030204" pitchFamily="34" charset="0"/>
                <a:cs typeface="Calibri" panose="020F0502020204030204" pitchFamily="34" charset="0"/>
              </a:rPr>
              <a:t>View My PCR’s: </a:t>
            </a:r>
            <a:r>
              <a:rPr lang="en-US" dirty="0">
                <a:latin typeface="Calibri" panose="020F0502020204030204" pitchFamily="34" charset="0"/>
                <a:cs typeface="Calibri" panose="020F0502020204030204" pitchFamily="34" charset="0"/>
              </a:rPr>
              <a:t>View PCRs initiated by you</a:t>
            </a:r>
          </a:p>
          <a:p>
            <a:pPr lvl="1">
              <a:lnSpc>
                <a:spcPct val="125000"/>
              </a:lnSpc>
            </a:pPr>
            <a:endParaRPr lang="en-US" dirty="0">
              <a:latin typeface="Calibri" panose="020F0502020204030204" pitchFamily="34" charset="0"/>
              <a:cs typeface="Calibri" panose="020F0502020204030204" pitchFamily="34" charset="0"/>
            </a:endParaRPr>
          </a:p>
          <a:p>
            <a:pPr lvl="1">
              <a:lnSpc>
                <a:spcPct val="125000"/>
              </a:lnSpc>
            </a:pPr>
            <a:r>
              <a:rPr lang="en-US" dirty="0">
                <a:latin typeface="Calibri" panose="020F0502020204030204" pitchFamily="34" charset="0"/>
                <a:cs typeface="Calibri" panose="020F0502020204030204" pitchFamily="34" charset="0"/>
              </a:rPr>
              <a:t> </a:t>
            </a:r>
          </a:p>
          <a:p>
            <a:pPr marL="742950" lvl="1" indent="-285750">
              <a:lnSpc>
                <a:spcPct val="125000"/>
              </a:lnSpc>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28531C-C967-4B85-84EF-64682F7747B9}"/>
              </a:ext>
            </a:extLst>
          </p:cNvPr>
          <p:cNvPicPr>
            <a:picLocks noChangeAspect="1"/>
          </p:cNvPicPr>
          <p:nvPr/>
        </p:nvPicPr>
        <p:blipFill>
          <a:blip r:embed="rId2"/>
          <a:stretch>
            <a:fillRect/>
          </a:stretch>
        </p:blipFill>
        <p:spPr>
          <a:xfrm>
            <a:off x="1586203" y="3666931"/>
            <a:ext cx="8518849" cy="2902311"/>
          </a:xfrm>
          <a:prstGeom prst="rect">
            <a:avLst/>
          </a:prstGeom>
        </p:spPr>
      </p:pic>
    </p:spTree>
    <p:extLst>
      <p:ext uri="{BB962C8B-B14F-4D97-AF65-F5344CB8AC3E}">
        <p14:creationId xmlns:p14="http://schemas.microsoft.com/office/powerpoint/2010/main" val="105676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Employees in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a:lnSpc>
                <a:spcPct val="100000"/>
              </a:lnSpc>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To view current employees within your own department, click on Employee in Org Unit	</a:t>
            </a:r>
          </a:p>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endPar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19</a:t>
            </a:fld>
            <a:endParaRPr lang="en-US" dirty="0">
              <a:latin typeface="Univers" panose="020B050302020202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0805F23-7C9C-464A-A07B-5B79731429BC}"/>
              </a:ext>
            </a:extLst>
          </p:cNvPr>
          <p:cNvPicPr>
            <a:picLocks noChangeAspect="1"/>
          </p:cNvPicPr>
          <p:nvPr/>
        </p:nvPicPr>
        <p:blipFill>
          <a:blip r:embed="rId2"/>
          <a:stretch>
            <a:fillRect/>
          </a:stretch>
        </p:blipFill>
        <p:spPr>
          <a:xfrm>
            <a:off x="1415822" y="2665496"/>
            <a:ext cx="8623917" cy="3267075"/>
          </a:xfrm>
          <a:prstGeom prst="rect">
            <a:avLst/>
          </a:prstGeom>
        </p:spPr>
      </p:pic>
    </p:spTree>
    <p:extLst>
      <p:ext uri="{BB962C8B-B14F-4D97-AF65-F5344CB8AC3E}">
        <p14:creationId xmlns:p14="http://schemas.microsoft.com/office/powerpoint/2010/main" val="410949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Understanding the Electronic PCR Process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a:t>
            </a:fld>
            <a:endParaRPr lang="en-US" dirty="0">
              <a:latin typeface="Univers" panose="020B0503020202020204" pitchFamily="34" charset="0"/>
            </a:endParaRPr>
          </a:p>
        </p:txBody>
      </p:sp>
      <p:sp>
        <p:nvSpPr>
          <p:cNvPr id="2" name="TextBox 1"/>
          <p:cNvSpPr txBox="1"/>
          <p:nvPr/>
        </p:nvSpPr>
        <p:spPr>
          <a:xfrm>
            <a:off x="809626" y="1564501"/>
            <a:ext cx="10725150"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Training modules and materials are available on the </a:t>
            </a:r>
            <a:r>
              <a:rPr lang="en-US" dirty="0">
                <a:latin typeface="Calibri" panose="020F0502020204030204" pitchFamily="34" charset="0"/>
                <a:cs typeface="Calibri" panose="020F0502020204030204" pitchFamily="34" charset="0"/>
                <a:hlinkClick r:id="rId2"/>
              </a:rPr>
              <a:t>Faculty and Academic Resources  </a:t>
            </a:r>
            <a:r>
              <a:rPr lang="en-US" dirty="0">
                <a:latin typeface="Calibri" panose="020F0502020204030204" pitchFamily="34" charset="0"/>
                <a:cs typeface="Calibri" panose="020F0502020204030204" pitchFamily="34" charset="0"/>
              </a:rPr>
              <a:t>and </a:t>
            </a:r>
            <a:r>
              <a:rPr lang="en-US" dirty="0">
                <a:latin typeface="Calibri" panose="020F0502020204030204" pitchFamily="34" charset="0"/>
                <a:cs typeface="Calibri" panose="020F0502020204030204" pitchFamily="34" charset="0"/>
                <a:hlinkClick r:id="rId3"/>
              </a:rPr>
              <a:t>HR Data Management Team</a:t>
            </a:r>
            <a:r>
              <a:rPr lang="en-US" dirty="0">
                <a:latin typeface="Calibri" panose="020F0502020204030204" pitchFamily="34" charset="0"/>
                <a:cs typeface="Calibri" panose="020F0502020204030204" pitchFamily="34" charset="0"/>
              </a:rPr>
              <a:t> websites.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Electronic PCRs are created in the SAP Portal, which is accessible through the </a:t>
            </a:r>
            <a:r>
              <a:rPr lang="en-US" dirty="0">
                <a:latin typeface="Calibri" panose="020F0502020204030204" pitchFamily="34" charset="0"/>
                <a:cs typeface="Calibri" panose="020F0502020204030204" pitchFamily="34" charset="0"/>
                <a:hlinkClick r:id="rId4"/>
              </a:rPr>
              <a:t>Texas State</a:t>
            </a:r>
            <a:r>
              <a:rPr lang="en-US" dirty="0">
                <a:latin typeface="Calibri" panose="020F0502020204030204" pitchFamily="34" charset="0"/>
                <a:cs typeface="Calibri" panose="020F0502020204030204" pitchFamily="34" charset="0"/>
              </a:rPr>
              <a:t> homepage.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To access the Electronic PCR tab, you must have the Department Head security role. This role is approved on a limited basis and reserved only for Department Heads and their administrative support staff.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Department Head security role supports the organizational unit the position is in or the org units below.</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Department Head security role is position based and is inherited by the new employee when they are hired into a position with the Department Head role.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To request Department Head access, click on the SAP Access link at: </a:t>
            </a:r>
            <a:r>
              <a:rPr lang="en-US" dirty="0">
                <a:latin typeface="Calibri" panose="020F0502020204030204" pitchFamily="34" charset="0"/>
                <a:cs typeface="Calibri" panose="020F0502020204030204" pitchFamily="34" charset="0"/>
                <a:hlinkClick r:id="rId5"/>
              </a:rPr>
              <a:t>https://itac.txstate.edu/forms.html</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552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Employees in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20</a:t>
            </a:fld>
            <a:endParaRPr lang="en-US" dirty="0">
              <a:latin typeface="Univers" panose="020B0503020202020204" pitchFamily="34" charset="0"/>
            </a:endParaRPr>
          </a:p>
        </p:txBody>
      </p:sp>
      <p:sp>
        <p:nvSpPr>
          <p:cNvPr id="2" name="TextBox 1"/>
          <p:cNvSpPr txBox="1"/>
          <p:nvPr/>
        </p:nvSpPr>
        <p:spPr>
          <a:xfrm>
            <a:off x="167918" y="1501588"/>
            <a:ext cx="11860796" cy="1218026"/>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sz="2000" dirty="0">
                <a:latin typeface="Calibri" panose="020F0502020204030204" pitchFamily="34" charset="0"/>
                <a:cs typeface="Calibri" panose="020F0502020204030204" pitchFamily="34" charset="0"/>
              </a:rPr>
              <a:t>You can Search for a specific employee using A0# or Personnel number. You can use the “*” to pull up all employees in your department.  </a:t>
            </a:r>
          </a:p>
          <a:p>
            <a:pPr lvl="2">
              <a:lnSpc>
                <a:spcPct val="125000"/>
              </a:lnSpc>
            </a:pPr>
            <a:endParaRPr lang="en-US" altLang="en-US" sz="2000" dirty="0">
              <a:latin typeface="Calibri" panose="020F0502020204030204" pitchFamily="34" charset="0"/>
              <a:cs typeface="Calibri" panose="020F050202020403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FE51DD3-7CBD-4D06-8D4D-9B310D4C630C}"/>
              </a:ext>
            </a:extLst>
          </p:cNvPr>
          <p:cNvPicPr>
            <a:picLocks noChangeAspect="1"/>
          </p:cNvPicPr>
          <p:nvPr/>
        </p:nvPicPr>
        <p:blipFill>
          <a:blip r:embed="rId2"/>
          <a:stretch>
            <a:fillRect/>
          </a:stretch>
        </p:blipFill>
        <p:spPr>
          <a:xfrm>
            <a:off x="1634844" y="2690979"/>
            <a:ext cx="7658100" cy="3298084"/>
          </a:xfrm>
          <a:prstGeom prst="rect">
            <a:avLst/>
          </a:prstGeom>
        </p:spPr>
      </p:pic>
    </p:spTree>
    <p:extLst>
      <p:ext uri="{BB962C8B-B14F-4D97-AF65-F5344CB8AC3E}">
        <p14:creationId xmlns:p14="http://schemas.microsoft.com/office/powerpoint/2010/main" val="1068163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Employees in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21</a:t>
            </a:fld>
            <a:endParaRPr lang="en-US" dirty="0">
              <a:latin typeface="Univers" panose="020B0503020202020204" pitchFamily="34" charset="0"/>
            </a:endParaRPr>
          </a:p>
        </p:txBody>
      </p:sp>
      <p:sp>
        <p:nvSpPr>
          <p:cNvPr id="2" name="TextBox 1"/>
          <p:cNvSpPr txBox="1"/>
          <p:nvPr/>
        </p:nvSpPr>
        <p:spPr>
          <a:xfrm>
            <a:off x="730357" y="1390515"/>
            <a:ext cx="10725150" cy="171136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Select the employee by clicking on the icon next to the person’s name. </a:t>
            </a:r>
          </a:p>
          <a:p>
            <a:pPr marL="742950" lvl="1" indent="-285750">
              <a:lnSpc>
                <a:spcPct val="150000"/>
              </a:lnSpc>
              <a:buFont typeface="Courier New" panose="02070309020205020404" pitchFamily="49" charset="0"/>
              <a:buChar char="o"/>
            </a:pPr>
            <a:r>
              <a:rPr lang="en-US" altLang="en-US" dirty="0">
                <a:latin typeface="+mj-lt"/>
              </a:rPr>
              <a:t>Select “Processes” </a:t>
            </a:r>
          </a:p>
          <a:p>
            <a:pPr marL="742950" lvl="1" indent="-285750">
              <a:lnSpc>
                <a:spcPct val="150000"/>
              </a:lnSpc>
              <a:buFont typeface="Courier New" panose="02070309020205020404" pitchFamily="49" charset="0"/>
              <a:buChar char="o"/>
            </a:pPr>
            <a:r>
              <a:rPr lang="en-US" altLang="en-US" dirty="0">
                <a:latin typeface="+mj-lt"/>
              </a:rPr>
              <a:t>Select “HCM Inside Org”</a:t>
            </a:r>
          </a:p>
          <a:p>
            <a:pPr marL="742950" lvl="1" indent="-285750">
              <a:lnSpc>
                <a:spcPct val="150000"/>
              </a:lnSpc>
              <a:buFont typeface="Courier New" panose="02070309020205020404" pitchFamily="49" charset="0"/>
              <a:buChar char="o"/>
            </a:pPr>
            <a:r>
              <a:rPr lang="en-US" altLang="en-US" dirty="0">
                <a:latin typeface="+mj-lt"/>
              </a:rPr>
              <a:t>Select PCR type</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7C6E6DD-7681-47A9-99C5-A63A57B3BC93}"/>
              </a:ext>
            </a:extLst>
          </p:cNvPr>
          <p:cNvPicPr>
            <a:picLocks noChangeAspect="1"/>
          </p:cNvPicPr>
          <p:nvPr/>
        </p:nvPicPr>
        <p:blipFill>
          <a:blip r:embed="rId2"/>
          <a:stretch>
            <a:fillRect/>
          </a:stretch>
        </p:blipFill>
        <p:spPr>
          <a:xfrm>
            <a:off x="2979035" y="3228592"/>
            <a:ext cx="5562600" cy="2609850"/>
          </a:xfrm>
          <a:prstGeom prst="rect">
            <a:avLst/>
          </a:prstGeom>
        </p:spPr>
      </p:pic>
      <p:pic>
        <p:nvPicPr>
          <p:cNvPr id="8" name="Picture 7">
            <a:extLst>
              <a:ext uri="{FF2B5EF4-FFF2-40B4-BE49-F238E27FC236}">
                <a16:creationId xmlns:a16="http://schemas.microsoft.com/office/drawing/2014/main" id="{807E5B1D-D800-48A6-B3CC-BEB1834B0CE9}"/>
              </a:ext>
            </a:extLst>
          </p:cNvPr>
          <p:cNvPicPr>
            <a:picLocks noChangeAspect="1"/>
          </p:cNvPicPr>
          <p:nvPr/>
        </p:nvPicPr>
        <p:blipFill>
          <a:blip r:embed="rId3"/>
          <a:stretch>
            <a:fillRect/>
          </a:stretch>
        </p:blipFill>
        <p:spPr>
          <a:xfrm>
            <a:off x="8398241" y="1352230"/>
            <a:ext cx="1687577" cy="436962"/>
          </a:xfrm>
          <a:prstGeom prst="rect">
            <a:avLst/>
          </a:prstGeom>
        </p:spPr>
      </p:pic>
    </p:spTree>
    <p:extLst>
      <p:ext uri="{BB962C8B-B14F-4D97-AF65-F5344CB8AC3E}">
        <p14:creationId xmlns:p14="http://schemas.microsoft.com/office/powerpoint/2010/main" val="188057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Employees Outside of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22</a:t>
            </a:fld>
            <a:endParaRPr lang="en-US" dirty="0">
              <a:latin typeface="Univers" panose="020B050302020202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A9228A3-6C5B-4F6B-9A27-6CC43AB439D3}"/>
              </a:ext>
            </a:extLst>
          </p:cNvPr>
          <p:cNvPicPr>
            <a:picLocks noChangeAspect="1"/>
          </p:cNvPicPr>
          <p:nvPr/>
        </p:nvPicPr>
        <p:blipFill>
          <a:blip r:embed="rId2"/>
          <a:stretch>
            <a:fillRect/>
          </a:stretch>
        </p:blipFill>
        <p:spPr>
          <a:xfrm>
            <a:off x="1390261" y="1870106"/>
            <a:ext cx="8696422" cy="3267075"/>
          </a:xfrm>
          <a:prstGeom prst="rect">
            <a:avLst/>
          </a:prstGeom>
        </p:spPr>
      </p:pic>
    </p:spTree>
    <p:extLst>
      <p:ext uri="{BB962C8B-B14F-4D97-AF65-F5344CB8AC3E}">
        <p14:creationId xmlns:p14="http://schemas.microsoft.com/office/powerpoint/2010/main" val="17150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Employees Outside of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23</a:t>
            </a:fld>
            <a:endParaRPr lang="en-US" dirty="0">
              <a:latin typeface="Univers" panose="020B0503020202020204" pitchFamily="34" charset="0"/>
            </a:endParaRPr>
          </a:p>
        </p:txBody>
      </p:sp>
      <p:sp>
        <p:nvSpPr>
          <p:cNvPr id="2" name="TextBox 1"/>
          <p:cNvSpPr txBox="1"/>
          <p:nvPr/>
        </p:nvSpPr>
        <p:spPr>
          <a:xfrm>
            <a:off x="585690" y="1665194"/>
            <a:ext cx="4878676" cy="1105431"/>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dirty="0">
                <a:latin typeface="+mj-lt"/>
              </a:rPr>
              <a:t>You must first log into SAP GUI and enter the transaction ZHRPEOPLESEARCH before creating the PCR.</a:t>
            </a:r>
          </a:p>
        </p:txBody>
      </p:sp>
      <p:pic>
        <p:nvPicPr>
          <p:cNvPr id="3" name="Picture 2">
            <a:extLst>
              <a:ext uri="{FF2B5EF4-FFF2-40B4-BE49-F238E27FC236}">
                <a16:creationId xmlns:a16="http://schemas.microsoft.com/office/drawing/2014/main" id="{5789A3E7-9B6C-413E-89C4-9B2A80AA006E}"/>
              </a:ext>
            </a:extLst>
          </p:cNvPr>
          <p:cNvPicPr>
            <a:picLocks noChangeAspect="1"/>
          </p:cNvPicPr>
          <p:nvPr/>
        </p:nvPicPr>
        <p:blipFill>
          <a:blip r:embed="rId2"/>
          <a:stretch>
            <a:fillRect/>
          </a:stretch>
        </p:blipFill>
        <p:spPr>
          <a:xfrm>
            <a:off x="7771845" y="2830798"/>
            <a:ext cx="2743199" cy="3678272"/>
          </a:xfrm>
          <a:prstGeom prst="rect">
            <a:avLst/>
          </a:prstGeom>
        </p:spPr>
      </p:pic>
      <p:pic>
        <p:nvPicPr>
          <p:cNvPr id="10" name="Picture 2">
            <a:extLst>
              <a:ext uri="{FF2B5EF4-FFF2-40B4-BE49-F238E27FC236}">
                <a16:creationId xmlns:a16="http://schemas.microsoft.com/office/drawing/2014/main" id="{28EFCDE8-E3C2-4470-A51C-5B18DE9826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956" y="3227428"/>
            <a:ext cx="2696144" cy="124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2" name="Straight Connector 11"/>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CBAEE9-0E1F-43E1-B11C-898864E7CC56}"/>
              </a:ext>
            </a:extLst>
          </p:cNvPr>
          <p:cNvSpPr txBox="1"/>
          <p:nvPr/>
        </p:nvSpPr>
        <p:spPr>
          <a:xfrm>
            <a:off x="6092932" y="1675938"/>
            <a:ext cx="4878676" cy="1451679"/>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dirty="0">
                <a:latin typeface="+mj-lt"/>
              </a:rPr>
              <a:t>Enter the employee information.  All data fields must be populated.</a:t>
            </a:r>
          </a:p>
          <a:p>
            <a:pPr marL="742950" lvl="1" indent="-285750">
              <a:lnSpc>
                <a:spcPct val="125000"/>
              </a:lnSpc>
              <a:buFont typeface="Courier New" panose="02070309020205020404" pitchFamily="49" charset="0"/>
              <a:buChar char="o"/>
            </a:pPr>
            <a:r>
              <a:rPr lang="en-US" dirty="0">
                <a:latin typeface="+mj-lt"/>
              </a:rPr>
              <a:t>Wildcard (*) can be used if not sure on spelling. </a:t>
            </a:r>
          </a:p>
        </p:txBody>
      </p:sp>
    </p:spTree>
    <p:extLst>
      <p:ext uri="{BB962C8B-B14F-4D97-AF65-F5344CB8AC3E}">
        <p14:creationId xmlns:p14="http://schemas.microsoft.com/office/powerpoint/2010/main" val="3162774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Employees Outside of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24</a:t>
            </a:fld>
            <a:endParaRPr lang="en-US" dirty="0">
              <a:latin typeface="Univers" panose="020B0503020202020204" pitchFamily="34" charset="0"/>
            </a:endParaRPr>
          </a:p>
        </p:txBody>
      </p:sp>
      <p:sp>
        <p:nvSpPr>
          <p:cNvPr id="2" name="TextBox 1"/>
          <p:cNvSpPr txBox="1"/>
          <p:nvPr/>
        </p:nvSpPr>
        <p:spPr>
          <a:xfrm>
            <a:off x="730356" y="1505760"/>
            <a:ext cx="10725150" cy="1105431"/>
          </a:xfrm>
          <a:prstGeom prst="rect">
            <a:avLst/>
          </a:prstGeom>
          <a:noFill/>
        </p:spPr>
        <p:txBody>
          <a:bodyPr wrap="square" rtlCol="0">
            <a:spAutoFit/>
          </a:bodyPr>
          <a:lstStyle/>
          <a:p>
            <a:pPr lvl="1">
              <a:lnSpc>
                <a:spcPct val="125000"/>
              </a:lnSpc>
            </a:pPr>
            <a:r>
              <a:rPr lang="en-US" dirty="0">
                <a:latin typeface="+mj-lt"/>
              </a:rPr>
              <a:t>The information returned in this transaction will assist you in determining which Pernr is active, if the employee has more than one, and if the action you intend to perform is allowable by policy. If multiple assignments exist, the first step is to ensure the correct Pernr is selected.</a:t>
            </a:r>
          </a:p>
        </p:txBody>
      </p:sp>
      <p:pic>
        <p:nvPicPr>
          <p:cNvPr id="3" name="Picture 2">
            <a:extLst>
              <a:ext uri="{FF2B5EF4-FFF2-40B4-BE49-F238E27FC236}">
                <a16:creationId xmlns:a16="http://schemas.microsoft.com/office/drawing/2014/main" id="{3E1D0916-99D4-42AD-859E-4B2AD041CBF8}"/>
              </a:ext>
            </a:extLst>
          </p:cNvPr>
          <p:cNvPicPr>
            <a:picLocks noChangeAspect="1"/>
          </p:cNvPicPr>
          <p:nvPr/>
        </p:nvPicPr>
        <p:blipFill>
          <a:blip r:embed="rId2"/>
          <a:stretch>
            <a:fillRect/>
          </a:stretch>
        </p:blipFill>
        <p:spPr>
          <a:xfrm>
            <a:off x="658457" y="2757289"/>
            <a:ext cx="10826100" cy="3365284"/>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95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Employees Outside of Organizational Unit</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25</a:t>
            </a:fld>
            <a:endParaRPr lang="en-US" dirty="0">
              <a:latin typeface="Univers" panose="020B0503020202020204" pitchFamily="34" charset="0"/>
            </a:endParaRPr>
          </a:p>
        </p:txBody>
      </p:sp>
      <p:sp>
        <p:nvSpPr>
          <p:cNvPr id="2" name="TextBox 1"/>
          <p:cNvSpPr txBox="1"/>
          <p:nvPr/>
        </p:nvSpPr>
        <p:spPr>
          <a:xfrm>
            <a:off x="651088" y="1542708"/>
            <a:ext cx="10725150" cy="1105431"/>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dirty="0">
                <a:latin typeface="+mj-lt"/>
              </a:rPr>
              <a:t>The initiator will enter the employee’s A0# or employee’s name and press the Search button. Pernr and “*” are not allowed.  Use “Contains” if using the name. </a:t>
            </a:r>
          </a:p>
          <a:p>
            <a:pPr marL="742950" lvl="1" indent="-285750">
              <a:lnSpc>
                <a:spcPct val="125000"/>
              </a:lnSpc>
              <a:buFont typeface="Courier New" panose="02070309020205020404" pitchFamily="49" charset="0"/>
              <a:buChar char="o"/>
            </a:pPr>
            <a:r>
              <a:rPr lang="en-US" dirty="0">
                <a:latin typeface="+mj-lt"/>
              </a:rPr>
              <a:t>Start the PCR by clicking in the Icon next to the person’s name.</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6C962D4-A1F9-47BA-BDC8-43F03526E3AF}"/>
              </a:ext>
            </a:extLst>
          </p:cNvPr>
          <p:cNvPicPr>
            <a:picLocks noChangeAspect="1"/>
          </p:cNvPicPr>
          <p:nvPr/>
        </p:nvPicPr>
        <p:blipFill>
          <a:blip r:embed="rId2"/>
          <a:stretch>
            <a:fillRect/>
          </a:stretch>
        </p:blipFill>
        <p:spPr>
          <a:xfrm>
            <a:off x="2771192" y="2905347"/>
            <a:ext cx="5430416" cy="2991599"/>
          </a:xfrm>
          <a:prstGeom prst="rect">
            <a:avLst/>
          </a:prstGeom>
        </p:spPr>
      </p:pic>
    </p:spTree>
    <p:extLst>
      <p:ext uri="{BB962C8B-B14F-4D97-AF65-F5344CB8AC3E}">
        <p14:creationId xmlns:p14="http://schemas.microsoft.com/office/powerpoint/2010/main" val="120148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Hire and Rehire Process</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26</a:t>
            </a:fld>
            <a:endParaRPr lang="en-US" dirty="0">
              <a:latin typeface="Univers" panose="020B050302020202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3AE0DBD-040D-45DA-AA76-2833B3C7A657}"/>
              </a:ext>
            </a:extLst>
          </p:cNvPr>
          <p:cNvPicPr>
            <a:picLocks noChangeAspect="1"/>
          </p:cNvPicPr>
          <p:nvPr/>
        </p:nvPicPr>
        <p:blipFill>
          <a:blip r:embed="rId2"/>
          <a:stretch>
            <a:fillRect/>
          </a:stretch>
        </p:blipFill>
        <p:spPr>
          <a:xfrm>
            <a:off x="1259633" y="1824037"/>
            <a:ext cx="8994029" cy="3209925"/>
          </a:xfrm>
          <a:prstGeom prst="rect">
            <a:avLst/>
          </a:prstGeom>
        </p:spPr>
      </p:pic>
    </p:spTree>
    <p:extLst>
      <p:ext uri="{BB962C8B-B14F-4D97-AF65-F5344CB8AC3E}">
        <p14:creationId xmlns:p14="http://schemas.microsoft.com/office/powerpoint/2010/main" val="306979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New Hires – Which PCR Do I Use?</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27</a:t>
            </a:fld>
            <a:endParaRPr lang="en-US" dirty="0">
              <a:latin typeface="Univers" panose="020B0503020202020204" pitchFamily="34" charset="0"/>
            </a:endParaRPr>
          </a:p>
        </p:txBody>
      </p:sp>
      <p:sp>
        <p:nvSpPr>
          <p:cNvPr id="2" name="TextBox 1"/>
          <p:cNvSpPr txBox="1"/>
          <p:nvPr/>
        </p:nvSpPr>
        <p:spPr>
          <a:xfrm>
            <a:off x="585691" y="1800671"/>
            <a:ext cx="4956693" cy="3736920"/>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mj-lt"/>
              </a:rPr>
              <a:t>Add Non-Employee is used to appoint an individual who is not paid by the university</a:t>
            </a:r>
          </a:p>
          <a:p>
            <a:pPr marL="742950" lvl="1" indent="-285750">
              <a:lnSpc>
                <a:spcPct val="150000"/>
              </a:lnSpc>
              <a:buFont typeface="Courier New" panose="02070309020205020404" pitchFamily="49" charset="0"/>
              <a:buChar char="o"/>
            </a:pPr>
            <a:r>
              <a:rPr lang="en-US" altLang="en-US" sz="1600" dirty="0">
                <a:latin typeface="+mj-lt"/>
              </a:rPr>
              <a:t>New Hire is selected to appoint an employee into a salaried position</a:t>
            </a:r>
          </a:p>
          <a:p>
            <a:pPr marL="742950" lvl="1" indent="-285750">
              <a:lnSpc>
                <a:spcPct val="150000"/>
              </a:lnSpc>
              <a:buFont typeface="Courier New" panose="02070309020205020404" pitchFamily="49" charset="0"/>
              <a:buChar char="o"/>
            </a:pPr>
            <a:r>
              <a:rPr lang="en-US" altLang="en-US" sz="1600" dirty="0">
                <a:latin typeface="+mj-lt"/>
              </a:rPr>
              <a:t>Quick Hire is selected to appoint an employee into an hourly or task position.  Task positions are only applicable for exempt level duties.</a:t>
            </a:r>
          </a:p>
          <a:p>
            <a:pPr marL="742950" lvl="1" indent="-285750">
              <a:lnSpc>
                <a:spcPct val="150000"/>
              </a:lnSpc>
              <a:buFont typeface="Courier New" panose="02070309020205020404" pitchFamily="49" charset="0"/>
              <a:buChar char="o"/>
            </a:pPr>
            <a:r>
              <a:rPr lang="en-US" altLang="en-US" sz="1600" dirty="0">
                <a:latin typeface="+mj-lt"/>
              </a:rPr>
              <a:t>Select Continue once you have selected the type.</a:t>
            </a:r>
          </a:p>
          <a:p>
            <a:pPr marL="742950" lvl="1" indent="-285750">
              <a:lnSpc>
                <a:spcPct val="125000"/>
              </a:lnSpc>
              <a:buFont typeface="Courier New" panose="02070309020205020404" pitchFamily="49" charset="0"/>
              <a:buChar char="o"/>
            </a:pPr>
            <a:endParaRPr lang="en-US" dirty="0">
              <a:solidFill>
                <a:srgbClr val="501214"/>
              </a:solidFill>
              <a:latin typeface="+mj-lt"/>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CA2BE05-4BD7-4AAF-B970-D762C176EC60}"/>
              </a:ext>
            </a:extLst>
          </p:cNvPr>
          <p:cNvPicPr>
            <a:picLocks noChangeAspect="1"/>
          </p:cNvPicPr>
          <p:nvPr/>
        </p:nvPicPr>
        <p:blipFill>
          <a:blip r:embed="rId2"/>
          <a:stretch>
            <a:fillRect/>
          </a:stretch>
        </p:blipFill>
        <p:spPr>
          <a:xfrm>
            <a:off x="6096000" y="1948258"/>
            <a:ext cx="4876800" cy="2850670"/>
          </a:xfrm>
          <a:prstGeom prst="rect">
            <a:avLst/>
          </a:prstGeom>
        </p:spPr>
      </p:pic>
    </p:spTree>
    <p:extLst>
      <p:ext uri="{BB962C8B-B14F-4D97-AF65-F5344CB8AC3E}">
        <p14:creationId xmlns:p14="http://schemas.microsoft.com/office/powerpoint/2010/main" val="281363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New Hire</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28</a:t>
            </a:fld>
            <a:endParaRPr lang="en-US" dirty="0">
              <a:latin typeface="Univers" panose="020B0503020202020204" pitchFamily="34" charset="0"/>
            </a:endParaRPr>
          </a:p>
        </p:txBody>
      </p:sp>
      <p:sp>
        <p:nvSpPr>
          <p:cNvPr id="2" name="TextBox 1"/>
          <p:cNvSpPr txBox="1"/>
          <p:nvPr/>
        </p:nvSpPr>
        <p:spPr>
          <a:xfrm>
            <a:off x="730355" y="1511295"/>
            <a:ext cx="10725150" cy="1295868"/>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Enter the Social Security number and Date of Birth; click on the Employee Verification button.</a:t>
            </a:r>
          </a:p>
          <a:p>
            <a:pPr marL="742950" lvl="1" indent="-285750">
              <a:lnSpc>
                <a:spcPct val="150000"/>
              </a:lnSpc>
              <a:buFont typeface="Courier New" panose="02070309020205020404" pitchFamily="49" charset="0"/>
              <a:buChar char="o"/>
            </a:pPr>
            <a:r>
              <a:rPr lang="en-US" altLang="en-US" dirty="0">
                <a:latin typeface="+mj-lt"/>
              </a:rPr>
              <a:t>The employee’s information will populate based on the entry made in the </a:t>
            </a:r>
            <a:r>
              <a:rPr lang="en-US" altLang="en-US" dirty="0">
                <a:latin typeface="+mj-lt"/>
                <a:hlinkClick r:id="rId2"/>
              </a:rPr>
              <a:t>PLID and NetID creation website</a:t>
            </a:r>
            <a:r>
              <a:rPr lang="en-US" altLang="en-US" dirty="0">
                <a:latin typeface="+mj-lt"/>
              </a:rPr>
              <a:t>.</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0BE264E-B0B6-463D-A866-54E5370182DB}"/>
              </a:ext>
            </a:extLst>
          </p:cNvPr>
          <p:cNvPicPr>
            <a:picLocks noChangeAspect="1"/>
          </p:cNvPicPr>
          <p:nvPr/>
        </p:nvPicPr>
        <p:blipFill>
          <a:blip r:embed="rId3"/>
          <a:stretch>
            <a:fillRect/>
          </a:stretch>
        </p:blipFill>
        <p:spPr>
          <a:xfrm>
            <a:off x="2733869" y="2579946"/>
            <a:ext cx="7110218" cy="3794312"/>
          </a:xfrm>
          <a:prstGeom prst="rect">
            <a:avLst/>
          </a:prstGeom>
        </p:spPr>
      </p:pic>
    </p:spTree>
    <p:extLst>
      <p:ext uri="{BB962C8B-B14F-4D97-AF65-F5344CB8AC3E}">
        <p14:creationId xmlns:p14="http://schemas.microsoft.com/office/powerpoint/2010/main" val="318460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0" normalizeH="0" baseline="0" noProof="0" dirty="0">
                <a:ln>
                  <a:noFill/>
                </a:ln>
                <a:solidFill>
                  <a:srgbClr val="501214">
                    <a:lumMod val="75000"/>
                  </a:srgbClr>
                </a:solidFill>
                <a:effectLst/>
                <a:uLnTx/>
                <a:uFillTx/>
                <a:ea typeface="+mj-ea"/>
                <a:cs typeface="+mj-cs"/>
              </a:rPr>
              <a:t>New Hire</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29</a:t>
            </a:fld>
            <a:endParaRPr lang="en-US" dirty="0">
              <a:latin typeface="Univers" panose="020B0503020202020204" pitchFamily="34" charset="0"/>
            </a:endParaRPr>
          </a:p>
        </p:txBody>
      </p:sp>
      <p:sp>
        <p:nvSpPr>
          <p:cNvPr id="2" name="TextBox 1"/>
          <p:cNvSpPr txBox="1"/>
          <p:nvPr/>
        </p:nvSpPr>
        <p:spPr>
          <a:xfrm>
            <a:off x="651088" y="1518617"/>
            <a:ext cx="10725150" cy="412934"/>
          </a:xfrm>
          <a:prstGeom prst="rect">
            <a:avLst/>
          </a:prstGeom>
          <a:noFill/>
        </p:spPr>
        <p:txBody>
          <a:bodyPr wrap="square" rtlCol="0">
            <a:spAutoFit/>
          </a:bodyPr>
          <a:lstStyle/>
          <a:p>
            <a:pPr lvl="1">
              <a:lnSpc>
                <a:spcPct val="125000"/>
              </a:lnSpc>
            </a:pPr>
            <a:r>
              <a:rPr lang="en-US" altLang="en-US" dirty="0">
                <a:latin typeface="+mj-lt"/>
              </a:rPr>
              <a:t>The purpose of the form and instructions are included on every PCR</a:t>
            </a:r>
          </a:p>
        </p:txBody>
      </p:sp>
      <p:pic>
        <p:nvPicPr>
          <p:cNvPr id="3" name="Picture 2">
            <a:extLst>
              <a:ext uri="{FF2B5EF4-FFF2-40B4-BE49-F238E27FC236}">
                <a16:creationId xmlns:a16="http://schemas.microsoft.com/office/drawing/2014/main" id="{D832CDD4-4558-46C0-AC99-798E362554AF}"/>
              </a:ext>
            </a:extLst>
          </p:cNvPr>
          <p:cNvPicPr>
            <a:picLocks noChangeAspect="1"/>
          </p:cNvPicPr>
          <p:nvPr/>
        </p:nvPicPr>
        <p:blipFill>
          <a:blip r:embed="rId2"/>
          <a:stretch>
            <a:fillRect/>
          </a:stretch>
        </p:blipFill>
        <p:spPr>
          <a:xfrm>
            <a:off x="1646123" y="2068390"/>
            <a:ext cx="9156928" cy="4215274"/>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89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Electronic PCR Processing</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a:t>
            </a:fld>
            <a:endParaRPr lang="en-US" dirty="0">
              <a:latin typeface="Univers" panose="020B0503020202020204" pitchFamily="34" charset="0"/>
            </a:endParaRPr>
          </a:p>
        </p:txBody>
      </p:sp>
      <p:sp>
        <p:nvSpPr>
          <p:cNvPr id="2" name="TextBox 1"/>
          <p:cNvSpPr txBox="1"/>
          <p:nvPr/>
        </p:nvSpPr>
        <p:spPr>
          <a:xfrm>
            <a:off x="809626" y="1570711"/>
            <a:ext cx="10725150"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Faculty and graduate student appointments in Academic Affairs are processed by Faculty and Academic Resources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Staff (hourly and salaried), hourly student workers, and graduate student appointments in all other divisions are processed by Human Resources. </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hlinkClick r:id="rId2"/>
              </a:rPr>
              <a:t>PCR Deadlines &amp; Resources </a:t>
            </a:r>
            <a:endParaRPr lang="en-US"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250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300" normalizeH="0" baseline="0" noProof="0" dirty="0">
                <a:ln>
                  <a:noFill/>
                </a:ln>
                <a:solidFill>
                  <a:srgbClr val="501214">
                    <a:lumMod val="75000"/>
                  </a:srgbClr>
                </a:solidFill>
                <a:effectLst/>
                <a:uLnTx/>
                <a:uFillTx/>
                <a:ea typeface="+mj-ea"/>
                <a:cs typeface="+mj-cs"/>
              </a:rPr>
              <a:t>New Hire</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30</a:t>
            </a:fld>
            <a:endParaRPr lang="en-US" dirty="0">
              <a:latin typeface="Univers" panose="020B0503020202020204" pitchFamily="34" charset="0"/>
            </a:endParaRPr>
          </a:p>
        </p:txBody>
      </p:sp>
      <p:sp>
        <p:nvSpPr>
          <p:cNvPr id="2" name="TextBox 1"/>
          <p:cNvSpPr txBox="1"/>
          <p:nvPr/>
        </p:nvSpPr>
        <p:spPr>
          <a:xfrm>
            <a:off x="651088" y="1615114"/>
            <a:ext cx="10725150" cy="2490425"/>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dirty="0">
                <a:latin typeface="+mj-lt"/>
              </a:rPr>
              <a:t>Choose the reason for the action, then click on Search Position button to select the correct position.  After choosing the position number, click on Load Position Data.  </a:t>
            </a:r>
          </a:p>
          <a:p>
            <a:pPr marL="1200150" lvl="2" indent="-285750">
              <a:lnSpc>
                <a:spcPct val="125000"/>
              </a:lnSpc>
              <a:buFont typeface="Courier New" panose="02070309020205020404" pitchFamily="49" charset="0"/>
              <a:buChar char="o"/>
            </a:pPr>
            <a:r>
              <a:rPr lang="en-US" altLang="en-US" dirty="0">
                <a:latin typeface="+mj-lt"/>
              </a:rPr>
              <a:t>New Position -&gt; Never had a holder</a:t>
            </a:r>
          </a:p>
          <a:p>
            <a:pPr marL="1200150" lvl="2" indent="-285750">
              <a:lnSpc>
                <a:spcPct val="125000"/>
              </a:lnSpc>
              <a:buFont typeface="Courier New" panose="02070309020205020404" pitchFamily="49" charset="0"/>
              <a:buChar char="o"/>
            </a:pPr>
            <a:r>
              <a:rPr lang="en-US" altLang="en-US" dirty="0">
                <a:latin typeface="+mj-lt"/>
              </a:rPr>
              <a:t>Existing -&gt; Previously held by another employee</a:t>
            </a:r>
          </a:p>
          <a:p>
            <a:pPr marL="1200150" lvl="2" indent="-285750">
              <a:lnSpc>
                <a:spcPct val="125000"/>
              </a:lnSpc>
              <a:buFont typeface="Courier New" panose="02070309020205020404" pitchFamily="49" charset="0"/>
              <a:buChar char="o"/>
            </a:pPr>
            <a:r>
              <a:rPr lang="en-US" altLang="en-US" dirty="0">
                <a:latin typeface="+mj-lt"/>
              </a:rPr>
              <a:t>Direct Transfer -&gt; Employee is transferring from another State Agency without a break in service, ex: left Friday and starting here Monday. </a:t>
            </a:r>
          </a:p>
          <a:p>
            <a:pPr marL="742950" lvl="1" indent="-285750">
              <a:lnSpc>
                <a:spcPct val="125000"/>
              </a:lnSpc>
              <a:buFont typeface="Courier New" panose="02070309020205020404" pitchFamily="49" charset="0"/>
              <a:buChar char="o"/>
            </a:pPr>
            <a:r>
              <a:rPr lang="en-US" altLang="en-US" dirty="0">
                <a:latin typeface="+mj-lt"/>
              </a:rPr>
              <a:t>The org data, supervisor, and supervisor’s position will load automatically based on the position data.</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85872E-431C-49FE-9CBB-A79CBC9803FC}"/>
              </a:ext>
            </a:extLst>
          </p:cNvPr>
          <p:cNvPicPr>
            <a:picLocks noChangeAspect="1"/>
          </p:cNvPicPr>
          <p:nvPr/>
        </p:nvPicPr>
        <p:blipFill>
          <a:blip r:embed="rId2"/>
          <a:stretch>
            <a:fillRect/>
          </a:stretch>
        </p:blipFill>
        <p:spPr>
          <a:xfrm>
            <a:off x="1634844" y="4046578"/>
            <a:ext cx="6923809" cy="2481174"/>
          </a:xfrm>
          <a:prstGeom prst="rect">
            <a:avLst/>
          </a:prstGeom>
        </p:spPr>
      </p:pic>
    </p:spTree>
    <p:extLst>
      <p:ext uri="{BB962C8B-B14F-4D97-AF65-F5344CB8AC3E}">
        <p14:creationId xmlns:p14="http://schemas.microsoft.com/office/powerpoint/2010/main" val="407245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New Hire</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31</a:t>
            </a:fld>
            <a:endParaRPr lang="en-US" dirty="0">
              <a:latin typeface="Univers" panose="020B0503020202020204" pitchFamily="34" charset="0"/>
            </a:endParaRPr>
          </a:p>
        </p:txBody>
      </p:sp>
      <p:sp>
        <p:nvSpPr>
          <p:cNvPr id="2" name="TextBox 1"/>
          <p:cNvSpPr txBox="1"/>
          <p:nvPr/>
        </p:nvSpPr>
        <p:spPr>
          <a:xfrm>
            <a:off x="809625" y="1676992"/>
            <a:ext cx="10725150" cy="759182"/>
          </a:xfrm>
          <a:prstGeom prst="rect">
            <a:avLst/>
          </a:prstGeom>
          <a:noFill/>
        </p:spPr>
        <p:txBody>
          <a:bodyPr wrap="square" rtlCol="0">
            <a:spAutoFit/>
          </a:bodyPr>
          <a:lstStyle/>
          <a:p>
            <a:pPr lvl="1">
              <a:lnSpc>
                <a:spcPct val="125000"/>
              </a:lnSpc>
            </a:pPr>
            <a:r>
              <a:rPr lang="en-US" altLang="en-US" dirty="0">
                <a:latin typeface="+mj-lt"/>
              </a:rPr>
              <a:t>Additional information is entered in the PCR. If exact contact info is unknown, please fill with main department information. Do not leave blank. This is for the directory. </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50DA7BC-5D77-4B5B-AB42-634D7E8023CF}"/>
              </a:ext>
            </a:extLst>
          </p:cNvPr>
          <p:cNvPicPr>
            <a:picLocks noChangeAspect="1"/>
          </p:cNvPicPr>
          <p:nvPr/>
        </p:nvPicPr>
        <p:blipFill>
          <a:blip r:embed="rId2"/>
          <a:stretch>
            <a:fillRect/>
          </a:stretch>
        </p:blipFill>
        <p:spPr>
          <a:xfrm>
            <a:off x="695325" y="3024187"/>
            <a:ext cx="10801350" cy="809625"/>
          </a:xfrm>
          <a:prstGeom prst="rect">
            <a:avLst/>
          </a:prstGeom>
        </p:spPr>
      </p:pic>
    </p:spTree>
    <p:extLst>
      <p:ext uri="{BB962C8B-B14F-4D97-AF65-F5344CB8AC3E}">
        <p14:creationId xmlns:p14="http://schemas.microsoft.com/office/powerpoint/2010/main" val="198410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New Hire</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400"/>
              </a:spcBef>
              <a:spcAft>
                <a:spcPts val="0"/>
              </a:spcAft>
              <a:buClrTx/>
              <a:buSzTx/>
              <a:buNone/>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32</a:t>
            </a:fld>
            <a:endParaRPr lang="en-US" dirty="0">
              <a:latin typeface="Univers" panose="020B0503020202020204" pitchFamily="34" charset="0"/>
            </a:endParaRPr>
          </a:p>
        </p:txBody>
      </p:sp>
      <p:sp>
        <p:nvSpPr>
          <p:cNvPr id="2" name="TextBox 1"/>
          <p:cNvSpPr txBox="1"/>
          <p:nvPr/>
        </p:nvSpPr>
        <p:spPr>
          <a:xfrm>
            <a:off x="809625" y="1570711"/>
            <a:ext cx="10725150" cy="2957861"/>
          </a:xfrm>
          <a:prstGeom prst="rect">
            <a:avLst/>
          </a:prstGeom>
          <a:noFill/>
        </p:spPr>
        <p:txBody>
          <a:bodyPr wrap="square" rtlCol="0">
            <a:spAutoFit/>
          </a:bodyPr>
          <a:lstStyle/>
          <a:p>
            <a:pPr lvl="1">
              <a:lnSpc>
                <a:spcPct val="150000"/>
              </a:lnSpc>
            </a:pPr>
            <a:r>
              <a:rPr lang="en-US" altLang="en-US" b="1" u="sng" dirty="0">
                <a:latin typeface="+mj-lt"/>
              </a:rPr>
              <a:t>Comments Section of the PCR</a:t>
            </a:r>
          </a:p>
          <a:p>
            <a:pPr marL="742950" lvl="1" indent="-285750">
              <a:lnSpc>
                <a:spcPct val="150000"/>
              </a:lnSpc>
              <a:buFont typeface="Courier New" panose="02070309020205020404" pitchFamily="49" charset="0"/>
              <a:buChar char="o"/>
            </a:pPr>
            <a:r>
              <a:rPr lang="en-US" altLang="en-US" dirty="0">
                <a:latin typeface="+mj-lt"/>
              </a:rPr>
              <a:t>Include all information relevant to the hire.</a:t>
            </a:r>
          </a:p>
          <a:p>
            <a:pPr marL="742950" lvl="1" indent="-285750">
              <a:lnSpc>
                <a:spcPct val="150000"/>
              </a:lnSpc>
              <a:buFont typeface="Courier New" panose="02070309020205020404" pitchFamily="49" charset="0"/>
              <a:buChar char="o"/>
            </a:pPr>
            <a:r>
              <a:rPr lang="en-US" altLang="en-US" dirty="0">
                <a:latin typeface="+mj-lt"/>
              </a:rPr>
              <a:t>Posting # needs to be on the PCR. This number can be found in People Admin</a:t>
            </a:r>
          </a:p>
          <a:p>
            <a:pPr marL="742950" lvl="1" indent="-285750">
              <a:lnSpc>
                <a:spcPct val="150000"/>
              </a:lnSpc>
              <a:buFont typeface="Courier New" panose="02070309020205020404" pitchFamily="49" charset="0"/>
              <a:buChar char="o"/>
            </a:pPr>
            <a:r>
              <a:rPr lang="en-US" altLang="en-US" dirty="0">
                <a:latin typeface="+mj-lt"/>
              </a:rPr>
              <a:t>When using a Quick Hire or Quick Rehire for non-student, non-regular employees, you must indicate a statement that the criminal history has been completed and approved by HR.</a:t>
            </a:r>
          </a:p>
          <a:p>
            <a:pPr marL="742950" lvl="1" indent="-285750">
              <a:lnSpc>
                <a:spcPct val="150000"/>
              </a:lnSpc>
              <a:buFont typeface="Courier New" panose="02070309020205020404" pitchFamily="49" charset="0"/>
              <a:buChar char="o"/>
            </a:pPr>
            <a:r>
              <a:rPr lang="en-US" altLang="en-US" dirty="0">
                <a:latin typeface="+mj-lt"/>
              </a:rPr>
              <a:t>For Task Workers indicate the end date of task. </a:t>
            </a:r>
          </a:p>
          <a:p>
            <a:pPr marL="742950" lvl="1" indent="-285750">
              <a:lnSpc>
                <a:spcPct val="150000"/>
              </a:lnSpc>
              <a:buFont typeface="Courier New" panose="02070309020205020404" pitchFamily="49" charset="0"/>
              <a:buChar char="o"/>
            </a:pPr>
            <a:endParaRPr lang="en-US" altLang="en-US" dirty="0">
              <a:latin typeface="+mj-lt"/>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386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Rehire – Which PCR Do I Use?</a:t>
            </a:r>
            <a:endParaRPr kumimoji="0" lang="en-US" sz="3000" b="1" i="0"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33</a:t>
            </a:fld>
            <a:endParaRPr lang="en-US" dirty="0">
              <a:latin typeface="Univers" panose="020B0503020202020204" pitchFamily="34" charset="0"/>
            </a:endParaRPr>
          </a:p>
        </p:txBody>
      </p:sp>
      <p:sp>
        <p:nvSpPr>
          <p:cNvPr id="2" name="TextBox 1"/>
          <p:cNvSpPr txBox="1"/>
          <p:nvPr/>
        </p:nvSpPr>
        <p:spPr>
          <a:xfrm>
            <a:off x="651088" y="1574769"/>
            <a:ext cx="10725150" cy="759182"/>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dirty="0">
                <a:latin typeface="+mj-lt"/>
              </a:rPr>
              <a:t>To select the correct PCR type you will have to run the ZHRPEOPLESEARCH to see what Payroll Area the last assignment was in. </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B42A590-F375-445F-9A88-36BD19F9176F}"/>
              </a:ext>
            </a:extLst>
          </p:cNvPr>
          <p:cNvPicPr>
            <a:picLocks noChangeAspect="1"/>
          </p:cNvPicPr>
          <p:nvPr/>
        </p:nvPicPr>
        <p:blipFill>
          <a:blip r:embed="rId2"/>
          <a:stretch>
            <a:fillRect/>
          </a:stretch>
        </p:blipFill>
        <p:spPr>
          <a:xfrm>
            <a:off x="451500" y="2567287"/>
            <a:ext cx="10826100" cy="3365284"/>
          </a:xfrm>
          <a:prstGeom prst="rect">
            <a:avLst/>
          </a:prstGeom>
        </p:spPr>
      </p:pic>
    </p:spTree>
    <p:extLst>
      <p:ext uri="{BB962C8B-B14F-4D97-AF65-F5344CB8AC3E}">
        <p14:creationId xmlns:p14="http://schemas.microsoft.com/office/powerpoint/2010/main" val="3121723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Rehire </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34</a:t>
            </a:fld>
            <a:endParaRPr lang="en-US" dirty="0">
              <a:latin typeface="Univers" panose="020B0503020202020204" pitchFamily="34" charset="0"/>
            </a:endParaRPr>
          </a:p>
        </p:txBody>
      </p:sp>
      <p:sp>
        <p:nvSpPr>
          <p:cNvPr id="2" name="TextBox 1"/>
          <p:cNvSpPr txBox="1"/>
          <p:nvPr/>
        </p:nvSpPr>
        <p:spPr>
          <a:xfrm>
            <a:off x="501715" y="1454444"/>
            <a:ext cx="10566612" cy="2259593"/>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mj-lt"/>
              </a:rPr>
              <a:t>Rehire is selected to appoint an employee into a salaried position when the previous position held was salaried.</a:t>
            </a:r>
          </a:p>
          <a:p>
            <a:pPr marL="742950" lvl="1" indent="-285750">
              <a:lnSpc>
                <a:spcPct val="150000"/>
              </a:lnSpc>
              <a:buFont typeface="Courier New" panose="02070309020205020404" pitchFamily="49" charset="0"/>
              <a:buChar char="o"/>
            </a:pPr>
            <a:r>
              <a:rPr lang="en-US" altLang="en-US" sz="1600" dirty="0">
                <a:latin typeface="+mj-lt"/>
              </a:rPr>
              <a:t>Quick Rehire is selected to appoint an employee into an hourly or task position when the previous position held was hourly or task.</a:t>
            </a:r>
          </a:p>
          <a:p>
            <a:pPr marL="742950" lvl="1" indent="-285750">
              <a:lnSpc>
                <a:spcPct val="150000"/>
              </a:lnSpc>
              <a:buFont typeface="Courier New" panose="02070309020205020404" pitchFamily="49" charset="0"/>
              <a:buChar char="o"/>
            </a:pPr>
            <a:r>
              <a:rPr lang="en-US" altLang="en-US" sz="1600" dirty="0">
                <a:latin typeface="+mj-lt"/>
              </a:rPr>
              <a:t>Additional Appointment is selected to appoint an employee into a position in a payroll area different from the previous position held.</a:t>
            </a:r>
          </a:p>
          <a:p>
            <a:pPr marL="742950" lvl="1" indent="-285750">
              <a:lnSpc>
                <a:spcPct val="125000"/>
              </a:lnSpc>
              <a:buFont typeface="Courier New" panose="02070309020205020404" pitchFamily="49" charset="0"/>
              <a:buChar char="o"/>
            </a:pPr>
            <a:endParaRPr lang="en-US" dirty="0">
              <a:solidFill>
                <a:srgbClr val="501214"/>
              </a:solidFill>
              <a:latin typeface="+mj-lt"/>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09B6A0-A6F0-4B97-B44D-92DA6B571B2D}"/>
              </a:ext>
            </a:extLst>
          </p:cNvPr>
          <p:cNvPicPr>
            <a:picLocks noChangeAspect="1"/>
          </p:cNvPicPr>
          <p:nvPr/>
        </p:nvPicPr>
        <p:blipFill>
          <a:blip r:embed="rId2"/>
          <a:stretch>
            <a:fillRect/>
          </a:stretch>
        </p:blipFill>
        <p:spPr>
          <a:xfrm>
            <a:off x="3676927" y="3205921"/>
            <a:ext cx="7391400" cy="3009900"/>
          </a:xfrm>
          <a:prstGeom prst="rect">
            <a:avLst/>
          </a:prstGeom>
        </p:spPr>
      </p:pic>
    </p:spTree>
    <p:extLst>
      <p:ext uri="{BB962C8B-B14F-4D97-AF65-F5344CB8AC3E}">
        <p14:creationId xmlns:p14="http://schemas.microsoft.com/office/powerpoint/2010/main" val="38855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Rehire</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35</a:t>
            </a:fld>
            <a:endParaRPr lang="en-US" dirty="0">
              <a:latin typeface="Univers" panose="020B0503020202020204" pitchFamily="34" charset="0"/>
            </a:endParaRPr>
          </a:p>
        </p:txBody>
      </p:sp>
      <p:sp>
        <p:nvSpPr>
          <p:cNvPr id="2" name="TextBox 1"/>
          <p:cNvSpPr txBox="1"/>
          <p:nvPr/>
        </p:nvSpPr>
        <p:spPr>
          <a:xfrm>
            <a:off x="-16675" y="1568666"/>
            <a:ext cx="3303037" cy="759182"/>
          </a:xfrm>
          <a:prstGeom prst="rect">
            <a:avLst/>
          </a:prstGeom>
          <a:noFill/>
        </p:spPr>
        <p:txBody>
          <a:bodyPr wrap="square" rtlCol="0">
            <a:spAutoFit/>
          </a:bodyPr>
          <a:lstStyle/>
          <a:p>
            <a:pPr lvl="1">
              <a:lnSpc>
                <a:spcPct val="125000"/>
              </a:lnSpc>
            </a:pPr>
            <a:r>
              <a:rPr lang="en-US" altLang="en-US" dirty="0">
                <a:latin typeface="+mj-lt"/>
              </a:rPr>
              <a:t>The employee’s information is pre-populated.</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E34A25-2DD6-4CD2-AB7F-F73DD97846D4}"/>
              </a:ext>
            </a:extLst>
          </p:cNvPr>
          <p:cNvPicPr>
            <a:picLocks noChangeAspect="1"/>
          </p:cNvPicPr>
          <p:nvPr/>
        </p:nvPicPr>
        <p:blipFill>
          <a:blip r:embed="rId2"/>
          <a:stretch>
            <a:fillRect/>
          </a:stretch>
        </p:blipFill>
        <p:spPr>
          <a:xfrm>
            <a:off x="3397467" y="1350986"/>
            <a:ext cx="8137308" cy="5016039"/>
          </a:xfrm>
          <a:prstGeom prst="rect">
            <a:avLst/>
          </a:prstGeom>
        </p:spPr>
      </p:pic>
    </p:spTree>
    <p:extLst>
      <p:ext uri="{BB962C8B-B14F-4D97-AF65-F5344CB8AC3E}">
        <p14:creationId xmlns:p14="http://schemas.microsoft.com/office/powerpoint/2010/main" val="3312209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The Additional Appointment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36</a:t>
            </a:fld>
            <a:endParaRPr lang="en-US" dirty="0">
              <a:latin typeface="Univers" panose="020B0503020202020204" pitchFamily="34" charset="0"/>
            </a:endParaRPr>
          </a:p>
        </p:txBody>
      </p:sp>
      <p:sp>
        <p:nvSpPr>
          <p:cNvPr id="2" name="TextBox 1"/>
          <p:cNvSpPr txBox="1"/>
          <p:nvPr/>
        </p:nvSpPr>
        <p:spPr>
          <a:xfrm>
            <a:off x="809625" y="1593686"/>
            <a:ext cx="10725150" cy="3054939"/>
          </a:xfrm>
          <a:prstGeom prst="rect">
            <a:avLst/>
          </a:prstGeom>
          <a:noFill/>
        </p:spPr>
        <p:txBody>
          <a:bodyPr wrap="square" rtlCol="0">
            <a:spAutoFit/>
          </a:bodyPr>
          <a:lstStyle/>
          <a:p>
            <a:pPr lvl="1">
              <a:lnSpc>
                <a:spcPct val="150000"/>
              </a:lnSpc>
            </a:pPr>
            <a:r>
              <a:rPr lang="en-US" altLang="en-US" dirty="0">
                <a:latin typeface="+mj-lt"/>
              </a:rPr>
              <a:t>The  Additional Appointment PCR is used for the following purposes:</a:t>
            </a:r>
          </a:p>
          <a:p>
            <a:pPr marL="742950" lvl="1" indent="-285750">
              <a:lnSpc>
                <a:spcPct val="150000"/>
              </a:lnSpc>
              <a:buFont typeface="Courier New" panose="02070309020205020404" pitchFamily="49" charset="0"/>
              <a:buChar char="o"/>
            </a:pPr>
            <a:r>
              <a:rPr lang="en-US" altLang="en-US" sz="1600" dirty="0">
                <a:latin typeface="+mj-lt"/>
              </a:rPr>
              <a:t>To add an additional assignment for an employee;</a:t>
            </a:r>
          </a:p>
          <a:p>
            <a:pPr marL="742950" lvl="1" indent="-285750">
              <a:lnSpc>
                <a:spcPct val="150000"/>
              </a:lnSpc>
              <a:buFont typeface="Courier New" panose="02070309020205020404" pitchFamily="49" charset="0"/>
              <a:buChar char="o"/>
            </a:pPr>
            <a:r>
              <a:rPr lang="en-US" altLang="en-US" sz="1600" i="1" dirty="0">
                <a:latin typeface="+mj-lt"/>
              </a:rPr>
              <a:t>Change in position </a:t>
            </a:r>
            <a:r>
              <a:rPr lang="en-US" altLang="en-US" sz="1600" dirty="0">
                <a:latin typeface="+mj-lt"/>
              </a:rPr>
              <a:t>that requires a payroll area change (ex: hourly to salaried, non-pay to paid, etc.);</a:t>
            </a:r>
          </a:p>
          <a:p>
            <a:pPr marL="742950" lvl="1" indent="-285750">
              <a:lnSpc>
                <a:spcPct val="150000"/>
              </a:lnSpc>
              <a:buFont typeface="Courier New" panose="02070309020205020404" pitchFamily="49" charset="0"/>
              <a:buChar char="o"/>
            </a:pPr>
            <a:r>
              <a:rPr lang="en-US" altLang="en-US" sz="1600" dirty="0">
                <a:latin typeface="+mj-lt"/>
              </a:rPr>
              <a:t>Rehire an employee into a position that requires a payroll area change (ex: previous position was hourly, new position is salaried);</a:t>
            </a:r>
          </a:p>
          <a:p>
            <a:pPr marL="742950" lvl="1" indent="-285750">
              <a:lnSpc>
                <a:spcPct val="150000"/>
              </a:lnSpc>
              <a:buFont typeface="Courier New" panose="02070309020205020404" pitchFamily="49" charset="0"/>
              <a:buChar char="o"/>
            </a:pPr>
            <a:r>
              <a:rPr lang="en-US" altLang="en-US" sz="1600" i="1" dirty="0">
                <a:latin typeface="+mj-lt"/>
              </a:rPr>
              <a:t>Change in position </a:t>
            </a:r>
            <a:r>
              <a:rPr lang="en-US" altLang="en-US" sz="1600" dirty="0">
                <a:latin typeface="+mj-lt"/>
              </a:rPr>
              <a:t>with a change in FTE effective other than the 1st day of the month</a:t>
            </a:r>
            <a:r>
              <a:rPr lang="en-US" altLang="en-US" sz="1600" dirty="0">
                <a:solidFill>
                  <a:srgbClr val="501214"/>
                </a:solidFill>
                <a:latin typeface="+mj-lt"/>
              </a:rPr>
              <a:t> </a:t>
            </a:r>
            <a:r>
              <a:rPr lang="en-US" altLang="en-US" sz="1600" dirty="0">
                <a:solidFill>
                  <a:srgbClr val="6A5638"/>
                </a:solidFill>
                <a:latin typeface="+mj-lt"/>
              </a:rPr>
              <a:t>(staff only);</a:t>
            </a:r>
          </a:p>
          <a:p>
            <a:pPr marL="742950" lvl="1" indent="-285750">
              <a:lnSpc>
                <a:spcPct val="150000"/>
              </a:lnSpc>
              <a:buFont typeface="Courier New" panose="02070309020205020404" pitchFamily="49" charset="0"/>
              <a:buChar char="o"/>
            </a:pPr>
            <a:r>
              <a:rPr lang="en-US" altLang="en-US" sz="1600" dirty="0">
                <a:latin typeface="+mj-lt"/>
              </a:rPr>
              <a:t>Rehire an employee with a change in FTE from previous appointment, if the rehire is effective any day other than the 1st of the month</a:t>
            </a:r>
            <a:r>
              <a:rPr lang="en-US" altLang="en-US" sz="1600" dirty="0">
                <a:solidFill>
                  <a:srgbClr val="6A5638"/>
                </a:solidFill>
                <a:latin typeface="+mj-lt"/>
              </a:rPr>
              <a:t> (staff only).</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662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Spilt Cost Distributions</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37</a:t>
            </a:fld>
            <a:endParaRPr lang="en-US" dirty="0">
              <a:latin typeface="Univers" panose="020B0503020202020204" pitchFamily="34" charset="0"/>
            </a:endParaRPr>
          </a:p>
        </p:txBody>
      </p:sp>
      <p:sp>
        <p:nvSpPr>
          <p:cNvPr id="2" name="TextBox 1"/>
          <p:cNvSpPr txBox="1"/>
          <p:nvPr/>
        </p:nvSpPr>
        <p:spPr>
          <a:xfrm>
            <a:off x="345316" y="1430058"/>
            <a:ext cx="11030922" cy="3798412"/>
          </a:xfrm>
          <a:prstGeom prst="rect">
            <a:avLst/>
          </a:prstGeom>
          <a:noFill/>
        </p:spPr>
        <p:txBody>
          <a:bodyPr wrap="square" rtlCol="0">
            <a:spAutoFit/>
          </a:bodyPr>
          <a:lstStyle/>
          <a:p>
            <a:pPr lvl="1">
              <a:lnSpc>
                <a:spcPct val="150000"/>
              </a:lnSpc>
            </a:pPr>
            <a:r>
              <a:rPr lang="en-US" altLang="en-US" sz="1600" dirty="0">
                <a:latin typeface="+mj-lt"/>
              </a:rPr>
              <a:t>Electronic PCRs with split cost distributions will only flow to one account manager, the account with the highest percentage of costing. If the distributions are equal, the PCR will flow to the account manager listed first.</a:t>
            </a:r>
          </a:p>
          <a:p>
            <a:pPr lvl="1">
              <a:lnSpc>
                <a:spcPct val="150000"/>
              </a:lnSpc>
            </a:pPr>
            <a:endParaRPr lang="en-US" altLang="en-US" sz="1600" dirty="0">
              <a:latin typeface="+mj-lt"/>
            </a:endParaRPr>
          </a:p>
          <a:p>
            <a:pPr lvl="1">
              <a:lnSpc>
                <a:spcPct val="150000"/>
              </a:lnSpc>
            </a:pPr>
            <a:r>
              <a:rPr lang="en-US" altLang="en-US" sz="1400" b="1" dirty="0">
                <a:latin typeface="+mj-lt"/>
              </a:rPr>
              <a:t>Example</a:t>
            </a:r>
            <a:r>
              <a:rPr lang="en-US" altLang="en-US" sz="1400" dirty="0">
                <a:latin typeface="+mj-lt"/>
              </a:rPr>
              <a:t>:  	30% Account Manager 1</a:t>
            </a:r>
          </a:p>
          <a:p>
            <a:pPr lvl="1">
              <a:lnSpc>
                <a:spcPct val="150000"/>
              </a:lnSpc>
            </a:pPr>
            <a:r>
              <a:rPr lang="en-US" altLang="en-US" sz="1400" dirty="0">
                <a:latin typeface="+mj-lt"/>
              </a:rPr>
              <a:t>        		30% Account Manager 2</a:t>
            </a:r>
          </a:p>
          <a:p>
            <a:pPr lvl="1">
              <a:lnSpc>
                <a:spcPct val="150000"/>
              </a:lnSpc>
            </a:pPr>
            <a:r>
              <a:rPr lang="en-US" altLang="en-US" sz="1400" dirty="0">
                <a:latin typeface="+mj-lt"/>
              </a:rPr>
              <a:t>	        	30% Account Manager 3</a:t>
            </a:r>
          </a:p>
          <a:p>
            <a:pPr lvl="1">
              <a:lnSpc>
                <a:spcPct val="150000"/>
              </a:lnSpc>
            </a:pPr>
            <a:r>
              <a:rPr lang="en-US" altLang="en-US" sz="1400" dirty="0">
                <a:latin typeface="+mj-lt"/>
              </a:rPr>
              <a:t>		10% Account Manager 4</a:t>
            </a:r>
          </a:p>
          <a:p>
            <a:pPr lvl="1">
              <a:lnSpc>
                <a:spcPct val="150000"/>
              </a:lnSpc>
            </a:pPr>
            <a:r>
              <a:rPr lang="en-US" altLang="en-US" sz="1400" b="1" dirty="0">
                <a:solidFill>
                  <a:srgbClr val="6A5638"/>
                </a:solidFill>
                <a:latin typeface="+mj-lt"/>
              </a:rPr>
              <a:t>This PCR will only flow to Account Manager 1.</a:t>
            </a:r>
          </a:p>
          <a:p>
            <a:pPr lvl="1">
              <a:lnSpc>
                <a:spcPct val="150000"/>
              </a:lnSpc>
            </a:pPr>
            <a:endParaRPr lang="en-US" altLang="en-US" sz="1600" dirty="0">
              <a:latin typeface="+mj-lt"/>
            </a:endParaRPr>
          </a:p>
          <a:p>
            <a:pPr lvl="1">
              <a:lnSpc>
                <a:spcPct val="150000"/>
              </a:lnSpc>
            </a:pPr>
            <a:r>
              <a:rPr lang="en-US" altLang="en-US" sz="1400" dirty="0">
                <a:latin typeface="+mj-lt"/>
              </a:rPr>
              <a:t>If approval is needed from other account managers, the initiator should obtain approval (via e-mail or some other means) and attach to the PCR when it is created. </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25C47D-6221-4D9B-8D89-35EB35755929}"/>
              </a:ext>
            </a:extLst>
          </p:cNvPr>
          <p:cNvSpPr txBox="1"/>
          <p:nvPr/>
        </p:nvSpPr>
        <p:spPr>
          <a:xfrm>
            <a:off x="5205931" y="2503718"/>
            <a:ext cx="4120286" cy="1028423"/>
          </a:xfrm>
          <a:prstGeom prst="rect">
            <a:avLst/>
          </a:prstGeom>
          <a:noFill/>
        </p:spPr>
        <p:txBody>
          <a:bodyPr wrap="square" rtlCol="0">
            <a:spAutoFit/>
          </a:bodyPr>
          <a:lstStyle/>
          <a:p>
            <a:pPr lvl="1">
              <a:lnSpc>
                <a:spcPct val="150000"/>
              </a:lnSpc>
            </a:pPr>
            <a:r>
              <a:rPr lang="en-US" altLang="en-US" sz="1400" b="1" dirty="0">
                <a:latin typeface="+mj-lt"/>
              </a:rPr>
              <a:t>Example:  </a:t>
            </a:r>
            <a:r>
              <a:rPr lang="en-US" altLang="en-US" sz="1400" dirty="0">
                <a:latin typeface="+mj-lt"/>
              </a:rPr>
              <a:t>	50% Account Manager 1</a:t>
            </a:r>
          </a:p>
          <a:p>
            <a:pPr lvl="1">
              <a:lnSpc>
                <a:spcPct val="150000"/>
              </a:lnSpc>
            </a:pPr>
            <a:r>
              <a:rPr lang="en-US" altLang="en-US" sz="1400" dirty="0">
                <a:latin typeface="+mj-lt"/>
              </a:rPr>
              <a:t>            	50% Account Manager 2</a:t>
            </a:r>
          </a:p>
          <a:p>
            <a:pPr lvl="1">
              <a:lnSpc>
                <a:spcPct val="150000"/>
              </a:lnSpc>
            </a:pPr>
            <a:r>
              <a:rPr lang="en-US" altLang="en-US" sz="1400" b="1" dirty="0">
                <a:solidFill>
                  <a:srgbClr val="6A5638"/>
                </a:solidFill>
                <a:latin typeface="+mj-lt"/>
              </a:rPr>
              <a:t>This PCR will only flow to Account Manager 1. </a:t>
            </a:r>
          </a:p>
        </p:txBody>
      </p:sp>
    </p:spTree>
    <p:extLst>
      <p:ext uri="{BB962C8B-B14F-4D97-AF65-F5344CB8AC3E}">
        <p14:creationId xmlns:p14="http://schemas.microsoft.com/office/powerpoint/2010/main" val="119283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rPr>
              <a:t>Special Payment PCRs with Spilt Cost Distributions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38</a:t>
            </a:fld>
            <a:endParaRPr lang="en-US" dirty="0">
              <a:latin typeface="Univers" panose="020B0503020202020204" pitchFamily="34" charset="0"/>
            </a:endParaRPr>
          </a:p>
        </p:txBody>
      </p:sp>
      <p:sp>
        <p:nvSpPr>
          <p:cNvPr id="2" name="TextBox 1"/>
          <p:cNvSpPr txBox="1"/>
          <p:nvPr/>
        </p:nvSpPr>
        <p:spPr>
          <a:xfrm>
            <a:off x="317241" y="1430058"/>
            <a:ext cx="11217534" cy="4481355"/>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b="1" dirty="0">
                <a:solidFill>
                  <a:srgbClr val="6A5638"/>
                </a:solidFill>
                <a:latin typeface="+mj-lt"/>
              </a:rPr>
              <a:t>One-time payment </a:t>
            </a:r>
            <a:r>
              <a:rPr lang="en-US" altLang="en-US" dirty="0">
                <a:latin typeface="+mj-lt"/>
              </a:rPr>
              <a:t>Special Payment PCRs can only be funded from one source of funds. Special payments funded from more than one source require a separate PCR for each account. </a:t>
            </a:r>
          </a:p>
          <a:p>
            <a:pPr marL="1200150" lvl="2" indent="-285750">
              <a:lnSpc>
                <a:spcPct val="150000"/>
              </a:lnSpc>
              <a:buFont typeface="Courier New" panose="02070309020205020404" pitchFamily="49" charset="0"/>
              <a:buChar char="o"/>
            </a:pPr>
            <a:r>
              <a:rPr lang="en-US" altLang="en-US" sz="1600" dirty="0">
                <a:latin typeface="+mj-lt"/>
              </a:rPr>
              <a:t>Example:  $1500 stipend split between two accounts (40/60 split).</a:t>
            </a:r>
          </a:p>
          <a:p>
            <a:pPr lvl="1">
              <a:lnSpc>
                <a:spcPct val="150000"/>
              </a:lnSpc>
            </a:pPr>
            <a:r>
              <a:rPr lang="en-US" altLang="en-US" dirty="0">
                <a:latin typeface="+mj-lt"/>
              </a:rPr>
              <a:t>		-</a:t>
            </a:r>
            <a:r>
              <a:rPr lang="en-US" altLang="en-US" sz="1400" dirty="0">
                <a:latin typeface="+mj-lt"/>
              </a:rPr>
              <a:t>One PCR for $600, 100% from account (XXXXX)</a:t>
            </a:r>
          </a:p>
          <a:p>
            <a:pPr lvl="1">
              <a:lnSpc>
                <a:spcPct val="150000"/>
              </a:lnSpc>
            </a:pPr>
            <a:r>
              <a:rPr lang="en-US" altLang="en-US" sz="1400" dirty="0">
                <a:latin typeface="+mj-lt"/>
              </a:rPr>
              <a:t>		-One PCR for $900, 100% from account (XXXXX)</a:t>
            </a:r>
          </a:p>
          <a:p>
            <a:pPr lvl="1">
              <a:lnSpc>
                <a:spcPct val="150000"/>
              </a:lnSpc>
            </a:pPr>
            <a:endParaRPr lang="en-US" altLang="en-US" dirty="0">
              <a:solidFill>
                <a:srgbClr val="501214"/>
              </a:solidFill>
              <a:latin typeface="+mj-lt"/>
            </a:endParaRPr>
          </a:p>
          <a:p>
            <a:pPr marL="742950" lvl="1" indent="-285750">
              <a:lnSpc>
                <a:spcPct val="150000"/>
              </a:lnSpc>
              <a:buFont typeface="Courier New" panose="02070309020205020404" pitchFamily="49" charset="0"/>
              <a:buChar char="o"/>
            </a:pPr>
            <a:r>
              <a:rPr lang="en-US" altLang="en-US" dirty="0">
                <a:latin typeface="+mj-lt"/>
              </a:rPr>
              <a:t>A </a:t>
            </a:r>
            <a:r>
              <a:rPr lang="en-US" altLang="en-US" b="1" dirty="0">
                <a:solidFill>
                  <a:srgbClr val="6A5638"/>
                </a:solidFill>
                <a:latin typeface="+mj-lt"/>
              </a:rPr>
              <a:t>recurring payment </a:t>
            </a:r>
            <a:r>
              <a:rPr lang="en-US" altLang="en-US" dirty="0">
                <a:latin typeface="+mj-lt"/>
              </a:rPr>
              <a:t>Special Payment PCR can only be funded from one source of funds </a:t>
            </a:r>
            <a:r>
              <a:rPr lang="en-US" altLang="en-US" i="1" dirty="0">
                <a:latin typeface="+mj-lt"/>
              </a:rPr>
              <a:t>(example: grant funded wireless allowance can only pay from one grant). </a:t>
            </a:r>
            <a:r>
              <a:rPr lang="en-US" altLang="en-US" dirty="0">
                <a:latin typeface="+mj-lt"/>
              </a:rPr>
              <a:t>Recurring payments funded from more than one source require a separate PCR for each account. </a:t>
            </a:r>
            <a:r>
              <a:rPr lang="en-US" altLang="en-US" b="1" dirty="0">
                <a:latin typeface="+mj-lt"/>
              </a:rPr>
              <a:t>NOTE</a:t>
            </a:r>
            <a:r>
              <a:rPr lang="en-US" altLang="en-US" dirty="0">
                <a:latin typeface="+mj-lt"/>
              </a:rPr>
              <a:t>: If funding from more than one source, the costing must remain in effect for the entire FY or requested period for payments. Change to dollar amount or funding source cannot be made once the initial actions have processed.</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59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rPr>
              <a:t>Special Payment PCRs – Wireless allowance</a:t>
            </a:r>
          </a:p>
        </p:txBody>
      </p:sp>
      <p:sp>
        <p:nvSpPr>
          <p:cNvPr id="21" name="Content Placeholder 2"/>
          <p:cNvSpPr txBox="1">
            <a:spLocks/>
          </p:cNvSpPr>
          <p:nvPr/>
        </p:nvSpPr>
        <p:spPr>
          <a:xfrm>
            <a:off x="914400" y="1501587"/>
            <a:ext cx="10620375" cy="4208747"/>
          </a:xfrm>
          <a:prstGeom prst="rect">
            <a:avLst/>
          </a:prstGeom>
        </p:spPr>
        <p:txBody>
          <a:bodyPr vert="horz" lIns="91440" tIns="45720" rIns="91440" bIns="45720" rtlCol="0">
            <a:normAutofit fontScale="6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ea typeface="+mn-ea"/>
                <a:cs typeface="+mn-cs"/>
              </a:rPr>
              <a:t>		</a:t>
            </a:r>
          </a:p>
          <a:p>
            <a:pPr>
              <a:buFont typeface="Courier New" panose="02070309020205020404" pitchFamily="49" charset="0"/>
              <a:buChar char="o"/>
              <a:defRPr/>
            </a:pPr>
            <a:r>
              <a:rPr lang="en-US" b="1" dirty="0">
                <a:hlinkClick r:id="rId2"/>
              </a:rPr>
              <a:t>Wireless Cellular Communication Services Policy</a:t>
            </a:r>
            <a:endParaRPr lang="en-US" b="1" dirty="0"/>
          </a:p>
          <a:p>
            <a:pPr>
              <a:buFont typeface="Courier New" panose="02070309020205020404" pitchFamily="49" charset="0"/>
              <a:buChar char="o"/>
              <a:defRPr/>
            </a:pPr>
            <a:r>
              <a:rPr lang="en-US" b="1" dirty="0"/>
              <a:t>Audited once a year and shared with VP Executive Assistant of each division. </a:t>
            </a:r>
          </a:p>
          <a:p>
            <a:pPr>
              <a:buFont typeface="Courier New" panose="02070309020205020404" pitchFamily="49" charset="0"/>
              <a:buChar char="o"/>
              <a:defRPr/>
            </a:pPr>
            <a:r>
              <a:rPr lang="en-US" b="1" dirty="0"/>
              <a:t>PCRs cannot be retroactive.</a:t>
            </a:r>
          </a:p>
          <a:p>
            <a:pPr>
              <a:buFont typeface="Courier New" panose="02070309020205020404" pitchFamily="49" charset="0"/>
              <a:buChar char="o"/>
              <a:defRPr/>
            </a:pPr>
            <a:r>
              <a:rPr lang="en-US" b="1" dirty="0"/>
              <a:t>Allowances can only be paid from one funding source.</a:t>
            </a:r>
          </a:p>
          <a:p>
            <a:pPr>
              <a:buFont typeface="Courier New" panose="02070309020205020404" pitchFamily="49" charset="0"/>
              <a:buChar char="o"/>
              <a:defRPr/>
            </a:pPr>
            <a:r>
              <a:rPr lang="en-US" b="1" dirty="0"/>
              <a:t>PCRs must be submitted with an approved allowance form.</a:t>
            </a:r>
          </a:p>
          <a:p>
            <a:pPr>
              <a:buFont typeface="Courier New" panose="02070309020205020404" pitchFamily="49" charset="0"/>
              <a:buChar char="o"/>
              <a:defRPr/>
            </a:pPr>
            <a:r>
              <a:rPr lang="en-US" b="1" dirty="0"/>
              <a:t>To change the cost distribution on an active allowance, a new PCR must be submitted. Please indicate the end date of the previous allowance and the new start date in the comments.</a:t>
            </a:r>
          </a:p>
          <a:p>
            <a:pPr>
              <a:buFont typeface="Courier New" panose="02070309020205020404" pitchFamily="49" charset="0"/>
              <a:buChar char="o"/>
              <a:defRPr/>
            </a:pPr>
            <a:r>
              <a:rPr lang="en-US" b="1" dirty="0"/>
              <a:t>HR will end the allowance upon separation, reclassification, or change in position.</a:t>
            </a:r>
          </a:p>
          <a:p>
            <a:pPr lvl="1">
              <a:buFont typeface="Courier New" panose="02070309020205020404" pitchFamily="49" charset="0"/>
              <a:buChar char="o"/>
              <a:defRPr/>
            </a:pPr>
            <a:r>
              <a:rPr lang="en-US" b="1" dirty="0"/>
              <a:t>A new PCR is needed to start the allowance again.</a:t>
            </a:r>
          </a:p>
          <a:p>
            <a:pPr>
              <a:buFont typeface="Courier New" panose="02070309020205020404" pitchFamily="49" charset="0"/>
              <a:buChar char="o"/>
              <a:defRPr/>
            </a:pPr>
            <a:r>
              <a:rPr lang="en-US" b="1" dirty="0"/>
              <a:t>Allowances are setup to end 12/31/9999, unless specifically requested otherwise in PCR comments. </a:t>
            </a:r>
          </a:p>
          <a:p>
            <a:pPr lvl="1">
              <a:buFont typeface="Courier New" panose="02070309020205020404" pitchFamily="49" charset="0"/>
              <a:buChar char="o"/>
              <a:defRPr/>
            </a:pPr>
            <a:r>
              <a:rPr lang="en-US" b="1" dirty="0"/>
              <a:t>A different end date usually relates to grants only.</a:t>
            </a:r>
            <a:br>
              <a:rPr lang="en-US" b="1" dirty="0"/>
            </a:br>
            <a:endParaRPr lang="en-US" b="1" dirty="0"/>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39</a:t>
            </a:fld>
            <a:endParaRPr lang="en-US" dirty="0">
              <a:latin typeface="Univers" panose="020B050302020202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82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What You Need to Know</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a:t>
            </a:fld>
            <a:endParaRPr lang="en-US" dirty="0">
              <a:latin typeface="Univers" panose="020B0503020202020204" pitchFamily="34" charset="0"/>
            </a:endParaRPr>
          </a:p>
        </p:txBody>
      </p:sp>
      <p:sp>
        <p:nvSpPr>
          <p:cNvPr id="2" name="TextBox 1"/>
          <p:cNvSpPr txBox="1"/>
          <p:nvPr/>
        </p:nvSpPr>
        <p:spPr>
          <a:xfrm>
            <a:off x="382555" y="1501588"/>
            <a:ext cx="11077575" cy="4486100"/>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Support documents must be attached electronically as separate documents using the naming convention in the </a:t>
            </a:r>
            <a:r>
              <a:rPr lang="en-US" altLang="en-US" sz="1600" dirty="0">
                <a:latin typeface="Calibri" panose="020F0502020204030204" pitchFamily="34" charset="0"/>
                <a:cs typeface="Calibri" panose="020F0502020204030204" pitchFamily="34" charset="0"/>
                <a:hlinkClick r:id="rId2"/>
              </a:rPr>
              <a:t>Document File Name Guide</a:t>
            </a:r>
            <a:r>
              <a:rPr lang="en-US" altLang="en-US" sz="1600" dirty="0">
                <a:latin typeface="Calibri" panose="020F0502020204030204" pitchFamily="34" charset="0"/>
                <a:cs typeface="Calibri" panose="020F0502020204030204" pitchFamily="34" charset="0"/>
              </a:rPr>
              <a:t>.</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Documents can be attached by the initiator and/or the approvers.</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Direct deposit and paperless W2 enrollment can be setup by the employee in SAP Employee Self Service the day after their PCR is approved. </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The COMMENTS section on the PCR </a:t>
            </a:r>
            <a:r>
              <a:rPr lang="en-US" altLang="en-US" sz="1600" b="1" u="sng" dirty="0">
                <a:latin typeface="Calibri" panose="020F0502020204030204" pitchFamily="34" charset="0"/>
                <a:cs typeface="Calibri" panose="020F0502020204030204" pitchFamily="34" charset="0"/>
              </a:rPr>
              <a:t>must be completed</a:t>
            </a:r>
            <a:r>
              <a:rPr lang="en-US" altLang="en-US" sz="1600" dirty="0">
                <a:latin typeface="Calibri" panose="020F0502020204030204" pitchFamily="34" charset="0"/>
                <a:cs typeface="Calibri" panose="020F0502020204030204" pitchFamily="34" charset="0"/>
              </a:rPr>
              <a:t> by the initiator in order to send to the first approver.</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Any initiator or approver can print a copy of the PCR prior to clicking on the SEND or APPROVE button should they wish to retain a hard copy.</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Faculty and Academic Resources  and the HR Data Management Team (processors) cannot change the type of PCR but can modify the data fields if enough information is provided (such as an effective date or a change in an account number.) </a:t>
            </a:r>
          </a:p>
          <a:p>
            <a:pPr marL="742950" lvl="1" indent="-285750">
              <a:lnSpc>
                <a:spcPct val="150000"/>
              </a:lnSpc>
              <a:buFont typeface="Courier New" panose="02070309020205020404" pitchFamily="49" charset="0"/>
              <a:buChar char="o"/>
            </a:pPr>
            <a:endParaRPr lang="en-US" altLang="en-US" sz="1600" dirty="0">
              <a:latin typeface="Calibri" panose="020F0502020204030204" pitchFamily="34" charset="0"/>
              <a:cs typeface="Calibri" panose="020F0502020204030204" pitchFamily="34" charset="0"/>
            </a:endParaRPr>
          </a:p>
          <a:p>
            <a:pPr marL="742950" lvl="1" indent="-285750">
              <a:lnSpc>
                <a:spcPct val="150000"/>
              </a:lnSpc>
              <a:buFont typeface="Courier New" panose="02070309020205020404" pitchFamily="49" charset="0"/>
              <a:buChar char="o"/>
            </a:pPr>
            <a:endParaRPr lang="en-US" sz="1600" dirty="0">
              <a:solidFill>
                <a:srgbClr val="501214"/>
              </a:solidFill>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622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Helpful Information</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40</a:t>
            </a:fld>
            <a:endParaRPr lang="en-US" dirty="0">
              <a:latin typeface="Univers" panose="020B0503020202020204" pitchFamily="34" charset="0"/>
            </a:endParaRPr>
          </a:p>
        </p:txBody>
      </p:sp>
      <p:sp>
        <p:nvSpPr>
          <p:cNvPr id="2" name="TextBox 1"/>
          <p:cNvSpPr txBox="1"/>
          <p:nvPr/>
        </p:nvSpPr>
        <p:spPr>
          <a:xfrm>
            <a:off x="527939" y="1542956"/>
            <a:ext cx="10725150" cy="1629742"/>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sz="1600" dirty="0">
                <a:latin typeface="+mj-lt"/>
              </a:rPr>
              <a:t>When entering an E&amp;G fund, use the higher-level fund number.  In this example, 1000050014 is the higher-level fund.  The fund 1000054111 indicates the bank that is charged by accounting. </a:t>
            </a:r>
          </a:p>
          <a:p>
            <a:pPr marL="742950" lvl="1" indent="-285750">
              <a:lnSpc>
                <a:spcPct val="125000"/>
              </a:lnSpc>
              <a:buFont typeface="Courier New" panose="02070309020205020404" pitchFamily="49" charset="0"/>
              <a:buChar char="o"/>
            </a:pPr>
            <a:endParaRPr lang="en-US" sz="1600" dirty="0">
              <a:latin typeface="+mj-lt"/>
            </a:endParaRPr>
          </a:p>
          <a:p>
            <a:pPr marL="742950" lvl="1" indent="-285750">
              <a:lnSpc>
                <a:spcPct val="125000"/>
              </a:lnSpc>
              <a:buFont typeface="Courier New" panose="02070309020205020404" pitchFamily="49" charset="0"/>
              <a:buChar char="o"/>
            </a:pPr>
            <a:r>
              <a:rPr lang="en-US" sz="1600" dirty="0">
                <a:latin typeface="+mj-lt"/>
              </a:rPr>
              <a:t>The higher-level fund for this current fiscal year is </a:t>
            </a:r>
            <a:r>
              <a:rPr lang="en-US" sz="1600" b="1" dirty="0">
                <a:latin typeface="+mj-lt"/>
              </a:rPr>
              <a:t>100013</a:t>
            </a:r>
            <a:r>
              <a:rPr lang="en-US" sz="1600" b="1" dirty="0">
                <a:highlight>
                  <a:srgbClr val="FFFF00"/>
                </a:highlight>
                <a:latin typeface="+mj-lt"/>
              </a:rPr>
              <a:t>0022</a:t>
            </a:r>
            <a:r>
              <a:rPr lang="en-US" sz="1600" dirty="0">
                <a:latin typeface="+mj-lt"/>
              </a:rPr>
              <a:t>.</a:t>
            </a:r>
          </a:p>
          <a:p>
            <a:pPr marL="742950" lvl="1" indent="-285750">
              <a:lnSpc>
                <a:spcPct val="125000"/>
              </a:lnSpc>
              <a:buFont typeface="Courier New" panose="02070309020205020404" pitchFamily="49" charset="0"/>
              <a:buChar char="o"/>
            </a:pPr>
            <a:endParaRPr lang="en-US" dirty="0">
              <a:solidFill>
                <a:srgbClr val="501214"/>
              </a:solidFill>
              <a:latin typeface="+mj-lt"/>
            </a:endParaRPr>
          </a:p>
        </p:txBody>
      </p:sp>
      <p:pic>
        <p:nvPicPr>
          <p:cNvPr id="3" name="Picture 2">
            <a:extLst>
              <a:ext uri="{FF2B5EF4-FFF2-40B4-BE49-F238E27FC236}">
                <a16:creationId xmlns:a16="http://schemas.microsoft.com/office/drawing/2014/main" id="{3AEDA036-C636-4756-BB55-04A881D41B47}"/>
              </a:ext>
            </a:extLst>
          </p:cNvPr>
          <p:cNvPicPr>
            <a:picLocks noChangeAspect="1"/>
          </p:cNvPicPr>
          <p:nvPr/>
        </p:nvPicPr>
        <p:blipFill>
          <a:blip r:embed="rId2"/>
          <a:stretch>
            <a:fillRect/>
          </a:stretch>
        </p:blipFill>
        <p:spPr>
          <a:xfrm>
            <a:off x="1634844" y="3001262"/>
            <a:ext cx="8062986" cy="3084122"/>
          </a:xfrm>
          <a:prstGeom prst="rect">
            <a:avLst/>
          </a:prstGeom>
        </p:spPr>
      </p:pic>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579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Helpful Reminders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41</a:t>
            </a:fld>
            <a:endParaRPr lang="en-US" dirty="0">
              <a:latin typeface="Univers" panose="020B0503020202020204" pitchFamily="34" charset="0"/>
            </a:endParaRPr>
          </a:p>
        </p:txBody>
      </p:sp>
      <p:sp>
        <p:nvSpPr>
          <p:cNvPr id="2" name="TextBox 1"/>
          <p:cNvSpPr txBox="1"/>
          <p:nvPr/>
        </p:nvSpPr>
        <p:spPr>
          <a:xfrm>
            <a:off x="529706" y="1599329"/>
            <a:ext cx="10725150" cy="3788858"/>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Employee appointments are open ended with no termination dates. </a:t>
            </a:r>
          </a:p>
          <a:p>
            <a:pPr marL="742950" lvl="1" indent="-285750">
              <a:lnSpc>
                <a:spcPct val="150000"/>
              </a:lnSpc>
              <a:buFont typeface="Courier New" panose="02070309020205020404" pitchFamily="49" charset="0"/>
              <a:buChar char="o"/>
            </a:pPr>
            <a:r>
              <a:rPr lang="en-US" altLang="en-US" dirty="0">
                <a:latin typeface="+mj-lt"/>
              </a:rPr>
              <a:t>The funding source for grant employees has an end date, however, a funding end date does not end an employee’s appointment or employment.  If a department does not update the cost distribution for a grant funded employee once the grant has ended, the costing defaults to the 8999999999 fund.</a:t>
            </a:r>
          </a:p>
          <a:p>
            <a:pPr marL="742950" lvl="1" indent="-285750">
              <a:lnSpc>
                <a:spcPct val="150000"/>
              </a:lnSpc>
              <a:buFont typeface="Courier New" panose="02070309020205020404" pitchFamily="49" charset="0"/>
              <a:buChar char="o"/>
            </a:pPr>
            <a:r>
              <a:rPr lang="en-US" altLang="en-US" dirty="0">
                <a:latin typeface="+mj-lt"/>
              </a:rPr>
              <a:t>If a separation PCR is not prepared for a salaried employee, they will continue to be paid once they leave the university.</a:t>
            </a:r>
          </a:p>
          <a:p>
            <a:pPr marL="742950" lvl="1" indent="-285750">
              <a:lnSpc>
                <a:spcPct val="150000"/>
              </a:lnSpc>
              <a:buFont typeface="Courier New" panose="02070309020205020404" pitchFamily="49" charset="0"/>
              <a:buChar char="o"/>
            </a:pPr>
            <a:r>
              <a:rPr lang="en-US" altLang="en-US" dirty="0">
                <a:latin typeface="+mj-lt"/>
              </a:rPr>
              <a:t>A separation PCR is </a:t>
            </a:r>
            <a:r>
              <a:rPr lang="en-US" altLang="en-US" b="1" u="sng" dirty="0">
                <a:latin typeface="+mj-lt"/>
              </a:rPr>
              <a:t>not </a:t>
            </a:r>
            <a:r>
              <a:rPr lang="en-US" altLang="en-US" dirty="0">
                <a:latin typeface="+mj-lt"/>
              </a:rPr>
              <a:t>prepared if an employee is changing departments unless there is a break in service.  The department that is gaining the employee will prepare the appropriate PCR.</a:t>
            </a:r>
          </a:p>
          <a:p>
            <a:pPr marL="1200150" lvl="2" indent="-285750">
              <a:lnSpc>
                <a:spcPct val="150000"/>
              </a:lnSpc>
              <a:buFont typeface="Courier New" panose="02070309020205020404" pitchFamily="49" charset="0"/>
              <a:buChar char="o"/>
            </a:pPr>
            <a:r>
              <a:rPr lang="en-US" altLang="en-US" dirty="0">
                <a:latin typeface="+mj-lt"/>
              </a:rPr>
              <a:t>Transfer guide can be found here: https://www.hr.txstate.edu/forms.html</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96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Helpful Reminders</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42</a:t>
            </a:fld>
            <a:endParaRPr lang="en-US" dirty="0">
              <a:latin typeface="Univers" panose="020B0503020202020204" pitchFamily="34" charset="0"/>
            </a:endParaRPr>
          </a:p>
        </p:txBody>
      </p:sp>
      <p:sp>
        <p:nvSpPr>
          <p:cNvPr id="2" name="TextBox 1"/>
          <p:cNvSpPr txBox="1"/>
          <p:nvPr/>
        </p:nvSpPr>
        <p:spPr>
          <a:xfrm>
            <a:off x="809625" y="1619150"/>
            <a:ext cx="10725150" cy="4221669"/>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dirty="0">
                <a:latin typeface="+mj-lt"/>
              </a:rPr>
              <a:t>For faculty and graduate students with &lt;12-month appointments:  A LWOP action is processed by Faculty and Academic Resources  each year so faculty are not paid from the 9-month appointment during the summer.  If a separation action is to be created for a faculty member or graduate student, the LWOP action must be removed first.  </a:t>
            </a:r>
          </a:p>
          <a:p>
            <a:pPr marL="742950" lvl="1" indent="-285750">
              <a:lnSpc>
                <a:spcPct val="125000"/>
              </a:lnSpc>
              <a:buFont typeface="Courier New" panose="02070309020205020404" pitchFamily="49" charset="0"/>
              <a:buChar char="o"/>
            </a:pPr>
            <a:endParaRPr lang="en-US" altLang="en-US" dirty="0">
              <a:solidFill>
                <a:srgbClr val="501214"/>
              </a:solidFill>
              <a:latin typeface="+mj-lt"/>
            </a:endParaRPr>
          </a:p>
          <a:p>
            <a:pPr marL="742950" lvl="1" indent="-285750">
              <a:lnSpc>
                <a:spcPct val="125000"/>
              </a:lnSpc>
              <a:buFont typeface="Courier New" panose="02070309020205020404" pitchFamily="49" charset="0"/>
              <a:buChar char="o"/>
            </a:pPr>
            <a:r>
              <a:rPr lang="en-US" altLang="en-US" dirty="0">
                <a:latin typeface="+mj-lt"/>
              </a:rPr>
              <a:t>Faculty or Graduate Students in Academic Affairs</a:t>
            </a:r>
          </a:p>
          <a:p>
            <a:pPr marL="1200150" lvl="2" indent="-285750">
              <a:lnSpc>
                <a:spcPct val="125000"/>
              </a:lnSpc>
              <a:buFont typeface="Courier New" panose="02070309020205020404" pitchFamily="49" charset="0"/>
              <a:buChar char="o"/>
            </a:pPr>
            <a:r>
              <a:rPr lang="en-US" altLang="en-US" dirty="0">
                <a:solidFill>
                  <a:srgbClr val="6A5638"/>
                </a:solidFill>
                <a:latin typeface="+mj-lt"/>
              </a:rPr>
              <a:t>Elizabeth Mello</a:t>
            </a:r>
            <a:r>
              <a:rPr lang="en-US" altLang="en-US" dirty="0">
                <a:solidFill>
                  <a:srgbClr val="501214"/>
                </a:solidFill>
                <a:latin typeface="+mj-lt"/>
              </a:rPr>
              <a:t>, </a:t>
            </a:r>
            <a:r>
              <a:rPr lang="en-US" altLang="en-US" dirty="0">
                <a:solidFill>
                  <a:srgbClr val="501214"/>
                </a:solidFill>
                <a:latin typeface="+mj-lt"/>
                <a:hlinkClick r:id="rId2"/>
              </a:rPr>
              <a:t>es15@txstate.edu</a:t>
            </a:r>
            <a:endParaRPr lang="en-US" altLang="en-US" dirty="0">
              <a:solidFill>
                <a:srgbClr val="501214"/>
              </a:solidFill>
              <a:latin typeface="+mj-lt"/>
            </a:endParaRPr>
          </a:p>
          <a:p>
            <a:pPr marL="1200150" lvl="2" indent="-285750">
              <a:lnSpc>
                <a:spcPct val="125000"/>
              </a:lnSpc>
              <a:buFont typeface="Courier New" panose="02070309020205020404" pitchFamily="49" charset="0"/>
              <a:buChar char="o"/>
            </a:pPr>
            <a:r>
              <a:rPr lang="en-US" altLang="en-US" dirty="0">
                <a:solidFill>
                  <a:srgbClr val="6A5638"/>
                </a:solidFill>
                <a:latin typeface="+mj-lt"/>
              </a:rPr>
              <a:t>Candice Satchell</a:t>
            </a:r>
            <a:r>
              <a:rPr lang="en-US" altLang="en-US" dirty="0">
                <a:solidFill>
                  <a:srgbClr val="501214"/>
                </a:solidFill>
                <a:latin typeface="+mj-lt"/>
              </a:rPr>
              <a:t>, </a:t>
            </a:r>
            <a:r>
              <a:rPr lang="en-US" altLang="en-US" dirty="0">
                <a:solidFill>
                  <a:srgbClr val="501214"/>
                </a:solidFill>
                <a:latin typeface="+mj-lt"/>
                <a:hlinkClick r:id="rId3"/>
              </a:rPr>
              <a:t>cs49@txstate.edu</a:t>
            </a:r>
            <a:endParaRPr lang="en-US" altLang="en-US" dirty="0">
              <a:solidFill>
                <a:srgbClr val="501214"/>
              </a:solidFill>
              <a:latin typeface="+mj-lt"/>
            </a:endParaRPr>
          </a:p>
          <a:p>
            <a:pPr marL="742950" lvl="1" indent="-285750">
              <a:lnSpc>
                <a:spcPct val="125000"/>
              </a:lnSpc>
              <a:buFont typeface="Courier New" panose="02070309020205020404" pitchFamily="49" charset="0"/>
              <a:buChar char="o"/>
            </a:pPr>
            <a:endParaRPr lang="en-US" altLang="en-US" dirty="0">
              <a:latin typeface="+mj-lt"/>
            </a:endParaRPr>
          </a:p>
          <a:p>
            <a:pPr marL="742950" lvl="1" indent="-285750">
              <a:lnSpc>
                <a:spcPct val="125000"/>
              </a:lnSpc>
              <a:buFont typeface="Courier New" panose="02070309020205020404" pitchFamily="49" charset="0"/>
              <a:buChar char="o"/>
            </a:pPr>
            <a:r>
              <a:rPr lang="en-US" altLang="en-US" dirty="0">
                <a:latin typeface="+mj-lt"/>
              </a:rPr>
              <a:t>Contact</a:t>
            </a:r>
            <a:r>
              <a:rPr lang="en-US" altLang="en-US" dirty="0">
                <a:solidFill>
                  <a:srgbClr val="501214"/>
                </a:solidFill>
                <a:latin typeface="+mj-lt"/>
              </a:rPr>
              <a:t> </a:t>
            </a:r>
            <a:r>
              <a:rPr lang="en-US" altLang="en-US" dirty="0">
                <a:solidFill>
                  <a:srgbClr val="6A5638"/>
                </a:solidFill>
                <a:latin typeface="+mj-lt"/>
              </a:rPr>
              <a:t>HR Data Management Team</a:t>
            </a:r>
            <a:r>
              <a:rPr lang="en-US" altLang="en-US" dirty="0">
                <a:solidFill>
                  <a:srgbClr val="501214"/>
                </a:solidFill>
                <a:latin typeface="+mj-lt"/>
              </a:rPr>
              <a:t>, </a:t>
            </a:r>
            <a:r>
              <a:rPr lang="en-US" altLang="en-US" dirty="0">
                <a:solidFill>
                  <a:srgbClr val="501214"/>
                </a:solidFill>
                <a:latin typeface="+mj-lt"/>
                <a:hlinkClick r:id="rId4"/>
              </a:rPr>
              <a:t>HR_MDC@txstate.edu</a:t>
            </a:r>
            <a:r>
              <a:rPr lang="en-US" altLang="en-US" dirty="0">
                <a:solidFill>
                  <a:srgbClr val="501214"/>
                </a:solidFill>
                <a:latin typeface="+mj-lt"/>
              </a:rPr>
              <a:t>, </a:t>
            </a:r>
            <a:r>
              <a:rPr lang="en-US" altLang="en-US" dirty="0">
                <a:latin typeface="+mj-lt"/>
              </a:rPr>
              <a:t>for graduate students in all other divisions.</a:t>
            </a:r>
          </a:p>
          <a:p>
            <a:pPr marL="742950" lvl="1" indent="-285750">
              <a:lnSpc>
                <a:spcPct val="125000"/>
              </a:lnSpc>
              <a:buFont typeface="Courier New" panose="02070309020205020404" pitchFamily="49" charset="0"/>
              <a:buChar char="o"/>
            </a:pPr>
            <a:endParaRPr lang="en-US" altLang="en-US" dirty="0">
              <a:solidFill>
                <a:srgbClr val="501214"/>
              </a:solidFill>
              <a:latin typeface="+mj-lt"/>
            </a:endParaRPr>
          </a:p>
          <a:p>
            <a:pPr lvl="1">
              <a:lnSpc>
                <a:spcPct val="125000"/>
              </a:lnSpc>
            </a:pPr>
            <a:r>
              <a:rPr lang="en-US" altLang="en-US" dirty="0">
                <a:latin typeface="+mj-lt"/>
              </a:rPr>
              <a:t>	You can check PA20 actions to see if the LWOP has been created.</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07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spc="300" dirty="0">
                <a:solidFill>
                  <a:srgbClr val="501214">
                    <a:lumMod val="75000"/>
                  </a:srgbClr>
                </a:solidFill>
              </a:rPr>
              <a:t>Helpful Information</a:t>
            </a:r>
            <a:endParaRPr kumimoji="0" lang="en-US" sz="3000" b="1" i="0" u="none" strike="noStrike" kern="1200" cap="none" spc="300" normalizeH="0" baseline="0" noProof="0" dirty="0">
              <a:ln>
                <a:noFill/>
              </a:ln>
              <a:solidFill>
                <a:srgbClr val="501214">
                  <a:lumMod val="75000"/>
                </a:srgbClr>
              </a:solidFill>
              <a:effectLst/>
              <a:uLnTx/>
              <a:uFillTx/>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43</a:t>
            </a:fld>
            <a:endParaRPr lang="en-US" dirty="0">
              <a:latin typeface="Univers" panose="020B0503020202020204" pitchFamily="34" charset="0"/>
            </a:endParaRPr>
          </a:p>
        </p:txBody>
      </p:sp>
      <p:sp>
        <p:nvSpPr>
          <p:cNvPr id="2" name="TextBox 1"/>
          <p:cNvSpPr txBox="1"/>
          <p:nvPr/>
        </p:nvSpPr>
        <p:spPr>
          <a:xfrm>
            <a:off x="473723" y="1510234"/>
            <a:ext cx="10725150" cy="2144177"/>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dirty="0">
                <a:latin typeface="+mj-lt"/>
              </a:rPr>
              <a:t>When the position is “loaded” the supervisor’s name will appear on most PCRs.  If the supervisor’s name is incorrect, the initiator should verify that the correct position was selected.  If a supervisor change is needed on a position, a Change in Supervisor Request Form should be submitted to the HR Data Management Team or Faculty and Academic Resources , as appropriate.</a:t>
            </a:r>
          </a:p>
          <a:p>
            <a:pPr marL="742950" lvl="1" indent="-285750">
              <a:lnSpc>
                <a:spcPct val="125000"/>
              </a:lnSpc>
              <a:buFont typeface="Courier New" panose="02070309020205020404" pitchFamily="49" charset="0"/>
              <a:buChar char="o"/>
            </a:pPr>
            <a:r>
              <a:rPr lang="en-US" altLang="en-US" dirty="0">
                <a:latin typeface="+mj-lt"/>
              </a:rPr>
              <a:t>Only the initiator can use the UPDATE button when the PCR is created.  If the PCR is saved as a draft and the initiator uses the UPDATE button again, all information will be cleared on the form.</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F323978-DF86-4B97-8C9A-1D8B17611571}"/>
              </a:ext>
            </a:extLst>
          </p:cNvPr>
          <p:cNvPicPr>
            <a:picLocks noChangeAspect="1"/>
          </p:cNvPicPr>
          <p:nvPr/>
        </p:nvPicPr>
        <p:blipFill>
          <a:blip r:embed="rId2"/>
          <a:stretch>
            <a:fillRect/>
          </a:stretch>
        </p:blipFill>
        <p:spPr>
          <a:xfrm>
            <a:off x="2904251" y="3806111"/>
            <a:ext cx="5073423" cy="2642348"/>
          </a:xfrm>
          <a:prstGeom prst="rect">
            <a:avLst/>
          </a:prstGeom>
        </p:spPr>
      </p:pic>
    </p:spTree>
    <p:extLst>
      <p:ext uri="{BB962C8B-B14F-4D97-AF65-F5344CB8AC3E}">
        <p14:creationId xmlns:p14="http://schemas.microsoft.com/office/powerpoint/2010/main" val="3146383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Understanding Electronic Workflow</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44</a:t>
            </a:fld>
            <a:endParaRPr lang="en-US" dirty="0">
              <a:latin typeface="Univers" panose="020B0503020202020204" pitchFamily="34" charset="0"/>
            </a:endParaRPr>
          </a:p>
        </p:txBody>
      </p:sp>
      <p:sp>
        <p:nvSpPr>
          <p:cNvPr id="2" name="TextBox 1"/>
          <p:cNvSpPr txBox="1"/>
          <p:nvPr/>
        </p:nvSpPr>
        <p:spPr>
          <a:xfrm>
            <a:off x="557699" y="1562021"/>
            <a:ext cx="10725150" cy="3416320"/>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Once the initiator has created the PCR and clicked the SEND button, the electronic flow begins.  Flow is determined by the accounting information that is provided on the PCR.</a:t>
            </a:r>
          </a:p>
          <a:p>
            <a:pPr marL="742950" lvl="1" indent="-285750">
              <a:lnSpc>
                <a:spcPct val="150000"/>
              </a:lnSpc>
              <a:buFont typeface="Courier New" panose="02070309020205020404" pitchFamily="49" charset="0"/>
              <a:buChar char="o"/>
            </a:pPr>
            <a:r>
              <a:rPr lang="en-US" altLang="en-US" dirty="0">
                <a:latin typeface="+mj-lt"/>
              </a:rPr>
              <a:t>Email notification is sent to the account manager for approval.</a:t>
            </a:r>
          </a:p>
          <a:p>
            <a:pPr marL="742950" lvl="1" indent="-285750">
              <a:lnSpc>
                <a:spcPct val="150000"/>
              </a:lnSpc>
              <a:buFont typeface="Courier New" panose="02070309020205020404" pitchFamily="49" charset="0"/>
              <a:buChar char="o"/>
            </a:pPr>
            <a:r>
              <a:rPr lang="en-US" altLang="en-US" dirty="0">
                <a:latin typeface="+mj-lt"/>
              </a:rPr>
              <a:t>The PCR will continue to flow to the next designated level for approval. </a:t>
            </a:r>
          </a:p>
          <a:p>
            <a:pPr marL="742950" lvl="1" indent="-285750">
              <a:lnSpc>
                <a:spcPct val="150000"/>
              </a:lnSpc>
              <a:buFont typeface="Courier New" panose="02070309020205020404" pitchFamily="49" charset="0"/>
              <a:buChar char="o"/>
            </a:pPr>
            <a:r>
              <a:rPr lang="en-US" altLang="en-US" dirty="0">
                <a:latin typeface="+mj-lt"/>
              </a:rPr>
              <a:t>Grant funded appointments flow to the Office of Sponsored Programs for approval.</a:t>
            </a:r>
          </a:p>
          <a:p>
            <a:pPr marL="742950" lvl="1" indent="-285750">
              <a:lnSpc>
                <a:spcPct val="150000"/>
              </a:lnSpc>
              <a:buFont typeface="Courier New" panose="02070309020205020404" pitchFamily="49" charset="0"/>
              <a:buChar char="o"/>
            </a:pPr>
            <a:r>
              <a:rPr lang="en-US" altLang="en-US" dirty="0">
                <a:latin typeface="+mj-lt"/>
              </a:rPr>
              <a:t>Salaried graduate student appointments flow to the Graduate College for approval.</a:t>
            </a:r>
          </a:p>
          <a:p>
            <a:pPr marL="742950" lvl="1" indent="-285750">
              <a:lnSpc>
                <a:spcPct val="150000"/>
              </a:lnSpc>
              <a:buFont typeface="Courier New" panose="02070309020205020404" pitchFamily="49" charset="0"/>
              <a:buChar char="o"/>
            </a:pPr>
            <a:r>
              <a:rPr lang="en-US" altLang="en-US" dirty="0">
                <a:latin typeface="+mj-lt"/>
              </a:rPr>
              <a:t>Change in Pay PCRs for staff employees with the reason of “Adjustment” flow to the VPFSS for approval before flowing to the HR Data Management Team for processing.</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351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Tracking the Electronic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45</a:t>
            </a:fld>
            <a:endParaRPr lang="en-US" dirty="0">
              <a:latin typeface="Univers" panose="020B0503020202020204" pitchFamily="34" charset="0"/>
            </a:endParaRPr>
          </a:p>
        </p:txBody>
      </p:sp>
      <p:sp>
        <p:nvSpPr>
          <p:cNvPr id="2" name="TextBox 1"/>
          <p:cNvSpPr txBox="1"/>
          <p:nvPr/>
        </p:nvSpPr>
        <p:spPr>
          <a:xfrm>
            <a:off x="730357" y="1448646"/>
            <a:ext cx="10725150" cy="171136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PCR initiators can track Electronic PCRs through the process.</a:t>
            </a:r>
          </a:p>
          <a:p>
            <a:pPr marL="742950" lvl="1" indent="-285750">
              <a:lnSpc>
                <a:spcPct val="150000"/>
              </a:lnSpc>
              <a:buFont typeface="Courier New" panose="02070309020205020404" pitchFamily="49" charset="0"/>
              <a:buChar char="o"/>
            </a:pPr>
            <a:r>
              <a:rPr lang="en-US" altLang="en-US" dirty="0">
                <a:latin typeface="+mj-lt"/>
              </a:rPr>
              <a:t>Log into the SAP Portal.</a:t>
            </a:r>
          </a:p>
          <a:p>
            <a:pPr marL="742950" lvl="1" indent="-285750">
              <a:lnSpc>
                <a:spcPct val="150000"/>
              </a:lnSpc>
              <a:buFont typeface="Courier New" panose="02070309020205020404" pitchFamily="49" charset="0"/>
              <a:buChar char="o"/>
            </a:pPr>
            <a:r>
              <a:rPr lang="en-US" altLang="en-US" dirty="0">
                <a:latin typeface="+mj-lt"/>
              </a:rPr>
              <a:t>Click on the View My PCR’s under the Manage PCRs tile. </a:t>
            </a:r>
          </a:p>
          <a:p>
            <a:pPr marL="742950" lvl="1" indent="-285750">
              <a:lnSpc>
                <a:spcPct val="150000"/>
              </a:lnSpc>
              <a:buFont typeface="Courier New" panose="02070309020205020404" pitchFamily="49" charset="0"/>
              <a:buChar char="o"/>
            </a:pPr>
            <a:r>
              <a:rPr lang="en-US" altLang="en-US" dirty="0">
                <a:latin typeface="+mj-lt"/>
              </a:rPr>
              <a:t>Use the SAP GUI transaction ZWFHCM6</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DC0C239-80CB-41D6-B649-692927578F85}"/>
              </a:ext>
            </a:extLst>
          </p:cNvPr>
          <p:cNvPicPr>
            <a:picLocks noChangeAspect="1"/>
          </p:cNvPicPr>
          <p:nvPr/>
        </p:nvPicPr>
        <p:blipFill>
          <a:blip r:embed="rId2"/>
          <a:stretch>
            <a:fillRect/>
          </a:stretch>
        </p:blipFill>
        <p:spPr>
          <a:xfrm>
            <a:off x="657225" y="3429000"/>
            <a:ext cx="10719014" cy="2810119"/>
          </a:xfrm>
          <a:prstGeom prst="rect">
            <a:avLst/>
          </a:prstGeom>
        </p:spPr>
      </p:pic>
    </p:spTree>
    <p:extLst>
      <p:ext uri="{BB962C8B-B14F-4D97-AF65-F5344CB8AC3E}">
        <p14:creationId xmlns:p14="http://schemas.microsoft.com/office/powerpoint/2010/main" val="3699803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Tracking the Electronic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46</a:t>
            </a:fld>
            <a:endParaRPr lang="en-US" dirty="0">
              <a:latin typeface="Univers" panose="020B0503020202020204" pitchFamily="34" charset="0"/>
            </a:endParaRPr>
          </a:p>
        </p:txBody>
      </p:sp>
      <p:sp>
        <p:nvSpPr>
          <p:cNvPr id="2" name="TextBox 1"/>
          <p:cNvSpPr txBox="1"/>
          <p:nvPr/>
        </p:nvSpPr>
        <p:spPr>
          <a:xfrm>
            <a:off x="695325" y="1665759"/>
            <a:ext cx="10725150" cy="3688830"/>
          </a:xfrm>
          <a:prstGeom prst="rect">
            <a:avLst/>
          </a:prstGeom>
          <a:noFill/>
        </p:spPr>
        <p:txBody>
          <a:bodyPr wrap="square" rtlCol="0">
            <a:spAutoFit/>
          </a:bodyPr>
          <a:lstStyle/>
          <a:p>
            <a:pPr lvl="1" algn="ctr">
              <a:lnSpc>
                <a:spcPct val="125000"/>
              </a:lnSpc>
            </a:pPr>
            <a:r>
              <a:rPr lang="en-US" altLang="en-US" sz="2000" b="1" dirty="0">
                <a:latin typeface="+mj-lt"/>
              </a:rPr>
              <a:t>Process Status</a:t>
            </a:r>
          </a:p>
          <a:p>
            <a:pPr marL="742950" lvl="1" indent="-285750">
              <a:lnSpc>
                <a:spcPct val="125000"/>
              </a:lnSpc>
              <a:buFont typeface="Courier New" panose="02070309020205020404" pitchFamily="49" charset="0"/>
              <a:buChar char="o"/>
            </a:pPr>
            <a:endParaRPr lang="en-US" altLang="en-US" dirty="0">
              <a:latin typeface="+mj-lt"/>
            </a:endParaRPr>
          </a:p>
          <a:p>
            <a:pPr marL="742950" lvl="1" indent="-285750">
              <a:lnSpc>
                <a:spcPct val="150000"/>
              </a:lnSpc>
              <a:buFont typeface="Courier New" panose="02070309020205020404" pitchFamily="49" charset="0"/>
              <a:buChar char="o"/>
            </a:pPr>
            <a:r>
              <a:rPr lang="en-US" altLang="en-US" b="1" dirty="0">
                <a:latin typeface="+mj-lt"/>
              </a:rPr>
              <a:t>In process </a:t>
            </a:r>
            <a:r>
              <a:rPr lang="en-US" altLang="en-US" dirty="0">
                <a:latin typeface="+mj-lt"/>
              </a:rPr>
              <a:t>– the PCR is still flowing through electronic workflow;</a:t>
            </a:r>
          </a:p>
          <a:p>
            <a:pPr marL="742950" lvl="1" indent="-285750">
              <a:lnSpc>
                <a:spcPct val="150000"/>
              </a:lnSpc>
              <a:buFont typeface="Courier New" panose="02070309020205020404" pitchFamily="49" charset="0"/>
              <a:buChar char="o"/>
            </a:pPr>
            <a:r>
              <a:rPr lang="en-US" altLang="en-US" b="1" dirty="0">
                <a:latin typeface="+mj-lt"/>
              </a:rPr>
              <a:t>Completed</a:t>
            </a:r>
            <a:r>
              <a:rPr lang="en-US" altLang="en-US" dirty="0">
                <a:latin typeface="+mj-lt"/>
              </a:rPr>
              <a:t> – the PCR has been processed by the processing office (either Faculty and Academic Resources  or the HR Data Management Team) and the changes can be seen in the SAP GUI PA20;</a:t>
            </a:r>
          </a:p>
          <a:p>
            <a:pPr marL="742950" lvl="1" indent="-285750">
              <a:lnSpc>
                <a:spcPct val="150000"/>
              </a:lnSpc>
              <a:buFont typeface="Courier New" panose="02070309020205020404" pitchFamily="49" charset="0"/>
              <a:buChar char="o"/>
            </a:pPr>
            <a:r>
              <a:rPr lang="en-US" altLang="en-US" b="1" dirty="0">
                <a:latin typeface="+mj-lt"/>
              </a:rPr>
              <a:t>Canceled</a:t>
            </a:r>
            <a:r>
              <a:rPr lang="en-US" altLang="en-US" dirty="0">
                <a:latin typeface="+mj-lt"/>
              </a:rPr>
              <a:t> – the initiator withdrew the PCR before it was processed by Faculty and Academic Resources  or the HR Data Management Team;</a:t>
            </a:r>
          </a:p>
          <a:p>
            <a:pPr marL="742950" lvl="1" indent="-285750">
              <a:lnSpc>
                <a:spcPct val="150000"/>
              </a:lnSpc>
              <a:buFont typeface="Courier New" panose="02070309020205020404" pitchFamily="49" charset="0"/>
              <a:buChar char="o"/>
            </a:pPr>
            <a:r>
              <a:rPr lang="en-US" altLang="en-US" b="1" dirty="0">
                <a:latin typeface="+mj-lt"/>
              </a:rPr>
              <a:t>Rejected</a:t>
            </a:r>
            <a:r>
              <a:rPr lang="en-US" altLang="en-US" dirty="0">
                <a:latin typeface="+mj-lt"/>
              </a:rPr>
              <a:t> – the PCR was rejected either by an approver or the processing office.  </a:t>
            </a:r>
          </a:p>
          <a:p>
            <a:pPr lvl="1">
              <a:lnSpc>
                <a:spcPct val="150000"/>
              </a:lnSpc>
            </a:pPr>
            <a:r>
              <a:rPr lang="en-US" altLang="en-US" i="1" dirty="0">
                <a:latin typeface="+mj-lt"/>
              </a:rPr>
              <a:t>	**Most rejected PCRs can be sent forward again. </a:t>
            </a:r>
            <a:endParaRPr lang="en-US" dirty="0">
              <a:solidFill>
                <a:srgbClr val="501214"/>
              </a:solidFill>
              <a:latin typeface="+mj-lt"/>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953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Tracking the Electronic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47</a:t>
            </a:fld>
            <a:endParaRPr lang="en-US" dirty="0">
              <a:latin typeface="Univers" panose="020B0503020202020204" pitchFamily="34" charset="0"/>
            </a:endParaRPr>
          </a:p>
        </p:txBody>
      </p:sp>
      <p:sp>
        <p:nvSpPr>
          <p:cNvPr id="2" name="TextBox 1"/>
          <p:cNvSpPr txBox="1"/>
          <p:nvPr/>
        </p:nvSpPr>
        <p:spPr>
          <a:xfrm>
            <a:off x="585690" y="1445971"/>
            <a:ext cx="10725150" cy="754181"/>
          </a:xfrm>
          <a:prstGeom prst="rect">
            <a:avLst/>
          </a:prstGeom>
          <a:noFill/>
        </p:spPr>
        <p:txBody>
          <a:bodyPr wrap="square" rtlCol="0">
            <a:spAutoFit/>
          </a:bodyPr>
          <a:lstStyle/>
          <a:p>
            <a:pPr lvl="1">
              <a:lnSpc>
                <a:spcPct val="125000"/>
              </a:lnSpc>
            </a:pPr>
            <a:r>
              <a:rPr lang="en-US" altLang="en-US" dirty="0">
                <a:latin typeface="+mj-lt"/>
              </a:rPr>
              <a:t>The initiator can select a PCR by clicking on the box next to the Process Name and clicking the Details button.</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85B7E75-C9A1-42CE-A8B3-8402F784CE73}"/>
              </a:ext>
            </a:extLst>
          </p:cNvPr>
          <p:cNvPicPr>
            <a:picLocks noChangeAspect="1"/>
          </p:cNvPicPr>
          <p:nvPr/>
        </p:nvPicPr>
        <p:blipFill>
          <a:blip r:embed="rId2"/>
          <a:stretch>
            <a:fillRect/>
          </a:stretch>
        </p:blipFill>
        <p:spPr>
          <a:xfrm>
            <a:off x="400050" y="2537217"/>
            <a:ext cx="11315699" cy="2438400"/>
          </a:xfrm>
          <a:prstGeom prst="rect">
            <a:avLst/>
          </a:prstGeom>
        </p:spPr>
      </p:pic>
    </p:spTree>
    <p:extLst>
      <p:ext uri="{BB962C8B-B14F-4D97-AF65-F5344CB8AC3E}">
        <p14:creationId xmlns:p14="http://schemas.microsoft.com/office/powerpoint/2010/main" val="1828326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Tracking the Electronic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48</a:t>
            </a:fld>
            <a:endParaRPr lang="en-US" dirty="0">
              <a:latin typeface="Univers" panose="020B0503020202020204" pitchFamily="34" charset="0"/>
            </a:endParaRPr>
          </a:p>
        </p:txBody>
      </p:sp>
      <p:sp>
        <p:nvSpPr>
          <p:cNvPr id="2" name="TextBox 1"/>
          <p:cNvSpPr txBox="1"/>
          <p:nvPr/>
        </p:nvSpPr>
        <p:spPr>
          <a:xfrm>
            <a:off x="529706" y="1511295"/>
            <a:ext cx="10725150" cy="4914166"/>
          </a:xfrm>
          <a:prstGeom prst="rect">
            <a:avLst/>
          </a:prstGeom>
          <a:noFill/>
        </p:spPr>
        <p:txBody>
          <a:bodyPr wrap="square" rtlCol="0">
            <a:spAutoFit/>
          </a:bodyPr>
          <a:lstStyle/>
          <a:p>
            <a:pPr marL="742950" lvl="1" indent="-285750">
              <a:lnSpc>
                <a:spcPct val="125000"/>
              </a:lnSpc>
              <a:buFont typeface="Courier New" panose="02070309020205020404" pitchFamily="49" charset="0"/>
              <a:buChar char="o"/>
            </a:pPr>
            <a:r>
              <a:rPr lang="en-US" altLang="en-US" dirty="0">
                <a:latin typeface="+mj-lt"/>
              </a:rPr>
              <a:t>The PCR will open at the top of the form under Process Steps, you can see everyone involved in the processing of the PCR .</a:t>
            </a: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endParaRPr lang="en-US" dirty="0">
              <a:solidFill>
                <a:srgbClr val="501214"/>
              </a:solidFill>
              <a:latin typeface="+mj-lt"/>
            </a:endParaRPr>
          </a:p>
          <a:p>
            <a:pPr marL="742950" lvl="1" indent="-285750">
              <a:lnSpc>
                <a:spcPct val="125000"/>
              </a:lnSpc>
              <a:buFont typeface="Courier New" panose="02070309020205020404" pitchFamily="49" charset="0"/>
              <a:buChar char="o"/>
            </a:pPr>
            <a:r>
              <a:rPr lang="en-US" dirty="0">
                <a:latin typeface="+mj-lt"/>
              </a:rPr>
              <a:t>The initiator can withdraw a PCR prior to final processing by Faculty and Academic Resources  or the HR Data Management Team.</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0321E56-0D6A-4928-B382-006C9060A354}"/>
              </a:ext>
            </a:extLst>
          </p:cNvPr>
          <p:cNvPicPr>
            <a:picLocks noChangeAspect="1"/>
          </p:cNvPicPr>
          <p:nvPr/>
        </p:nvPicPr>
        <p:blipFill>
          <a:blip r:embed="rId2"/>
          <a:stretch>
            <a:fillRect/>
          </a:stretch>
        </p:blipFill>
        <p:spPr>
          <a:xfrm>
            <a:off x="2006081" y="2354334"/>
            <a:ext cx="7081351" cy="2955860"/>
          </a:xfrm>
          <a:prstGeom prst="rect">
            <a:avLst/>
          </a:prstGeom>
        </p:spPr>
      </p:pic>
    </p:spTree>
    <p:extLst>
      <p:ext uri="{BB962C8B-B14F-4D97-AF65-F5344CB8AC3E}">
        <p14:creationId xmlns:p14="http://schemas.microsoft.com/office/powerpoint/2010/main" val="2079691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Resubmitting a Rejected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49</a:t>
            </a:fld>
            <a:endParaRPr lang="en-US" dirty="0">
              <a:latin typeface="Univers" panose="020B0503020202020204" pitchFamily="34" charset="0"/>
            </a:endParaRPr>
          </a:p>
        </p:txBody>
      </p:sp>
      <p:sp>
        <p:nvSpPr>
          <p:cNvPr id="2" name="TextBox 1"/>
          <p:cNvSpPr txBox="1"/>
          <p:nvPr/>
        </p:nvSpPr>
        <p:spPr>
          <a:xfrm>
            <a:off x="651088" y="1469068"/>
            <a:ext cx="10725150" cy="420435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A Rejected PCR will return to My Inbox in the SAP Portal with comments from HR as to what caused the rejection. </a:t>
            </a:r>
          </a:p>
          <a:p>
            <a:pPr marL="742950" lvl="1" indent="-285750">
              <a:lnSpc>
                <a:spcPct val="150000"/>
              </a:lnSpc>
              <a:buFont typeface="Courier New" panose="02070309020205020404" pitchFamily="49" charset="0"/>
              <a:buChar char="o"/>
            </a:pPr>
            <a:r>
              <a:rPr lang="en-US" altLang="en-US" dirty="0">
                <a:latin typeface="+mj-lt"/>
              </a:rPr>
              <a:t>A rejected PCR can be corrected and resubmitted through workflow. Attachments can also be corrected.</a:t>
            </a:r>
          </a:p>
          <a:p>
            <a:pPr marL="742950" lvl="1" indent="-285750">
              <a:lnSpc>
                <a:spcPct val="150000"/>
              </a:lnSpc>
              <a:buFont typeface="Courier New" panose="02070309020205020404" pitchFamily="49" charset="0"/>
              <a:buChar char="o"/>
            </a:pPr>
            <a:r>
              <a:rPr lang="en-US" altLang="en-US" dirty="0">
                <a:latin typeface="+mj-lt"/>
              </a:rPr>
              <a:t>A WITHDRAW button will now appear on the form once it is rejected. This withdraw button is used to withdraw a rejected PCR that will not be resubmitted through workflow.</a:t>
            </a:r>
          </a:p>
          <a:p>
            <a:pPr marL="742950" lvl="1" indent="-285750">
              <a:lnSpc>
                <a:spcPct val="150000"/>
              </a:lnSpc>
              <a:buFont typeface="Courier New" panose="02070309020205020404" pitchFamily="49" charset="0"/>
              <a:buChar char="o"/>
            </a:pPr>
            <a:r>
              <a:rPr lang="en-US" altLang="en-US" dirty="0">
                <a:latin typeface="+mj-lt"/>
              </a:rPr>
              <a:t>If a PCR was rejected because it was the incorrect type of PCR form, the form must be withdrawn, and a new PCR is required.  The form cannot be resubmitted.</a:t>
            </a:r>
          </a:p>
          <a:p>
            <a:pPr marL="742950" lvl="1" indent="-285750">
              <a:lnSpc>
                <a:spcPct val="150000"/>
              </a:lnSpc>
              <a:buFont typeface="Courier New" panose="02070309020205020404" pitchFamily="49" charset="0"/>
              <a:buChar char="o"/>
            </a:pPr>
            <a:r>
              <a:rPr lang="en-US" altLang="en-US" dirty="0">
                <a:latin typeface="+mj-lt"/>
              </a:rPr>
              <a:t>The rejected Additional Appointment PCR cannot be resubmitted if an incorrect position number was used. A new PCR is required. </a:t>
            </a:r>
          </a:p>
          <a:p>
            <a:pPr marL="742950" lvl="1" indent="-285750">
              <a:lnSpc>
                <a:spcPct val="150000"/>
              </a:lnSpc>
              <a:buFont typeface="Courier New" panose="02070309020205020404" pitchFamily="49" charset="0"/>
              <a:buChar char="o"/>
            </a:pPr>
            <a:r>
              <a:rPr lang="en-US" altLang="en-US" dirty="0">
                <a:latin typeface="+mj-lt"/>
              </a:rPr>
              <a:t>A rejected New Hire PCR can be resubmitted with a corrected position number.</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87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What You Need to Know</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a:t>
            </a:fld>
            <a:endParaRPr lang="en-US" dirty="0">
              <a:latin typeface="Univers" panose="020B0503020202020204" pitchFamily="34" charset="0"/>
            </a:endParaRPr>
          </a:p>
        </p:txBody>
      </p:sp>
      <p:sp>
        <p:nvSpPr>
          <p:cNvPr id="2" name="TextBox 1"/>
          <p:cNvSpPr txBox="1"/>
          <p:nvPr/>
        </p:nvSpPr>
        <p:spPr>
          <a:xfrm>
            <a:off x="643812" y="1519324"/>
            <a:ext cx="10890963" cy="3736920"/>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If  the incorrect type of PCR is submitted the PCR will be rejected by the processor and the department will be required to submit the correct type of PCR form.</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If the attached support documents are not correctly completed or attached using an incorrect file name, the PCR will be rejected. The initiator can then attach the corrected form and resubmit the PCR for processing.</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PCR routing for approval is not available during the period that payroll is locked for processing. A hard stop message will be received. The PCR can be created and saved as a draft. Once payroll is unlocked, the initiator can access the draft under in the SAP Portal in the My Inbox tile. </a:t>
            </a:r>
          </a:p>
          <a:p>
            <a:pPr marL="742950" lvl="1" indent="-285750">
              <a:lnSpc>
                <a:spcPct val="150000"/>
              </a:lnSpc>
              <a:buFont typeface="Courier New" panose="02070309020205020404" pitchFamily="49" charset="0"/>
              <a:buChar char="o"/>
            </a:pPr>
            <a:r>
              <a:rPr lang="en-US" altLang="en-US" sz="1600" dirty="0">
                <a:latin typeface="Calibri" panose="020F0502020204030204" pitchFamily="34" charset="0"/>
                <a:cs typeface="Calibri" panose="020F0502020204030204" pitchFamily="34" charset="0"/>
              </a:rPr>
              <a:t>When a PCR is rejected, the initiator and anyone who has already approved the PCR will receive an email notice. The initiator will be able to see these actions in the HCM Processes and Forms Overview.</a:t>
            </a:r>
          </a:p>
          <a:p>
            <a:pPr marL="742950" lvl="1" indent="-285750">
              <a:lnSpc>
                <a:spcPct val="125000"/>
              </a:lnSpc>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89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rPr>
              <a:t>Possible Reasons for Resubmitting a Rejected PCR</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50</a:t>
            </a:fld>
            <a:endParaRPr lang="en-US" dirty="0">
              <a:latin typeface="Univers" panose="020B0503020202020204" pitchFamily="34" charset="0"/>
            </a:endParaRPr>
          </a:p>
        </p:txBody>
      </p:sp>
      <p:sp>
        <p:nvSpPr>
          <p:cNvPr id="2" name="TextBox 1"/>
          <p:cNvSpPr txBox="1"/>
          <p:nvPr/>
        </p:nvSpPr>
        <p:spPr>
          <a:xfrm>
            <a:off x="809626" y="2157818"/>
            <a:ext cx="10725150" cy="2542363"/>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Add incorrect or forgotten attachments</a:t>
            </a:r>
          </a:p>
          <a:p>
            <a:pPr marL="742950" lvl="1" indent="-285750">
              <a:lnSpc>
                <a:spcPct val="150000"/>
              </a:lnSpc>
              <a:buFont typeface="Courier New" panose="02070309020205020404" pitchFamily="49" charset="0"/>
              <a:buChar char="o"/>
            </a:pPr>
            <a:r>
              <a:rPr lang="en-US" altLang="en-US" dirty="0">
                <a:latin typeface="+mj-lt"/>
              </a:rPr>
              <a:t>Change in cost distribution</a:t>
            </a:r>
          </a:p>
          <a:p>
            <a:pPr marL="742950" lvl="1" indent="-285750">
              <a:lnSpc>
                <a:spcPct val="150000"/>
              </a:lnSpc>
              <a:buFont typeface="Courier New" panose="02070309020205020404" pitchFamily="49" charset="0"/>
              <a:buChar char="o"/>
            </a:pPr>
            <a:r>
              <a:rPr lang="en-US" altLang="en-US" dirty="0">
                <a:latin typeface="+mj-lt"/>
              </a:rPr>
              <a:t>Change in action reason code (not type of PCR form)</a:t>
            </a:r>
          </a:p>
          <a:p>
            <a:pPr marL="742950" lvl="1" indent="-285750">
              <a:lnSpc>
                <a:spcPct val="150000"/>
              </a:lnSpc>
              <a:buFont typeface="Courier New" panose="02070309020205020404" pitchFamily="49" charset="0"/>
              <a:buChar char="o"/>
            </a:pPr>
            <a:r>
              <a:rPr lang="en-US" altLang="en-US" dirty="0">
                <a:latin typeface="+mj-lt"/>
              </a:rPr>
              <a:t>Change in FTE</a:t>
            </a:r>
          </a:p>
          <a:p>
            <a:pPr marL="742950" lvl="1" indent="-285750">
              <a:lnSpc>
                <a:spcPct val="150000"/>
              </a:lnSpc>
              <a:buFont typeface="Courier New" panose="02070309020205020404" pitchFamily="49" charset="0"/>
              <a:buChar char="o"/>
            </a:pPr>
            <a:r>
              <a:rPr lang="en-US" altLang="en-US" dirty="0">
                <a:latin typeface="+mj-lt"/>
              </a:rPr>
              <a:t>Change in effective date</a:t>
            </a:r>
          </a:p>
          <a:p>
            <a:pPr marL="742950" lvl="1" indent="-285750">
              <a:lnSpc>
                <a:spcPct val="150000"/>
              </a:lnSpc>
              <a:buFont typeface="Courier New" panose="02070309020205020404" pitchFamily="49" charset="0"/>
              <a:buChar char="o"/>
            </a:pPr>
            <a:r>
              <a:rPr lang="en-US" altLang="en-US" dirty="0">
                <a:latin typeface="+mj-lt"/>
              </a:rPr>
              <a:t>Change in monthly salary</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096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Rejected PCR in “My Inbox”</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51</a:t>
            </a:fld>
            <a:endParaRPr lang="en-US" dirty="0">
              <a:latin typeface="Univers" panose="020B0503020202020204" pitchFamily="34" charset="0"/>
            </a:endParaRPr>
          </a:p>
        </p:txBody>
      </p:sp>
      <p:sp>
        <p:nvSpPr>
          <p:cNvPr id="2" name="TextBox 1"/>
          <p:cNvSpPr txBox="1"/>
          <p:nvPr/>
        </p:nvSpPr>
        <p:spPr>
          <a:xfrm>
            <a:off x="809625" y="1511554"/>
            <a:ext cx="10725150" cy="412934"/>
          </a:xfrm>
          <a:prstGeom prst="rect">
            <a:avLst/>
          </a:prstGeom>
          <a:noFill/>
        </p:spPr>
        <p:txBody>
          <a:bodyPr wrap="square" rtlCol="0">
            <a:spAutoFit/>
          </a:bodyPr>
          <a:lstStyle/>
          <a:p>
            <a:pPr lvl="1">
              <a:lnSpc>
                <a:spcPct val="125000"/>
              </a:lnSpc>
            </a:pPr>
            <a:r>
              <a:rPr lang="en-US" altLang="en-US" dirty="0">
                <a:latin typeface="+mj-lt"/>
              </a:rPr>
              <a:t>When a PCR is rejected it is returned to the initiator’s “My Inbox” under the “Approval” section </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DDBA6D-175C-4844-8EB4-5065A33B5042}"/>
              </a:ext>
            </a:extLst>
          </p:cNvPr>
          <p:cNvPicPr>
            <a:picLocks noChangeAspect="1"/>
          </p:cNvPicPr>
          <p:nvPr/>
        </p:nvPicPr>
        <p:blipFill>
          <a:blip r:embed="rId2"/>
          <a:stretch>
            <a:fillRect/>
          </a:stretch>
        </p:blipFill>
        <p:spPr>
          <a:xfrm>
            <a:off x="2245276" y="2254276"/>
            <a:ext cx="7215966" cy="3810679"/>
          </a:xfrm>
          <a:prstGeom prst="rect">
            <a:avLst/>
          </a:prstGeom>
        </p:spPr>
      </p:pic>
    </p:spTree>
    <p:extLst>
      <p:ext uri="{BB962C8B-B14F-4D97-AF65-F5344CB8AC3E}">
        <p14:creationId xmlns:p14="http://schemas.microsoft.com/office/powerpoint/2010/main" val="2410118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Which Withdraw Button to Use?</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52</a:t>
            </a:fld>
            <a:endParaRPr lang="en-US" dirty="0">
              <a:latin typeface="Univers" panose="020B0503020202020204" pitchFamily="34" charset="0"/>
            </a:endParaRPr>
          </a:p>
        </p:txBody>
      </p:sp>
      <p:sp>
        <p:nvSpPr>
          <p:cNvPr id="2" name="TextBox 1"/>
          <p:cNvSpPr txBox="1"/>
          <p:nvPr/>
        </p:nvSpPr>
        <p:spPr>
          <a:xfrm>
            <a:off x="862012" y="1511295"/>
            <a:ext cx="10725150" cy="1431161"/>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b="1" dirty="0">
                <a:solidFill>
                  <a:srgbClr val="6A5638"/>
                </a:solidFill>
                <a:latin typeface="+mj-lt"/>
              </a:rPr>
              <a:t>Withdraw option via “My Inbox” </a:t>
            </a:r>
          </a:p>
          <a:p>
            <a:pPr marL="1200150" lvl="2" indent="-285750">
              <a:lnSpc>
                <a:spcPct val="150000"/>
              </a:lnSpc>
              <a:buFont typeface="Arial" panose="020B0604020202020204" pitchFamily="34" charset="0"/>
              <a:buChar char="•"/>
            </a:pPr>
            <a:r>
              <a:rPr lang="en-US" altLang="en-US" sz="1400" dirty="0">
                <a:latin typeface="+mj-lt"/>
              </a:rPr>
              <a:t>This option is used when the PCR is in your “Inbox”</a:t>
            </a:r>
          </a:p>
          <a:p>
            <a:pPr marL="1200150" lvl="2" indent="-285750">
              <a:lnSpc>
                <a:spcPct val="150000"/>
              </a:lnSpc>
              <a:buFont typeface="Arial" panose="020B0604020202020204" pitchFamily="34" charset="0"/>
              <a:buChar char="•"/>
            </a:pPr>
            <a:r>
              <a:rPr lang="en-US" altLang="en-US" sz="1400" dirty="0">
                <a:latin typeface="+mj-lt"/>
              </a:rPr>
              <a:t>Used when a PCR has been rejected and you do NOT want to correct and resubmit the form. This option removes the form from the workflow.</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177666E-5ADB-4E10-9EFE-BB01F042C3B3}"/>
              </a:ext>
            </a:extLst>
          </p:cNvPr>
          <p:cNvPicPr>
            <a:picLocks noChangeAspect="1"/>
          </p:cNvPicPr>
          <p:nvPr/>
        </p:nvPicPr>
        <p:blipFill>
          <a:blip r:embed="rId2"/>
          <a:stretch>
            <a:fillRect/>
          </a:stretch>
        </p:blipFill>
        <p:spPr>
          <a:xfrm>
            <a:off x="2199011" y="3114302"/>
            <a:ext cx="7458075" cy="3105150"/>
          </a:xfrm>
          <a:prstGeom prst="rect">
            <a:avLst/>
          </a:prstGeom>
        </p:spPr>
      </p:pic>
    </p:spTree>
    <p:extLst>
      <p:ext uri="{BB962C8B-B14F-4D97-AF65-F5344CB8AC3E}">
        <p14:creationId xmlns:p14="http://schemas.microsoft.com/office/powerpoint/2010/main" val="3573288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600" b="1" spc="300" dirty="0">
                <a:solidFill>
                  <a:srgbClr val="501214">
                    <a:lumMod val="75000"/>
                  </a:srgbClr>
                </a:solidFill>
              </a:rPr>
              <a:t>Withdraw Option via View My PCR’s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53</a:t>
            </a:fld>
            <a:endParaRPr lang="en-US" dirty="0">
              <a:latin typeface="Univers" panose="020B0503020202020204" pitchFamily="34" charset="0"/>
            </a:endParaRPr>
          </a:p>
        </p:txBody>
      </p:sp>
      <p:sp>
        <p:nvSpPr>
          <p:cNvPr id="2" name="TextBox 1"/>
          <p:cNvSpPr txBox="1"/>
          <p:nvPr/>
        </p:nvSpPr>
        <p:spPr>
          <a:xfrm>
            <a:off x="486402" y="1452257"/>
            <a:ext cx="10725150" cy="1074590"/>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b="1" dirty="0">
                <a:solidFill>
                  <a:srgbClr val="6A5638"/>
                </a:solidFill>
                <a:latin typeface="+mj-lt"/>
              </a:rPr>
              <a:t>Withdraw option via HCM Processes and Overview</a:t>
            </a:r>
          </a:p>
          <a:p>
            <a:pPr marL="1200150" lvl="2" indent="-285750">
              <a:lnSpc>
                <a:spcPct val="150000"/>
              </a:lnSpc>
              <a:buFont typeface="Arial" panose="020B0604020202020204" pitchFamily="34" charset="0"/>
              <a:buChar char="•"/>
            </a:pPr>
            <a:r>
              <a:rPr lang="en-US" altLang="en-US" sz="1400" dirty="0">
                <a:latin typeface="+mj-lt"/>
              </a:rPr>
              <a:t>This option is used when the PCR is currently in workflow and is NOT in your SAP Portal My Inbox tile. </a:t>
            </a:r>
          </a:p>
          <a:p>
            <a:pPr marL="1200150" lvl="2" indent="-285750">
              <a:lnSpc>
                <a:spcPct val="150000"/>
              </a:lnSpc>
              <a:buFont typeface="Arial" panose="020B0604020202020204" pitchFamily="34" charset="0"/>
              <a:buChar char="•"/>
            </a:pPr>
            <a:r>
              <a:rPr lang="en-US" altLang="en-US" sz="1400" dirty="0">
                <a:latin typeface="+mj-lt"/>
              </a:rPr>
              <a:t>If the initiator created and resubmitted a PCR, then wishes to withdraw it prior to final processing.</a:t>
            </a: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FD1B22F-2484-46BE-B433-42674E132B06}"/>
              </a:ext>
            </a:extLst>
          </p:cNvPr>
          <p:cNvPicPr>
            <a:picLocks noChangeAspect="1"/>
          </p:cNvPicPr>
          <p:nvPr/>
        </p:nvPicPr>
        <p:blipFill>
          <a:blip r:embed="rId2"/>
          <a:stretch>
            <a:fillRect/>
          </a:stretch>
        </p:blipFill>
        <p:spPr>
          <a:xfrm>
            <a:off x="1774079" y="2826513"/>
            <a:ext cx="7953375" cy="3076575"/>
          </a:xfrm>
          <a:prstGeom prst="rect">
            <a:avLst/>
          </a:prstGeom>
        </p:spPr>
      </p:pic>
    </p:spTree>
    <p:extLst>
      <p:ext uri="{BB962C8B-B14F-4D97-AF65-F5344CB8AC3E}">
        <p14:creationId xmlns:p14="http://schemas.microsoft.com/office/powerpoint/2010/main" val="3923665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Approver’s “My Inbox” Contents</a:t>
            </a:r>
          </a:p>
        </p:txBody>
      </p:sp>
      <p:sp>
        <p:nvSpPr>
          <p:cNvPr id="21" name="Content Placeholder 2"/>
          <p:cNvSpPr txBox="1">
            <a:spLocks/>
          </p:cNvSpPr>
          <p:nvPr/>
        </p:nvSpPr>
        <p:spPr>
          <a:xfrm>
            <a:off x="961053" y="1066505"/>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54</a:t>
            </a:fld>
            <a:endParaRPr lang="en-US" dirty="0">
              <a:latin typeface="Univers" panose="020B050302020202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F619E10-45C5-4FAF-A913-B49969317E15}"/>
              </a:ext>
            </a:extLst>
          </p:cNvPr>
          <p:cNvPicPr>
            <a:picLocks noChangeAspect="1"/>
          </p:cNvPicPr>
          <p:nvPr/>
        </p:nvPicPr>
        <p:blipFill>
          <a:blip r:embed="rId2"/>
          <a:stretch>
            <a:fillRect/>
          </a:stretch>
        </p:blipFill>
        <p:spPr>
          <a:xfrm>
            <a:off x="342827" y="1519918"/>
            <a:ext cx="11430145" cy="4686964"/>
          </a:xfrm>
          <a:prstGeom prst="rect">
            <a:avLst/>
          </a:prstGeom>
        </p:spPr>
      </p:pic>
    </p:spTree>
    <p:extLst>
      <p:ext uri="{BB962C8B-B14F-4D97-AF65-F5344CB8AC3E}">
        <p14:creationId xmlns:p14="http://schemas.microsoft.com/office/powerpoint/2010/main" val="1277644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Substitution for Approvers in SAP Workflow</a:t>
            </a:r>
          </a:p>
        </p:txBody>
      </p:sp>
      <p:sp>
        <p:nvSpPr>
          <p:cNvPr id="21" name="Content Placeholder 2"/>
          <p:cNvSpPr txBox="1">
            <a:spLocks/>
          </p:cNvSpPr>
          <p:nvPr/>
        </p:nvSpPr>
        <p:spPr>
          <a:xfrm>
            <a:off x="914400" y="151091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55</a:t>
            </a:fld>
            <a:endParaRPr lang="en-US" dirty="0">
              <a:latin typeface="Univers" panose="020B0503020202020204" pitchFamily="34" charset="0"/>
            </a:endParaRPr>
          </a:p>
        </p:txBody>
      </p:sp>
      <p:sp>
        <p:nvSpPr>
          <p:cNvPr id="2" name="TextBox 1"/>
          <p:cNvSpPr txBox="1"/>
          <p:nvPr/>
        </p:nvSpPr>
        <p:spPr>
          <a:xfrm>
            <a:off x="809626" y="1561381"/>
            <a:ext cx="10725150" cy="4619854"/>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SAP Workflow Task Substitution allows task owners to designate a substitute on the Portal My Inbox tasks on their behalf. A substitute must have the appropriate SAP security role to support the substituted activity.</a:t>
            </a:r>
          </a:p>
          <a:p>
            <a:pPr marL="742950" lvl="1" indent="-285750">
              <a:lnSpc>
                <a:spcPct val="150000"/>
              </a:lnSpc>
              <a:buFont typeface="Courier New" panose="02070309020205020404" pitchFamily="49" charset="0"/>
              <a:buChar char="o"/>
            </a:pP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latin typeface="+mj-lt"/>
              </a:rPr>
              <a:t>The initiator cannot serve as a substitute for approval purposes.</a:t>
            </a:r>
          </a:p>
          <a:p>
            <a:pPr marL="742950" lvl="1" indent="-285750">
              <a:lnSpc>
                <a:spcPct val="150000"/>
              </a:lnSpc>
              <a:buFont typeface="Courier New" panose="02070309020205020404" pitchFamily="49" charset="0"/>
              <a:buChar char="o"/>
            </a:pP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t>All approvers should have a substitute in case of emergencies. Without a substitute, PCR’s might get stuck in someone’s approval workflow during an absence. When PCRs get stuck in the workflow, it slows up processing time. </a:t>
            </a:r>
          </a:p>
          <a:p>
            <a:pPr marL="742950" lvl="1" indent="-285750">
              <a:lnSpc>
                <a:spcPct val="150000"/>
              </a:lnSpc>
              <a:buFont typeface="Courier New" panose="02070309020205020404" pitchFamily="49" charset="0"/>
              <a:buChar char="o"/>
            </a:pPr>
            <a:endParaRPr lang="en-US" altLang="en-US" dirty="0">
              <a:latin typeface="+mj-lt"/>
            </a:endParaRPr>
          </a:p>
          <a:p>
            <a:pPr marL="742950" lvl="1" indent="-285750">
              <a:lnSpc>
                <a:spcPct val="150000"/>
              </a:lnSpc>
              <a:buFont typeface="Courier New" panose="02070309020205020404" pitchFamily="49" charset="0"/>
              <a:buChar char="o"/>
            </a:pPr>
            <a:r>
              <a:rPr lang="en-US" dirty="0">
                <a:hlinkClick r:id="rId2"/>
              </a:rPr>
              <a:t>Substitution in SAP Instructions</a:t>
            </a:r>
            <a:r>
              <a:rPr lang="en-US" dirty="0"/>
              <a:t> Click on PCR Guides and open “My Inbox User Guide”</a:t>
            </a:r>
            <a:endParaRPr lang="en-US" altLang="en-US" dirty="0">
              <a:latin typeface="+mj-lt"/>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043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1" name="Content Placeholder 2"/>
          <p:cNvSpPr txBox="1">
            <a:spLocks/>
          </p:cNvSpPr>
          <p:nvPr/>
        </p:nvSpPr>
        <p:spPr>
          <a:xfrm>
            <a:off x="914400" y="151091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56</a:t>
            </a:fld>
            <a:endParaRPr lang="en-US" dirty="0">
              <a:latin typeface="Univers" panose="020B050302020202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D756396-B12A-4C22-8D30-75F349257475}"/>
              </a:ext>
            </a:extLst>
          </p:cNvPr>
          <p:cNvPicPr>
            <a:picLocks noChangeAspect="1"/>
          </p:cNvPicPr>
          <p:nvPr/>
        </p:nvPicPr>
        <p:blipFill>
          <a:blip r:embed="rId2"/>
          <a:stretch>
            <a:fillRect/>
          </a:stretch>
        </p:blipFill>
        <p:spPr>
          <a:xfrm>
            <a:off x="569167" y="999637"/>
            <a:ext cx="11242399" cy="5457899"/>
          </a:xfrm>
          <a:prstGeom prst="rect">
            <a:avLst/>
          </a:prstGeom>
        </p:spPr>
      </p:pic>
    </p:spTree>
    <p:extLst>
      <p:ext uri="{BB962C8B-B14F-4D97-AF65-F5344CB8AC3E}">
        <p14:creationId xmlns:p14="http://schemas.microsoft.com/office/powerpoint/2010/main" val="640700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1" name="Content Placeholder 2"/>
          <p:cNvSpPr txBox="1">
            <a:spLocks/>
          </p:cNvSpPr>
          <p:nvPr/>
        </p:nvSpPr>
        <p:spPr>
          <a:xfrm>
            <a:off x="914400" y="151091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57</a:t>
            </a:fld>
            <a:endParaRPr lang="en-US" dirty="0">
              <a:latin typeface="Univers" panose="020B050302020202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8A5A253-52F6-4940-B00F-528390940A9A}"/>
              </a:ext>
            </a:extLst>
          </p:cNvPr>
          <p:cNvPicPr>
            <a:picLocks noChangeAspect="1"/>
          </p:cNvPicPr>
          <p:nvPr/>
        </p:nvPicPr>
        <p:blipFill>
          <a:blip r:embed="rId2"/>
          <a:stretch>
            <a:fillRect/>
          </a:stretch>
        </p:blipFill>
        <p:spPr>
          <a:xfrm>
            <a:off x="587051" y="829619"/>
            <a:ext cx="10947724" cy="5398975"/>
          </a:xfrm>
          <a:prstGeom prst="rect">
            <a:avLst/>
          </a:prstGeom>
        </p:spPr>
      </p:pic>
    </p:spTree>
    <p:extLst>
      <p:ext uri="{BB962C8B-B14F-4D97-AF65-F5344CB8AC3E}">
        <p14:creationId xmlns:p14="http://schemas.microsoft.com/office/powerpoint/2010/main" val="1336003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1" name="Content Placeholder 2"/>
          <p:cNvSpPr txBox="1">
            <a:spLocks/>
          </p:cNvSpPr>
          <p:nvPr/>
        </p:nvSpPr>
        <p:spPr>
          <a:xfrm>
            <a:off x="914400" y="151091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58</a:t>
            </a:fld>
            <a:endParaRPr lang="en-US" dirty="0">
              <a:latin typeface="Univers" panose="020B050302020202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5785E9C-2AB7-47D1-ABDD-75E6C362135A}"/>
              </a:ext>
            </a:extLst>
          </p:cNvPr>
          <p:cNvPicPr>
            <a:picLocks noChangeAspect="1"/>
          </p:cNvPicPr>
          <p:nvPr/>
        </p:nvPicPr>
        <p:blipFill>
          <a:blip r:embed="rId2"/>
          <a:stretch>
            <a:fillRect/>
          </a:stretch>
        </p:blipFill>
        <p:spPr>
          <a:xfrm>
            <a:off x="495226" y="984450"/>
            <a:ext cx="11196031" cy="5298891"/>
          </a:xfrm>
          <a:prstGeom prst="rect">
            <a:avLst/>
          </a:prstGeom>
        </p:spPr>
      </p:pic>
    </p:spTree>
    <p:extLst>
      <p:ext uri="{BB962C8B-B14F-4D97-AF65-F5344CB8AC3E}">
        <p14:creationId xmlns:p14="http://schemas.microsoft.com/office/powerpoint/2010/main" val="4065768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1" name="Content Placeholder 2"/>
          <p:cNvSpPr txBox="1">
            <a:spLocks/>
          </p:cNvSpPr>
          <p:nvPr/>
        </p:nvSpPr>
        <p:spPr>
          <a:xfrm>
            <a:off x="914400" y="151091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59</a:t>
            </a:fld>
            <a:endParaRPr lang="en-US" dirty="0">
              <a:latin typeface="Univers" panose="020B0503020202020204" pitchFamily="34" charset="0"/>
            </a:endParaRPr>
          </a:p>
        </p:txBody>
      </p:sp>
      <p:sp>
        <p:nvSpPr>
          <p:cNvPr id="10" name="Rectangle 9"/>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1" name="Straight Connector 10"/>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22938A-F08A-4465-8A86-007F787445A5}"/>
              </a:ext>
            </a:extLst>
          </p:cNvPr>
          <p:cNvPicPr>
            <a:picLocks noChangeAspect="1"/>
          </p:cNvPicPr>
          <p:nvPr/>
        </p:nvPicPr>
        <p:blipFill>
          <a:blip r:embed="rId2"/>
          <a:stretch>
            <a:fillRect/>
          </a:stretch>
        </p:blipFill>
        <p:spPr>
          <a:xfrm>
            <a:off x="473992" y="847423"/>
            <a:ext cx="11060783" cy="5526835"/>
          </a:xfrm>
          <a:prstGeom prst="rect">
            <a:avLst/>
          </a:prstGeom>
        </p:spPr>
      </p:pic>
    </p:spTree>
    <p:extLst>
      <p:ext uri="{BB962C8B-B14F-4D97-AF65-F5344CB8AC3E}">
        <p14:creationId xmlns:p14="http://schemas.microsoft.com/office/powerpoint/2010/main" val="237223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I-9’s and E-Verify</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a:t>
            </a:fld>
            <a:endParaRPr lang="en-US" dirty="0">
              <a:latin typeface="Univers" panose="020B0503020202020204" pitchFamily="34" charset="0"/>
            </a:endParaRPr>
          </a:p>
        </p:txBody>
      </p:sp>
      <p:sp>
        <p:nvSpPr>
          <p:cNvPr id="2" name="TextBox 1"/>
          <p:cNvSpPr txBox="1"/>
          <p:nvPr/>
        </p:nvSpPr>
        <p:spPr>
          <a:xfrm>
            <a:off x="643812" y="1519324"/>
            <a:ext cx="10890963" cy="4031873"/>
          </a:xfrm>
          <a:prstGeom prst="rect">
            <a:avLst/>
          </a:prstGeom>
          <a:noFill/>
        </p:spPr>
        <p:txBody>
          <a:bodyPr wrap="square" rtlCol="0">
            <a:spAutoFit/>
          </a:bodyPr>
          <a:lstStyle/>
          <a:p>
            <a:pPr marL="285750" indent="-285750" algn="ctr">
              <a:buFont typeface="Arial" panose="020B0604020202020204" pitchFamily="34" charset="0"/>
              <a:buChar char="•"/>
            </a:pPr>
            <a:endParaRPr lang="en-US" sz="1600" u="sng"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Employees must provide documentation to their employers to show their identity and authorization to work.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All I-9’s must be completed in Hire Right. To request HireRight access and obtain training, please contact Talent Acquisition at </a:t>
            </a:r>
            <a:r>
              <a:rPr lang="en-US" sz="1600" dirty="0"/>
              <a:t>512.245.8200</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hlinkClick r:id="rId2"/>
              </a:rPr>
              <a:t>Texas State University HireRight Information</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Hiring departments will access the </a:t>
            </a:r>
            <a:r>
              <a:rPr lang="en-US" sz="1600" dirty="0">
                <a:latin typeface="Calibri" panose="020F0502020204030204" pitchFamily="34" charset="0"/>
                <a:cs typeface="Calibri" panose="020F0502020204030204" pitchFamily="34" charset="0"/>
                <a:hlinkClick r:id="rId3"/>
              </a:rPr>
              <a:t>HireRight</a:t>
            </a:r>
            <a:r>
              <a:rPr lang="en-US" sz="1600" dirty="0">
                <a:latin typeface="Calibri" panose="020F0502020204030204" pitchFamily="34" charset="0"/>
                <a:cs typeface="Calibri" panose="020F0502020204030204" pitchFamily="34" charset="0"/>
              </a:rPr>
              <a:t> website to complete the I-9 and E-Verify process.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department will upload the support documents in HireRight that were used on the I-9 by the employee. </a:t>
            </a:r>
            <a:r>
              <a:rPr lang="en-US" sz="1600" dirty="0">
                <a:latin typeface="Calibri" panose="020F0502020204030204" pitchFamily="34" charset="0"/>
                <a:cs typeface="Calibri" panose="020F0502020204030204" pitchFamily="34" charset="0"/>
                <a:hlinkClick r:id="rId4"/>
              </a:rPr>
              <a:t>Form I-9 Acceptable Documents (USCIS)</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Section 1 of the I-9 must be completed </a:t>
            </a:r>
            <a:r>
              <a:rPr lang="en-US" sz="1600" u="sng" dirty="0">
                <a:latin typeface="Calibri" panose="020F0502020204030204" pitchFamily="34" charset="0"/>
                <a:cs typeface="Calibri" panose="020F0502020204030204" pitchFamily="34" charset="0"/>
              </a:rPr>
              <a:t>no later than </a:t>
            </a:r>
            <a:r>
              <a:rPr lang="en-US" sz="1600" dirty="0">
                <a:latin typeface="Calibri" panose="020F0502020204030204" pitchFamily="34" charset="0"/>
                <a:cs typeface="Calibri" panose="020F0502020204030204" pitchFamily="34" charset="0"/>
              </a:rPr>
              <a:t>the 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day of employment; Section 3 no later than 3 business days from 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day of employment. </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169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800" b="1" spc="300" dirty="0">
                <a:solidFill>
                  <a:srgbClr val="501214">
                    <a:lumMod val="75000"/>
                  </a:srgbClr>
                </a:solidFill>
              </a:rPr>
              <a:t>SAP Security Role Review Policy and Procedures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60</a:t>
            </a:fld>
            <a:endParaRPr lang="en-US" dirty="0">
              <a:latin typeface="Univers" panose="020B0503020202020204" pitchFamily="34" charset="0"/>
            </a:endParaRPr>
          </a:p>
        </p:txBody>
      </p:sp>
      <p:sp>
        <p:nvSpPr>
          <p:cNvPr id="2" name="TextBox 1"/>
          <p:cNvSpPr txBox="1"/>
          <p:nvPr/>
        </p:nvSpPr>
        <p:spPr>
          <a:xfrm>
            <a:off x="730357" y="1497452"/>
            <a:ext cx="10725150" cy="420435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Supervisors are responsible for monitoring and requesting adjustments to security roles as job responsibilities change throughout the year.</a:t>
            </a:r>
          </a:p>
          <a:p>
            <a:pPr marL="742950" lvl="1" indent="-285750">
              <a:lnSpc>
                <a:spcPct val="150000"/>
              </a:lnSpc>
              <a:buFont typeface="Courier New" panose="02070309020205020404" pitchFamily="49" charset="0"/>
              <a:buChar char="o"/>
            </a:pP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latin typeface="+mj-lt"/>
              </a:rPr>
              <a:t>SAP security roles must be verified on an annual basis.</a:t>
            </a:r>
            <a:br>
              <a:rPr lang="en-US" altLang="en-US" dirty="0">
                <a:latin typeface="+mj-lt"/>
              </a:rPr>
            </a:b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latin typeface="+mj-lt"/>
              </a:rPr>
              <a:t>Supervisors are responsible for certifying the roles currently assigned to their direct reports. Supervisors will receive a task in their SAP My Inbox to initiate the certification process.</a:t>
            </a:r>
            <a:br>
              <a:rPr lang="en-US" altLang="en-US" dirty="0">
                <a:latin typeface="+mj-lt"/>
              </a:rPr>
            </a:b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latin typeface="+mj-lt"/>
              </a:rPr>
              <a:t>If it is determined that a role needs revocation, it is possible to indicate this in the certification process and eliminate the need to submit a revocation security form to ITAC.</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643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730357" y="389048"/>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800" b="1" spc="300" dirty="0">
                <a:solidFill>
                  <a:srgbClr val="501214">
                    <a:lumMod val="75000"/>
                  </a:srgbClr>
                </a:solidFill>
              </a:rPr>
              <a:t>SAP Security Role Review Policy and Procedures Questions &amp; Instructions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61</a:t>
            </a:fld>
            <a:endParaRPr lang="en-US" dirty="0">
              <a:latin typeface="Univers" panose="020B0503020202020204" pitchFamily="34" charset="0"/>
            </a:endParaRPr>
          </a:p>
        </p:txBody>
      </p:sp>
      <p:sp>
        <p:nvSpPr>
          <p:cNvPr id="2" name="TextBox 1"/>
          <p:cNvSpPr txBox="1"/>
          <p:nvPr/>
        </p:nvSpPr>
        <p:spPr>
          <a:xfrm>
            <a:off x="730357" y="1497452"/>
            <a:ext cx="10725150" cy="4614853"/>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mj-lt"/>
              </a:rPr>
              <a:t>Finance roles: </a:t>
            </a:r>
          </a:p>
          <a:p>
            <a:pPr marL="1200150" lvl="2" indent="-285750">
              <a:lnSpc>
                <a:spcPct val="150000"/>
              </a:lnSpc>
              <a:buFont typeface="Courier New" panose="02070309020205020404" pitchFamily="49" charset="0"/>
              <a:buChar char="o"/>
            </a:pPr>
            <a:r>
              <a:rPr lang="en-US" altLang="en-US" dirty="0">
                <a:latin typeface="+mj-lt"/>
              </a:rPr>
              <a:t>Financial Reporting, </a:t>
            </a:r>
            <a:r>
              <a:rPr lang="en-US" altLang="en-US" dirty="0">
                <a:latin typeface="+mj-lt"/>
                <a:hlinkClick r:id="rId2"/>
              </a:rPr>
              <a:t>gao@txstate.edu </a:t>
            </a:r>
            <a:r>
              <a:rPr lang="en-US" altLang="en-US" dirty="0">
                <a:latin typeface="+mj-lt"/>
              </a:rPr>
              <a:t>or 245.2541</a:t>
            </a:r>
          </a:p>
          <a:p>
            <a:pPr marL="742950" lvl="1" indent="-285750">
              <a:lnSpc>
                <a:spcPct val="150000"/>
              </a:lnSpc>
              <a:buFont typeface="Courier New" panose="02070309020205020404" pitchFamily="49" charset="0"/>
              <a:buChar char="o"/>
            </a:pP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latin typeface="+mj-lt"/>
              </a:rPr>
              <a:t>Human Resources roles for Academic Affairs: </a:t>
            </a:r>
          </a:p>
          <a:p>
            <a:pPr marL="1200150" lvl="2" indent="-285750">
              <a:lnSpc>
                <a:spcPct val="150000"/>
              </a:lnSpc>
              <a:buFont typeface="Courier New" panose="02070309020205020404" pitchFamily="49" charset="0"/>
              <a:buChar char="o"/>
            </a:pPr>
            <a:r>
              <a:rPr lang="en-US" altLang="en-US" dirty="0">
                <a:latin typeface="+mj-lt"/>
              </a:rPr>
              <a:t>Faculty and Academic Resources, </a:t>
            </a:r>
            <a:r>
              <a:rPr lang="en-US" altLang="en-US" dirty="0">
                <a:latin typeface="+mj-lt"/>
                <a:hlinkClick r:id="rId3"/>
              </a:rPr>
              <a:t>facultyresources@txstate.edu</a:t>
            </a:r>
            <a:r>
              <a:rPr lang="en-US" altLang="en-US" dirty="0">
                <a:latin typeface="+mj-lt"/>
              </a:rPr>
              <a:t> or 245.2786 </a:t>
            </a:r>
            <a:br>
              <a:rPr lang="en-US" altLang="en-US" dirty="0">
                <a:latin typeface="+mj-lt"/>
              </a:rPr>
            </a:br>
            <a:endParaRPr lang="en-US" altLang="en-US" dirty="0">
              <a:latin typeface="+mj-lt"/>
            </a:endParaRPr>
          </a:p>
          <a:p>
            <a:pPr marL="742950" lvl="1" indent="-285750">
              <a:lnSpc>
                <a:spcPct val="150000"/>
              </a:lnSpc>
              <a:buFont typeface="Courier New" panose="02070309020205020404" pitchFamily="49" charset="0"/>
              <a:buChar char="o"/>
            </a:pPr>
            <a:r>
              <a:rPr lang="en-US" altLang="en-US" dirty="0">
                <a:latin typeface="+mj-lt"/>
              </a:rPr>
              <a:t>Human Resources roles for all other divisions:</a:t>
            </a:r>
          </a:p>
          <a:p>
            <a:pPr marL="1200150" lvl="2" indent="-285750">
              <a:lnSpc>
                <a:spcPct val="150000"/>
              </a:lnSpc>
              <a:buFont typeface="Courier New" panose="02070309020205020404" pitchFamily="49" charset="0"/>
              <a:buChar char="o"/>
            </a:pPr>
            <a:r>
              <a:rPr lang="en-US" altLang="en-US" dirty="0">
                <a:latin typeface="+mj-lt"/>
              </a:rPr>
              <a:t>Human Resources, Data Management Team,  </a:t>
            </a:r>
            <a:r>
              <a:rPr lang="en-US" altLang="en-US" dirty="0">
                <a:latin typeface="+mj-lt"/>
                <a:hlinkClick r:id="rId4"/>
              </a:rPr>
              <a:t>hr_mdc@txstate.edu</a:t>
            </a:r>
            <a:r>
              <a:rPr lang="en-US" altLang="en-US" dirty="0">
                <a:latin typeface="+mj-lt"/>
              </a:rPr>
              <a:t> or 245.2557 </a:t>
            </a:r>
            <a:br>
              <a:rPr lang="en-US" altLang="en-US" dirty="0">
                <a:latin typeface="+mj-lt"/>
              </a:rPr>
            </a:br>
            <a:endParaRPr lang="en-US" altLang="en-US" dirty="0">
              <a:latin typeface="+mj-lt"/>
            </a:endParaRPr>
          </a:p>
          <a:p>
            <a:pPr lvl="2" algn="ctr">
              <a:lnSpc>
                <a:spcPct val="150000"/>
              </a:lnSpc>
            </a:pPr>
            <a:r>
              <a:rPr lang="en-US" altLang="en-US" dirty="0">
                <a:latin typeface="+mj-lt"/>
                <a:hlinkClick r:id="rId5"/>
              </a:rPr>
              <a:t>Instructions for Certifying SAP Security Role Assignments</a:t>
            </a:r>
            <a:endParaRPr lang="en-US" altLang="en-US" dirty="0">
              <a:latin typeface="+mj-lt"/>
            </a:endParaRPr>
          </a:p>
          <a:p>
            <a:pPr marL="742950" lvl="1" indent="-285750">
              <a:lnSpc>
                <a:spcPct val="150000"/>
              </a:lnSpc>
              <a:buFont typeface="Courier New" panose="02070309020205020404" pitchFamily="49" charset="0"/>
              <a:buChar char="o"/>
            </a:pPr>
            <a:endParaRPr lang="en-US" altLang="en-US" dirty="0">
              <a:latin typeface="+mj-lt"/>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733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674915"/>
            <a:ext cx="10566612" cy="818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800" b="1" spc="300" dirty="0">
                <a:solidFill>
                  <a:srgbClr val="501214">
                    <a:lumMod val="75000"/>
                  </a:srgbClr>
                </a:solidFill>
              </a:rPr>
              <a:t>Position Based Training</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62</a:t>
            </a:fld>
            <a:endParaRPr lang="en-US" dirty="0">
              <a:latin typeface="Univers" panose="020B0503020202020204" pitchFamily="34" charset="0"/>
            </a:endParaRPr>
          </a:p>
        </p:txBody>
      </p:sp>
      <p:sp>
        <p:nvSpPr>
          <p:cNvPr id="2" name="TextBox 1"/>
          <p:cNvSpPr txBox="1"/>
          <p:nvPr/>
        </p:nvSpPr>
        <p:spPr>
          <a:xfrm>
            <a:off x="730357" y="1497452"/>
            <a:ext cx="10725150" cy="3983078"/>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mj-lt"/>
              </a:rPr>
              <a:t>Training will now be identified using the position or job number assigned in SAP</a:t>
            </a:r>
            <a:br>
              <a:rPr lang="en-US" altLang="en-US" sz="1600" dirty="0">
                <a:latin typeface="+mj-lt"/>
              </a:rPr>
            </a:b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Positions with relationships to designated training classes will be identified when an employee is placed into the selected position. The employee will be notified to register for the specified training and will continue to receive the notice until they complete the training. Their supervisor will also receive reminder emails.</a:t>
            </a:r>
            <a:br>
              <a:rPr lang="en-US" altLang="en-US" sz="1600" dirty="0">
                <a:latin typeface="+mj-lt"/>
              </a:rPr>
            </a:b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When an employee separates from Tx State or transfers between departments, the employee will still be flagged for training if they are out of compliance until they are removed from their position by the losing department.</a:t>
            </a:r>
          </a:p>
          <a:p>
            <a:pPr marL="1200150" lvl="2" indent="-285750">
              <a:lnSpc>
                <a:spcPct val="150000"/>
              </a:lnSpc>
              <a:buFont typeface="Courier New" panose="02070309020205020404" pitchFamily="49" charset="0"/>
              <a:buChar char="o"/>
            </a:pPr>
            <a:r>
              <a:rPr lang="en-US" altLang="en-US" sz="1400" dirty="0">
                <a:latin typeface="+mj-lt"/>
              </a:rPr>
              <a:t>Ex: If Joe Smith works in a lab and handles hazardous waste; the position he is assigned to will be flagged as needing this training. If  Joe leaves, he will continue to be notified until his PCR is processed. The employee who replaces him will then be notified and required to take the training. </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71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674915"/>
            <a:ext cx="10566612" cy="818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800" b="1" spc="300" dirty="0">
                <a:solidFill>
                  <a:srgbClr val="501214">
                    <a:lumMod val="75000"/>
                  </a:srgbClr>
                </a:solidFill>
              </a:rPr>
              <a:t>Required Training</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63</a:t>
            </a:fld>
            <a:endParaRPr lang="en-US" dirty="0">
              <a:latin typeface="Univers" panose="020B0503020202020204" pitchFamily="34" charset="0"/>
            </a:endParaRPr>
          </a:p>
        </p:txBody>
      </p:sp>
      <p:sp>
        <p:nvSpPr>
          <p:cNvPr id="2" name="TextBox 1"/>
          <p:cNvSpPr txBox="1"/>
          <p:nvPr/>
        </p:nvSpPr>
        <p:spPr>
          <a:xfrm>
            <a:off x="730357" y="1421250"/>
            <a:ext cx="10725150" cy="4855432"/>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mj-lt"/>
              </a:rPr>
              <a:t>Designated positions in applicable departments require training for selected holders.</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Through a campus-wide Licensing and Credential initiative, Texas State University is currently in the process of transitioning all safety training previously administered through TRACS onto SAP. </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Required training is coded with A031 on positions and can be viewed with PO13D.</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Examples of Required Training: Hazardous Waste Certification, Spill Prevention Control and Countermeasures</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For questions concerning training content or why you are being asked to take the training, please contact the Environmental Health Safety and Risk Management office at ehs@txstate.edu. </a:t>
            </a:r>
          </a:p>
          <a:p>
            <a:pPr marL="742950" lvl="1" indent="-285750">
              <a:lnSpc>
                <a:spcPct val="150000"/>
              </a:lnSpc>
              <a:buFont typeface="Courier New" panose="02070309020205020404" pitchFamily="49" charset="0"/>
              <a:buChar char="o"/>
            </a:pPr>
            <a:endParaRPr lang="en-US" altLang="en-US" sz="1600" dirty="0">
              <a:latin typeface="+mj-lt"/>
            </a:endParaRPr>
          </a:p>
          <a:p>
            <a:pPr lvl="1" algn="ctr">
              <a:lnSpc>
                <a:spcPct val="150000"/>
              </a:lnSpc>
            </a:pPr>
            <a:r>
              <a:rPr lang="en-US" altLang="en-US" sz="1600" dirty="0">
                <a:latin typeface="+mj-lt"/>
                <a:hlinkClick r:id="rId2"/>
              </a:rPr>
              <a:t>Environmental Health, Safety &amp; Risk Management Training</a:t>
            </a:r>
            <a:endParaRPr lang="en-US" altLang="en-US" sz="1600" dirty="0">
              <a:latin typeface="+mj-lt"/>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348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674915"/>
            <a:ext cx="10566612" cy="818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2800" b="1" spc="300" dirty="0">
                <a:solidFill>
                  <a:srgbClr val="501214">
                    <a:lumMod val="75000"/>
                  </a:srgbClr>
                </a:solidFill>
              </a:rPr>
              <a:t>Required Licenses, Certifications and Credentials (LCC)</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64</a:t>
            </a:fld>
            <a:endParaRPr lang="en-US" dirty="0">
              <a:latin typeface="Univers" panose="020B0503020202020204" pitchFamily="34" charset="0"/>
            </a:endParaRPr>
          </a:p>
        </p:txBody>
      </p:sp>
      <p:sp>
        <p:nvSpPr>
          <p:cNvPr id="2" name="TextBox 1"/>
          <p:cNvSpPr txBox="1"/>
          <p:nvPr/>
        </p:nvSpPr>
        <p:spPr>
          <a:xfrm>
            <a:off x="730357" y="1421250"/>
            <a:ext cx="10725150" cy="3747436"/>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600" dirty="0">
                <a:latin typeface="+mj-lt"/>
              </a:rPr>
              <a:t>Designated positions and/or job codes require certain Licenses, Certifications and Credentials due to their job duties.</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SAP automatically sends notices on the 1st of the month to the employee and employee’s supervisor to remind the employee to complete the required certification or license. The notices will continue until training is complete.</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LCC’s are coded as AZ12 on positions and can be viewed with PO13D.</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Example of LCC’s: Basic Peace Officer, Master Peace Officer, Registered Nurse</a:t>
            </a:r>
          </a:p>
          <a:p>
            <a:pPr marL="742950" lvl="1" indent="-285750">
              <a:lnSpc>
                <a:spcPct val="150000"/>
              </a:lnSpc>
              <a:buFont typeface="Courier New" panose="02070309020205020404" pitchFamily="49" charset="0"/>
              <a:buChar char="o"/>
            </a:pPr>
            <a:endParaRPr lang="en-US" altLang="en-US" sz="1600" dirty="0">
              <a:latin typeface="+mj-lt"/>
            </a:endParaRPr>
          </a:p>
          <a:p>
            <a:pPr marL="742950" lvl="1" indent="-285750">
              <a:lnSpc>
                <a:spcPct val="150000"/>
              </a:lnSpc>
              <a:buFont typeface="Courier New" panose="02070309020205020404" pitchFamily="49" charset="0"/>
              <a:buChar char="o"/>
            </a:pPr>
            <a:r>
              <a:rPr lang="en-US" altLang="en-US" sz="1600" dirty="0">
                <a:latin typeface="+mj-lt"/>
              </a:rPr>
              <a:t>For questions concerning LCCs, please contact Human Resources at </a:t>
            </a:r>
            <a:r>
              <a:rPr lang="en-US" altLang="en-US" sz="1600" dirty="0">
                <a:latin typeface="+mj-lt"/>
                <a:hlinkClick r:id="rId2"/>
              </a:rPr>
              <a:t>hr@txstate.edu</a:t>
            </a:r>
            <a:r>
              <a:rPr lang="en-US" altLang="en-US" sz="1600" dirty="0">
                <a:latin typeface="+mj-lt"/>
              </a:rPr>
              <a:t>.</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55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674915"/>
            <a:ext cx="10566612" cy="818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n-US" sz="2800" b="1" dirty="0">
                <a:solidFill>
                  <a:srgbClr val="501214"/>
                </a:solidFill>
              </a:rPr>
              <a:t>Additional LCC and Required Training Info</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65</a:t>
            </a:fld>
            <a:endParaRPr lang="en-US" dirty="0">
              <a:latin typeface="Univers" panose="020B0503020202020204" pitchFamily="34" charset="0"/>
            </a:endParaRPr>
          </a:p>
        </p:txBody>
      </p:sp>
      <p:sp>
        <p:nvSpPr>
          <p:cNvPr id="2" name="TextBox 1"/>
          <p:cNvSpPr txBox="1"/>
          <p:nvPr/>
        </p:nvSpPr>
        <p:spPr>
          <a:xfrm>
            <a:off x="459770" y="1525912"/>
            <a:ext cx="10725150" cy="4256165"/>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sz="1400" dirty="0">
                <a:latin typeface="+mj-lt"/>
              </a:rPr>
              <a:t>Before hiring an employee, check the position number for the training indicator. Only put employees whose job will require that training or LCC in that position number. </a:t>
            </a:r>
          </a:p>
          <a:p>
            <a:pPr marL="742950" lvl="1" indent="-285750">
              <a:lnSpc>
                <a:spcPct val="150000"/>
              </a:lnSpc>
              <a:buFont typeface="Courier New" panose="02070309020205020404" pitchFamily="49" charset="0"/>
              <a:buChar char="o"/>
            </a:pPr>
            <a:endParaRPr lang="en-US" altLang="en-US" sz="1400" dirty="0">
              <a:latin typeface="+mj-lt"/>
            </a:endParaRPr>
          </a:p>
          <a:p>
            <a:pPr marL="742950" lvl="1" indent="-285750">
              <a:lnSpc>
                <a:spcPct val="150000"/>
              </a:lnSpc>
              <a:buFont typeface="Courier New" panose="02070309020205020404" pitchFamily="49" charset="0"/>
              <a:buChar char="o"/>
            </a:pPr>
            <a:r>
              <a:rPr lang="en-US" altLang="en-US" sz="1400" dirty="0">
                <a:latin typeface="+mj-lt"/>
              </a:rPr>
              <a:t>Check positions for A031 &amp; AZ12 indicators with PO13D or ZHRPOSRPT.</a:t>
            </a:r>
          </a:p>
          <a:p>
            <a:pPr marL="1200150" lvl="2" indent="-285750">
              <a:lnSpc>
                <a:spcPct val="150000"/>
              </a:lnSpc>
              <a:buFont typeface="Courier New" panose="02070309020205020404" pitchFamily="49" charset="0"/>
              <a:buChar char="o"/>
            </a:pPr>
            <a:r>
              <a:rPr lang="en-US" altLang="en-US" sz="1400" dirty="0">
                <a:latin typeface="+mj-lt"/>
                <a:hlinkClick r:id="rId2"/>
              </a:rPr>
              <a:t>How to find A031 and AZ12 on positions</a:t>
            </a:r>
            <a:endParaRPr lang="en-US" altLang="en-US" sz="1400" dirty="0">
              <a:latin typeface="+mj-lt"/>
            </a:endParaRPr>
          </a:p>
          <a:p>
            <a:pPr marL="742950" lvl="1" indent="-285750">
              <a:lnSpc>
                <a:spcPct val="150000"/>
              </a:lnSpc>
              <a:buFont typeface="Courier New" panose="02070309020205020404" pitchFamily="49" charset="0"/>
              <a:buChar char="o"/>
            </a:pPr>
            <a:endParaRPr lang="en-US" altLang="en-US" sz="1400" dirty="0">
              <a:latin typeface="+mj-lt"/>
            </a:endParaRPr>
          </a:p>
          <a:p>
            <a:pPr marL="742950" lvl="1" indent="-285750">
              <a:lnSpc>
                <a:spcPct val="150000"/>
              </a:lnSpc>
              <a:buFont typeface="Courier New" panose="02070309020205020404" pitchFamily="49" charset="0"/>
              <a:buChar char="o"/>
            </a:pPr>
            <a:r>
              <a:rPr lang="en-US" altLang="en-US" sz="1400" dirty="0">
                <a:latin typeface="+mj-lt"/>
              </a:rPr>
              <a:t>If you think an employee needs to be trained, but their position has not been flagged for that training, contact the office of Environmental Health, Safety &amp; Risk Management to add the indicator to their position number.</a:t>
            </a:r>
          </a:p>
          <a:p>
            <a:pPr marL="742950" lvl="1" indent="-285750">
              <a:lnSpc>
                <a:spcPct val="150000"/>
              </a:lnSpc>
              <a:buFont typeface="Courier New" panose="02070309020205020404" pitchFamily="49" charset="0"/>
              <a:buChar char="o"/>
            </a:pPr>
            <a:endParaRPr lang="en-US" altLang="en-US" sz="1400" dirty="0">
              <a:latin typeface="+mj-lt"/>
            </a:endParaRPr>
          </a:p>
          <a:p>
            <a:pPr marL="742950" lvl="1" indent="-285750">
              <a:lnSpc>
                <a:spcPct val="150000"/>
              </a:lnSpc>
              <a:buFont typeface="Courier New" panose="02070309020205020404" pitchFamily="49" charset="0"/>
              <a:buChar char="o"/>
            </a:pPr>
            <a:r>
              <a:rPr lang="en-US" altLang="en-US" sz="1400" dirty="0">
                <a:latin typeface="+mj-lt"/>
              </a:rPr>
              <a:t>If an employee’s job requires an LCC, but their position has not been flagged for that indicator, please contact HR.</a:t>
            </a:r>
          </a:p>
          <a:p>
            <a:pPr marL="742950" lvl="1" indent="-285750">
              <a:lnSpc>
                <a:spcPct val="150000"/>
              </a:lnSpc>
              <a:buFont typeface="Courier New" panose="02070309020205020404" pitchFamily="49" charset="0"/>
              <a:buChar char="o"/>
            </a:pPr>
            <a:endParaRPr lang="en-US" altLang="en-US" sz="1400" dirty="0">
              <a:latin typeface="+mj-lt"/>
            </a:endParaRPr>
          </a:p>
          <a:p>
            <a:pPr marL="742950" lvl="1" indent="-285750">
              <a:lnSpc>
                <a:spcPct val="150000"/>
              </a:lnSpc>
              <a:buFont typeface="Courier New" panose="02070309020205020404" pitchFamily="49" charset="0"/>
              <a:buChar char="o"/>
            </a:pPr>
            <a:r>
              <a:rPr lang="en-US" altLang="en-US" sz="1400" dirty="0">
                <a:latin typeface="+mj-lt"/>
              </a:rPr>
              <a:t>When an employee leaves, ensure PCRs are submitted as soon as possible to avoid notifying employees who have left the University or transferred departments.</a:t>
            </a: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1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674915"/>
            <a:ext cx="10566612" cy="818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n-US" sz="2800" b="1" dirty="0">
                <a:solidFill>
                  <a:srgbClr val="501214"/>
                </a:solidFill>
              </a:rPr>
              <a:t>Important Security Note</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66</a:t>
            </a:fld>
            <a:endParaRPr lang="en-US" dirty="0">
              <a:latin typeface="Univers" panose="020B0503020202020204" pitchFamily="34" charset="0"/>
            </a:endParaRPr>
          </a:p>
        </p:txBody>
      </p:sp>
      <p:sp>
        <p:nvSpPr>
          <p:cNvPr id="2" name="TextBox 1"/>
          <p:cNvSpPr txBox="1"/>
          <p:nvPr/>
        </p:nvSpPr>
        <p:spPr>
          <a:xfrm>
            <a:off x="730357" y="1493120"/>
            <a:ext cx="10725150" cy="2531719"/>
          </a:xfrm>
          <a:prstGeom prst="rect">
            <a:avLst/>
          </a:prstGeom>
          <a:noFill/>
        </p:spPr>
        <p:txBody>
          <a:bodyPr wrap="square" rtlCol="0">
            <a:spAutoFit/>
          </a:bodyPr>
          <a:lstStyle/>
          <a:p>
            <a:pPr marL="285750" indent="-285750">
              <a:lnSpc>
                <a:spcPct val="125000"/>
              </a:lnSpc>
              <a:spcAft>
                <a:spcPts val="25"/>
              </a:spcAft>
              <a:buFont typeface="Arial" panose="020B0604020202020204" pitchFamily="34" charset="0"/>
              <a:buChar char="•"/>
            </a:pPr>
            <a:r>
              <a:rPr lang="en-US" sz="1600" dirty="0">
                <a:latin typeface="Calibri "/>
              </a:rPr>
              <a:t>Electronic attachments containing confidential information must be deleted from electronic storage (e.g., your hard drive) once they are uploaded/attached in the HireRight system or PCR.  </a:t>
            </a:r>
          </a:p>
          <a:p>
            <a:pPr marL="742950" lvl="1" indent="-285750">
              <a:lnSpc>
                <a:spcPct val="125000"/>
              </a:lnSpc>
              <a:spcAft>
                <a:spcPts val="25"/>
              </a:spcAft>
              <a:buFont typeface="Arial" panose="020B0604020202020204" pitchFamily="34" charset="0"/>
              <a:buChar char="•"/>
            </a:pPr>
            <a:r>
              <a:rPr lang="en-US" sz="1600" dirty="0">
                <a:latin typeface="Calibri "/>
              </a:rPr>
              <a:t>Examples include scanned copies of birth certificates, social security cards, driver licenses, W-4 and other personally identifying documents, etc. </a:t>
            </a:r>
          </a:p>
          <a:p>
            <a:pPr marL="742950" lvl="1" indent="-285750">
              <a:lnSpc>
                <a:spcPct val="125000"/>
              </a:lnSpc>
              <a:spcAft>
                <a:spcPts val="25"/>
              </a:spcAft>
              <a:buFont typeface="Arial" panose="020B0604020202020204" pitchFamily="34" charset="0"/>
              <a:buChar char="•"/>
            </a:pPr>
            <a:r>
              <a:rPr lang="en-US" sz="1600" dirty="0">
                <a:latin typeface="Calibri "/>
              </a:rPr>
              <a:t>You should never e-mail confidential information. </a:t>
            </a:r>
          </a:p>
          <a:p>
            <a:pPr marL="742950" lvl="1" indent="-285750">
              <a:lnSpc>
                <a:spcPct val="125000"/>
              </a:lnSpc>
              <a:spcAft>
                <a:spcPts val="25"/>
              </a:spcAft>
              <a:buFont typeface="Arial" panose="020B0604020202020204" pitchFamily="34" charset="0"/>
              <a:buChar char="•"/>
            </a:pPr>
            <a:r>
              <a:rPr lang="en-US" sz="1600" dirty="0"/>
              <a:t>File and Data Storage and Sharing information is provided by ITAC:</a:t>
            </a:r>
          </a:p>
          <a:p>
            <a:pPr marL="1200150" lvl="2" indent="-285750">
              <a:lnSpc>
                <a:spcPct val="125000"/>
              </a:lnSpc>
              <a:spcAft>
                <a:spcPts val="25"/>
              </a:spcAft>
              <a:buFont typeface="Arial" panose="020B0604020202020204" pitchFamily="34" charset="0"/>
              <a:buChar char="•"/>
            </a:pPr>
            <a:r>
              <a:rPr lang="en-US" sz="1600" dirty="0"/>
              <a:t>https://itac.txstate.edu/support/datamanagement-guide/store-share.html</a:t>
            </a:r>
          </a:p>
          <a:p>
            <a:pPr marL="742950" lvl="1" indent="-285750">
              <a:lnSpc>
                <a:spcPct val="125000"/>
              </a:lnSpc>
              <a:spcAft>
                <a:spcPts val="25"/>
              </a:spcAft>
              <a:buFont typeface="Arial" panose="020B0604020202020204" pitchFamily="34" charset="0"/>
              <a:buChar char="•"/>
            </a:pPr>
            <a:endParaRPr lang="en-US" sz="1600" dirty="0">
              <a:latin typeface="Calibri "/>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582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674915"/>
            <a:ext cx="10566612" cy="8189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r>
              <a:rPr lang="en-US" sz="2800" b="1" dirty="0">
                <a:solidFill>
                  <a:srgbClr val="501214"/>
                </a:solidFill>
              </a:rPr>
              <a:t>Additional Recommended Training</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67</a:t>
            </a:fld>
            <a:endParaRPr lang="en-US" dirty="0">
              <a:latin typeface="Univers" panose="020B0503020202020204" pitchFamily="34" charset="0"/>
            </a:endParaRPr>
          </a:p>
        </p:txBody>
      </p:sp>
      <p:sp>
        <p:nvSpPr>
          <p:cNvPr id="2" name="TextBox 1"/>
          <p:cNvSpPr txBox="1"/>
          <p:nvPr/>
        </p:nvSpPr>
        <p:spPr>
          <a:xfrm>
            <a:off x="730357" y="1493120"/>
            <a:ext cx="10725150" cy="1916166"/>
          </a:xfrm>
          <a:prstGeom prst="rect">
            <a:avLst/>
          </a:prstGeom>
          <a:noFill/>
        </p:spPr>
        <p:txBody>
          <a:bodyPr wrap="square" rtlCol="0">
            <a:spAutoFit/>
          </a:bodyPr>
          <a:lstStyle/>
          <a:p>
            <a:pPr marL="285750" indent="-285750">
              <a:lnSpc>
                <a:spcPct val="125000"/>
              </a:lnSpc>
              <a:spcAft>
                <a:spcPts val="25"/>
              </a:spcAft>
              <a:buFont typeface="Arial" panose="020B0604020202020204" pitchFamily="34" charset="0"/>
              <a:buChar char="•"/>
            </a:pPr>
            <a:r>
              <a:rPr lang="en-US" sz="1600" dirty="0">
                <a:latin typeface="Calibri "/>
              </a:rPr>
              <a:t>If you will be initiating PCRs for Faculty, please reach out to Faculty and Academic Resources to schedule training.</a:t>
            </a:r>
          </a:p>
          <a:p>
            <a:pPr marL="285750" indent="-285750">
              <a:lnSpc>
                <a:spcPct val="125000"/>
              </a:lnSpc>
              <a:spcAft>
                <a:spcPts val="25"/>
              </a:spcAft>
              <a:buFont typeface="Arial" panose="020B0604020202020204" pitchFamily="34" charset="0"/>
              <a:buChar char="•"/>
            </a:pPr>
            <a:r>
              <a:rPr lang="en-US" sz="1600" dirty="0">
                <a:latin typeface="Calibri "/>
              </a:rPr>
              <a:t>If you will be the time administrator for your department, please reach out to </a:t>
            </a:r>
            <a:r>
              <a:rPr lang="en-US" sz="1600" dirty="0">
                <a:latin typeface="Calibri "/>
                <a:hlinkClick r:id="rId2"/>
              </a:rPr>
              <a:t>hr@txstate.edu</a:t>
            </a:r>
            <a:r>
              <a:rPr lang="en-US" sz="1600" dirty="0">
                <a:latin typeface="Calibri "/>
              </a:rPr>
              <a:t> to schedule training. </a:t>
            </a:r>
          </a:p>
          <a:p>
            <a:pPr marL="285750" indent="-285750">
              <a:lnSpc>
                <a:spcPct val="125000"/>
              </a:lnSpc>
              <a:spcAft>
                <a:spcPts val="25"/>
              </a:spcAft>
              <a:buFont typeface="Arial" panose="020B0604020202020204" pitchFamily="34" charset="0"/>
              <a:buChar char="•"/>
            </a:pPr>
            <a:r>
              <a:rPr lang="en-US" sz="1600" dirty="0">
                <a:latin typeface="Calibri "/>
              </a:rPr>
              <a:t>To further your knowledge in SAP Organizational Management, sign up for Understanding Organizational Management training through the Success Factors Learning tile in the SAP Portal. This training is not required, but compliments PCR training. </a:t>
            </a:r>
            <a:endParaRPr lang="en-US" sz="1600" dirty="0"/>
          </a:p>
          <a:p>
            <a:pPr marL="742950" lvl="1" indent="-285750">
              <a:lnSpc>
                <a:spcPct val="125000"/>
              </a:lnSpc>
              <a:spcAft>
                <a:spcPts val="25"/>
              </a:spcAft>
              <a:buFont typeface="Arial" panose="020B0604020202020204" pitchFamily="34" charset="0"/>
              <a:buChar char="•"/>
            </a:pPr>
            <a:endParaRPr lang="en-US" sz="1600" dirty="0">
              <a:latin typeface="Calibri "/>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186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rPr>
              <a:t>Questions</a:t>
            </a: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68</a:t>
            </a:fld>
            <a:endParaRPr lang="en-US" dirty="0">
              <a:latin typeface="Univers" panose="020B0503020202020204" pitchFamily="34" charset="0"/>
            </a:endParaRPr>
          </a:p>
        </p:txBody>
      </p:sp>
      <p:sp>
        <p:nvSpPr>
          <p:cNvPr id="2" name="TextBox 1"/>
          <p:cNvSpPr txBox="1"/>
          <p:nvPr/>
        </p:nvSpPr>
        <p:spPr>
          <a:xfrm>
            <a:off x="587829" y="1570711"/>
            <a:ext cx="10788409" cy="4493794"/>
          </a:xfrm>
          <a:prstGeom prst="rect">
            <a:avLst/>
          </a:prstGeom>
          <a:noFill/>
        </p:spPr>
        <p:txBody>
          <a:bodyPr wrap="square" rtlCol="0">
            <a:spAutoFit/>
          </a:bodyPr>
          <a:lstStyle/>
          <a:p>
            <a:pPr lvl="1">
              <a:lnSpc>
                <a:spcPct val="125000"/>
              </a:lnSpc>
            </a:pPr>
            <a:r>
              <a:rPr lang="en-US" altLang="en-US" b="1" u="sng" dirty="0">
                <a:solidFill>
                  <a:srgbClr val="501214"/>
                </a:solidFill>
                <a:latin typeface="+mj-lt"/>
              </a:rPr>
              <a:t>HR Data Management Team</a:t>
            </a:r>
          </a:p>
          <a:p>
            <a:pPr marL="742950" lvl="1" indent="-285750">
              <a:lnSpc>
                <a:spcPct val="125000"/>
              </a:lnSpc>
              <a:buFont typeface="Courier New" panose="02070309020205020404" pitchFamily="49" charset="0"/>
              <a:buChar char="o"/>
            </a:pPr>
            <a:r>
              <a:rPr lang="en-US" altLang="en-US" sz="1600" dirty="0">
                <a:solidFill>
                  <a:srgbClr val="6A5638"/>
                </a:solidFill>
                <a:latin typeface="+mj-lt"/>
              </a:rPr>
              <a:t>Katie Bonner </a:t>
            </a:r>
            <a:r>
              <a:rPr lang="en-US" altLang="en-US" sz="1600" dirty="0">
                <a:latin typeface="+mj-lt"/>
              </a:rPr>
              <a:t>| HRIS Manager | (</a:t>
            </a:r>
            <a:r>
              <a:rPr lang="en-US" altLang="en-US" sz="1600" dirty="0">
                <a:latin typeface="+mj-lt"/>
                <a:hlinkClick r:id="rId2"/>
              </a:rPr>
              <a:t>kb1367</a:t>
            </a:r>
            <a:r>
              <a:rPr lang="en-US" altLang="en-US" sz="1600" dirty="0">
                <a:latin typeface="+mj-lt"/>
              </a:rPr>
              <a:t>) – Salaried staff and graduate student PCR processing</a:t>
            </a:r>
          </a:p>
          <a:p>
            <a:pPr marL="742950" lvl="1" indent="-285750">
              <a:lnSpc>
                <a:spcPct val="125000"/>
              </a:lnSpc>
              <a:buFont typeface="Courier New" panose="02070309020205020404" pitchFamily="49" charset="0"/>
              <a:buChar char="o"/>
            </a:pPr>
            <a:r>
              <a:rPr lang="en-US" altLang="en-US" sz="1600" dirty="0">
                <a:solidFill>
                  <a:srgbClr val="6A5638"/>
                </a:solidFill>
                <a:latin typeface="+mj-lt"/>
              </a:rPr>
              <a:t>Teresa Duggins </a:t>
            </a:r>
            <a:r>
              <a:rPr lang="en-US" altLang="en-US" sz="1600" dirty="0">
                <a:latin typeface="+mj-lt"/>
              </a:rPr>
              <a:t>| HRIS Analyst | (</a:t>
            </a:r>
            <a:r>
              <a:rPr lang="en-US" altLang="en-US" sz="1600" dirty="0">
                <a:latin typeface="+mj-lt"/>
                <a:hlinkClick r:id="rId3"/>
              </a:rPr>
              <a:t>td01</a:t>
            </a:r>
            <a:r>
              <a:rPr lang="en-US" altLang="en-US" sz="1600" dirty="0">
                <a:latin typeface="+mj-lt"/>
              </a:rPr>
              <a:t>) – Non regular, non student PCR processing</a:t>
            </a:r>
          </a:p>
          <a:p>
            <a:pPr marL="742950" lvl="1" indent="-285750">
              <a:lnSpc>
                <a:spcPct val="125000"/>
              </a:lnSpc>
              <a:buFont typeface="Courier New" panose="02070309020205020404" pitchFamily="49" charset="0"/>
              <a:buChar char="o"/>
            </a:pPr>
            <a:r>
              <a:rPr lang="en-US" altLang="en-US" sz="1600" dirty="0">
                <a:solidFill>
                  <a:srgbClr val="6A5638"/>
                </a:solidFill>
                <a:latin typeface="+mj-lt"/>
              </a:rPr>
              <a:t>Lisa Gonzalez </a:t>
            </a:r>
            <a:r>
              <a:rPr lang="en-US" altLang="en-US" sz="1600" dirty="0">
                <a:latin typeface="+mj-lt"/>
              </a:rPr>
              <a:t>| HRIS Analyst | (</a:t>
            </a:r>
            <a:r>
              <a:rPr lang="en-US" altLang="en-US" sz="1600" dirty="0">
                <a:latin typeface="+mj-lt"/>
                <a:hlinkClick r:id="rId4"/>
              </a:rPr>
              <a:t>lv04</a:t>
            </a:r>
            <a:r>
              <a:rPr lang="en-US" altLang="en-US" sz="1600" dirty="0">
                <a:latin typeface="+mj-lt"/>
              </a:rPr>
              <a:t>) – Hourly student appointment processing</a:t>
            </a:r>
          </a:p>
          <a:p>
            <a:pPr marL="742950" lvl="1" indent="-285750">
              <a:lnSpc>
                <a:spcPct val="125000"/>
              </a:lnSpc>
              <a:buFont typeface="Courier New" panose="02070309020205020404" pitchFamily="49" charset="0"/>
              <a:buChar char="o"/>
            </a:pPr>
            <a:r>
              <a:rPr lang="en-US" altLang="en-US" sz="1600" dirty="0">
                <a:solidFill>
                  <a:srgbClr val="6A5638"/>
                </a:solidFill>
                <a:latin typeface="+mj-lt"/>
              </a:rPr>
              <a:t>Lori Kinser </a:t>
            </a:r>
            <a:r>
              <a:rPr lang="en-US" altLang="en-US" sz="1600" dirty="0">
                <a:latin typeface="+mj-lt"/>
              </a:rPr>
              <a:t>| HRIS Representative| (</a:t>
            </a:r>
            <a:r>
              <a:rPr lang="en-US" altLang="en-US" sz="1600" dirty="0">
                <a:latin typeface="+mj-lt"/>
                <a:hlinkClick r:id="rId5"/>
              </a:rPr>
              <a:t>lk1069</a:t>
            </a:r>
            <a:r>
              <a:rPr lang="en-US" altLang="en-US" sz="1600" dirty="0">
                <a:latin typeface="+mj-lt"/>
              </a:rPr>
              <a:t>) – Employment verifications, open-records, i2Verify, PCR and org backup</a:t>
            </a:r>
          </a:p>
          <a:p>
            <a:pPr marL="742950" lvl="1" indent="-285750">
              <a:lnSpc>
                <a:spcPct val="125000"/>
              </a:lnSpc>
              <a:buFont typeface="Courier New" panose="02070309020205020404" pitchFamily="49" charset="0"/>
              <a:buChar char="o"/>
            </a:pPr>
            <a:r>
              <a:rPr lang="en-US" altLang="en-US" sz="1600" dirty="0">
                <a:latin typeface="+mj-lt"/>
              </a:rPr>
              <a:t>General contact: </a:t>
            </a:r>
            <a:r>
              <a:rPr lang="en-US" altLang="en-US" sz="1600" dirty="0">
                <a:latin typeface="+mj-lt"/>
                <a:hlinkClick r:id="rId6"/>
              </a:rPr>
              <a:t>hr_mdc@txstate.edu</a:t>
            </a:r>
            <a:r>
              <a:rPr lang="en-US" altLang="en-US" sz="1600" dirty="0">
                <a:latin typeface="+mj-lt"/>
              </a:rPr>
              <a:t> </a:t>
            </a:r>
          </a:p>
          <a:p>
            <a:pPr marL="742950" lvl="1" indent="-285750">
              <a:lnSpc>
                <a:spcPct val="125000"/>
              </a:lnSpc>
              <a:buFont typeface="Courier New" panose="02070309020205020404" pitchFamily="49" charset="0"/>
              <a:buChar char="o"/>
            </a:pPr>
            <a:endParaRPr lang="en-US" altLang="en-US" dirty="0">
              <a:solidFill>
                <a:srgbClr val="501214"/>
              </a:solidFill>
              <a:latin typeface="+mj-lt"/>
            </a:endParaRPr>
          </a:p>
          <a:p>
            <a:pPr lvl="1">
              <a:lnSpc>
                <a:spcPct val="125000"/>
              </a:lnSpc>
            </a:pPr>
            <a:r>
              <a:rPr lang="en-US" altLang="en-US" b="1" u="sng" dirty="0">
                <a:solidFill>
                  <a:srgbClr val="501214"/>
                </a:solidFill>
                <a:latin typeface="+mj-lt"/>
              </a:rPr>
              <a:t>Faculty and Academic Resources </a:t>
            </a:r>
          </a:p>
          <a:p>
            <a:pPr marL="742950" lvl="1" indent="-285750">
              <a:lnSpc>
                <a:spcPct val="125000"/>
              </a:lnSpc>
              <a:buFont typeface="Courier New" panose="02070309020205020404" pitchFamily="49" charset="0"/>
              <a:buChar char="o"/>
            </a:pPr>
            <a:r>
              <a:rPr lang="en-US" altLang="en-US" sz="1600" dirty="0">
                <a:latin typeface="+mj-lt"/>
              </a:rPr>
              <a:t>New Faculty Hires, Faculty, Program Faculty, and </a:t>
            </a:r>
            <a:r>
              <a:rPr lang="en-US" altLang="en-US" sz="1600" dirty="0"/>
              <a:t>Graduate student</a:t>
            </a:r>
            <a:r>
              <a:rPr lang="en-US" altLang="en-US" sz="1600" dirty="0">
                <a:latin typeface="+mj-lt"/>
              </a:rPr>
              <a:t> PCR processing for specific colleges</a:t>
            </a:r>
          </a:p>
          <a:p>
            <a:pPr marL="742950" lvl="1" indent="-285750">
              <a:lnSpc>
                <a:spcPct val="125000"/>
              </a:lnSpc>
              <a:buFont typeface="Courier New" panose="02070309020205020404" pitchFamily="49" charset="0"/>
              <a:buChar char="o"/>
            </a:pPr>
            <a:r>
              <a:rPr lang="en-US" altLang="en-US" sz="1600" dirty="0">
                <a:solidFill>
                  <a:srgbClr val="6A5638"/>
                </a:solidFill>
              </a:rPr>
              <a:t>Elizabeth Mello </a:t>
            </a:r>
            <a:r>
              <a:rPr lang="en-US" altLang="en-US" sz="1600" dirty="0"/>
              <a:t>| Sr Faculty Analyst | (</a:t>
            </a:r>
            <a:r>
              <a:rPr lang="en-US" altLang="en-US" sz="1600" dirty="0">
                <a:hlinkClick r:id="rId7"/>
              </a:rPr>
              <a:t>es15</a:t>
            </a:r>
            <a:r>
              <a:rPr lang="en-US" altLang="en-US" sz="1600" dirty="0"/>
              <a:t>)</a:t>
            </a:r>
          </a:p>
          <a:p>
            <a:pPr marL="742950" lvl="1" indent="-285750">
              <a:lnSpc>
                <a:spcPct val="125000"/>
              </a:lnSpc>
              <a:buFont typeface="Courier New" panose="02070309020205020404" pitchFamily="49" charset="0"/>
              <a:buChar char="o"/>
            </a:pPr>
            <a:r>
              <a:rPr lang="en-US" altLang="en-US" sz="1600" dirty="0">
                <a:solidFill>
                  <a:srgbClr val="6A5638"/>
                </a:solidFill>
                <a:latin typeface="+mj-lt"/>
              </a:rPr>
              <a:t>Candice Satchell </a:t>
            </a:r>
            <a:r>
              <a:rPr lang="en-US" altLang="en-US" sz="1600" dirty="0">
                <a:latin typeface="+mj-lt"/>
              </a:rPr>
              <a:t>| Faculty Analyst | (</a:t>
            </a:r>
            <a:r>
              <a:rPr lang="en-US" altLang="en-US" sz="1600" dirty="0">
                <a:latin typeface="+mj-lt"/>
                <a:hlinkClick r:id="rId8"/>
              </a:rPr>
              <a:t>cs49</a:t>
            </a:r>
            <a:r>
              <a:rPr lang="en-US" altLang="en-US" sz="1600" dirty="0">
                <a:latin typeface="+mj-lt"/>
              </a:rPr>
              <a:t>)</a:t>
            </a:r>
            <a:endParaRPr lang="en-US" altLang="en-US" sz="1600" dirty="0"/>
          </a:p>
          <a:p>
            <a:pPr marL="742950" lvl="1" indent="-285750">
              <a:lnSpc>
                <a:spcPct val="125000"/>
              </a:lnSpc>
              <a:buFont typeface="Courier New" panose="02070309020205020404" pitchFamily="49" charset="0"/>
              <a:buChar char="o"/>
            </a:pPr>
            <a:r>
              <a:rPr lang="en-US" altLang="en-US" sz="1600" dirty="0">
                <a:hlinkClick r:id="rId9"/>
              </a:rPr>
              <a:t>https://facultyresources.provost.txstate.edu/PCR-Resources.html</a:t>
            </a:r>
            <a:endParaRPr lang="en-US" altLang="en-US" sz="1600" dirty="0"/>
          </a:p>
          <a:p>
            <a:pPr marL="742950" lvl="1" indent="-285750">
              <a:lnSpc>
                <a:spcPct val="125000"/>
              </a:lnSpc>
              <a:buFont typeface="Courier New" panose="02070309020205020404" pitchFamily="49" charset="0"/>
              <a:buChar char="o"/>
            </a:pPr>
            <a:endParaRPr lang="en-US" altLang="en-US" sz="1600" dirty="0"/>
          </a:p>
          <a:p>
            <a:pPr marL="742950" lvl="1" indent="-285750">
              <a:lnSpc>
                <a:spcPct val="125000"/>
              </a:lnSpc>
              <a:buFont typeface="Courier New" panose="02070309020205020404" pitchFamily="49" charset="0"/>
              <a:buChar char="o"/>
            </a:pPr>
            <a:endParaRPr lang="en-US" altLang="en-US" sz="1600" dirty="0">
              <a:latin typeface="+mj-lt"/>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97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695" y="6569242"/>
            <a:ext cx="4382610" cy="2887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4695" y="2542708"/>
            <a:ext cx="4381463" cy="1463235"/>
          </a:xfrm>
          <a:prstGeom prst="rect">
            <a:avLst/>
          </a:prstGeom>
        </p:spPr>
      </p:pic>
      <p:sp>
        <p:nvSpPr>
          <p:cNvPr id="7" name="Rectangle 6"/>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8" name="Straight Connector 7"/>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36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Graduate and International Student PCRs</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7</a:t>
            </a:fld>
            <a:endParaRPr lang="en-US" dirty="0">
              <a:latin typeface="Univers" panose="020B0503020202020204" pitchFamily="34" charset="0"/>
            </a:endParaRPr>
          </a:p>
        </p:txBody>
      </p:sp>
      <p:sp>
        <p:nvSpPr>
          <p:cNvPr id="2" name="TextBox 1"/>
          <p:cNvSpPr txBox="1"/>
          <p:nvPr/>
        </p:nvSpPr>
        <p:spPr>
          <a:xfrm>
            <a:off x="114300" y="1293909"/>
            <a:ext cx="11914414" cy="5963427"/>
          </a:xfrm>
          <a:prstGeom prst="rect">
            <a:avLst/>
          </a:prstGeom>
          <a:noFill/>
        </p:spPr>
        <p:txBody>
          <a:bodyPr wrap="square" rtlCol="0">
            <a:spAutoFit/>
          </a:bodyPr>
          <a:lstStyle/>
          <a:p>
            <a:pPr lvl="1">
              <a:lnSpc>
                <a:spcPct val="150000"/>
              </a:lnSpc>
            </a:pPr>
            <a:r>
              <a:rPr lang="en-US" altLang="en-US" sz="1600" b="1" u="sng" dirty="0">
                <a:latin typeface="Calibri" panose="020F0502020204030204" pitchFamily="34" charset="0"/>
                <a:cs typeface="Calibri" panose="020F0502020204030204" pitchFamily="34" charset="0"/>
              </a:rPr>
              <a:t>All Graduate Students</a:t>
            </a:r>
            <a:r>
              <a:rPr lang="en-US" altLang="en-US" sz="1600" dirty="0">
                <a:latin typeface="Calibri" panose="020F0502020204030204" pitchFamily="34" charset="0"/>
                <a:cs typeface="Calibri" panose="020F0502020204030204" pitchFamily="34" charset="0"/>
              </a:rPr>
              <a:t> </a:t>
            </a:r>
          </a:p>
          <a:p>
            <a:pPr lvl="1">
              <a:lnSpc>
                <a:spcPct val="150000"/>
              </a:lnSpc>
            </a:pPr>
            <a:r>
              <a:rPr lang="en-US" altLang="en-US" sz="1400" dirty="0">
                <a:latin typeface="Calibri" panose="020F0502020204030204" pitchFamily="34" charset="0"/>
                <a:cs typeface="Calibri" panose="020F0502020204030204" pitchFamily="34" charset="0"/>
              </a:rPr>
              <a:t>The department/office is responsible for obtaining and attaching an approval from the Graduate College for the following, if the justification for the approval is not attached, the PCR will be rejected by The Graduate College.</a:t>
            </a:r>
          </a:p>
          <a:p>
            <a:pPr marL="1200150" lvl="2"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Approval for an appointment greater than 50%.</a:t>
            </a:r>
          </a:p>
          <a:p>
            <a:pPr marL="1200150" lvl="2"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Approval for enrollment in less than nine graduate hours during the fall or spring semester or less than 3 graduate hours during the summer.  If the student was enrolled in nine graduate hours the preceding spring and fall semesters, an approval is not needed for summer enrollment.</a:t>
            </a:r>
          </a:p>
          <a:p>
            <a:pPr marL="1200150" lvl="2"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Approval for enrollment in more than 12 graduate level hours during the fall or spring or more than 6 hours during the summer semester.</a:t>
            </a:r>
          </a:p>
          <a:p>
            <a:pPr marL="1200150" lvl="2" indent="-285750">
              <a:lnSpc>
                <a:spcPct val="150000"/>
              </a:lnSpc>
              <a:buFont typeface="Courier New" panose="02070309020205020404" pitchFamily="49" charset="0"/>
              <a:buChar char="o"/>
            </a:pPr>
            <a:r>
              <a:rPr lang="en-US" sz="1400" dirty="0">
                <a:latin typeface="Calibri" panose="020F0502020204030204" pitchFamily="34" charset="0"/>
                <a:cs typeface="Calibri" panose="020F0502020204030204" pitchFamily="34" charset="0"/>
                <a:hlinkClick r:id="rId2"/>
              </a:rPr>
              <a:t>Salaried Graduate Student Employment policy</a:t>
            </a:r>
            <a:endParaRPr lang="en-US" sz="1400" dirty="0">
              <a:latin typeface="Calibri" panose="020F0502020204030204" pitchFamily="34" charset="0"/>
              <a:cs typeface="Calibri" panose="020F0502020204030204" pitchFamily="34" charset="0"/>
            </a:endParaRPr>
          </a:p>
          <a:p>
            <a:pPr marL="1200150" lvl="2" indent="-285750">
              <a:lnSpc>
                <a:spcPct val="150000"/>
              </a:lnSpc>
              <a:buFont typeface="Courier New" panose="02070309020205020404" pitchFamily="49" charset="0"/>
              <a:buChar char="o"/>
            </a:pPr>
            <a:r>
              <a:rPr lang="en-US" sz="1400" dirty="0">
                <a:latin typeface="Calibri" panose="020F0502020204030204" pitchFamily="34" charset="0"/>
                <a:cs typeface="Calibri" panose="020F0502020204030204" pitchFamily="34" charset="0"/>
                <a:hlinkClick r:id="rId3"/>
              </a:rPr>
              <a:t>Graduate Assistant E-PCR Checklist</a:t>
            </a:r>
            <a:endParaRPr lang="en-US" sz="1400" dirty="0">
              <a:latin typeface="Calibri" panose="020F0502020204030204" pitchFamily="34" charset="0"/>
              <a:cs typeface="Calibri" panose="020F0502020204030204" pitchFamily="34" charset="0"/>
            </a:endParaRPr>
          </a:p>
          <a:p>
            <a:pPr lvl="1">
              <a:lnSpc>
                <a:spcPct val="150000"/>
              </a:lnSpc>
            </a:pPr>
            <a:r>
              <a:rPr lang="en-US" altLang="en-US" sz="1600" b="1" u="sng" dirty="0">
                <a:latin typeface="Calibri" panose="020F0502020204030204" pitchFamily="34" charset="0"/>
                <a:cs typeface="Calibri" panose="020F0502020204030204" pitchFamily="34" charset="0"/>
              </a:rPr>
              <a:t>International Students </a:t>
            </a:r>
          </a:p>
          <a:p>
            <a:pPr lvl="1">
              <a:lnSpc>
                <a:spcPct val="150000"/>
              </a:lnSpc>
            </a:pPr>
            <a:r>
              <a:rPr lang="en-US" altLang="en-US" sz="1400" dirty="0">
                <a:latin typeface="Calibri" panose="020F0502020204030204" pitchFamily="34" charset="0"/>
                <a:cs typeface="Calibri" panose="020F0502020204030204" pitchFamily="34" charset="0"/>
              </a:rPr>
              <a:t>The department/office is responsible for obtaining and attaching an approval from the International Office for the following:</a:t>
            </a:r>
          </a:p>
          <a:p>
            <a:pPr marL="1200150" lvl="2"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Approvals needed for:</a:t>
            </a:r>
          </a:p>
          <a:p>
            <a:pPr marL="1657350" lvl="3"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Initial employment of an international student.</a:t>
            </a:r>
          </a:p>
          <a:p>
            <a:pPr marL="1657350" lvl="3"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An international student enrolled in less than nine graduate hours in the fall and spring semester only.</a:t>
            </a:r>
          </a:p>
          <a:p>
            <a:pPr marL="1200150" lvl="2"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hlinkClick r:id="rId4"/>
              </a:rPr>
              <a:t>https://www.international.txstate.edu/Work-Authorization/oncampus.html</a:t>
            </a:r>
            <a:endParaRPr lang="en-US" altLang="en-US" sz="1400" dirty="0">
              <a:latin typeface="Calibri" panose="020F0502020204030204" pitchFamily="34" charset="0"/>
              <a:cs typeface="Calibri" panose="020F0502020204030204" pitchFamily="34" charset="0"/>
            </a:endParaRPr>
          </a:p>
          <a:p>
            <a:pPr marL="1200150" lvl="2" indent="-285750">
              <a:lnSpc>
                <a:spcPct val="150000"/>
              </a:lnSpc>
              <a:buFont typeface="Courier New" panose="02070309020205020404" pitchFamily="49" charset="0"/>
              <a:buChar char="o"/>
            </a:pPr>
            <a:r>
              <a:rPr lang="en-US" altLang="en-US" sz="1400" dirty="0">
                <a:latin typeface="Calibri" panose="020F0502020204030204" pitchFamily="34" charset="0"/>
                <a:cs typeface="Calibri" panose="020F0502020204030204" pitchFamily="34" charset="0"/>
              </a:rPr>
              <a:t>If a dummy SSN is needed for PCR processing, please contact </a:t>
            </a:r>
            <a:r>
              <a:rPr lang="en-US" altLang="en-US" sz="1400" dirty="0">
                <a:latin typeface="Calibri" panose="020F0502020204030204" pitchFamily="34" charset="0"/>
                <a:cs typeface="Calibri" panose="020F0502020204030204" pitchFamily="34" charset="0"/>
                <a:hlinkClick r:id="rId5"/>
              </a:rPr>
              <a:t>hr@txstate.edu</a:t>
            </a:r>
            <a:r>
              <a:rPr lang="en-US" altLang="en-US" sz="1400" dirty="0">
                <a:latin typeface="Calibri" panose="020F0502020204030204" pitchFamily="34" charset="0"/>
                <a:cs typeface="Calibri" panose="020F0502020204030204" pitchFamily="34" charset="0"/>
              </a:rPr>
              <a:t>.</a:t>
            </a:r>
          </a:p>
          <a:p>
            <a:pPr marL="1200150" lvl="2" indent="-285750">
              <a:lnSpc>
                <a:spcPct val="150000"/>
              </a:lnSpc>
              <a:buFont typeface="Courier New" panose="02070309020205020404" pitchFamily="49" charset="0"/>
              <a:buChar char="o"/>
            </a:pPr>
            <a:endParaRPr lang="en-US" altLang="en-US" sz="1400" dirty="0">
              <a:latin typeface="Calibri" panose="020F0502020204030204" pitchFamily="34" charset="0"/>
              <a:cs typeface="Calibri" panose="020F0502020204030204" pitchFamily="34" charset="0"/>
            </a:endParaRPr>
          </a:p>
          <a:p>
            <a:pPr marL="742950" lvl="1" indent="-285750">
              <a:lnSpc>
                <a:spcPct val="125000"/>
              </a:lnSpc>
              <a:buFont typeface="Courier New" panose="02070309020205020404" pitchFamily="49" charset="0"/>
              <a:buChar char="o"/>
            </a:pPr>
            <a:endParaRPr lang="en-US" sz="1600"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63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Other Useful Information</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8</a:t>
            </a:fld>
            <a:endParaRPr lang="en-US" dirty="0">
              <a:latin typeface="Univers" panose="020B0503020202020204" pitchFamily="34" charset="0"/>
            </a:endParaRPr>
          </a:p>
        </p:txBody>
      </p:sp>
      <p:sp>
        <p:nvSpPr>
          <p:cNvPr id="2" name="TextBox 1"/>
          <p:cNvSpPr txBox="1"/>
          <p:nvPr/>
        </p:nvSpPr>
        <p:spPr>
          <a:xfrm>
            <a:off x="446068" y="1945782"/>
            <a:ext cx="10725150" cy="2905924"/>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If a former employee is rehired and has had a name change since last employed, the PCR will be created under the old name and processed under the old name unless a copy of the new social security card is attached to the PCR. If not attached, the employee must provide a copy of their new social security card to HR or Faculty and Academic Resources  to support the name change.</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The types of PCRs and their purpose can be found in the PCR Desk Aid on the </a:t>
            </a:r>
            <a:r>
              <a:rPr lang="en-US" altLang="en-US" dirty="0">
                <a:latin typeface="Calibri" panose="020F0502020204030204" pitchFamily="34" charset="0"/>
                <a:cs typeface="Calibri" panose="020F0502020204030204" pitchFamily="34" charset="0"/>
                <a:hlinkClick r:id="rId2"/>
              </a:rPr>
              <a:t>Faculty and Academic Resources </a:t>
            </a:r>
            <a:r>
              <a:rPr lang="en-US" altLang="en-US" dirty="0">
                <a:latin typeface="Calibri" panose="020F0502020204030204" pitchFamily="34" charset="0"/>
                <a:cs typeface="Calibri" panose="020F0502020204030204" pitchFamily="34" charset="0"/>
              </a:rPr>
              <a:t> website and the </a:t>
            </a:r>
            <a:r>
              <a:rPr lang="en-US" altLang="en-US" dirty="0">
                <a:latin typeface="Calibri" panose="020F0502020204030204" pitchFamily="34" charset="0"/>
                <a:cs typeface="Calibri" panose="020F0502020204030204" pitchFamily="34" charset="0"/>
                <a:hlinkClick r:id="rId3"/>
              </a:rPr>
              <a:t>HR Data Management Team </a:t>
            </a:r>
            <a:r>
              <a:rPr lang="en-US" altLang="en-US" dirty="0">
                <a:latin typeface="Calibri" panose="020F0502020204030204" pitchFamily="34" charset="0"/>
                <a:cs typeface="Calibri" panose="020F0502020204030204" pitchFamily="34" charset="0"/>
              </a:rPr>
              <a:t>website under the Electronic PCRs tab.</a:t>
            </a:r>
          </a:p>
          <a:p>
            <a:pPr marL="742950" lvl="1" indent="-285750">
              <a:lnSpc>
                <a:spcPct val="125000"/>
              </a:lnSpc>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90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69242"/>
            <a:ext cx="12192000" cy="288758"/>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sp>
        <p:nvSpPr>
          <p:cNvPr id="20" name="Title 1"/>
          <p:cNvSpPr txBox="1">
            <a:spLocks/>
          </p:cNvSpPr>
          <p:nvPr/>
        </p:nvSpPr>
        <p:spPr>
          <a:xfrm>
            <a:off x="809626" y="177800"/>
            <a:ext cx="10566612" cy="1239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lvl="0">
              <a:defRPr/>
            </a:pPr>
            <a:r>
              <a:rPr lang="en-US" sz="3000" b="1" spc="300" dirty="0">
                <a:solidFill>
                  <a:srgbClr val="501214">
                    <a:lumMod val="75000"/>
                  </a:srgbClr>
                </a:solidFill>
                <a:latin typeface="Calibri" panose="020F0502020204030204" pitchFamily="34" charset="0"/>
                <a:cs typeface="Calibri" panose="020F0502020204030204" pitchFamily="34" charset="0"/>
              </a:rPr>
              <a:t>Other Useful Information</a:t>
            </a:r>
            <a:endParaRPr kumimoji="0" lang="en-US" sz="3000" b="1" i="0" u="none" strike="noStrike" kern="1200" cap="none" spc="300" normalizeH="0" baseline="0" noProof="0" dirty="0">
              <a:ln>
                <a:noFill/>
              </a:ln>
              <a:solidFill>
                <a:srgbClr val="501214">
                  <a:lumMod val="75000"/>
                </a:srgbClr>
              </a:solidFill>
              <a:effectLst/>
              <a:uLnTx/>
              <a:uFillTx/>
              <a:latin typeface="Calibri" panose="020F0502020204030204" pitchFamily="34" charset="0"/>
              <a:cs typeface="Calibri" panose="020F0502020204030204" pitchFamily="34" charset="0"/>
            </a:endParaRPr>
          </a:p>
        </p:txBody>
      </p:sp>
      <p:sp>
        <p:nvSpPr>
          <p:cNvPr id="21" name="Content Placeholder 2"/>
          <p:cNvSpPr txBox="1">
            <a:spLocks/>
          </p:cNvSpPr>
          <p:nvPr/>
        </p:nvSpPr>
        <p:spPr>
          <a:xfrm>
            <a:off x="914400" y="1501588"/>
            <a:ext cx="10620375" cy="3794312"/>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400"/>
              </a:spcBef>
              <a:spcAft>
                <a:spcPts val="0"/>
              </a:spcAft>
              <a:buClrTx/>
              <a:buSzTx/>
              <a:buFont typeface="Euphemia" pitchFamily="34" charset="0"/>
              <a:buNone/>
              <a:tabLst/>
              <a:defRPr/>
            </a:pPr>
            <a:r>
              <a:rPr kumimoji="0" lang="en-US" sz="24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rPr>
              <a:t>		</a:t>
            </a: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a:p>
            <a:pPr marL="246888" marR="0" lvl="0" indent="-246888" algn="l" defTabSz="914400" rtl="0" eaLnBrk="1" fontAlgn="auto" latinLnBrk="0" hangingPunct="1">
              <a:lnSpc>
                <a:spcPct val="90000"/>
              </a:lnSpc>
              <a:spcBef>
                <a:spcPts val="1400"/>
              </a:spcBef>
              <a:spcAft>
                <a:spcPts val="0"/>
              </a:spcAft>
              <a:buClrTx/>
              <a:buSzTx/>
              <a:buFont typeface="Euphemia" pitchFamily="34" charset="0"/>
              <a:buChar char="›"/>
              <a:tabLst/>
              <a:defRPr/>
            </a:pPr>
            <a:endParaRPr kumimoji="0" lang="en-US" sz="2800" b="0" i="0" u="none" strike="noStrike" kern="1200" cap="none" spc="0" normalizeH="0" baseline="0" noProof="0" dirty="0">
              <a:ln>
                <a:noFill/>
              </a:ln>
              <a:solidFill>
                <a:srgbClr val="501214"/>
              </a:solidFill>
              <a:effectLst/>
              <a:uLnTx/>
              <a:uFillTx/>
              <a:latin typeface="Univers" panose="020B0503020202020204" pitchFamily="34" charset="0"/>
              <a:ea typeface="+mn-ea"/>
              <a:cs typeface="+mn-cs"/>
            </a:endParaRPr>
          </a:p>
        </p:txBody>
      </p:sp>
      <p:sp>
        <p:nvSpPr>
          <p:cNvPr id="9" name="Slide Number Placeholder 8"/>
          <p:cNvSpPr>
            <a:spLocks noGrp="1"/>
          </p:cNvSpPr>
          <p:nvPr>
            <p:ph type="sldNum" sz="quarter" idx="12"/>
          </p:nvPr>
        </p:nvSpPr>
        <p:spPr>
          <a:xfrm>
            <a:off x="9326217" y="6191696"/>
            <a:ext cx="2743200" cy="365125"/>
          </a:xfrm>
        </p:spPr>
        <p:txBody>
          <a:bodyPr/>
          <a:lstStyle/>
          <a:p>
            <a:fld id="{F87D8878-7055-472E-93D2-1E5578FC6866}" type="slidenum">
              <a:rPr lang="en-US" smtClean="0">
                <a:latin typeface="Univers" panose="020B0503020202020204" pitchFamily="34" charset="0"/>
              </a:rPr>
              <a:t>9</a:t>
            </a:fld>
            <a:endParaRPr lang="en-US" dirty="0">
              <a:latin typeface="Univers" panose="020B0503020202020204" pitchFamily="34" charset="0"/>
            </a:endParaRPr>
          </a:p>
        </p:txBody>
      </p:sp>
      <p:sp>
        <p:nvSpPr>
          <p:cNvPr id="2" name="TextBox 1"/>
          <p:cNvSpPr txBox="1"/>
          <p:nvPr/>
        </p:nvSpPr>
        <p:spPr>
          <a:xfrm>
            <a:off x="446068" y="1945782"/>
            <a:ext cx="10725150" cy="2490425"/>
          </a:xfrm>
          <a:prstGeom prst="rect">
            <a:avLst/>
          </a:prstGeom>
          <a:noFill/>
        </p:spPr>
        <p:txBody>
          <a:bodyPr wrap="square" rtlCol="0">
            <a:spAutoFit/>
          </a:bodyPr>
          <a:lstStyle/>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Before starting a PCR, you will need to obtain New Hire Support Documents from the employee. The forms are available: </a:t>
            </a:r>
            <a:r>
              <a:rPr lang="en-US" altLang="en-US" dirty="0">
                <a:latin typeface="Calibri" panose="020F0502020204030204" pitchFamily="34" charset="0"/>
                <a:cs typeface="Calibri" panose="020F0502020204030204" pitchFamily="34" charset="0"/>
                <a:hlinkClick r:id="rId2"/>
              </a:rPr>
              <a:t>https://www.hr.txstate.edu/forms.html</a:t>
            </a:r>
            <a:r>
              <a:rPr lang="en-US" altLang="en-US" dirty="0">
                <a:latin typeface="Calibri" panose="020F0502020204030204" pitchFamily="34" charset="0"/>
                <a:cs typeface="Calibri" panose="020F0502020204030204" pitchFamily="34" charset="0"/>
              </a:rPr>
              <a:t>. You will attach these forms to the PCR. </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Employees that attend NEW do not need these documents attached to their PCR. </a:t>
            </a:r>
          </a:p>
          <a:p>
            <a:pPr marL="742950" lvl="1" indent="-285750">
              <a:lnSpc>
                <a:spcPct val="150000"/>
              </a:lnSpc>
              <a:buFont typeface="Courier New" panose="02070309020205020404" pitchFamily="49" charset="0"/>
              <a:buChar char="o"/>
            </a:pPr>
            <a:r>
              <a:rPr lang="en-US" altLang="en-US" dirty="0">
                <a:latin typeface="Calibri" panose="020F0502020204030204" pitchFamily="34" charset="0"/>
                <a:cs typeface="Calibri" panose="020F0502020204030204" pitchFamily="34" charset="0"/>
              </a:rPr>
              <a:t>You must attach the required documents to the PCR for new hires, rehires, or additional appointments for hourly students, hourly staff, task worker staff. </a:t>
            </a:r>
          </a:p>
          <a:p>
            <a:pPr marL="742950" lvl="1" indent="-285750">
              <a:lnSpc>
                <a:spcPct val="125000"/>
              </a:lnSpc>
              <a:buFont typeface="Courier New" panose="02070309020205020404" pitchFamily="49" charset="0"/>
              <a:buChar char="o"/>
            </a:pPr>
            <a:endParaRPr lang="en-US" dirty="0">
              <a:latin typeface="Calibri" panose="020F0502020204030204" pitchFamily="34" charset="0"/>
              <a:cs typeface="Calibri" panose="020F0502020204030204" pitchFamily="34" charset="0"/>
            </a:endParaRPr>
          </a:p>
        </p:txBody>
      </p:sp>
      <p:sp>
        <p:nvSpPr>
          <p:cNvPr id="8" name="Rectangle 7"/>
          <p:cNvSpPr/>
          <p:nvPr/>
        </p:nvSpPr>
        <p:spPr>
          <a:xfrm>
            <a:off x="114300" y="206829"/>
            <a:ext cx="11914414" cy="468086"/>
          </a:xfrm>
          <a:prstGeom prst="rect">
            <a:avLst/>
          </a:prstGeom>
          <a:solidFill>
            <a:srgbClr val="501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Univers" panose="020B0503020202020204" pitchFamily="34" charset="0"/>
            </a:endParaRPr>
          </a:p>
        </p:txBody>
      </p:sp>
      <p:cxnSp>
        <p:nvCxnSpPr>
          <p:cNvPr id="10" name="Straight Connector 9"/>
          <p:cNvCxnSpPr/>
          <p:nvPr/>
        </p:nvCxnSpPr>
        <p:spPr>
          <a:xfrm flipV="1">
            <a:off x="114300" y="105578"/>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87625" y="90392"/>
            <a:ext cx="3041089" cy="7593"/>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27400" y="97985"/>
            <a:ext cx="5461000" cy="3797"/>
          </a:xfrm>
          <a:prstGeom prst="line">
            <a:avLst/>
          </a:prstGeom>
          <a:ln w="57150">
            <a:solidFill>
              <a:srgbClr val="6A56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452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70AC18D9167040B343E66BA792360F" ma:contentTypeVersion="12" ma:contentTypeDescription="Create a new document." ma:contentTypeScope="" ma:versionID="a824a5d72859705500c56c01f2445c0d">
  <xsd:schema xmlns:xsd="http://www.w3.org/2001/XMLSchema" xmlns:xs="http://www.w3.org/2001/XMLSchema" xmlns:p="http://schemas.microsoft.com/office/2006/metadata/properties" xmlns:ns3="38ae5b8f-f462-4440-a5dd-9b7f837c1630" xmlns:ns4="3a4ca36d-3634-4907-9686-1059fdce6d09" targetNamespace="http://schemas.microsoft.com/office/2006/metadata/properties" ma:root="true" ma:fieldsID="4218ef1920ac70ab8215f460d9990a3c" ns3:_="" ns4:_="">
    <xsd:import namespace="38ae5b8f-f462-4440-a5dd-9b7f837c1630"/>
    <xsd:import namespace="3a4ca36d-3634-4907-9686-1059fdce6d0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e5b8f-f462-4440-a5dd-9b7f837c1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4ca36d-3634-4907-9686-1059fdce6d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6C06F-9EFA-4FE9-82E6-96233D545C4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8ae5b8f-f462-4440-a5dd-9b7f837c1630"/>
    <ds:schemaRef ds:uri="http://purl.org/dc/terms/"/>
    <ds:schemaRef ds:uri="3a4ca36d-3634-4907-9686-1059fdce6d09"/>
    <ds:schemaRef ds:uri="http://www.w3.org/XML/1998/namespace"/>
    <ds:schemaRef ds:uri="http://purl.org/dc/dcmitype/"/>
  </ds:schemaRefs>
</ds:datastoreItem>
</file>

<file path=customXml/itemProps2.xml><?xml version="1.0" encoding="utf-8"?>
<ds:datastoreItem xmlns:ds="http://schemas.openxmlformats.org/officeDocument/2006/customXml" ds:itemID="{4579257D-BAA5-44FE-8B9F-6ACF9BD87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ae5b8f-f462-4440-a5dd-9b7f837c1630"/>
    <ds:schemaRef ds:uri="3a4ca36d-3634-4907-9686-1059fdce6d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1EBE82-602E-4E5B-A2A7-68ED8909A7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5563</Words>
  <Application>Microsoft Macintosh PowerPoint</Application>
  <PresentationFormat>Widescreen</PresentationFormat>
  <Paragraphs>524</Paragraphs>
  <Slides>69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Calibri </vt:lpstr>
      <vt:lpstr>Courier New</vt:lpstr>
      <vt:lpstr>Euphemia</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Electronic PCR Process</dc:title>
  <dc:subject/>
  <dc:creator/>
  <cp:keywords/>
  <dc:description/>
  <cp:lastModifiedBy/>
  <cp:revision>1</cp:revision>
  <dcterms:created xsi:type="dcterms:W3CDTF">2017-03-10T21:16:52Z</dcterms:created>
  <dcterms:modified xsi:type="dcterms:W3CDTF">2022-02-15T14:34:18Z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0x010100BA70AC18D9167040B343E66BA792360F</vt:lpwstr>
  </property>
</Properties>
</file>