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Override2.xml" ContentType="application/vnd.openxmlformats-officedocument.themeOverrid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60" r:id="rId1"/>
    <p:sldMasterId id="2147483896" r:id="rId2"/>
    <p:sldMasterId id="2147483872" r:id="rId3"/>
    <p:sldMasterId id="2147483884" r:id="rId4"/>
    <p:sldMasterId id="2147483908" r:id="rId5"/>
  </p:sldMasterIdLst>
  <p:notesMasterIdLst>
    <p:notesMasterId r:id="rId46"/>
  </p:notesMasterIdLst>
  <p:handoutMasterIdLst>
    <p:handoutMasterId r:id="rId47"/>
  </p:handoutMasterIdLst>
  <p:sldIdLst>
    <p:sldId id="311" r:id="rId6"/>
    <p:sldId id="286" r:id="rId7"/>
    <p:sldId id="478" r:id="rId8"/>
    <p:sldId id="436" r:id="rId9"/>
    <p:sldId id="422" r:id="rId10"/>
    <p:sldId id="380" r:id="rId11"/>
    <p:sldId id="473" r:id="rId12"/>
    <p:sldId id="474" r:id="rId13"/>
    <p:sldId id="489" r:id="rId14"/>
    <p:sldId id="488" r:id="rId15"/>
    <p:sldId id="485" r:id="rId16"/>
    <p:sldId id="486" r:id="rId17"/>
    <p:sldId id="476" r:id="rId18"/>
    <p:sldId id="475" r:id="rId19"/>
    <p:sldId id="479" r:id="rId20"/>
    <p:sldId id="331" r:id="rId21"/>
    <p:sldId id="480" r:id="rId22"/>
    <p:sldId id="483" r:id="rId23"/>
    <p:sldId id="484" r:id="rId24"/>
    <p:sldId id="487" r:id="rId25"/>
    <p:sldId id="494" r:id="rId26"/>
    <p:sldId id="495" r:id="rId27"/>
    <p:sldId id="493" r:id="rId28"/>
    <p:sldId id="490" r:id="rId29"/>
    <p:sldId id="423" r:id="rId30"/>
    <p:sldId id="481" r:id="rId31"/>
    <p:sldId id="443" r:id="rId32"/>
    <p:sldId id="496" r:id="rId33"/>
    <p:sldId id="471" r:id="rId34"/>
    <p:sldId id="444" r:id="rId35"/>
    <p:sldId id="472" r:id="rId36"/>
    <p:sldId id="393" r:id="rId37"/>
    <p:sldId id="492" r:id="rId38"/>
    <p:sldId id="491" r:id="rId39"/>
    <p:sldId id="497" r:id="rId40"/>
    <p:sldId id="307" r:id="rId41"/>
    <p:sldId id="498" r:id="rId42"/>
    <p:sldId id="501" r:id="rId43"/>
    <p:sldId id="499" r:id="rId44"/>
    <p:sldId id="500" r:id="rId45"/>
  </p:sldIdLst>
  <p:sldSz cx="9144000" cy="6858000" type="screen4x3"/>
  <p:notesSz cx="7010400" cy="9236075"/>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ker, Brittany N" initials="BBN" lastIdx="3" clrIdx="0">
    <p:extLst>
      <p:ext uri="{19B8F6BF-5375-455C-9EA6-DF929625EA0E}">
        <p15:presenceInfo xmlns:p15="http://schemas.microsoft.com/office/powerpoint/2012/main" userId="S-1-5-21-4228901209-3690511631-1956782872-21557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1214"/>
    <a:srgbClr val="6A8486"/>
    <a:srgbClr val="23C9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91" autoAdjust="0"/>
    <p:restoredTop sz="94624" autoAdjust="0"/>
  </p:normalViewPr>
  <p:slideViewPr>
    <p:cSldViewPr snapToGrid="0" snapToObjects="1">
      <p:cViewPr varScale="1">
        <p:scale>
          <a:sx n="106" d="100"/>
          <a:sy n="106" d="100"/>
        </p:scale>
        <p:origin x="1332" y="1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2120"/>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p:cNvSpPr>
            <a:spLocks noGrp="1"/>
          </p:cNvSpPr>
          <p:nvPr>
            <p:ph type="dt" sz="quarter" idx="1"/>
          </p:nvPr>
        </p:nvSpPr>
        <p:spPr>
          <a:xfrm>
            <a:off x="3970938" y="0"/>
            <a:ext cx="3037840" cy="462120"/>
          </a:xfrm>
          <a:prstGeom prst="rect">
            <a:avLst/>
          </a:prstGeom>
        </p:spPr>
        <p:txBody>
          <a:bodyPr vert="horz" lIns="91440" tIns="45720" rIns="91440" bIns="45720" rtlCol="0"/>
          <a:lstStyle>
            <a:lvl1pPr algn="r" eaLnBrk="1" hangingPunct="1">
              <a:defRPr sz="1200"/>
            </a:lvl1pPr>
          </a:lstStyle>
          <a:p>
            <a:pPr>
              <a:defRPr/>
            </a:pPr>
            <a:fld id="{FD6C4166-18CA-421E-B640-50F7542A000D}" type="datetimeFigureOut">
              <a:rPr lang="en-US"/>
              <a:pPr>
                <a:defRPr/>
              </a:pPr>
              <a:t>4/6/2016</a:t>
            </a:fld>
            <a:endParaRPr lang="en-US"/>
          </a:p>
        </p:txBody>
      </p:sp>
      <p:sp>
        <p:nvSpPr>
          <p:cNvPr id="4" name="Footer Placeholder 3"/>
          <p:cNvSpPr>
            <a:spLocks noGrp="1"/>
          </p:cNvSpPr>
          <p:nvPr>
            <p:ph type="ftr" sz="quarter" idx="2"/>
          </p:nvPr>
        </p:nvSpPr>
        <p:spPr>
          <a:xfrm>
            <a:off x="0" y="8772378"/>
            <a:ext cx="3037840" cy="462120"/>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5" name="Slide Number Placeholder 4"/>
          <p:cNvSpPr>
            <a:spLocks noGrp="1"/>
          </p:cNvSpPr>
          <p:nvPr>
            <p:ph type="sldNum" sz="quarter" idx="3"/>
          </p:nvPr>
        </p:nvSpPr>
        <p:spPr>
          <a:xfrm>
            <a:off x="3970938" y="8772378"/>
            <a:ext cx="3037840" cy="46212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971C34F-8221-41F2-9167-57DB9CE1B889}" type="slidenum">
              <a:rPr lang="en-US"/>
              <a:pPr>
                <a:defRPr/>
              </a:pPr>
              <a:t>‹#›</a:t>
            </a:fld>
            <a:endParaRPr lang="en-US"/>
          </a:p>
        </p:txBody>
      </p:sp>
    </p:spTree>
    <p:extLst>
      <p:ext uri="{BB962C8B-B14F-4D97-AF65-F5344CB8AC3E}">
        <p14:creationId xmlns:p14="http://schemas.microsoft.com/office/powerpoint/2010/main" val="9482512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2120"/>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p:cNvSpPr>
            <a:spLocks noGrp="1"/>
          </p:cNvSpPr>
          <p:nvPr>
            <p:ph type="dt" idx="1"/>
          </p:nvPr>
        </p:nvSpPr>
        <p:spPr>
          <a:xfrm>
            <a:off x="3970938" y="0"/>
            <a:ext cx="3037840" cy="462120"/>
          </a:xfrm>
          <a:prstGeom prst="rect">
            <a:avLst/>
          </a:prstGeom>
        </p:spPr>
        <p:txBody>
          <a:bodyPr vert="horz" lIns="91440" tIns="45720" rIns="91440" bIns="45720" rtlCol="0"/>
          <a:lstStyle>
            <a:lvl1pPr algn="r" eaLnBrk="1" hangingPunct="1">
              <a:defRPr sz="1200"/>
            </a:lvl1pPr>
          </a:lstStyle>
          <a:p>
            <a:pPr>
              <a:defRPr/>
            </a:pPr>
            <a:fld id="{FAC98E9B-B71F-48E2-98A0-AB086235EC4B}" type="datetimeFigureOut">
              <a:rPr lang="en-US"/>
              <a:pPr>
                <a:defRPr/>
              </a:pPr>
              <a:t>4/6/2016</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701040" y="4387768"/>
            <a:ext cx="5608320" cy="4155919"/>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772378"/>
            <a:ext cx="3037840" cy="462120"/>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7" name="Slide Number Placeholder 6"/>
          <p:cNvSpPr>
            <a:spLocks noGrp="1"/>
          </p:cNvSpPr>
          <p:nvPr>
            <p:ph type="sldNum" sz="quarter" idx="5"/>
          </p:nvPr>
        </p:nvSpPr>
        <p:spPr>
          <a:xfrm>
            <a:off x="3970938" y="8772378"/>
            <a:ext cx="3037840" cy="46212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799CE67B-9A20-4687-BB60-018C76102B2F}" type="slidenum">
              <a:rPr lang="en-US"/>
              <a:pPr>
                <a:defRPr/>
              </a:pPr>
              <a:t>‹#›</a:t>
            </a:fld>
            <a:endParaRPr lang="en-US"/>
          </a:p>
        </p:txBody>
      </p:sp>
    </p:spTree>
    <p:extLst>
      <p:ext uri="{BB962C8B-B14F-4D97-AF65-F5344CB8AC3E}">
        <p14:creationId xmlns:p14="http://schemas.microsoft.com/office/powerpoint/2010/main" val="7636599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CE67B-9A20-4687-BB60-018C76102B2F}" type="slidenum">
              <a:rPr lang="en-US" smtClean="0"/>
              <a:pPr>
                <a:defRPr/>
              </a:pPr>
              <a:t>2</a:t>
            </a:fld>
            <a:endParaRPr lang="en-US"/>
          </a:p>
        </p:txBody>
      </p:sp>
    </p:spTree>
    <p:extLst>
      <p:ext uri="{BB962C8B-B14F-4D97-AF65-F5344CB8AC3E}">
        <p14:creationId xmlns:p14="http://schemas.microsoft.com/office/powerpoint/2010/main" val="3936840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CE67B-9A20-4687-BB60-018C76102B2F}" type="slidenum">
              <a:rPr lang="en-US" smtClean="0"/>
              <a:pPr>
                <a:defRPr/>
              </a:pPr>
              <a:t>14</a:t>
            </a:fld>
            <a:endParaRPr lang="en-US" dirty="0"/>
          </a:p>
        </p:txBody>
      </p:sp>
    </p:spTree>
    <p:extLst>
      <p:ext uri="{BB962C8B-B14F-4D97-AF65-F5344CB8AC3E}">
        <p14:creationId xmlns:p14="http://schemas.microsoft.com/office/powerpoint/2010/main" val="37356106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CE67B-9A20-4687-BB60-018C76102B2F}" type="slidenum">
              <a:rPr lang="en-US" smtClean="0"/>
              <a:pPr>
                <a:defRPr/>
              </a:pPr>
              <a:t>15</a:t>
            </a:fld>
            <a:endParaRPr lang="en-US" dirty="0"/>
          </a:p>
        </p:txBody>
      </p:sp>
    </p:spTree>
    <p:extLst>
      <p:ext uri="{BB962C8B-B14F-4D97-AF65-F5344CB8AC3E}">
        <p14:creationId xmlns:p14="http://schemas.microsoft.com/office/powerpoint/2010/main" val="1054343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CE67B-9A20-4687-BB60-018C76102B2F}" type="slidenum">
              <a:rPr lang="en-US" smtClean="0"/>
              <a:pPr>
                <a:defRPr/>
              </a:pPr>
              <a:t>6</a:t>
            </a:fld>
            <a:endParaRPr lang="en-US" dirty="0"/>
          </a:p>
        </p:txBody>
      </p:sp>
    </p:spTree>
    <p:extLst>
      <p:ext uri="{BB962C8B-B14F-4D97-AF65-F5344CB8AC3E}">
        <p14:creationId xmlns:p14="http://schemas.microsoft.com/office/powerpoint/2010/main" val="792276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CE67B-9A20-4687-BB60-018C76102B2F}" type="slidenum">
              <a:rPr lang="en-US" smtClean="0"/>
              <a:pPr>
                <a:defRPr/>
              </a:pPr>
              <a:t>7</a:t>
            </a:fld>
            <a:endParaRPr lang="en-US" dirty="0"/>
          </a:p>
        </p:txBody>
      </p:sp>
    </p:spTree>
    <p:extLst>
      <p:ext uri="{BB962C8B-B14F-4D97-AF65-F5344CB8AC3E}">
        <p14:creationId xmlns:p14="http://schemas.microsoft.com/office/powerpoint/2010/main" val="2771908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CE67B-9A20-4687-BB60-018C76102B2F}" type="slidenum">
              <a:rPr lang="en-US" smtClean="0"/>
              <a:pPr>
                <a:defRPr/>
              </a:pPr>
              <a:t>8</a:t>
            </a:fld>
            <a:endParaRPr lang="en-US" dirty="0"/>
          </a:p>
        </p:txBody>
      </p:sp>
    </p:spTree>
    <p:extLst>
      <p:ext uri="{BB962C8B-B14F-4D97-AF65-F5344CB8AC3E}">
        <p14:creationId xmlns:p14="http://schemas.microsoft.com/office/powerpoint/2010/main" val="3276056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CE67B-9A20-4687-BB60-018C76102B2F}" type="slidenum">
              <a:rPr lang="en-US" smtClean="0"/>
              <a:pPr>
                <a:defRPr/>
              </a:pPr>
              <a:t>9</a:t>
            </a:fld>
            <a:endParaRPr lang="en-US" dirty="0"/>
          </a:p>
        </p:txBody>
      </p:sp>
    </p:spTree>
    <p:extLst>
      <p:ext uri="{BB962C8B-B14F-4D97-AF65-F5344CB8AC3E}">
        <p14:creationId xmlns:p14="http://schemas.microsoft.com/office/powerpoint/2010/main" val="998266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CE67B-9A20-4687-BB60-018C76102B2F}" type="slidenum">
              <a:rPr lang="en-US" smtClean="0"/>
              <a:pPr>
                <a:defRPr/>
              </a:pPr>
              <a:t>10</a:t>
            </a:fld>
            <a:endParaRPr lang="en-US" dirty="0"/>
          </a:p>
        </p:txBody>
      </p:sp>
    </p:spTree>
    <p:extLst>
      <p:ext uri="{BB962C8B-B14F-4D97-AF65-F5344CB8AC3E}">
        <p14:creationId xmlns:p14="http://schemas.microsoft.com/office/powerpoint/2010/main" val="16379092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CE67B-9A20-4687-BB60-018C76102B2F}" type="slidenum">
              <a:rPr lang="en-US" smtClean="0"/>
              <a:pPr>
                <a:defRPr/>
              </a:pPr>
              <a:t>11</a:t>
            </a:fld>
            <a:endParaRPr lang="en-US" dirty="0"/>
          </a:p>
        </p:txBody>
      </p:sp>
    </p:spTree>
    <p:extLst>
      <p:ext uri="{BB962C8B-B14F-4D97-AF65-F5344CB8AC3E}">
        <p14:creationId xmlns:p14="http://schemas.microsoft.com/office/powerpoint/2010/main" val="39132096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CE67B-9A20-4687-BB60-018C76102B2F}" type="slidenum">
              <a:rPr lang="en-US" smtClean="0"/>
              <a:pPr>
                <a:defRPr/>
              </a:pPr>
              <a:t>12</a:t>
            </a:fld>
            <a:endParaRPr lang="en-US" dirty="0"/>
          </a:p>
        </p:txBody>
      </p:sp>
    </p:spTree>
    <p:extLst>
      <p:ext uri="{BB962C8B-B14F-4D97-AF65-F5344CB8AC3E}">
        <p14:creationId xmlns:p14="http://schemas.microsoft.com/office/powerpoint/2010/main" val="36443299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CE67B-9A20-4687-BB60-018C76102B2F}" type="slidenum">
              <a:rPr lang="en-US" smtClean="0"/>
              <a:pPr>
                <a:defRPr/>
              </a:pPr>
              <a:t>13</a:t>
            </a:fld>
            <a:endParaRPr lang="en-US" dirty="0"/>
          </a:p>
        </p:txBody>
      </p:sp>
    </p:spTree>
    <p:extLst>
      <p:ext uri="{BB962C8B-B14F-4D97-AF65-F5344CB8AC3E}">
        <p14:creationId xmlns:p14="http://schemas.microsoft.com/office/powerpoint/2010/main" val="38252343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3" descr="01-flat-title_20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85800" y="762000"/>
            <a:ext cx="7772400" cy="1143000"/>
          </a:xfrm>
        </p:spPr>
        <p:txBody>
          <a:bodyPr/>
          <a:lstStyle>
            <a:lvl1pPr>
              <a:defRPr sz="3600">
                <a:solidFill>
                  <a:schemeClr val="bg1"/>
                </a:solidFill>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1371600" y="2438400"/>
            <a:ext cx="6400800" cy="1600200"/>
          </a:xfrm>
        </p:spPr>
        <p:txBody>
          <a:bodyPr/>
          <a:lstStyle>
            <a:lvl1pPr marL="0" indent="0" algn="ctr">
              <a:buFontTx/>
              <a:buNone/>
              <a:defRPr>
                <a:solidFill>
                  <a:schemeClr val="bg1"/>
                </a:solidFill>
                <a:latin typeface="Arial" charset="0"/>
              </a:defRPr>
            </a:lvl1pPr>
          </a:lstStyle>
          <a:p>
            <a:pPr lvl="0"/>
            <a:r>
              <a:rPr lang="en-US" noProof="0" smtClean="0"/>
              <a:t>Click to edit Master subtitle style</a:t>
            </a:r>
          </a:p>
        </p:txBody>
      </p:sp>
    </p:spTree>
    <p:extLst>
      <p:ext uri="{BB962C8B-B14F-4D97-AF65-F5344CB8AC3E}">
        <p14:creationId xmlns:p14="http://schemas.microsoft.com/office/powerpoint/2010/main" val="3392109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09614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609600"/>
            <a:ext cx="173355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0" y="609600"/>
            <a:ext cx="504825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17503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59B61ED-2181-4B5C-A5EC-D3318E6D7C9A}" type="datetimeFigureOut">
              <a:rPr lang="en-US"/>
              <a:pPr>
                <a:defRPr/>
              </a:pPr>
              <a:t>4/6/2016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82C5FEF-EC88-4DB4-A45D-E1F7D7AE69B9}" type="slidenum">
              <a:rPr lang="en-US"/>
              <a:pPr>
                <a:defRPr/>
              </a:pPr>
              <a:t>‹#›</a:t>
            </a:fld>
            <a:endParaRPr lang="en-US" dirty="0"/>
          </a:p>
        </p:txBody>
      </p:sp>
    </p:spTree>
    <p:extLst>
      <p:ext uri="{BB962C8B-B14F-4D97-AF65-F5344CB8AC3E}">
        <p14:creationId xmlns:p14="http://schemas.microsoft.com/office/powerpoint/2010/main" val="3111850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C6DCCFA-3AA6-4844-97EE-76D6FABB60AB}" type="datetimeFigureOut">
              <a:rPr lang="en-US"/>
              <a:pPr>
                <a:defRPr/>
              </a:pPr>
              <a:t>4/6/2016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5459F1B-AAB3-4753-B010-4C0F918872FA}" type="slidenum">
              <a:rPr lang="en-US"/>
              <a:pPr>
                <a:defRPr/>
              </a:pPr>
              <a:t>‹#›</a:t>
            </a:fld>
            <a:endParaRPr lang="en-US" dirty="0"/>
          </a:p>
        </p:txBody>
      </p:sp>
    </p:spTree>
    <p:extLst>
      <p:ext uri="{BB962C8B-B14F-4D97-AF65-F5344CB8AC3E}">
        <p14:creationId xmlns:p14="http://schemas.microsoft.com/office/powerpoint/2010/main" val="7855010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FBF6660-D6DB-403C-8374-FFBAAA2886AE}" type="datetimeFigureOut">
              <a:rPr lang="en-US"/>
              <a:pPr>
                <a:defRPr/>
              </a:pPr>
              <a:t>4/6/2016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C201C3A-03D9-4EE3-8E13-99A42141832A}" type="slidenum">
              <a:rPr lang="en-US"/>
              <a:pPr>
                <a:defRPr/>
              </a:pPr>
              <a:t>‹#›</a:t>
            </a:fld>
            <a:endParaRPr lang="en-US" dirty="0"/>
          </a:p>
        </p:txBody>
      </p:sp>
    </p:spTree>
    <p:extLst>
      <p:ext uri="{BB962C8B-B14F-4D97-AF65-F5344CB8AC3E}">
        <p14:creationId xmlns:p14="http://schemas.microsoft.com/office/powerpoint/2010/main" val="34064467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2DFDEBE-8BAA-4BD2-AA43-51EED9159CB8}" type="datetimeFigureOut">
              <a:rPr lang="en-US"/>
              <a:pPr>
                <a:defRPr/>
              </a:pPr>
              <a:t>4/6/2016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729450BE-1E61-49AF-922B-E090995F3EF2}" type="slidenum">
              <a:rPr lang="en-US"/>
              <a:pPr>
                <a:defRPr/>
              </a:pPr>
              <a:t>‹#›</a:t>
            </a:fld>
            <a:endParaRPr lang="en-US" dirty="0"/>
          </a:p>
        </p:txBody>
      </p:sp>
    </p:spTree>
    <p:extLst>
      <p:ext uri="{BB962C8B-B14F-4D97-AF65-F5344CB8AC3E}">
        <p14:creationId xmlns:p14="http://schemas.microsoft.com/office/powerpoint/2010/main" val="6868471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19DFB72-74A5-42C9-9ABD-F71E382D8C08}" type="datetimeFigureOut">
              <a:rPr lang="en-US"/>
              <a:pPr>
                <a:defRPr/>
              </a:pPr>
              <a:t>4/6/2016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D5B65A95-9EBC-473B-883E-AD8DDE047AC9}" type="slidenum">
              <a:rPr lang="en-US"/>
              <a:pPr>
                <a:defRPr/>
              </a:pPr>
              <a:t>‹#›</a:t>
            </a:fld>
            <a:endParaRPr lang="en-US" dirty="0"/>
          </a:p>
        </p:txBody>
      </p:sp>
    </p:spTree>
    <p:extLst>
      <p:ext uri="{BB962C8B-B14F-4D97-AF65-F5344CB8AC3E}">
        <p14:creationId xmlns:p14="http://schemas.microsoft.com/office/powerpoint/2010/main" val="11058056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A75EC34-A38D-415E-9596-A00FECA3AA11}" type="datetimeFigureOut">
              <a:rPr lang="en-US"/>
              <a:pPr>
                <a:defRPr/>
              </a:pPr>
              <a:t>4/6/2016</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02A36166-6903-47D0-86CD-EC5105592E5E}" type="slidenum">
              <a:rPr lang="en-US"/>
              <a:pPr>
                <a:defRPr/>
              </a:pPr>
              <a:t>‹#›</a:t>
            </a:fld>
            <a:endParaRPr lang="en-US" dirty="0"/>
          </a:p>
        </p:txBody>
      </p:sp>
    </p:spTree>
    <p:extLst>
      <p:ext uri="{BB962C8B-B14F-4D97-AF65-F5344CB8AC3E}">
        <p14:creationId xmlns:p14="http://schemas.microsoft.com/office/powerpoint/2010/main" val="19475346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3901668-7E5A-4789-AD58-0414AB38DDDB}" type="datetimeFigureOut">
              <a:rPr lang="en-US"/>
              <a:pPr>
                <a:defRPr/>
              </a:pPr>
              <a:t>4/6/2016</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5373A745-60B9-461C-8C1C-6A81EA997FAC}" type="slidenum">
              <a:rPr lang="en-US"/>
              <a:pPr>
                <a:defRPr/>
              </a:pPr>
              <a:t>‹#›</a:t>
            </a:fld>
            <a:endParaRPr lang="en-US" dirty="0"/>
          </a:p>
        </p:txBody>
      </p:sp>
    </p:spTree>
    <p:extLst>
      <p:ext uri="{BB962C8B-B14F-4D97-AF65-F5344CB8AC3E}">
        <p14:creationId xmlns:p14="http://schemas.microsoft.com/office/powerpoint/2010/main" val="4164665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EE7371E-E0CD-47D2-A605-7AD4D0F0C154}" type="datetimeFigureOut">
              <a:rPr lang="en-US"/>
              <a:pPr>
                <a:defRPr/>
              </a:pPr>
              <a:t>4/6/2016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060854F-5AE1-4064-BA13-3D26ED4C418A}" type="slidenum">
              <a:rPr lang="en-US"/>
              <a:pPr>
                <a:defRPr/>
              </a:pPr>
              <a:t>‹#›</a:t>
            </a:fld>
            <a:endParaRPr lang="en-US" dirty="0"/>
          </a:p>
        </p:txBody>
      </p:sp>
    </p:spTree>
    <p:extLst>
      <p:ext uri="{BB962C8B-B14F-4D97-AF65-F5344CB8AC3E}">
        <p14:creationId xmlns:p14="http://schemas.microsoft.com/office/powerpoint/2010/main" val="3690774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310416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730376C-32ED-4B97-9B70-AAE1646B8AFA}" type="datetimeFigureOut">
              <a:rPr lang="en-US"/>
              <a:pPr>
                <a:defRPr/>
              </a:pPr>
              <a:t>4/6/2016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703B1EF3-B0E2-45D3-AB9C-0B3476780380}" type="slidenum">
              <a:rPr lang="en-US"/>
              <a:pPr>
                <a:defRPr/>
              </a:pPr>
              <a:t>‹#›</a:t>
            </a:fld>
            <a:endParaRPr lang="en-US" dirty="0"/>
          </a:p>
        </p:txBody>
      </p:sp>
    </p:spTree>
    <p:extLst>
      <p:ext uri="{BB962C8B-B14F-4D97-AF65-F5344CB8AC3E}">
        <p14:creationId xmlns:p14="http://schemas.microsoft.com/office/powerpoint/2010/main" val="6592514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660385A-EBF2-449A-B24C-36B66795AC0D}" type="datetimeFigureOut">
              <a:rPr lang="en-US"/>
              <a:pPr>
                <a:defRPr/>
              </a:pPr>
              <a:t>4/6/2016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38DDF2F-FFC9-403A-B633-3BD0467B8EFE}" type="slidenum">
              <a:rPr lang="en-US"/>
              <a:pPr>
                <a:defRPr/>
              </a:pPr>
              <a:t>‹#›</a:t>
            </a:fld>
            <a:endParaRPr lang="en-US" dirty="0"/>
          </a:p>
        </p:txBody>
      </p:sp>
    </p:spTree>
    <p:extLst>
      <p:ext uri="{BB962C8B-B14F-4D97-AF65-F5344CB8AC3E}">
        <p14:creationId xmlns:p14="http://schemas.microsoft.com/office/powerpoint/2010/main" val="39547202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CF36B50-A980-44BE-B449-F00F63F935D3}" type="datetimeFigureOut">
              <a:rPr lang="en-US"/>
              <a:pPr>
                <a:defRPr/>
              </a:pPr>
              <a:t>4/6/2016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8FE3FF6-CF54-4C0D-B046-A8CF17E26915}" type="slidenum">
              <a:rPr lang="en-US"/>
              <a:pPr>
                <a:defRPr/>
              </a:pPr>
              <a:t>‹#›</a:t>
            </a:fld>
            <a:endParaRPr lang="en-US" dirty="0"/>
          </a:p>
        </p:txBody>
      </p:sp>
    </p:spTree>
    <p:extLst>
      <p:ext uri="{BB962C8B-B14F-4D97-AF65-F5344CB8AC3E}">
        <p14:creationId xmlns:p14="http://schemas.microsoft.com/office/powerpoint/2010/main" val="24905604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p:cNvSpPr/>
          <p:nvPr/>
        </p:nvSpPr>
        <p:spPr>
          <a:xfrm>
            <a:off x="7010400" y="152400"/>
            <a:ext cx="1981200" cy="65563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FF"/>
              </a:solidFill>
            </a:endParaRPr>
          </a:p>
        </p:txBody>
      </p:sp>
      <p:sp>
        <p:nvSpPr>
          <p:cNvPr id="4" name="Rectangle 3"/>
          <p:cNvSpPr/>
          <p:nvPr/>
        </p:nvSpPr>
        <p:spPr>
          <a:xfrm>
            <a:off x="152400" y="152400"/>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FF"/>
              </a:solidFill>
            </a:endParaRPr>
          </a:p>
        </p:txBody>
      </p:sp>
      <p:pic>
        <p:nvPicPr>
          <p:cNvPr id="5"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1000"/>
            <a:ext cx="1773238"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txBox="1">
            <a:spLocks noChangeArrowheads="1"/>
          </p:cNvSpPr>
          <p:nvPr userDrawn="1"/>
        </p:nvSpPr>
        <p:spPr bwMode="auto">
          <a:xfrm>
            <a:off x="381000" y="769938"/>
            <a:ext cx="3505200" cy="2286000"/>
          </a:xfrm>
          <a:prstGeom prst="rect">
            <a:avLst/>
          </a:prstGeom>
          <a:noFill/>
          <a:ln>
            <a:noFill/>
          </a:ln>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defRPr/>
            </a:pPr>
            <a:endParaRPr lang="en-US" dirty="0" smtClean="0">
              <a:solidFill>
                <a:srgbClr val="146BA8"/>
              </a:solidFill>
              <a:latin typeface="Calibri" pitchFamily="34" charset="0"/>
              <a:ea typeface="+mn-ea"/>
            </a:endParaRPr>
          </a:p>
        </p:txBody>
      </p:sp>
      <p:pic>
        <p:nvPicPr>
          <p:cNvPr id="7" name="Picture 1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23075" y="1395413"/>
            <a:ext cx="2438400" cy="406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2"/>
          <p:cNvSpPr>
            <a:spLocks noGrp="1"/>
          </p:cNvSpPr>
          <p:nvPr>
            <p:ph type="title"/>
          </p:nvPr>
        </p:nvSpPr>
        <p:spPr>
          <a:xfrm>
            <a:off x="304800" y="2732567"/>
            <a:ext cx="6412675" cy="1828800"/>
          </a:xfrm>
        </p:spPr>
        <p:txBody>
          <a:bodyPr/>
          <a:lstStyle>
            <a:lvl1pPr algn="l">
              <a:defRPr sz="3600" spc="0" baseline="0"/>
            </a:lvl1pPr>
          </a:lstStyle>
          <a:p>
            <a:r>
              <a:rPr lang="en-US" smtClean="0"/>
              <a:t>Click to edit Master title style</a:t>
            </a:r>
            <a:endParaRPr lang="en-US" dirty="0"/>
          </a:p>
        </p:txBody>
      </p:sp>
    </p:spTree>
    <p:extLst>
      <p:ext uri="{BB962C8B-B14F-4D97-AF65-F5344CB8AC3E}">
        <p14:creationId xmlns:p14="http://schemas.microsoft.com/office/powerpoint/2010/main" val="1580495662"/>
      </p:ext>
    </p:extLst>
  </p:cSld>
  <p:clrMapOvr>
    <a:masterClrMapping/>
  </p:clrMapOvr>
  <p:transition spd="slow">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533400"/>
            <a:ext cx="1773238"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1"/>
          <p:cNvSpPr>
            <a:spLocks noGrp="1"/>
          </p:cNvSpPr>
          <p:nvPr>
            <p:ph type="title"/>
          </p:nvPr>
        </p:nvSpPr>
        <p:spPr>
          <a:xfrm>
            <a:off x="381000" y="287975"/>
            <a:ext cx="6553200" cy="1054100"/>
          </a:xfrm>
          <a:prstGeom prst="rect">
            <a:avLst/>
          </a:prstGeom>
        </p:spPr>
        <p:txBody>
          <a:bodyPr rtlCol="0">
            <a:noAutofit/>
          </a:bodyPr>
          <a:lstStyle/>
          <a:p>
            <a:r>
              <a:rPr lang="en-US" smtClean="0"/>
              <a:t>Click to edit Master title style</a:t>
            </a:r>
            <a:endParaRPr lang="en-US" dirty="0"/>
          </a:p>
        </p:txBody>
      </p:sp>
      <p:sp>
        <p:nvSpPr>
          <p:cNvPr id="5" name="Footer Placeholder 11"/>
          <p:cNvSpPr>
            <a:spLocks noGrp="1"/>
          </p:cNvSpPr>
          <p:nvPr>
            <p:ph type="ftr" sz="quarter" idx="10"/>
          </p:nvPr>
        </p:nvSpPr>
        <p:spPr>
          <a:xfrm>
            <a:off x="2895600" y="6432550"/>
            <a:ext cx="3352800" cy="198438"/>
          </a:xfrm>
          <a:prstGeom prst="rect">
            <a:avLst/>
          </a:prstGeom>
        </p:spPr>
        <p:txBody>
          <a:bodyPr anchor="ctr"/>
          <a:lstStyle>
            <a:lvl1pPr algn="ctr" eaLnBrk="1" hangingPunct="1">
              <a:defRPr sz="800" i="1">
                <a:solidFill>
                  <a:srgbClr val="002060"/>
                </a:solidFill>
                <a:latin typeface="Arial Narrow" pitchFamily="34" charset="0"/>
                <a:ea typeface="+mn-ea"/>
              </a:defRPr>
            </a:lvl1pPr>
          </a:lstStyle>
          <a:p>
            <a:pPr>
              <a:defRPr/>
            </a:pPr>
            <a:r>
              <a:rPr lang="en-US" dirty="0" err="1"/>
              <a:t>BOBCATbuyers</a:t>
            </a:r>
            <a:r>
              <a:rPr lang="en-US" dirty="0"/>
              <a:t> &amp; Travel Assistants Meeting 01/16/13</a:t>
            </a:r>
          </a:p>
        </p:txBody>
      </p:sp>
      <p:sp>
        <p:nvSpPr>
          <p:cNvPr id="6" name="Slide Number Placeholder 5"/>
          <p:cNvSpPr>
            <a:spLocks noGrp="1"/>
          </p:cNvSpPr>
          <p:nvPr>
            <p:ph type="sldNum" sz="quarter" idx="11"/>
          </p:nvPr>
        </p:nvSpPr>
        <p:spPr>
          <a:xfrm>
            <a:off x="8382000" y="6456363"/>
            <a:ext cx="582613" cy="150812"/>
          </a:xfrm>
        </p:spPr>
        <p:txBody>
          <a:bodyPr/>
          <a:lstStyle>
            <a:lvl1pPr>
              <a:defRPr sz="800"/>
            </a:lvl1pPr>
          </a:lstStyle>
          <a:p>
            <a:pPr>
              <a:defRPr/>
            </a:pPr>
            <a:fld id="{EA683E96-5E7E-4EF7-BC91-EB00DD7B01E0}" type="slidenum">
              <a:rPr lang="en-US"/>
              <a:pPr>
                <a:defRPr/>
              </a:pPr>
              <a:t>‹#›</a:t>
            </a:fld>
            <a:endParaRPr lang="en-US"/>
          </a:p>
        </p:txBody>
      </p:sp>
    </p:spTree>
    <p:extLst>
      <p:ext uri="{BB962C8B-B14F-4D97-AF65-F5344CB8AC3E}">
        <p14:creationId xmlns:p14="http://schemas.microsoft.com/office/powerpoint/2010/main" val="2082788475"/>
      </p:ext>
    </p:extLst>
  </p:cSld>
  <p:clrMapOvr>
    <a:masterClrMapping/>
  </p:clrMapOvr>
  <p:transition spd="slow">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p:nvSpPr>
        <p:spPr>
          <a:xfrm>
            <a:off x="7010400" y="152400"/>
            <a:ext cx="1981200" cy="65563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FF"/>
              </a:solidFill>
            </a:endParaRPr>
          </a:p>
        </p:txBody>
      </p:sp>
      <p:sp>
        <p:nvSpPr>
          <p:cNvPr id="5" name="Rectangle 4"/>
          <p:cNvSpPr/>
          <p:nvPr/>
        </p:nvSpPr>
        <p:spPr>
          <a:xfrm>
            <a:off x="152400" y="153988"/>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FF"/>
              </a:solidFill>
            </a:endParaRPr>
          </a:p>
        </p:txBody>
      </p:sp>
      <p:sp>
        <p:nvSpPr>
          <p:cNvPr id="3" name="Text Placeholder 2"/>
          <p:cNvSpPr>
            <a:spLocks noGrp="1"/>
          </p:cNvSpPr>
          <p:nvPr>
            <p:ph type="body" idx="1"/>
          </p:nvPr>
        </p:nvSpPr>
        <p:spPr>
          <a:xfrm>
            <a:off x="7162799" y="2819400"/>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Title 12"/>
          <p:cNvSpPr>
            <a:spLocks noGrp="1"/>
          </p:cNvSpPr>
          <p:nvPr>
            <p:ph type="title"/>
          </p:nvPr>
        </p:nvSpPr>
        <p:spPr>
          <a:xfrm>
            <a:off x="304800" y="2732567"/>
            <a:ext cx="6412675" cy="1828800"/>
          </a:xfrm>
        </p:spPr>
        <p:txBody>
          <a:bodyPr/>
          <a:lstStyle>
            <a:lvl1pPr algn="l">
              <a:defRPr sz="3600" spc="0" baseline="0"/>
            </a:lvl1pPr>
          </a:lstStyle>
          <a:p>
            <a:r>
              <a:rPr lang="en-US" smtClean="0"/>
              <a:t>Click to edit Master title style</a:t>
            </a:r>
            <a:endParaRPr lang="en-US" dirty="0"/>
          </a:p>
        </p:txBody>
      </p:sp>
      <p:sp>
        <p:nvSpPr>
          <p:cNvPr id="6" name="Footer Placeholder 11"/>
          <p:cNvSpPr>
            <a:spLocks noGrp="1"/>
          </p:cNvSpPr>
          <p:nvPr>
            <p:ph type="ftr" sz="quarter" idx="10"/>
          </p:nvPr>
        </p:nvSpPr>
        <p:spPr>
          <a:xfrm>
            <a:off x="2895600" y="6432550"/>
            <a:ext cx="3352800" cy="198438"/>
          </a:xfrm>
          <a:prstGeom prst="rect">
            <a:avLst/>
          </a:prstGeom>
        </p:spPr>
        <p:txBody>
          <a:bodyPr anchor="ctr"/>
          <a:lstStyle>
            <a:lvl1pPr algn="ctr" eaLnBrk="1" hangingPunct="1">
              <a:defRPr sz="800" i="1">
                <a:solidFill>
                  <a:srgbClr val="002060"/>
                </a:solidFill>
                <a:latin typeface="Arial Narrow" pitchFamily="34" charset="0"/>
                <a:ea typeface="+mn-ea"/>
              </a:defRPr>
            </a:lvl1pPr>
          </a:lstStyle>
          <a:p>
            <a:pPr>
              <a:defRPr/>
            </a:pPr>
            <a:r>
              <a:rPr lang="en-US"/>
              <a:t>BOBCATbuyers &amp; Travel Assistants Meeting 01/16/13</a:t>
            </a:r>
          </a:p>
        </p:txBody>
      </p:sp>
    </p:spTree>
    <p:extLst>
      <p:ext uri="{BB962C8B-B14F-4D97-AF65-F5344CB8AC3E}">
        <p14:creationId xmlns:p14="http://schemas.microsoft.com/office/powerpoint/2010/main" val="1817452548"/>
      </p:ext>
    </p:extLst>
  </p:cSld>
  <p:clrMapOvr>
    <a:masterClrMapping/>
  </p:clrMapOvr>
  <p:transition spd="slow">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719072"/>
            <a:ext cx="4038600" cy="4407408"/>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00600" y="1719072"/>
            <a:ext cx="4038600" cy="4407408"/>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1"/>
          <p:cNvSpPr>
            <a:spLocks noGrp="1"/>
          </p:cNvSpPr>
          <p:nvPr>
            <p:ph type="title"/>
          </p:nvPr>
        </p:nvSpPr>
        <p:spPr>
          <a:xfrm>
            <a:off x="381000" y="287975"/>
            <a:ext cx="6553200" cy="1054100"/>
          </a:xfrm>
          <a:prstGeom prst="rect">
            <a:avLst/>
          </a:prstGeom>
        </p:spPr>
        <p:txBody>
          <a:bodyPr rtlCol="0">
            <a:noAutofit/>
          </a:bodyPr>
          <a:lstStyle/>
          <a:p>
            <a:r>
              <a:rPr lang="en-US" smtClean="0"/>
              <a:t>Click to edit Master title style</a:t>
            </a:r>
            <a:endParaRPr lang="en-US" dirty="0"/>
          </a:p>
        </p:txBody>
      </p:sp>
      <p:sp>
        <p:nvSpPr>
          <p:cNvPr id="5" name="Slide Number Placeholder 5"/>
          <p:cNvSpPr>
            <a:spLocks noGrp="1"/>
          </p:cNvSpPr>
          <p:nvPr>
            <p:ph type="sldNum" sz="quarter" idx="10"/>
          </p:nvPr>
        </p:nvSpPr>
        <p:spPr>
          <a:xfrm>
            <a:off x="8382000" y="6477000"/>
            <a:ext cx="582613" cy="150813"/>
          </a:xfrm>
        </p:spPr>
        <p:txBody>
          <a:bodyPr/>
          <a:lstStyle>
            <a:lvl1pPr>
              <a:defRPr sz="800">
                <a:solidFill>
                  <a:srgbClr val="003B5C"/>
                </a:solidFill>
              </a:defRPr>
            </a:lvl1pPr>
          </a:lstStyle>
          <a:p>
            <a:pPr>
              <a:defRPr/>
            </a:pPr>
            <a:fld id="{D4C4F729-A3E2-4F96-B770-215124DD48E0}" type="slidenum">
              <a:rPr lang="en-US"/>
              <a:pPr>
                <a:defRPr/>
              </a:pPr>
              <a:t>‹#›</a:t>
            </a:fld>
            <a:endParaRPr lang="en-US"/>
          </a:p>
        </p:txBody>
      </p:sp>
      <p:sp>
        <p:nvSpPr>
          <p:cNvPr id="6" name="Footer Placeholder 11"/>
          <p:cNvSpPr>
            <a:spLocks noGrp="1"/>
          </p:cNvSpPr>
          <p:nvPr>
            <p:ph type="ftr" sz="quarter" idx="11"/>
          </p:nvPr>
        </p:nvSpPr>
        <p:spPr>
          <a:xfrm>
            <a:off x="2895600" y="6432550"/>
            <a:ext cx="3352800" cy="198438"/>
          </a:xfrm>
          <a:prstGeom prst="rect">
            <a:avLst/>
          </a:prstGeom>
        </p:spPr>
        <p:txBody>
          <a:bodyPr anchor="ctr"/>
          <a:lstStyle>
            <a:lvl1pPr algn="ctr" eaLnBrk="1" hangingPunct="1">
              <a:defRPr sz="800" i="1">
                <a:solidFill>
                  <a:srgbClr val="002060"/>
                </a:solidFill>
                <a:latin typeface="Arial Narrow" pitchFamily="34" charset="0"/>
                <a:ea typeface="+mn-ea"/>
              </a:defRPr>
            </a:lvl1pPr>
          </a:lstStyle>
          <a:p>
            <a:pPr>
              <a:defRPr/>
            </a:pPr>
            <a:r>
              <a:rPr lang="en-US"/>
              <a:t>BOBCATbuyers &amp; Travel Assistants Meeting 01/16/13</a:t>
            </a:r>
          </a:p>
        </p:txBody>
      </p:sp>
    </p:spTree>
    <p:extLst>
      <p:ext uri="{BB962C8B-B14F-4D97-AF65-F5344CB8AC3E}">
        <p14:creationId xmlns:p14="http://schemas.microsoft.com/office/powerpoint/2010/main" val="2286714099"/>
      </p:ext>
    </p:extLst>
  </p:cSld>
  <p:clrMapOvr>
    <a:masterClrMapping/>
  </p:clrMapOvr>
  <p:transition spd="slow">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1722438"/>
            <a:ext cx="4040188" cy="639762"/>
          </a:xfrm>
        </p:spPr>
        <p:txBody>
          <a:bodyPr anchor="ctr"/>
          <a:lstStyle>
            <a:lvl1pPr marL="0" indent="0" algn="ctr">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048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97425" y="1722438"/>
            <a:ext cx="4041775" cy="639762"/>
          </a:xfrm>
        </p:spPr>
        <p:txBody>
          <a:bodyPr anchor="ctr"/>
          <a:lstStyle>
            <a:lvl1pPr marL="0" indent="0" algn="ctr">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974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Placeholder 1"/>
          <p:cNvSpPr>
            <a:spLocks noGrp="1"/>
          </p:cNvSpPr>
          <p:nvPr>
            <p:ph type="title"/>
          </p:nvPr>
        </p:nvSpPr>
        <p:spPr>
          <a:xfrm>
            <a:off x="381000" y="287975"/>
            <a:ext cx="6553200" cy="1054100"/>
          </a:xfrm>
          <a:prstGeom prst="rect">
            <a:avLst/>
          </a:prstGeom>
        </p:spPr>
        <p:txBody>
          <a:bodyPr rtlCol="0">
            <a:noAutofit/>
          </a:bodyPr>
          <a:lstStyle/>
          <a:p>
            <a:r>
              <a:rPr lang="en-US" smtClean="0"/>
              <a:t>Click to edit Master title style</a:t>
            </a:r>
            <a:endParaRPr lang="en-US" dirty="0"/>
          </a:p>
        </p:txBody>
      </p:sp>
      <p:sp>
        <p:nvSpPr>
          <p:cNvPr id="7" name="Slide Number Placeholder 5"/>
          <p:cNvSpPr>
            <a:spLocks noGrp="1"/>
          </p:cNvSpPr>
          <p:nvPr>
            <p:ph type="sldNum" sz="quarter" idx="10"/>
          </p:nvPr>
        </p:nvSpPr>
        <p:spPr>
          <a:xfrm>
            <a:off x="8382000" y="6477000"/>
            <a:ext cx="582613" cy="150813"/>
          </a:xfrm>
        </p:spPr>
        <p:txBody>
          <a:bodyPr/>
          <a:lstStyle>
            <a:lvl1pPr>
              <a:defRPr sz="800">
                <a:solidFill>
                  <a:srgbClr val="003B5C"/>
                </a:solidFill>
              </a:defRPr>
            </a:lvl1pPr>
          </a:lstStyle>
          <a:p>
            <a:pPr>
              <a:defRPr/>
            </a:pPr>
            <a:fld id="{EDF41C11-6F64-4F87-8600-DF77293B7148}" type="slidenum">
              <a:rPr lang="en-US"/>
              <a:pPr>
                <a:defRPr/>
              </a:pPr>
              <a:t>‹#›</a:t>
            </a:fld>
            <a:endParaRPr lang="en-US"/>
          </a:p>
        </p:txBody>
      </p:sp>
      <p:sp>
        <p:nvSpPr>
          <p:cNvPr id="8" name="Footer Placeholder 11"/>
          <p:cNvSpPr>
            <a:spLocks noGrp="1"/>
          </p:cNvSpPr>
          <p:nvPr>
            <p:ph type="ftr" sz="quarter" idx="11"/>
          </p:nvPr>
        </p:nvSpPr>
        <p:spPr>
          <a:xfrm>
            <a:off x="2895600" y="6432550"/>
            <a:ext cx="3352800" cy="198438"/>
          </a:xfrm>
          <a:prstGeom prst="rect">
            <a:avLst/>
          </a:prstGeom>
        </p:spPr>
        <p:txBody>
          <a:bodyPr anchor="ctr"/>
          <a:lstStyle>
            <a:lvl1pPr algn="ctr" eaLnBrk="1" hangingPunct="1">
              <a:defRPr sz="800" i="1">
                <a:solidFill>
                  <a:srgbClr val="002060"/>
                </a:solidFill>
                <a:latin typeface="Arial Narrow" pitchFamily="34" charset="0"/>
                <a:ea typeface="+mn-ea"/>
              </a:defRPr>
            </a:lvl1pPr>
          </a:lstStyle>
          <a:p>
            <a:pPr>
              <a:defRPr/>
            </a:pPr>
            <a:r>
              <a:rPr lang="en-US"/>
              <a:t>BOBCATbuyers &amp; Travel Assistants Meeting 01/16/13</a:t>
            </a:r>
          </a:p>
        </p:txBody>
      </p:sp>
    </p:spTree>
    <p:extLst>
      <p:ext uri="{BB962C8B-B14F-4D97-AF65-F5344CB8AC3E}">
        <p14:creationId xmlns:p14="http://schemas.microsoft.com/office/powerpoint/2010/main" val="3875378683"/>
      </p:ext>
    </p:extLst>
  </p:cSld>
  <p:clrMapOvr>
    <a:masterClrMapping/>
  </p:clrMapOvr>
  <p:transition spd="slow">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381000" y="287975"/>
            <a:ext cx="6553200" cy="1054100"/>
          </a:xfrm>
          <a:prstGeom prst="rect">
            <a:avLst/>
          </a:prstGeom>
        </p:spPr>
        <p:txBody>
          <a:bodyPr rtlCol="0">
            <a:noAutofit/>
          </a:bodyPr>
          <a:lstStyle/>
          <a:p>
            <a:r>
              <a:rPr lang="en-US" smtClean="0"/>
              <a:t>Click to edit Master title style</a:t>
            </a:r>
            <a:endParaRPr lang="en-US" dirty="0"/>
          </a:p>
        </p:txBody>
      </p:sp>
      <p:sp>
        <p:nvSpPr>
          <p:cNvPr id="3" name="Slide Number Placeholder 5"/>
          <p:cNvSpPr>
            <a:spLocks noGrp="1"/>
          </p:cNvSpPr>
          <p:nvPr>
            <p:ph type="sldNum" sz="quarter" idx="10"/>
          </p:nvPr>
        </p:nvSpPr>
        <p:spPr>
          <a:xfrm>
            <a:off x="8382000" y="6477000"/>
            <a:ext cx="582613" cy="150813"/>
          </a:xfrm>
        </p:spPr>
        <p:txBody>
          <a:bodyPr/>
          <a:lstStyle>
            <a:lvl1pPr>
              <a:defRPr sz="800">
                <a:solidFill>
                  <a:srgbClr val="003B5C"/>
                </a:solidFill>
              </a:defRPr>
            </a:lvl1pPr>
          </a:lstStyle>
          <a:p>
            <a:pPr>
              <a:defRPr/>
            </a:pPr>
            <a:fld id="{B771419E-945B-4BFE-ABE9-744C1F4801B4}" type="slidenum">
              <a:rPr lang="en-US"/>
              <a:pPr>
                <a:defRPr/>
              </a:pPr>
              <a:t>‹#›</a:t>
            </a:fld>
            <a:endParaRPr lang="en-US"/>
          </a:p>
        </p:txBody>
      </p:sp>
      <p:sp>
        <p:nvSpPr>
          <p:cNvPr id="4" name="Footer Placeholder 11"/>
          <p:cNvSpPr>
            <a:spLocks noGrp="1"/>
          </p:cNvSpPr>
          <p:nvPr>
            <p:ph type="ftr" sz="quarter" idx="11"/>
          </p:nvPr>
        </p:nvSpPr>
        <p:spPr>
          <a:xfrm>
            <a:off x="2895600" y="6432550"/>
            <a:ext cx="3352800" cy="198438"/>
          </a:xfrm>
          <a:prstGeom prst="rect">
            <a:avLst/>
          </a:prstGeom>
        </p:spPr>
        <p:txBody>
          <a:bodyPr anchor="ctr"/>
          <a:lstStyle>
            <a:lvl1pPr algn="ctr" eaLnBrk="1" hangingPunct="1">
              <a:defRPr sz="800" i="1">
                <a:solidFill>
                  <a:srgbClr val="002060"/>
                </a:solidFill>
                <a:latin typeface="Arial Narrow" pitchFamily="34" charset="0"/>
                <a:ea typeface="+mn-ea"/>
              </a:defRPr>
            </a:lvl1pPr>
          </a:lstStyle>
          <a:p>
            <a:pPr>
              <a:defRPr/>
            </a:pPr>
            <a:r>
              <a:rPr lang="en-US"/>
              <a:t>BOBCATbuyers &amp; Travel Assistants Meeting 01/16/13</a:t>
            </a:r>
          </a:p>
        </p:txBody>
      </p:sp>
    </p:spTree>
    <p:extLst>
      <p:ext uri="{BB962C8B-B14F-4D97-AF65-F5344CB8AC3E}">
        <p14:creationId xmlns:p14="http://schemas.microsoft.com/office/powerpoint/2010/main" val="1143383531"/>
      </p:ext>
    </p:extLst>
  </p:cSld>
  <p:clrMapOvr>
    <a:masterClrMapping/>
  </p:clrMapOvr>
  <p:transition spd="slow">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2"/>
          <p:cNvSpPr/>
          <p:nvPr/>
        </p:nvSpPr>
        <p:spPr>
          <a:xfrm>
            <a:off x="152400" y="150813"/>
            <a:ext cx="8831263" cy="65563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FF"/>
              </a:solidFill>
            </a:endParaRPr>
          </a:p>
        </p:txBody>
      </p:sp>
      <p:sp>
        <p:nvSpPr>
          <p:cNvPr id="4" name="Rectangle 3"/>
          <p:cNvSpPr/>
          <p:nvPr userDrawn="1"/>
        </p:nvSpPr>
        <p:spPr>
          <a:xfrm>
            <a:off x="152400" y="152400"/>
            <a:ext cx="8813800" cy="1346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FF"/>
              </a:solidFill>
            </a:endParaRPr>
          </a:p>
        </p:txBody>
      </p:sp>
      <p:pic>
        <p:nvPicPr>
          <p:cNvPr id="5" name="Picture 1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10400" y="533400"/>
            <a:ext cx="1773238"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0" y="6681788"/>
            <a:ext cx="9144000" cy="176212"/>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FF"/>
              </a:solidFill>
            </a:endParaRPr>
          </a:p>
        </p:txBody>
      </p:sp>
      <p:sp>
        <p:nvSpPr>
          <p:cNvPr id="7" name="Title Placeholder 1"/>
          <p:cNvSpPr>
            <a:spLocks noGrp="1"/>
          </p:cNvSpPr>
          <p:nvPr>
            <p:ph type="title"/>
          </p:nvPr>
        </p:nvSpPr>
        <p:spPr>
          <a:xfrm>
            <a:off x="381000" y="287975"/>
            <a:ext cx="6553200" cy="1054100"/>
          </a:xfrm>
          <a:prstGeom prst="rect">
            <a:avLst/>
          </a:prstGeom>
        </p:spPr>
        <p:txBody>
          <a:bodyPr rtlCol="0">
            <a:noAutofit/>
          </a:bodyPr>
          <a:lstStyle/>
          <a:p>
            <a:r>
              <a:rPr lang="en-US" smtClean="0"/>
              <a:t>Click to edit Master title style</a:t>
            </a:r>
            <a:endParaRPr lang="en-US" dirty="0"/>
          </a:p>
        </p:txBody>
      </p:sp>
      <p:sp>
        <p:nvSpPr>
          <p:cNvPr id="8" name="Slide Number Placeholder 5"/>
          <p:cNvSpPr>
            <a:spLocks noGrp="1"/>
          </p:cNvSpPr>
          <p:nvPr>
            <p:ph type="sldNum" sz="quarter" idx="10"/>
          </p:nvPr>
        </p:nvSpPr>
        <p:spPr>
          <a:xfrm>
            <a:off x="8382000" y="6477000"/>
            <a:ext cx="582613" cy="150813"/>
          </a:xfrm>
        </p:spPr>
        <p:txBody>
          <a:bodyPr/>
          <a:lstStyle>
            <a:lvl1pPr>
              <a:defRPr sz="800">
                <a:solidFill>
                  <a:srgbClr val="003B5C"/>
                </a:solidFill>
              </a:defRPr>
            </a:lvl1pPr>
          </a:lstStyle>
          <a:p>
            <a:pPr>
              <a:defRPr/>
            </a:pPr>
            <a:fld id="{D0D22BA9-325E-419B-8ECD-6EEE7331257A}" type="slidenum">
              <a:rPr lang="en-US"/>
              <a:pPr>
                <a:defRPr/>
              </a:pPr>
              <a:t>‹#›</a:t>
            </a:fld>
            <a:endParaRPr lang="en-US"/>
          </a:p>
        </p:txBody>
      </p:sp>
      <p:sp>
        <p:nvSpPr>
          <p:cNvPr id="9" name="Footer Placeholder 11"/>
          <p:cNvSpPr>
            <a:spLocks noGrp="1"/>
          </p:cNvSpPr>
          <p:nvPr>
            <p:ph type="ftr" sz="quarter" idx="11"/>
          </p:nvPr>
        </p:nvSpPr>
        <p:spPr>
          <a:xfrm>
            <a:off x="2895600" y="6432550"/>
            <a:ext cx="3352800" cy="198438"/>
          </a:xfrm>
          <a:prstGeom prst="rect">
            <a:avLst/>
          </a:prstGeom>
        </p:spPr>
        <p:txBody>
          <a:bodyPr anchor="ctr"/>
          <a:lstStyle>
            <a:lvl1pPr algn="ctr" eaLnBrk="1" hangingPunct="1">
              <a:defRPr sz="800" i="1">
                <a:solidFill>
                  <a:srgbClr val="002060"/>
                </a:solidFill>
                <a:latin typeface="Arial Narrow" pitchFamily="34" charset="0"/>
                <a:ea typeface="+mn-ea"/>
              </a:defRPr>
            </a:lvl1pPr>
          </a:lstStyle>
          <a:p>
            <a:pPr>
              <a:defRPr/>
            </a:pPr>
            <a:r>
              <a:rPr lang="en-US"/>
              <a:t>BOBCATbuyers &amp; Travel Assistants Meeting 01/16/13</a:t>
            </a:r>
          </a:p>
        </p:txBody>
      </p:sp>
    </p:spTree>
    <p:extLst>
      <p:ext uri="{BB962C8B-B14F-4D97-AF65-F5344CB8AC3E}">
        <p14:creationId xmlns:p14="http://schemas.microsoft.com/office/powerpoint/2010/main" val="3488065958"/>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770262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FF"/>
              </a:solidFill>
            </a:endParaRPr>
          </a:p>
        </p:txBody>
      </p:sp>
      <p:sp>
        <p:nvSpPr>
          <p:cNvPr id="6" name="Rectangle 5"/>
          <p:cNvSpPr/>
          <p:nvPr/>
        </p:nvSpPr>
        <p:spPr>
          <a:xfrm>
            <a:off x="7010400" y="150813"/>
            <a:ext cx="1981200" cy="65563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b="1" dirty="0">
              <a:solidFill>
                <a:srgbClr val="FFFFFF"/>
              </a:solidFill>
            </a:endParaRPr>
          </a:p>
        </p:txBody>
      </p:sp>
      <p:sp useBgFill="1">
        <p:nvSpPr>
          <p:cNvPr id="7" name="Rectangle 6"/>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FF"/>
              </a:solidFill>
            </a:endParaRPr>
          </a:p>
        </p:txBody>
      </p:sp>
      <p:sp>
        <p:nvSpPr>
          <p:cNvPr id="3" name="Content Placeholder 2"/>
          <p:cNvSpPr>
            <a:spLocks noGrp="1"/>
          </p:cNvSpPr>
          <p:nvPr>
            <p:ph idx="1"/>
          </p:nvPr>
        </p:nvSpPr>
        <p:spPr>
          <a:xfrm>
            <a:off x="609600" y="304800"/>
            <a:ext cx="5867400" cy="5853113"/>
          </a:xfrm>
        </p:spPr>
        <p:txBody>
          <a:bodyPr/>
          <a:lstStyle>
            <a:lvl1pPr marL="344488" indent="-344488">
              <a:defRPr sz="3200" b="1" spc="0"/>
            </a:lvl1pPr>
            <a:lvl2pPr>
              <a:buClr>
                <a:srgbClr val="146BA8"/>
              </a:buClr>
              <a:defRPr sz="2800" b="1" spc="0"/>
            </a:lvl2pPr>
            <a:lvl3pPr>
              <a:defRPr sz="2400" b="1" spc="0"/>
            </a:lvl3pPr>
            <a:lvl4pPr>
              <a:defRPr sz="2000" b="1" spc="0"/>
            </a:lvl4pPr>
            <a:lvl5pPr>
              <a:buClr>
                <a:srgbClr val="97B065"/>
              </a:buClr>
              <a:defRPr sz="2000" b="1" spc="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b="1">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0"/>
          <p:cNvSpPr>
            <a:spLocks noGrp="1"/>
          </p:cNvSpPr>
          <p:nvPr>
            <p:ph type="title"/>
          </p:nvPr>
        </p:nvSpPr>
        <p:spPr>
          <a:xfrm>
            <a:off x="7159752" y="457200"/>
            <a:ext cx="1675660" cy="1673352"/>
          </a:xfrm>
        </p:spPr>
        <p:txBody>
          <a:bodyPr anchor="b"/>
          <a:lstStyle>
            <a:lvl1pPr algn="l">
              <a:defRPr sz="2000" b="1" spc="0" baseline="0"/>
            </a:lvl1pPr>
          </a:lstStyle>
          <a:p>
            <a:r>
              <a:rPr lang="en-US" smtClean="0"/>
              <a:t>Click to edit Master title style</a:t>
            </a:r>
            <a:endParaRPr lang="en-US" dirty="0"/>
          </a:p>
        </p:txBody>
      </p:sp>
      <p:sp>
        <p:nvSpPr>
          <p:cNvPr id="8" name="Slide Number Placeholder 5"/>
          <p:cNvSpPr>
            <a:spLocks noGrp="1"/>
          </p:cNvSpPr>
          <p:nvPr>
            <p:ph type="sldNum" sz="quarter" idx="10"/>
          </p:nvPr>
        </p:nvSpPr>
        <p:spPr>
          <a:xfrm>
            <a:off x="8382000" y="6477000"/>
            <a:ext cx="582613" cy="150813"/>
          </a:xfrm>
        </p:spPr>
        <p:txBody>
          <a:bodyPr/>
          <a:lstStyle>
            <a:lvl1pPr>
              <a:defRPr sz="800">
                <a:solidFill>
                  <a:srgbClr val="003B5C"/>
                </a:solidFill>
              </a:defRPr>
            </a:lvl1pPr>
          </a:lstStyle>
          <a:p>
            <a:pPr>
              <a:defRPr/>
            </a:pPr>
            <a:fld id="{418FB066-035F-4785-88E8-A0E3335351EA}" type="slidenum">
              <a:rPr lang="en-US"/>
              <a:pPr>
                <a:defRPr/>
              </a:pPr>
              <a:t>‹#›</a:t>
            </a:fld>
            <a:endParaRPr lang="en-US"/>
          </a:p>
        </p:txBody>
      </p:sp>
      <p:sp>
        <p:nvSpPr>
          <p:cNvPr id="9" name="Footer Placeholder 11"/>
          <p:cNvSpPr>
            <a:spLocks noGrp="1"/>
          </p:cNvSpPr>
          <p:nvPr>
            <p:ph type="ftr" sz="quarter" idx="11"/>
          </p:nvPr>
        </p:nvSpPr>
        <p:spPr>
          <a:xfrm>
            <a:off x="2895600" y="6432550"/>
            <a:ext cx="3352800" cy="198438"/>
          </a:xfrm>
          <a:prstGeom prst="rect">
            <a:avLst/>
          </a:prstGeom>
        </p:spPr>
        <p:txBody>
          <a:bodyPr anchor="ctr"/>
          <a:lstStyle>
            <a:lvl1pPr algn="ctr" eaLnBrk="1" hangingPunct="1">
              <a:defRPr sz="800" i="1">
                <a:solidFill>
                  <a:srgbClr val="002060"/>
                </a:solidFill>
                <a:latin typeface="Arial Narrow" pitchFamily="34" charset="0"/>
                <a:ea typeface="+mn-ea"/>
              </a:defRPr>
            </a:lvl1pPr>
          </a:lstStyle>
          <a:p>
            <a:pPr>
              <a:defRPr/>
            </a:pPr>
            <a:r>
              <a:rPr lang="en-US"/>
              <a:t>BOBCATbuyers &amp; Travel Assistants Meeting 01/16/13</a:t>
            </a:r>
          </a:p>
        </p:txBody>
      </p:sp>
    </p:spTree>
    <p:extLst>
      <p:ext uri="{BB962C8B-B14F-4D97-AF65-F5344CB8AC3E}">
        <p14:creationId xmlns:p14="http://schemas.microsoft.com/office/powerpoint/2010/main" val="2467719427"/>
      </p:ext>
    </p:extLst>
  </p:cSld>
  <p:clrMapOvr>
    <a:overrideClrMapping bg1="lt1" tx1="dk1" bg2="lt2" tx2="dk2" accent1="accent1" accent2="accent2" accent3="accent3" accent4="accent4" accent5="accent5" accent6="accent6" hlink="hlink" folHlink="folHlink"/>
  </p:clrMapOvr>
  <p:transition spd="slow">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FF"/>
              </a:solidFill>
            </a:endParaRPr>
          </a:p>
        </p:txBody>
      </p:sp>
      <p:sp useBgFill="1">
        <p:nvSpPr>
          <p:cNvPr id="6" name="Rectangle 5"/>
          <p:cNvSpPr/>
          <p:nvPr/>
        </p:nvSpPr>
        <p:spPr>
          <a:xfrm>
            <a:off x="7010400" y="150813"/>
            <a:ext cx="1981200" cy="65563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FF"/>
              </a:solidFill>
            </a:endParaRPr>
          </a:p>
        </p:txBody>
      </p:sp>
      <p:sp>
        <p:nvSpPr>
          <p:cNvPr id="3" name="Picture Placeholder 2"/>
          <p:cNvSpPr>
            <a:spLocks noGrp="1"/>
          </p:cNvSpPr>
          <p:nvPr>
            <p:ph type="pic" idx="1"/>
          </p:nvPr>
        </p:nvSpPr>
        <p:spPr>
          <a:xfrm>
            <a:off x="152400" y="281579"/>
            <a:ext cx="6705600" cy="6425609"/>
          </a:xfrm>
        </p:spPr>
        <p:txBody>
          <a:bodyPr rtlCol="0" anchor="ctr">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spc="-15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
        <p:nvSpPr>
          <p:cNvPr id="7" name="Footer Placeholder 11"/>
          <p:cNvSpPr>
            <a:spLocks noGrp="1"/>
          </p:cNvSpPr>
          <p:nvPr>
            <p:ph type="ftr" sz="quarter" idx="10"/>
          </p:nvPr>
        </p:nvSpPr>
        <p:spPr>
          <a:xfrm>
            <a:off x="2895600" y="6432550"/>
            <a:ext cx="3352800" cy="198438"/>
          </a:xfrm>
          <a:prstGeom prst="rect">
            <a:avLst/>
          </a:prstGeom>
        </p:spPr>
        <p:txBody>
          <a:bodyPr anchor="ctr"/>
          <a:lstStyle>
            <a:lvl1pPr algn="ctr" eaLnBrk="1" hangingPunct="1">
              <a:defRPr sz="800" i="1">
                <a:solidFill>
                  <a:srgbClr val="002060"/>
                </a:solidFill>
                <a:latin typeface="Arial Narrow" pitchFamily="34" charset="0"/>
                <a:ea typeface="+mn-ea"/>
              </a:defRPr>
            </a:lvl1pPr>
          </a:lstStyle>
          <a:p>
            <a:pPr>
              <a:defRPr/>
            </a:pPr>
            <a:r>
              <a:rPr lang="en-US"/>
              <a:t>BOBCATbuyers &amp; Travel Assistants Meeting 01/16/13</a:t>
            </a:r>
          </a:p>
        </p:txBody>
      </p:sp>
    </p:spTree>
    <p:extLst>
      <p:ext uri="{BB962C8B-B14F-4D97-AF65-F5344CB8AC3E}">
        <p14:creationId xmlns:p14="http://schemas.microsoft.com/office/powerpoint/2010/main" val="1787373889"/>
      </p:ext>
    </p:extLst>
  </p:cSld>
  <p:clrMapOvr>
    <a:overrideClrMapping bg1="dk1" tx1="lt1" bg2="dk2" tx2="lt2" accent1="accent1" accent2="accent2" accent3="accent3" accent4="accent4" accent5="accent5" accent6="accent6" hlink="hlink" folHlink="folHlink"/>
  </p:clrMapOvr>
  <p:transition spd="slow">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Placeholder 1"/>
          <p:cNvSpPr>
            <a:spLocks noGrp="1"/>
          </p:cNvSpPr>
          <p:nvPr>
            <p:ph type="title"/>
          </p:nvPr>
        </p:nvSpPr>
        <p:spPr>
          <a:xfrm>
            <a:off x="381000" y="287975"/>
            <a:ext cx="6553200" cy="1054100"/>
          </a:xfrm>
          <a:prstGeom prst="rect">
            <a:avLst/>
          </a:prstGeom>
        </p:spPr>
        <p:txBody>
          <a:bodyPr rtlCol="0">
            <a:noAutofit/>
          </a:bodyPr>
          <a:lstStyle/>
          <a:p>
            <a:r>
              <a:rPr lang="en-US" smtClean="0"/>
              <a:t>Click to edit Master title style</a:t>
            </a:r>
            <a:endParaRPr lang="en-US" dirty="0"/>
          </a:p>
        </p:txBody>
      </p:sp>
      <p:sp>
        <p:nvSpPr>
          <p:cNvPr id="4" name="Slide Number Placeholder 5"/>
          <p:cNvSpPr>
            <a:spLocks noGrp="1"/>
          </p:cNvSpPr>
          <p:nvPr>
            <p:ph type="sldNum" sz="quarter" idx="10"/>
          </p:nvPr>
        </p:nvSpPr>
        <p:spPr>
          <a:xfrm>
            <a:off x="8382000" y="6477000"/>
            <a:ext cx="582613" cy="150813"/>
          </a:xfrm>
        </p:spPr>
        <p:txBody>
          <a:bodyPr/>
          <a:lstStyle>
            <a:lvl1pPr>
              <a:defRPr sz="800">
                <a:solidFill>
                  <a:srgbClr val="003B5C"/>
                </a:solidFill>
              </a:defRPr>
            </a:lvl1pPr>
          </a:lstStyle>
          <a:p>
            <a:pPr>
              <a:defRPr/>
            </a:pPr>
            <a:fld id="{A83C5314-05D9-4627-BAAC-66500E8B5C6F}" type="slidenum">
              <a:rPr lang="en-US"/>
              <a:pPr>
                <a:defRPr/>
              </a:pPr>
              <a:t>‹#›</a:t>
            </a:fld>
            <a:endParaRPr lang="en-US"/>
          </a:p>
        </p:txBody>
      </p:sp>
      <p:sp>
        <p:nvSpPr>
          <p:cNvPr id="5" name="Footer Placeholder 11"/>
          <p:cNvSpPr>
            <a:spLocks noGrp="1"/>
          </p:cNvSpPr>
          <p:nvPr>
            <p:ph type="ftr" sz="quarter" idx="11"/>
          </p:nvPr>
        </p:nvSpPr>
        <p:spPr>
          <a:xfrm>
            <a:off x="2895600" y="6432550"/>
            <a:ext cx="3352800" cy="198438"/>
          </a:xfrm>
          <a:prstGeom prst="rect">
            <a:avLst/>
          </a:prstGeom>
        </p:spPr>
        <p:txBody>
          <a:bodyPr anchor="ctr"/>
          <a:lstStyle>
            <a:lvl1pPr algn="ctr" eaLnBrk="1" hangingPunct="1">
              <a:defRPr sz="800" i="1">
                <a:solidFill>
                  <a:srgbClr val="002060"/>
                </a:solidFill>
                <a:latin typeface="Arial Narrow" pitchFamily="34" charset="0"/>
                <a:ea typeface="+mn-ea"/>
              </a:defRPr>
            </a:lvl1pPr>
          </a:lstStyle>
          <a:p>
            <a:pPr>
              <a:defRPr/>
            </a:pPr>
            <a:r>
              <a:rPr lang="en-US"/>
              <a:t>BOBCATbuyers &amp; Travel Assistants Meeting 01/16/13</a:t>
            </a:r>
          </a:p>
        </p:txBody>
      </p:sp>
    </p:spTree>
    <p:extLst>
      <p:ext uri="{BB962C8B-B14F-4D97-AF65-F5344CB8AC3E}">
        <p14:creationId xmlns:p14="http://schemas.microsoft.com/office/powerpoint/2010/main" val="2246677850"/>
      </p:ext>
    </p:extLst>
  </p:cSld>
  <p:clrMapOvr>
    <a:masterClrMapping/>
  </p:clrMapOvr>
  <p:transition spd="slow">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152400" y="147638"/>
            <a:ext cx="6705600" cy="65563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FF"/>
              </a:solidFill>
            </a:endParaRPr>
          </a:p>
        </p:txBody>
      </p:sp>
      <p:sp>
        <p:nvSpPr>
          <p:cNvPr id="5" name="Rectangle 4"/>
          <p:cNvSpPr/>
          <p:nvPr/>
        </p:nvSpPr>
        <p:spPr>
          <a:xfrm>
            <a:off x="7010400" y="147638"/>
            <a:ext cx="1955800" cy="65563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FF"/>
              </a:solidFill>
            </a:endParaRPr>
          </a:p>
        </p:txBody>
      </p:sp>
      <p:sp>
        <p:nvSpPr>
          <p:cNvPr id="2" name="Vertical Title 1"/>
          <p:cNvSpPr>
            <a:spLocks noGrp="1"/>
          </p:cNvSpPr>
          <p:nvPr>
            <p:ph type="title" orient="vert"/>
          </p:nvPr>
        </p:nvSpPr>
        <p:spPr>
          <a:xfrm>
            <a:off x="7162800" y="274638"/>
            <a:ext cx="1676400" cy="5851525"/>
          </a:xfrm>
        </p:spPr>
        <p:txBody>
          <a:bodyPr vert="eaVert"/>
          <a:lstStyle>
            <a:lvl1pPr>
              <a:defRPr cap="small" baseline="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11"/>
          <p:cNvSpPr>
            <a:spLocks noGrp="1"/>
          </p:cNvSpPr>
          <p:nvPr>
            <p:ph type="ftr" sz="quarter" idx="10"/>
          </p:nvPr>
        </p:nvSpPr>
        <p:spPr>
          <a:xfrm>
            <a:off x="2895600" y="6475413"/>
            <a:ext cx="3352800" cy="198437"/>
          </a:xfrm>
          <a:prstGeom prst="rect">
            <a:avLst/>
          </a:prstGeom>
        </p:spPr>
        <p:txBody>
          <a:bodyPr anchor="ctr"/>
          <a:lstStyle>
            <a:lvl1pPr algn="ctr" eaLnBrk="1" hangingPunct="1">
              <a:defRPr sz="800" i="1">
                <a:solidFill>
                  <a:srgbClr val="002060"/>
                </a:solidFill>
                <a:latin typeface="Arial Narrow" pitchFamily="34" charset="0"/>
                <a:ea typeface="+mn-ea"/>
              </a:defRPr>
            </a:lvl1pPr>
          </a:lstStyle>
          <a:p>
            <a:pPr>
              <a:defRPr/>
            </a:pPr>
            <a:r>
              <a:rPr lang="en-US"/>
              <a:t>BOBCATbuyers &amp; Travel Assistants Meeting 01/16/13</a:t>
            </a:r>
          </a:p>
        </p:txBody>
      </p:sp>
    </p:spTree>
    <p:extLst>
      <p:ext uri="{BB962C8B-B14F-4D97-AF65-F5344CB8AC3E}">
        <p14:creationId xmlns:p14="http://schemas.microsoft.com/office/powerpoint/2010/main" val="3835735680"/>
      </p:ext>
    </p:extLst>
  </p:cSld>
  <p:clrMapOvr>
    <a:masterClrMapping/>
  </p:clrMapOvr>
  <p:transition spd="slow">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p:cNvSpPr/>
          <p:nvPr/>
        </p:nvSpPr>
        <p:spPr>
          <a:xfrm>
            <a:off x="7010400" y="152400"/>
            <a:ext cx="1981200" cy="65563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FF"/>
              </a:solidFill>
            </a:endParaRPr>
          </a:p>
        </p:txBody>
      </p:sp>
      <p:sp>
        <p:nvSpPr>
          <p:cNvPr id="4" name="Rectangle 3"/>
          <p:cNvSpPr/>
          <p:nvPr/>
        </p:nvSpPr>
        <p:spPr>
          <a:xfrm>
            <a:off x="152400" y="152400"/>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FF"/>
              </a:solidFill>
            </a:endParaRPr>
          </a:p>
        </p:txBody>
      </p:sp>
      <p:pic>
        <p:nvPicPr>
          <p:cNvPr id="5"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1000"/>
            <a:ext cx="1773238"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txBox="1">
            <a:spLocks noChangeArrowheads="1"/>
          </p:cNvSpPr>
          <p:nvPr userDrawn="1"/>
        </p:nvSpPr>
        <p:spPr bwMode="auto">
          <a:xfrm>
            <a:off x="381000" y="769938"/>
            <a:ext cx="3505200" cy="2286000"/>
          </a:xfrm>
          <a:prstGeom prst="rect">
            <a:avLst/>
          </a:prstGeom>
          <a:noFill/>
          <a:ln>
            <a:noFill/>
          </a:ln>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defRPr/>
            </a:pPr>
            <a:endParaRPr lang="en-US" dirty="0" smtClean="0">
              <a:solidFill>
                <a:srgbClr val="146BA8"/>
              </a:solidFill>
              <a:latin typeface="Calibri" pitchFamily="34" charset="0"/>
              <a:ea typeface="+mn-ea"/>
            </a:endParaRPr>
          </a:p>
        </p:txBody>
      </p:sp>
      <p:pic>
        <p:nvPicPr>
          <p:cNvPr id="7" name="Picture 1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23075" y="1395413"/>
            <a:ext cx="2438400" cy="406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2"/>
          <p:cNvSpPr>
            <a:spLocks noGrp="1"/>
          </p:cNvSpPr>
          <p:nvPr>
            <p:ph type="title"/>
          </p:nvPr>
        </p:nvSpPr>
        <p:spPr>
          <a:xfrm>
            <a:off x="304800" y="2732567"/>
            <a:ext cx="6412675" cy="1828800"/>
          </a:xfrm>
        </p:spPr>
        <p:txBody>
          <a:bodyPr/>
          <a:lstStyle>
            <a:lvl1pPr algn="l">
              <a:defRPr sz="3600" spc="0" baseline="0"/>
            </a:lvl1pPr>
          </a:lstStyle>
          <a:p>
            <a:r>
              <a:rPr lang="en-US" smtClean="0"/>
              <a:t>Click to edit Master title style</a:t>
            </a:r>
            <a:endParaRPr lang="en-US" dirty="0"/>
          </a:p>
        </p:txBody>
      </p:sp>
    </p:spTree>
    <p:extLst>
      <p:ext uri="{BB962C8B-B14F-4D97-AF65-F5344CB8AC3E}">
        <p14:creationId xmlns:p14="http://schemas.microsoft.com/office/powerpoint/2010/main" val="3735959780"/>
      </p:ext>
    </p:extLst>
  </p:cSld>
  <p:clrMapOvr>
    <a:masterClrMapping/>
  </p:clrMapOvr>
  <p:transition spd="slow">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533400"/>
            <a:ext cx="1773238"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1"/>
          <p:cNvSpPr>
            <a:spLocks noGrp="1"/>
          </p:cNvSpPr>
          <p:nvPr>
            <p:ph type="title"/>
          </p:nvPr>
        </p:nvSpPr>
        <p:spPr>
          <a:xfrm>
            <a:off x="381000" y="287975"/>
            <a:ext cx="6553200" cy="1054100"/>
          </a:xfrm>
          <a:prstGeom prst="rect">
            <a:avLst/>
          </a:prstGeom>
        </p:spPr>
        <p:txBody>
          <a:bodyPr rtlCol="0">
            <a:noAutofit/>
          </a:bodyPr>
          <a:lstStyle/>
          <a:p>
            <a:r>
              <a:rPr lang="en-US" smtClean="0"/>
              <a:t>Click to edit Master title style</a:t>
            </a:r>
            <a:endParaRPr lang="en-US" dirty="0"/>
          </a:p>
        </p:txBody>
      </p:sp>
      <p:sp>
        <p:nvSpPr>
          <p:cNvPr id="5" name="Footer Placeholder 11"/>
          <p:cNvSpPr>
            <a:spLocks noGrp="1"/>
          </p:cNvSpPr>
          <p:nvPr>
            <p:ph type="ftr" sz="quarter" idx="10"/>
          </p:nvPr>
        </p:nvSpPr>
        <p:spPr>
          <a:xfrm>
            <a:off x="2895600" y="6432550"/>
            <a:ext cx="3352800" cy="198438"/>
          </a:xfrm>
          <a:prstGeom prst="rect">
            <a:avLst/>
          </a:prstGeom>
        </p:spPr>
        <p:txBody>
          <a:bodyPr anchor="ctr"/>
          <a:lstStyle>
            <a:lvl1pPr algn="ctr" eaLnBrk="1" hangingPunct="1">
              <a:defRPr sz="800" i="1">
                <a:solidFill>
                  <a:srgbClr val="002060"/>
                </a:solidFill>
                <a:latin typeface="Arial Narrow" pitchFamily="34" charset="0"/>
                <a:ea typeface="+mn-ea"/>
              </a:defRPr>
            </a:lvl1pPr>
          </a:lstStyle>
          <a:p>
            <a:pPr>
              <a:defRPr/>
            </a:pPr>
            <a:r>
              <a:rPr lang="en-US"/>
              <a:t>BOBCATbuyers &amp; Travel Assistants Meeting 01/16/13</a:t>
            </a:r>
          </a:p>
        </p:txBody>
      </p:sp>
      <p:sp>
        <p:nvSpPr>
          <p:cNvPr id="6" name="Slide Number Placeholder 5"/>
          <p:cNvSpPr>
            <a:spLocks noGrp="1"/>
          </p:cNvSpPr>
          <p:nvPr>
            <p:ph type="sldNum" sz="quarter" idx="11"/>
          </p:nvPr>
        </p:nvSpPr>
        <p:spPr>
          <a:xfrm>
            <a:off x="8382000" y="6456363"/>
            <a:ext cx="582613" cy="150812"/>
          </a:xfrm>
        </p:spPr>
        <p:txBody>
          <a:bodyPr/>
          <a:lstStyle>
            <a:lvl1pPr>
              <a:defRPr sz="800"/>
            </a:lvl1pPr>
          </a:lstStyle>
          <a:p>
            <a:pPr>
              <a:defRPr/>
            </a:pPr>
            <a:fld id="{BC81541A-62D3-4685-8D73-307FD5946B8D}" type="slidenum">
              <a:rPr lang="en-US"/>
              <a:pPr>
                <a:defRPr/>
              </a:pPr>
              <a:t>‹#›</a:t>
            </a:fld>
            <a:endParaRPr lang="en-US"/>
          </a:p>
        </p:txBody>
      </p:sp>
    </p:spTree>
    <p:extLst>
      <p:ext uri="{BB962C8B-B14F-4D97-AF65-F5344CB8AC3E}">
        <p14:creationId xmlns:p14="http://schemas.microsoft.com/office/powerpoint/2010/main" val="3762689492"/>
      </p:ext>
    </p:extLst>
  </p:cSld>
  <p:clrMapOvr>
    <a:masterClrMapping/>
  </p:clrMapOvr>
  <p:transition spd="slow">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p:nvSpPr>
        <p:spPr>
          <a:xfrm>
            <a:off x="7010400" y="152400"/>
            <a:ext cx="1981200" cy="65563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FF"/>
              </a:solidFill>
            </a:endParaRPr>
          </a:p>
        </p:txBody>
      </p:sp>
      <p:sp>
        <p:nvSpPr>
          <p:cNvPr id="5" name="Rectangle 4"/>
          <p:cNvSpPr/>
          <p:nvPr/>
        </p:nvSpPr>
        <p:spPr>
          <a:xfrm>
            <a:off x="152400" y="153988"/>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FF"/>
              </a:solidFill>
            </a:endParaRPr>
          </a:p>
        </p:txBody>
      </p:sp>
      <p:sp>
        <p:nvSpPr>
          <p:cNvPr id="3" name="Text Placeholder 2"/>
          <p:cNvSpPr>
            <a:spLocks noGrp="1"/>
          </p:cNvSpPr>
          <p:nvPr>
            <p:ph type="body" idx="1"/>
          </p:nvPr>
        </p:nvSpPr>
        <p:spPr>
          <a:xfrm>
            <a:off x="7162799" y="2819400"/>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Title 12"/>
          <p:cNvSpPr>
            <a:spLocks noGrp="1"/>
          </p:cNvSpPr>
          <p:nvPr>
            <p:ph type="title"/>
          </p:nvPr>
        </p:nvSpPr>
        <p:spPr>
          <a:xfrm>
            <a:off x="304800" y="2732567"/>
            <a:ext cx="6412675" cy="1828800"/>
          </a:xfrm>
        </p:spPr>
        <p:txBody>
          <a:bodyPr/>
          <a:lstStyle>
            <a:lvl1pPr algn="l">
              <a:defRPr sz="3600" spc="0" baseline="0"/>
            </a:lvl1pPr>
          </a:lstStyle>
          <a:p>
            <a:r>
              <a:rPr lang="en-US" smtClean="0"/>
              <a:t>Click to edit Master title style</a:t>
            </a:r>
            <a:endParaRPr lang="en-US" dirty="0"/>
          </a:p>
        </p:txBody>
      </p:sp>
      <p:sp>
        <p:nvSpPr>
          <p:cNvPr id="6" name="Footer Placeholder 11"/>
          <p:cNvSpPr>
            <a:spLocks noGrp="1"/>
          </p:cNvSpPr>
          <p:nvPr>
            <p:ph type="ftr" sz="quarter" idx="10"/>
          </p:nvPr>
        </p:nvSpPr>
        <p:spPr>
          <a:xfrm>
            <a:off x="2895600" y="6432550"/>
            <a:ext cx="3352800" cy="198438"/>
          </a:xfrm>
          <a:prstGeom prst="rect">
            <a:avLst/>
          </a:prstGeom>
        </p:spPr>
        <p:txBody>
          <a:bodyPr anchor="ctr"/>
          <a:lstStyle>
            <a:lvl1pPr algn="ctr" eaLnBrk="1" hangingPunct="1">
              <a:defRPr sz="800" i="1">
                <a:solidFill>
                  <a:srgbClr val="002060"/>
                </a:solidFill>
                <a:latin typeface="Arial Narrow" pitchFamily="34" charset="0"/>
                <a:ea typeface="+mn-ea"/>
              </a:defRPr>
            </a:lvl1pPr>
          </a:lstStyle>
          <a:p>
            <a:pPr>
              <a:defRPr/>
            </a:pPr>
            <a:r>
              <a:rPr lang="en-US"/>
              <a:t>BOBCATbuyers &amp; Travel Assistants Meeting 01/16/13</a:t>
            </a:r>
          </a:p>
        </p:txBody>
      </p:sp>
    </p:spTree>
    <p:extLst>
      <p:ext uri="{BB962C8B-B14F-4D97-AF65-F5344CB8AC3E}">
        <p14:creationId xmlns:p14="http://schemas.microsoft.com/office/powerpoint/2010/main" val="2798536585"/>
      </p:ext>
    </p:extLst>
  </p:cSld>
  <p:clrMapOvr>
    <a:masterClrMapping/>
  </p:clrMapOvr>
  <p:transition spd="slow">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719072"/>
            <a:ext cx="4038600" cy="4407408"/>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00600" y="1719072"/>
            <a:ext cx="4038600" cy="4407408"/>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1"/>
          <p:cNvSpPr>
            <a:spLocks noGrp="1"/>
          </p:cNvSpPr>
          <p:nvPr>
            <p:ph type="title"/>
          </p:nvPr>
        </p:nvSpPr>
        <p:spPr>
          <a:xfrm>
            <a:off x="381000" y="287975"/>
            <a:ext cx="6553200" cy="1054100"/>
          </a:xfrm>
          <a:prstGeom prst="rect">
            <a:avLst/>
          </a:prstGeom>
        </p:spPr>
        <p:txBody>
          <a:bodyPr rtlCol="0">
            <a:noAutofit/>
          </a:bodyPr>
          <a:lstStyle/>
          <a:p>
            <a:r>
              <a:rPr lang="en-US" smtClean="0"/>
              <a:t>Click to edit Master title style</a:t>
            </a:r>
            <a:endParaRPr lang="en-US" dirty="0"/>
          </a:p>
        </p:txBody>
      </p:sp>
      <p:sp>
        <p:nvSpPr>
          <p:cNvPr id="5" name="Slide Number Placeholder 5"/>
          <p:cNvSpPr>
            <a:spLocks noGrp="1"/>
          </p:cNvSpPr>
          <p:nvPr>
            <p:ph type="sldNum" sz="quarter" idx="10"/>
          </p:nvPr>
        </p:nvSpPr>
        <p:spPr>
          <a:xfrm>
            <a:off x="8382000" y="6477000"/>
            <a:ext cx="582613" cy="150813"/>
          </a:xfrm>
        </p:spPr>
        <p:txBody>
          <a:bodyPr/>
          <a:lstStyle>
            <a:lvl1pPr>
              <a:defRPr sz="800">
                <a:solidFill>
                  <a:srgbClr val="003B5C"/>
                </a:solidFill>
              </a:defRPr>
            </a:lvl1pPr>
          </a:lstStyle>
          <a:p>
            <a:pPr>
              <a:defRPr/>
            </a:pPr>
            <a:fld id="{C133FA14-ECF2-4DE6-886C-F9BA3069FC2E}" type="slidenum">
              <a:rPr lang="en-US"/>
              <a:pPr>
                <a:defRPr/>
              </a:pPr>
              <a:t>‹#›</a:t>
            </a:fld>
            <a:endParaRPr lang="en-US"/>
          </a:p>
        </p:txBody>
      </p:sp>
      <p:sp>
        <p:nvSpPr>
          <p:cNvPr id="6" name="Footer Placeholder 11"/>
          <p:cNvSpPr>
            <a:spLocks noGrp="1"/>
          </p:cNvSpPr>
          <p:nvPr>
            <p:ph type="ftr" sz="quarter" idx="11"/>
          </p:nvPr>
        </p:nvSpPr>
        <p:spPr>
          <a:xfrm>
            <a:off x="2895600" y="6432550"/>
            <a:ext cx="3352800" cy="198438"/>
          </a:xfrm>
          <a:prstGeom prst="rect">
            <a:avLst/>
          </a:prstGeom>
        </p:spPr>
        <p:txBody>
          <a:bodyPr anchor="ctr"/>
          <a:lstStyle>
            <a:lvl1pPr algn="ctr" eaLnBrk="1" hangingPunct="1">
              <a:defRPr sz="800" i="1">
                <a:solidFill>
                  <a:srgbClr val="002060"/>
                </a:solidFill>
                <a:latin typeface="Arial Narrow" pitchFamily="34" charset="0"/>
                <a:ea typeface="+mn-ea"/>
              </a:defRPr>
            </a:lvl1pPr>
          </a:lstStyle>
          <a:p>
            <a:pPr>
              <a:defRPr/>
            </a:pPr>
            <a:r>
              <a:rPr lang="en-US"/>
              <a:t>BOBCATbuyers &amp; Travel Assistants Meeting 01/16/13</a:t>
            </a:r>
          </a:p>
        </p:txBody>
      </p:sp>
    </p:spTree>
    <p:extLst>
      <p:ext uri="{BB962C8B-B14F-4D97-AF65-F5344CB8AC3E}">
        <p14:creationId xmlns:p14="http://schemas.microsoft.com/office/powerpoint/2010/main" val="2678821022"/>
      </p:ext>
    </p:extLst>
  </p:cSld>
  <p:clrMapOvr>
    <a:masterClrMapping/>
  </p:clrMapOvr>
  <p:transition spd="slow">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1722438"/>
            <a:ext cx="4040188" cy="639762"/>
          </a:xfrm>
        </p:spPr>
        <p:txBody>
          <a:bodyPr anchor="ctr"/>
          <a:lstStyle>
            <a:lvl1pPr marL="0" indent="0" algn="ctr">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048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97425" y="1722438"/>
            <a:ext cx="4041775" cy="639762"/>
          </a:xfrm>
        </p:spPr>
        <p:txBody>
          <a:bodyPr anchor="ctr"/>
          <a:lstStyle>
            <a:lvl1pPr marL="0" indent="0" algn="ctr">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974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Placeholder 1"/>
          <p:cNvSpPr>
            <a:spLocks noGrp="1"/>
          </p:cNvSpPr>
          <p:nvPr>
            <p:ph type="title"/>
          </p:nvPr>
        </p:nvSpPr>
        <p:spPr>
          <a:xfrm>
            <a:off x="381000" y="287975"/>
            <a:ext cx="6553200" cy="1054100"/>
          </a:xfrm>
          <a:prstGeom prst="rect">
            <a:avLst/>
          </a:prstGeom>
        </p:spPr>
        <p:txBody>
          <a:bodyPr rtlCol="0">
            <a:noAutofit/>
          </a:bodyPr>
          <a:lstStyle/>
          <a:p>
            <a:r>
              <a:rPr lang="en-US" smtClean="0"/>
              <a:t>Click to edit Master title style</a:t>
            </a:r>
            <a:endParaRPr lang="en-US" dirty="0"/>
          </a:p>
        </p:txBody>
      </p:sp>
      <p:sp>
        <p:nvSpPr>
          <p:cNvPr id="7" name="Slide Number Placeholder 5"/>
          <p:cNvSpPr>
            <a:spLocks noGrp="1"/>
          </p:cNvSpPr>
          <p:nvPr>
            <p:ph type="sldNum" sz="quarter" idx="10"/>
          </p:nvPr>
        </p:nvSpPr>
        <p:spPr>
          <a:xfrm>
            <a:off x="8382000" y="6477000"/>
            <a:ext cx="582613" cy="150813"/>
          </a:xfrm>
        </p:spPr>
        <p:txBody>
          <a:bodyPr/>
          <a:lstStyle>
            <a:lvl1pPr>
              <a:defRPr sz="800">
                <a:solidFill>
                  <a:srgbClr val="003B5C"/>
                </a:solidFill>
              </a:defRPr>
            </a:lvl1pPr>
          </a:lstStyle>
          <a:p>
            <a:pPr>
              <a:defRPr/>
            </a:pPr>
            <a:fld id="{B7420052-3235-4468-A5F0-F194B8261B94}" type="slidenum">
              <a:rPr lang="en-US"/>
              <a:pPr>
                <a:defRPr/>
              </a:pPr>
              <a:t>‹#›</a:t>
            </a:fld>
            <a:endParaRPr lang="en-US"/>
          </a:p>
        </p:txBody>
      </p:sp>
      <p:sp>
        <p:nvSpPr>
          <p:cNvPr id="8" name="Footer Placeholder 11"/>
          <p:cNvSpPr>
            <a:spLocks noGrp="1"/>
          </p:cNvSpPr>
          <p:nvPr>
            <p:ph type="ftr" sz="quarter" idx="11"/>
          </p:nvPr>
        </p:nvSpPr>
        <p:spPr>
          <a:xfrm>
            <a:off x="2895600" y="6432550"/>
            <a:ext cx="3352800" cy="198438"/>
          </a:xfrm>
          <a:prstGeom prst="rect">
            <a:avLst/>
          </a:prstGeom>
        </p:spPr>
        <p:txBody>
          <a:bodyPr anchor="ctr"/>
          <a:lstStyle>
            <a:lvl1pPr algn="ctr" eaLnBrk="1" hangingPunct="1">
              <a:defRPr sz="800" i="1">
                <a:solidFill>
                  <a:srgbClr val="002060"/>
                </a:solidFill>
                <a:latin typeface="Arial Narrow" pitchFamily="34" charset="0"/>
                <a:ea typeface="+mn-ea"/>
              </a:defRPr>
            </a:lvl1pPr>
          </a:lstStyle>
          <a:p>
            <a:pPr>
              <a:defRPr/>
            </a:pPr>
            <a:r>
              <a:rPr lang="en-US"/>
              <a:t>BOBCATbuyers &amp; Travel Assistants Meeting 01/16/13</a:t>
            </a:r>
          </a:p>
        </p:txBody>
      </p:sp>
    </p:spTree>
    <p:extLst>
      <p:ext uri="{BB962C8B-B14F-4D97-AF65-F5344CB8AC3E}">
        <p14:creationId xmlns:p14="http://schemas.microsoft.com/office/powerpoint/2010/main" val="2467030367"/>
      </p:ext>
    </p:extLst>
  </p:cSld>
  <p:clrMapOvr>
    <a:masterClrMapping/>
  </p:clrMapOvr>
  <p:transition spd="slow">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381000" y="287975"/>
            <a:ext cx="6553200" cy="1054100"/>
          </a:xfrm>
          <a:prstGeom prst="rect">
            <a:avLst/>
          </a:prstGeom>
        </p:spPr>
        <p:txBody>
          <a:bodyPr rtlCol="0">
            <a:noAutofit/>
          </a:bodyPr>
          <a:lstStyle/>
          <a:p>
            <a:r>
              <a:rPr lang="en-US" smtClean="0"/>
              <a:t>Click to edit Master title style</a:t>
            </a:r>
            <a:endParaRPr lang="en-US" dirty="0"/>
          </a:p>
        </p:txBody>
      </p:sp>
      <p:sp>
        <p:nvSpPr>
          <p:cNvPr id="3" name="Slide Number Placeholder 5"/>
          <p:cNvSpPr>
            <a:spLocks noGrp="1"/>
          </p:cNvSpPr>
          <p:nvPr>
            <p:ph type="sldNum" sz="quarter" idx="10"/>
          </p:nvPr>
        </p:nvSpPr>
        <p:spPr>
          <a:xfrm>
            <a:off x="8382000" y="6477000"/>
            <a:ext cx="582613" cy="150813"/>
          </a:xfrm>
        </p:spPr>
        <p:txBody>
          <a:bodyPr/>
          <a:lstStyle>
            <a:lvl1pPr>
              <a:defRPr sz="800">
                <a:solidFill>
                  <a:srgbClr val="003B5C"/>
                </a:solidFill>
              </a:defRPr>
            </a:lvl1pPr>
          </a:lstStyle>
          <a:p>
            <a:pPr>
              <a:defRPr/>
            </a:pPr>
            <a:fld id="{D24D3252-D709-4B9C-B59F-2A8643CDB2BB}" type="slidenum">
              <a:rPr lang="en-US"/>
              <a:pPr>
                <a:defRPr/>
              </a:pPr>
              <a:t>‹#›</a:t>
            </a:fld>
            <a:endParaRPr lang="en-US"/>
          </a:p>
        </p:txBody>
      </p:sp>
      <p:sp>
        <p:nvSpPr>
          <p:cNvPr id="4" name="Footer Placeholder 11"/>
          <p:cNvSpPr>
            <a:spLocks noGrp="1"/>
          </p:cNvSpPr>
          <p:nvPr>
            <p:ph type="ftr" sz="quarter" idx="11"/>
          </p:nvPr>
        </p:nvSpPr>
        <p:spPr>
          <a:xfrm>
            <a:off x="2895600" y="6432550"/>
            <a:ext cx="3352800" cy="198438"/>
          </a:xfrm>
          <a:prstGeom prst="rect">
            <a:avLst/>
          </a:prstGeom>
        </p:spPr>
        <p:txBody>
          <a:bodyPr anchor="ctr"/>
          <a:lstStyle>
            <a:lvl1pPr algn="ctr" eaLnBrk="1" hangingPunct="1">
              <a:defRPr sz="800" i="1">
                <a:solidFill>
                  <a:srgbClr val="002060"/>
                </a:solidFill>
                <a:latin typeface="Arial Narrow" pitchFamily="34" charset="0"/>
                <a:ea typeface="+mn-ea"/>
              </a:defRPr>
            </a:lvl1pPr>
          </a:lstStyle>
          <a:p>
            <a:pPr>
              <a:defRPr/>
            </a:pPr>
            <a:r>
              <a:rPr lang="en-US"/>
              <a:t>BOBCATbuyers &amp; Travel Assistants Meeting 01/16/13</a:t>
            </a:r>
          </a:p>
        </p:txBody>
      </p:sp>
    </p:spTree>
    <p:extLst>
      <p:ext uri="{BB962C8B-B14F-4D97-AF65-F5344CB8AC3E}">
        <p14:creationId xmlns:p14="http://schemas.microsoft.com/office/powerpoint/2010/main" val="2148551369"/>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1981200"/>
            <a:ext cx="33909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67300" y="1981200"/>
            <a:ext cx="33909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404203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2"/>
          <p:cNvSpPr/>
          <p:nvPr/>
        </p:nvSpPr>
        <p:spPr>
          <a:xfrm>
            <a:off x="152400" y="150813"/>
            <a:ext cx="8831263" cy="65563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FF"/>
              </a:solidFill>
            </a:endParaRPr>
          </a:p>
        </p:txBody>
      </p:sp>
      <p:sp>
        <p:nvSpPr>
          <p:cNvPr id="4" name="Rectangle 3"/>
          <p:cNvSpPr/>
          <p:nvPr userDrawn="1"/>
        </p:nvSpPr>
        <p:spPr>
          <a:xfrm>
            <a:off x="152400" y="152400"/>
            <a:ext cx="8813800" cy="1346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FF"/>
              </a:solidFill>
            </a:endParaRPr>
          </a:p>
        </p:txBody>
      </p:sp>
      <p:pic>
        <p:nvPicPr>
          <p:cNvPr id="5" name="Picture 1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10400" y="533400"/>
            <a:ext cx="1773238"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0" y="6681788"/>
            <a:ext cx="9144000" cy="176212"/>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FF"/>
              </a:solidFill>
            </a:endParaRPr>
          </a:p>
        </p:txBody>
      </p:sp>
      <p:sp>
        <p:nvSpPr>
          <p:cNvPr id="7" name="Title Placeholder 1"/>
          <p:cNvSpPr>
            <a:spLocks noGrp="1"/>
          </p:cNvSpPr>
          <p:nvPr>
            <p:ph type="title"/>
          </p:nvPr>
        </p:nvSpPr>
        <p:spPr>
          <a:xfrm>
            <a:off x="381000" y="287975"/>
            <a:ext cx="6553200" cy="1054100"/>
          </a:xfrm>
          <a:prstGeom prst="rect">
            <a:avLst/>
          </a:prstGeom>
        </p:spPr>
        <p:txBody>
          <a:bodyPr rtlCol="0">
            <a:noAutofit/>
          </a:bodyPr>
          <a:lstStyle/>
          <a:p>
            <a:r>
              <a:rPr lang="en-US" smtClean="0"/>
              <a:t>Click to edit Master title style</a:t>
            </a:r>
            <a:endParaRPr lang="en-US" dirty="0"/>
          </a:p>
        </p:txBody>
      </p:sp>
      <p:sp>
        <p:nvSpPr>
          <p:cNvPr id="8" name="Slide Number Placeholder 5"/>
          <p:cNvSpPr>
            <a:spLocks noGrp="1"/>
          </p:cNvSpPr>
          <p:nvPr>
            <p:ph type="sldNum" sz="quarter" idx="10"/>
          </p:nvPr>
        </p:nvSpPr>
        <p:spPr>
          <a:xfrm>
            <a:off x="8382000" y="6477000"/>
            <a:ext cx="582613" cy="150813"/>
          </a:xfrm>
        </p:spPr>
        <p:txBody>
          <a:bodyPr/>
          <a:lstStyle>
            <a:lvl1pPr>
              <a:defRPr sz="800">
                <a:solidFill>
                  <a:srgbClr val="003B5C"/>
                </a:solidFill>
              </a:defRPr>
            </a:lvl1pPr>
          </a:lstStyle>
          <a:p>
            <a:pPr>
              <a:defRPr/>
            </a:pPr>
            <a:fld id="{60BFD879-103F-4891-8217-6793B8F931CB}" type="slidenum">
              <a:rPr lang="en-US"/>
              <a:pPr>
                <a:defRPr/>
              </a:pPr>
              <a:t>‹#›</a:t>
            </a:fld>
            <a:endParaRPr lang="en-US"/>
          </a:p>
        </p:txBody>
      </p:sp>
      <p:sp>
        <p:nvSpPr>
          <p:cNvPr id="9" name="Footer Placeholder 11"/>
          <p:cNvSpPr>
            <a:spLocks noGrp="1"/>
          </p:cNvSpPr>
          <p:nvPr>
            <p:ph type="ftr" sz="quarter" idx="11"/>
          </p:nvPr>
        </p:nvSpPr>
        <p:spPr>
          <a:xfrm>
            <a:off x="2895600" y="6432550"/>
            <a:ext cx="3352800" cy="198438"/>
          </a:xfrm>
          <a:prstGeom prst="rect">
            <a:avLst/>
          </a:prstGeom>
        </p:spPr>
        <p:txBody>
          <a:bodyPr anchor="ctr"/>
          <a:lstStyle>
            <a:lvl1pPr algn="ctr" eaLnBrk="1" hangingPunct="1">
              <a:defRPr sz="800" i="1">
                <a:solidFill>
                  <a:srgbClr val="002060"/>
                </a:solidFill>
                <a:latin typeface="Arial Narrow" pitchFamily="34" charset="0"/>
                <a:ea typeface="+mn-ea"/>
              </a:defRPr>
            </a:lvl1pPr>
          </a:lstStyle>
          <a:p>
            <a:pPr>
              <a:defRPr/>
            </a:pPr>
            <a:r>
              <a:rPr lang="en-US"/>
              <a:t>BOBCATbuyers &amp; Travel Assistants Meeting 01/16/13</a:t>
            </a:r>
          </a:p>
        </p:txBody>
      </p:sp>
    </p:spTree>
    <p:extLst>
      <p:ext uri="{BB962C8B-B14F-4D97-AF65-F5344CB8AC3E}">
        <p14:creationId xmlns:p14="http://schemas.microsoft.com/office/powerpoint/2010/main" val="768464037"/>
      </p:ext>
    </p:extLst>
  </p:cSld>
  <p:clrMapOvr>
    <a:masterClrMapping/>
  </p:clrMapOvr>
  <p:transition spd="slow">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FF"/>
              </a:solidFill>
            </a:endParaRPr>
          </a:p>
        </p:txBody>
      </p:sp>
      <p:sp>
        <p:nvSpPr>
          <p:cNvPr id="6" name="Rectangle 5"/>
          <p:cNvSpPr/>
          <p:nvPr/>
        </p:nvSpPr>
        <p:spPr>
          <a:xfrm>
            <a:off x="7010400" y="150813"/>
            <a:ext cx="1981200" cy="65563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b="1" dirty="0">
              <a:solidFill>
                <a:srgbClr val="FFFFFF"/>
              </a:solidFill>
            </a:endParaRPr>
          </a:p>
        </p:txBody>
      </p:sp>
      <p:sp useBgFill="1">
        <p:nvSpPr>
          <p:cNvPr id="7" name="Rectangle 6"/>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FF"/>
              </a:solidFill>
            </a:endParaRPr>
          </a:p>
        </p:txBody>
      </p:sp>
      <p:sp>
        <p:nvSpPr>
          <p:cNvPr id="3" name="Content Placeholder 2"/>
          <p:cNvSpPr>
            <a:spLocks noGrp="1"/>
          </p:cNvSpPr>
          <p:nvPr>
            <p:ph idx="1"/>
          </p:nvPr>
        </p:nvSpPr>
        <p:spPr>
          <a:xfrm>
            <a:off x="609600" y="304800"/>
            <a:ext cx="5867400" cy="5853113"/>
          </a:xfrm>
        </p:spPr>
        <p:txBody>
          <a:bodyPr/>
          <a:lstStyle>
            <a:lvl1pPr marL="344488" indent="-344488">
              <a:defRPr sz="3200" b="1" spc="0"/>
            </a:lvl1pPr>
            <a:lvl2pPr>
              <a:buClr>
                <a:srgbClr val="146BA8"/>
              </a:buClr>
              <a:defRPr sz="2800" b="1" spc="0"/>
            </a:lvl2pPr>
            <a:lvl3pPr>
              <a:defRPr sz="2400" b="1" spc="0"/>
            </a:lvl3pPr>
            <a:lvl4pPr>
              <a:defRPr sz="2000" b="1" spc="0"/>
            </a:lvl4pPr>
            <a:lvl5pPr>
              <a:buClr>
                <a:srgbClr val="97B065"/>
              </a:buClr>
              <a:defRPr sz="2000" b="1" spc="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b="1">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0"/>
          <p:cNvSpPr>
            <a:spLocks noGrp="1"/>
          </p:cNvSpPr>
          <p:nvPr>
            <p:ph type="title"/>
          </p:nvPr>
        </p:nvSpPr>
        <p:spPr>
          <a:xfrm>
            <a:off x="7159752" y="457200"/>
            <a:ext cx="1675660" cy="1673352"/>
          </a:xfrm>
        </p:spPr>
        <p:txBody>
          <a:bodyPr anchor="b"/>
          <a:lstStyle>
            <a:lvl1pPr algn="l">
              <a:defRPr sz="2000" b="1" spc="0" baseline="0"/>
            </a:lvl1pPr>
          </a:lstStyle>
          <a:p>
            <a:r>
              <a:rPr lang="en-US" smtClean="0"/>
              <a:t>Click to edit Master title style</a:t>
            </a:r>
            <a:endParaRPr lang="en-US" dirty="0"/>
          </a:p>
        </p:txBody>
      </p:sp>
      <p:sp>
        <p:nvSpPr>
          <p:cNvPr id="8" name="Slide Number Placeholder 5"/>
          <p:cNvSpPr>
            <a:spLocks noGrp="1"/>
          </p:cNvSpPr>
          <p:nvPr>
            <p:ph type="sldNum" sz="quarter" idx="10"/>
          </p:nvPr>
        </p:nvSpPr>
        <p:spPr>
          <a:xfrm>
            <a:off x="8382000" y="6477000"/>
            <a:ext cx="582613" cy="150813"/>
          </a:xfrm>
        </p:spPr>
        <p:txBody>
          <a:bodyPr/>
          <a:lstStyle>
            <a:lvl1pPr>
              <a:defRPr sz="800">
                <a:solidFill>
                  <a:srgbClr val="003B5C"/>
                </a:solidFill>
              </a:defRPr>
            </a:lvl1pPr>
          </a:lstStyle>
          <a:p>
            <a:pPr>
              <a:defRPr/>
            </a:pPr>
            <a:fld id="{9308E93E-3092-4770-8B87-A110415E79B1}" type="slidenum">
              <a:rPr lang="en-US"/>
              <a:pPr>
                <a:defRPr/>
              </a:pPr>
              <a:t>‹#›</a:t>
            </a:fld>
            <a:endParaRPr lang="en-US"/>
          </a:p>
        </p:txBody>
      </p:sp>
      <p:sp>
        <p:nvSpPr>
          <p:cNvPr id="9" name="Footer Placeholder 11"/>
          <p:cNvSpPr>
            <a:spLocks noGrp="1"/>
          </p:cNvSpPr>
          <p:nvPr>
            <p:ph type="ftr" sz="quarter" idx="11"/>
          </p:nvPr>
        </p:nvSpPr>
        <p:spPr>
          <a:xfrm>
            <a:off x="2895600" y="6432550"/>
            <a:ext cx="3352800" cy="198438"/>
          </a:xfrm>
          <a:prstGeom prst="rect">
            <a:avLst/>
          </a:prstGeom>
        </p:spPr>
        <p:txBody>
          <a:bodyPr anchor="ctr"/>
          <a:lstStyle>
            <a:lvl1pPr algn="ctr" eaLnBrk="1" hangingPunct="1">
              <a:defRPr sz="800" i="1">
                <a:solidFill>
                  <a:srgbClr val="002060"/>
                </a:solidFill>
                <a:latin typeface="Arial Narrow" pitchFamily="34" charset="0"/>
                <a:ea typeface="+mn-ea"/>
              </a:defRPr>
            </a:lvl1pPr>
          </a:lstStyle>
          <a:p>
            <a:pPr>
              <a:defRPr/>
            </a:pPr>
            <a:r>
              <a:rPr lang="en-US"/>
              <a:t>BOBCATbuyers &amp; Travel Assistants Meeting 01/16/13</a:t>
            </a:r>
          </a:p>
        </p:txBody>
      </p:sp>
    </p:spTree>
    <p:extLst>
      <p:ext uri="{BB962C8B-B14F-4D97-AF65-F5344CB8AC3E}">
        <p14:creationId xmlns:p14="http://schemas.microsoft.com/office/powerpoint/2010/main" val="2456547806"/>
      </p:ext>
    </p:extLst>
  </p:cSld>
  <p:clrMapOvr>
    <a:overrideClrMapping bg1="lt1" tx1="dk1" bg2="lt2" tx2="dk2" accent1="accent1" accent2="accent2" accent3="accent3" accent4="accent4" accent5="accent5" accent6="accent6" hlink="hlink" folHlink="folHlink"/>
  </p:clrMapOvr>
  <p:transition spd="slow">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FF"/>
              </a:solidFill>
            </a:endParaRPr>
          </a:p>
        </p:txBody>
      </p:sp>
      <p:sp useBgFill="1">
        <p:nvSpPr>
          <p:cNvPr id="6" name="Rectangle 5"/>
          <p:cNvSpPr/>
          <p:nvPr/>
        </p:nvSpPr>
        <p:spPr>
          <a:xfrm>
            <a:off x="7010400" y="150813"/>
            <a:ext cx="1981200" cy="65563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FF"/>
              </a:solidFill>
            </a:endParaRPr>
          </a:p>
        </p:txBody>
      </p:sp>
      <p:sp>
        <p:nvSpPr>
          <p:cNvPr id="3" name="Picture Placeholder 2"/>
          <p:cNvSpPr>
            <a:spLocks noGrp="1"/>
          </p:cNvSpPr>
          <p:nvPr>
            <p:ph type="pic" idx="1"/>
          </p:nvPr>
        </p:nvSpPr>
        <p:spPr>
          <a:xfrm>
            <a:off x="152400" y="281579"/>
            <a:ext cx="6705600" cy="6425609"/>
          </a:xfrm>
        </p:spPr>
        <p:txBody>
          <a:bodyPr rtlCol="0" anchor="ctr">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spc="-15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
        <p:nvSpPr>
          <p:cNvPr id="7" name="Footer Placeholder 11"/>
          <p:cNvSpPr>
            <a:spLocks noGrp="1"/>
          </p:cNvSpPr>
          <p:nvPr>
            <p:ph type="ftr" sz="quarter" idx="10"/>
          </p:nvPr>
        </p:nvSpPr>
        <p:spPr>
          <a:xfrm>
            <a:off x="2895600" y="6432550"/>
            <a:ext cx="3352800" cy="198438"/>
          </a:xfrm>
          <a:prstGeom prst="rect">
            <a:avLst/>
          </a:prstGeom>
        </p:spPr>
        <p:txBody>
          <a:bodyPr anchor="ctr"/>
          <a:lstStyle>
            <a:lvl1pPr algn="ctr" eaLnBrk="1" hangingPunct="1">
              <a:defRPr sz="800" i="1">
                <a:solidFill>
                  <a:srgbClr val="002060"/>
                </a:solidFill>
                <a:latin typeface="Arial Narrow" pitchFamily="34" charset="0"/>
                <a:ea typeface="+mn-ea"/>
              </a:defRPr>
            </a:lvl1pPr>
          </a:lstStyle>
          <a:p>
            <a:pPr>
              <a:defRPr/>
            </a:pPr>
            <a:r>
              <a:rPr lang="en-US"/>
              <a:t>BOBCATbuyers &amp; Travel Assistants Meeting 01/16/13</a:t>
            </a:r>
          </a:p>
        </p:txBody>
      </p:sp>
    </p:spTree>
    <p:extLst>
      <p:ext uri="{BB962C8B-B14F-4D97-AF65-F5344CB8AC3E}">
        <p14:creationId xmlns:p14="http://schemas.microsoft.com/office/powerpoint/2010/main" val="901404530"/>
      </p:ext>
    </p:extLst>
  </p:cSld>
  <p:clrMapOvr>
    <a:overrideClrMapping bg1="dk1" tx1="lt1" bg2="dk2" tx2="lt2" accent1="accent1" accent2="accent2" accent3="accent3" accent4="accent4" accent5="accent5" accent6="accent6" hlink="hlink" folHlink="folHlink"/>
  </p:clrMapOvr>
  <p:transition spd="slow">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Placeholder 1"/>
          <p:cNvSpPr>
            <a:spLocks noGrp="1"/>
          </p:cNvSpPr>
          <p:nvPr>
            <p:ph type="title"/>
          </p:nvPr>
        </p:nvSpPr>
        <p:spPr>
          <a:xfrm>
            <a:off x="381000" y="287975"/>
            <a:ext cx="6553200" cy="1054100"/>
          </a:xfrm>
          <a:prstGeom prst="rect">
            <a:avLst/>
          </a:prstGeom>
        </p:spPr>
        <p:txBody>
          <a:bodyPr rtlCol="0">
            <a:noAutofit/>
          </a:bodyPr>
          <a:lstStyle/>
          <a:p>
            <a:r>
              <a:rPr lang="en-US" smtClean="0"/>
              <a:t>Click to edit Master title style</a:t>
            </a:r>
            <a:endParaRPr lang="en-US" dirty="0"/>
          </a:p>
        </p:txBody>
      </p:sp>
      <p:sp>
        <p:nvSpPr>
          <p:cNvPr id="4" name="Slide Number Placeholder 5"/>
          <p:cNvSpPr>
            <a:spLocks noGrp="1"/>
          </p:cNvSpPr>
          <p:nvPr>
            <p:ph type="sldNum" sz="quarter" idx="10"/>
          </p:nvPr>
        </p:nvSpPr>
        <p:spPr>
          <a:xfrm>
            <a:off x="8382000" y="6477000"/>
            <a:ext cx="582613" cy="150813"/>
          </a:xfrm>
        </p:spPr>
        <p:txBody>
          <a:bodyPr/>
          <a:lstStyle>
            <a:lvl1pPr>
              <a:defRPr sz="800">
                <a:solidFill>
                  <a:srgbClr val="003B5C"/>
                </a:solidFill>
              </a:defRPr>
            </a:lvl1pPr>
          </a:lstStyle>
          <a:p>
            <a:pPr>
              <a:defRPr/>
            </a:pPr>
            <a:fld id="{EDF6111E-DF3C-4645-BB43-1B4DE2FB16E0}" type="slidenum">
              <a:rPr lang="en-US"/>
              <a:pPr>
                <a:defRPr/>
              </a:pPr>
              <a:t>‹#›</a:t>
            </a:fld>
            <a:endParaRPr lang="en-US"/>
          </a:p>
        </p:txBody>
      </p:sp>
      <p:sp>
        <p:nvSpPr>
          <p:cNvPr id="5" name="Footer Placeholder 11"/>
          <p:cNvSpPr>
            <a:spLocks noGrp="1"/>
          </p:cNvSpPr>
          <p:nvPr>
            <p:ph type="ftr" sz="quarter" idx="11"/>
          </p:nvPr>
        </p:nvSpPr>
        <p:spPr>
          <a:xfrm>
            <a:off x="2895600" y="6432550"/>
            <a:ext cx="3352800" cy="198438"/>
          </a:xfrm>
          <a:prstGeom prst="rect">
            <a:avLst/>
          </a:prstGeom>
        </p:spPr>
        <p:txBody>
          <a:bodyPr anchor="ctr"/>
          <a:lstStyle>
            <a:lvl1pPr algn="ctr" eaLnBrk="1" hangingPunct="1">
              <a:defRPr sz="800" i="1">
                <a:solidFill>
                  <a:srgbClr val="002060"/>
                </a:solidFill>
                <a:latin typeface="Arial Narrow" pitchFamily="34" charset="0"/>
                <a:ea typeface="+mn-ea"/>
              </a:defRPr>
            </a:lvl1pPr>
          </a:lstStyle>
          <a:p>
            <a:pPr>
              <a:defRPr/>
            </a:pPr>
            <a:r>
              <a:rPr lang="en-US"/>
              <a:t>BOBCATbuyers &amp; Travel Assistants Meeting 01/16/13</a:t>
            </a:r>
          </a:p>
        </p:txBody>
      </p:sp>
    </p:spTree>
    <p:extLst>
      <p:ext uri="{BB962C8B-B14F-4D97-AF65-F5344CB8AC3E}">
        <p14:creationId xmlns:p14="http://schemas.microsoft.com/office/powerpoint/2010/main" val="750484749"/>
      </p:ext>
    </p:extLst>
  </p:cSld>
  <p:clrMapOvr>
    <a:masterClrMapping/>
  </p:clrMapOvr>
  <p:transition spd="slow">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152400" y="147638"/>
            <a:ext cx="6705600" cy="65563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FF"/>
              </a:solidFill>
            </a:endParaRPr>
          </a:p>
        </p:txBody>
      </p:sp>
      <p:sp>
        <p:nvSpPr>
          <p:cNvPr id="5" name="Rectangle 4"/>
          <p:cNvSpPr/>
          <p:nvPr/>
        </p:nvSpPr>
        <p:spPr>
          <a:xfrm>
            <a:off x="7010400" y="147638"/>
            <a:ext cx="1955800" cy="65563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FF"/>
              </a:solidFill>
            </a:endParaRPr>
          </a:p>
        </p:txBody>
      </p:sp>
      <p:sp>
        <p:nvSpPr>
          <p:cNvPr id="2" name="Vertical Title 1"/>
          <p:cNvSpPr>
            <a:spLocks noGrp="1"/>
          </p:cNvSpPr>
          <p:nvPr>
            <p:ph type="title" orient="vert"/>
          </p:nvPr>
        </p:nvSpPr>
        <p:spPr>
          <a:xfrm>
            <a:off x="7162800" y="274638"/>
            <a:ext cx="1676400" cy="5851525"/>
          </a:xfrm>
        </p:spPr>
        <p:txBody>
          <a:bodyPr vert="eaVert"/>
          <a:lstStyle>
            <a:lvl1pPr>
              <a:defRPr cap="small" baseline="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11"/>
          <p:cNvSpPr>
            <a:spLocks noGrp="1"/>
          </p:cNvSpPr>
          <p:nvPr>
            <p:ph type="ftr" sz="quarter" idx="10"/>
          </p:nvPr>
        </p:nvSpPr>
        <p:spPr>
          <a:xfrm>
            <a:off x="2895600" y="6475413"/>
            <a:ext cx="3352800" cy="198437"/>
          </a:xfrm>
          <a:prstGeom prst="rect">
            <a:avLst/>
          </a:prstGeom>
        </p:spPr>
        <p:txBody>
          <a:bodyPr anchor="ctr"/>
          <a:lstStyle>
            <a:lvl1pPr algn="ctr" eaLnBrk="1" hangingPunct="1">
              <a:defRPr sz="800" i="1">
                <a:solidFill>
                  <a:srgbClr val="002060"/>
                </a:solidFill>
                <a:latin typeface="Arial Narrow" pitchFamily="34" charset="0"/>
                <a:ea typeface="+mn-ea"/>
              </a:defRPr>
            </a:lvl1pPr>
          </a:lstStyle>
          <a:p>
            <a:pPr>
              <a:defRPr/>
            </a:pPr>
            <a:r>
              <a:rPr lang="en-US"/>
              <a:t>BOBCATbuyers &amp; Travel Assistants Meeting 01/16/13</a:t>
            </a:r>
          </a:p>
        </p:txBody>
      </p:sp>
    </p:spTree>
    <p:extLst>
      <p:ext uri="{BB962C8B-B14F-4D97-AF65-F5344CB8AC3E}">
        <p14:creationId xmlns:p14="http://schemas.microsoft.com/office/powerpoint/2010/main" val="3646552961"/>
      </p:ext>
    </p:extLst>
  </p:cSld>
  <p:clrMapOvr>
    <a:masterClrMapping/>
  </p:clrMapOvr>
  <p:transition spd="slow">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3E265BA-D26C-4688-A478-EBDBA23D6FE0}" type="datetimeFigureOut">
              <a:rPr lang="en-US"/>
              <a:pPr>
                <a:defRPr/>
              </a:pPr>
              <a:t>4/6/2016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B37DD00-41CA-4167-949D-10C36125D730}" type="slidenum">
              <a:rPr lang="en-US"/>
              <a:pPr>
                <a:defRPr/>
              </a:pPr>
              <a:t>‹#›</a:t>
            </a:fld>
            <a:endParaRPr lang="en-US"/>
          </a:p>
        </p:txBody>
      </p:sp>
    </p:spTree>
    <p:extLst>
      <p:ext uri="{BB962C8B-B14F-4D97-AF65-F5344CB8AC3E}">
        <p14:creationId xmlns:p14="http://schemas.microsoft.com/office/powerpoint/2010/main" val="8196086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E240013-99E3-4392-AEDC-4C6A2C52DAFA}" type="datetimeFigureOut">
              <a:rPr lang="en-US"/>
              <a:pPr>
                <a:defRPr/>
              </a:pPr>
              <a:t>4/6/2016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A23667D-7AA4-413C-A467-CC69B5758ED4}" type="slidenum">
              <a:rPr lang="en-US"/>
              <a:pPr>
                <a:defRPr/>
              </a:pPr>
              <a:t>‹#›</a:t>
            </a:fld>
            <a:endParaRPr lang="en-US"/>
          </a:p>
        </p:txBody>
      </p:sp>
    </p:spTree>
    <p:extLst>
      <p:ext uri="{BB962C8B-B14F-4D97-AF65-F5344CB8AC3E}">
        <p14:creationId xmlns:p14="http://schemas.microsoft.com/office/powerpoint/2010/main" val="303769782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BA0D810-712C-431B-8C9C-EF1F59FC699B}" type="datetimeFigureOut">
              <a:rPr lang="en-US"/>
              <a:pPr>
                <a:defRPr/>
              </a:pPr>
              <a:t>4/6/2016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B7D5202-F6E1-49FE-886F-7D4611880710}" type="slidenum">
              <a:rPr lang="en-US"/>
              <a:pPr>
                <a:defRPr/>
              </a:pPr>
              <a:t>‹#›</a:t>
            </a:fld>
            <a:endParaRPr lang="en-US"/>
          </a:p>
        </p:txBody>
      </p:sp>
    </p:spTree>
    <p:extLst>
      <p:ext uri="{BB962C8B-B14F-4D97-AF65-F5344CB8AC3E}">
        <p14:creationId xmlns:p14="http://schemas.microsoft.com/office/powerpoint/2010/main" val="37938396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602390F-3A36-497C-B27D-ACA6F5CADAB8}" type="datetimeFigureOut">
              <a:rPr lang="en-US"/>
              <a:pPr>
                <a:defRPr/>
              </a:pPr>
              <a:t>4/6/2016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08FAE41-F7AC-4390-8869-6B6991595983}" type="slidenum">
              <a:rPr lang="en-US"/>
              <a:pPr>
                <a:defRPr/>
              </a:pPr>
              <a:t>‹#›</a:t>
            </a:fld>
            <a:endParaRPr lang="en-US"/>
          </a:p>
        </p:txBody>
      </p:sp>
    </p:spTree>
    <p:extLst>
      <p:ext uri="{BB962C8B-B14F-4D97-AF65-F5344CB8AC3E}">
        <p14:creationId xmlns:p14="http://schemas.microsoft.com/office/powerpoint/2010/main" val="411583578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9987A44-22B3-4D0B-A955-0D467A2DB022}" type="datetimeFigureOut">
              <a:rPr lang="en-US"/>
              <a:pPr>
                <a:defRPr/>
              </a:pPr>
              <a:t>4/6/2016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7D6A462-47FE-43CD-8484-3D6A0011E6E8}" type="slidenum">
              <a:rPr lang="en-US"/>
              <a:pPr>
                <a:defRPr/>
              </a:pPr>
              <a:t>‹#›</a:t>
            </a:fld>
            <a:endParaRPr lang="en-US"/>
          </a:p>
        </p:txBody>
      </p:sp>
    </p:spTree>
    <p:extLst>
      <p:ext uri="{BB962C8B-B14F-4D97-AF65-F5344CB8AC3E}">
        <p14:creationId xmlns:p14="http://schemas.microsoft.com/office/powerpoint/2010/main" val="1668480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4425652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7ADF02D-83E7-4575-837B-0E1FE9C4D674}" type="datetimeFigureOut">
              <a:rPr lang="en-US"/>
              <a:pPr>
                <a:defRPr/>
              </a:pPr>
              <a:t>4/6/2016</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E6708E3-81E7-40D8-B4DE-076EA3F949A9}" type="slidenum">
              <a:rPr lang="en-US"/>
              <a:pPr>
                <a:defRPr/>
              </a:pPr>
              <a:t>‹#›</a:t>
            </a:fld>
            <a:endParaRPr lang="en-US"/>
          </a:p>
        </p:txBody>
      </p:sp>
    </p:spTree>
    <p:extLst>
      <p:ext uri="{BB962C8B-B14F-4D97-AF65-F5344CB8AC3E}">
        <p14:creationId xmlns:p14="http://schemas.microsoft.com/office/powerpoint/2010/main" val="3220537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C4E8BC7-C9AA-4DAD-A2C6-8FC90117E750}" type="datetimeFigureOut">
              <a:rPr lang="en-US"/>
              <a:pPr>
                <a:defRPr/>
              </a:pPr>
              <a:t>4/6/2016</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563FF91-59A5-4FF8-9C83-D25DB4D1DB2B}" type="slidenum">
              <a:rPr lang="en-US"/>
              <a:pPr>
                <a:defRPr/>
              </a:pPr>
              <a:t>‹#›</a:t>
            </a:fld>
            <a:endParaRPr lang="en-US"/>
          </a:p>
        </p:txBody>
      </p:sp>
    </p:spTree>
    <p:extLst>
      <p:ext uri="{BB962C8B-B14F-4D97-AF65-F5344CB8AC3E}">
        <p14:creationId xmlns:p14="http://schemas.microsoft.com/office/powerpoint/2010/main" val="295136520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A01D62E-001F-4790-B1A1-FEFFAC8AD2D8}" type="datetimeFigureOut">
              <a:rPr lang="en-US"/>
              <a:pPr>
                <a:defRPr/>
              </a:pPr>
              <a:t>4/6/2016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BE803C9-9B0D-47F8-86FB-8F33D7B67192}" type="slidenum">
              <a:rPr lang="en-US"/>
              <a:pPr>
                <a:defRPr/>
              </a:pPr>
              <a:t>‹#›</a:t>
            </a:fld>
            <a:endParaRPr lang="en-US"/>
          </a:p>
        </p:txBody>
      </p:sp>
    </p:spTree>
    <p:extLst>
      <p:ext uri="{BB962C8B-B14F-4D97-AF65-F5344CB8AC3E}">
        <p14:creationId xmlns:p14="http://schemas.microsoft.com/office/powerpoint/2010/main" val="398426979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35E7083-B853-4957-B877-43688AFBD4E6}" type="datetimeFigureOut">
              <a:rPr lang="en-US"/>
              <a:pPr>
                <a:defRPr/>
              </a:pPr>
              <a:t>4/6/2016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F0441C6-DE78-4B18-BBFA-66B141703AA5}" type="slidenum">
              <a:rPr lang="en-US"/>
              <a:pPr>
                <a:defRPr/>
              </a:pPr>
              <a:t>‹#›</a:t>
            </a:fld>
            <a:endParaRPr lang="en-US"/>
          </a:p>
        </p:txBody>
      </p:sp>
    </p:spTree>
    <p:extLst>
      <p:ext uri="{BB962C8B-B14F-4D97-AF65-F5344CB8AC3E}">
        <p14:creationId xmlns:p14="http://schemas.microsoft.com/office/powerpoint/2010/main" val="499778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B6A9C58-00E6-46DC-AECF-A1BF3118B1BD}" type="datetimeFigureOut">
              <a:rPr lang="en-US"/>
              <a:pPr>
                <a:defRPr/>
              </a:pPr>
              <a:t>4/6/2016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B375EFC-CD79-4465-B41F-4A5A41430D94}" type="slidenum">
              <a:rPr lang="en-US"/>
              <a:pPr>
                <a:defRPr/>
              </a:pPr>
              <a:t>‹#›</a:t>
            </a:fld>
            <a:endParaRPr lang="en-US"/>
          </a:p>
        </p:txBody>
      </p:sp>
    </p:spTree>
    <p:extLst>
      <p:ext uri="{BB962C8B-B14F-4D97-AF65-F5344CB8AC3E}">
        <p14:creationId xmlns:p14="http://schemas.microsoft.com/office/powerpoint/2010/main" val="627456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E2DCBE0-EA21-4375-86EA-876B4FF82B72}" type="datetimeFigureOut">
              <a:rPr lang="en-US"/>
              <a:pPr>
                <a:defRPr/>
              </a:pPr>
              <a:t>4/6/2016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B33C792-A3E9-4807-A044-A5B94839EC4C}" type="slidenum">
              <a:rPr lang="en-US"/>
              <a:pPr>
                <a:defRPr/>
              </a:pPr>
              <a:t>‹#›</a:t>
            </a:fld>
            <a:endParaRPr lang="en-US"/>
          </a:p>
        </p:txBody>
      </p:sp>
    </p:spTree>
    <p:extLst>
      <p:ext uri="{BB962C8B-B14F-4D97-AF65-F5344CB8AC3E}">
        <p14:creationId xmlns:p14="http://schemas.microsoft.com/office/powerpoint/2010/main" val="1075881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67471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3031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90479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16401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5.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5.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7.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0" y="609600"/>
            <a:ext cx="6934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524000" y="1981200"/>
            <a:ext cx="6934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8" name="Picture 21" descr="01-flat-side-200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1588"/>
            <a:ext cx="13716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118" r:id="rId1"/>
    <p:sldLayoutId id="2147486087" r:id="rId2"/>
    <p:sldLayoutId id="2147486088" r:id="rId3"/>
    <p:sldLayoutId id="2147486089" r:id="rId4"/>
    <p:sldLayoutId id="2147486090" r:id="rId5"/>
    <p:sldLayoutId id="2147486091" r:id="rId6"/>
    <p:sldLayoutId id="2147486092" r:id="rId7"/>
    <p:sldLayoutId id="2147486093" r:id="rId8"/>
    <p:sldLayoutId id="2147486094" r:id="rId9"/>
    <p:sldLayoutId id="2147486095" r:id="rId10"/>
    <p:sldLayoutId id="2147486096" r:id="rId11"/>
  </p:sldLayoutIdLst>
  <p:hf hdr="0" dt="0"/>
  <p:txStyles>
    <p:titleStyle>
      <a:lvl1pPr algn="ctr" rtl="0" eaLnBrk="0" fontAlgn="base" hangingPunct="0">
        <a:spcBef>
          <a:spcPct val="0"/>
        </a:spcBef>
        <a:spcAft>
          <a:spcPct val="0"/>
        </a:spcAft>
        <a:defRPr sz="2800" b="1">
          <a:solidFill>
            <a:srgbClr val="501215"/>
          </a:solidFill>
          <a:latin typeface="+mj-lt"/>
          <a:ea typeface="MS PGothic" pitchFamily="34" charset="-128"/>
          <a:cs typeface="+mj-cs"/>
        </a:defRPr>
      </a:lvl1pPr>
      <a:lvl2pPr algn="ctr" rtl="0" eaLnBrk="0" fontAlgn="base" hangingPunct="0">
        <a:spcBef>
          <a:spcPct val="0"/>
        </a:spcBef>
        <a:spcAft>
          <a:spcPct val="0"/>
        </a:spcAft>
        <a:defRPr sz="2800" b="1">
          <a:solidFill>
            <a:srgbClr val="501215"/>
          </a:solidFill>
          <a:latin typeface="Arial" charset="0"/>
          <a:ea typeface="MS PGothic" pitchFamily="34" charset="-128"/>
          <a:cs typeface="ＭＳ Ｐゴシック" charset="0"/>
        </a:defRPr>
      </a:lvl2pPr>
      <a:lvl3pPr algn="ctr" rtl="0" eaLnBrk="0" fontAlgn="base" hangingPunct="0">
        <a:spcBef>
          <a:spcPct val="0"/>
        </a:spcBef>
        <a:spcAft>
          <a:spcPct val="0"/>
        </a:spcAft>
        <a:defRPr sz="2800" b="1">
          <a:solidFill>
            <a:srgbClr val="501215"/>
          </a:solidFill>
          <a:latin typeface="Arial" charset="0"/>
          <a:ea typeface="MS PGothic" pitchFamily="34" charset="-128"/>
          <a:cs typeface="ＭＳ Ｐゴシック" charset="0"/>
        </a:defRPr>
      </a:lvl3pPr>
      <a:lvl4pPr algn="ctr" rtl="0" eaLnBrk="0" fontAlgn="base" hangingPunct="0">
        <a:spcBef>
          <a:spcPct val="0"/>
        </a:spcBef>
        <a:spcAft>
          <a:spcPct val="0"/>
        </a:spcAft>
        <a:defRPr sz="2800" b="1">
          <a:solidFill>
            <a:srgbClr val="501215"/>
          </a:solidFill>
          <a:latin typeface="Arial" charset="0"/>
          <a:ea typeface="MS PGothic" pitchFamily="34" charset="-128"/>
          <a:cs typeface="ＭＳ Ｐゴシック" charset="0"/>
        </a:defRPr>
      </a:lvl4pPr>
      <a:lvl5pPr algn="ctr" rtl="0" eaLnBrk="0" fontAlgn="base" hangingPunct="0">
        <a:spcBef>
          <a:spcPct val="0"/>
        </a:spcBef>
        <a:spcAft>
          <a:spcPct val="0"/>
        </a:spcAft>
        <a:defRPr sz="2800" b="1">
          <a:solidFill>
            <a:srgbClr val="501215"/>
          </a:solidFill>
          <a:latin typeface="Arial" charset="0"/>
          <a:ea typeface="MS PGothic" pitchFamily="34" charset="-128"/>
          <a:cs typeface="ＭＳ Ｐゴシック" charset="0"/>
        </a:defRPr>
      </a:lvl5pPr>
      <a:lvl6pPr marL="457200" algn="ctr" rtl="0" eaLnBrk="1" fontAlgn="base" hangingPunct="1">
        <a:spcBef>
          <a:spcPct val="0"/>
        </a:spcBef>
        <a:spcAft>
          <a:spcPct val="0"/>
        </a:spcAft>
        <a:defRPr sz="2800" b="1">
          <a:solidFill>
            <a:srgbClr val="501215"/>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2800" b="1">
          <a:solidFill>
            <a:srgbClr val="501215"/>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2800" b="1">
          <a:solidFill>
            <a:srgbClr val="501215"/>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2800" b="1">
          <a:solidFill>
            <a:srgbClr val="501215"/>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16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16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16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1600">
          <a:solidFill>
            <a:schemeClr val="tx1"/>
          </a:solidFill>
          <a:latin typeface="+mn-lt"/>
          <a:ea typeface="MS PGothic" pitchFamily="34" charset="-128"/>
        </a:defRPr>
      </a:lvl5pPr>
      <a:lvl6pPr marL="2514600" indent="-228600" algn="l" rtl="0" eaLnBrk="1" fontAlgn="base" hangingPunct="1">
        <a:spcBef>
          <a:spcPct val="20000"/>
        </a:spcBef>
        <a:spcAft>
          <a:spcPct val="0"/>
        </a:spcAft>
        <a:buChar char="»"/>
        <a:defRPr sz="1600">
          <a:solidFill>
            <a:schemeClr val="tx1"/>
          </a:solidFill>
          <a:latin typeface="+mn-lt"/>
          <a:ea typeface="+mn-ea"/>
        </a:defRPr>
      </a:lvl6pPr>
      <a:lvl7pPr marL="2971800" indent="-228600" algn="l" rtl="0" eaLnBrk="1" fontAlgn="base" hangingPunct="1">
        <a:spcBef>
          <a:spcPct val="20000"/>
        </a:spcBef>
        <a:spcAft>
          <a:spcPct val="0"/>
        </a:spcAft>
        <a:buChar char="»"/>
        <a:defRPr sz="1600">
          <a:solidFill>
            <a:schemeClr val="tx1"/>
          </a:solidFill>
          <a:latin typeface="+mn-lt"/>
          <a:ea typeface="+mn-ea"/>
        </a:defRPr>
      </a:lvl7pPr>
      <a:lvl8pPr marL="3429000" indent="-228600" algn="l" rtl="0" eaLnBrk="1" fontAlgn="base" hangingPunct="1">
        <a:spcBef>
          <a:spcPct val="20000"/>
        </a:spcBef>
        <a:spcAft>
          <a:spcPct val="0"/>
        </a:spcAft>
        <a:buChar char="»"/>
        <a:defRPr sz="1600">
          <a:solidFill>
            <a:schemeClr val="tx1"/>
          </a:solidFill>
          <a:latin typeface="+mn-lt"/>
          <a:ea typeface="+mn-ea"/>
        </a:defRPr>
      </a:lvl8pPr>
      <a:lvl9pPr marL="3886200" indent="-228600" algn="l" rtl="0" eaLnBrk="1" fontAlgn="base" hangingPunct="1">
        <a:spcBef>
          <a:spcPct val="20000"/>
        </a:spcBef>
        <a:spcAft>
          <a:spcPct val="0"/>
        </a:spcAft>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a:defRPr/>
            </a:pPr>
            <a:fld id="{6EF346BD-C0D9-415B-AF9F-7A4A35C15303}" type="datetimeFigureOut">
              <a:rPr lang="en-US"/>
              <a:pPr>
                <a:defRPr/>
              </a:pPr>
              <a:t>4/6/2016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4EF99801-F274-44C8-B1A7-637E2949B55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6097" r:id="rId1"/>
    <p:sldLayoutId id="2147486098" r:id="rId2"/>
    <p:sldLayoutId id="2147486099" r:id="rId3"/>
    <p:sldLayoutId id="2147486100" r:id="rId4"/>
    <p:sldLayoutId id="2147486101" r:id="rId5"/>
    <p:sldLayoutId id="2147486102" r:id="rId6"/>
    <p:sldLayoutId id="2147486103" r:id="rId7"/>
    <p:sldLayoutId id="2147486104" r:id="rId8"/>
    <p:sldLayoutId id="2147486105" r:id="rId9"/>
    <p:sldLayoutId id="2147486106" r:id="rId10"/>
    <p:sldLayoutId id="214748610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tileRect/>
        </a:gradFill>
        <a:effectLst/>
      </p:bgPr>
    </p:bg>
    <p:spTree>
      <p:nvGrpSpPr>
        <p:cNvPr id="1" name=""/>
        <p:cNvGrpSpPr/>
        <p:nvPr/>
      </p:nvGrpSpPr>
      <p:grpSpPr>
        <a:xfrm>
          <a:off x="0" y="0"/>
          <a:ext cx="0" cy="0"/>
          <a:chOff x="0" y="0"/>
          <a:chExt cx="0" cy="0"/>
        </a:xfrm>
      </p:grpSpPr>
      <p:sp>
        <p:nvSpPr>
          <p:cNvPr id="9" name="Rectangle 8"/>
          <p:cNvSpPr/>
          <p:nvPr/>
        </p:nvSpPr>
        <p:spPr>
          <a:xfrm>
            <a:off x="152400" y="1595438"/>
            <a:ext cx="8831263" cy="50450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FF"/>
              </a:solidFill>
            </a:endParaRPr>
          </a:p>
        </p:txBody>
      </p:sp>
      <p:sp>
        <p:nvSpPr>
          <p:cNvPr id="8" name="Rectangle 7"/>
          <p:cNvSpPr/>
          <p:nvPr/>
        </p:nvSpPr>
        <p:spPr>
          <a:xfrm>
            <a:off x="152400" y="152400"/>
            <a:ext cx="8813800" cy="1346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FF"/>
              </a:solidFill>
            </a:endParaRPr>
          </a:p>
        </p:txBody>
      </p:sp>
      <p:sp>
        <p:nvSpPr>
          <p:cNvPr id="3076" name="Title Placeholder 1"/>
          <p:cNvSpPr>
            <a:spLocks noGrp="1"/>
          </p:cNvSpPr>
          <p:nvPr>
            <p:ph type="title"/>
          </p:nvPr>
        </p:nvSpPr>
        <p:spPr bwMode="auto">
          <a:xfrm>
            <a:off x="304800" y="287338"/>
            <a:ext cx="65532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7" name="Text Placeholder 2"/>
          <p:cNvSpPr>
            <a:spLocks noGrp="1"/>
          </p:cNvSpPr>
          <p:nvPr>
            <p:ph type="body" idx="1"/>
          </p:nvPr>
        </p:nvSpPr>
        <p:spPr bwMode="auto">
          <a:xfrm>
            <a:off x="152400" y="1589088"/>
            <a:ext cx="8813800" cy="465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3078" name="Picture 9"/>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010400" y="533400"/>
            <a:ext cx="1773238"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0" y="6681788"/>
            <a:ext cx="9144000" cy="176212"/>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FF"/>
              </a:solidFill>
            </a:endParaRPr>
          </a:p>
        </p:txBody>
      </p:sp>
      <p:sp>
        <p:nvSpPr>
          <p:cNvPr id="13" name="Slide Number Placeholder 5"/>
          <p:cNvSpPr>
            <a:spLocks noGrp="1"/>
          </p:cNvSpPr>
          <p:nvPr>
            <p:ph type="sldNum" sz="quarter" idx="4"/>
          </p:nvPr>
        </p:nvSpPr>
        <p:spPr>
          <a:xfrm>
            <a:off x="8382000" y="6400800"/>
            <a:ext cx="582613" cy="227013"/>
          </a:xfrm>
          <a:prstGeom prst="rect">
            <a:avLst/>
          </a:prstGeom>
          <a:ln w="19050">
            <a:noFill/>
          </a:ln>
        </p:spPr>
        <p:txBody>
          <a:bodyPr vert="horz" wrap="square" lIns="91440" tIns="45720" rIns="91440" bIns="45720" numCol="1" anchor="ctr" anchorCtr="0" compatLnSpc="1">
            <a:prstTxWarp prst="textNoShape">
              <a:avLst/>
            </a:prstTxWarp>
          </a:bodyPr>
          <a:lstStyle>
            <a:lvl1pPr algn="r" eaLnBrk="1" hangingPunct="1">
              <a:defRPr sz="1000">
                <a:solidFill>
                  <a:srgbClr val="002060"/>
                </a:solidFill>
                <a:latin typeface="Arial Narrow" panose="020B0606020202030204" pitchFamily="34" charset="0"/>
              </a:defRPr>
            </a:lvl1pPr>
          </a:lstStyle>
          <a:p>
            <a:pPr>
              <a:defRPr/>
            </a:pPr>
            <a:fld id="{E8081DC1-88CC-4743-8C8A-7DC7632CD36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6119" r:id="rId1"/>
    <p:sldLayoutId id="2147486120" r:id="rId2"/>
    <p:sldLayoutId id="2147486121" r:id="rId3"/>
    <p:sldLayoutId id="2147486122" r:id="rId4"/>
    <p:sldLayoutId id="2147486123" r:id="rId5"/>
    <p:sldLayoutId id="2147486124" r:id="rId6"/>
    <p:sldLayoutId id="2147486125" r:id="rId7"/>
    <p:sldLayoutId id="2147486126" r:id="rId8"/>
    <p:sldLayoutId id="2147486127" r:id="rId9"/>
    <p:sldLayoutId id="2147486128" r:id="rId10"/>
    <p:sldLayoutId id="2147486129" r:id="rId11"/>
  </p:sldLayoutIdLst>
  <p:transition spd="slow">
    <p:wipe dir="r"/>
  </p:transition>
  <p:timing>
    <p:tnLst>
      <p:par>
        <p:cTn id="1" dur="indefinite" restart="never" nodeType="tmRoot"/>
      </p:par>
    </p:tnLst>
  </p:timing>
  <p:hf hdr="0" dt="0"/>
  <p:txStyles>
    <p:titleStyle>
      <a:lvl1pPr algn="l" rtl="0" eaLnBrk="0" fontAlgn="base" hangingPunct="0">
        <a:spcBef>
          <a:spcPct val="0"/>
        </a:spcBef>
        <a:spcAft>
          <a:spcPct val="0"/>
        </a:spcAft>
        <a:defRPr sz="3200" b="1" kern="1200">
          <a:solidFill>
            <a:schemeClr val="bg1"/>
          </a:solidFill>
          <a:latin typeface="Arial Narrow" pitchFamily="34" charset="0"/>
          <a:ea typeface="+mj-ea"/>
          <a:cs typeface="+mj-cs"/>
        </a:defRPr>
      </a:lvl1pPr>
      <a:lvl2pPr algn="l" rtl="0" eaLnBrk="0" fontAlgn="base" hangingPunct="0">
        <a:spcBef>
          <a:spcPct val="0"/>
        </a:spcBef>
        <a:spcAft>
          <a:spcPct val="0"/>
        </a:spcAft>
        <a:defRPr sz="3200" b="1">
          <a:solidFill>
            <a:schemeClr val="bg1"/>
          </a:solidFill>
          <a:latin typeface="Arial Narrow" pitchFamily="34" charset="0"/>
        </a:defRPr>
      </a:lvl2pPr>
      <a:lvl3pPr algn="l" rtl="0" eaLnBrk="0" fontAlgn="base" hangingPunct="0">
        <a:spcBef>
          <a:spcPct val="0"/>
        </a:spcBef>
        <a:spcAft>
          <a:spcPct val="0"/>
        </a:spcAft>
        <a:defRPr sz="3200" b="1">
          <a:solidFill>
            <a:schemeClr val="bg1"/>
          </a:solidFill>
          <a:latin typeface="Arial Narrow" pitchFamily="34" charset="0"/>
        </a:defRPr>
      </a:lvl3pPr>
      <a:lvl4pPr algn="l" rtl="0" eaLnBrk="0" fontAlgn="base" hangingPunct="0">
        <a:spcBef>
          <a:spcPct val="0"/>
        </a:spcBef>
        <a:spcAft>
          <a:spcPct val="0"/>
        </a:spcAft>
        <a:defRPr sz="3200" b="1">
          <a:solidFill>
            <a:schemeClr val="bg1"/>
          </a:solidFill>
          <a:latin typeface="Arial Narrow" pitchFamily="34" charset="0"/>
        </a:defRPr>
      </a:lvl4pPr>
      <a:lvl5pPr algn="l" rtl="0" eaLnBrk="0" fontAlgn="base" hangingPunct="0">
        <a:spcBef>
          <a:spcPct val="0"/>
        </a:spcBef>
        <a:spcAft>
          <a:spcPct val="0"/>
        </a:spcAft>
        <a:defRPr sz="3200" b="1">
          <a:solidFill>
            <a:schemeClr val="bg1"/>
          </a:solidFill>
          <a:latin typeface="Arial Narrow" pitchFamily="34" charset="0"/>
        </a:defRPr>
      </a:lvl5pPr>
      <a:lvl6pPr marL="457200" algn="ctr" rtl="0" eaLnBrk="1" fontAlgn="base" hangingPunct="1">
        <a:spcBef>
          <a:spcPct val="0"/>
        </a:spcBef>
        <a:spcAft>
          <a:spcPct val="0"/>
        </a:spcAft>
        <a:defRPr sz="3200">
          <a:solidFill>
            <a:schemeClr val="bg1"/>
          </a:solidFill>
          <a:latin typeface="Calibri" pitchFamily="34" charset="0"/>
        </a:defRPr>
      </a:lvl6pPr>
      <a:lvl7pPr marL="914400" algn="ctr" rtl="0" eaLnBrk="1" fontAlgn="base" hangingPunct="1">
        <a:spcBef>
          <a:spcPct val="0"/>
        </a:spcBef>
        <a:spcAft>
          <a:spcPct val="0"/>
        </a:spcAft>
        <a:defRPr sz="3200">
          <a:solidFill>
            <a:schemeClr val="bg1"/>
          </a:solidFill>
          <a:latin typeface="Calibri" pitchFamily="34" charset="0"/>
        </a:defRPr>
      </a:lvl7pPr>
      <a:lvl8pPr marL="1371600" algn="ctr" rtl="0" eaLnBrk="1" fontAlgn="base" hangingPunct="1">
        <a:spcBef>
          <a:spcPct val="0"/>
        </a:spcBef>
        <a:spcAft>
          <a:spcPct val="0"/>
        </a:spcAft>
        <a:defRPr sz="3200">
          <a:solidFill>
            <a:schemeClr val="bg1"/>
          </a:solidFill>
          <a:latin typeface="Calibri" pitchFamily="34" charset="0"/>
        </a:defRPr>
      </a:lvl8pPr>
      <a:lvl9pPr marL="1828800" algn="ctr" rtl="0" eaLnBrk="1" fontAlgn="base" hangingPunct="1">
        <a:spcBef>
          <a:spcPct val="0"/>
        </a:spcBef>
        <a:spcAft>
          <a:spcPct val="0"/>
        </a:spcAft>
        <a:defRPr sz="3200">
          <a:solidFill>
            <a:schemeClr val="bg1"/>
          </a:solidFill>
          <a:latin typeface="Calibri" pitchFamily="34" charset="0"/>
        </a:defRPr>
      </a:lvl9pPr>
    </p:titleStyle>
    <p:bodyStyle>
      <a:lvl1pPr marL="228600" indent="-228600" algn="l" rtl="0" eaLnBrk="0" fontAlgn="base" hangingPunct="0">
        <a:spcBef>
          <a:spcPct val="0"/>
        </a:spcBef>
        <a:spcAft>
          <a:spcPct val="0"/>
        </a:spcAft>
        <a:buClr>
          <a:srgbClr val="002060"/>
        </a:buClr>
        <a:buSzPct val="75000"/>
        <a:buFont typeface="Wingdings" panose="05000000000000000000" pitchFamily="2" charset="2"/>
        <a:buChar char=""/>
        <a:defRPr sz="2000" b="1" kern="1200">
          <a:solidFill>
            <a:schemeClr val="tx2"/>
          </a:solidFill>
          <a:latin typeface="Arial Narrow" pitchFamily="34" charset="0"/>
          <a:ea typeface="+mn-ea"/>
          <a:cs typeface="+mn-cs"/>
        </a:defRPr>
      </a:lvl1pPr>
      <a:lvl2pPr marL="569913" indent="-204788" algn="l" rtl="0" eaLnBrk="0" fontAlgn="base" hangingPunct="0">
        <a:spcBef>
          <a:spcPct val="0"/>
        </a:spcBef>
        <a:spcAft>
          <a:spcPct val="0"/>
        </a:spcAft>
        <a:buClr>
          <a:srgbClr val="7F7F7F"/>
        </a:buClr>
        <a:buSzPct val="75000"/>
        <a:buFont typeface="Courier New" panose="02070309020205020404" pitchFamily="49" charset="0"/>
        <a:buChar char="­"/>
        <a:defRPr b="1" kern="1200">
          <a:solidFill>
            <a:srgbClr val="7F7F7F"/>
          </a:solidFill>
          <a:latin typeface="Arial Narrow" pitchFamily="34" charset="0"/>
          <a:ea typeface="+mn-ea"/>
          <a:cs typeface="+mn-cs"/>
        </a:defRPr>
      </a:lvl2pPr>
      <a:lvl3pPr marL="914400" indent="-238125" algn="l" rtl="0" eaLnBrk="0" fontAlgn="base" hangingPunct="0">
        <a:spcBef>
          <a:spcPct val="0"/>
        </a:spcBef>
        <a:spcAft>
          <a:spcPct val="0"/>
        </a:spcAft>
        <a:buClr>
          <a:srgbClr val="7F7F7F"/>
        </a:buClr>
        <a:buSzPct val="75000"/>
        <a:buFont typeface="Wingdings 3" panose="05040102010807070707" pitchFamily="18" charset="2"/>
        <a:buChar char=""/>
        <a:defRPr sz="1600" b="1" kern="1200">
          <a:solidFill>
            <a:srgbClr val="7F7F7F"/>
          </a:solidFill>
          <a:latin typeface="Arial Narrow" pitchFamily="34" charset="0"/>
          <a:ea typeface="+mn-ea"/>
          <a:cs typeface="+mn-cs"/>
        </a:defRPr>
      </a:lvl3pPr>
      <a:lvl4pPr marL="1096963" indent="-182563" algn="l" rtl="0" eaLnBrk="0" fontAlgn="base" hangingPunct="0">
        <a:spcBef>
          <a:spcPct val="0"/>
        </a:spcBef>
        <a:spcAft>
          <a:spcPct val="0"/>
        </a:spcAft>
        <a:buClr>
          <a:srgbClr val="7F7F7F"/>
        </a:buClr>
        <a:buSzPct val="75000"/>
        <a:buFont typeface="Courier New" panose="02070309020205020404" pitchFamily="49" charset="0"/>
        <a:buChar char="­"/>
        <a:defRPr sz="1400" b="1" kern="1200">
          <a:solidFill>
            <a:srgbClr val="7F7F7F"/>
          </a:solidFill>
          <a:latin typeface="Arial Narrow" pitchFamily="34" charset="0"/>
          <a:ea typeface="+mn-ea"/>
          <a:cs typeface="+mn-cs"/>
        </a:defRPr>
      </a:lvl4pPr>
      <a:lvl5pPr marL="1279525" indent="-182563" algn="l" rtl="0" eaLnBrk="0" fontAlgn="base" hangingPunct="0">
        <a:spcBef>
          <a:spcPct val="0"/>
        </a:spcBef>
        <a:spcAft>
          <a:spcPct val="0"/>
        </a:spcAft>
        <a:buClr>
          <a:srgbClr val="7F7F7F"/>
        </a:buClr>
        <a:buFont typeface="Arial Narrow" panose="020B0606020202030204" pitchFamily="34" charset="0"/>
        <a:buChar char="»"/>
        <a:defRPr sz="1400" b="1" kern="1200">
          <a:solidFill>
            <a:srgbClr val="7F7F7F"/>
          </a:solidFill>
          <a:latin typeface="Arial Narrow" pitchFamily="34" charset="0"/>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tileRect/>
        </a:gradFill>
        <a:effectLst/>
      </p:bgPr>
    </p:bg>
    <p:spTree>
      <p:nvGrpSpPr>
        <p:cNvPr id="1" name=""/>
        <p:cNvGrpSpPr/>
        <p:nvPr/>
      </p:nvGrpSpPr>
      <p:grpSpPr>
        <a:xfrm>
          <a:off x="0" y="0"/>
          <a:ext cx="0" cy="0"/>
          <a:chOff x="0" y="0"/>
          <a:chExt cx="0" cy="0"/>
        </a:xfrm>
      </p:grpSpPr>
      <p:sp>
        <p:nvSpPr>
          <p:cNvPr id="9" name="Rectangle 8"/>
          <p:cNvSpPr/>
          <p:nvPr/>
        </p:nvSpPr>
        <p:spPr>
          <a:xfrm>
            <a:off x="152400" y="1595438"/>
            <a:ext cx="8831263" cy="50450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FF"/>
              </a:solidFill>
            </a:endParaRPr>
          </a:p>
        </p:txBody>
      </p:sp>
      <p:sp>
        <p:nvSpPr>
          <p:cNvPr id="8" name="Rectangle 7"/>
          <p:cNvSpPr/>
          <p:nvPr/>
        </p:nvSpPr>
        <p:spPr>
          <a:xfrm>
            <a:off x="152400" y="152400"/>
            <a:ext cx="8813800" cy="1346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FF"/>
              </a:solidFill>
            </a:endParaRPr>
          </a:p>
        </p:txBody>
      </p:sp>
      <p:sp>
        <p:nvSpPr>
          <p:cNvPr id="4100" name="Title Placeholder 1"/>
          <p:cNvSpPr>
            <a:spLocks noGrp="1"/>
          </p:cNvSpPr>
          <p:nvPr>
            <p:ph type="title"/>
          </p:nvPr>
        </p:nvSpPr>
        <p:spPr bwMode="auto">
          <a:xfrm>
            <a:off x="304800" y="287338"/>
            <a:ext cx="65532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01" name="Text Placeholder 2"/>
          <p:cNvSpPr>
            <a:spLocks noGrp="1"/>
          </p:cNvSpPr>
          <p:nvPr>
            <p:ph type="body" idx="1"/>
          </p:nvPr>
        </p:nvSpPr>
        <p:spPr bwMode="auto">
          <a:xfrm>
            <a:off x="152400" y="1589088"/>
            <a:ext cx="8813800" cy="465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4102" name="Picture 9"/>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010400" y="533400"/>
            <a:ext cx="1773238"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0" y="6681788"/>
            <a:ext cx="9144000" cy="176212"/>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FF"/>
              </a:solidFill>
            </a:endParaRPr>
          </a:p>
        </p:txBody>
      </p:sp>
      <p:sp>
        <p:nvSpPr>
          <p:cNvPr id="13" name="Slide Number Placeholder 5"/>
          <p:cNvSpPr>
            <a:spLocks noGrp="1"/>
          </p:cNvSpPr>
          <p:nvPr>
            <p:ph type="sldNum" sz="quarter" idx="4"/>
          </p:nvPr>
        </p:nvSpPr>
        <p:spPr>
          <a:xfrm>
            <a:off x="8382000" y="6400800"/>
            <a:ext cx="582613" cy="227013"/>
          </a:xfrm>
          <a:prstGeom prst="rect">
            <a:avLst/>
          </a:prstGeom>
          <a:ln w="19050">
            <a:noFill/>
          </a:ln>
        </p:spPr>
        <p:txBody>
          <a:bodyPr vert="horz" wrap="square" lIns="91440" tIns="45720" rIns="91440" bIns="45720" numCol="1" anchor="ctr" anchorCtr="0" compatLnSpc="1">
            <a:prstTxWarp prst="textNoShape">
              <a:avLst/>
            </a:prstTxWarp>
          </a:bodyPr>
          <a:lstStyle>
            <a:lvl1pPr algn="r" eaLnBrk="1" hangingPunct="1">
              <a:defRPr sz="1000">
                <a:solidFill>
                  <a:srgbClr val="002060"/>
                </a:solidFill>
                <a:latin typeface="Arial Narrow" panose="020B0606020202030204" pitchFamily="34" charset="0"/>
              </a:defRPr>
            </a:lvl1pPr>
          </a:lstStyle>
          <a:p>
            <a:pPr>
              <a:defRPr/>
            </a:pPr>
            <a:fld id="{BFC11829-08B3-498D-845E-E6FC079338B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6130" r:id="rId1"/>
    <p:sldLayoutId id="2147486131" r:id="rId2"/>
    <p:sldLayoutId id="2147486132" r:id="rId3"/>
    <p:sldLayoutId id="2147486133" r:id="rId4"/>
    <p:sldLayoutId id="2147486134" r:id="rId5"/>
    <p:sldLayoutId id="2147486135" r:id="rId6"/>
    <p:sldLayoutId id="2147486136" r:id="rId7"/>
    <p:sldLayoutId id="2147486137" r:id="rId8"/>
    <p:sldLayoutId id="2147486138" r:id="rId9"/>
    <p:sldLayoutId id="2147486139" r:id="rId10"/>
    <p:sldLayoutId id="2147486140" r:id="rId11"/>
  </p:sldLayoutIdLst>
  <p:transition spd="slow">
    <p:wipe dir="r"/>
  </p:transition>
  <p:timing>
    <p:tnLst>
      <p:par>
        <p:cTn id="1" dur="indefinite" restart="never" nodeType="tmRoot"/>
      </p:par>
    </p:tnLst>
  </p:timing>
  <p:hf hdr="0" dt="0"/>
  <p:txStyles>
    <p:titleStyle>
      <a:lvl1pPr algn="l" rtl="0" eaLnBrk="0" fontAlgn="base" hangingPunct="0">
        <a:spcBef>
          <a:spcPct val="0"/>
        </a:spcBef>
        <a:spcAft>
          <a:spcPct val="0"/>
        </a:spcAft>
        <a:defRPr sz="3200" b="1" kern="1200">
          <a:solidFill>
            <a:schemeClr val="bg1"/>
          </a:solidFill>
          <a:latin typeface="Arial Narrow" pitchFamily="34" charset="0"/>
          <a:ea typeface="+mj-ea"/>
          <a:cs typeface="+mj-cs"/>
        </a:defRPr>
      </a:lvl1pPr>
      <a:lvl2pPr algn="l" rtl="0" eaLnBrk="0" fontAlgn="base" hangingPunct="0">
        <a:spcBef>
          <a:spcPct val="0"/>
        </a:spcBef>
        <a:spcAft>
          <a:spcPct val="0"/>
        </a:spcAft>
        <a:defRPr sz="3200" b="1">
          <a:solidFill>
            <a:schemeClr val="bg1"/>
          </a:solidFill>
          <a:latin typeface="Arial Narrow" pitchFamily="34" charset="0"/>
        </a:defRPr>
      </a:lvl2pPr>
      <a:lvl3pPr algn="l" rtl="0" eaLnBrk="0" fontAlgn="base" hangingPunct="0">
        <a:spcBef>
          <a:spcPct val="0"/>
        </a:spcBef>
        <a:spcAft>
          <a:spcPct val="0"/>
        </a:spcAft>
        <a:defRPr sz="3200" b="1">
          <a:solidFill>
            <a:schemeClr val="bg1"/>
          </a:solidFill>
          <a:latin typeface="Arial Narrow" pitchFamily="34" charset="0"/>
        </a:defRPr>
      </a:lvl3pPr>
      <a:lvl4pPr algn="l" rtl="0" eaLnBrk="0" fontAlgn="base" hangingPunct="0">
        <a:spcBef>
          <a:spcPct val="0"/>
        </a:spcBef>
        <a:spcAft>
          <a:spcPct val="0"/>
        </a:spcAft>
        <a:defRPr sz="3200" b="1">
          <a:solidFill>
            <a:schemeClr val="bg1"/>
          </a:solidFill>
          <a:latin typeface="Arial Narrow" pitchFamily="34" charset="0"/>
        </a:defRPr>
      </a:lvl4pPr>
      <a:lvl5pPr algn="l" rtl="0" eaLnBrk="0" fontAlgn="base" hangingPunct="0">
        <a:spcBef>
          <a:spcPct val="0"/>
        </a:spcBef>
        <a:spcAft>
          <a:spcPct val="0"/>
        </a:spcAft>
        <a:defRPr sz="3200" b="1">
          <a:solidFill>
            <a:schemeClr val="bg1"/>
          </a:solidFill>
          <a:latin typeface="Arial Narrow" pitchFamily="34" charset="0"/>
        </a:defRPr>
      </a:lvl5pPr>
      <a:lvl6pPr marL="457200" algn="ctr" rtl="0" eaLnBrk="1" fontAlgn="base" hangingPunct="1">
        <a:spcBef>
          <a:spcPct val="0"/>
        </a:spcBef>
        <a:spcAft>
          <a:spcPct val="0"/>
        </a:spcAft>
        <a:defRPr sz="3200">
          <a:solidFill>
            <a:schemeClr val="bg1"/>
          </a:solidFill>
          <a:latin typeface="Calibri" pitchFamily="34" charset="0"/>
        </a:defRPr>
      </a:lvl6pPr>
      <a:lvl7pPr marL="914400" algn="ctr" rtl="0" eaLnBrk="1" fontAlgn="base" hangingPunct="1">
        <a:spcBef>
          <a:spcPct val="0"/>
        </a:spcBef>
        <a:spcAft>
          <a:spcPct val="0"/>
        </a:spcAft>
        <a:defRPr sz="3200">
          <a:solidFill>
            <a:schemeClr val="bg1"/>
          </a:solidFill>
          <a:latin typeface="Calibri" pitchFamily="34" charset="0"/>
        </a:defRPr>
      </a:lvl7pPr>
      <a:lvl8pPr marL="1371600" algn="ctr" rtl="0" eaLnBrk="1" fontAlgn="base" hangingPunct="1">
        <a:spcBef>
          <a:spcPct val="0"/>
        </a:spcBef>
        <a:spcAft>
          <a:spcPct val="0"/>
        </a:spcAft>
        <a:defRPr sz="3200">
          <a:solidFill>
            <a:schemeClr val="bg1"/>
          </a:solidFill>
          <a:latin typeface="Calibri" pitchFamily="34" charset="0"/>
        </a:defRPr>
      </a:lvl8pPr>
      <a:lvl9pPr marL="1828800" algn="ctr" rtl="0" eaLnBrk="1" fontAlgn="base" hangingPunct="1">
        <a:spcBef>
          <a:spcPct val="0"/>
        </a:spcBef>
        <a:spcAft>
          <a:spcPct val="0"/>
        </a:spcAft>
        <a:defRPr sz="3200">
          <a:solidFill>
            <a:schemeClr val="bg1"/>
          </a:solidFill>
          <a:latin typeface="Calibri" pitchFamily="34" charset="0"/>
        </a:defRPr>
      </a:lvl9pPr>
    </p:titleStyle>
    <p:bodyStyle>
      <a:lvl1pPr marL="228600" indent="-228600" algn="l" rtl="0" eaLnBrk="0" fontAlgn="base" hangingPunct="0">
        <a:spcBef>
          <a:spcPct val="0"/>
        </a:spcBef>
        <a:spcAft>
          <a:spcPct val="0"/>
        </a:spcAft>
        <a:buClr>
          <a:srgbClr val="002060"/>
        </a:buClr>
        <a:buSzPct val="75000"/>
        <a:buFont typeface="Wingdings" panose="05000000000000000000" pitchFamily="2" charset="2"/>
        <a:buChar char=""/>
        <a:defRPr sz="2000" b="1" kern="1200">
          <a:solidFill>
            <a:schemeClr val="tx2"/>
          </a:solidFill>
          <a:latin typeface="Arial Narrow" pitchFamily="34" charset="0"/>
          <a:ea typeface="+mn-ea"/>
          <a:cs typeface="+mn-cs"/>
        </a:defRPr>
      </a:lvl1pPr>
      <a:lvl2pPr marL="569913" indent="-204788" algn="l" rtl="0" eaLnBrk="0" fontAlgn="base" hangingPunct="0">
        <a:spcBef>
          <a:spcPct val="0"/>
        </a:spcBef>
        <a:spcAft>
          <a:spcPct val="0"/>
        </a:spcAft>
        <a:buClr>
          <a:srgbClr val="7F7F7F"/>
        </a:buClr>
        <a:buSzPct val="75000"/>
        <a:buFont typeface="Courier New" panose="02070309020205020404" pitchFamily="49" charset="0"/>
        <a:buChar char="­"/>
        <a:defRPr b="1" kern="1200">
          <a:solidFill>
            <a:srgbClr val="7F7F7F"/>
          </a:solidFill>
          <a:latin typeface="Arial Narrow" pitchFamily="34" charset="0"/>
          <a:ea typeface="+mn-ea"/>
          <a:cs typeface="+mn-cs"/>
        </a:defRPr>
      </a:lvl2pPr>
      <a:lvl3pPr marL="914400" indent="-238125" algn="l" rtl="0" eaLnBrk="0" fontAlgn="base" hangingPunct="0">
        <a:spcBef>
          <a:spcPct val="0"/>
        </a:spcBef>
        <a:spcAft>
          <a:spcPct val="0"/>
        </a:spcAft>
        <a:buClr>
          <a:srgbClr val="7F7F7F"/>
        </a:buClr>
        <a:buSzPct val="75000"/>
        <a:buFont typeface="Wingdings 3" panose="05040102010807070707" pitchFamily="18" charset="2"/>
        <a:buChar char=""/>
        <a:defRPr sz="1600" b="1" kern="1200">
          <a:solidFill>
            <a:srgbClr val="7F7F7F"/>
          </a:solidFill>
          <a:latin typeface="Arial Narrow" pitchFamily="34" charset="0"/>
          <a:ea typeface="+mn-ea"/>
          <a:cs typeface="+mn-cs"/>
        </a:defRPr>
      </a:lvl3pPr>
      <a:lvl4pPr marL="1096963" indent="-182563" algn="l" rtl="0" eaLnBrk="0" fontAlgn="base" hangingPunct="0">
        <a:spcBef>
          <a:spcPct val="0"/>
        </a:spcBef>
        <a:spcAft>
          <a:spcPct val="0"/>
        </a:spcAft>
        <a:buClr>
          <a:srgbClr val="7F7F7F"/>
        </a:buClr>
        <a:buSzPct val="75000"/>
        <a:buFont typeface="Courier New" panose="02070309020205020404" pitchFamily="49" charset="0"/>
        <a:buChar char="­"/>
        <a:defRPr sz="1400" b="1" kern="1200">
          <a:solidFill>
            <a:srgbClr val="7F7F7F"/>
          </a:solidFill>
          <a:latin typeface="Arial Narrow" pitchFamily="34" charset="0"/>
          <a:ea typeface="+mn-ea"/>
          <a:cs typeface="+mn-cs"/>
        </a:defRPr>
      </a:lvl4pPr>
      <a:lvl5pPr marL="1279525" indent="-182563" algn="l" rtl="0" eaLnBrk="0" fontAlgn="base" hangingPunct="0">
        <a:spcBef>
          <a:spcPct val="0"/>
        </a:spcBef>
        <a:spcAft>
          <a:spcPct val="0"/>
        </a:spcAft>
        <a:buClr>
          <a:srgbClr val="7F7F7F"/>
        </a:buClr>
        <a:buFont typeface="Arial Narrow" panose="020B0606020202030204" pitchFamily="34" charset="0"/>
        <a:buChar char="»"/>
        <a:defRPr sz="1400" b="1" kern="1200">
          <a:solidFill>
            <a:srgbClr val="7F7F7F"/>
          </a:solidFill>
          <a:latin typeface="Arial Narrow" pitchFamily="34" charset="0"/>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D6E6F09D-AE34-421B-BFD3-C64AA4B41B04}" type="datetimeFigureOut">
              <a:rPr lang="en-US"/>
              <a:pPr>
                <a:defRPr/>
              </a:pPr>
              <a:t>4/6/2016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BE06F4C5-A0CC-4894-9F2C-5ACC356429E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6141" r:id="rId1"/>
    <p:sldLayoutId id="2147486108" r:id="rId2"/>
    <p:sldLayoutId id="2147486109" r:id="rId3"/>
    <p:sldLayoutId id="2147486110" r:id="rId4"/>
    <p:sldLayoutId id="2147486111" r:id="rId5"/>
    <p:sldLayoutId id="2147486112" r:id="rId6"/>
    <p:sldLayoutId id="2147486113" r:id="rId7"/>
    <p:sldLayoutId id="2147486114" r:id="rId8"/>
    <p:sldLayoutId id="2147486115" r:id="rId9"/>
    <p:sldLayoutId id="2147486116" r:id="rId10"/>
    <p:sldLayoutId id="2147486117" r:id="rId11"/>
  </p:sldLayoutIdLst>
  <p:hf hdr="0" dt="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3" Type="http://schemas.openxmlformats.org/officeDocument/2006/relationships/hyperlink" Target="http://www.txstate.edu/gao/ap/resources/e-NPO.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txstate.edu/gao/ap/forms.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materialsmgt.txstate.edu/Resources---Forms/Goods-Receipt-Notification-For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txhttps://www.txtag.org/en/tollCalc/site.html" TargetMode="External"/><Relationship Id="rId2" Type="http://schemas.openxmlformats.org/officeDocument/2006/relationships/hyperlink" Target="https://www.txtag.org/en/about/tollroad_locations.s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txstate.edu/gao/ap/resources/GL-Codes.htm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www.txstate.edu/gao/ap/travel/forms.html"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mailto:payablest@txstate.edu"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txstate.edu/gao/ap/travel/procedures/How-to-Add-an-RSS-Feed.html" TargetMode="External"/><Relationship Id="rId2" Type="http://schemas.openxmlformats.org/officeDocument/2006/relationships/hyperlink" Target="http://www.txstate.edu/gao/ap/resources/How-to-Add-an-RSS-Feed.html"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www.auxiliaryservices.txstate.edu/services/dining/catering.html"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www.txstate.edu/gao/ap/resources/View-Vendor-Payment-Activity.html"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txstate.edu/gao/ap/forms.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fss.txstate.edu/policies/03_01_15.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fss.txstate.edu/policies/03_05_01.html"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ctrTitle"/>
          </p:nvPr>
        </p:nvSpPr>
        <p:spPr>
          <a:xfrm>
            <a:off x="482600" y="690563"/>
            <a:ext cx="7772400" cy="1470025"/>
          </a:xfrm>
        </p:spPr>
        <p:txBody>
          <a:bodyPr/>
          <a:lstStyle/>
          <a:p>
            <a:pPr eaLnBrk="1" hangingPunct="1"/>
            <a:r>
              <a:rPr lang="en-US" b="1" dirty="0" smtClean="0">
                <a:solidFill>
                  <a:schemeClr val="bg1"/>
                </a:solidFill>
                <a:latin typeface="Arial (Headings)"/>
              </a:rPr>
              <a:t>Welcome </a:t>
            </a:r>
            <a:br>
              <a:rPr lang="en-US" b="1" dirty="0" smtClean="0">
                <a:solidFill>
                  <a:schemeClr val="bg1"/>
                </a:solidFill>
                <a:latin typeface="Arial (Headings)"/>
              </a:rPr>
            </a:br>
            <a:r>
              <a:rPr lang="en-US" b="1" dirty="0" err="1" smtClean="0">
                <a:solidFill>
                  <a:schemeClr val="bg1"/>
                </a:solidFill>
                <a:latin typeface="Arial (Headings)"/>
              </a:rPr>
              <a:t>BOBCATbuyers</a:t>
            </a:r>
            <a:r>
              <a:rPr lang="en-US" b="1" dirty="0" smtClean="0">
                <a:solidFill>
                  <a:schemeClr val="bg1"/>
                </a:solidFill>
                <a:latin typeface="Arial (Headings)"/>
              </a:rPr>
              <a:t> </a:t>
            </a:r>
            <a:br>
              <a:rPr lang="en-US" b="1" dirty="0" smtClean="0">
                <a:solidFill>
                  <a:schemeClr val="bg1"/>
                </a:solidFill>
                <a:latin typeface="Arial (Headings)"/>
              </a:rPr>
            </a:br>
            <a:r>
              <a:rPr lang="en-US" b="1" dirty="0" smtClean="0">
                <a:solidFill>
                  <a:schemeClr val="bg1"/>
                </a:solidFill>
                <a:latin typeface="Arial (Headings)"/>
              </a:rPr>
              <a:t>&amp; </a:t>
            </a:r>
            <a:br>
              <a:rPr lang="en-US" b="1" dirty="0" smtClean="0">
                <a:solidFill>
                  <a:schemeClr val="bg1"/>
                </a:solidFill>
                <a:latin typeface="Arial (Headings)"/>
              </a:rPr>
            </a:br>
            <a:r>
              <a:rPr lang="en-US" b="1" dirty="0" smtClean="0">
                <a:solidFill>
                  <a:schemeClr val="bg1"/>
                </a:solidFill>
                <a:latin typeface="Arial (Headings)"/>
              </a:rPr>
              <a:t>Travel Assistants</a:t>
            </a:r>
            <a:endParaRPr lang="en-US" dirty="0" smtClean="0"/>
          </a:p>
        </p:txBody>
      </p:sp>
      <p:sp>
        <p:nvSpPr>
          <p:cNvPr id="4" name="Footer Placeholder 3"/>
          <p:cNvSpPr>
            <a:spLocks noGrp="1"/>
          </p:cNvSpPr>
          <p:nvPr>
            <p:ph type="ftr" sz="quarter" idx="11"/>
          </p:nvPr>
        </p:nvSpPr>
        <p:spPr/>
        <p:txBody>
          <a:bodyPr/>
          <a:lstStyle/>
          <a:p>
            <a:pPr>
              <a:defRPr/>
            </a:pPr>
            <a:endParaRPr lang="en-US"/>
          </a:p>
        </p:txBody>
      </p:sp>
      <p:sp>
        <p:nvSpPr>
          <p:cNvPr id="3277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F803366C-82B4-4F62-ACD0-5DDA744ADEBC}" type="slidenum">
              <a:rPr lang="en-US" sz="1200" smtClean="0">
                <a:solidFill>
                  <a:srgbClr val="898989"/>
                </a:solidFill>
              </a:rPr>
              <a:pPr>
                <a:spcBef>
                  <a:spcPct val="0"/>
                </a:spcBef>
                <a:buFontTx/>
                <a:buNone/>
              </a:pPr>
              <a:t>1</a:t>
            </a:fld>
            <a:endParaRPr lang="en-US" sz="1200" smtClean="0">
              <a:solidFill>
                <a:srgbClr val="898989"/>
              </a:solidFill>
            </a:endParaRPr>
          </a:p>
        </p:txBody>
      </p:sp>
      <p:sp>
        <p:nvSpPr>
          <p:cNvPr id="7" name="Subtitle 2"/>
          <p:cNvSpPr txBox="1">
            <a:spLocks/>
          </p:cNvSpPr>
          <p:nvPr/>
        </p:nvSpPr>
        <p:spPr bwMode="auto">
          <a:xfrm>
            <a:off x="1371600" y="2967038"/>
            <a:ext cx="6400800" cy="1752600"/>
          </a:xfrm>
          <a:prstGeom prst="rect">
            <a:avLst/>
          </a:prstGeom>
          <a:noFill/>
          <a:ln w="9525">
            <a:noFill/>
            <a:miter lim="800000"/>
            <a:headEnd/>
            <a:tailEnd/>
          </a:ln>
        </p:spPr>
        <p:txBody>
          <a:bodyPr/>
          <a:lstStyle/>
          <a:p>
            <a:pPr algn="ctr" eaLnBrk="1" hangingPunct="1">
              <a:spcBef>
                <a:spcPct val="20000"/>
              </a:spcBef>
              <a:buFont typeface="Arial" pitchFamily="34" charset="0"/>
              <a:buNone/>
              <a:defRPr/>
            </a:pPr>
            <a:r>
              <a:rPr lang="en-US" sz="3600" b="1" i="1" dirty="0">
                <a:solidFill>
                  <a:srgbClr val="B49859"/>
                </a:solidFill>
                <a:latin typeface="Arial" pitchFamily="34" charset="0"/>
                <a:ea typeface="+mn-ea"/>
              </a:rPr>
              <a:t>Please Sign-In</a:t>
            </a:r>
          </a:p>
          <a:p>
            <a:pPr algn="ctr" eaLnBrk="1" hangingPunct="1">
              <a:spcBef>
                <a:spcPct val="20000"/>
              </a:spcBef>
              <a:buFont typeface="Arial" pitchFamily="34" charset="0"/>
              <a:buNone/>
              <a:defRPr/>
            </a:pPr>
            <a:r>
              <a:rPr lang="en-US" sz="3600" dirty="0" smtClean="0">
                <a:solidFill>
                  <a:schemeClr val="bg1"/>
                </a:solidFill>
                <a:latin typeface="Arial" pitchFamily="34" charset="0"/>
                <a:ea typeface="+mn-ea"/>
              </a:rPr>
              <a:t>March 30, 2016</a:t>
            </a:r>
            <a:endParaRPr lang="en-US" sz="3600" dirty="0">
              <a:solidFill>
                <a:schemeClr val="bg1"/>
              </a:solidFill>
              <a:latin typeface="Arial" pitchFamily="34" charset="0"/>
              <a:ea typeface="+mn-ea"/>
            </a:endParaRPr>
          </a:p>
          <a:p>
            <a:pPr algn="ctr" eaLnBrk="1" hangingPunct="1">
              <a:spcBef>
                <a:spcPct val="20000"/>
              </a:spcBef>
              <a:buFont typeface="Arial" pitchFamily="34" charset="0"/>
              <a:buNone/>
              <a:defRPr/>
            </a:pPr>
            <a:endParaRPr lang="en-US" sz="20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Title 1"/>
          <p:cNvSpPr>
            <a:spLocks noGrp="1"/>
          </p:cNvSpPr>
          <p:nvPr>
            <p:ph type="title"/>
          </p:nvPr>
        </p:nvSpPr>
        <p:spPr>
          <a:xfrm>
            <a:off x="1077913" y="0"/>
            <a:ext cx="6934200" cy="846033"/>
          </a:xfrm>
        </p:spPr>
        <p:txBody>
          <a:bodyPr>
            <a:normAutofit/>
          </a:bodyPr>
          <a:lstStyle/>
          <a:p>
            <a:pPr eaLnBrk="1" hangingPunct="1">
              <a:defRPr/>
            </a:pPr>
            <a:r>
              <a:rPr lang="en-US" sz="4000" dirty="0" smtClean="0">
                <a:ea typeface="+mj-ea"/>
              </a:rPr>
              <a:t>e-NPO</a:t>
            </a:r>
            <a:endParaRPr lang="en-US" sz="4000" dirty="0">
              <a:ea typeface="+mj-ea"/>
            </a:endParaRPr>
          </a:p>
        </p:txBody>
      </p:sp>
      <p:sp>
        <p:nvSpPr>
          <p:cNvPr id="33795" name="Content Placeholder 2"/>
          <p:cNvSpPr>
            <a:spLocks noGrp="1"/>
          </p:cNvSpPr>
          <p:nvPr>
            <p:ph idx="1"/>
          </p:nvPr>
        </p:nvSpPr>
        <p:spPr>
          <a:xfrm>
            <a:off x="-18441" y="545284"/>
            <a:ext cx="9144000" cy="6199465"/>
          </a:xfrm>
        </p:spPr>
        <p:txBody>
          <a:bodyPr/>
          <a:lstStyle/>
          <a:p>
            <a:pPr lvl="1">
              <a:buFont typeface="Wingdings" panose="05000000000000000000" pitchFamily="2" charset="2"/>
              <a:buChar char="§"/>
              <a:defRPr/>
            </a:pPr>
            <a:endParaRPr lang="en-US" sz="800" dirty="0" smtClean="0">
              <a:latin typeface="+mj-lt"/>
              <a:cs typeface="+mn-cs"/>
            </a:endParaRPr>
          </a:p>
          <a:p>
            <a:pPr marL="684213" lvl="2" indent="-342900">
              <a:buFont typeface="Wingdings" panose="05000000000000000000" pitchFamily="2" charset="2"/>
              <a:buChar char="Ø"/>
              <a:tabLst>
                <a:tab pos="803275" algn="l"/>
              </a:tabLst>
              <a:defRPr/>
            </a:pPr>
            <a:r>
              <a:rPr lang="en-US" sz="2800" dirty="0">
                <a:latin typeface="+mj-lt"/>
                <a:cs typeface="+mn-cs"/>
                <a:hlinkClick r:id="rId3"/>
              </a:rPr>
              <a:t>e-NPO Training Links</a:t>
            </a:r>
            <a:endParaRPr lang="en-US" sz="2800" dirty="0">
              <a:latin typeface="+mj-lt"/>
              <a:cs typeface="+mn-cs"/>
            </a:endParaRPr>
          </a:p>
          <a:p>
            <a:pPr lvl="2" eaLnBrk="1" hangingPunct="1">
              <a:buFont typeface="Wingdings" panose="05000000000000000000" pitchFamily="2" charset="2"/>
              <a:buChar char="§"/>
              <a:tabLst>
                <a:tab pos="803275" algn="l"/>
              </a:tabLst>
              <a:defRPr/>
            </a:pPr>
            <a:r>
              <a:rPr lang="en-US" sz="2400" dirty="0">
                <a:latin typeface="+mj-lt"/>
              </a:rPr>
              <a:t>e-NPO Training – step by step instructions with index</a:t>
            </a:r>
          </a:p>
          <a:p>
            <a:pPr lvl="2" eaLnBrk="1" hangingPunct="1">
              <a:buFont typeface="Wingdings" panose="05000000000000000000" pitchFamily="2" charset="2"/>
              <a:buChar char="§"/>
              <a:tabLst>
                <a:tab pos="803275" algn="l"/>
              </a:tabLst>
              <a:defRPr/>
            </a:pPr>
            <a:r>
              <a:rPr lang="en-US" sz="2400" dirty="0">
                <a:latin typeface="+mj-lt"/>
              </a:rPr>
              <a:t>e-NPO Checklist – guide for completion and also UPPS references on those policies that most frequently apply</a:t>
            </a:r>
          </a:p>
          <a:p>
            <a:pPr lvl="2" eaLnBrk="1" hangingPunct="1">
              <a:buFont typeface="Wingdings" panose="05000000000000000000" pitchFamily="2" charset="2"/>
              <a:buChar char="§"/>
              <a:tabLst>
                <a:tab pos="803275" algn="l"/>
              </a:tabLst>
              <a:defRPr/>
            </a:pPr>
            <a:r>
              <a:rPr lang="en-US" sz="2400" dirty="0">
                <a:latin typeface="+mj-lt"/>
              </a:rPr>
              <a:t>Viewing Workflow Status </a:t>
            </a:r>
            <a:r>
              <a:rPr lang="en-US" sz="2400">
                <a:latin typeface="+mj-lt"/>
              </a:rPr>
              <a:t>for </a:t>
            </a:r>
            <a:r>
              <a:rPr lang="en-US" sz="2400" smtClean="0">
                <a:latin typeface="+mj-lt"/>
              </a:rPr>
              <a:t>e-NPO’s</a:t>
            </a:r>
            <a:endParaRPr lang="en-US" sz="2400" dirty="0">
              <a:latin typeface="+mj-lt"/>
            </a:endParaRPr>
          </a:p>
          <a:p>
            <a:pPr lvl="2" eaLnBrk="1" hangingPunct="1">
              <a:buFont typeface="Wingdings" panose="05000000000000000000" pitchFamily="2" charset="2"/>
              <a:buChar char="§"/>
              <a:tabLst>
                <a:tab pos="803275" algn="l"/>
              </a:tabLst>
              <a:defRPr/>
            </a:pPr>
            <a:r>
              <a:rPr lang="en-US" sz="2400" dirty="0">
                <a:latin typeface="+mj-lt"/>
              </a:rPr>
              <a:t>Monitor Report Instructions – how to use this report</a:t>
            </a:r>
          </a:p>
          <a:p>
            <a:pPr lvl="2" eaLnBrk="1" hangingPunct="1">
              <a:buFont typeface="Wingdings" panose="05000000000000000000" pitchFamily="2" charset="2"/>
              <a:buChar char="§"/>
              <a:tabLst>
                <a:tab pos="803275" algn="l"/>
              </a:tabLst>
              <a:defRPr/>
            </a:pPr>
            <a:r>
              <a:rPr lang="en-US" sz="2400" dirty="0">
                <a:latin typeface="+mj-lt"/>
              </a:rPr>
              <a:t>How to Delete a Parked e-NPO </a:t>
            </a:r>
          </a:p>
          <a:p>
            <a:pPr lvl="2" eaLnBrk="1" hangingPunct="1">
              <a:buFont typeface="Wingdings" panose="05000000000000000000" pitchFamily="2" charset="2"/>
              <a:buChar char="§"/>
              <a:tabLst>
                <a:tab pos="803275" algn="l"/>
              </a:tabLst>
              <a:defRPr/>
            </a:pPr>
            <a:r>
              <a:rPr lang="en-US" sz="2400" dirty="0">
                <a:latin typeface="+mj-lt"/>
              </a:rPr>
              <a:t>e-NPO Training Video – </a:t>
            </a:r>
            <a:r>
              <a:rPr lang="en-US" sz="2400" dirty="0" smtClean="0">
                <a:latin typeface="+mj-lt"/>
              </a:rPr>
              <a:t>(20 </a:t>
            </a:r>
            <a:r>
              <a:rPr lang="en-US" sz="2400" dirty="0">
                <a:latin typeface="+mj-lt"/>
              </a:rPr>
              <a:t>Minutes</a:t>
            </a:r>
            <a:r>
              <a:rPr lang="en-US" sz="2400" dirty="0" smtClean="0">
                <a:latin typeface="+mj-lt"/>
              </a:rPr>
              <a:t>)</a:t>
            </a:r>
            <a:endParaRPr lang="en-US" sz="2400" dirty="0">
              <a:latin typeface="+mj-lt"/>
            </a:endParaRPr>
          </a:p>
          <a:p>
            <a:pPr lvl="2" eaLnBrk="1" hangingPunct="1">
              <a:buFont typeface="Wingdings" panose="05000000000000000000" pitchFamily="2" charset="2"/>
              <a:buChar char="§"/>
              <a:tabLst>
                <a:tab pos="803275" algn="l"/>
              </a:tabLst>
              <a:defRPr/>
            </a:pPr>
            <a:r>
              <a:rPr lang="en-US" sz="2400" dirty="0">
                <a:latin typeface="+mj-lt"/>
              </a:rPr>
              <a:t>e-NPO FAQs</a:t>
            </a:r>
          </a:p>
          <a:p>
            <a:pPr lvl="1" eaLnBrk="1" hangingPunct="1">
              <a:buFont typeface="Wingdings" panose="05000000000000000000" pitchFamily="2" charset="2"/>
              <a:buChar char="Ø"/>
              <a:defRPr/>
            </a:pPr>
            <a:r>
              <a:rPr lang="en-US" sz="2400" dirty="0" smtClean="0">
                <a:latin typeface="+mj-lt"/>
              </a:rPr>
              <a:t>e-NPO Classroom Training – </a:t>
            </a:r>
            <a:r>
              <a:rPr lang="en-US" sz="1800" dirty="0" smtClean="0">
                <a:latin typeface="+mj-lt"/>
              </a:rPr>
              <a:t>Register through </a:t>
            </a:r>
            <a:r>
              <a:rPr lang="en-US" sz="1800" dirty="0" err="1" smtClean="0">
                <a:latin typeface="+mj-lt"/>
              </a:rPr>
              <a:t>Profess’l</a:t>
            </a:r>
            <a:r>
              <a:rPr lang="en-US" sz="1800" dirty="0" smtClean="0">
                <a:latin typeface="+mj-lt"/>
              </a:rPr>
              <a:t>  Development</a:t>
            </a:r>
          </a:p>
          <a:p>
            <a:pPr lvl="2" eaLnBrk="1" hangingPunct="1">
              <a:buFont typeface="Wingdings" panose="05000000000000000000" pitchFamily="2" charset="2"/>
              <a:buChar char="§"/>
              <a:defRPr/>
            </a:pPr>
            <a:r>
              <a:rPr lang="en-US" sz="2400" dirty="0" smtClean="0">
                <a:latin typeface="+mj-lt"/>
              </a:rPr>
              <a:t>Monday, April 19</a:t>
            </a:r>
            <a:r>
              <a:rPr lang="en-US" sz="2400" baseline="30000" dirty="0" smtClean="0">
                <a:latin typeface="+mj-lt"/>
              </a:rPr>
              <a:t>th</a:t>
            </a:r>
            <a:r>
              <a:rPr lang="en-US" sz="2400" dirty="0" smtClean="0">
                <a:latin typeface="+mj-lt"/>
              </a:rPr>
              <a:t> 9:00 – 11:00</a:t>
            </a:r>
          </a:p>
          <a:p>
            <a:pPr lvl="2" eaLnBrk="1" hangingPunct="1">
              <a:buFont typeface="Wingdings" panose="05000000000000000000" pitchFamily="2" charset="2"/>
              <a:buChar char="§"/>
              <a:defRPr/>
            </a:pPr>
            <a:r>
              <a:rPr lang="en-US" sz="2400" dirty="0" smtClean="0">
                <a:latin typeface="+mj-lt"/>
              </a:rPr>
              <a:t>Thursday, May 5</a:t>
            </a:r>
            <a:r>
              <a:rPr lang="en-US" sz="2400" baseline="30000" dirty="0" smtClean="0">
                <a:latin typeface="+mj-lt"/>
              </a:rPr>
              <a:t>th</a:t>
            </a:r>
            <a:r>
              <a:rPr lang="en-US" sz="2400" dirty="0" smtClean="0">
                <a:latin typeface="+mj-lt"/>
              </a:rPr>
              <a:t> 1:30 – 3:30</a:t>
            </a:r>
            <a:endParaRPr lang="en-US" sz="2400" dirty="0">
              <a:latin typeface="+mj-lt"/>
            </a:endParaRPr>
          </a:p>
          <a:p>
            <a:pPr lvl="2" eaLnBrk="1" hangingPunct="1">
              <a:buFont typeface="Wingdings" panose="05000000000000000000" pitchFamily="2" charset="2"/>
              <a:buChar char="Ø"/>
              <a:defRPr/>
            </a:pPr>
            <a:endParaRPr lang="en-US" sz="2400" dirty="0" smtClean="0"/>
          </a:p>
        </p:txBody>
      </p:sp>
    </p:spTree>
    <p:extLst>
      <p:ext uri="{BB962C8B-B14F-4D97-AF65-F5344CB8AC3E}">
        <p14:creationId xmlns:p14="http://schemas.microsoft.com/office/powerpoint/2010/main" val="7693336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Title 1"/>
          <p:cNvSpPr>
            <a:spLocks noGrp="1"/>
          </p:cNvSpPr>
          <p:nvPr>
            <p:ph type="title"/>
          </p:nvPr>
        </p:nvSpPr>
        <p:spPr>
          <a:xfrm>
            <a:off x="1077913" y="0"/>
            <a:ext cx="6934200" cy="846033"/>
          </a:xfrm>
        </p:spPr>
        <p:txBody>
          <a:bodyPr>
            <a:normAutofit/>
          </a:bodyPr>
          <a:lstStyle/>
          <a:p>
            <a:pPr eaLnBrk="1" hangingPunct="1">
              <a:defRPr/>
            </a:pPr>
            <a:r>
              <a:rPr lang="en-US" sz="4000" dirty="0" smtClean="0">
                <a:ea typeface="+mj-ea"/>
              </a:rPr>
              <a:t>LBJ Events with Chartwells</a:t>
            </a:r>
            <a:endParaRPr lang="en-US" sz="4000" dirty="0">
              <a:ea typeface="+mj-ea"/>
            </a:endParaRPr>
          </a:p>
        </p:txBody>
      </p:sp>
      <p:sp>
        <p:nvSpPr>
          <p:cNvPr id="33795" name="Content Placeholder 2"/>
          <p:cNvSpPr>
            <a:spLocks noGrp="1"/>
          </p:cNvSpPr>
          <p:nvPr>
            <p:ph idx="1"/>
          </p:nvPr>
        </p:nvSpPr>
        <p:spPr>
          <a:xfrm>
            <a:off x="-18441" y="846033"/>
            <a:ext cx="9144000" cy="4768688"/>
          </a:xfrm>
        </p:spPr>
        <p:txBody>
          <a:bodyPr/>
          <a:lstStyle/>
          <a:p>
            <a:pPr lvl="1">
              <a:buFont typeface="Wingdings" panose="05000000000000000000" pitchFamily="2" charset="2"/>
              <a:buChar char="§"/>
              <a:defRPr/>
            </a:pPr>
            <a:endParaRPr lang="en-US" sz="800" dirty="0" smtClean="0">
              <a:latin typeface="+mj-lt"/>
              <a:cs typeface="+mn-cs"/>
            </a:endParaRPr>
          </a:p>
          <a:p>
            <a:pPr marL="684213" lvl="1" indent="-342900">
              <a:buFont typeface="Wingdings" panose="05000000000000000000" pitchFamily="2" charset="2"/>
              <a:buChar char="Ø"/>
              <a:defRPr/>
            </a:pPr>
            <a:r>
              <a:rPr lang="en-US" sz="2800" dirty="0" smtClean="0">
                <a:latin typeface="+mj-lt"/>
                <a:cs typeface="+mn-cs"/>
              </a:rPr>
              <a:t>No longer need to create a PO for an event at LBJ Student Center </a:t>
            </a:r>
            <a:r>
              <a:rPr lang="en-US" sz="2800" b="1" dirty="0" smtClean="0">
                <a:latin typeface="+mj-lt"/>
                <a:cs typeface="+mn-cs"/>
              </a:rPr>
              <a:t>WITH </a:t>
            </a:r>
            <a:r>
              <a:rPr lang="en-US" sz="2800" dirty="0" smtClean="0">
                <a:latin typeface="+mj-lt"/>
                <a:cs typeface="+mn-cs"/>
              </a:rPr>
              <a:t>Chartwells as the caterer.  </a:t>
            </a:r>
          </a:p>
          <a:p>
            <a:pPr marL="684213" lvl="1" indent="-342900">
              <a:buFont typeface="Wingdings" panose="05000000000000000000" pitchFamily="2" charset="2"/>
              <a:buChar char="Ø"/>
              <a:defRPr/>
            </a:pPr>
            <a:endParaRPr lang="en-US" sz="1200" dirty="0" smtClean="0">
              <a:latin typeface="+mj-lt"/>
              <a:cs typeface="+mn-cs"/>
            </a:endParaRPr>
          </a:p>
          <a:p>
            <a:pPr marL="684213" lvl="1" indent="-342900">
              <a:buFont typeface="Wingdings" panose="05000000000000000000" pitchFamily="2" charset="2"/>
              <a:buChar char="Ø"/>
              <a:defRPr/>
            </a:pPr>
            <a:r>
              <a:rPr lang="en-US" sz="2800" dirty="0" smtClean="0">
                <a:latin typeface="+mj-lt"/>
                <a:cs typeface="+mn-cs"/>
              </a:rPr>
              <a:t>Must </a:t>
            </a:r>
            <a:r>
              <a:rPr lang="en-US" sz="2800" b="1" dirty="0" smtClean="0">
                <a:latin typeface="+mj-lt"/>
                <a:cs typeface="+mn-cs"/>
              </a:rPr>
              <a:t>complete </a:t>
            </a:r>
            <a:r>
              <a:rPr lang="en-US" sz="2800" dirty="0" smtClean="0">
                <a:latin typeface="+mj-lt"/>
                <a:cs typeface="+mn-cs"/>
              </a:rPr>
              <a:t>the AP-12 form and check the e-IDT box in the Funding Information Section.</a:t>
            </a:r>
          </a:p>
          <a:p>
            <a:pPr marL="341313" lvl="1" indent="0">
              <a:buNone/>
              <a:defRPr/>
            </a:pPr>
            <a:endParaRPr lang="en-US" sz="2800" dirty="0" smtClean="0">
              <a:latin typeface="+mj-lt"/>
              <a:cs typeface="+mn-cs"/>
            </a:endParaRPr>
          </a:p>
          <a:p>
            <a:pPr marL="1198563" lvl="2" indent="-457200">
              <a:buFont typeface="Wingdings" panose="05000000000000000000" pitchFamily="2" charset="2"/>
              <a:buChar char="§"/>
              <a:defRPr/>
            </a:pPr>
            <a:endParaRPr lang="en-US" sz="2800" dirty="0" smtClean="0">
              <a:latin typeface="+mj-lt"/>
              <a:cs typeface="+mn-cs"/>
            </a:endParaRPr>
          </a:p>
          <a:p>
            <a:pPr marL="741363" lvl="2" indent="0">
              <a:buNone/>
              <a:defRPr/>
            </a:pPr>
            <a:r>
              <a:rPr lang="en-US" sz="2800" dirty="0">
                <a:latin typeface="+mj-lt"/>
                <a:cs typeface="+mn-cs"/>
              </a:rPr>
              <a:t>	</a:t>
            </a:r>
            <a:endParaRPr lang="en-US" sz="2400" dirty="0">
              <a:latin typeface="+mj-lt"/>
              <a:cs typeface="+mn-cs"/>
            </a:endParaRPr>
          </a:p>
          <a:p>
            <a:pPr marL="1085850" lvl="2" indent="-684213">
              <a:buNone/>
              <a:tabLst>
                <a:tab pos="1085850" algn="l"/>
              </a:tabLst>
              <a:defRPr/>
            </a:pPr>
            <a:endParaRPr lang="en-US" sz="2400" dirty="0" smtClean="0">
              <a:latin typeface="+mj-lt"/>
              <a:cs typeface="+mn-cs"/>
            </a:endParaRPr>
          </a:p>
          <a:p>
            <a:pPr marL="457200" lvl="1" indent="0" eaLnBrk="1" hangingPunct="1">
              <a:buNone/>
              <a:defRPr/>
            </a:pPr>
            <a:endParaRPr lang="en-US" sz="2400" dirty="0" smtClean="0">
              <a:latin typeface="Arial" panose="020B0604020202020204" pitchFamily="34" charset="0"/>
            </a:endParaRPr>
          </a:p>
        </p:txBody>
      </p:sp>
      <p:pic>
        <p:nvPicPr>
          <p:cNvPr id="2" name="Picture 1"/>
          <p:cNvPicPr>
            <a:picLocks noChangeAspect="1"/>
          </p:cNvPicPr>
          <p:nvPr/>
        </p:nvPicPr>
        <p:blipFill>
          <a:blip r:embed="rId3"/>
          <a:stretch>
            <a:fillRect/>
          </a:stretch>
        </p:blipFill>
        <p:spPr>
          <a:xfrm>
            <a:off x="596491" y="3754624"/>
            <a:ext cx="8346188" cy="2254289"/>
          </a:xfrm>
          <a:prstGeom prst="rect">
            <a:avLst/>
          </a:prstGeom>
        </p:spPr>
      </p:pic>
      <p:cxnSp>
        <p:nvCxnSpPr>
          <p:cNvPr id="4" name="Straight Arrow Connector 3"/>
          <p:cNvCxnSpPr/>
          <p:nvPr/>
        </p:nvCxnSpPr>
        <p:spPr bwMode="auto">
          <a:xfrm flipH="1">
            <a:off x="7889966" y="3958046"/>
            <a:ext cx="535578" cy="666205"/>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25519135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Title 1"/>
          <p:cNvSpPr>
            <a:spLocks noGrp="1"/>
          </p:cNvSpPr>
          <p:nvPr>
            <p:ph type="title"/>
          </p:nvPr>
        </p:nvSpPr>
        <p:spPr>
          <a:xfrm>
            <a:off x="1077913" y="0"/>
            <a:ext cx="6934200" cy="846033"/>
          </a:xfrm>
        </p:spPr>
        <p:txBody>
          <a:bodyPr>
            <a:normAutofit/>
          </a:bodyPr>
          <a:lstStyle/>
          <a:p>
            <a:pPr eaLnBrk="1" hangingPunct="1">
              <a:defRPr/>
            </a:pPr>
            <a:r>
              <a:rPr lang="en-US" sz="4000" dirty="0" smtClean="0">
                <a:ea typeface="+mj-ea"/>
              </a:rPr>
              <a:t>LBJ Events with Chartwells</a:t>
            </a:r>
            <a:endParaRPr lang="en-US" sz="4000" dirty="0">
              <a:ea typeface="+mj-ea"/>
            </a:endParaRPr>
          </a:p>
        </p:txBody>
      </p:sp>
      <p:sp>
        <p:nvSpPr>
          <p:cNvPr id="33795" name="Content Placeholder 2"/>
          <p:cNvSpPr>
            <a:spLocks noGrp="1"/>
          </p:cNvSpPr>
          <p:nvPr>
            <p:ph idx="1"/>
          </p:nvPr>
        </p:nvSpPr>
        <p:spPr>
          <a:xfrm>
            <a:off x="-18441" y="522514"/>
            <a:ext cx="9144000" cy="6244046"/>
          </a:xfrm>
        </p:spPr>
        <p:txBody>
          <a:bodyPr/>
          <a:lstStyle/>
          <a:p>
            <a:pPr lvl="1">
              <a:buFont typeface="Wingdings" panose="05000000000000000000" pitchFamily="2" charset="2"/>
              <a:buChar char="§"/>
              <a:defRPr/>
            </a:pPr>
            <a:endParaRPr lang="en-US" sz="800" dirty="0" smtClean="0">
              <a:latin typeface="+mj-lt"/>
              <a:cs typeface="+mn-cs"/>
            </a:endParaRPr>
          </a:p>
          <a:p>
            <a:pPr marL="684213" lvl="1" indent="-342900">
              <a:buFont typeface="Wingdings" panose="05000000000000000000" pitchFamily="2" charset="2"/>
              <a:buChar char="Ø"/>
              <a:defRPr/>
            </a:pPr>
            <a:r>
              <a:rPr lang="en-US" sz="2800" dirty="0" smtClean="0">
                <a:latin typeface="+mj-lt"/>
                <a:cs typeface="+mn-cs"/>
              </a:rPr>
              <a:t>LBJ will pay the invoice and submit the e-IDT for the department costs for the event.</a:t>
            </a:r>
          </a:p>
          <a:p>
            <a:pPr marL="684213" lvl="1" indent="-342900">
              <a:buFont typeface="Wingdings" panose="05000000000000000000" pitchFamily="2" charset="2"/>
              <a:buChar char="Ø"/>
              <a:defRPr/>
            </a:pPr>
            <a:endParaRPr lang="en-US" sz="800" dirty="0" smtClean="0">
              <a:latin typeface="+mj-lt"/>
              <a:cs typeface="+mn-cs"/>
            </a:endParaRPr>
          </a:p>
          <a:p>
            <a:pPr marL="684213" lvl="1" indent="-342900">
              <a:buFont typeface="Wingdings" panose="05000000000000000000" pitchFamily="2" charset="2"/>
              <a:buChar char="Ø"/>
              <a:defRPr/>
            </a:pPr>
            <a:r>
              <a:rPr lang="en-US" sz="2800" dirty="0" smtClean="0">
                <a:latin typeface="+mj-lt"/>
                <a:cs typeface="+mn-cs"/>
              </a:rPr>
              <a:t>Departments no longer need to create a PO and then later request Procurement to cancel it.  No funds will be encumbered, but must be available for the e-IDT. If not, LBJ will work with the Budget Office.  </a:t>
            </a:r>
          </a:p>
          <a:p>
            <a:pPr marL="684213" lvl="1" indent="-342900">
              <a:buFont typeface="Wingdings" panose="05000000000000000000" pitchFamily="2" charset="2"/>
              <a:buChar char="Ø"/>
              <a:defRPr/>
            </a:pPr>
            <a:endParaRPr lang="en-US" sz="800" dirty="0" smtClean="0">
              <a:latin typeface="+mj-lt"/>
              <a:cs typeface="+mn-cs"/>
            </a:endParaRPr>
          </a:p>
          <a:p>
            <a:pPr marL="684213" lvl="1" indent="-342900">
              <a:buFont typeface="Wingdings" panose="05000000000000000000" pitchFamily="2" charset="2"/>
              <a:buChar char="Ø"/>
              <a:defRPr/>
            </a:pPr>
            <a:r>
              <a:rPr lang="en-US" sz="2800" dirty="0" smtClean="0">
                <a:latin typeface="+mj-lt"/>
                <a:cs typeface="+mn-cs"/>
              </a:rPr>
              <a:t>Departmental events not held at LBJ using Chartwells still require a PO. AP-12 form is recommended to capture all required information and approvals. </a:t>
            </a:r>
          </a:p>
          <a:p>
            <a:pPr marL="684213" lvl="1" indent="-342900">
              <a:buFont typeface="Wingdings" panose="05000000000000000000" pitchFamily="2" charset="2"/>
              <a:buChar char="Ø"/>
              <a:defRPr/>
            </a:pPr>
            <a:endParaRPr lang="en-US" sz="800" dirty="0" smtClean="0">
              <a:latin typeface="+mj-lt"/>
              <a:cs typeface="+mn-cs"/>
            </a:endParaRPr>
          </a:p>
          <a:p>
            <a:pPr marL="684213" lvl="1" indent="-342900">
              <a:buFont typeface="Wingdings" panose="05000000000000000000" pitchFamily="2" charset="2"/>
              <a:buChar char="Ø"/>
              <a:defRPr/>
            </a:pPr>
            <a:r>
              <a:rPr lang="en-US" sz="2800" dirty="0" smtClean="0">
                <a:latin typeface="+mj-lt"/>
                <a:cs typeface="+mn-cs"/>
                <a:hlinkClick r:id="rId3"/>
              </a:rPr>
              <a:t>AP-12 Form</a:t>
            </a:r>
            <a:r>
              <a:rPr lang="en-US" sz="2800" dirty="0" smtClean="0">
                <a:latin typeface="+mj-lt"/>
                <a:cs typeface="+mn-cs"/>
              </a:rPr>
              <a:t> </a:t>
            </a:r>
          </a:p>
          <a:p>
            <a:pPr marL="341313" lvl="1" indent="0">
              <a:buNone/>
              <a:defRPr/>
            </a:pPr>
            <a:endParaRPr lang="en-US" sz="2800" dirty="0" smtClean="0">
              <a:latin typeface="+mj-lt"/>
              <a:cs typeface="+mn-cs"/>
            </a:endParaRPr>
          </a:p>
          <a:p>
            <a:pPr marL="1198563" lvl="2" indent="-457200">
              <a:buFont typeface="Wingdings" panose="05000000000000000000" pitchFamily="2" charset="2"/>
              <a:buChar char="§"/>
              <a:defRPr/>
            </a:pPr>
            <a:endParaRPr lang="en-US" sz="2800" dirty="0" smtClean="0">
              <a:latin typeface="+mj-lt"/>
              <a:cs typeface="+mn-cs"/>
            </a:endParaRPr>
          </a:p>
          <a:p>
            <a:pPr marL="741363" lvl="2" indent="0">
              <a:buNone/>
              <a:defRPr/>
            </a:pPr>
            <a:r>
              <a:rPr lang="en-US" sz="2800" dirty="0">
                <a:latin typeface="+mj-lt"/>
                <a:cs typeface="+mn-cs"/>
              </a:rPr>
              <a:t>	</a:t>
            </a:r>
            <a:endParaRPr lang="en-US" sz="2400" dirty="0">
              <a:latin typeface="+mj-lt"/>
              <a:cs typeface="+mn-cs"/>
            </a:endParaRPr>
          </a:p>
          <a:p>
            <a:pPr marL="1085850" lvl="2" indent="-684213">
              <a:buNone/>
              <a:tabLst>
                <a:tab pos="1085850" algn="l"/>
              </a:tabLst>
              <a:defRPr/>
            </a:pPr>
            <a:endParaRPr lang="en-US" sz="2400" dirty="0" smtClean="0">
              <a:latin typeface="+mj-lt"/>
              <a:cs typeface="+mn-cs"/>
            </a:endParaRPr>
          </a:p>
          <a:p>
            <a:pPr marL="457200" lvl="1" indent="0" eaLnBrk="1" hangingPunct="1">
              <a:buNone/>
              <a:defRPr/>
            </a:pPr>
            <a:endParaRPr lang="en-US" sz="2400" dirty="0" smtClean="0">
              <a:latin typeface="Arial" panose="020B0604020202020204" pitchFamily="34" charset="0"/>
            </a:endParaRPr>
          </a:p>
        </p:txBody>
      </p:sp>
    </p:spTree>
    <p:extLst>
      <p:ext uri="{BB962C8B-B14F-4D97-AF65-F5344CB8AC3E}">
        <p14:creationId xmlns:p14="http://schemas.microsoft.com/office/powerpoint/2010/main" val="32800452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Title 1"/>
          <p:cNvSpPr>
            <a:spLocks noGrp="1"/>
          </p:cNvSpPr>
          <p:nvPr>
            <p:ph type="title"/>
          </p:nvPr>
        </p:nvSpPr>
        <p:spPr>
          <a:xfrm>
            <a:off x="1077913" y="0"/>
            <a:ext cx="6934200" cy="846033"/>
          </a:xfrm>
        </p:spPr>
        <p:txBody>
          <a:bodyPr>
            <a:normAutofit/>
          </a:bodyPr>
          <a:lstStyle/>
          <a:p>
            <a:pPr eaLnBrk="1" hangingPunct="1">
              <a:defRPr/>
            </a:pPr>
            <a:r>
              <a:rPr lang="en-US" sz="4000" dirty="0" smtClean="0">
                <a:ea typeface="+mj-ea"/>
              </a:rPr>
              <a:t>UDC Hand Receipts</a:t>
            </a:r>
            <a:endParaRPr lang="en-US" sz="4000" dirty="0">
              <a:ea typeface="+mj-ea"/>
            </a:endParaRPr>
          </a:p>
        </p:txBody>
      </p:sp>
      <p:sp>
        <p:nvSpPr>
          <p:cNvPr id="33795" name="Content Placeholder 2"/>
          <p:cNvSpPr>
            <a:spLocks noGrp="1"/>
          </p:cNvSpPr>
          <p:nvPr>
            <p:ph idx="1"/>
          </p:nvPr>
        </p:nvSpPr>
        <p:spPr>
          <a:xfrm>
            <a:off x="-18441" y="1227909"/>
            <a:ext cx="9144000" cy="4386812"/>
          </a:xfrm>
        </p:spPr>
        <p:txBody>
          <a:bodyPr/>
          <a:lstStyle/>
          <a:p>
            <a:pPr lvl="1">
              <a:buFont typeface="Wingdings" panose="05000000000000000000" pitchFamily="2" charset="2"/>
              <a:buChar char="§"/>
              <a:defRPr/>
            </a:pPr>
            <a:endParaRPr lang="en-US" sz="800" dirty="0" smtClean="0">
              <a:latin typeface="+mj-lt"/>
              <a:cs typeface="+mn-cs"/>
            </a:endParaRPr>
          </a:p>
          <a:p>
            <a:pPr marL="684213" lvl="1" indent="-342900">
              <a:buFont typeface="Wingdings" panose="05000000000000000000" pitchFamily="2" charset="2"/>
              <a:buChar char="Ø"/>
              <a:defRPr/>
            </a:pPr>
            <a:r>
              <a:rPr lang="en-US" sz="2800" dirty="0" smtClean="0">
                <a:latin typeface="+mj-lt"/>
              </a:rPr>
              <a:t>Vendor Number is </a:t>
            </a:r>
            <a:r>
              <a:rPr lang="en-US" sz="2800" b="1" dirty="0" smtClean="0">
                <a:latin typeface="+mj-lt"/>
              </a:rPr>
              <a:t>700030</a:t>
            </a:r>
            <a:r>
              <a:rPr lang="en-US" sz="2800" dirty="0" smtClean="0">
                <a:latin typeface="+mj-lt"/>
              </a:rPr>
              <a:t> (Hand Receipt on SAP). </a:t>
            </a:r>
          </a:p>
          <a:p>
            <a:pPr marL="684213" lvl="1" indent="-342900">
              <a:buFont typeface="Wingdings" panose="05000000000000000000" pitchFamily="2" charset="2"/>
              <a:buChar char="Ø"/>
              <a:defRPr/>
            </a:pPr>
            <a:endParaRPr lang="en-US" sz="1200" dirty="0" smtClean="0">
              <a:latin typeface="+mj-lt"/>
            </a:endParaRPr>
          </a:p>
          <a:p>
            <a:pPr marL="684213" lvl="1" indent="-342900">
              <a:buFont typeface="Wingdings" panose="05000000000000000000" pitchFamily="2" charset="2"/>
              <a:buChar char="Ø"/>
              <a:defRPr/>
            </a:pPr>
            <a:endParaRPr lang="en-US" sz="1200" dirty="0" smtClean="0">
              <a:latin typeface="+mj-lt"/>
            </a:endParaRPr>
          </a:p>
          <a:p>
            <a:pPr marL="684213" lvl="1" indent="-342900">
              <a:buFont typeface="Wingdings" panose="05000000000000000000" pitchFamily="2" charset="2"/>
              <a:buChar char="Ø"/>
              <a:defRPr/>
            </a:pPr>
            <a:r>
              <a:rPr lang="en-US" sz="2800" dirty="0" smtClean="0">
                <a:latin typeface="+mj-lt"/>
              </a:rPr>
              <a:t>Vendor Name is </a:t>
            </a:r>
            <a:r>
              <a:rPr lang="en-US" sz="2800" b="1" dirty="0" smtClean="0">
                <a:latin typeface="+mj-lt"/>
              </a:rPr>
              <a:t>Hand Receipt</a:t>
            </a:r>
            <a:r>
              <a:rPr lang="en-US" sz="2800" dirty="0" smtClean="0">
                <a:latin typeface="+mj-lt"/>
              </a:rPr>
              <a:t>.  </a:t>
            </a:r>
          </a:p>
          <a:p>
            <a:pPr marL="684213" lvl="1" indent="-342900">
              <a:buFont typeface="Wingdings" panose="05000000000000000000" pitchFamily="2" charset="2"/>
              <a:buChar char="Ø"/>
              <a:defRPr/>
            </a:pPr>
            <a:endParaRPr lang="en-US" sz="1200" dirty="0" smtClean="0">
              <a:latin typeface="+mj-lt"/>
            </a:endParaRPr>
          </a:p>
          <a:p>
            <a:pPr marL="684213" lvl="1" indent="-342900">
              <a:buFont typeface="Wingdings" panose="05000000000000000000" pitchFamily="2" charset="2"/>
              <a:buChar char="Ø"/>
              <a:defRPr/>
            </a:pPr>
            <a:endParaRPr lang="en-US" sz="1200" dirty="0" smtClean="0">
              <a:latin typeface="+mj-lt"/>
            </a:endParaRPr>
          </a:p>
          <a:p>
            <a:pPr marL="684213" lvl="1" indent="-342900">
              <a:buFont typeface="Wingdings" panose="05000000000000000000" pitchFamily="2" charset="2"/>
              <a:buChar char="Ø"/>
              <a:defRPr/>
            </a:pPr>
            <a:r>
              <a:rPr lang="en-US" sz="2800" dirty="0">
                <a:latin typeface="+mj-lt"/>
              </a:rPr>
              <a:t>PO number on this is </a:t>
            </a:r>
            <a:r>
              <a:rPr lang="en-US" sz="2800" dirty="0" smtClean="0">
                <a:latin typeface="+mj-lt"/>
              </a:rPr>
              <a:t>NOT </a:t>
            </a:r>
            <a:r>
              <a:rPr lang="en-US" sz="2800" dirty="0">
                <a:latin typeface="+mj-lt"/>
              </a:rPr>
              <a:t>your PO number.</a:t>
            </a:r>
          </a:p>
          <a:p>
            <a:pPr marL="1084263" lvl="2" indent="-342900">
              <a:buFont typeface="Wingdings" panose="05000000000000000000" pitchFamily="2" charset="2"/>
              <a:buChar char="§"/>
              <a:defRPr/>
            </a:pPr>
            <a:r>
              <a:rPr lang="en-US" sz="2400" dirty="0">
                <a:latin typeface="+mj-lt"/>
              </a:rPr>
              <a:t>Used when there is no valid PO number on the packing slip.</a:t>
            </a:r>
          </a:p>
          <a:p>
            <a:pPr marL="1084263" lvl="2" indent="-342900">
              <a:buFont typeface="Wingdings" panose="05000000000000000000" pitchFamily="2" charset="2"/>
              <a:buChar char="§"/>
              <a:defRPr/>
            </a:pPr>
            <a:r>
              <a:rPr lang="en-US" sz="2400" dirty="0">
                <a:latin typeface="+mj-lt"/>
              </a:rPr>
              <a:t>Reference for which UDC staff who handled and delivered it on campus</a:t>
            </a:r>
            <a:r>
              <a:rPr lang="en-US" sz="2400" dirty="0" smtClean="0">
                <a:latin typeface="+mj-lt"/>
              </a:rPr>
              <a:t>.</a:t>
            </a:r>
            <a:endParaRPr lang="en-US" sz="2400" dirty="0" smtClean="0">
              <a:latin typeface="Arial" panose="020B0604020202020204" pitchFamily="34" charset="0"/>
            </a:endParaRPr>
          </a:p>
        </p:txBody>
      </p:sp>
    </p:spTree>
    <p:extLst>
      <p:ext uri="{BB962C8B-B14F-4D97-AF65-F5344CB8AC3E}">
        <p14:creationId xmlns:p14="http://schemas.microsoft.com/office/powerpoint/2010/main" val="25369403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Title 1"/>
          <p:cNvSpPr>
            <a:spLocks noGrp="1"/>
          </p:cNvSpPr>
          <p:nvPr>
            <p:ph type="title"/>
          </p:nvPr>
        </p:nvSpPr>
        <p:spPr>
          <a:xfrm>
            <a:off x="1077913" y="0"/>
            <a:ext cx="6934200" cy="846033"/>
          </a:xfrm>
        </p:spPr>
        <p:txBody>
          <a:bodyPr>
            <a:normAutofit/>
          </a:bodyPr>
          <a:lstStyle/>
          <a:p>
            <a:pPr eaLnBrk="1" hangingPunct="1">
              <a:defRPr/>
            </a:pPr>
            <a:r>
              <a:rPr lang="en-US" sz="4000" dirty="0" smtClean="0">
                <a:ea typeface="+mj-ea"/>
              </a:rPr>
              <a:t>UDC Hand Receipts</a:t>
            </a:r>
            <a:endParaRPr lang="en-US" sz="4000" dirty="0">
              <a:ea typeface="+mj-ea"/>
            </a:endParaRPr>
          </a:p>
        </p:txBody>
      </p:sp>
      <p:sp>
        <p:nvSpPr>
          <p:cNvPr id="2" name="Content Placeholder 1"/>
          <p:cNvSpPr>
            <a:spLocks noGrp="1"/>
          </p:cNvSpPr>
          <p:nvPr>
            <p:ph idx="1"/>
          </p:nvPr>
        </p:nvSpPr>
        <p:spPr>
          <a:xfrm>
            <a:off x="2792067" y="2473928"/>
            <a:ext cx="6177039" cy="4901908"/>
          </a:xfrm>
        </p:spPr>
        <p:txBody>
          <a:bodyPr/>
          <a:lstStyle/>
          <a:p>
            <a:endParaRPr lang="en-US" dirty="0"/>
          </a:p>
        </p:txBody>
      </p:sp>
      <p:pic>
        <p:nvPicPr>
          <p:cNvPr id="1026"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457" y="728468"/>
            <a:ext cx="8162517" cy="573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Arrow Connector 6"/>
          <p:cNvCxnSpPr/>
          <p:nvPr/>
        </p:nvCxnSpPr>
        <p:spPr bwMode="auto">
          <a:xfrm flipH="1">
            <a:off x="2609187" y="3949880"/>
            <a:ext cx="385356" cy="177981"/>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0" name="Straight Arrow Connector 9"/>
          <p:cNvCxnSpPr/>
          <p:nvPr/>
        </p:nvCxnSpPr>
        <p:spPr bwMode="auto">
          <a:xfrm flipH="1">
            <a:off x="2994543" y="4038870"/>
            <a:ext cx="300444" cy="219621"/>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8" name="Straight Arrow Connector 17"/>
          <p:cNvCxnSpPr/>
          <p:nvPr/>
        </p:nvCxnSpPr>
        <p:spPr bwMode="auto">
          <a:xfrm flipH="1">
            <a:off x="2889803" y="4279448"/>
            <a:ext cx="313508" cy="206287"/>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029" name="Straight Arrow Connector 1028"/>
          <p:cNvCxnSpPr/>
          <p:nvPr/>
        </p:nvCxnSpPr>
        <p:spPr bwMode="auto">
          <a:xfrm flipH="1">
            <a:off x="2853762" y="3520983"/>
            <a:ext cx="519602" cy="218316"/>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22506956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Title 1"/>
          <p:cNvSpPr>
            <a:spLocks noGrp="1"/>
          </p:cNvSpPr>
          <p:nvPr>
            <p:ph type="title"/>
          </p:nvPr>
        </p:nvSpPr>
        <p:spPr>
          <a:xfrm>
            <a:off x="1077913" y="0"/>
            <a:ext cx="6934200" cy="846033"/>
          </a:xfrm>
        </p:spPr>
        <p:txBody>
          <a:bodyPr>
            <a:normAutofit/>
          </a:bodyPr>
          <a:lstStyle/>
          <a:p>
            <a:pPr eaLnBrk="1" hangingPunct="1">
              <a:defRPr/>
            </a:pPr>
            <a:r>
              <a:rPr lang="en-US" sz="4000" dirty="0" smtClean="0">
                <a:ea typeface="+mj-ea"/>
              </a:rPr>
              <a:t>UDC Hand Receipts</a:t>
            </a:r>
            <a:endParaRPr lang="en-US" sz="4000" dirty="0">
              <a:ea typeface="+mj-ea"/>
            </a:endParaRPr>
          </a:p>
        </p:txBody>
      </p:sp>
      <p:sp>
        <p:nvSpPr>
          <p:cNvPr id="33795" name="Content Placeholder 2"/>
          <p:cNvSpPr>
            <a:spLocks noGrp="1"/>
          </p:cNvSpPr>
          <p:nvPr>
            <p:ph idx="1"/>
          </p:nvPr>
        </p:nvSpPr>
        <p:spPr>
          <a:xfrm>
            <a:off x="-18441" y="846033"/>
            <a:ext cx="9144000" cy="4768687"/>
          </a:xfrm>
        </p:spPr>
        <p:txBody>
          <a:bodyPr/>
          <a:lstStyle/>
          <a:p>
            <a:pPr lvl="1">
              <a:buFont typeface="Wingdings" panose="05000000000000000000" pitchFamily="2" charset="2"/>
              <a:buChar char="§"/>
              <a:defRPr/>
            </a:pPr>
            <a:endParaRPr lang="en-US" sz="800" dirty="0" smtClean="0">
              <a:latin typeface="+mj-lt"/>
              <a:cs typeface="+mn-cs"/>
            </a:endParaRPr>
          </a:p>
          <a:p>
            <a:pPr marL="684213" lvl="1" indent="-342900">
              <a:buFont typeface="Wingdings" panose="05000000000000000000" pitchFamily="2" charset="2"/>
              <a:buChar char="Ø"/>
              <a:defRPr/>
            </a:pPr>
            <a:r>
              <a:rPr lang="en-US" sz="2800" dirty="0" smtClean="0">
                <a:latin typeface="+mj-lt"/>
              </a:rPr>
              <a:t>Department needs to:</a:t>
            </a:r>
          </a:p>
          <a:p>
            <a:pPr marL="1198563" lvl="2" indent="-457200">
              <a:buFont typeface="Wingdings" panose="05000000000000000000" pitchFamily="2" charset="2"/>
              <a:buChar char="§"/>
              <a:defRPr/>
            </a:pPr>
            <a:r>
              <a:rPr lang="en-US" sz="2400" dirty="0" smtClean="0">
                <a:latin typeface="+mj-lt"/>
              </a:rPr>
              <a:t>Find the valid SAP PO number for the items. </a:t>
            </a:r>
          </a:p>
          <a:p>
            <a:pPr marL="1198563" lvl="2" indent="-457200">
              <a:buFont typeface="Wingdings" panose="05000000000000000000" pitchFamily="2" charset="2"/>
              <a:buChar char="§"/>
              <a:defRPr/>
            </a:pPr>
            <a:endParaRPr lang="en-US" sz="1200" dirty="0" smtClean="0">
              <a:latin typeface="+mj-lt"/>
            </a:endParaRPr>
          </a:p>
          <a:p>
            <a:pPr marL="1198563" lvl="2" indent="-457200">
              <a:buFont typeface="Wingdings" panose="05000000000000000000" pitchFamily="2" charset="2"/>
              <a:buChar char="§"/>
              <a:defRPr/>
            </a:pPr>
            <a:r>
              <a:rPr lang="en-US" sz="2400" dirty="0" smtClean="0">
                <a:latin typeface="+mj-lt"/>
              </a:rPr>
              <a:t>Initiate a Goods Receipt for the delivered items</a:t>
            </a:r>
            <a:r>
              <a:rPr lang="en-US" sz="2400" dirty="0" smtClean="0"/>
              <a:t>.</a:t>
            </a:r>
          </a:p>
          <a:p>
            <a:pPr marL="741363" lvl="2" indent="0">
              <a:buNone/>
              <a:defRPr/>
            </a:pPr>
            <a:endParaRPr lang="en-US" sz="1200" dirty="0" smtClean="0"/>
          </a:p>
          <a:p>
            <a:pPr marL="1198563" lvl="2" indent="-457200">
              <a:buFont typeface="Wingdings" panose="05000000000000000000" pitchFamily="2" charset="2"/>
              <a:buChar char="§"/>
              <a:defRPr/>
            </a:pPr>
            <a:r>
              <a:rPr lang="en-US" sz="2400" dirty="0" smtClean="0">
                <a:latin typeface="+mj-lt"/>
              </a:rPr>
              <a:t>From the Hand Receipt, use </a:t>
            </a:r>
            <a:r>
              <a:rPr lang="en-US" sz="2400" dirty="0">
                <a:latin typeface="+mj-lt"/>
              </a:rPr>
              <a:t>the date on the </a:t>
            </a:r>
            <a:r>
              <a:rPr lang="en-US" sz="2400" dirty="0" smtClean="0">
                <a:latin typeface="+mj-lt"/>
              </a:rPr>
              <a:t>“Goods </a:t>
            </a:r>
            <a:r>
              <a:rPr lang="en-US" sz="2400" dirty="0">
                <a:latin typeface="+mj-lt"/>
              </a:rPr>
              <a:t>Receipt </a:t>
            </a:r>
            <a:r>
              <a:rPr lang="en-US" sz="2400" dirty="0" smtClean="0">
                <a:latin typeface="+mj-lt"/>
              </a:rPr>
              <a:t>Date” line for </a:t>
            </a:r>
            <a:r>
              <a:rPr lang="en-US" sz="2400" dirty="0">
                <a:latin typeface="+mj-lt"/>
              </a:rPr>
              <a:t>the </a:t>
            </a:r>
            <a:r>
              <a:rPr lang="en-US" sz="2400" dirty="0" smtClean="0">
                <a:latin typeface="+mj-lt"/>
              </a:rPr>
              <a:t>delivery date on the Goods Receipt you are creating.  </a:t>
            </a:r>
          </a:p>
          <a:p>
            <a:pPr marL="1655763" lvl="3" indent="-457200">
              <a:buFont typeface="Wingdings" panose="05000000000000000000" pitchFamily="2" charset="2"/>
              <a:buChar char="v"/>
              <a:defRPr/>
            </a:pPr>
            <a:r>
              <a:rPr lang="en-US" sz="2400" dirty="0" smtClean="0">
                <a:latin typeface="+mj-lt"/>
              </a:rPr>
              <a:t>Do not  use the </a:t>
            </a:r>
            <a:r>
              <a:rPr lang="en-US" sz="2400" dirty="0">
                <a:latin typeface="+mj-lt"/>
              </a:rPr>
              <a:t>date it was delivered to your department. </a:t>
            </a:r>
            <a:endParaRPr lang="en-US" sz="2400" dirty="0" smtClean="0">
              <a:latin typeface="+mj-lt"/>
            </a:endParaRPr>
          </a:p>
          <a:p>
            <a:pPr marL="1198563" lvl="3" indent="0">
              <a:buNone/>
              <a:defRPr/>
            </a:pPr>
            <a:endParaRPr lang="en-US" sz="1200" dirty="0" smtClean="0">
              <a:latin typeface="+mj-lt"/>
            </a:endParaRPr>
          </a:p>
          <a:p>
            <a:pPr marL="1198563" lvl="2" indent="-457200">
              <a:buFont typeface="Wingdings" panose="05000000000000000000" pitchFamily="2" charset="2"/>
              <a:buChar char="§"/>
              <a:defRPr/>
            </a:pPr>
            <a:r>
              <a:rPr lang="en-US" sz="2400" dirty="0" smtClean="0">
                <a:latin typeface="+mj-lt"/>
                <a:hlinkClick r:id="rId3"/>
              </a:rPr>
              <a:t>Goods Receipt Notification Form</a:t>
            </a:r>
            <a:endParaRPr lang="en-US" sz="2400" dirty="0">
              <a:latin typeface="+mj-lt"/>
            </a:endParaRPr>
          </a:p>
          <a:p>
            <a:pPr marL="1198563" lvl="2" indent="-457200">
              <a:buFont typeface="Wingdings" panose="05000000000000000000" pitchFamily="2" charset="2"/>
              <a:buChar char="§"/>
              <a:defRPr/>
            </a:pPr>
            <a:endParaRPr lang="en-US" sz="2400" dirty="0">
              <a:latin typeface="+mj-lt"/>
            </a:endParaRPr>
          </a:p>
          <a:p>
            <a:pPr marL="457200" lvl="1" indent="0" eaLnBrk="1" hangingPunct="1">
              <a:buNone/>
              <a:defRPr/>
            </a:pPr>
            <a:endParaRPr lang="en-US" sz="2400" dirty="0" smtClean="0">
              <a:latin typeface="Arial" panose="020B0604020202020204" pitchFamily="34" charset="0"/>
            </a:endParaRPr>
          </a:p>
        </p:txBody>
      </p:sp>
    </p:spTree>
    <p:extLst>
      <p:ext uri="{BB962C8B-B14F-4D97-AF65-F5344CB8AC3E}">
        <p14:creationId xmlns:p14="http://schemas.microsoft.com/office/powerpoint/2010/main" val="27523978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Title 1"/>
          <p:cNvSpPr>
            <a:spLocks noGrp="1"/>
          </p:cNvSpPr>
          <p:nvPr>
            <p:ph type="title"/>
          </p:nvPr>
        </p:nvSpPr>
        <p:spPr>
          <a:xfrm>
            <a:off x="209006" y="-128187"/>
            <a:ext cx="8647611" cy="1034041"/>
          </a:xfrm>
        </p:spPr>
        <p:txBody>
          <a:bodyPr>
            <a:normAutofit/>
          </a:bodyPr>
          <a:lstStyle/>
          <a:p>
            <a:pPr eaLnBrk="1" hangingPunct="1">
              <a:defRPr/>
            </a:pPr>
            <a:r>
              <a:rPr lang="en-US" sz="4000" dirty="0"/>
              <a:t>Travel Updates and Reminders</a:t>
            </a:r>
            <a:endParaRPr lang="en-US" sz="4000" dirty="0" smtClean="0">
              <a:ea typeface="+mj-ea"/>
            </a:endParaRPr>
          </a:p>
        </p:txBody>
      </p:sp>
      <p:sp>
        <p:nvSpPr>
          <p:cNvPr id="33795" name="Content Placeholder 2"/>
          <p:cNvSpPr>
            <a:spLocks noGrp="1"/>
          </p:cNvSpPr>
          <p:nvPr>
            <p:ph idx="1"/>
          </p:nvPr>
        </p:nvSpPr>
        <p:spPr>
          <a:xfrm>
            <a:off x="0" y="662730"/>
            <a:ext cx="9144000" cy="5553075"/>
          </a:xfrm>
        </p:spPr>
        <p:txBody>
          <a:bodyPr/>
          <a:lstStyle/>
          <a:p>
            <a:pPr marL="0" indent="0">
              <a:buFontTx/>
              <a:buNone/>
              <a:defRPr/>
            </a:pPr>
            <a:endParaRPr lang="en-US" sz="800" dirty="0" smtClean="0">
              <a:latin typeface="+mj-lt"/>
            </a:endParaRPr>
          </a:p>
          <a:p>
            <a:pPr lvl="1">
              <a:buFont typeface="Wingdings" panose="05000000000000000000" pitchFamily="2" charset="2"/>
              <a:buChar char="Ø"/>
              <a:defRPr/>
            </a:pPr>
            <a:endParaRPr lang="en-US" sz="2000" dirty="0" smtClean="0">
              <a:latin typeface="+mj-lt"/>
              <a:cs typeface="+mn-cs"/>
            </a:endParaRPr>
          </a:p>
          <a:p>
            <a:pPr lvl="1">
              <a:buFont typeface="Wingdings" panose="05000000000000000000" pitchFamily="2" charset="2"/>
              <a:buChar char="Ø"/>
              <a:defRPr/>
            </a:pPr>
            <a:r>
              <a:rPr lang="en-US" sz="2800" dirty="0" smtClean="0">
                <a:latin typeface="+mj-lt"/>
                <a:cs typeface="+mn-cs"/>
              </a:rPr>
              <a:t>2016 Mileage Rate is 54 cents per mile</a:t>
            </a:r>
            <a:r>
              <a:rPr lang="en-US" sz="2400" dirty="0" smtClean="0">
                <a:latin typeface="+mj-lt"/>
                <a:cs typeface="+mn-cs"/>
              </a:rPr>
              <a:t>.</a:t>
            </a:r>
            <a:endParaRPr lang="en-US" dirty="0" smtClean="0">
              <a:latin typeface="+mj-lt"/>
              <a:cs typeface="+mn-cs"/>
            </a:endParaRPr>
          </a:p>
          <a:p>
            <a:pPr lvl="1">
              <a:buFont typeface="Wingdings" panose="05000000000000000000" pitchFamily="2" charset="2"/>
              <a:buChar char="Ø"/>
              <a:defRPr/>
            </a:pPr>
            <a:endParaRPr lang="en-US" sz="2000" dirty="0" smtClean="0">
              <a:latin typeface="+mj-lt"/>
              <a:cs typeface="+mn-cs"/>
            </a:endParaRPr>
          </a:p>
          <a:p>
            <a:pPr lvl="1">
              <a:buFont typeface="Wingdings" panose="05000000000000000000" pitchFamily="2" charset="2"/>
              <a:buChar char="Ø"/>
              <a:defRPr/>
            </a:pPr>
            <a:r>
              <a:rPr lang="en-US" sz="2800" dirty="0">
                <a:latin typeface="+mj-lt"/>
                <a:cs typeface="+mn-cs"/>
              </a:rPr>
              <a:t>Toll Road Estimator for Expense </a:t>
            </a:r>
            <a:r>
              <a:rPr lang="en-US" sz="2800" dirty="0" smtClean="0">
                <a:latin typeface="+mj-lt"/>
                <a:cs typeface="+mn-cs"/>
              </a:rPr>
              <a:t>Reports:</a:t>
            </a:r>
            <a:endParaRPr lang="en-US" sz="2800" dirty="0">
              <a:latin typeface="+mj-lt"/>
              <a:cs typeface="+mn-cs"/>
            </a:endParaRPr>
          </a:p>
          <a:p>
            <a:pPr lvl="2">
              <a:buFont typeface="Wingdings" panose="05000000000000000000" pitchFamily="2" charset="2"/>
              <a:buChar char="§"/>
              <a:defRPr/>
            </a:pPr>
            <a:r>
              <a:rPr lang="en-US" sz="2400" dirty="0" smtClean="0">
                <a:latin typeface="+mj-lt"/>
                <a:cs typeface="+mn-cs"/>
                <a:hlinkClick r:id="rId2"/>
              </a:rPr>
              <a:t>TXTAG Toll Estimator</a:t>
            </a:r>
            <a:endParaRPr lang="en-US" sz="2400" dirty="0" smtClean="0">
              <a:latin typeface="+mj-lt"/>
              <a:cs typeface="+mn-cs"/>
            </a:endParaRPr>
          </a:p>
          <a:p>
            <a:pPr lvl="2">
              <a:buFont typeface="Wingdings" panose="05000000000000000000" pitchFamily="2" charset="2"/>
              <a:buChar char="§"/>
              <a:defRPr/>
            </a:pPr>
            <a:r>
              <a:rPr lang="en-US" sz="2400" dirty="0" smtClean="0">
                <a:latin typeface="+mj-lt"/>
                <a:cs typeface="+mn-cs"/>
                <a:hlinkClick r:id="rId3"/>
              </a:rPr>
              <a:t>TXTAG Austin Toll Estimator</a:t>
            </a:r>
            <a:r>
              <a:rPr lang="en-US" sz="2400" dirty="0" smtClean="0">
                <a:latin typeface="+mj-lt"/>
                <a:cs typeface="+mn-cs"/>
              </a:rPr>
              <a:t> </a:t>
            </a:r>
            <a:endParaRPr lang="en-US" dirty="0" smtClean="0">
              <a:latin typeface="+mj-lt"/>
              <a:cs typeface="+mn-cs"/>
            </a:endParaRPr>
          </a:p>
          <a:p>
            <a:pPr marL="914400" lvl="2" indent="0">
              <a:buNone/>
              <a:defRPr/>
            </a:pPr>
            <a:endParaRPr lang="en-US" sz="2000" dirty="0" smtClean="0">
              <a:latin typeface="+mj-lt"/>
              <a:cs typeface="+mn-cs"/>
            </a:endParaRPr>
          </a:p>
          <a:p>
            <a:pPr lvl="1">
              <a:buFont typeface="Wingdings" panose="05000000000000000000" pitchFamily="2" charset="2"/>
              <a:buChar char="Ø"/>
              <a:defRPr/>
            </a:pPr>
            <a:r>
              <a:rPr lang="en-US" sz="2800" dirty="0" smtClean="0">
                <a:latin typeface="+mj-lt"/>
                <a:cs typeface="+mn-cs"/>
              </a:rPr>
              <a:t>Tips for Taxis </a:t>
            </a:r>
            <a:endParaRPr lang="en-US" sz="2400" dirty="0" smtClean="0">
              <a:latin typeface="+mj-lt"/>
              <a:cs typeface="+mn-cs"/>
            </a:endParaRPr>
          </a:p>
          <a:p>
            <a:pPr lvl="2">
              <a:buFont typeface="Wingdings" panose="05000000000000000000" pitchFamily="2" charset="2"/>
              <a:buChar char="§"/>
              <a:defRPr/>
            </a:pPr>
            <a:r>
              <a:rPr lang="en-US" sz="2400" dirty="0" smtClean="0">
                <a:latin typeface="+mj-lt"/>
                <a:cs typeface="+mn-cs"/>
              </a:rPr>
              <a:t>Often automatically added to fare.</a:t>
            </a:r>
          </a:p>
          <a:p>
            <a:pPr lvl="2">
              <a:buFont typeface="Wingdings" panose="05000000000000000000" pitchFamily="2" charset="2"/>
              <a:buChar char="§"/>
              <a:defRPr/>
            </a:pPr>
            <a:r>
              <a:rPr lang="en-US" sz="2400" dirty="0" smtClean="0">
                <a:latin typeface="+mj-lt"/>
                <a:cs typeface="+mn-cs"/>
              </a:rPr>
              <a:t>Reimbursable up to 20% of fare.  </a:t>
            </a:r>
          </a:p>
          <a:p>
            <a:pPr lvl="1">
              <a:buFont typeface="Wingdings" panose="05000000000000000000" pitchFamily="2" charset="2"/>
              <a:buChar char="Ø"/>
              <a:defRPr/>
            </a:pPr>
            <a:endParaRPr lang="en-US" sz="800" dirty="0" smtClean="0">
              <a:latin typeface="+mj-lt"/>
              <a:cs typeface="+mn-cs"/>
            </a:endParaRPr>
          </a:p>
          <a:p>
            <a:pPr lvl="1">
              <a:buFont typeface="Wingdings" panose="05000000000000000000" pitchFamily="2" charset="2"/>
              <a:buChar char="Ø"/>
              <a:defRPr/>
            </a:pPr>
            <a:endParaRPr lang="en-US" sz="800" dirty="0">
              <a:latin typeface="+mj-lt"/>
              <a:cs typeface="+mn-cs"/>
            </a:endParaRPr>
          </a:p>
          <a:p>
            <a:pPr marL="457200" lvl="1" indent="0">
              <a:buNone/>
              <a:defRPr/>
            </a:pPr>
            <a:endParaRPr lang="en-US" sz="800" dirty="0">
              <a:latin typeface="+mj-lt"/>
              <a:cs typeface="+mn-cs"/>
            </a:endParaRPr>
          </a:p>
          <a:p>
            <a:pPr marL="914400" lvl="2" indent="0">
              <a:buNone/>
              <a:defRPr/>
            </a:pPr>
            <a:endParaRPr lang="en-US" sz="2800" dirty="0" smtClean="0">
              <a:latin typeface="+mj-lt"/>
              <a:cs typeface="+mn-cs"/>
            </a:endParaRPr>
          </a:p>
          <a:p>
            <a:pPr marL="457200" lvl="1" indent="0">
              <a:buNone/>
              <a:defRPr/>
            </a:pPr>
            <a:endParaRPr lang="en-US" sz="2800" dirty="0" smtClean="0"/>
          </a:p>
          <a:p>
            <a:pPr marL="457200" lvl="1" indent="0">
              <a:buNone/>
              <a:defRPr/>
            </a:pPr>
            <a:r>
              <a:rPr lang="en-US" sz="2800" dirty="0" smtClean="0">
                <a:latin typeface="+mj-lt"/>
                <a:cs typeface="+mn-cs"/>
              </a:rPr>
              <a:t> </a:t>
            </a:r>
          </a:p>
          <a:p>
            <a:pPr marL="457200" lvl="1" indent="0">
              <a:buNone/>
              <a:defRPr/>
            </a:pPr>
            <a:endParaRPr lang="en-US" sz="2800" dirty="0" smtClean="0">
              <a:latin typeface="+mj-lt"/>
              <a:cs typeface="+mn-cs"/>
            </a:endParaRPr>
          </a:p>
          <a:p>
            <a:pPr marL="457200" lvl="1" indent="0">
              <a:buNone/>
              <a:defRPr/>
            </a:pPr>
            <a:endParaRPr lang="en-US" sz="2800" dirty="0">
              <a:latin typeface="+mj-lt"/>
              <a:cs typeface="+mn-cs"/>
            </a:endParaRPr>
          </a:p>
          <a:p>
            <a:pPr marL="800100" lvl="1" indent="-342900" eaLnBrk="1" hangingPunct="1">
              <a:buFont typeface="Arial" panose="020B0604020202020204" pitchFamily="34" charset="0"/>
              <a:buChar char="•"/>
              <a:defRPr/>
            </a:pPr>
            <a:endParaRPr lang="en-US" sz="2400" dirty="0" smtClean="0">
              <a:latin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Title 1"/>
          <p:cNvSpPr>
            <a:spLocks noGrp="1"/>
          </p:cNvSpPr>
          <p:nvPr>
            <p:ph type="title"/>
          </p:nvPr>
        </p:nvSpPr>
        <p:spPr>
          <a:xfrm>
            <a:off x="313510" y="0"/>
            <a:ext cx="8464730" cy="905854"/>
          </a:xfrm>
        </p:spPr>
        <p:txBody>
          <a:bodyPr>
            <a:normAutofit/>
          </a:bodyPr>
          <a:lstStyle/>
          <a:p>
            <a:pPr eaLnBrk="1" hangingPunct="1">
              <a:defRPr/>
            </a:pPr>
            <a:r>
              <a:rPr lang="en-US" sz="4000" dirty="0"/>
              <a:t>Travel Updates and Reminders</a:t>
            </a:r>
            <a:endParaRPr lang="en-US" sz="4000" dirty="0" smtClean="0">
              <a:ea typeface="+mj-ea"/>
            </a:endParaRPr>
          </a:p>
        </p:txBody>
      </p:sp>
      <p:sp>
        <p:nvSpPr>
          <p:cNvPr id="33795" name="Content Placeholder 2"/>
          <p:cNvSpPr>
            <a:spLocks noGrp="1"/>
          </p:cNvSpPr>
          <p:nvPr>
            <p:ph idx="1"/>
          </p:nvPr>
        </p:nvSpPr>
        <p:spPr>
          <a:xfrm>
            <a:off x="0" y="662730"/>
            <a:ext cx="9144000" cy="5553075"/>
          </a:xfrm>
        </p:spPr>
        <p:txBody>
          <a:bodyPr/>
          <a:lstStyle/>
          <a:p>
            <a:pPr marL="0" indent="0">
              <a:buFontTx/>
              <a:buNone/>
              <a:defRPr/>
            </a:pPr>
            <a:endParaRPr lang="en-US" sz="800" dirty="0" smtClean="0">
              <a:latin typeface="+mj-lt"/>
            </a:endParaRPr>
          </a:p>
          <a:p>
            <a:pPr marL="914400" lvl="2" indent="0">
              <a:buNone/>
              <a:defRPr/>
            </a:pPr>
            <a:endParaRPr lang="en-US" sz="2000" dirty="0">
              <a:latin typeface="+mj-lt"/>
              <a:cs typeface="+mn-cs"/>
            </a:endParaRPr>
          </a:p>
          <a:p>
            <a:pPr lvl="1">
              <a:buFont typeface="Wingdings" panose="05000000000000000000" pitchFamily="2" charset="2"/>
              <a:buChar char="Ø"/>
              <a:defRPr/>
            </a:pPr>
            <a:r>
              <a:rPr lang="en-US" sz="2800" dirty="0" smtClean="0">
                <a:latin typeface="+mj-lt"/>
                <a:cs typeface="+mn-cs"/>
              </a:rPr>
              <a:t>Grants General Ledger Matrix:</a:t>
            </a:r>
          </a:p>
          <a:p>
            <a:pPr lvl="2">
              <a:buFont typeface="Wingdings" panose="05000000000000000000" pitchFamily="2" charset="2"/>
              <a:buChar char="§"/>
              <a:defRPr/>
            </a:pPr>
            <a:r>
              <a:rPr lang="en-US" sz="2400" dirty="0" smtClean="0">
                <a:latin typeface="+mj-lt"/>
                <a:cs typeface="+mn-cs"/>
              </a:rPr>
              <a:t>Grant Accounts consolidated to just one account for all travel dependent on destination. </a:t>
            </a:r>
          </a:p>
          <a:p>
            <a:pPr lvl="3">
              <a:buFont typeface="Wingdings" panose="05000000000000000000" pitchFamily="2" charset="2"/>
              <a:buChar char="v"/>
              <a:defRPr/>
            </a:pPr>
            <a:r>
              <a:rPr lang="en-US" sz="2400" dirty="0" smtClean="0">
                <a:latin typeface="+mj-lt"/>
                <a:cs typeface="+mn-cs"/>
              </a:rPr>
              <a:t>710101 – all In-State travel expenses.</a:t>
            </a:r>
          </a:p>
          <a:p>
            <a:pPr lvl="3">
              <a:buFont typeface="Wingdings" panose="05000000000000000000" pitchFamily="2" charset="2"/>
              <a:buChar char="v"/>
              <a:defRPr/>
            </a:pPr>
            <a:r>
              <a:rPr lang="en-US" sz="2400" dirty="0" smtClean="0">
                <a:latin typeface="+mj-lt"/>
                <a:cs typeface="+mn-cs"/>
              </a:rPr>
              <a:t>711101 – all Out-of-State travel expenses. </a:t>
            </a:r>
          </a:p>
          <a:p>
            <a:pPr lvl="3">
              <a:buFont typeface="Wingdings" panose="05000000000000000000" pitchFamily="2" charset="2"/>
              <a:buChar char="v"/>
              <a:defRPr/>
            </a:pPr>
            <a:r>
              <a:rPr lang="en-US" sz="2400" dirty="0" smtClean="0">
                <a:latin typeface="+mj-lt"/>
                <a:cs typeface="+mn-cs"/>
              </a:rPr>
              <a:t>712101 – all Foreign travel expenses. </a:t>
            </a:r>
          </a:p>
          <a:p>
            <a:pPr lvl="2">
              <a:buFont typeface="Wingdings" panose="05000000000000000000" pitchFamily="2" charset="2"/>
              <a:buChar char="§"/>
              <a:defRPr/>
            </a:pPr>
            <a:r>
              <a:rPr lang="en-US" sz="2400" dirty="0" smtClean="0">
                <a:latin typeface="+mj-lt"/>
                <a:cs typeface="+mn-cs"/>
              </a:rPr>
              <a:t>Note: Non-travel expense accounts did not change;</a:t>
            </a:r>
          </a:p>
          <a:p>
            <a:pPr lvl="3">
              <a:buFont typeface="Wingdings" panose="05000000000000000000" pitchFamily="2" charset="2"/>
              <a:buChar char="§"/>
              <a:defRPr/>
            </a:pPr>
            <a:r>
              <a:rPr lang="en-US" sz="2400" dirty="0" smtClean="0">
                <a:latin typeface="+mj-lt"/>
                <a:cs typeface="+mn-cs"/>
              </a:rPr>
              <a:t>720100 – Memberships</a:t>
            </a:r>
          </a:p>
          <a:p>
            <a:pPr lvl="3">
              <a:buFont typeface="Wingdings" panose="05000000000000000000" pitchFamily="2" charset="2"/>
              <a:buChar char="§"/>
              <a:defRPr/>
            </a:pPr>
            <a:r>
              <a:rPr lang="en-US" sz="2400" dirty="0" smtClean="0">
                <a:latin typeface="+mj-lt"/>
                <a:cs typeface="+mn-cs"/>
              </a:rPr>
              <a:t>720300 – Registrations/Employee Training</a:t>
            </a:r>
          </a:p>
          <a:p>
            <a:pPr marL="914400" lvl="2" indent="0">
              <a:buNone/>
              <a:defRPr/>
            </a:pPr>
            <a:endParaRPr lang="en-US" sz="2400" dirty="0" smtClean="0">
              <a:latin typeface="+mj-lt"/>
              <a:cs typeface="+mn-cs"/>
            </a:endParaRPr>
          </a:p>
          <a:p>
            <a:pPr lvl="1">
              <a:buFont typeface="Wingdings" panose="05000000000000000000" pitchFamily="2" charset="2"/>
              <a:buChar char="Ø"/>
              <a:defRPr/>
            </a:pPr>
            <a:r>
              <a:rPr lang="en-US" sz="2800" dirty="0">
                <a:latin typeface="+mj-lt"/>
                <a:cs typeface="+mn-cs"/>
                <a:hlinkClick r:id="rId2"/>
              </a:rPr>
              <a:t>General Ledger Codes</a:t>
            </a:r>
            <a:r>
              <a:rPr lang="en-US" sz="2800" dirty="0">
                <a:latin typeface="+mj-lt"/>
                <a:cs typeface="+mn-cs"/>
              </a:rPr>
              <a:t> </a:t>
            </a:r>
          </a:p>
          <a:p>
            <a:pPr lvl="1">
              <a:buFont typeface="Wingdings" panose="05000000000000000000" pitchFamily="2" charset="2"/>
              <a:buChar char="Ø"/>
              <a:defRPr/>
            </a:pPr>
            <a:endParaRPr lang="en-US" sz="800" dirty="0" smtClean="0">
              <a:latin typeface="+mj-lt"/>
              <a:cs typeface="+mn-cs"/>
            </a:endParaRPr>
          </a:p>
          <a:p>
            <a:pPr lvl="1">
              <a:buFont typeface="Wingdings" panose="05000000000000000000" pitchFamily="2" charset="2"/>
              <a:buChar char="Ø"/>
              <a:defRPr/>
            </a:pPr>
            <a:endParaRPr lang="en-US" sz="800" dirty="0">
              <a:latin typeface="+mj-lt"/>
              <a:cs typeface="+mn-cs"/>
            </a:endParaRPr>
          </a:p>
          <a:p>
            <a:pPr marL="457200" lvl="1" indent="0">
              <a:buNone/>
              <a:defRPr/>
            </a:pPr>
            <a:endParaRPr lang="en-US" sz="800" dirty="0">
              <a:latin typeface="+mj-lt"/>
              <a:cs typeface="+mn-cs"/>
            </a:endParaRPr>
          </a:p>
          <a:p>
            <a:pPr marL="914400" lvl="2" indent="0">
              <a:buNone/>
              <a:defRPr/>
            </a:pPr>
            <a:endParaRPr lang="en-US" sz="2800" dirty="0" smtClean="0">
              <a:latin typeface="+mj-lt"/>
              <a:cs typeface="+mn-cs"/>
            </a:endParaRPr>
          </a:p>
          <a:p>
            <a:pPr marL="457200" lvl="1" indent="0">
              <a:buNone/>
              <a:defRPr/>
            </a:pPr>
            <a:endParaRPr lang="en-US" sz="2800" dirty="0" smtClean="0"/>
          </a:p>
          <a:p>
            <a:pPr marL="457200" lvl="1" indent="0">
              <a:buNone/>
              <a:defRPr/>
            </a:pPr>
            <a:r>
              <a:rPr lang="en-US" sz="2800" dirty="0" smtClean="0">
                <a:latin typeface="+mj-lt"/>
                <a:cs typeface="+mn-cs"/>
              </a:rPr>
              <a:t> </a:t>
            </a:r>
          </a:p>
          <a:p>
            <a:pPr marL="457200" lvl="1" indent="0">
              <a:buNone/>
              <a:defRPr/>
            </a:pPr>
            <a:endParaRPr lang="en-US" sz="2800" dirty="0" smtClean="0">
              <a:latin typeface="+mj-lt"/>
              <a:cs typeface="+mn-cs"/>
            </a:endParaRPr>
          </a:p>
          <a:p>
            <a:pPr marL="457200" lvl="1" indent="0">
              <a:buNone/>
              <a:defRPr/>
            </a:pPr>
            <a:endParaRPr lang="en-US" sz="2800" dirty="0">
              <a:latin typeface="+mj-lt"/>
              <a:cs typeface="+mn-cs"/>
            </a:endParaRPr>
          </a:p>
          <a:p>
            <a:pPr marL="800100" lvl="1" indent="-342900" eaLnBrk="1" hangingPunct="1">
              <a:buFont typeface="Arial" panose="020B0604020202020204" pitchFamily="34" charset="0"/>
              <a:buChar char="•"/>
              <a:defRPr/>
            </a:pPr>
            <a:endParaRPr lang="en-US" sz="2400" dirty="0" smtClean="0">
              <a:latin typeface="Arial" panose="020B0604020202020204" pitchFamily="34" charset="0"/>
            </a:endParaRPr>
          </a:p>
        </p:txBody>
      </p:sp>
    </p:spTree>
    <p:extLst>
      <p:ext uri="{BB962C8B-B14F-4D97-AF65-F5344CB8AC3E}">
        <p14:creationId xmlns:p14="http://schemas.microsoft.com/office/powerpoint/2010/main" val="41272945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Title 1"/>
          <p:cNvSpPr>
            <a:spLocks noGrp="1"/>
          </p:cNvSpPr>
          <p:nvPr>
            <p:ph type="title"/>
          </p:nvPr>
        </p:nvSpPr>
        <p:spPr>
          <a:xfrm>
            <a:off x="182880" y="91440"/>
            <a:ext cx="8503920" cy="814414"/>
          </a:xfrm>
        </p:spPr>
        <p:txBody>
          <a:bodyPr>
            <a:normAutofit/>
          </a:bodyPr>
          <a:lstStyle/>
          <a:p>
            <a:pPr eaLnBrk="1" hangingPunct="1">
              <a:defRPr/>
            </a:pPr>
            <a:r>
              <a:rPr lang="en-US" sz="4000" dirty="0"/>
              <a:t>Travel Updates and Reminders</a:t>
            </a:r>
            <a:endParaRPr lang="en-US" sz="4000" dirty="0" smtClean="0">
              <a:ea typeface="+mj-ea"/>
            </a:endParaRPr>
          </a:p>
        </p:txBody>
      </p:sp>
      <p:sp>
        <p:nvSpPr>
          <p:cNvPr id="33795" name="Content Placeholder 2"/>
          <p:cNvSpPr>
            <a:spLocks noGrp="1"/>
          </p:cNvSpPr>
          <p:nvPr>
            <p:ph idx="1"/>
          </p:nvPr>
        </p:nvSpPr>
        <p:spPr>
          <a:xfrm>
            <a:off x="0" y="905854"/>
            <a:ext cx="9144000" cy="5309952"/>
          </a:xfrm>
        </p:spPr>
        <p:txBody>
          <a:bodyPr/>
          <a:lstStyle/>
          <a:p>
            <a:pPr marL="0" indent="0">
              <a:buFontTx/>
              <a:buNone/>
              <a:defRPr/>
            </a:pPr>
            <a:endParaRPr lang="en-US" sz="800" dirty="0" smtClean="0">
              <a:latin typeface="+mj-lt"/>
            </a:endParaRPr>
          </a:p>
          <a:p>
            <a:pPr lvl="1">
              <a:buFont typeface="Wingdings" panose="05000000000000000000" pitchFamily="2" charset="2"/>
              <a:buChar char="Ø"/>
              <a:defRPr/>
            </a:pPr>
            <a:r>
              <a:rPr lang="en-US" sz="2800" dirty="0" smtClean="0">
                <a:latin typeface="+mj-lt"/>
                <a:cs typeface="+mn-cs"/>
              </a:rPr>
              <a:t>Student Groups Activity Type Requirements</a:t>
            </a:r>
          </a:p>
          <a:p>
            <a:pPr lvl="2">
              <a:buFont typeface="Wingdings" panose="05000000000000000000" pitchFamily="2" charset="2"/>
              <a:buChar char="§"/>
              <a:defRPr/>
            </a:pPr>
            <a:r>
              <a:rPr lang="en-US" sz="2400" dirty="0" smtClean="0">
                <a:latin typeface="+mj-lt"/>
                <a:cs typeface="+mn-cs"/>
              </a:rPr>
              <a:t>One or more students traveling with an employee.</a:t>
            </a:r>
          </a:p>
          <a:p>
            <a:pPr lvl="2">
              <a:buFont typeface="Wingdings" panose="05000000000000000000" pitchFamily="2" charset="2"/>
              <a:buChar char="§"/>
              <a:defRPr/>
            </a:pPr>
            <a:endParaRPr lang="en-US" sz="2400" dirty="0" smtClean="0">
              <a:latin typeface="+mj-lt"/>
              <a:cs typeface="+mn-cs"/>
            </a:endParaRPr>
          </a:p>
          <a:p>
            <a:pPr lvl="2">
              <a:buFont typeface="Wingdings" panose="05000000000000000000" pitchFamily="2" charset="2"/>
              <a:buChar char="§"/>
              <a:defRPr/>
            </a:pPr>
            <a:r>
              <a:rPr lang="en-US" sz="2400" dirty="0" smtClean="0">
                <a:latin typeface="+mj-lt"/>
                <a:cs typeface="+mn-cs"/>
              </a:rPr>
              <a:t>Must supply a complete list of students who are traveling in the group.  Attach list or include in the comments section on the Travel Request or T-10 Form (for Funds Commitment). </a:t>
            </a:r>
          </a:p>
          <a:p>
            <a:pPr lvl="2">
              <a:buFont typeface="Wingdings" panose="05000000000000000000" pitchFamily="2" charset="2"/>
              <a:buChar char="§"/>
              <a:defRPr/>
            </a:pPr>
            <a:endParaRPr lang="en-US" sz="800" dirty="0" smtClean="0">
              <a:latin typeface="+mj-lt"/>
              <a:cs typeface="+mn-cs"/>
            </a:endParaRPr>
          </a:p>
          <a:p>
            <a:pPr lvl="3">
              <a:buFont typeface="Wingdings" panose="05000000000000000000" pitchFamily="2" charset="2"/>
              <a:buChar char="v"/>
              <a:defRPr/>
            </a:pPr>
            <a:r>
              <a:rPr lang="en-US" sz="2400" dirty="0" smtClean="0">
                <a:latin typeface="+mj-lt"/>
                <a:cs typeface="+mn-cs"/>
              </a:rPr>
              <a:t>Update list if changes occur. AM must approve. </a:t>
            </a:r>
          </a:p>
          <a:p>
            <a:pPr lvl="3">
              <a:buFont typeface="Wingdings" panose="05000000000000000000" pitchFamily="2" charset="2"/>
              <a:buChar char="v"/>
              <a:defRPr/>
            </a:pPr>
            <a:endParaRPr lang="en-US" sz="800" dirty="0" smtClean="0">
              <a:latin typeface="+mj-lt"/>
              <a:cs typeface="+mn-cs"/>
            </a:endParaRPr>
          </a:p>
          <a:p>
            <a:pPr lvl="3">
              <a:buFont typeface="Wingdings" panose="05000000000000000000" pitchFamily="2" charset="2"/>
              <a:buChar char="v"/>
              <a:defRPr/>
            </a:pPr>
            <a:r>
              <a:rPr lang="en-US" sz="2400" dirty="0" smtClean="0">
                <a:latin typeface="+mj-lt"/>
                <a:cs typeface="+mn-cs"/>
              </a:rPr>
              <a:t>If airfare is required, must provide student’s driver’s license name for verification purposes.  </a:t>
            </a:r>
            <a:endParaRPr lang="en-US" sz="2400" dirty="0" smtClean="0">
              <a:latin typeface="Arial" panose="020B0604020202020204" pitchFamily="34" charset="0"/>
            </a:endParaRPr>
          </a:p>
        </p:txBody>
      </p:sp>
    </p:spTree>
    <p:extLst>
      <p:ext uri="{BB962C8B-B14F-4D97-AF65-F5344CB8AC3E}">
        <p14:creationId xmlns:p14="http://schemas.microsoft.com/office/powerpoint/2010/main" val="14179944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Title 1"/>
          <p:cNvSpPr>
            <a:spLocks noGrp="1"/>
          </p:cNvSpPr>
          <p:nvPr>
            <p:ph type="title"/>
          </p:nvPr>
        </p:nvSpPr>
        <p:spPr>
          <a:xfrm>
            <a:off x="248194" y="-128187"/>
            <a:ext cx="8451669" cy="1034041"/>
          </a:xfrm>
        </p:spPr>
        <p:txBody>
          <a:bodyPr>
            <a:normAutofit/>
          </a:bodyPr>
          <a:lstStyle/>
          <a:p>
            <a:pPr eaLnBrk="1" hangingPunct="1">
              <a:defRPr/>
            </a:pPr>
            <a:r>
              <a:rPr lang="en-US" sz="4000" dirty="0"/>
              <a:t>Travel Updates and Reminders</a:t>
            </a:r>
            <a:endParaRPr lang="en-US" sz="4000" dirty="0" smtClean="0">
              <a:ea typeface="+mj-ea"/>
            </a:endParaRPr>
          </a:p>
        </p:txBody>
      </p:sp>
      <p:sp>
        <p:nvSpPr>
          <p:cNvPr id="33795" name="Content Placeholder 2"/>
          <p:cNvSpPr>
            <a:spLocks noGrp="1"/>
          </p:cNvSpPr>
          <p:nvPr>
            <p:ph idx="1"/>
          </p:nvPr>
        </p:nvSpPr>
        <p:spPr>
          <a:xfrm>
            <a:off x="0" y="496389"/>
            <a:ext cx="9144000" cy="5943599"/>
          </a:xfrm>
        </p:spPr>
        <p:txBody>
          <a:bodyPr/>
          <a:lstStyle/>
          <a:p>
            <a:pPr marL="0" indent="0">
              <a:buFontTx/>
              <a:buNone/>
              <a:defRPr/>
            </a:pPr>
            <a:endParaRPr lang="en-US" sz="800" dirty="0" smtClean="0">
              <a:latin typeface="+mj-lt"/>
            </a:endParaRPr>
          </a:p>
          <a:p>
            <a:pPr lvl="1">
              <a:buFont typeface="Wingdings" panose="05000000000000000000" pitchFamily="2" charset="2"/>
              <a:buChar char="Ø"/>
              <a:defRPr/>
            </a:pPr>
            <a:r>
              <a:rPr lang="en-US" sz="2800" dirty="0" smtClean="0">
                <a:latin typeface="+mj-lt"/>
                <a:cs typeface="+mn-cs"/>
              </a:rPr>
              <a:t>Student Groups Activity Type Expense Reports </a:t>
            </a:r>
          </a:p>
          <a:p>
            <a:pPr lvl="2" eaLnBrk="1" hangingPunct="1">
              <a:buFont typeface="Wingdings" panose="05000000000000000000" pitchFamily="2" charset="2"/>
              <a:buChar char="§"/>
              <a:defRPr/>
            </a:pPr>
            <a:r>
              <a:rPr lang="en-US" sz="2400" dirty="0" smtClean="0">
                <a:latin typeface="+mj-lt"/>
              </a:rPr>
              <a:t>Group meal paid by the employee requires an itemized receipt since per diems are not paid.  </a:t>
            </a:r>
          </a:p>
          <a:p>
            <a:pPr lvl="3" eaLnBrk="1" hangingPunct="1">
              <a:buFont typeface="Wingdings" panose="05000000000000000000" pitchFamily="2" charset="2"/>
              <a:buChar char="v"/>
              <a:defRPr/>
            </a:pPr>
            <a:r>
              <a:rPr lang="en-US" sz="2400" dirty="0" smtClean="0">
                <a:latin typeface="+mj-lt"/>
              </a:rPr>
              <a:t>Tip limit is 20% of the pre-tax total.</a:t>
            </a:r>
          </a:p>
          <a:p>
            <a:pPr lvl="3" eaLnBrk="1" hangingPunct="1">
              <a:buFont typeface="Wingdings" panose="05000000000000000000" pitchFamily="2" charset="2"/>
              <a:buChar char="v"/>
              <a:defRPr/>
            </a:pPr>
            <a:r>
              <a:rPr lang="en-US" sz="2400" dirty="0" smtClean="0">
                <a:latin typeface="+mj-lt"/>
              </a:rPr>
              <a:t>Don’t need a list of students as that was already provided. </a:t>
            </a:r>
          </a:p>
          <a:p>
            <a:pPr lvl="2" eaLnBrk="1" hangingPunct="1">
              <a:buFont typeface="Wingdings" panose="05000000000000000000" pitchFamily="2" charset="2"/>
              <a:buChar char="§"/>
              <a:defRPr/>
            </a:pPr>
            <a:r>
              <a:rPr lang="en-US" sz="2400" dirty="0">
                <a:latin typeface="+mj-lt"/>
              </a:rPr>
              <a:t>If money is given to the students to pay for their own meals, then have a log with the trip number, date money was given, amount, student name and signature. </a:t>
            </a:r>
            <a:endParaRPr lang="en-US" sz="2400" dirty="0" smtClean="0">
              <a:latin typeface="+mj-lt"/>
            </a:endParaRPr>
          </a:p>
          <a:p>
            <a:pPr lvl="2" eaLnBrk="1" hangingPunct="1">
              <a:buFont typeface="Wingdings" panose="05000000000000000000" pitchFamily="2" charset="2"/>
              <a:buChar char="§"/>
              <a:defRPr/>
            </a:pPr>
            <a:r>
              <a:rPr lang="en-US" sz="2400" dirty="0" smtClean="0">
                <a:latin typeface="+mj-lt"/>
              </a:rPr>
              <a:t>In TRAVELTracks, Lodging Expenses are reported in the  GROUP TRAVEL expense type. </a:t>
            </a:r>
          </a:p>
          <a:p>
            <a:pPr lvl="3" eaLnBrk="1" hangingPunct="1">
              <a:buFont typeface="Wingdings" panose="05000000000000000000" pitchFamily="2" charset="2"/>
              <a:buChar char="v"/>
              <a:defRPr/>
            </a:pPr>
            <a:r>
              <a:rPr lang="en-US" sz="2400" dirty="0" smtClean="0">
                <a:latin typeface="+mj-lt"/>
              </a:rPr>
              <a:t>Note: Need to uncheck the Accommodation Per Diem box at the bottom of the General Data screen if all is claimed in GROUP TRAVEL. </a:t>
            </a:r>
            <a:endParaRPr lang="en-US" sz="2400" dirty="0"/>
          </a:p>
          <a:p>
            <a:pPr marL="857250" lvl="2" indent="0" eaLnBrk="1" hangingPunct="1">
              <a:buNone/>
              <a:defRPr/>
            </a:pPr>
            <a:endParaRPr lang="en-US" sz="2400" dirty="0" smtClean="0">
              <a:latin typeface="Arial" panose="020B0604020202020204" pitchFamily="34" charset="0"/>
            </a:endParaRPr>
          </a:p>
        </p:txBody>
      </p:sp>
    </p:spTree>
    <p:extLst>
      <p:ext uri="{BB962C8B-B14F-4D97-AF65-F5344CB8AC3E}">
        <p14:creationId xmlns:p14="http://schemas.microsoft.com/office/powerpoint/2010/main" val="31308942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Title 1"/>
          <p:cNvSpPr>
            <a:spLocks noGrp="1"/>
          </p:cNvSpPr>
          <p:nvPr>
            <p:ph type="title"/>
          </p:nvPr>
        </p:nvSpPr>
        <p:spPr>
          <a:xfrm>
            <a:off x="1119188" y="-512747"/>
            <a:ext cx="6934200" cy="1569760"/>
          </a:xfrm>
        </p:spPr>
        <p:txBody>
          <a:bodyPr/>
          <a:lstStyle/>
          <a:p>
            <a:pPr eaLnBrk="1" hangingPunct="1"/>
            <a:r>
              <a:rPr lang="en-US" sz="4000" dirty="0" smtClean="0">
                <a:cs typeface="Arial" panose="020B0604020202020204" pitchFamily="34" charset="0"/>
              </a:rPr>
              <a:t>AGENDA</a:t>
            </a:r>
            <a:endParaRPr lang="en-US" sz="4000" dirty="0" smtClean="0"/>
          </a:p>
        </p:txBody>
      </p:sp>
      <p:sp>
        <p:nvSpPr>
          <p:cNvPr id="33795" name="Content Placeholder 2"/>
          <p:cNvSpPr>
            <a:spLocks noGrp="1"/>
          </p:cNvSpPr>
          <p:nvPr>
            <p:ph idx="1"/>
          </p:nvPr>
        </p:nvSpPr>
        <p:spPr>
          <a:xfrm>
            <a:off x="142875" y="536894"/>
            <a:ext cx="8886825" cy="6149131"/>
          </a:xfrm>
        </p:spPr>
        <p:txBody>
          <a:bodyPr/>
          <a:lstStyle/>
          <a:p>
            <a:pPr eaLnBrk="1" hangingPunct="1">
              <a:buFont typeface="Wingdings" panose="05000000000000000000" pitchFamily="2" charset="2"/>
              <a:buChar char="Ø"/>
            </a:pPr>
            <a:r>
              <a:rPr lang="en-US" sz="2800" dirty="0">
                <a:latin typeface="Arial" panose="020B0604020202020204" pitchFamily="34" charset="0"/>
                <a:cs typeface="Arial" panose="020B0604020202020204" pitchFamily="34" charset="0"/>
              </a:rPr>
              <a:t>AP Reminders</a:t>
            </a:r>
          </a:p>
          <a:p>
            <a:pPr eaLnBrk="1" hangingPunct="1">
              <a:buFont typeface="Wingdings" panose="05000000000000000000" pitchFamily="2" charset="2"/>
              <a:buChar char="Ø"/>
            </a:pPr>
            <a:r>
              <a:rPr lang="en-US" sz="2800" dirty="0">
                <a:latin typeface="Arial" panose="020B0604020202020204" pitchFamily="34" charset="0"/>
                <a:cs typeface="Arial" panose="020B0604020202020204" pitchFamily="34" charset="0"/>
              </a:rPr>
              <a:t>E-NPO </a:t>
            </a:r>
            <a:endParaRPr lang="en-US" sz="2800" dirty="0" smtClean="0">
              <a:latin typeface="Arial" panose="020B0604020202020204" pitchFamily="34" charset="0"/>
              <a:cs typeface="Arial" panose="020B0604020202020204" pitchFamily="34" charset="0"/>
            </a:endParaRPr>
          </a:p>
          <a:p>
            <a:pPr eaLnBrk="1" hangingPunct="1">
              <a:buFont typeface="Wingdings" panose="05000000000000000000" pitchFamily="2" charset="2"/>
              <a:buChar char="Ø"/>
            </a:pPr>
            <a:r>
              <a:rPr lang="en-US" sz="2800" dirty="0" smtClean="0">
                <a:latin typeface="Arial" panose="020B0604020202020204" pitchFamily="34" charset="0"/>
                <a:cs typeface="Arial" panose="020B0604020202020204" pitchFamily="34" charset="0"/>
              </a:rPr>
              <a:t>LBJ Student Events - Chartwells</a:t>
            </a:r>
            <a:endParaRPr lang="en-US" sz="2800" dirty="0">
              <a:latin typeface="Arial" panose="020B0604020202020204" pitchFamily="34" charset="0"/>
              <a:cs typeface="Arial" panose="020B0604020202020204" pitchFamily="34" charset="0"/>
            </a:endParaRPr>
          </a:p>
          <a:p>
            <a:pPr eaLnBrk="1" hangingPunct="1">
              <a:buFont typeface="Wingdings" panose="05000000000000000000" pitchFamily="2" charset="2"/>
              <a:buChar char="Ø"/>
            </a:pPr>
            <a:r>
              <a:rPr lang="en-US" sz="2800" dirty="0">
                <a:latin typeface="Arial" panose="020B0604020202020204" pitchFamily="34" charset="0"/>
                <a:cs typeface="Arial" panose="020B0604020202020204" pitchFamily="34" charset="0"/>
              </a:rPr>
              <a:t>UDC Hand Receipts</a:t>
            </a:r>
          </a:p>
          <a:p>
            <a:pPr eaLnBrk="1" hangingPunct="1">
              <a:buFont typeface="Wingdings" panose="05000000000000000000" pitchFamily="2" charset="2"/>
              <a:buChar char="Ø"/>
            </a:pPr>
            <a:r>
              <a:rPr lang="en-US" sz="2800" dirty="0" smtClean="0">
                <a:latin typeface="Arial" panose="020B0604020202020204" pitchFamily="34" charset="0"/>
                <a:cs typeface="Arial" panose="020B0604020202020204" pitchFamily="34" charset="0"/>
              </a:rPr>
              <a:t>Travel Updates and Reminders</a:t>
            </a:r>
          </a:p>
          <a:p>
            <a:pPr eaLnBrk="1" hangingPunct="1">
              <a:buFont typeface="Wingdings" panose="05000000000000000000" pitchFamily="2" charset="2"/>
              <a:buChar char="Ø"/>
            </a:pPr>
            <a:r>
              <a:rPr lang="en-US" sz="2800" dirty="0" smtClean="0">
                <a:latin typeface="Arial" panose="020B0604020202020204" pitchFamily="34" charset="0"/>
                <a:cs typeface="Arial" panose="020B0604020202020204" pitchFamily="34" charset="0"/>
              </a:rPr>
              <a:t>TRAVELTracks </a:t>
            </a:r>
            <a:r>
              <a:rPr lang="en-US" sz="2800" dirty="0">
                <a:latin typeface="Arial" panose="020B0604020202020204" pitchFamily="34" charset="0"/>
                <a:cs typeface="Arial" panose="020B0604020202020204" pitchFamily="34" charset="0"/>
              </a:rPr>
              <a:t>Reminders</a:t>
            </a:r>
          </a:p>
          <a:p>
            <a:pPr eaLnBrk="1" hangingPunct="1">
              <a:buFont typeface="Wingdings" panose="05000000000000000000" pitchFamily="2" charset="2"/>
              <a:buChar char="Ø"/>
            </a:pPr>
            <a:r>
              <a:rPr lang="en-US" sz="2800" dirty="0">
                <a:latin typeface="Arial" panose="020B0604020202020204" pitchFamily="34" charset="0"/>
                <a:cs typeface="Arial" panose="020B0604020202020204" pitchFamily="34" charset="0"/>
              </a:rPr>
              <a:t>Travel Forms </a:t>
            </a:r>
            <a:r>
              <a:rPr lang="en-US" sz="2800" dirty="0" smtClean="0">
                <a:latin typeface="Arial" panose="020B0604020202020204" pitchFamily="34" charset="0"/>
                <a:cs typeface="Arial" panose="020B0604020202020204" pitchFamily="34" charset="0"/>
              </a:rPr>
              <a:t>Updates</a:t>
            </a:r>
          </a:p>
          <a:p>
            <a:pPr eaLnBrk="1" hangingPunct="1">
              <a:buFont typeface="Wingdings" panose="05000000000000000000" pitchFamily="2" charset="2"/>
              <a:buChar char="Ø"/>
            </a:pPr>
            <a:r>
              <a:rPr lang="en-US" sz="2800" dirty="0" smtClean="0">
                <a:latin typeface="Arial" panose="020B0604020202020204" pitchFamily="34" charset="0"/>
                <a:cs typeface="Arial" panose="020B0604020202020204" pitchFamily="34" charset="0"/>
              </a:rPr>
              <a:t>International Vehicle Insurance</a:t>
            </a:r>
          </a:p>
          <a:p>
            <a:pPr eaLnBrk="1" hangingPunct="1">
              <a:buFont typeface="Wingdings" panose="05000000000000000000" pitchFamily="2" charset="2"/>
              <a:buChar char="Ø"/>
            </a:pPr>
            <a:r>
              <a:rPr lang="en-US" sz="2800" dirty="0" smtClean="0">
                <a:latin typeface="Arial" panose="020B0604020202020204" pitchFamily="34" charset="0"/>
                <a:cs typeface="Arial" panose="020B0604020202020204" pitchFamily="34" charset="0"/>
              </a:rPr>
              <a:t>Travel e-NPO Process</a:t>
            </a:r>
          </a:p>
          <a:p>
            <a:pPr eaLnBrk="1" hangingPunct="1">
              <a:buFont typeface="Wingdings" panose="05000000000000000000" pitchFamily="2" charset="2"/>
              <a:buChar char="Ø"/>
            </a:pPr>
            <a:r>
              <a:rPr lang="en-US" sz="2800" dirty="0" smtClean="0">
                <a:latin typeface="Arial" panose="020B0604020202020204" pitchFamily="34" charset="0"/>
                <a:cs typeface="Arial" panose="020B0604020202020204" pitchFamily="34" charset="0"/>
              </a:rPr>
              <a:t>Travel Survey</a:t>
            </a:r>
          </a:p>
          <a:p>
            <a:pPr eaLnBrk="1" hangingPunct="1">
              <a:buFont typeface="Wingdings" panose="05000000000000000000" pitchFamily="2" charset="2"/>
              <a:buChar char="Ø"/>
            </a:pPr>
            <a:r>
              <a:rPr lang="en-US" sz="2800" dirty="0" smtClean="0">
                <a:latin typeface="Arial" panose="020B0604020202020204" pitchFamily="34" charset="0"/>
                <a:cs typeface="Arial" panose="020B0604020202020204" pitchFamily="34" charset="0"/>
              </a:rPr>
              <a:t>2016 Vendor Show</a:t>
            </a:r>
            <a:endParaRPr lang="en-US" sz="2800" dirty="0">
              <a:latin typeface="Arial" panose="020B0604020202020204" pitchFamily="34" charset="0"/>
              <a:cs typeface="Arial" panose="020B0604020202020204" pitchFamily="34" charset="0"/>
            </a:endParaRPr>
          </a:p>
          <a:p>
            <a:pPr eaLnBrk="1" hangingPunct="1">
              <a:buFont typeface="Wingdings" panose="05000000000000000000" pitchFamily="2" charset="2"/>
              <a:buChar char="Ø"/>
            </a:pPr>
            <a:r>
              <a:rPr lang="en-US" sz="2800" dirty="0" smtClean="0">
                <a:latin typeface="Arial" panose="020B0604020202020204" pitchFamily="34" charset="0"/>
                <a:cs typeface="Arial" panose="020B0604020202020204" pitchFamily="34" charset="0"/>
              </a:rPr>
              <a:t>Questions</a:t>
            </a:r>
            <a:endParaRPr lang="en-US" dirty="0" smtClean="0">
              <a:solidFill>
                <a:schemeClr val="bg1"/>
              </a:solidFill>
              <a:latin typeface="Arial" panose="020B0604020202020204" pitchFamily="34" charset="0"/>
              <a:cs typeface="Arial" panose="020B0604020202020204" pitchFamily="34" charset="0"/>
            </a:endParaRPr>
          </a:p>
          <a:p>
            <a:pPr marL="457200" lvl="1" indent="0" eaLnBrk="1" hangingPunct="1">
              <a:buFontTx/>
              <a:buNone/>
            </a:pPr>
            <a:endParaRPr lang="en-US" sz="1800" i="1" dirty="0" smtClean="0">
              <a:latin typeface="Arial" panose="020B0604020202020204" pitchFamily="34" charset="0"/>
              <a:cs typeface="Arial" panose="020B0604020202020204" pitchFamily="34" charset="0"/>
            </a:endParaRPr>
          </a:p>
          <a:p>
            <a:pPr eaLnBrk="1" hangingPunct="1"/>
            <a:endParaRPr lang="en-US" dirty="0" smtClean="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Title 1"/>
          <p:cNvSpPr>
            <a:spLocks noGrp="1"/>
          </p:cNvSpPr>
          <p:nvPr>
            <p:ph type="title"/>
          </p:nvPr>
        </p:nvSpPr>
        <p:spPr>
          <a:xfrm>
            <a:off x="444137" y="0"/>
            <a:ext cx="8216537" cy="1034041"/>
          </a:xfrm>
        </p:spPr>
        <p:txBody>
          <a:bodyPr>
            <a:normAutofit/>
          </a:bodyPr>
          <a:lstStyle/>
          <a:p>
            <a:pPr eaLnBrk="1" hangingPunct="1">
              <a:defRPr/>
            </a:pPr>
            <a:r>
              <a:rPr lang="en-US" sz="4000" dirty="0" smtClean="0">
                <a:ea typeface="+mj-ea"/>
              </a:rPr>
              <a:t>Travel Updates and Reminders</a:t>
            </a:r>
          </a:p>
        </p:txBody>
      </p:sp>
      <p:sp>
        <p:nvSpPr>
          <p:cNvPr id="33795" name="Content Placeholder 2"/>
          <p:cNvSpPr>
            <a:spLocks noGrp="1"/>
          </p:cNvSpPr>
          <p:nvPr>
            <p:ph idx="1"/>
          </p:nvPr>
        </p:nvSpPr>
        <p:spPr>
          <a:xfrm>
            <a:off x="326571" y="901337"/>
            <a:ext cx="10358846" cy="7419702"/>
          </a:xfrm>
        </p:spPr>
        <p:txBody>
          <a:bodyPr/>
          <a:lstStyle/>
          <a:p>
            <a:pPr lvl="1">
              <a:buFont typeface="Wingdings" panose="05000000000000000000" pitchFamily="2" charset="2"/>
              <a:buChar char="Ø"/>
              <a:defRPr/>
            </a:pPr>
            <a:r>
              <a:rPr lang="en-US" sz="2800" dirty="0" smtClean="0">
                <a:latin typeface="+mj-lt"/>
                <a:cs typeface="+mn-cs"/>
              </a:rPr>
              <a:t>How to Find a Direct Bill Hotel – FBL1N T-Code</a:t>
            </a:r>
          </a:p>
          <a:p>
            <a:pPr lvl="1">
              <a:buFont typeface="Wingdings" panose="05000000000000000000" pitchFamily="2" charset="2"/>
              <a:buChar char="Ø"/>
              <a:defRPr/>
            </a:pPr>
            <a:r>
              <a:rPr lang="en-US" sz="2800" dirty="0" smtClean="0">
                <a:latin typeface="+mj-lt"/>
                <a:cs typeface="+mn-cs"/>
              </a:rPr>
              <a:t>Click on the white box – Vendor account field</a:t>
            </a:r>
          </a:p>
          <a:p>
            <a:pPr marL="457200" lvl="1" indent="0">
              <a:buNone/>
              <a:defRPr/>
            </a:pPr>
            <a:endParaRPr lang="en-US" sz="2800" dirty="0" smtClean="0">
              <a:latin typeface="+mj-lt"/>
              <a:cs typeface="+mn-cs"/>
            </a:endParaRPr>
          </a:p>
          <a:p>
            <a:pPr marL="1371600" lvl="3" indent="0">
              <a:buNone/>
              <a:defRPr/>
            </a:pPr>
            <a:endParaRPr lang="en-US" sz="2800" dirty="0" smtClean="0">
              <a:latin typeface="+mj-lt"/>
              <a:cs typeface="+mn-cs"/>
            </a:endParaRPr>
          </a:p>
          <a:p>
            <a:pPr lvl="3">
              <a:buFont typeface="Wingdings" panose="05000000000000000000" pitchFamily="2" charset="2"/>
              <a:buChar char="§"/>
              <a:defRPr/>
            </a:pPr>
            <a:endParaRPr lang="en-US" sz="2800" dirty="0" smtClean="0">
              <a:latin typeface="+mj-lt"/>
              <a:cs typeface="+mn-cs"/>
            </a:endParaRPr>
          </a:p>
          <a:p>
            <a:pPr marL="457200" lvl="1" indent="0">
              <a:buNone/>
              <a:defRPr/>
            </a:pPr>
            <a:endParaRPr lang="en-US" sz="2800" dirty="0" smtClean="0">
              <a:latin typeface="+mj-lt"/>
              <a:cs typeface="+mn-cs"/>
            </a:endParaRPr>
          </a:p>
          <a:p>
            <a:pPr marL="457200" lvl="1" indent="0">
              <a:buNone/>
              <a:defRPr/>
            </a:pPr>
            <a:endParaRPr lang="en-US" sz="2800" dirty="0">
              <a:latin typeface="+mj-lt"/>
              <a:cs typeface="+mn-cs"/>
            </a:endParaRPr>
          </a:p>
          <a:p>
            <a:pPr marL="800100" lvl="1" indent="-342900" eaLnBrk="1" hangingPunct="1">
              <a:buFont typeface="Arial" panose="020B0604020202020204" pitchFamily="34" charset="0"/>
              <a:buChar char="•"/>
              <a:defRPr/>
            </a:pPr>
            <a:endParaRPr lang="en-US" sz="2400" dirty="0" smtClean="0">
              <a:latin typeface="Arial" panose="020B0604020202020204" pitchFamily="34" charset="0"/>
            </a:endParaRPr>
          </a:p>
        </p:txBody>
      </p:sp>
      <p:pic>
        <p:nvPicPr>
          <p:cNvPr id="1026" name="Picture 1" descr="image0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571" y="1935378"/>
            <a:ext cx="8595360" cy="4799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Arrow Connector 2"/>
          <p:cNvCxnSpPr/>
          <p:nvPr/>
        </p:nvCxnSpPr>
        <p:spPr bwMode="auto">
          <a:xfrm flipH="1">
            <a:off x="3735978" y="2220686"/>
            <a:ext cx="613953" cy="300445"/>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11479685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Title 1"/>
          <p:cNvSpPr>
            <a:spLocks noGrp="1"/>
          </p:cNvSpPr>
          <p:nvPr>
            <p:ph type="title"/>
          </p:nvPr>
        </p:nvSpPr>
        <p:spPr>
          <a:xfrm>
            <a:off x="209006" y="-128187"/>
            <a:ext cx="8647611" cy="1034041"/>
          </a:xfrm>
        </p:spPr>
        <p:txBody>
          <a:bodyPr>
            <a:normAutofit/>
          </a:bodyPr>
          <a:lstStyle/>
          <a:p>
            <a:pPr eaLnBrk="1" hangingPunct="1">
              <a:defRPr/>
            </a:pPr>
            <a:r>
              <a:rPr lang="en-US" sz="4000" dirty="0"/>
              <a:t>Travel Updates and Reminders</a:t>
            </a:r>
            <a:endParaRPr lang="en-US" sz="4000" dirty="0" smtClean="0">
              <a:ea typeface="+mj-ea"/>
            </a:endParaRPr>
          </a:p>
        </p:txBody>
      </p:sp>
      <p:sp>
        <p:nvSpPr>
          <p:cNvPr id="2" name="Content Placeholder 1"/>
          <p:cNvSpPr>
            <a:spLocks noGrp="1"/>
          </p:cNvSpPr>
          <p:nvPr>
            <p:ph idx="1"/>
          </p:nvPr>
        </p:nvSpPr>
        <p:spPr>
          <a:xfrm>
            <a:off x="209005" y="905854"/>
            <a:ext cx="9130937" cy="661689"/>
          </a:xfrm>
        </p:spPr>
        <p:txBody>
          <a:bodyPr/>
          <a:lstStyle/>
          <a:p>
            <a:pPr>
              <a:buFont typeface="Wingdings" panose="05000000000000000000" pitchFamily="2" charset="2"/>
              <a:buChar char="Ø"/>
            </a:pPr>
            <a:r>
              <a:rPr lang="en-US" sz="2800" dirty="0">
                <a:latin typeface="+mj-lt"/>
              </a:rPr>
              <a:t>Select the Vendors by Address (TXST Active) Tab.</a:t>
            </a:r>
          </a:p>
          <a:p>
            <a:pPr>
              <a:buFont typeface="Wingdings" panose="05000000000000000000" pitchFamily="2" charset="2"/>
              <a:buChar char="Ø"/>
            </a:pPr>
            <a:r>
              <a:rPr lang="en-US" sz="2800" dirty="0" smtClean="0">
                <a:latin typeface="+mj-lt"/>
              </a:rPr>
              <a:t>Enter hotel* in the Search Term field.</a:t>
            </a:r>
          </a:p>
          <a:p>
            <a:pPr>
              <a:buFont typeface="Wingdings" panose="05000000000000000000" pitchFamily="2" charset="2"/>
              <a:buChar char="Ø"/>
            </a:pPr>
            <a:r>
              <a:rPr lang="en-US" sz="2800" dirty="0" smtClean="0">
                <a:latin typeface="+mj-lt"/>
              </a:rPr>
              <a:t>Enter the Zip </a:t>
            </a:r>
            <a:r>
              <a:rPr lang="en-US" sz="2800" dirty="0">
                <a:latin typeface="+mj-lt"/>
              </a:rPr>
              <a:t>C</a:t>
            </a:r>
            <a:r>
              <a:rPr lang="en-US" sz="2800" dirty="0" smtClean="0">
                <a:latin typeface="+mj-lt"/>
              </a:rPr>
              <a:t>ode in that field.</a:t>
            </a:r>
          </a:p>
          <a:p>
            <a:pPr>
              <a:buFont typeface="Wingdings" panose="05000000000000000000" pitchFamily="2" charset="2"/>
              <a:buChar char="Ø"/>
            </a:pPr>
            <a:r>
              <a:rPr lang="en-US" sz="2800" dirty="0" smtClean="0">
                <a:latin typeface="+mj-lt"/>
              </a:rPr>
              <a:t>Click on the green check mark.</a:t>
            </a:r>
            <a:endParaRPr lang="en-US" sz="2800" dirty="0">
              <a:latin typeface="+mj-lt"/>
            </a:endParaRPr>
          </a:p>
        </p:txBody>
      </p:sp>
      <p:pic>
        <p:nvPicPr>
          <p:cNvPr id="2051" name="Picture 7" descr="image0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388" y="3002687"/>
            <a:ext cx="8556170"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Arrow Connector 3"/>
          <p:cNvCxnSpPr/>
          <p:nvPr/>
        </p:nvCxnSpPr>
        <p:spPr bwMode="auto">
          <a:xfrm flipH="1">
            <a:off x="6580163" y="3747532"/>
            <a:ext cx="418012" cy="431075"/>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 name="Straight Arrow Connector 10"/>
          <p:cNvCxnSpPr/>
          <p:nvPr/>
        </p:nvCxnSpPr>
        <p:spPr bwMode="auto">
          <a:xfrm flipH="1">
            <a:off x="7969430" y="4683544"/>
            <a:ext cx="418012" cy="431075"/>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8" name="Straight Arrow Connector 7"/>
          <p:cNvCxnSpPr/>
          <p:nvPr/>
        </p:nvCxnSpPr>
        <p:spPr bwMode="auto">
          <a:xfrm flipH="1">
            <a:off x="8471348" y="5179491"/>
            <a:ext cx="306975" cy="560819"/>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18759248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Title 1"/>
          <p:cNvSpPr>
            <a:spLocks noGrp="1"/>
          </p:cNvSpPr>
          <p:nvPr>
            <p:ph type="title"/>
          </p:nvPr>
        </p:nvSpPr>
        <p:spPr>
          <a:xfrm>
            <a:off x="209006" y="-128187"/>
            <a:ext cx="8647611" cy="1034041"/>
          </a:xfrm>
        </p:spPr>
        <p:txBody>
          <a:bodyPr>
            <a:normAutofit/>
          </a:bodyPr>
          <a:lstStyle/>
          <a:p>
            <a:pPr eaLnBrk="1" hangingPunct="1">
              <a:defRPr/>
            </a:pPr>
            <a:r>
              <a:rPr lang="en-US" sz="4000" dirty="0"/>
              <a:t>Travel Updates and Reminders</a:t>
            </a:r>
            <a:endParaRPr lang="en-US" sz="4000" dirty="0" smtClean="0">
              <a:ea typeface="+mj-ea"/>
            </a:endParaRPr>
          </a:p>
        </p:txBody>
      </p:sp>
      <p:sp>
        <p:nvSpPr>
          <p:cNvPr id="2" name="Content Placeholder 1"/>
          <p:cNvSpPr>
            <a:spLocks noGrp="1"/>
          </p:cNvSpPr>
          <p:nvPr>
            <p:ph idx="1"/>
          </p:nvPr>
        </p:nvSpPr>
        <p:spPr>
          <a:xfrm>
            <a:off x="209005" y="905854"/>
            <a:ext cx="9130937" cy="661689"/>
          </a:xfrm>
        </p:spPr>
        <p:txBody>
          <a:bodyPr/>
          <a:lstStyle/>
          <a:p>
            <a:pPr>
              <a:buFont typeface="Wingdings" panose="05000000000000000000" pitchFamily="2" charset="2"/>
              <a:buChar char="Ø"/>
            </a:pPr>
            <a:r>
              <a:rPr lang="en-US" sz="2800" dirty="0" smtClean="0">
                <a:latin typeface="+mj-lt"/>
              </a:rPr>
              <a:t>A hotel vendor list will appear for that Zip Code.</a:t>
            </a:r>
          </a:p>
          <a:p>
            <a:pPr>
              <a:buFont typeface="Wingdings" panose="05000000000000000000" pitchFamily="2" charset="2"/>
              <a:buChar char="Ø"/>
            </a:pPr>
            <a:r>
              <a:rPr lang="en-US" sz="2800" dirty="0" smtClean="0">
                <a:latin typeface="+mj-lt"/>
              </a:rPr>
              <a:t>Accept Prepayment or offer Direct Bill.</a:t>
            </a:r>
          </a:p>
        </p:txBody>
      </p:sp>
      <p:pic>
        <p:nvPicPr>
          <p:cNvPr id="3074" name="Picture 8" descr="image0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998" y="2042569"/>
            <a:ext cx="8429625" cy="4554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38963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Title 1"/>
          <p:cNvSpPr>
            <a:spLocks noGrp="1"/>
          </p:cNvSpPr>
          <p:nvPr>
            <p:ph type="title"/>
          </p:nvPr>
        </p:nvSpPr>
        <p:spPr>
          <a:xfrm>
            <a:off x="444137" y="0"/>
            <a:ext cx="8216537" cy="1034041"/>
          </a:xfrm>
        </p:spPr>
        <p:txBody>
          <a:bodyPr>
            <a:normAutofit/>
          </a:bodyPr>
          <a:lstStyle/>
          <a:p>
            <a:pPr eaLnBrk="1" hangingPunct="1">
              <a:defRPr/>
            </a:pPr>
            <a:r>
              <a:rPr lang="en-US" sz="4000" dirty="0" smtClean="0">
                <a:ea typeface="+mj-ea"/>
              </a:rPr>
              <a:t>Travel Updates and Reminders</a:t>
            </a:r>
          </a:p>
        </p:txBody>
      </p:sp>
      <p:sp>
        <p:nvSpPr>
          <p:cNvPr id="33795" name="Content Placeholder 2"/>
          <p:cNvSpPr>
            <a:spLocks noGrp="1"/>
          </p:cNvSpPr>
          <p:nvPr>
            <p:ph idx="1"/>
          </p:nvPr>
        </p:nvSpPr>
        <p:spPr>
          <a:xfrm>
            <a:off x="0" y="796834"/>
            <a:ext cx="9144000" cy="5956662"/>
          </a:xfrm>
        </p:spPr>
        <p:txBody>
          <a:bodyPr/>
          <a:lstStyle/>
          <a:p>
            <a:pPr marL="0" indent="0">
              <a:buFontTx/>
              <a:buNone/>
              <a:defRPr/>
            </a:pPr>
            <a:endParaRPr lang="en-US" sz="800" dirty="0" smtClean="0">
              <a:latin typeface="+mj-lt"/>
            </a:endParaRPr>
          </a:p>
          <a:p>
            <a:pPr lvl="1">
              <a:buFont typeface="Wingdings" panose="05000000000000000000" pitchFamily="2" charset="2"/>
              <a:buChar char="Ø"/>
              <a:defRPr/>
            </a:pPr>
            <a:r>
              <a:rPr lang="en-US" sz="2800" dirty="0" err="1" smtClean="0">
                <a:latin typeface="+mj-lt"/>
                <a:cs typeface="+mn-cs"/>
              </a:rPr>
              <a:t>LaQuinta</a:t>
            </a:r>
            <a:r>
              <a:rPr lang="en-US" sz="2800" dirty="0" smtClean="0">
                <a:latin typeface="+mj-lt"/>
                <a:cs typeface="+mn-cs"/>
              </a:rPr>
              <a:t> Inns and Suites</a:t>
            </a:r>
          </a:p>
          <a:p>
            <a:pPr lvl="2">
              <a:buFont typeface="Wingdings" panose="05000000000000000000" pitchFamily="2" charset="2"/>
              <a:buChar char="§"/>
              <a:defRPr/>
            </a:pPr>
            <a:r>
              <a:rPr lang="en-US" sz="2800" dirty="0" smtClean="0">
                <a:latin typeface="+mj-lt"/>
                <a:cs typeface="+mn-cs"/>
              </a:rPr>
              <a:t>No longer direct bill.</a:t>
            </a:r>
          </a:p>
          <a:p>
            <a:pPr lvl="2">
              <a:buFont typeface="Wingdings" panose="05000000000000000000" pitchFamily="2" charset="2"/>
              <a:buChar char="§"/>
              <a:defRPr/>
            </a:pPr>
            <a:r>
              <a:rPr lang="en-US" sz="2800" dirty="0" smtClean="0">
                <a:latin typeface="+mj-lt"/>
                <a:cs typeface="+mn-cs"/>
              </a:rPr>
              <a:t>Does not accept PO.</a:t>
            </a:r>
          </a:p>
          <a:p>
            <a:pPr lvl="2">
              <a:buFont typeface="Wingdings" panose="05000000000000000000" pitchFamily="2" charset="2"/>
              <a:buChar char="§"/>
              <a:defRPr/>
            </a:pPr>
            <a:r>
              <a:rPr lang="en-US" sz="2800" dirty="0" smtClean="0">
                <a:latin typeface="+mj-lt"/>
                <a:cs typeface="+mn-cs"/>
              </a:rPr>
              <a:t>Only accept pre-payment. Do an e-NPO.</a:t>
            </a:r>
          </a:p>
          <a:p>
            <a:pPr marL="914400" lvl="2" indent="0">
              <a:buNone/>
              <a:defRPr/>
            </a:pPr>
            <a:endParaRPr lang="en-US" sz="1200" dirty="0" smtClean="0"/>
          </a:p>
          <a:p>
            <a:pPr lvl="1">
              <a:buFont typeface="Wingdings" panose="05000000000000000000" pitchFamily="2" charset="2"/>
              <a:buChar char="Ø"/>
              <a:defRPr/>
            </a:pPr>
            <a:r>
              <a:rPr lang="en-US" sz="2800" dirty="0" smtClean="0">
                <a:latin typeface="+mj-lt"/>
                <a:cs typeface="+mn-cs"/>
              </a:rPr>
              <a:t>T-3 Form for Daily Mileage Worksheet</a:t>
            </a:r>
          </a:p>
          <a:p>
            <a:pPr lvl="2">
              <a:buFont typeface="Wingdings" panose="05000000000000000000" pitchFamily="2" charset="2"/>
              <a:buChar char="§"/>
              <a:defRPr/>
            </a:pPr>
            <a:r>
              <a:rPr lang="en-US" sz="2800" dirty="0" smtClean="0">
                <a:latin typeface="+mj-lt"/>
                <a:cs typeface="+mn-cs"/>
              </a:rPr>
              <a:t>Do not submit handwritten form. </a:t>
            </a:r>
          </a:p>
          <a:p>
            <a:pPr lvl="2">
              <a:buFont typeface="Wingdings" panose="05000000000000000000" pitchFamily="2" charset="2"/>
              <a:buChar char="§"/>
              <a:defRPr/>
            </a:pPr>
            <a:r>
              <a:rPr lang="en-US" sz="2800" dirty="0" smtClean="0">
                <a:latin typeface="+mj-lt"/>
                <a:cs typeface="+mn-cs"/>
              </a:rPr>
              <a:t>Only use the EXCEL Form </a:t>
            </a:r>
          </a:p>
          <a:p>
            <a:pPr lvl="3">
              <a:buFont typeface="Wingdings" panose="05000000000000000000" pitchFamily="2" charset="2"/>
              <a:buChar char="v"/>
              <a:defRPr/>
            </a:pPr>
            <a:r>
              <a:rPr lang="en-US" sz="2800" dirty="0" smtClean="0">
                <a:latin typeface="+mj-lt"/>
                <a:cs typeface="+mn-cs"/>
              </a:rPr>
              <a:t>Has built in formulas.</a:t>
            </a:r>
          </a:p>
          <a:p>
            <a:pPr lvl="3">
              <a:buFont typeface="Wingdings" panose="05000000000000000000" pitchFamily="2" charset="2"/>
              <a:buChar char="v"/>
              <a:defRPr/>
            </a:pPr>
            <a:r>
              <a:rPr lang="en-US" sz="2800" dirty="0" smtClean="0">
                <a:latin typeface="+mj-lt"/>
                <a:cs typeface="+mn-cs"/>
              </a:rPr>
              <a:t>Formulas assist with reimbursement amount calculation and auditing.</a:t>
            </a:r>
          </a:p>
          <a:p>
            <a:pPr marL="1371600" lvl="3" indent="0">
              <a:buNone/>
              <a:defRPr/>
            </a:pPr>
            <a:endParaRPr lang="en-US" sz="2800" dirty="0" smtClean="0">
              <a:latin typeface="+mj-lt"/>
              <a:cs typeface="+mn-cs"/>
            </a:endParaRPr>
          </a:p>
          <a:p>
            <a:pPr lvl="3">
              <a:buFont typeface="Wingdings" panose="05000000000000000000" pitchFamily="2" charset="2"/>
              <a:buChar char="§"/>
              <a:defRPr/>
            </a:pPr>
            <a:endParaRPr lang="en-US" sz="2800" dirty="0" smtClean="0">
              <a:latin typeface="+mj-lt"/>
              <a:cs typeface="+mn-cs"/>
            </a:endParaRPr>
          </a:p>
          <a:p>
            <a:pPr marL="457200" lvl="1" indent="0">
              <a:buNone/>
              <a:defRPr/>
            </a:pPr>
            <a:endParaRPr lang="en-US" sz="2800" dirty="0" smtClean="0">
              <a:latin typeface="+mj-lt"/>
              <a:cs typeface="+mn-cs"/>
            </a:endParaRPr>
          </a:p>
          <a:p>
            <a:pPr marL="457200" lvl="1" indent="0">
              <a:buNone/>
              <a:defRPr/>
            </a:pPr>
            <a:endParaRPr lang="en-US" sz="2800" dirty="0">
              <a:latin typeface="+mj-lt"/>
              <a:cs typeface="+mn-cs"/>
            </a:endParaRPr>
          </a:p>
          <a:p>
            <a:pPr marL="800100" lvl="1" indent="-342900" eaLnBrk="1" hangingPunct="1">
              <a:buFont typeface="Arial" panose="020B0604020202020204" pitchFamily="34" charset="0"/>
              <a:buChar char="•"/>
              <a:defRPr/>
            </a:pPr>
            <a:endParaRPr lang="en-US" sz="2400" dirty="0" smtClean="0">
              <a:latin typeface="Arial" panose="020B0604020202020204" pitchFamily="34" charset="0"/>
            </a:endParaRPr>
          </a:p>
        </p:txBody>
      </p:sp>
    </p:spTree>
    <p:extLst>
      <p:ext uri="{BB962C8B-B14F-4D97-AF65-F5344CB8AC3E}">
        <p14:creationId xmlns:p14="http://schemas.microsoft.com/office/powerpoint/2010/main" val="37099070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Title 1"/>
          <p:cNvSpPr>
            <a:spLocks noGrp="1"/>
          </p:cNvSpPr>
          <p:nvPr>
            <p:ph type="title"/>
          </p:nvPr>
        </p:nvSpPr>
        <p:spPr>
          <a:xfrm>
            <a:off x="444137" y="0"/>
            <a:ext cx="8216537" cy="1034041"/>
          </a:xfrm>
        </p:spPr>
        <p:txBody>
          <a:bodyPr>
            <a:normAutofit/>
          </a:bodyPr>
          <a:lstStyle/>
          <a:p>
            <a:pPr eaLnBrk="1" hangingPunct="1">
              <a:defRPr/>
            </a:pPr>
            <a:r>
              <a:rPr lang="en-US" sz="4000" dirty="0" smtClean="0">
                <a:ea typeface="+mj-ea"/>
              </a:rPr>
              <a:t>Travel Updates and Reminders</a:t>
            </a:r>
          </a:p>
        </p:txBody>
      </p:sp>
      <p:sp>
        <p:nvSpPr>
          <p:cNvPr id="33795" name="Content Placeholder 2"/>
          <p:cNvSpPr>
            <a:spLocks noGrp="1"/>
          </p:cNvSpPr>
          <p:nvPr>
            <p:ph idx="1"/>
          </p:nvPr>
        </p:nvSpPr>
        <p:spPr>
          <a:xfrm>
            <a:off x="0" y="796834"/>
            <a:ext cx="9144000" cy="5956662"/>
          </a:xfrm>
        </p:spPr>
        <p:txBody>
          <a:bodyPr/>
          <a:lstStyle/>
          <a:p>
            <a:pPr marL="0" indent="0">
              <a:buFontTx/>
              <a:buNone/>
              <a:defRPr/>
            </a:pPr>
            <a:endParaRPr lang="en-US" sz="800" dirty="0" smtClean="0">
              <a:latin typeface="+mj-lt"/>
            </a:endParaRPr>
          </a:p>
          <a:p>
            <a:pPr lvl="1">
              <a:buFont typeface="Wingdings" panose="05000000000000000000" pitchFamily="2" charset="2"/>
              <a:buChar char="Ø"/>
              <a:defRPr/>
            </a:pPr>
            <a:r>
              <a:rPr lang="en-US" sz="2800" dirty="0" smtClean="0">
                <a:latin typeface="+mj-lt"/>
                <a:cs typeface="+mn-cs"/>
              </a:rPr>
              <a:t>Expense Report Review Before Submission </a:t>
            </a:r>
          </a:p>
          <a:p>
            <a:pPr lvl="2">
              <a:buFont typeface="Wingdings" panose="05000000000000000000" pitchFamily="2" charset="2"/>
              <a:buChar char="§"/>
              <a:defRPr/>
            </a:pPr>
            <a:r>
              <a:rPr lang="en-US" sz="2400" dirty="0" smtClean="0">
                <a:latin typeface="+mj-lt"/>
                <a:cs typeface="+mn-cs"/>
              </a:rPr>
              <a:t>Verify documentation included for all expenses. </a:t>
            </a:r>
          </a:p>
          <a:p>
            <a:pPr lvl="2">
              <a:buFont typeface="Wingdings" panose="05000000000000000000" pitchFamily="2" charset="2"/>
              <a:buChar char="§"/>
              <a:defRPr/>
            </a:pPr>
            <a:r>
              <a:rPr lang="en-US" sz="2400" dirty="0" smtClean="0">
                <a:latin typeface="+mj-lt"/>
                <a:cs typeface="+mn-cs"/>
              </a:rPr>
              <a:t>Check your addition (expense totals).</a:t>
            </a:r>
          </a:p>
          <a:p>
            <a:pPr lvl="2">
              <a:buFont typeface="Wingdings" panose="05000000000000000000" pitchFamily="2" charset="2"/>
              <a:buChar char="§"/>
              <a:defRPr/>
            </a:pPr>
            <a:endParaRPr lang="en-US" sz="800" dirty="0">
              <a:latin typeface="+mj-lt"/>
              <a:cs typeface="+mn-cs"/>
            </a:endParaRPr>
          </a:p>
          <a:p>
            <a:pPr lvl="1">
              <a:buFont typeface="Wingdings" panose="05000000000000000000" pitchFamily="2" charset="2"/>
              <a:buChar char="Ø"/>
              <a:defRPr/>
            </a:pPr>
            <a:r>
              <a:rPr lang="en-US" sz="2800" dirty="0" smtClean="0">
                <a:latin typeface="+mj-lt"/>
              </a:rPr>
              <a:t>Don’t just guesstimate and have the Traveler “Save and Send” without doing your review.</a:t>
            </a:r>
          </a:p>
          <a:p>
            <a:pPr lvl="2">
              <a:buFont typeface="Wingdings" panose="05000000000000000000" pitchFamily="2" charset="2"/>
              <a:buChar char="§"/>
              <a:defRPr/>
            </a:pPr>
            <a:r>
              <a:rPr lang="en-US" sz="2400" dirty="0" smtClean="0">
                <a:latin typeface="+mj-lt"/>
              </a:rPr>
              <a:t>Travel Office has to audit, then reject and reset so changes can be made. Then Traveler has to “Save and Send” again to submit.</a:t>
            </a:r>
          </a:p>
          <a:p>
            <a:pPr lvl="2">
              <a:buFont typeface="Wingdings" panose="05000000000000000000" pitchFamily="2" charset="2"/>
              <a:buChar char="§"/>
              <a:defRPr/>
            </a:pPr>
            <a:r>
              <a:rPr lang="en-US" sz="2400" dirty="0" smtClean="0">
                <a:latin typeface="+mj-lt"/>
              </a:rPr>
              <a:t>The Travel Office has to re-audit when it’s received again.  </a:t>
            </a:r>
          </a:p>
          <a:p>
            <a:pPr lvl="2">
              <a:buFont typeface="Wingdings" panose="05000000000000000000" pitchFamily="2" charset="2"/>
              <a:buChar char="§"/>
              <a:defRPr/>
            </a:pPr>
            <a:endParaRPr lang="en-US" sz="800" dirty="0">
              <a:latin typeface="+mj-lt"/>
            </a:endParaRPr>
          </a:p>
          <a:p>
            <a:pPr lvl="1">
              <a:buFont typeface="Wingdings" panose="05000000000000000000" pitchFamily="2" charset="2"/>
              <a:buChar char="Ø"/>
              <a:defRPr/>
            </a:pPr>
            <a:r>
              <a:rPr lang="en-US" sz="2800" dirty="0" smtClean="0">
                <a:latin typeface="+mj-lt"/>
              </a:rPr>
              <a:t>This costs the University double!!</a:t>
            </a:r>
            <a:endParaRPr lang="en-US" sz="2800" dirty="0" smtClean="0">
              <a:latin typeface="+mj-lt"/>
              <a:cs typeface="+mn-cs"/>
            </a:endParaRPr>
          </a:p>
          <a:p>
            <a:pPr lvl="2">
              <a:buFont typeface="Wingdings" panose="05000000000000000000" pitchFamily="2" charset="2"/>
              <a:buChar char="§"/>
              <a:defRPr/>
            </a:pPr>
            <a:endParaRPr lang="en-US" sz="2800" dirty="0" smtClean="0">
              <a:latin typeface="+mj-lt"/>
              <a:cs typeface="+mn-cs"/>
            </a:endParaRPr>
          </a:p>
          <a:p>
            <a:pPr marL="914400" lvl="2" indent="0">
              <a:buNone/>
              <a:defRPr/>
            </a:pPr>
            <a:endParaRPr lang="en-US" sz="2800" dirty="0" smtClean="0">
              <a:latin typeface="+mj-lt"/>
              <a:cs typeface="+mn-cs"/>
            </a:endParaRPr>
          </a:p>
          <a:p>
            <a:pPr marL="1371600" lvl="3" indent="0">
              <a:buNone/>
              <a:defRPr/>
            </a:pPr>
            <a:endParaRPr lang="en-US" sz="2800" dirty="0" smtClean="0">
              <a:latin typeface="+mj-lt"/>
              <a:cs typeface="+mn-cs"/>
            </a:endParaRPr>
          </a:p>
          <a:p>
            <a:pPr lvl="3">
              <a:buFont typeface="Wingdings" panose="05000000000000000000" pitchFamily="2" charset="2"/>
              <a:buChar char="§"/>
              <a:defRPr/>
            </a:pPr>
            <a:endParaRPr lang="en-US" sz="2800" dirty="0" smtClean="0">
              <a:latin typeface="+mj-lt"/>
              <a:cs typeface="+mn-cs"/>
            </a:endParaRPr>
          </a:p>
          <a:p>
            <a:pPr marL="457200" lvl="1" indent="0">
              <a:buNone/>
              <a:defRPr/>
            </a:pPr>
            <a:endParaRPr lang="en-US" sz="2800" dirty="0" smtClean="0">
              <a:latin typeface="+mj-lt"/>
              <a:cs typeface="+mn-cs"/>
            </a:endParaRPr>
          </a:p>
          <a:p>
            <a:pPr marL="457200" lvl="1" indent="0">
              <a:buNone/>
              <a:defRPr/>
            </a:pPr>
            <a:endParaRPr lang="en-US" sz="2800" dirty="0">
              <a:latin typeface="+mj-lt"/>
              <a:cs typeface="+mn-cs"/>
            </a:endParaRPr>
          </a:p>
          <a:p>
            <a:pPr marL="800100" lvl="1" indent="-342900" eaLnBrk="1" hangingPunct="1">
              <a:buFont typeface="Arial" panose="020B0604020202020204" pitchFamily="34" charset="0"/>
              <a:buChar char="•"/>
              <a:defRPr/>
            </a:pPr>
            <a:endParaRPr lang="en-US" sz="2400" dirty="0" smtClean="0">
              <a:latin typeface="Arial" panose="020B0604020202020204" pitchFamily="34" charset="0"/>
            </a:endParaRPr>
          </a:p>
        </p:txBody>
      </p:sp>
    </p:spTree>
    <p:extLst>
      <p:ext uri="{BB962C8B-B14F-4D97-AF65-F5344CB8AC3E}">
        <p14:creationId xmlns:p14="http://schemas.microsoft.com/office/powerpoint/2010/main" val="36660833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Title 1"/>
          <p:cNvSpPr>
            <a:spLocks noGrp="1"/>
          </p:cNvSpPr>
          <p:nvPr>
            <p:ph type="title"/>
          </p:nvPr>
        </p:nvSpPr>
        <p:spPr>
          <a:xfrm>
            <a:off x="1104900" y="44341"/>
            <a:ext cx="6834143" cy="1094345"/>
          </a:xfrm>
        </p:spPr>
        <p:txBody>
          <a:bodyPr>
            <a:normAutofit/>
          </a:bodyPr>
          <a:lstStyle/>
          <a:p>
            <a:pPr eaLnBrk="1" hangingPunct="1">
              <a:defRPr/>
            </a:pPr>
            <a:r>
              <a:rPr lang="en-US" sz="4000" dirty="0" smtClean="0">
                <a:ea typeface="+mj-ea"/>
              </a:rPr>
              <a:t>TRAVELTracks Reminders</a:t>
            </a:r>
          </a:p>
        </p:txBody>
      </p:sp>
      <p:sp>
        <p:nvSpPr>
          <p:cNvPr id="33795" name="Content Placeholder 2"/>
          <p:cNvSpPr>
            <a:spLocks noGrp="1"/>
          </p:cNvSpPr>
          <p:nvPr>
            <p:ph idx="1"/>
          </p:nvPr>
        </p:nvSpPr>
        <p:spPr>
          <a:xfrm>
            <a:off x="0" y="927463"/>
            <a:ext cx="9144000" cy="5617027"/>
          </a:xfrm>
        </p:spPr>
        <p:txBody>
          <a:bodyPr/>
          <a:lstStyle/>
          <a:p>
            <a:pPr marL="0" indent="0">
              <a:buFontTx/>
              <a:buNone/>
              <a:defRPr/>
            </a:pPr>
            <a:endParaRPr lang="en-US" sz="800" dirty="0" smtClean="0">
              <a:latin typeface="+mj-lt"/>
            </a:endParaRPr>
          </a:p>
          <a:p>
            <a:pPr marL="512763" lvl="1" indent="-512763">
              <a:buFont typeface="Wingdings" panose="05000000000000000000" pitchFamily="2" charset="2"/>
              <a:buChar char="Ø"/>
              <a:defRPr/>
            </a:pPr>
            <a:r>
              <a:rPr lang="en-US" sz="2800" dirty="0" smtClean="0">
                <a:latin typeface="+mj-lt"/>
                <a:cs typeface="+mn-cs"/>
              </a:rPr>
              <a:t>Business meals while traveling should be included on the expense report, not paid by e-NPO. </a:t>
            </a:r>
          </a:p>
          <a:p>
            <a:pPr marL="512763" lvl="1" indent="-512763">
              <a:buFont typeface="Wingdings" panose="05000000000000000000" pitchFamily="2" charset="2"/>
              <a:buChar char="Ø"/>
              <a:defRPr/>
            </a:pPr>
            <a:endParaRPr lang="en-US" sz="1200" dirty="0" smtClean="0">
              <a:latin typeface="+mj-lt"/>
              <a:cs typeface="+mn-cs"/>
            </a:endParaRPr>
          </a:p>
          <a:p>
            <a:pPr marL="512763" lvl="1" indent="-512763">
              <a:buFont typeface="Wingdings" panose="05000000000000000000" pitchFamily="2" charset="2"/>
              <a:buChar char="Ø"/>
              <a:defRPr/>
            </a:pPr>
            <a:r>
              <a:rPr lang="en-US" sz="2800" dirty="0" smtClean="0">
                <a:latin typeface="+mj-lt"/>
                <a:cs typeface="+mn-cs"/>
              </a:rPr>
              <a:t>Budget Checks on the Costing Tab and Review Tab.  </a:t>
            </a:r>
          </a:p>
          <a:p>
            <a:pPr marL="1144588" lvl="3" indent="-287338">
              <a:buFont typeface="Wingdings" panose="05000000000000000000" pitchFamily="2" charset="2"/>
              <a:buChar char="§"/>
              <a:defRPr/>
            </a:pPr>
            <a:r>
              <a:rPr lang="en-US" sz="2400" dirty="0">
                <a:latin typeface="+mj-lt"/>
                <a:cs typeface="+mn-cs"/>
              </a:rPr>
              <a:t>Call </a:t>
            </a:r>
            <a:r>
              <a:rPr lang="en-US" sz="2400" dirty="0" smtClean="0">
                <a:latin typeface="+mj-lt"/>
                <a:cs typeface="+mn-cs"/>
              </a:rPr>
              <a:t>the Budget </a:t>
            </a:r>
            <a:r>
              <a:rPr lang="en-US" sz="2400" dirty="0">
                <a:latin typeface="+mj-lt"/>
                <a:cs typeface="+mn-cs"/>
              </a:rPr>
              <a:t>Office if you can’t proceed so they can adjust your budget (with proper rationale). </a:t>
            </a:r>
          </a:p>
          <a:p>
            <a:pPr marL="512763" lvl="1" indent="-512763">
              <a:buFont typeface="Wingdings" panose="05000000000000000000" pitchFamily="2" charset="2"/>
              <a:buChar char="Ø"/>
              <a:defRPr/>
            </a:pPr>
            <a:endParaRPr lang="en-US" sz="800" dirty="0" smtClean="0">
              <a:latin typeface="+mj-lt"/>
              <a:cs typeface="+mn-cs"/>
            </a:endParaRPr>
          </a:p>
          <a:p>
            <a:pPr marL="512763" lvl="1" indent="-512763">
              <a:buFont typeface="Wingdings" panose="05000000000000000000" pitchFamily="2" charset="2"/>
              <a:buChar char="Ø"/>
              <a:defRPr/>
            </a:pPr>
            <a:r>
              <a:rPr lang="en-US" sz="2800" dirty="0" smtClean="0">
                <a:latin typeface="+mj-lt"/>
                <a:cs typeface="+mn-cs"/>
              </a:rPr>
              <a:t>If paying lodging on a PO or e-NPO, don’t include amount on the approval request or expense report. </a:t>
            </a:r>
          </a:p>
          <a:p>
            <a:pPr marL="1144588" lvl="3" indent="-287338">
              <a:buFont typeface="Wingdings" panose="05000000000000000000" pitchFamily="2" charset="2"/>
              <a:buChar char="§"/>
              <a:defRPr/>
            </a:pPr>
            <a:r>
              <a:rPr lang="en-US" sz="2400" dirty="0" smtClean="0">
                <a:latin typeface="+mj-lt"/>
                <a:cs typeface="+mn-cs"/>
              </a:rPr>
              <a:t>NOTE</a:t>
            </a:r>
            <a:r>
              <a:rPr lang="en-US" sz="2400" dirty="0">
                <a:latin typeface="+mj-lt"/>
                <a:cs typeface="+mn-cs"/>
              </a:rPr>
              <a:t>: Don’t have to use a PO for lodging if under $5K. Use the e-NPO process.  </a:t>
            </a:r>
          </a:p>
          <a:p>
            <a:pPr marL="1144588" lvl="3" indent="-287338">
              <a:buFont typeface="Wingdings" panose="05000000000000000000" pitchFamily="2" charset="2"/>
              <a:buChar char="§"/>
              <a:defRPr/>
            </a:pPr>
            <a:r>
              <a:rPr lang="en-US" sz="2400" dirty="0">
                <a:latin typeface="+mj-lt"/>
                <a:cs typeface="+mn-cs"/>
              </a:rPr>
              <a:t>If a </a:t>
            </a:r>
            <a:r>
              <a:rPr lang="en-US" sz="2400" dirty="0" smtClean="0">
                <a:latin typeface="+mj-lt"/>
                <a:cs typeface="+mn-cs"/>
              </a:rPr>
              <a:t>“convention” or training room </a:t>
            </a:r>
            <a:r>
              <a:rPr lang="en-US" sz="2400" dirty="0">
                <a:latin typeface="+mj-lt"/>
                <a:cs typeface="+mn-cs"/>
              </a:rPr>
              <a:t>rental </a:t>
            </a:r>
            <a:r>
              <a:rPr lang="en-US" sz="2400" dirty="0" smtClean="0">
                <a:latin typeface="+mj-lt"/>
                <a:cs typeface="+mn-cs"/>
              </a:rPr>
              <a:t>of </a:t>
            </a:r>
            <a:r>
              <a:rPr lang="en-US" sz="2400" dirty="0">
                <a:latin typeface="+mj-lt"/>
                <a:cs typeface="+mn-cs"/>
              </a:rPr>
              <a:t>more than $5K, use a PO. </a:t>
            </a:r>
          </a:p>
          <a:p>
            <a:pPr lvl="1">
              <a:buFont typeface="Wingdings" panose="05000000000000000000" pitchFamily="2" charset="2"/>
              <a:buChar char="§"/>
              <a:defRPr/>
            </a:pPr>
            <a:endParaRPr lang="en-US" sz="2800" dirty="0"/>
          </a:p>
          <a:p>
            <a:pPr marL="457200" lvl="1" indent="0">
              <a:buNone/>
              <a:defRPr/>
            </a:pPr>
            <a:r>
              <a:rPr lang="en-US" sz="2800" dirty="0" smtClean="0">
                <a:latin typeface="+mj-lt"/>
                <a:cs typeface="+mn-cs"/>
              </a:rPr>
              <a:t> </a:t>
            </a:r>
          </a:p>
          <a:p>
            <a:pPr marL="457200" lvl="1" indent="0">
              <a:buNone/>
              <a:defRPr/>
            </a:pPr>
            <a:endParaRPr lang="en-US" sz="2800" dirty="0" smtClean="0">
              <a:latin typeface="+mj-lt"/>
              <a:cs typeface="+mn-cs"/>
            </a:endParaRPr>
          </a:p>
          <a:p>
            <a:pPr marL="457200" lvl="1" indent="0">
              <a:buNone/>
              <a:defRPr/>
            </a:pPr>
            <a:endParaRPr lang="en-US" sz="2800" dirty="0">
              <a:latin typeface="+mj-lt"/>
              <a:cs typeface="+mn-cs"/>
            </a:endParaRPr>
          </a:p>
          <a:p>
            <a:pPr marL="800100" lvl="1" indent="-342900" eaLnBrk="1" hangingPunct="1">
              <a:buFont typeface="Arial" panose="020B0604020202020204" pitchFamily="34" charset="0"/>
              <a:buChar char="•"/>
              <a:defRPr/>
            </a:pPr>
            <a:endParaRPr lang="en-US" sz="2400" dirty="0" smtClean="0">
              <a:latin typeface="Arial" panose="020B0604020202020204" pitchFamily="34" charset="0"/>
            </a:endParaRPr>
          </a:p>
        </p:txBody>
      </p:sp>
    </p:spTree>
    <p:extLst>
      <p:ext uri="{BB962C8B-B14F-4D97-AF65-F5344CB8AC3E}">
        <p14:creationId xmlns:p14="http://schemas.microsoft.com/office/powerpoint/2010/main" val="30686859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Title 1"/>
          <p:cNvSpPr>
            <a:spLocks noGrp="1"/>
          </p:cNvSpPr>
          <p:nvPr>
            <p:ph type="title"/>
          </p:nvPr>
        </p:nvSpPr>
        <p:spPr>
          <a:xfrm>
            <a:off x="1104900" y="44341"/>
            <a:ext cx="6834143" cy="1094345"/>
          </a:xfrm>
        </p:spPr>
        <p:txBody>
          <a:bodyPr>
            <a:normAutofit/>
          </a:bodyPr>
          <a:lstStyle/>
          <a:p>
            <a:pPr eaLnBrk="1" hangingPunct="1">
              <a:defRPr/>
            </a:pPr>
            <a:r>
              <a:rPr lang="en-US" sz="4000" dirty="0" smtClean="0">
                <a:ea typeface="+mj-ea"/>
              </a:rPr>
              <a:t>TRAVELTracks Reminders</a:t>
            </a:r>
          </a:p>
        </p:txBody>
      </p:sp>
      <p:sp>
        <p:nvSpPr>
          <p:cNvPr id="33795" name="Content Placeholder 2"/>
          <p:cNvSpPr>
            <a:spLocks noGrp="1"/>
          </p:cNvSpPr>
          <p:nvPr>
            <p:ph idx="1"/>
          </p:nvPr>
        </p:nvSpPr>
        <p:spPr>
          <a:xfrm>
            <a:off x="0" y="796834"/>
            <a:ext cx="9144000" cy="5786846"/>
          </a:xfrm>
        </p:spPr>
        <p:txBody>
          <a:bodyPr/>
          <a:lstStyle/>
          <a:p>
            <a:pPr marL="0" indent="0">
              <a:buFontTx/>
              <a:buNone/>
              <a:defRPr/>
            </a:pPr>
            <a:endParaRPr lang="en-US" sz="800" dirty="0" smtClean="0">
              <a:latin typeface="+mj-lt"/>
            </a:endParaRPr>
          </a:p>
          <a:p>
            <a:pPr marL="512763" lvl="1" indent="-512763">
              <a:buFont typeface="Wingdings" panose="05000000000000000000" pitchFamily="2" charset="2"/>
              <a:buChar char="Ø"/>
              <a:defRPr/>
            </a:pPr>
            <a:endParaRPr lang="en-US" sz="800" dirty="0"/>
          </a:p>
          <a:p>
            <a:pPr marL="512763" lvl="1" indent="-512763">
              <a:buFont typeface="Wingdings" panose="05000000000000000000" pitchFamily="2" charset="2"/>
              <a:buChar char="Ø"/>
              <a:defRPr/>
            </a:pPr>
            <a:r>
              <a:rPr lang="en-US" sz="2400" dirty="0">
                <a:latin typeface="+mj-lt"/>
                <a:cs typeface="+mn-cs"/>
              </a:rPr>
              <a:t>If your traveler is at a location where they can’t “save and send” their expense report in TT, attach an email </a:t>
            </a:r>
            <a:r>
              <a:rPr lang="en-US" sz="2400" dirty="0" smtClean="0">
                <a:latin typeface="+mj-lt"/>
                <a:cs typeface="+mn-cs"/>
              </a:rPr>
              <a:t>from the traveler with </a:t>
            </a:r>
            <a:r>
              <a:rPr lang="en-US" sz="2400" dirty="0">
                <a:latin typeface="+mj-lt"/>
                <a:cs typeface="+mn-cs"/>
              </a:rPr>
              <a:t>the certification statement as the traveler’s approval. </a:t>
            </a:r>
            <a:endParaRPr lang="en-US" sz="2400" dirty="0" smtClean="0">
              <a:latin typeface="+mj-lt"/>
              <a:cs typeface="+mn-cs"/>
            </a:endParaRPr>
          </a:p>
          <a:p>
            <a:pPr marL="512763" lvl="1" indent="-512763">
              <a:buFont typeface="Wingdings" panose="05000000000000000000" pitchFamily="2" charset="2"/>
              <a:buChar char="Ø"/>
              <a:defRPr/>
            </a:pPr>
            <a:r>
              <a:rPr lang="en-US" sz="2400" dirty="0" smtClean="0">
                <a:latin typeface="+mj-lt"/>
                <a:cs typeface="+mn-cs"/>
              </a:rPr>
              <a:t>This </a:t>
            </a:r>
            <a:r>
              <a:rPr lang="en-US" sz="2400" dirty="0">
                <a:latin typeface="+mj-lt"/>
                <a:cs typeface="+mn-cs"/>
              </a:rPr>
              <a:t>should be the exception and won’t apply to most traveler situations.  </a:t>
            </a:r>
            <a:endParaRPr lang="en-US" sz="2400" dirty="0" smtClean="0">
              <a:latin typeface="+mj-lt"/>
              <a:cs typeface="+mn-cs"/>
            </a:endParaRPr>
          </a:p>
          <a:p>
            <a:pPr marL="512763" lvl="1" indent="-512763">
              <a:buFont typeface="Wingdings" panose="05000000000000000000" pitchFamily="2" charset="2"/>
              <a:buChar char="Ø"/>
              <a:defRPr/>
            </a:pPr>
            <a:r>
              <a:rPr lang="en-US" sz="2400" dirty="0" smtClean="0">
                <a:latin typeface="+mj-lt"/>
                <a:cs typeface="+mn-cs"/>
              </a:rPr>
              <a:t>Certification Statement from the traveler:</a:t>
            </a:r>
          </a:p>
          <a:p>
            <a:pPr marL="0" indent="0">
              <a:buNone/>
            </a:pPr>
            <a:r>
              <a:rPr lang="en-US" b="1" dirty="0" smtClean="0"/>
              <a:t>I </a:t>
            </a:r>
            <a:r>
              <a:rPr lang="en-US" b="1" dirty="0"/>
              <a:t>certify that the expenses are correct and have not been </a:t>
            </a:r>
            <a:r>
              <a:rPr lang="en-US" b="1" dirty="0" smtClean="0"/>
              <a:t>reimbursed </a:t>
            </a:r>
            <a:r>
              <a:rPr lang="en-US" b="1" dirty="0"/>
              <a:t>to me by any other method.  The summary of the travel </a:t>
            </a:r>
            <a:r>
              <a:rPr lang="en-US" b="1" dirty="0" smtClean="0"/>
              <a:t>expenses </a:t>
            </a:r>
            <a:r>
              <a:rPr lang="en-US" b="1" dirty="0"/>
              <a:t>is as follows:</a:t>
            </a:r>
            <a:endParaRPr lang="en-US" dirty="0"/>
          </a:p>
          <a:p>
            <a:pPr lvl="3">
              <a:buFont typeface="Wingdings" panose="05000000000000000000" pitchFamily="2" charset="2"/>
              <a:buChar char="v"/>
            </a:pPr>
            <a:r>
              <a:rPr lang="en-US" b="1" dirty="0"/>
              <a:t>Traveler Name:</a:t>
            </a:r>
            <a:endParaRPr lang="en-US" dirty="0"/>
          </a:p>
          <a:p>
            <a:pPr lvl="3">
              <a:buFont typeface="Wingdings" panose="05000000000000000000" pitchFamily="2" charset="2"/>
              <a:buChar char="v"/>
            </a:pPr>
            <a:r>
              <a:rPr lang="en-US" b="1" dirty="0"/>
              <a:t>Trip Number:</a:t>
            </a:r>
            <a:endParaRPr lang="en-US" dirty="0"/>
          </a:p>
          <a:p>
            <a:pPr lvl="3">
              <a:buFont typeface="Wingdings" panose="05000000000000000000" pitchFamily="2" charset="2"/>
              <a:buChar char="v"/>
            </a:pPr>
            <a:r>
              <a:rPr lang="en-US" b="1" dirty="0"/>
              <a:t>Dates of Travel:</a:t>
            </a:r>
            <a:endParaRPr lang="en-US" dirty="0"/>
          </a:p>
          <a:p>
            <a:pPr lvl="3">
              <a:buFont typeface="Wingdings" panose="05000000000000000000" pitchFamily="2" charset="2"/>
              <a:buChar char="v"/>
            </a:pPr>
            <a:r>
              <a:rPr lang="en-US" b="1" dirty="0"/>
              <a:t>Amount of Reimbursement:</a:t>
            </a:r>
            <a:endParaRPr lang="en-US" dirty="0"/>
          </a:p>
          <a:p>
            <a:pPr marL="512763" lvl="1" indent="-512763">
              <a:buFont typeface="Wingdings" panose="05000000000000000000" pitchFamily="2" charset="2"/>
              <a:buChar char="Ø"/>
              <a:defRPr/>
            </a:pPr>
            <a:r>
              <a:rPr lang="en-US" sz="2400" dirty="0">
                <a:latin typeface="+mj-lt"/>
                <a:cs typeface="+mn-cs"/>
              </a:rPr>
              <a:t>Expense report due 30 days after trip end date. </a:t>
            </a:r>
            <a:r>
              <a:rPr lang="en-US" sz="2400" dirty="0" smtClean="0">
                <a:latin typeface="+mj-lt"/>
                <a:cs typeface="+mn-cs"/>
              </a:rPr>
              <a:t>Closed trip will release any unused encumbered funds back to your budget. </a:t>
            </a:r>
            <a:endParaRPr lang="en-US" sz="2400" dirty="0">
              <a:latin typeface="+mj-lt"/>
              <a:cs typeface="+mn-cs"/>
            </a:endParaRPr>
          </a:p>
          <a:p>
            <a:pPr lvl="1">
              <a:buFont typeface="Wingdings" panose="05000000000000000000" pitchFamily="2" charset="2"/>
              <a:buChar char="§"/>
              <a:defRPr/>
            </a:pPr>
            <a:endParaRPr lang="en-US" sz="2800" dirty="0"/>
          </a:p>
          <a:p>
            <a:pPr marL="457200" lvl="1" indent="0">
              <a:buNone/>
              <a:defRPr/>
            </a:pPr>
            <a:r>
              <a:rPr lang="en-US" sz="2800" dirty="0" smtClean="0">
                <a:latin typeface="+mj-lt"/>
                <a:cs typeface="+mn-cs"/>
              </a:rPr>
              <a:t> </a:t>
            </a:r>
          </a:p>
          <a:p>
            <a:pPr marL="457200" lvl="1" indent="0">
              <a:buNone/>
              <a:defRPr/>
            </a:pPr>
            <a:endParaRPr lang="en-US" sz="2800" dirty="0" smtClean="0">
              <a:latin typeface="+mj-lt"/>
              <a:cs typeface="+mn-cs"/>
            </a:endParaRPr>
          </a:p>
          <a:p>
            <a:pPr marL="457200" lvl="1" indent="0">
              <a:buNone/>
              <a:defRPr/>
            </a:pPr>
            <a:endParaRPr lang="en-US" sz="2800" dirty="0">
              <a:latin typeface="+mj-lt"/>
              <a:cs typeface="+mn-cs"/>
            </a:endParaRPr>
          </a:p>
          <a:p>
            <a:pPr marL="800100" lvl="1" indent="-342900" eaLnBrk="1" hangingPunct="1">
              <a:buFont typeface="Arial" panose="020B0604020202020204" pitchFamily="34" charset="0"/>
              <a:buChar char="•"/>
              <a:defRPr/>
            </a:pPr>
            <a:endParaRPr lang="en-US" sz="2400" dirty="0" smtClean="0">
              <a:latin typeface="Arial" panose="020B0604020202020204" pitchFamily="34" charset="0"/>
            </a:endParaRPr>
          </a:p>
        </p:txBody>
      </p:sp>
    </p:spTree>
    <p:extLst>
      <p:ext uri="{BB962C8B-B14F-4D97-AF65-F5344CB8AC3E}">
        <p14:creationId xmlns:p14="http://schemas.microsoft.com/office/powerpoint/2010/main" val="34604312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Title 1"/>
          <p:cNvSpPr>
            <a:spLocks noGrp="1"/>
          </p:cNvSpPr>
          <p:nvPr>
            <p:ph type="title"/>
          </p:nvPr>
        </p:nvSpPr>
        <p:spPr>
          <a:xfrm>
            <a:off x="1104900" y="-128187"/>
            <a:ext cx="6834143" cy="1034041"/>
          </a:xfrm>
        </p:spPr>
        <p:txBody>
          <a:bodyPr>
            <a:normAutofit/>
          </a:bodyPr>
          <a:lstStyle/>
          <a:p>
            <a:pPr eaLnBrk="1" hangingPunct="1">
              <a:defRPr/>
            </a:pPr>
            <a:r>
              <a:rPr lang="en-US" sz="4000" dirty="0" smtClean="0">
                <a:ea typeface="+mj-ea"/>
              </a:rPr>
              <a:t>Travel Forms Updates</a:t>
            </a:r>
          </a:p>
        </p:txBody>
      </p:sp>
      <p:sp>
        <p:nvSpPr>
          <p:cNvPr id="33795" name="Content Placeholder 2"/>
          <p:cNvSpPr>
            <a:spLocks noGrp="1"/>
          </p:cNvSpPr>
          <p:nvPr>
            <p:ph idx="1"/>
          </p:nvPr>
        </p:nvSpPr>
        <p:spPr>
          <a:xfrm>
            <a:off x="0" y="713064"/>
            <a:ext cx="9144000" cy="5502741"/>
          </a:xfrm>
        </p:spPr>
        <p:txBody>
          <a:bodyPr/>
          <a:lstStyle/>
          <a:p>
            <a:pPr marL="0" indent="0">
              <a:buFontTx/>
              <a:buNone/>
              <a:defRPr/>
            </a:pPr>
            <a:endParaRPr lang="en-US" sz="800" dirty="0" smtClean="0">
              <a:latin typeface="+mj-lt"/>
            </a:endParaRPr>
          </a:p>
          <a:p>
            <a:pPr lvl="1">
              <a:buFont typeface="Wingdings" panose="05000000000000000000" pitchFamily="2" charset="2"/>
              <a:buChar char="Ø"/>
              <a:defRPr/>
            </a:pPr>
            <a:r>
              <a:rPr lang="en-US" sz="2800" dirty="0" smtClean="0">
                <a:latin typeface="+mj-lt"/>
                <a:cs typeface="+mn-cs"/>
              </a:rPr>
              <a:t>T-1 Airfare Equivalency Form</a:t>
            </a:r>
          </a:p>
          <a:p>
            <a:pPr lvl="2">
              <a:buFont typeface="Wingdings" panose="05000000000000000000" pitchFamily="2" charset="2"/>
              <a:buChar char="§"/>
              <a:defRPr/>
            </a:pPr>
            <a:r>
              <a:rPr lang="en-US" sz="2400" dirty="0" smtClean="0">
                <a:latin typeface="+mj-lt"/>
                <a:cs typeface="+mn-cs"/>
              </a:rPr>
              <a:t>Must attach airfare quote.</a:t>
            </a:r>
          </a:p>
          <a:p>
            <a:pPr marL="914400" lvl="2" indent="0">
              <a:buNone/>
              <a:defRPr/>
            </a:pPr>
            <a:endParaRPr lang="en-US" sz="800" dirty="0" smtClean="0">
              <a:latin typeface="+mj-lt"/>
              <a:cs typeface="+mn-cs"/>
            </a:endParaRPr>
          </a:p>
          <a:p>
            <a:pPr marL="914400" lvl="2" indent="0">
              <a:buNone/>
              <a:defRPr/>
            </a:pPr>
            <a:endParaRPr lang="en-US" sz="800" dirty="0" smtClean="0">
              <a:latin typeface="+mj-lt"/>
              <a:cs typeface="+mn-cs"/>
            </a:endParaRPr>
          </a:p>
          <a:p>
            <a:pPr marL="914400" lvl="2" indent="0">
              <a:buNone/>
              <a:defRPr/>
            </a:pPr>
            <a:endParaRPr lang="en-US" sz="800" dirty="0" smtClean="0">
              <a:latin typeface="+mj-lt"/>
              <a:cs typeface="+mn-cs"/>
            </a:endParaRPr>
          </a:p>
          <a:p>
            <a:pPr marL="914400" lvl="2" indent="0">
              <a:buNone/>
              <a:defRPr/>
            </a:pPr>
            <a:endParaRPr lang="en-US" sz="800" dirty="0" smtClean="0">
              <a:latin typeface="+mj-lt"/>
              <a:cs typeface="+mn-cs"/>
            </a:endParaRPr>
          </a:p>
          <a:p>
            <a:pPr marL="457200" lvl="1" indent="0" eaLnBrk="1" hangingPunct="1">
              <a:buNone/>
              <a:defRPr/>
            </a:pPr>
            <a:endParaRPr lang="en-US" sz="2400" dirty="0" smtClean="0">
              <a:latin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076822719"/>
              </p:ext>
            </p:extLst>
          </p:nvPr>
        </p:nvGraphicFramePr>
        <p:xfrm>
          <a:off x="783771" y="2259714"/>
          <a:ext cx="7485019" cy="2602230"/>
        </p:xfrm>
        <a:graphic>
          <a:graphicData uri="http://schemas.openxmlformats.org/drawingml/2006/table">
            <a:tbl>
              <a:tblPr>
                <a:tableStyleId>{5C22544A-7EE6-4342-B048-85BDC9FD1C3A}</a:tableStyleId>
              </a:tblPr>
              <a:tblGrid>
                <a:gridCol w="344265">
                  <a:extLst>
                    <a:ext uri="{9D8B030D-6E8A-4147-A177-3AD203B41FA5}">
                      <a16:colId xmlns:a16="http://schemas.microsoft.com/office/drawing/2014/main" xmlns="" val="747650401"/>
                    </a:ext>
                  </a:extLst>
                </a:gridCol>
                <a:gridCol w="521952">
                  <a:extLst>
                    <a:ext uri="{9D8B030D-6E8A-4147-A177-3AD203B41FA5}">
                      <a16:colId xmlns:a16="http://schemas.microsoft.com/office/drawing/2014/main" xmlns="" val="1983582645"/>
                    </a:ext>
                  </a:extLst>
                </a:gridCol>
                <a:gridCol w="1010589">
                  <a:extLst>
                    <a:ext uri="{9D8B030D-6E8A-4147-A177-3AD203B41FA5}">
                      <a16:colId xmlns:a16="http://schemas.microsoft.com/office/drawing/2014/main" xmlns="" val="3347112820"/>
                    </a:ext>
                  </a:extLst>
                </a:gridCol>
                <a:gridCol w="233212">
                  <a:extLst>
                    <a:ext uri="{9D8B030D-6E8A-4147-A177-3AD203B41FA5}">
                      <a16:colId xmlns:a16="http://schemas.microsoft.com/office/drawing/2014/main" xmlns="" val="3181118230"/>
                    </a:ext>
                  </a:extLst>
                </a:gridCol>
                <a:gridCol w="166581">
                  <a:extLst>
                    <a:ext uri="{9D8B030D-6E8A-4147-A177-3AD203B41FA5}">
                      <a16:colId xmlns:a16="http://schemas.microsoft.com/office/drawing/2014/main" xmlns="" val="2292304193"/>
                    </a:ext>
                  </a:extLst>
                </a:gridCol>
                <a:gridCol w="488637">
                  <a:extLst>
                    <a:ext uri="{9D8B030D-6E8A-4147-A177-3AD203B41FA5}">
                      <a16:colId xmlns:a16="http://schemas.microsoft.com/office/drawing/2014/main" xmlns="" val="375608476"/>
                    </a:ext>
                  </a:extLst>
                </a:gridCol>
                <a:gridCol w="166581">
                  <a:extLst>
                    <a:ext uri="{9D8B030D-6E8A-4147-A177-3AD203B41FA5}">
                      <a16:colId xmlns:a16="http://schemas.microsoft.com/office/drawing/2014/main" xmlns="" val="1241194174"/>
                    </a:ext>
                  </a:extLst>
                </a:gridCol>
                <a:gridCol w="188792">
                  <a:extLst>
                    <a:ext uri="{9D8B030D-6E8A-4147-A177-3AD203B41FA5}">
                      <a16:colId xmlns:a16="http://schemas.microsoft.com/office/drawing/2014/main" xmlns="" val="3813946135"/>
                    </a:ext>
                  </a:extLst>
                </a:gridCol>
                <a:gridCol w="544163">
                  <a:extLst>
                    <a:ext uri="{9D8B030D-6E8A-4147-A177-3AD203B41FA5}">
                      <a16:colId xmlns:a16="http://schemas.microsoft.com/office/drawing/2014/main" xmlns="" val="2399746567"/>
                    </a:ext>
                  </a:extLst>
                </a:gridCol>
                <a:gridCol w="466425">
                  <a:extLst>
                    <a:ext uri="{9D8B030D-6E8A-4147-A177-3AD203B41FA5}">
                      <a16:colId xmlns:a16="http://schemas.microsoft.com/office/drawing/2014/main" xmlns="" val="3270156364"/>
                    </a:ext>
                  </a:extLst>
                </a:gridCol>
                <a:gridCol w="199897">
                  <a:extLst>
                    <a:ext uri="{9D8B030D-6E8A-4147-A177-3AD203B41FA5}">
                      <a16:colId xmlns:a16="http://schemas.microsoft.com/office/drawing/2014/main" xmlns="" val="1274538270"/>
                    </a:ext>
                  </a:extLst>
                </a:gridCol>
                <a:gridCol w="633006">
                  <a:extLst>
                    <a:ext uri="{9D8B030D-6E8A-4147-A177-3AD203B41FA5}">
                      <a16:colId xmlns:a16="http://schemas.microsoft.com/office/drawing/2014/main" xmlns="" val="1517332362"/>
                    </a:ext>
                  </a:extLst>
                </a:gridCol>
                <a:gridCol w="810692">
                  <a:extLst>
                    <a:ext uri="{9D8B030D-6E8A-4147-A177-3AD203B41FA5}">
                      <a16:colId xmlns:a16="http://schemas.microsoft.com/office/drawing/2014/main" xmlns="" val="1181974981"/>
                    </a:ext>
                  </a:extLst>
                </a:gridCol>
                <a:gridCol w="422004">
                  <a:extLst>
                    <a:ext uri="{9D8B030D-6E8A-4147-A177-3AD203B41FA5}">
                      <a16:colId xmlns:a16="http://schemas.microsoft.com/office/drawing/2014/main" xmlns="" val="753649119"/>
                    </a:ext>
                  </a:extLst>
                </a:gridCol>
                <a:gridCol w="688533">
                  <a:extLst>
                    <a:ext uri="{9D8B030D-6E8A-4147-A177-3AD203B41FA5}">
                      <a16:colId xmlns:a16="http://schemas.microsoft.com/office/drawing/2014/main" xmlns="" val="543723197"/>
                    </a:ext>
                  </a:extLst>
                </a:gridCol>
                <a:gridCol w="599690">
                  <a:extLst>
                    <a:ext uri="{9D8B030D-6E8A-4147-A177-3AD203B41FA5}">
                      <a16:colId xmlns:a16="http://schemas.microsoft.com/office/drawing/2014/main" xmlns="" val="1244418018"/>
                    </a:ext>
                  </a:extLst>
                </a:gridCol>
              </a:tblGrid>
              <a:tr h="200025">
                <a:tc rowSpan="4" gridSpan="7">
                  <a:txBody>
                    <a:bodyPr/>
                    <a:lstStyle/>
                    <a:p>
                      <a:pPr algn="l" fontAlgn="b"/>
                      <a:r>
                        <a:rPr lang="en-US" sz="1000" u="none" strike="noStrike">
                          <a:effectLst/>
                        </a:rPr>
                        <a:t> </a:t>
                      </a:r>
                      <a:endParaRPr lang="en-US" sz="1000" b="0" i="0" u="none" strike="noStrike">
                        <a:effectLst/>
                        <a:latin typeface="Arial" panose="020B0604020202020204" pitchFamily="34" charset="0"/>
                      </a:endParaRPr>
                    </a:p>
                  </a:txBody>
                  <a:tcPr marL="0" marR="0" marT="0" marB="0"/>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gridSpan="9">
                  <a:txBody>
                    <a:bodyPr/>
                    <a:lstStyle/>
                    <a:p>
                      <a:pPr algn="r" fontAlgn="t"/>
                      <a:r>
                        <a:rPr lang="en-US" sz="1200" u="none" strike="noStrike">
                          <a:effectLst/>
                        </a:rPr>
                        <a:t>Form T-1</a:t>
                      </a:r>
                      <a:endParaRPr lang="en-US" sz="1200" b="1" i="0" u="none" strike="noStrike">
                        <a:effectLst/>
                        <a:latin typeface="Arial" panose="020B0604020202020204" pitchFamily="34" charset="0"/>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131194410"/>
                  </a:ext>
                </a:extLst>
              </a:tr>
              <a:tr h="257175">
                <a:tc gridSpan="7"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9">
                  <a:txBody>
                    <a:bodyPr/>
                    <a:lstStyle/>
                    <a:p>
                      <a:pPr algn="ctr" fontAlgn="b"/>
                      <a:r>
                        <a:rPr lang="en-US" sz="1600" u="none" strike="noStrike">
                          <a:effectLst/>
                        </a:rPr>
                        <a:t>Airfare Equivalency Form</a:t>
                      </a:r>
                      <a:endParaRPr lang="en-US" sz="1600" b="1" i="0" u="none" strike="noStrike">
                        <a:effectLst/>
                        <a:latin typeface="Arial" panose="020B060402020202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416675111"/>
                  </a:ext>
                </a:extLst>
              </a:tr>
              <a:tr h="200025">
                <a:tc gridSpan="7"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9">
                  <a:txBody>
                    <a:bodyPr/>
                    <a:lstStyle/>
                    <a:p>
                      <a:pPr algn="ctr" fontAlgn="b"/>
                      <a:r>
                        <a:rPr lang="en-US" sz="1200" u="none" strike="noStrike">
                          <a:effectLst/>
                        </a:rPr>
                        <a:t>Mileage in Lieu of Airfare - Out of State Only</a:t>
                      </a:r>
                      <a:endParaRPr lang="en-US" sz="1200" b="1" i="0" u="none" strike="noStrike">
                        <a:effectLst/>
                        <a:latin typeface="Arial" panose="020B060402020202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037814565"/>
                  </a:ext>
                </a:extLst>
              </a:tr>
              <a:tr h="171450">
                <a:tc gridSpan="7"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9">
                  <a:txBody>
                    <a:bodyPr/>
                    <a:lstStyle/>
                    <a:p>
                      <a:pPr algn="ctr" fontAlgn="b"/>
                      <a:r>
                        <a:rPr lang="en-US" sz="1000" u="none" strike="noStrike">
                          <a:effectLst/>
                        </a:rPr>
                        <a:t> </a:t>
                      </a:r>
                      <a:endParaRPr lang="en-US" sz="1000" b="0" i="0" u="none" strike="noStrike">
                        <a:effectLst/>
                        <a:latin typeface="Arial" panose="020B060402020202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488238282"/>
                  </a:ext>
                </a:extLst>
              </a:tr>
              <a:tr h="76200">
                <a:tc>
                  <a:txBody>
                    <a:bodyPr/>
                    <a:lstStyle/>
                    <a:p>
                      <a:pPr algn="l" fontAlgn="b"/>
                      <a:endParaRPr lang="en-US" sz="1000" b="0" i="0" u="none" strike="noStrike">
                        <a:effectLst/>
                        <a:latin typeface="Arial" panose="020B0604020202020204" pitchFamily="34" charset="0"/>
                      </a:endParaRPr>
                    </a:p>
                  </a:txBody>
                  <a:tcPr marL="0" marR="0" marT="0" marB="0" anchor="b"/>
                </a:tc>
                <a:tc>
                  <a:txBody>
                    <a:bodyPr/>
                    <a:lstStyle/>
                    <a:p>
                      <a:pPr algn="l" fontAlgn="b"/>
                      <a:endParaRPr lang="en-US" sz="1000" b="0" i="0" u="none" strike="noStrike">
                        <a:effectLst/>
                        <a:latin typeface="Arial" panose="020B0604020202020204" pitchFamily="34" charset="0"/>
                      </a:endParaRPr>
                    </a:p>
                  </a:txBody>
                  <a:tcPr marL="0" marR="0" marT="0" marB="0" anchor="b"/>
                </a:tc>
                <a:tc>
                  <a:txBody>
                    <a:bodyPr/>
                    <a:lstStyle/>
                    <a:p>
                      <a:pPr algn="l" fontAlgn="b"/>
                      <a:endParaRPr lang="en-US" sz="1000" b="0" i="0" u="none" strike="noStrike">
                        <a:effectLst/>
                        <a:latin typeface="Arial" panose="020B0604020202020204" pitchFamily="34" charset="0"/>
                      </a:endParaRPr>
                    </a:p>
                  </a:txBody>
                  <a:tcPr marL="0" marR="0" marT="0" marB="0" anchor="b"/>
                </a:tc>
                <a:tc>
                  <a:txBody>
                    <a:bodyPr/>
                    <a:lstStyle/>
                    <a:p>
                      <a:pPr algn="l" fontAlgn="b"/>
                      <a:endParaRPr lang="en-US" sz="1000" b="0" i="0" u="none" strike="noStrike">
                        <a:effectLst/>
                        <a:latin typeface="Arial" panose="020B0604020202020204" pitchFamily="34" charset="0"/>
                      </a:endParaRPr>
                    </a:p>
                  </a:txBody>
                  <a:tcPr marL="0" marR="0" marT="0" marB="0" anchor="b"/>
                </a:tc>
                <a:tc>
                  <a:txBody>
                    <a:bodyPr/>
                    <a:lstStyle/>
                    <a:p>
                      <a:pPr algn="l" fontAlgn="b"/>
                      <a:endParaRPr lang="en-US" sz="1000" b="0" i="0" u="none" strike="noStrike">
                        <a:effectLst/>
                        <a:latin typeface="Arial" panose="020B0604020202020204" pitchFamily="34" charset="0"/>
                      </a:endParaRPr>
                    </a:p>
                  </a:txBody>
                  <a:tcPr marL="0" marR="0" marT="0" marB="0" anchor="b"/>
                </a:tc>
                <a:tc>
                  <a:txBody>
                    <a:bodyPr/>
                    <a:lstStyle/>
                    <a:p>
                      <a:pPr algn="l" fontAlgn="b"/>
                      <a:endParaRPr lang="en-US" sz="1000" b="0" i="0" u="none" strike="noStrike">
                        <a:effectLst/>
                        <a:latin typeface="Arial" panose="020B0604020202020204" pitchFamily="34" charset="0"/>
                      </a:endParaRPr>
                    </a:p>
                  </a:txBody>
                  <a:tcPr marL="0" marR="0" marT="0" marB="0" anchor="b"/>
                </a:tc>
                <a:tc>
                  <a:txBody>
                    <a:bodyPr/>
                    <a:lstStyle/>
                    <a:p>
                      <a:pPr algn="l" fontAlgn="b"/>
                      <a:endParaRPr lang="en-US" sz="1000" b="0" i="0" u="none" strike="noStrike">
                        <a:effectLst/>
                        <a:latin typeface="Arial" panose="020B0604020202020204" pitchFamily="34" charset="0"/>
                      </a:endParaRPr>
                    </a:p>
                  </a:txBody>
                  <a:tcPr marL="0" marR="0" marT="0" marB="0" anchor="b"/>
                </a:tc>
                <a:tc>
                  <a:txBody>
                    <a:bodyPr/>
                    <a:lstStyle/>
                    <a:p>
                      <a:pPr algn="l" fontAlgn="b"/>
                      <a:endParaRPr lang="en-US" sz="1000" b="0" i="0" u="none" strike="noStrike">
                        <a:effectLst/>
                        <a:latin typeface="Arial" panose="020B0604020202020204" pitchFamily="34" charset="0"/>
                      </a:endParaRPr>
                    </a:p>
                  </a:txBody>
                  <a:tcPr marL="0" marR="0" marT="0" marB="0" anchor="b"/>
                </a:tc>
                <a:tc>
                  <a:txBody>
                    <a:bodyPr/>
                    <a:lstStyle/>
                    <a:p>
                      <a:pPr algn="l" fontAlgn="b"/>
                      <a:endParaRPr lang="en-US" sz="1000" b="0" i="0" u="none" strike="noStrike">
                        <a:effectLst/>
                        <a:latin typeface="Arial" panose="020B0604020202020204" pitchFamily="34" charset="0"/>
                      </a:endParaRPr>
                    </a:p>
                  </a:txBody>
                  <a:tcPr marL="0" marR="0" marT="0" marB="0" anchor="b"/>
                </a:tc>
                <a:tc>
                  <a:txBody>
                    <a:bodyPr/>
                    <a:lstStyle/>
                    <a:p>
                      <a:pPr algn="l" fontAlgn="b"/>
                      <a:endParaRPr lang="en-US" sz="1000" b="0" i="0" u="none" strike="noStrike">
                        <a:effectLst/>
                        <a:latin typeface="Arial" panose="020B0604020202020204" pitchFamily="34" charset="0"/>
                      </a:endParaRPr>
                    </a:p>
                  </a:txBody>
                  <a:tcPr marL="0" marR="0" marT="0" marB="0" anchor="b"/>
                </a:tc>
                <a:tc>
                  <a:txBody>
                    <a:bodyPr/>
                    <a:lstStyle/>
                    <a:p>
                      <a:pPr algn="l" fontAlgn="b"/>
                      <a:endParaRPr lang="en-US" sz="1000" b="0" i="0" u="none" strike="noStrike">
                        <a:effectLst/>
                        <a:latin typeface="Arial" panose="020B0604020202020204" pitchFamily="34" charset="0"/>
                      </a:endParaRPr>
                    </a:p>
                  </a:txBody>
                  <a:tcPr marL="0" marR="0" marT="0" marB="0" anchor="b"/>
                </a:tc>
                <a:tc>
                  <a:txBody>
                    <a:bodyPr/>
                    <a:lstStyle/>
                    <a:p>
                      <a:pPr algn="l" fontAlgn="b"/>
                      <a:endParaRPr lang="en-US" sz="1000" b="0" i="0" u="none" strike="noStrike">
                        <a:effectLst/>
                        <a:latin typeface="Arial" panose="020B0604020202020204" pitchFamily="34" charset="0"/>
                      </a:endParaRPr>
                    </a:p>
                  </a:txBody>
                  <a:tcPr marL="0" marR="0" marT="0" marB="0" anchor="b"/>
                </a:tc>
                <a:tc>
                  <a:txBody>
                    <a:bodyPr/>
                    <a:lstStyle/>
                    <a:p>
                      <a:pPr algn="l" fontAlgn="b"/>
                      <a:endParaRPr lang="en-US" sz="1000" b="0" i="0" u="none" strike="noStrike">
                        <a:effectLst/>
                        <a:latin typeface="Arial" panose="020B0604020202020204" pitchFamily="34" charset="0"/>
                      </a:endParaRPr>
                    </a:p>
                  </a:txBody>
                  <a:tcPr marL="0" marR="0" marT="0" marB="0" anchor="b"/>
                </a:tc>
                <a:tc>
                  <a:txBody>
                    <a:bodyPr/>
                    <a:lstStyle/>
                    <a:p>
                      <a:pPr algn="l" fontAlgn="b"/>
                      <a:endParaRPr lang="en-US" sz="1000" b="0" i="0" u="none" strike="noStrike">
                        <a:effectLst/>
                        <a:latin typeface="Arial" panose="020B0604020202020204" pitchFamily="34" charset="0"/>
                      </a:endParaRPr>
                    </a:p>
                  </a:txBody>
                  <a:tcPr marL="0" marR="0" marT="0" marB="0" anchor="b"/>
                </a:tc>
                <a:tc>
                  <a:txBody>
                    <a:bodyPr/>
                    <a:lstStyle/>
                    <a:p>
                      <a:pPr algn="l" fontAlgn="b"/>
                      <a:endParaRPr lang="en-US" sz="1000" b="0" i="0" u="none" strike="noStrike">
                        <a:effectLst/>
                        <a:latin typeface="Arial" panose="020B0604020202020204" pitchFamily="34" charset="0"/>
                      </a:endParaRPr>
                    </a:p>
                  </a:txBody>
                  <a:tcPr marL="0" marR="0" marT="0" marB="0" anchor="b"/>
                </a:tc>
                <a:tc>
                  <a:txBody>
                    <a:bodyPr/>
                    <a:lstStyle/>
                    <a:p>
                      <a:pPr algn="l" fontAlgn="b"/>
                      <a:endParaRPr lang="en-US" sz="10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xmlns="" val="3361284065"/>
                  </a:ext>
                </a:extLst>
              </a:tr>
              <a:tr h="323850">
                <a:tc gridSpan="16">
                  <a:txBody>
                    <a:bodyPr/>
                    <a:lstStyle/>
                    <a:p>
                      <a:pPr algn="l" fontAlgn="b"/>
                      <a:r>
                        <a:rPr lang="en-US" sz="1100" u="none" strike="noStrike">
                          <a:effectLst/>
                        </a:rPr>
                        <a:t>Complete this form to provide the most cost-effective means comparison when opting for a different mode of travel rather than air travel. Please attach a copy of the airfare quote.</a:t>
                      </a:r>
                      <a:endParaRPr lang="en-US" sz="1100" b="0" i="0" u="none" strike="noStrike">
                        <a:effectLst/>
                        <a:latin typeface="Arial" panose="020B060402020202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801267365"/>
                  </a:ext>
                </a:extLst>
              </a:tr>
              <a:tr h="76200">
                <a:tc>
                  <a:txBody>
                    <a:bodyPr/>
                    <a:lstStyle/>
                    <a:p>
                      <a:pPr algn="l" fontAlgn="b"/>
                      <a:r>
                        <a:rPr lang="en-US" sz="1000" u="none" strike="noStrike">
                          <a:effectLst/>
                        </a:rPr>
                        <a:t> </a:t>
                      </a:r>
                      <a:endParaRPr lang="en-US" sz="1000" b="0" i="0" u="none" strike="noStrike">
                        <a:effectLst/>
                        <a:latin typeface="Arial" panose="020B0604020202020204" pitchFamily="34" charset="0"/>
                      </a:endParaRPr>
                    </a:p>
                  </a:txBody>
                  <a:tcPr marL="0" marR="0" marT="0" marB="0" anchor="b"/>
                </a:tc>
                <a:tc>
                  <a:txBody>
                    <a:bodyPr/>
                    <a:lstStyle/>
                    <a:p>
                      <a:pPr algn="l" fontAlgn="b"/>
                      <a:r>
                        <a:rPr lang="en-US" sz="1000" u="none" strike="noStrike">
                          <a:effectLst/>
                        </a:rPr>
                        <a:t> </a:t>
                      </a:r>
                      <a:endParaRPr lang="en-US" sz="1000" b="0" i="0" u="none" strike="noStrike">
                        <a:effectLst/>
                        <a:latin typeface="Arial" panose="020B0604020202020204" pitchFamily="34" charset="0"/>
                      </a:endParaRPr>
                    </a:p>
                  </a:txBody>
                  <a:tcPr marL="0" marR="0" marT="0" marB="0" anchor="b"/>
                </a:tc>
                <a:tc>
                  <a:txBody>
                    <a:bodyPr/>
                    <a:lstStyle/>
                    <a:p>
                      <a:pPr algn="l" fontAlgn="b"/>
                      <a:r>
                        <a:rPr lang="en-US" sz="1000" u="none" strike="noStrike">
                          <a:effectLst/>
                        </a:rPr>
                        <a:t> </a:t>
                      </a:r>
                      <a:endParaRPr lang="en-US" sz="1000" b="0" i="0" u="none" strike="noStrike">
                        <a:effectLst/>
                        <a:latin typeface="Arial" panose="020B0604020202020204" pitchFamily="34" charset="0"/>
                      </a:endParaRPr>
                    </a:p>
                  </a:txBody>
                  <a:tcPr marL="0" marR="0" marT="0" marB="0" anchor="b"/>
                </a:tc>
                <a:tc>
                  <a:txBody>
                    <a:bodyPr/>
                    <a:lstStyle/>
                    <a:p>
                      <a:pPr algn="l" fontAlgn="b"/>
                      <a:r>
                        <a:rPr lang="en-US" sz="1000" u="none" strike="noStrike">
                          <a:effectLst/>
                        </a:rPr>
                        <a:t> </a:t>
                      </a:r>
                      <a:endParaRPr lang="en-US" sz="1000" b="0" i="0" u="none" strike="noStrike">
                        <a:effectLst/>
                        <a:latin typeface="Arial" panose="020B0604020202020204" pitchFamily="34" charset="0"/>
                      </a:endParaRPr>
                    </a:p>
                  </a:txBody>
                  <a:tcPr marL="0" marR="0" marT="0" marB="0" anchor="b"/>
                </a:tc>
                <a:tc>
                  <a:txBody>
                    <a:bodyPr/>
                    <a:lstStyle/>
                    <a:p>
                      <a:pPr algn="l" fontAlgn="b"/>
                      <a:r>
                        <a:rPr lang="en-US" sz="1000" u="none" strike="noStrike">
                          <a:effectLst/>
                        </a:rPr>
                        <a:t> </a:t>
                      </a:r>
                      <a:endParaRPr lang="en-US" sz="1000" b="0" i="0" u="none" strike="noStrike">
                        <a:effectLst/>
                        <a:latin typeface="Arial" panose="020B0604020202020204" pitchFamily="34" charset="0"/>
                      </a:endParaRPr>
                    </a:p>
                  </a:txBody>
                  <a:tcPr marL="0" marR="0" marT="0" marB="0" anchor="b"/>
                </a:tc>
                <a:tc>
                  <a:txBody>
                    <a:bodyPr/>
                    <a:lstStyle/>
                    <a:p>
                      <a:pPr algn="l" fontAlgn="b"/>
                      <a:r>
                        <a:rPr lang="en-US" sz="1000" u="none" strike="noStrike">
                          <a:effectLst/>
                        </a:rPr>
                        <a:t> </a:t>
                      </a:r>
                      <a:endParaRPr lang="en-US" sz="1000" b="0" i="0" u="none" strike="noStrike">
                        <a:effectLst/>
                        <a:latin typeface="Arial" panose="020B0604020202020204" pitchFamily="34" charset="0"/>
                      </a:endParaRPr>
                    </a:p>
                  </a:txBody>
                  <a:tcPr marL="0" marR="0" marT="0" marB="0" anchor="b"/>
                </a:tc>
                <a:tc>
                  <a:txBody>
                    <a:bodyPr/>
                    <a:lstStyle/>
                    <a:p>
                      <a:pPr algn="l" fontAlgn="b"/>
                      <a:r>
                        <a:rPr lang="en-US" sz="1000" u="none" strike="noStrike">
                          <a:effectLst/>
                        </a:rPr>
                        <a:t> </a:t>
                      </a:r>
                      <a:endParaRPr lang="en-US" sz="1000" b="0" i="0" u="none" strike="noStrike">
                        <a:effectLst/>
                        <a:latin typeface="Arial" panose="020B0604020202020204" pitchFamily="34" charset="0"/>
                      </a:endParaRPr>
                    </a:p>
                  </a:txBody>
                  <a:tcPr marL="0" marR="0" marT="0" marB="0" anchor="b"/>
                </a:tc>
                <a:tc>
                  <a:txBody>
                    <a:bodyPr/>
                    <a:lstStyle/>
                    <a:p>
                      <a:pPr algn="l" fontAlgn="b"/>
                      <a:r>
                        <a:rPr lang="en-US" sz="1000" u="none" strike="noStrike">
                          <a:effectLst/>
                        </a:rPr>
                        <a:t> </a:t>
                      </a:r>
                      <a:endParaRPr lang="en-US" sz="1000" b="0" i="0" u="none" strike="noStrike">
                        <a:effectLst/>
                        <a:latin typeface="Arial" panose="020B0604020202020204" pitchFamily="34" charset="0"/>
                      </a:endParaRPr>
                    </a:p>
                  </a:txBody>
                  <a:tcPr marL="0" marR="0" marT="0" marB="0" anchor="b"/>
                </a:tc>
                <a:tc>
                  <a:txBody>
                    <a:bodyPr/>
                    <a:lstStyle/>
                    <a:p>
                      <a:pPr algn="l" fontAlgn="b"/>
                      <a:r>
                        <a:rPr lang="en-US" sz="1000" u="none" strike="noStrike">
                          <a:effectLst/>
                        </a:rPr>
                        <a:t> </a:t>
                      </a:r>
                      <a:endParaRPr lang="en-US" sz="1000" b="0" i="0" u="none" strike="noStrike">
                        <a:effectLst/>
                        <a:latin typeface="Arial" panose="020B0604020202020204" pitchFamily="34" charset="0"/>
                      </a:endParaRPr>
                    </a:p>
                  </a:txBody>
                  <a:tcPr marL="0" marR="0" marT="0" marB="0" anchor="b"/>
                </a:tc>
                <a:tc>
                  <a:txBody>
                    <a:bodyPr/>
                    <a:lstStyle/>
                    <a:p>
                      <a:pPr algn="l" fontAlgn="b"/>
                      <a:r>
                        <a:rPr lang="en-US" sz="1000" u="none" strike="noStrike">
                          <a:effectLst/>
                        </a:rPr>
                        <a:t> </a:t>
                      </a:r>
                      <a:endParaRPr lang="en-US" sz="1000" b="0" i="0" u="none" strike="noStrike">
                        <a:effectLst/>
                        <a:latin typeface="Arial" panose="020B0604020202020204" pitchFamily="34" charset="0"/>
                      </a:endParaRPr>
                    </a:p>
                  </a:txBody>
                  <a:tcPr marL="0" marR="0" marT="0" marB="0" anchor="b"/>
                </a:tc>
                <a:tc>
                  <a:txBody>
                    <a:bodyPr/>
                    <a:lstStyle/>
                    <a:p>
                      <a:pPr algn="l" fontAlgn="b"/>
                      <a:r>
                        <a:rPr lang="en-US" sz="1000" u="none" strike="noStrike">
                          <a:effectLst/>
                        </a:rPr>
                        <a:t> </a:t>
                      </a:r>
                      <a:endParaRPr lang="en-US" sz="1000" b="0" i="0" u="none" strike="noStrike">
                        <a:effectLst/>
                        <a:latin typeface="Arial" panose="020B0604020202020204" pitchFamily="34" charset="0"/>
                      </a:endParaRPr>
                    </a:p>
                  </a:txBody>
                  <a:tcPr marL="0" marR="0" marT="0" marB="0" anchor="b"/>
                </a:tc>
                <a:tc>
                  <a:txBody>
                    <a:bodyPr/>
                    <a:lstStyle/>
                    <a:p>
                      <a:pPr algn="l" fontAlgn="b"/>
                      <a:r>
                        <a:rPr lang="en-US" sz="1000" u="none" strike="noStrike" dirty="0">
                          <a:effectLst/>
                        </a:rPr>
                        <a:t> </a:t>
                      </a:r>
                      <a:endParaRPr lang="en-US" sz="1000" b="0" i="0" u="none" strike="noStrike" dirty="0">
                        <a:effectLst/>
                        <a:latin typeface="Arial" panose="020B0604020202020204" pitchFamily="34" charset="0"/>
                      </a:endParaRPr>
                    </a:p>
                  </a:txBody>
                  <a:tcPr marL="0" marR="0" marT="0" marB="0" anchor="b"/>
                </a:tc>
                <a:tc>
                  <a:txBody>
                    <a:bodyPr/>
                    <a:lstStyle/>
                    <a:p>
                      <a:pPr algn="l" fontAlgn="b"/>
                      <a:r>
                        <a:rPr lang="en-US" sz="1000" u="none" strike="noStrike">
                          <a:effectLst/>
                        </a:rPr>
                        <a:t> </a:t>
                      </a:r>
                      <a:endParaRPr lang="en-US" sz="1000" b="0" i="0" u="none" strike="noStrike">
                        <a:effectLst/>
                        <a:latin typeface="Arial" panose="020B0604020202020204" pitchFamily="34" charset="0"/>
                      </a:endParaRPr>
                    </a:p>
                  </a:txBody>
                  <a:tcPr marL="0" marR="0" marT="0" marB="0" anchor="b"/>
                </a:tc>
                <a:tc>
                  <a:txBody>
                    <a:bodyPr/>
                    <a:lstStyle/>
                    <a:p>
                      <a:pPr algn="l" fontAlgn="b"/>
                      <a:r>
                        <a:rPr lang="en-US" sz="1000" u="none" strike="noStrike">
                          <a:effectLst/>
                        </a:rPr>
                        <a:t> </a:t>
                      </a:r>
                      <a:endParaRPr lang="en-US" sz="1000" b="0" i="0" u="none" strike="noStrike">
                        <a:effectLst/>
                        <a:latin typeface="Arial" panose="020B0604020202020204" pitchFamily="34" charset="0"/>
                      </a:endParaRPr>
                    </a:p>
                  </a:txBody>
                  <a:tcPr marL="0" marR="0" marT="0" marB="0" anchor="b"/>
                </a:tc>
                <a:tc>
                  <a:txBody>
                    <a:bodyPr/>
                    <a:lstStyle/>
                    <a:p>
                      <a:pPr algn="l" fontAlgn="b"/>
                      <a:r>
                        <a:rPr lang="en-US" sz="1000" u="none" strike="noStrike">
                          <a:effectLst/>
                        </a:rPr>
                        <a:t> </a:t>
                      </a:r>
                      <a:endParaRPr lang="en-US" sz="1000" b="0" i="0" u="none" strike="noStrike">
                        <a:effectLst/>
                        <a:latin typeface="Arial" panose="020B0604020202020204" pitchFamily="34" charset="0"/>
                      </a:endParaRPr>
                    </a:p>
                  </a:txBody>
                  <a:tcPr marL="0" marR="0" marT="0" marB="0" anchor="b"/>
                </a:tc>
                <a:tc>
                  <a:txBody>
                    <a:bodyPr/>
                    <a:lstStyle/>
                    <a:p>
                      <a:pPr algn="l" fontAlgn="b"/>
                      <a:r>
                        <a:rPr lang="en-US" sz="1000" u="none" strike="noStrike">
                          <a:effectLst/>
                        </a:rPr>
                        <a:t> </a:t>
                      </a:r>
                      <a:endParaRPr lang="en-US" sz="10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xmlns="" val="1411509354"/>
                  </a:ext>
                </a:extLst>
              </a:tr>
              <a:tr h="76200">
                <a:tc>
                  <a:txBody>
                    <a:bodyPr/>
                    <a:lstStyle/>
                    <a:p>
                      <a:pPr algn="l" fontAlgn="b"/>
                      <a:endParaRPr lang="en-US" sz="1000" b="0" i="0" u="none" strike="noStrike">
                        <a:effectLst/>
                        <a:latin typeface="Arial" panose="020B0604020202020204" pitchFamily="34" charset="0"/>
                      </a:endParaRPr>
                    </a:p>
                  </a:txBody>
                  <a:tcPr marL="0" marR="0" marT="0" marB="0" anchor="b"/>
                </a:tc>
                <a:tc>
                  <a:txBody>
                    <a:bodyPr/>
                    <a:lstStyle/>
                    <a:p>
                      <a:pPr algn="l" fontAlgn="b"/>
                      <a:endParaRPr lang="en-US" sz="1000" b="0" i="0" u="none" strike="noStrike">
                        <a:effectLst/>
                        <a:latin typeface="Arial" panose="020B0604020202020204" pitchFamily="34" charset="0"/>
                      </a:endParaRPr>
                    </a:p>
                  </a:txBody>
                  <a:tcPr marL="0" marR="0" marT="0" marB="0" anchor="b"/>
                </a:tc>
                <a:tc>
                  <a:txBody>
                    <a:bodyPr/>
                    <a:lstStyle/>
                    <a:p>
                      <a:pPr algn="l" fontAlgn="b"/>
                      <a:endParaRPr lang="en-US" sz="1000" b="0" i="0" u="none" strike="noStrike">
                        <a:effectLst/>
                        <a:latin typeface="Arial" panose="020B0604020202020204" pitchFamily="34" charset="0"/>
                      </a:endParaRPr>
                    </a:p>
                  </a:txBody>
                  <a:tcPr marL="0" marR="0" marT="0" marB="0" anchor="b"/>
                </a:tc>
                <a:tc>
                  <a:txBody>
                    <a:bodyPr/>
                    <a:lstStyle/>
                    <a:p>
                      <a:pPr algn="l" fontAlgn="b"/>
                      <a:endParaRPr lang="en-US" sz="1000" b="0" i="0" u="none" strike="noStrike">
                        <a:effectLst/>
                        <a:latin typeface="Arial" panose="020B0604020202020204" pitchFamily="34" charset="0"/>
                      </a:endParaRPr>
                    </a:p>
                  </a:txBody>
                  <a:tcPr marL="0" marR="0" marT="0" marB="0" anchor="b"/>
                </a:tc>
                <a:tc>
                  <a:txBody>
                    <a:bodyPr/>
                    <a:lstStyle/>
                    <a:p>
                      <a:pPr algn="l" fontAlgn="b"/>
                      <a:endParaRPr lang="en-US" sz="1000" b="0" i="0" u="none" strike="noStrike">
                        <a:effectLst/>
                        <a:latin typeface="Arial" panose="020B0604020202020204" pitchFamily="34" charset="0"/>
                      </a:endParaRPr>
                    </a:p>
                  </a:txBody>
                  <a:tcPr marL="0" marR="0" marT="0" marB="0" anchor="b"/>
                </a:tc>
                <a:tc>
                  <a:txBody>
                    <a:bodyPr/>
                    <a:lstStyle/>
                    <a:p>
                      <a:pPr algn="l" fontAlgn="b"/>
                      <a:endParaRPr lang="en-US" sz="1000" b="0" i="0" u="none" strike="noStrike">
                        <a:effectLst/>
                        <a:latin typeface="Arial" panose="020B0604020202020204" pitchFamily="34" charset="0"/>
                      </a:endParaRPr>
                    </a:p>
                  </a:txBody>
                  <a:tcPr marL="0" marR="0" marT="0" marB="0" anchor="b"/>
                </a:tc>
                <a:tc>
                  <a:txBody>
                    <a:bodyPr/>
                    <a:lstStyle/>
                    <a:p>
                      <a:pPr algn="l" fontAlgn="b"/>
                      <a:endParaRPr lang="en-US" sz="1000" b="0" i="0" u="none" strike="noStrike">
                        <a:effectLst/>
                        <a:latin typeface="Arial" panose="020B0604020202020204" pitchFamily="34" charset="0"/>
                      </a:endParaRPr>
                    </a:p>
                  </a:txBody>
                  <a:tcPr marL="0" marR="0" marT="0" marB="0" anchor="b"/>
                </a:tc>
                <a:tc>
                  <a:txBody>
                    <a:bodyPr/>
                    <a:lstStyle/>
                    <a:p>
                      <a:pPr algn="l" fontAlgn="b"/>
                      <a:endParaRPr lang="en-US" sz="1000" b="0" i="0" u="none" strike="noStrike">
                        <a:effectLst/>
                        <a:latin typeface="Arial" panose="020B0604020202020204" pitchFamily="34" charset="0"/>
                      </a:endParaRPr>
                    </a:p>
                  </a:txBody>
                  <a:tcPr marL="0" marR="0" marT="0" marB="0" anchor="b"/>
                </a:tc>
                <a:tc>
                  <a:txBody>
                    <a:bodyPr/>
                    <a:lstStyle/>
                    <a:p>
                      <a:pPr algn="l" fontAlgn="b"/>
                      <a:endParaRPr lang="en-US" sz="1000" b="0" i="0" u="none" strike="noStrike" dirty="0">
                        <a:effectLst/>
                        <a:latin typeface="Arial" panose="020B0604020202020204" pitchFamily="34" charset="0"/>
                      </a:endParaRPr>
                    </a:p>
                  </a:txBody>
                  <a:tcPr marL="0" marR="0" marT="0" marB="0" anchor="b"/>
                </a:tc>
                <a:tc>
                  <a:txBody>
                    <a:bodyPr/>
                    <a:lstStyle/>
                    <a:p>
                      <a:pPr algn="l" fontAlgn="b"/>
                      <a:endParaRPr lang="en-US" sz="1000" b="0" i="0" u="none" strike="noStrike">
                        <a:effectLst/>
                        <a:latin typeface="Arial" panose="020B0604020202020204" pitchFamily="34" charset="0"/>
                      </a:endParaRPr>
                    </a:p>
                  </a:txBody>
                  <a:tcPr marL="0" marR="0" marT="0" marB="0" anchor="b"/>
                </a:tc>
                <a:tc>
                  <a:txBody>
                    <a:bodyPr/>
                    <a:lstStyle/>
                    <a:p>
                      <a:pPr algn="l" fontAlgn="b"/>
                      <a:endParaRPr lang="en-US" sz="1000" b="0" i="0" u="none" strike="noStrike">
                        <a:effectLst/>
                        <a:latin typeface="Arial" panose="020B0604020202020204" pitchFamily="34" charset="0"/>
                      </a:endParaRPr>
                    </a:p>
                  </a:txBody>
                  <a:tcPr marL="0" marR="0" marT="0" marB="0" anchor="b"/>
                </a:tc>
                <a:tc>
                  <a:txBody>
                    <a:bodyPr/>
                    <a:lstStyle/>
                    <a:p>
                      <a:pPr algn="l" fontAlgn="b"/>
                      <a:endParaRPr lang="en-US" sz="1000" b="0" i="0" u="none" strike="noStrike">
                        <a:effectLst/>
                        <a:latin typeface="Arial" panose="020B0604020202020204" pitchFamily="34" charset="0"/>
                      </a:endParaRPr>
                    </a:p>
                  </a:txBody>
                  <a:tcPr marL="0" marR="0" marT="0" marB="0" anchor="b"/>
                </a:tc>
                <a:tc>
                  <a:txBody>
                    <a:bodyPr/>
                    <a:lstStyle/>
                    <a:p>
                      <a:pPr algn="l" fontAlgn="b"/>
                      <a:endParaRPr lang="en-US" sz="1000" b="0" i="0" u="none" strike="noStrike">
                        <a:effectLst/>
                        <a:latin typeface="Arial" panose="020B0604020202020204" pitchFamily="34" charset="0"/>
                      </a:endParaRPr>
                    </a:p>
                  </a:txBody>
                  <a:tcPr marL="0" marR="0" marT="0" marB="0" anchor="b"/>
                </a:tc>
                <a:tc>
                  <a:txBody>
                    <a:bodyPr/>
                    <a:lstStyle/>
                    <a:p>
                      <a:pPr algn="l" fontAlgn="b"/>
                      <a:endParaRPr lang="en-US" sz="1000" b="0" i="0" u="none" strike="noStrike">
                        <a:effectLst/>
                        <a:latin typeface="Arial" panose="020B0604020202020204" pitchFamily="34" charset="0"/>
                      </a:endParaRPr>
                    </a:p>
                  </a:txBody>
                  <a:tcPr marL="0" marR="0" marT="0" marB="0" anchor="b"/>
                </a:tc>
                <a:tc>
                  <a:txBody>
                    <a:bodyPr/>
                    <a:lstStyle/>
                    <a:p>
                      <a:pPr algn="l" fontAlgn="b"/>
                      <a:endParaRPr lang="en-US" sz="1000" b="0" i="0" u="none" strike="noStrike">
                        <a:effectLst/>
                        <a:latin typeface="Arial" panose="020B0604020202020204" pitchFamily="34" charset="0"/>
                      </a:endParaRPr>
                    </a:p>
                  </a:txBody>
                  <a:tcPr marL="0" marR="0" marT="0" marB="0" anchor="b"/>
                </a:tc>
                <a:tc>
                  <a:txBody>
                    <a:bodyPr/>
                    <a:lstStyle/>
                    <a:p>
                      <a:pPr algn="l" fontAlgn="b"/>
                      <a:endParaRPr lang="en-US" sz="10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xmlns="" val="1191289031"/>
                  </a:ext>
                </a:extLst>
              </a:tr>
              <a:tr h="323850">
                <a:tc gridSpan="2">
                  <a:txBody>
                    <a:bodyPr/>
                    <a:lstStyle/>
                    <a:p>
                      <a:pPr algn="l" fontAlgn="b"/>
                      <a:r>
                        <a:rPr lang="en-US" sz="1000" u="none" strike="noStrike">
                          <a:effectLst/>
                        </a:rPr>
                        <a:t>Traveler:</a:t>
                      </a:r>
                      <a:endParaRPr lang="en-US" sz="1000" b="0" i="0" u="none" strike="noStrike">
                        <a:effectLst/>
                        <a:latin typeface="Arial" panose="020B0604020202020204" pitchFamily="34" charset="0"/>
                      </a:endParaRPr>
                    </a:p>
                  </a:txBody>
                  <a:tcPr marL="0" marR="0" marT="0" marB="0" anchor="b"/>
                </a:tc>
                <a:tc hMerge="1">
                  <a:txBody>
                    <a:bodyPr/>
                    <a:lstStyle/>
                    <a:p>
                      <a:endParaRPr lang="en-US"/>
                    </a:p>
                  </a:txBody>
                  <a:tcPr/>
                </a:tc>
                <a:tc gridSpan="9">
                  <a:txBody>
                    <a:bodyPr/>
                    <a:lstStyle/>
                    <a:p>
                      <a:pPr algn="l" fontAlgn="b"/>
                      <a:r>
                        <a:rPr lang="en-US" sz="1000" u="none" strike="noStrike" dirty="0">
                          <a:effectLst/>
                        </a:rPr>
                        <a:t> </a:t>
                      </a:r>
                      <a:endParaRPr lang="en-US" sz="1000" b="0" i="0" u="none" strike="noStrike" dirty="0">
                        <a:effectLst/>
                        <a:latin typeface="Arial" panose="020B060402020202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0" marR="0" marT="0" marB="0" anchor="b"/>
                </a:tc>
                <a:tc gridSpan="2">
                  <a:txBody>
                    <a:bodyPr/>
                    <a:lstStyle/>
                    <a:p>
                      <a:pPr algn="l" fontAlgn="b"/>
                      <a:r>
                        <a:rPr lang="en-US" sz="1000" u="none" strike="noStrike">
                          <a:effectLst/>
                        </a:rPr>
                        <a:t>Travel Request No.</a:t>
                      </a:r>
                      <a:endParaRPr lang="en-US" sz="1000" b="0" i="0" u="none" strike="noStrike">
                        <a:effectLst/>
                        <a:latin typeface="Arial" panose="020B0604020202020204" pitchFamily="34" charset="0"/>
                      </a:endParaRPr>
                    </a:p>
                  </a:txBody>
                  <a:tcPr marL="0" marR="0" marT="0" marB="0" anchor="b"/>
                </a:tc>
                <a:tc hMerge="1">
                  <a:txBody>
                    <a:bodyPr/>
                    <a:lstStyle/>
                    <a:p>
                      <a:endParaRPr lang="en-US"/>
                    </a:p>
                  </a:txBody>
                  <a:tcPr/>
                </a:tc>
                <a:tc gridSpan="2">
                  <a:txBody>
                    <a:bodyPr/>
                    <a:lstStyle/>
                    <a:p>
                      <a:pPr algn="ctr" fontAlgn="b"/>
                      <a:r>
                        <a:rPr lang="en-US" sz="1000" u="none" strike="noStrike" dirty="0">
                          <a:effectLst/>
                        </a:rPr>
                        <a:t> </a:t>
                      </a:r>
                      <a:endParaRPr lang="en-US" sz="1000" b="0" i="0" u="none" strike="noStrike" dirty="0">
                        <a:effectLst/>
                        <a:latin typeface="Arial" panose="020B0604020202020204" pitchFamily="34" charset="0"/>
                      </a:endParaRPr>
                    </a:p>
                  </a:txBody>
                  <a:tcPr marL="0" marR="0" marT="0" marB="0" anchor="b"/>
                </a:tc>
                <a:tc hMerge="1">
                  <a:txBody>
                    <a:bodyPr/>
                    <a:lstStyle/>
                    <a:p>
                      <a:endParaRPr lang="en-US"/>
                    </a:p>
                  </a:txBody>
                  <a:tcPr/>
                </a:tc>
                <a:extLst>
                  <a:ext uri="{0D108BD9-81ED-4DB2-BD59-A6C34878D82A}">
                    <a16:rowId xmlns:a16="http://schemas.microsoft.com/office/drawing/2014/main" xmlns="" val="973137006"/>
                  </a:ext>
                </a:extLst>
              </a:tr>
              <a:tr h="161925">
                <a:tc>
                  <a:txBody>
                    <a:bodyPr/>
                    <a:lstStyle/>
                    <a:p>
                      <a:pPr algn="l" fontAlgn="b"/>
                      <a:endParaRPr lang="en-US" sz="1000" b="0" i="0" u="none" strike="noStrike">
                        <a:effectLst/>
                        <a:latin typeface="Arial" panose="020B0604020202020204" pitchFamily="34" charset="0"/>
                      </a:endParaRPr>
                    </a:p>
                  </a:txBody>
                  <a:tcPr marL="0" marR="0" marT="0" marB="0" anchor="b"/>
                </a:tc>
                <a:tc>
                  <a:txBody>
                    <a:bodyPr/>
                    <a:lstStyle/>
                    <a:p>
                      <a:pPr algn="l" fontAlgn="b"/>
                      <a:endParaRPr lang="en-US" sz="1000" b="0" i="0" u="none" strike="noStrike">
                        <a:effectLst/>
                        <a:latin typeface="Arial" panose="020B0604020202020204" pitchFamily="34" charset="0"/>
                      </a:endParaRPr>
                    </a:p>
                  </a:txBody>
                  <a:tcPr marL="0" marR="0" marT="0" marB="0" anchor="b"/>
                </a:tc>
                <a:tc>
                  <a:txBody>
                    <a:bodyPr/>
                    <a:lstStyle/>
                    <a:p>
                      <a:pPr algn="l" fontAlgn="b"/>
                      <a:endParaRPr lang="en-US" sz="1000" b="0" i="0" u="sng" strike="noStrike">
                        <a:effectLst/>
                        <a:latin typeface="Arial" panose="020B0604020202020204" pitchFamily="34" charset="0"/>
                      </a:endParaRPr>
                    </a:p>
                  </a:txBody>
                  <a:tcPr marL="0" marR="0" marT="0" marB="0" anchor="b"/>
                </a:tc>
                <a:tc>
                  <a:txBody>
                    <a:bodyPr/>
                    <a:lstStyle/>
                    <a:p>
                      <a:pPr algn="l" fontAlgn="b"/>
                      <a:endParaRPr lang="en-US" sz="1000" b="0" i="0" u="sng" strike="noStrike">
                        <a:effectLst/>
                        <a:latin typeface="Arial" panose="020B0604020202020204" pitchFamily="34" charset="0"/>
                      </a:endParaRPr>
                    </a:p>
                  </a:txBody>
                  <a:tcPr marL="0" marR="0" marT="0" marB="0" anchor="b"/>
                </a:tc>
                <a:tc>
                  <a:txBody>
                    <a:bodyPr/>
                    <a:lstStyle/>
                    <a:p>
                      <a:pPr algn="l" fontAlgn="b"/>
                      <a:endParaRPr lang="en-US" sz="1000" b="0" i="0" u="sng" strike="noStrike">
                        <a:effectLst/>
                        <a:latin typeface="Arial" panose="020B0604020202020204" pitchFamily="34" charset="0"/>
                      </a:endParaRPr>
                    </a:p>
                  </a:txBody>
                  <a:tcPr marL="0" marR="0" marT="0" marB="0" anchor="b"/>
                </a:tc>
                <a:tc>
                  <a:txBody>
                    <a:bodyPr/>
                    <a:lstStyle/>
                    <a:p>
                      <a:pPr algn="l" fontAlgn="b"/>
                      <a:endParaRPr lang="en-US" sz="1000" b="0" i="0" u="sng" strike="noStrike">
                        <a:effectLst/>
                        <a:latin typeface="Arial" panose="020B0604020202020204" pitchFamily="34" charset="0"/>
                      </a:endParaRPr>
                    </a:p>
                  </a:txBody>
                  <a:tcPr marL="0" marR="0" marT="0" marB="0" anchor="b"/>
                </a:tc>
                <a:tc>
                  <a:txBody>
                    <a:bodyPr/>
                    <a:lstStyle/>
                    <a:p>
                      <a:pPr algn="l" fontAlgn="b"/>
                      <a:endParaRPr lang="en-US" sz="1000" b="0" i="0" u="sng" strike="noStrike">
                        <a:effectLst/>
                        <a:latin typeface="Arial" panose="020B0604020202020204" pitchFamily="34" charset="0"/>
                      </a:endParaRPr>
                    </a:p>
                  </a:txBody>
                  <a:tcPr marL="0" marR="0" marT="0" marB="0" anchor="b"/>
                </a:tc>
                <a:tc>
                  <a:txBody>
                    <a:bodyPr/>
                    <a:lstStyle/>
                    <a:p>
                      <a:pPr algn="l" fontAlgn="b"/>
                      <a:endParaRPr lang="en-US" sz="1000" b="0" i="0" u="sng" strike="noStrike">
                        <a:effectLst/>
                        <a:latin typeface="Arial" panose="020B0604020202020204" pitchFamily="34" charset="0"/>
                      </a:endParaRPr>
                    </a:p>
                  </a:txBody>
                  <a:tcPr marL="0" marR="0" marT="0" marB="0" anchor="b"/>
                </a:tc>
                <a:tc>
                  <a:txBody>
                    <a:bodyPr/>
                    <a:lstStyle/>
                    <a:p>
                      <a:pPr algn="l" fontAlgn="b"/>
                      <a:endParaRPr lang="en-US" sz="1000" b="0" i="0" u="sng" strike="noStrike">
                        <a:effectLst/>
                        <a:latin typeface="Arial" panose="020B0604020202020204" pitchFamily="34" charset="0"/>
                      </a:endParaRPr>
                    </a:p>
                  </a:txBody>
                  <a:tcPr marL="0" marR="0" marT="0" marB="0" anchor="b"/>
                </a:tc>
                <a:tc>
                  <a:txBody>
                    <a:bodyPr/>
                    <a:lstStyle/>
                    <a:p>
                      <a:pPr algn="l" fontAlgn="b"/>
                      <a:endParaRPr lang="en-US" sz="1000" b="0" i="0" u="sng" strike="noStrike">
                        <a:effectLst/>
                        <a:latin typeface="Arial" panose="020B0604020202020204" pitchFamily="34" charset="0"/>
                      </a:endParaRPr>
                    </a:p>
                  </a:txBody>
                  <a:tcPr marL="0" marR="0" marT="0" marB="0" anchor="b"/>
                </a:tc>
                <a:tc>
                  <a:txBody>
                    <a:bodyPr/>
                    <a:lstStyle/>
                    <a:p>
                      <a:pPr algn="l" fontAlgn="b"/>
                      <a:endParaRPr lang="en-US" sz="1000" b="0" i="0" u="sng" strike="noStrike">
                        <a:effectLst/>
                        <a:latin typeface="Arial" panose="020B0604020202020204" pitchFamily="34" charset="0"/>
                      </a:endParaRPr>
                    </a:p>
                  </a:txBody>
                  <a:tcPr marL="0" marR="0" marT="0" marB="0" anchor="b"/>
                </a:tc>
                <a:tc>
                  <a:txBody>
                    <a:bodyPr/>
                    <a:lstStyle/>
                    <a:p>
                      <a:pPr algn="l" fontAlgn="b"/>
                      <a:endParaRPr lang="en-US" sz="1000" b="0" i="0" u="sng" strike="noStrike">
                        <a:effectLst/>
                        <a:latin typeface="Arial" panose="020B0604020202020204" pitchFamily="34" charset="0"/>
                      </a:endParaRPr>
                    </a:p>
                  </a:txBody>
                  <a:tcPr marL="0" marR="0" marT="0" marB="0" anchor="b"/>
                </a:tc>
                <a:tc>
                  <a:txBody>
                    <a:bodyPr/>
                    <a:lstStyle/>
                    <a:p>
                      <a:pPr algn="l" fontAlgn="b"/>
                      <a:endParaRPr lang="en-US" sz="1000" b="0" i="0" u="none" strike="noStrike">
                        <a:effectLst/>
                        <a:latin typeface="Arial" panose="020B0604020202020204" pitchFamily="34" charset="0"/>
                      </a:endParaRPr>
                    </a:p>
                  </a:txBody>
                  <a:tcPr marL="0" marR="0" marT="0" marB="0" anchor="b"/>
                </a:tc>
                <a:tc>
                  <a:txBody>
                    <a:bodyPr/>
                    <a:lstStyle/>
                    <a:p>
                      <a:pPr algn="l" fontAlgn="b"/>
                      <a:endParaRPr lang="en-US" sz="1000" b="0" i="0" u="none" strike="noStrike">
                        <a:effectLst/>
                        <a:latin typeface="Arial" panose="020B0604020202020204" pitchFamily="34" charset="0"/>
                      </a:endParaRPr>
                    </a:p>
                  </a:txBody>
                  <a:tcPr marL="0" marR="0" marT="0" marB="0" anchor="b"/>
                </a:tc>
                <a:tc>
                  <a:txBody>
                    <a:bodyPr/>
                    <a:lstStyle/>
                    <a:p>
                      <a:pPr algn="l" fontAlgn="b"/>
                      <a:endParaRPr lang="en-US" sz="1000" b="0" i="0" u="none" strike="noStrike">
                        <a:effectLst/>
                        <a:latin typeface="Arial" panose="020B0604020202020204" pitchFamily="34" charset="0"/>
                      </a:endParaRPr>
                    </a:p>
                  </a:txBody>
                  <a:tcPr marL="0" marR="0" marT="0" marB="0" anchor="b"/>
                </a:tc>
                <a:tc>
                  <a:txBody>
                    <a:bodyPr/>
                    <a:lstStyle/>
                    <a:p>
                      <a:pPr algn="l" fontAlgn="b"/>
                      <a:endParaRPr lang="en-US" sz="10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xmlns="" val="3182716502"/>
                  </a:ext>
                </a:extLst>
              </a:tr>
              <a:tr h="333375">
                <a:tc gridSpan="2">
                  <a:txBody>
                    <a:bodyPr/>
                    <a:lstStyle/>
                    <a:p>
                      <a:pPr algn="l" fontAlgn="b"/>
                      <a:r>
                        <a:rPr lang="en-US" sz="1000" u="none" strike="noStrike">
                          <a:effectLst/>
                        </a:rPr>
                        <a:t>Travel Dates:</a:t>
                      </a:r>
                      <a:endParaRPr lang="en-US" sz="1000" b="0" i="0" u="none" strike="noStrike">
                        <a:effectLst/>
                        <a:latin typeface="Arial" panose="020B0604020202020204" pitchFamily="34" charset="0"/>
                      </a:endParaRPr>
                    </a:p>
                  </a:txBody>
                  <a:tcPr marL="0" marR="0" marT="0" marB="0" anchor="b"/>
                </a:tc>
                <a:tc hMerge="1">
                  <a:txBody>
                    <a:bodyPr/>
                    <a:lstStyle/>
                    <a:p>
                      <a:endParaRPr lang="en-US"/>
                    </a:p>
                  </a:txBody>
                  <a:tcPr/>
                </a:tc>
                <a:tc gridSpan="3">
                  <a:txBody>
                    <a:bodyPr/>
                    <a:lstStyle/>
                    <a:p>
                      <a:pPr algn="ctr" fontAlgn="b"/>
                      <a:r>
                        <a:rPr lang="en-US" sz="1000" u="none" strike="noStrike">
                          <a:effectLst/>
                        </a:rPr>
                        <a:t> </a:t>
                      </a:r>
                      <a:endParaRPr lang="en-US" sz="1000" b="0" i="0" u="none" strike="noStrike">
                        <a:effectLst/>
                        <a:latin typeface="Arial" panose="020B0604020202020204" pitchFamily="34" charset="0"/>
                      </a:endParaRPr>
                    </a:p>
                  </a:txBody>
                  <a:tcPr marL="0" marR="0" marT="0" marB="0" anchor="b"/>
                </a:tc>
                <a:tc hMerge="1">
                  <a:txBody>
                    <a:bodyPr/>
                    <a:lstStyle/>
                    <a:p>
                      <a:endParaRPr lang="en-US"/>
                    </a:p>
                  </a:txBody>
                  <a:tcPr/>
                </a:tc>
                <a:tc hMerge="1">
                  <a:txBody>
                    <a:bodyPr/>
                    <a:lstStyle/>
                    <a:p>
                      <a:endParaRPr lang="en-US"/>
                    </a:p>
                  </a:txBody>
                  <a:tcPr/>
                </a:tc>
                <a:tc>
                  <a:txBody>
                    <a:bodyPr/>
                    <a:lstStyle/>
                    <a:p>
                      <a:pPr algn="ctr" fontAlgn="b"/>
                      <a:r>
                        <a:rPr lang="en-US" sz="1000" u="none" strike="noStrike">
                          <a:effectLst/>
                        </a:rPr>
                        <a:t> -  to  -</a:t>
                      </a:r>
                      <a:endParaRPr lang="en-US" sz="1000" b="0" i="0" u="none" strike="noStrike">
                        <a:effectLst/>
                        <a:latin typeface="Arial" panose="020B0604020202020204" pitchFamily="34" charset="0"/>
                      </a:endParaRPr>
                    </a:p>
                  </a:txBody>
                  <a:tcPr marL="0" marR="0" marT="0" marB="0" anchor="b"/>
                </a:tc>
                <a:tc gridSpan="5">
                  <a:txBody>
                    <a:bodyPr/>
                    <a:lstStyle/>
                    <a:p>
                      <a:pPr algn="ctr" fontAlgn="b"/>
                      <a:r>
                        <a:rPr lang="en-US" sz="1000" u="none" strike="noStrike">
                          <a:effectLst/>
                        </a:rPr>
                        <a:t> </a:t>
                      </a:r>
                      <a:endParaRPr lang="en-US" sz="1000" b="0" i="0" u="none" strike="noStrike">
                        <a:effectLst/>
                        <a:latin typeface="Arial" panose="020B060402020202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0" marR="0" marT="0" marB="0" anchor="b"/>
                </a:tc>
                <a:tc>
                  <a:txBody>
                    <a:bodyPr/>
                    <a:lstStyle/>
                    <a:p>
                      <a:pPr algn="l" fontAlgn="b"/>
                      <a:r>
                        <a:rPr lang="en-US" sz="1000" u="none" strike="noStrike">
                          <a:effectLst/>
                        </a:rPr>
                        <a:t>Destination:</a:t>
                      </a:r>
                      <a:endParaRPr lang="en-US" sz="1000" b="0" i="0" u="none" strike="noStrike">
                        <a:effectLst/>
                        <a:latin typeface="Arial" panose="020B0604020202020204" pitchFamily="34" charset="0"/>
                      </a:endParaRPr>
                    </a:p>
                  </a:txBody>
                  <a:tcPr marL="0" marR="0" marT="0" marB="0" anchor="b"/>
                </a:tc>
                <a:tc gridSpan="3">
                  <a:txBody>
                    <a:bodyPr/>
                    <a:lstStyle/>
                    <a:p>
                      <a:pPr algn="ctr" fontAlgn="b"/>
                      <a:r>
                        <a:rPr lang="en-US" sz="1000" u="none" strike="noStrike">
                          <a:effectLst/>
                        </a:rPr>
                        <a:t> </a:t>
                      </a:r>
                      <a:endParaRPr lang="en-US" sz="1000" b="0" i="0" u="none" strike="noStrike">
                        <a:effectLst/>
                        <a:latin typeface="Arial" panose="020B0604020202020204" pitchFamily="34" charset="0"/>
                      </a:endParaRPr>
                    </a:p>
                  </a:txBody>
                  <a:tcPr marL="0" marR="0" marT="0"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83775742"/>
                  </a:ext>
                </a:extLst>
              </a:tr>
              <a:tr h="161925">
                <a:tc>
                  <a:txBody>
                    <a:bodyPr/>
                    <a:lstStyle/>
                    <a:p>
                      <a:pPr algn="l" fontAlgn="b"/>
                      <a:endParaRPr lang="en-US" sz="1000" b="0" i="0" u="none" strike="noStrike">
                        <a:effectLst/>
                        <a:latin typeface="Arial" panose="020B0604020202020204" pitchFamily="34" charset="0"/>
                      </a:endParaRPr>
                    </a:p>
                  </a:txBody>
                  <a:tcPr marL="0" marR="0" marT="0" marB="0" anchor="b"/>
                </a:tc>
                <a:tc>
                  <a:txBody>
                    <a:bodyPr/>
                    <a:lstStyle/>
                    <a:p>
                      <a:pPr algn="l" fontAlgn="b"/>
                      <a:endParaRPr lang="en-US" sz="1000" b="0" i="0" u="none" strike="noStrike">
                        <a:effectLst/>
                        <a:latin typeface="Arial" panose="020B0604020202020204" pitchFamily="34" charset="0"/>
                      </a:endParaRPr>
                    </a:p>
                  </a:txBody>
                  <a:tcPr marL="0" marR="0" marT="0" marB="0" anchor="b"/>
                </a:tc>
                <a:tc>
                  <a:txBody>
                    <a:bodyPr/>
                    <a:lstStyle/>
                    <a:p>
                      <a:pPr algn="l" fontAlgn="b"/>
                      <a:endParaRPr lang="en-US" sz="1000" b="0" i="0" u="none" strike="noStrike">
                        <a:effectLst/>
                        <a:latin typeface="Arial" panose="020B0604020202020204" pitchFamily="34" charset="0"/>
                      </a:endParaRPr>
                    </a:p>
                  </a:txBody>
                  <a:tcPr marL="0" marR="0" marT="0" marB="0" anchor="b"/>
                </a:tc>
                <a:tc>
                  <a:txBody>
                    <a:bodyPr/>
                    <a:lstStyle/>
                    <a:p>
                      <a:pPr algn="l" fontAlgn="b"/>
                      <a:endParaRPr lang="en-US" sz="1000" b="0" i="0" u="none" strike="noStrike">
                        <a:effectLst/>
                        <a:latin typeface="Arial" panose="020B0604020202020204" pitchFamily="34" charset="0"/>
                      </a:endParaRPr>
                    </a:p>
                  </a:txBody>
                  <a:tcPr marL="0" marR="0" marT="0" marB="0" anchor="b"/>
                </a:tc>
                <a:tc>
                  <a:txBody>
                    <a:bodyPr/>
                    <a:lstStyle/>
                    <a:p>
                      <a:pPr algn="l" fontAlgn="b"/>
                      <a:endParaRPr lang="en-US" sz="1000" b="0" i="0" u="none" strike="noStrike">
                        <a:effectLst/>
                        <a:latin typeface="Arial" panose="020B0604020202020204" pitchFamily="34" charset="0"/>
                      </a:endParaRPr>
                    </a:p>
                  </a:txBody>
                  <a:tcPr marL="0" marR="0" marT="0" marB="0" anchor="b"/>
                </a:tc>
                <a:tc>
                  <a:txBody>
                    <a:bodyPr/>
                    <a:lstStyle/>
                    <a:p>
                      <a:pPr algn="l" fontAlgn="b"/>
                      <a:endParaRPr lang="en-US" sz="1000" b="0" i="0" u="none" strike="noStrike">
                        <a:effectLst/>
                        <a:latin typeface="Arial" panose="020B0604020202020204" pitchFamily="34" charset="0"/>
                      </a:endParaRPr>
                    </a:p>
                  </a:txBody>
                  <a:tcPr marL="0" marR="0" marT="0" marB="0" anchor="b"/>
                </a:tc>
                <a:tc>
                  <a:txBody>
                    <a:bodyPr/>
                    <a:lstStyle/>
                    <a:p>
                      <a:pPr algn="l" fontAlgn="b"/>
                      <a:endParaRPr lang="en-US" sz="1000" b="0" i="0" u="none" strike="noStrike">
                        <a:effectLst/>
                        <a:latin typeface="Arial" panose="020B0604020202020204" pitchFamily="34" charset="0"/>
                      </a:endParaRPr>
                    </a:p>
                  </a:txBody>
                  <a:tcPr marL="0" marR="0" marT="0" marB="0" anchor="b"/>
                </a:tc>
                <a:tc>
                  <a:txBody>
                    <a:bodyPr/>
                    <a:lstStyle/>
                    <a:p>
                      <a:pPr algn="l" fontAlgn="b"/>
                      <a:endParaRPr lang="en-US" sz="1000" b="0" i="0" u="none" strike="noStrike">
                        <a:effectLst/>
                        <a:latin typeface="Arial" panose="020B0604020202020204" pitchFamily="34" charset="0"/>
                      </a:endParaRPr>
                    </a:p>
                  </a:txBody>
                  <a:tcPr marL="0" marR="0" marT="0" marB="0" anchor="b"/>
                </a:tc>
                <a:tc>
                  <a:txBody>
                    <a:bodyPr/>
                    <a:lstStyle/>
                    <a:p>
                      <a:pPr algn="l" fontAlgn="b"/>
                      <a:endParaRPr lang="en-US" sz="1000" b="0" i="0" u="none" strike="noStrike">
                        <a:effectLst/>
                        <a:latin typeface="Arial" panose="020B0604020202020204" pitchFamily="34" charset="0"/>
                      </a:endParaRPr>
                    </a:p>
                  </a:txBody>
                  <a:tcPr marL="0" marR="0" marT="0" marB="0" anchor="b"/>
                </a:tc>
                <a:tc>
                  <a:txBody>
                    <a:bodyPr/>
                    <a:lstStyle/>
                    <a:p>
                      <a:pPr algn="l" fontAlgn="b"/>
                      <a:endParaRPr lang="en-US" sz="1000" b="0" i="0" u="none" strike="noStrike">
                        <a:effectLst/>
                        <a:latin typeface="Arial" panose="020B0604020202020204" pitchFamily="34" charset="0"/>
                      </a:endParaRPr>
                    </a:p>
                  </a:txBody>
                  <a:tcPr marL="0" marR="0" marT="0" marB="0" anchor="b"/>
                </a:tc>
                <a:tc>
                  <a:txBody>
                    <a:bodyPr/>
                    <a:lstStyle/>
                    <a:p>
                      <a:pPr algn="l" fontAlgn="b"/>
                      <a:endParaRPr lang="en-US" sz="1000" b="0" i="0" u="none" strike="noStrike">
                        <a:effectLst/>
                        <a:latin typeface="Arial" panose="020B0604020202020204" pitchFamily="34" charset="0"/>
                      </a:endParaRPr>
                    </a:p>
                  </a:txBody>
                  <a:tcPr marL="0" marR="0" marT="0" marB="0" anchor="b"/>
                </a:tc>
                <a:tc>
                  <a:txBody>
                    <a:bodyPr/>
                    <a:lstStyle/>
                    <a:p>
                      <a:pPr algn="l" fontAlgn="b"/>
                      <a:endParaRPr lang="en-US" sz="1000" b="0" i="0" u="none" strike="noStrike">
                        <a:effectLst/>
                        <a:latin typeface="Arial" panose="020B0604020202020204" pitchFamily="34" charset="0"/>
                      </a:endParaRPr>
                    </a:p>
                  </a:txBody>
                  <a:tcPr marL="0" marR="0" marT="0" marB="0" anchor="b"/>
                </a:tc>
                <a:tc>
                  <a:txBody>
                    <a:bodyPr/>
                    <a:lstStyle/>
                    <a:p>
                      <a:pPr algn="l" fontAlgn="b"/>
                      <a:endParaRPr lang="en-US" sz="1000" b="0" i="0" u="none" strike="noStrike">
                        <a:effectLst/>
                        <a:latin typeface="Arial" panose="020B0604020202020204" pitchFamily="34" charset="0"/>
                      </a:endParaRPr>
                    </a:p>
                  </a:txBody>
                  <a:tcPr marL="0" marR="0" marT="0" marB="0" anchor="b"/>
                </a:tc>
                <a:tc>
                  <a:txBody>
                    <a:bodyPr/>
                    <a:lstStyle/>
                    <a:p>
                      <a:pPr algn="l" fontAlgn="b"/>
                      <a:endParaRPr lang="en-US" sz="1000" b="0" i="0" u="none" strike="noStrike">
                        <a:effectLst/>
                        <a:latin typeface="Arial" panose="020B0604020202020204" pitchFamily="34" charset="0"/>
                      </a:endParaRPr>
                    </a:p>
                  </a:txBody>
                  <a:tcPr marL="0" marR="0" marT="0" marB="0" anchor="b"/>
                </a:tc>
                <a:tc>
                  <a:txBody>
                    <a:bodyPr/>
                    <a:lstStyle/>
                    <a:p>
                      <a:pPr algn="l" fontAlgn="b"/>
                      <a:endParaRPr lang="en-US" sz="1000" b="0" i="0" u="none" strike="noStrike">
                        <a:effectLst/>
                        <a:latin typeface="Arial" panose="020B0604020202020204" pitchFamily="34" charset="0"/>
                      </a:endParaRPr>
                    </a:p>
                  </a:txBody>
                  <a:tcPr marL="0" marR="0" marT="0" marB="0" anchor="b"/>
                </a:tc>
                <a:tc>
                  <a:txBody>
                    <a:bodyPr/>
                    <a:lstStyle/>
                    <a:p>
                      <a:pPr algn="l" fontAlgn="b"/>
                      <a:endParaRPr lang="en-US" sz="1000" b="0"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xmlns="" val="3796221466"/>
                  </a:ext>
                </a:extLst>
              </a:tr>
            </a:tbl>
          </a:graphicData>
        </a:graphic>
      </p:graphicFrame>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5875" y="2259714"/>
            <a:ext cx="1814513" cy="819150"/>
          </a:xfrm>
          <a:prstGeom prst="rect">
            <a:avLst/>
          </a:prstGeom>
        </p:spPr>
      </p:pic>
      <p:cxnSp>
        <p:nvCxnSpPr>
          <p:cNvPr id="6" name="Straight Arrow Connector 5"/>
          <p:cNvCxnSpPr/>
          <p:nvPr/>
        </p:nvCxnSpPr>
        <p:spPr bwMode="auto">
          <a:xfrm flipH="1" flipV="1">
            <a:off x="3487783" y="3503247"/>
            <a:ext cx="1240971" cy="130628"/>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6268730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Title 1"/>
          <p:cNvSpPr>
            <a:spLocks noGrp="1"/>
          </p:cNvSpPr>
          <p:nvPr>
            <p:ph type="title"/>
          </p:nvPr>
        </p:nvSpPr>
        <p:spPr>
          <a:xfrm>
            <a:off x="1104900" y="-128187"/>
            <a:ext cx="6834143" cy="1034041"/>
          </a:xfrm>
        </p:spPr>
        <p:txBody>
          <a:bodyPr>
            <a:normAutofit/>
          </a:bodyPr>
          <a:lstStyle/>
          <a:p>
            <a:pPr eaLnBrk="1" hangingPunct="1">
              <a:defRPr/>
            </a:pPr>
            <a:r>
              <a:rPr lang="en-US" sz="4000" dirty="0" smtClean="0">
                <a:ea typeface="+mj-ea"/>
              </a:rPr>
              <a:t>Travel Forms Updates</a:t>
            </a:r>
          </a:p>
        </p:txBody>
      </p:sp>
      <p:sp>
        <p:nvSpPr>
          <p:cNvPr id="33795" name="Content Placeholder 2"/>
          <p:cNvSpPr>
            <a:spLocks noGrp="1"/>
          </p:cNvSpPr>
          <p:nvPr>
            <p:ph idx="1"/>
          </p:nvPr>
        </p:nvSpPr>
        <p:spPr>
          <a:xfrm>
            <a:off x="0" y="713064"/>
            <a:ext cx="9144000" cy="5502741"/>
          </a:xfrm>
        </p:spPr>
        <p:txBody>
          <a:bodyPr/>
          <a:lstStyle/>
          <a:p>
            <a:pPr marL="0" indent="0">
              <a:buFontTx/>
              <a:buNone/>
              <a:defRPr/>
            </a:pPr>
            <a:endParaRPr lang="en-US" sz="800" dirty="0" smtClean="0">
              <a:latin typeface="+mj-lt"/>
            </a:endParaRPr>
          </a:p>
          <a:p>
            <a:pPr marL="914400" lvl="2" indent="0">
              <a:buNone/>
              <a:defRPr/>
            </a:pPr>
            <a:endParaRPr lang="en-US" sz="800" dirty="0" smtClean="0">
              <a:latin typeface="+mj-lt"/>
              <a:cs typeface="+mn-cs"/>
            </a:endParaRPr>
          </a:p>
          <a:p>
            <a:pPr marL="914400" lvl="2" indent="0">
              <a:buNone/>
              <a:defRPr/>
            </a:pPr>
            <a:endParaRPr lang="en-US" sz="800" dirty="0" smtClean="0">
              <a:latin typeface="+mj-lt"/>
              <a:cs typeface="+mn-cs"/>
            </a:endParaRPr>
          </a:p>
          <a:p>
            <a:pPr lvl="1">
              <a:buFont typeface="Wingdings" panose="05000000000000000000" pitchFamily="2" charset="2"/>
              <a:buChar char="Ø"/>
              <a:defRPr/>
            </a:pPr>
            <a:r>
              <a:rPr lang="en-US" sz="2800" dirty="0" smtClean="0">
                <a:latin typeface="+mj-lt"/>
                <a:cs typeface="+mn-cs"/>
              </a:rPr>
              <a:t>T-10 Form (reminder) </a:t>
            </a:r>
          </a:p>
          <a:p>
            <a:pPr lvl="2">
              <a:buFont typeface="Wingdings" panose="05000000000000000000" pitchFamily="2" charset="2"/>
              <a:buChar char="§"/>
              <a:defRPr/>
            </a:pPr>
            <a:r>
              <a:rPr lang="en-US" sz="2400" dirty="0" smtClean="0">
                <a:latin typeface="+mj-lt"/>
                <a:cs typeface="+mn-cs"/>
              </a:rPr>
              <a:t>Enter Contract Number for non-employees whose travel TX State is paying for.</a:t>
            </a:r>
          </a:p>
          <a:p>
            <a:pPr lvl="3">
              <a:buFont typeface="Wingdings" panose="05000000000000000000" pitchFamily="2" charset="2"/>
              <a:buChar char="v"/>
              <a:defRPr/>
            </a:pPr>
            <a:r>
              <a:rPr lang="en-US" sz="2400" dirty="0" smtClean="0">
                <a:latin typeface="+mj-lt"/>
                <a:cs typeface="+mn-cs"/>
              </a:rPr>
              <a:t>Not used for prospective employees or students. </a:t>
            </a:r>
            <a:endParaRPr lang="en-US" sz="2400" dirty="0">
              <a:latin typeface="+mj-lt"/>
              <a:cs typeface="+mn-cs"/>
            </a:endParaRPr>
          </a:p>
          <a:p>
            <a:pPr marL="1371600" lvl="3" indent="0">
              <a:buNone/>
              <a:defRPr/>
            </a:pPr>
            <a:endParaRPr lang="en-US" sz="2400" dirty="0" smtClean="0">
              <a:latin typeface="+mj-lt"/>
              <a:cs typeface="+mn-cs"/>
            </a:endParaRPr>
          </a:p>
          <a:p>
            <a:pPr lvl="2">
              <a:buFont typeface="Wingdings" panose="05000000000000000000" pitchFamily="2" charset="2"/>
              <a:buChar char="§"/>
              <a:defRPr/>
            </a:pPr>
            <a:r>
              <a:rPr lang="en-US" sz="2400" dirty="0" smtClean="0">
                <a:latin typeface="+mj-lt"/>
                <a:cs typeface="+mn-cs"/>
              </a:rPr>
              <a:t>Always “easier” to include travel in the contractor’s fee amount and then only one payment is needed and they take care of travel arrangements. </a:t>
            </a:r>
          </a:p>
          <a:p>
            <a:pPr marL="914400" lvl="2" indent="0">
              <a:buNone/>
              <a:defRPr/>
            </a:pPr>
            <a:endParaRPr lang="en-US" sz="800" dirty="0" smtClean="0">
              <a:latin typeface="+mj-lt"/>
              <a:cs typeface="+mn-cs"/>
            </a:endParaRPr>
          </a:p>
          <a:p>
            <a:pPr marL="914400" lvl="2" indent="0">
              <a:buNone/>
              <a:defRPr/>
            </a:pPr>
            <a:endParaRPr lang="en-US" sz="800" dirty="0" smtClean="0">
              <a:latin typeface="+mj-lt"/>
              <a:cs typeface="+mn-cs"/>
            </a:endParaRPr>
          </a:p>
          <a:p>
            <a:pPr lvl="1">
              <a:buFont typeface="Wingdings" panose="05000000000000000000" pitchFamily="2" charset="2"/>
              <a:buChar char="Ø"/>
              <a:defRPr/>
            </a:pPr>
            <a:r>
              <a:rPr lang="en-US" sz="2800" dirty="0" smtClean="0">
                <a:hlinkClick r:id="rId2"/>
              </a:rPr>
              <a:t>Travel Forms</a:t>
            </a:r>
            <a:r>
              <a:rPr lang="en-US" sz="2800" dirty="0" smtClean="0"/>
              <a:t> </a:t>
            </a:r>
          </a:p>
          <a:p>
            <a:pPr marL="457200" lvl="1" indent="0">
              <a:buNone/>
              <a:defRPr/>
            </a:pPr>
            <a:r>
              <a:rPr lang="en-US" sz="2800" dirty="0" smtClean="0">
                <a:latin typeface="+mj-lt"/>
                <a:cs typeface="+mn-cs"/>
              </a:rPr>
              <a:t> </a:t>
            </a:r>
          </a:p>
          <a:p>
            <a:pPr marL="457200" lvl="1" indent="0">
              <a:buNone/>
              <a:defRPr/>
            </a:pPr>
            <a:endParaRPr lang="en-US" sz="2800" dirty="0" smtClean="0">
              <a:latin typeface="+mj-lt"/>
              <a:cs typeface="+mn-cs"/>
            </a:endParaRPr>
          </a:p>
          <a:p>
            <a:pPr marL="457200" lvl="1" indent="0">
              <a:buNone/>
              <a:defRPr/>
            </a:pPr>
            <a:endParaRPr lang="en-US" sz="2800" dirty="0">
              <a:latin typeface="+mj-lt"/>
              <a:cs typeface="+mn-cs"/>
            </a:endParaRPr>
          </a:p>
          <a:p>
            <a:pPr marL="800100" lvl="1" indent="-342900" eaLnBrk="1" hangingPunct="1">
              <a:buFont typeface="Arial" panose="020B0604020202020204" pitchFamily="34" charset="0"/>
              <a:buChar char="•"/>
              <a:defRPr/>
            </a:pPr>
            <a:endParaRPr lang="en-US" sz="2400" dirty="0" smtClean="0">
              <a:latin typeface="Arial" panose="020B0604020202020204" pitchFamily="34" charset="0"/>
            </a:endParaRPr>
          </a:p>
        </p:txBody>
      </p:sp>
    </p:spTree>
    <p:extLst>
      <p:ext uri="{BB962C8B-B14F-4D97-AF65-F5344CB8AC3E}">
        <p14:creationId xmlns:p14="http://schemas.microsoft.com/office/powerpoint/2010/main" val="25798893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Title 1"/>
          <p:cNvSpPr>
            <a:spLocks noGrp="1"/>
          </p:cNvSpPr>
          <p:nvPr>
            <p:ph type="title"/>
          </p:nvPr>
        </p:nvSpPr>
        <p:spPr>
          <a:xfrm>
            <a:off x="1104900" y="117446"/>
            <a:ext cx="7443482" cy="1047120"/>
          </a:xfrm>
        </p:spPr>
        <p:txBody>
          <a:bodyPr>
            <a:normAutofit fontScale="90000"/>
          </a:bodyPr>
          <a:lstStyle/>
          <a:p>
            <a:pPr eaLnBrk="1" hangingPunct="1">
              <a:defRPr/>
            </a:pPr>
            <a:r>
              <a:rPr lang="en-US" sz="4000" dirty="0" smtClean="0">
                <a:ea typeface="+mj-ea"/>
              </a:rPr>
              <a:t>International Vehicle Insurance</a:t>
            </a:r>
          </a:p>
        </p:txBody>
      </p:sp>
      <p:sp>
        <p:nvSpPr>
          <p:cNvPr id="33795" name="Content Placeholder 2"/>
          <p:cNvSpPr>
            <a:spLocks noGrp="1"/>
          </p:cNvSpPr>
          <p:nvPr>
            <p:ph idx="1"/>
          </p:nvPr>
        </p:nvSpPr>
        <p:spPr>
          <a:xfrm>
            <a:off x="0" y="1164566"/>
            <a:ext cx="9144000" cy="5051239"/>
          </a:xfrm>
        </p:spPr>
        <p:txBody>
          <a:bodyPr/>
          <a:lstStyle/>
          <a:p>
            <a:pPr marL="0" indent="0">
              <a:buFontTx/>
              <a:buNone/>
              <a:defRPr/>
            </a:pPr>
            <a:endParaRPr lang="en-US" sz="800" dirty="0" smtClean="0">
              <a:latin typeface="+mj-lt"/>
            </a:endParaRPr>
          </a:p>
          <a:p>
            <a:pPr lvl="1">
              <a:buFont typeface="Wingdings" panose="05000000000000000000" pitchFamily="2" charset="2"/>
              <a:buChar char="Ø"/>
              <a:defRPr/>
            </a:pPr>
            <a:r>
              <a:rPr lang="en-US" sz="2800" dirty="0" smtClean="0">
                <a:latin typeface="+mj-lt"/>
                <a:cs typeface="+mn-cs"/>
              </a:rPr>
              <a:t>Domestic liability coverage included in State contracts don’t apply. </a:t>
            </a:r>
          </a:p>
          <a:p>
            <a:pPr lvl="1">
              <a:buFont typeface="Wingdings" panose="05000000000000000000" pitchFamily="2" charset="2"/>
              <a:buChar char="Ø"/>
              <a:defRPr/>
            </a:pPr>
            <a:endParaRPr lang="en-US" sz="1200" dirty="0" smtClean="0">
              <a:latin typeface="+mj-lt"/>
              <a:cs typeface="+mn-cs"/>
            </a:endParaRPr>
          </a:p>
          <a:p>
            <a:pPr lvl="1">
              <a:buFont typeface="Wingdings" panose="05000000000000000000" pitchFamily="2" charset="2"/>
              <a:buChar char="Ø"/>
              <a:defRPr/>
            </a:pPr>
            <a:r>
              <a:rPr lang="en-US" sz="2800" dirty="0" smtClean="0">
                <a:latin typeface="+mj-lt"/>
                <a:cs typeface="+mn-cs"/>
              </a:rPr>
              <a:t>Can accept liability insurance while abroad if AM approves the expense.</a:t>
            </a:r>
            <a:endParaRPr lang="en-US" sz="2800" dirty="0">
              <a:latin typeface="+mj-lt"/>
              <a:cs typeface="+mn-cs"/>
            </a:endParaRPr>
          </a:p>
          <a:p>
            <a:pPr lvl="1">
              <a:buFont typeface="Wingdings" panose="05000000000000000000" pitchFamily="2" charset="2"/>
              <a:buChar char="Ø"/>
              <a:defRPr/>
            </a:pPr>
            <a:endParaRPr lang="en-US" sz="1200" dirty="0">
              <a:latin typeface="+mj-lt"/>
              <a:cs typeface="+mn-cs"/>
            </a:endParaRPr>
          </a:p>
          <a:p>
            <a:pPr lvl="1">
              <a:buFont typeface="Wingdings" panose="05000000000000000000" pitchFamily="2" charset="2"/>
              <a:buChar char="Ø"/>
              <a:defRPr/>
            </a:pPr>
            <a:r>
              <a:rPr lang="en-US" sz="2800" dirty="0" smtClean="0">
                <a:latin typeface="+mj-lt"/>
                <a:cs typeface="+mn-cs"/>
              </a:rPr>
              <a:t>OR – Can rely on University’s Automobile Policy:</a:t>
            </a:r>
          </a:p>
          <a:p>
            <a:pPr lvl="2">
              <a:buFont typeface="Wingdings" panose="05000000000000000000" pitchFamily="2" charset="2"/>
              <a:buChar char="§"/>
              <a:defRPr/>
            </a:pPr>
            <a:r>
              <a:rPr lang="en-US" sz="2800" dirty="0" smtClean="0">
                <a:latin typeface="+mj-lt"/>
                <a:cs typeface="+mn-cs"/>
              </a:rPr>
              <a:t>Covers liability not covered under contracts.  </a:t>
            </a:r>
          </a:p>
          <a:p>
            <a:pPr lvl="2">
              <a:buFont typeface="Wingdings" panose="05000000000000000000" pitchFamily="2" charset="2"/>
              <a:buChar char="§"/>
              <a:defRPr/>
            </a:pPr>
            <a:r>
              <a:rPr lang="en-US" sz="2800" dirty="0" smtClean="0">
                <a:latin typeface="+mj-lt"/>
                <a:cs typeface="+mn-cs"/>
              </a:rPr>
              <a:t>Includes accidents while abroad.</a:t>
            </a:r>
          </a:p>
          <a:p>
            <a:pPr lvl="2">
              <a:buFont typeface="Wingdings" panose="05000000000000000000" pitchFamily="2" charset="2"/>
              <a:buChar char="§"/>
              <a:defRPr/>
            </a:pPr>
            <a:r>
              <a:rPr lang="en-US" sz="2800" dirty="0" smtClean="0">
                <a:latin typeface="+mj-lt"/>
                <a:cs typeface="+mn-cs"/>
              </a:rPr>
              <a:t>Policy deductible applies.  </a:t>
            </a:r>
            <a:endParaRPr lang="en-US" sz="2800" dirty="0">
              <a:latin typeface="+mj-lt"/>
              <a:cs typeface="+mn-cs"/>
            </a:endParaRPr>
          </a:p>
          <a:p>
            <a:pPr marL="457200" lvl="1" indent="0">
              <a:buNone/>
              <a:defRPr/>
            </a:pPr>
            <a:r>
              <a:rPr lang="en-US" sz="2800" dirty="0" smtClean="0">
                <a:latin typeface="+mj-lt"/>
                <a:cs typeface="+mn-cs"/>
              </a:rPr>
              <a:t> </a:t>
            </a:r>
          </a:p>
          <a:p>
            <a:pPr marL="457200" lvl="1" indent="0">
              <a:buNone/>
              <a:defRPr/>
            </a:pPr>
            <a:endParaRPr lang="en-US" sz="2800" dirty="0" smtClean="0">
              <a:latin typeface="+mj-lt"/>
              <a:cs typeface="+mn-cs"/>
            </a:endParaRPr>
          </a:p>
          <a:p>
            <a:pPr marL="457200" lvl="1" indent="0">
              <a:buNone/>
              <a:defRPr/>
            </a:pPr>
            <a:endParaRPr lang="en-US" sz="2800" dirty="0">
              <a:latin typeface="+mj-lt"/>
              <a:cs typeface="+mn-cs"/>
            </a:endParaRPr>
          </a:p>
          <a:p>
            <a:pPr marL="800100" lvl="1" indent="-342900" eaLnBrk="1" hangingPunct="1">
              <a:buFont typeface="Arial" panose="020B0604020202020204" pitchFamily="34" charset="0"/>
              <a:buChar char="•"/>
              <a:defRPr/>
            </a:pPr>
            <a:endParaRPr lang="en-US" sz="2400" dirty="0" smtClean="0">
              <a:latin typeface="Arial" panose="020B0604020202020204" pitchFamily="34" charset="0"/>
            </a:endParaRPr>
          </a:p>
        </p:txBody>
      </p:sp>
    </p:spTree>
    <p:extLst>
      <p:ext uri="{BB962C8B-B14F-4D97-AF65-F5344CB8AC3E}">
        <p14:creationId xmlns:p14="http://schemas.microsoft.com/office/powerpoint/2010/main" val="39350510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Title 1"/>
          <p:cNvSpPr>
            <a:spLocks noGrp="1"/>
          </p:cNvSpPr>
          <p:nvPr>
            <p:ph type="title"/>
          </p:nvPr>
        </p:nvSpPr>
        <p:spPr>
          <a:xfrm>
            <a:off x="1104900" y="-128186"/>
            <a:ext cx="6834143" cy="957130"/>
          </a:xfrm>
        </p:spPr>
        <p:txBody>
          <a:bodyPr>
            <a:normAutofit/>
          </a:bodyPr>
          <a:lstStyle/>
          <a:p>
            <a:pPr eaLnBrk="1" hangingPunct="1">
              <a:defRPr/>
            </a:pPr>
            <a:r>
              <a:rPr lang="en-US" sz="4000" dirty="0" smtClean="0">
                <a:ea typeface="+mj-ea"/>
              </a:rPr>
              <a:t>AP Reminders</a:t>
            </a:r>
          </a:p>
        </p:txBody>
      </p:sp>
      <p:sp>
        <p:nvSpPr>
          <p:cNvPr id="33795" name="Content Placeholder 2"/>
          <p:cNvSpPr>
            <a:spLocks noGrp="1"/>
          </p:cNvSpPr>
          <p:nvPr>
            <p:ph idx="1"/>
          </p:nvPr>
        </p:nvSpPr>
        <p:spPr>
          <a:xfrm>
            <a:off x="85458" y="944874"/>
            <a:ext cx="9144000" cy="5267223"/>
          </a:xfrm>
        </p:spPr>
        <p:txBody>
          <a:bodyPr/>
          <a:lstStyle/>
          <a:p>
            <a:pPr marL="457200" lvl="1" indent="0">
              <a:buNone/>
              <a:defRPr/>
            </a:pPr>
            <a:endParaRPr lang="en-US" sz="1200" b="1" dirty="0">
              <a:latin typeface="+mj-lt"/>
            </a:endParaRPr>
          </a:p>
          <a:p>
            <a:pPr marL="457200" lvl="1" indent="-457200">
              <a:buFont typeface="Wingdings" panose="05000000000000000000" pitchFamily="2" charset="2"/>
              <a:buChar char="Ø"/>
              <a:defRPr/>
            </a:pPr>
            <a:r>
              <a:rPr lang="en-US" sz="2800" dirty="0">
                <a:latin typeface="+mj-lt"/>
                <a:cs typeface="+mn-cs"/>
              </a:rPr>
              <a:t>Creating a PO doesn’t mean payment will occur.  </a:t>
            </a:r>
          </a:p>
          <a:p>
            <a:pPr marL="857250" lvl="2" indent="-457200">
              <a:buFont typeface="Wingdings" panose="05000000000000000000" pitchFamily="2" charset="2"/>
              <a:buChar char="§"/>
              <a:defRPr/>
            </a:pPr>
            <a:r>
              <a:rPr lang="en-US" sz="2400" dirty="0">
                <a:latin typeface="+mj-lt"/>
                <a:cs typeface="+mn-cs"/>
              </a:rPr>
              <a:t>Must have an invoice before payment is issued</a:t>
            </a:r>
            <a:r>
              <a:rPr lang="en-US" sz="2400" dirty="0" smtClean="0">
                <a:latin typeface="+mj-lt"/>
                <a:cs typeface="+mn-cs"/>
              </a:rPr>
              <a:t>.</a:t>
            </a:r>
          </a:p>
          <a:p>
            <a:pPr marL="400050" lvl="2" indent="0">
              <a:buNone/>
              <a:defRPr/>
            </a:pPr>
            <a:endParaRPr lang="en-US" sz="2400" dirty="0" smtClean="0">
              <a:latin typeface="+mj-lt"/>
              <a:cs typeface="+mn-cs"/>
            </a:endParaRPr>
          </a:p>
          <a:p>
            <a:pPr marL="457200" lvl="1" indent="-457200">
              <a:buFont typeface="Wingdings" panose="05000000000000000000" pitchFamily="2" charset="2"/>
              <a:buChar char="Ø"/>
              <a:defRPr/>
            </a:pPr>
            <a:endParaRPr lang="en-US" sz="1200" dirty="0">
              <a:latin typeface="+mj-lt"/>
              <a:cs typeface="+mn-cs"/>
            </a:endParaRPr>
          </a:p>
          <a:p>
            <a:pPr marL="457200" lvl="1" indent="-457200">
              <a:buFont typeface="Wingdings" panose="05000000000000000000" pitchFamily="2" charset="2"/>
              <a:buChar char="Ø"/>
              <a:defRPr/>
            </a:pPr>
            <a:r>
              <a:rPr lang="en-US" sz="2800" dirty="0" smtClean="0">
                <a:latin typeface="+mj-lt"/>
              </a:rPr>
              <a:t>Don’t attach invoices to PO. There isn’t a notice generated for this and it will never be paid.</a:t>
            </a:r>
          </a:p>
          <a:p>
            <a:pPr marL="857250" lvl="2" indent="-457200">
              <a:buFont typeface="Wingdings" panose="05000000000000000000" pitchFamily="2" charset="2"/>
              <a:buChar char="§"/>
              <a:defRPr/>
            </a:pPr>
            <a:r>
              <a:rPr lang="en-US" sz="2400" dirty="0">
                <a:latin typeface="+mj-lt"/>
              </a:rPr>
              <a:t>Send invoices to </a:t>
            </a:r>
            <a:r>
              <a:rPr lang="en-US" sz="2400" dirty="0" smtClean="0">
                <a:latin typeface="+mj-lt"/>
                <a:hlinkClick r:id="rId2"/>
              </a:rPr>
              <a:t>payables@txstate.edu</a:t>
            </a:r>
            <a:r>
              <a:rPr lang="en-US" sz="2400" dirty="0" smtClean="0">
                <a:latin typeface="+mj-lt"/>
              </a:rPr>
              <a:t>.   </a:t>
            </a:r>
            <a:endParaRPr lang="en-US" sz="2400" dirty="0">
              <a:latin typeface="+mj-lt"/>
            </a:endParaRPr>
          </a:p>
          <a:p>
            <a:pPr marL="457200" lvl="1" indent="0">
              <a:buNone/>
              <a:defRPr/>
            </a:pPr>
            <a:r>
              <a:rPr lang="en-US" sz="2800" dirty="0" smtClean="0">
                <a:latin typeface="+mj-lt"/>
                <a:cs typeface="+mn-cs"/>
              </a:rPr>
              <a:t> </a:t>
            </a:r>
          </a:p>
          <a:p>
            <a:pPr marL="457200" lvl="1" indent="-457200">
              <a:buFont typeface="Wingdings" panose="05000000000000000000" pitchFamily="2" charset="2"/>
              <a:buChar char="Ø"/>
              <a:defRPr/>
            </a:pPr>
            <a:r>
              <a:rPr lang="en-US" sz="2800" dirty="0" smtClean="0">
                <a:latin typeface="+mj-lt"/>
              </a:rPr>
              <a:t>Remember </a:t>
            </a:r>
            <a:r>
              <a:rPr lang="en-US" sz="2800" dirty="0">
                <a:latin typeface="+mj-lt"/>
              </a:rPr>
              <a:t>you can </a:t>
            </a:r>
            <a:r>
              <a:rPr lang="en-US" sz="2800" dirty="0" smtClean="0">
                <a:latin typeface="+mj-lt"/>
              </a:rPr>
              <a:t>scan and email </a:t>
            </a:r>
            <a:r>
              <a:rPr lang="en-US" sz="2800" dirty="0">
                <a:latin typeface="+mj-lt"/>
              </a:rPr>
              <a:t>all documents to AP – don’t </a:t>
            </a:r>
            <a:r>
              <a:rPr lang="en-US" sz="2800" dirty="0" smtClean="0">
                <a:latin typeface="+mj-lt"/>
              </a:rPr>
              <a:t>need </a:t>
            </a:r>
            <a:r>
              <a:rPr lang="en-US" sz="2800" dirty="0">
                <a:latin typeface="+mj-lt"/>
              </a:rPr>
              <a:t>to deliver paper.  </a:t>
            </a:r>
            <a:r>
              <a:rPr lang="en-US" sz="2800" dirty="0" smtClean="0">
                <a:latin typeface="+mj-lt"/>
              </a:rPr>
              <a:t>AP is paperless</a:t>
            </a:r>
            <a:r>
              <a:rPr lang="en-US" sz="2800" dirty="0">
                <a:latin typeface="+mj-lt"/>
              </a:rPr>
              <a:t>!!  </a:t>
            </a:r>
          </a:p>
          <a:p>
            <a:pPr marL="457200" lvl="1" indent="0">
              <a:buNone/>
              <a:defRPr/>
            </a:pPr>
            <a:endParaRPr lang="en-US" sz="2800" dirty="0" smtClean="0">
              <a:latin typeface="+mj-lt"/>
              <a:cs typeface="+mn-cs"/>
            </a:endParaRPr>
          </a:p>
          <a:p>
            <a:pPr marL="457200" lvl="1" indent="0">
              <a:buNone/>
              <a:defRPr/>
            </a:pPr>
            <a:endParaRPr lang="en-US" sz="2800" dirty="0">
              <a:latin typeface="+mj-lt"/>
              <a:cs typeface="+mn-cs"/>
            </a:endParaRPr>
          </a:p>
          <a:p>
            <a:pPr marL="800100" lvl="1" indent="-342900" eaLnBrk="1" hangingPunct="1">
              <a:buFont typeface="Arial" panose="020B0604020202020204" pitchFamily="34" charset="0"/>
              <a:buChar char="•"/>
              <a:defRPr/>
            </a:pPr>
            <a:endParaRPr lang="en-US" sz="2400" dirty="0" smtClean="0">
              <a:latin typeface="Arial" panose="020B0604020202020204" pitchFamily="34" charset="0"/>
            </a:endParaRPr>
          </a:p>
        </p:txBody>
      </p:sp>
    </p:spTree>
    <p:extLst>
      <p:ext uri="{BB962C8B-B14F-4D97-AF65-F5344CB8AC3E}">
        <p14:creationId xmlns:p14="http://schemas.microsoft.com/office/powerpoint/2010/main" val="14214651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Title 1"/>
          <p:cNvSpPr>
            <a:spLocks noGrp="1"/>
          </p:cNvSpPr>
          <p:nvPr>
            <p:ph type="title"/>
          </p:nvPr>
        </p:nvSpPr>
        <p:spPr>
          <a:xfrm>
            <a:off x="1104900" y="-128187"/>
            <a:ext cx="6834143" cy="880217"/>
          </a:xfrm>
        </p:spPr>
        <p:txBody>
          <a:bodyPr>
            <a:normAutofit/>
          </a:bodyPr>
          <a:lstStyle/>
          <a:p>
            <a:pPr eaLnBrk="1" hangingPunct="1">
              <a:defRPr/>
            </a:pPr>
            <a:r>
              <a:rPr lang="en-US" sz="4000" dirty="0" smtClean="0">
                <a:ea typeface="+mj-ea"/>
              </a:rPr>
              <a:t>Travel e-NPO Process</a:t>
            </a:r>
          </a:p>
        </p:txBody>
      </p:sp>
      <p:sp>
        <p:nvSpPr>
          <p:cNvPr id="33795" name="Content Placeholder 2"/>
          <p:cNvSpPr>
            <a:spLocks noGrp="1"/>
          </p:cNvSpPr>
          <p:nvPr>
            <p:ph idx="1"/>
          </p:nvPr>
        </p:nvSpPr>
        <p:spPr>
          <a:xfrm>
            <a:off x="0" y="546932"/>
            <a:ext cx="9144000" cy="5668874"/>
          </a:xfrm>
        </p:spPr>
        <p:txBody>
          <a:bodyPr/>
          <a:lstStyle/>
          <a:p>
            <a:pPr marL="0" indent="0">
              <a:buFontTx/>
              <a:buNone/>
              <a:defRPr/>
            </a:pPr>
            <a:endParaRPr lang="en-US" sz="800" dirty="0" smtClean="0">
              <a:latin typeface="+mj-lt"/>
            </a:endParaRPr>
          </a:p>
          <a:p>
            <a:pPr marL="512763" lvl="1" indent="-512763">
              <a:buFont typeface="Wingdings" panose="05000000000000000000" pitchFamily="2" charset="2"/>
              <a:buChar char="Ø"/>
              <a:defRPr/>
            </a:pPr>
            <a:endParaRPr lang="en-US" sz="800" dirty="0" smtClean="0">
              <a:latin typeface="+mj-lt"/>
              <a:cs typeface="+mn-cs"/>
            </a:endParaRPr>
          </a:p>
          <a:p>
            <a:pPr marL="512763" lvl="1" indent="-512763">
              <a:buFont typeface="Wingdings" panose="05000000000000000000" pitchFamily="2" charset="2"/>
              <a:buChar char="Ø"/>
              <a:defRPr/>
            </a:pPr>
            <a:r>
              <a:rPr lang="en-US" sz="2800" dirty="0">
                <a:latin typeface="+mj-lt"/>
              </a:rPr>
              <a:t>Replaces the T-11 form for non-employees and students. (Can still use – but why would you</a:t>
            </a:r>
            <a:r>
              <a:rPr lang="en-US" sz="2800" dirty="0" smtClean="0">
                <a:latin typeface="+mj-lt"/>
              </a:rPr>
              <a:t>?)</a:t>
            </a:r>
          </a:p>
          <a:p>
            <a:pPr marL="0" lvl="1" indent="0">
              <a:buNone/>
              <a:defRPr/>
            </a:pPr>
            <a:endParaRPr lang="en-US" sz="800" dirty="0">
              <a:latin typeface="+mj-lt"/>
            </a:endParaRPr>
          </a:p>
          <a:p>
            <a:pPr marL="512763" lvl="1" indent="-512763">
              <a:buFont typeface="Wingdings" panose="05000000000000000000" pitchFamily="2" charset="2"/>
              <a:buChar char="Ø"/>
              <a:defRPr/>
            </a:pPr>
            <a:r>
              <a:rPr lang="en-US" sz="2800" dirty="0" smtClean="0">
                <a:latin typeface="+mj-lt"/>
                <a:cs typeface="+mn-cs"/>
              </a:rPr>
              <a:t>Must enter an approved Trip Number.</a:t>
            </a:r>
            <a:endParaRPr lang="en-US" sz="1200" dirty="0" smtClean="0">
              <a:latin typeface="+mj-lt"/>
              <a:cs typeface="+mn-cs"/>
            </a:endParaRPr>
          </a:p>
          <a:p>
            <a:pPr marL="512763" lvl="1" indent="-512763">
              <a:buFont typeface="Wingdings" panose="05000000000000000000" pitchFamily="2" charset="2"/>
              <a:buChar char="Ø"/>
              <a:defRPr/>
            </a:pPr>
            <a:endParaRPr lang="en-US" sz="1200" dirty="0" smtClean="0">
              <a:latin typeface="+mj-lt"/>
              <a:cs typeface="+mn-cs"/>
            </a:endParaRPr>
          </a:p>
          <a:p>
            <a:pPr marL="512763" lvl="1" indent="-512763">
              <a:buFont typeface="Wingdings" panose="05000000000000000000" pitchFamily="2" charset="2"/>
              <a:buChar char="Ø"/>
              <a:defRPr/>
            </a:pPr>
            <a:r>
              <a:rPr lang="en-US" sz="2800" dirty="0" smtClean="0">
                <a:latin typeface="+mj-lt"/>
                <a:cs typeface="+mn-cs"/>
              </a:rPr>
              <a:t>Can be used for “missed” expenses on the TRAVELTracks expense report.</a:t>
            </a:r>
          </a:p>
          <a:p>
            <a:pPr marL="512763" lvl="1" indent="-512763">
              <a:buFont typeface="Wingdings" panose="05000000000000000000" pitchFamily="2" charset="2"/>
              <a:buChar char="Ø"/>
              <a:defRPr/>
            </a:pPr>
            <a:endParaRPr lang="en-US" sz="1200" dirty="0" smtClean="0">
              <a:latin typeface="+mj-lt"/>
              <a:cs typeface="+mn-cs"/>
            </a:endParaRPr>
          </a:p>
          <a:p>
            <a:pPr marL="512763" lvl="1" indent="-512763">
              <a:buFont typeface="Wingdings" panose="05000000000000000000" pitchFamily="2" charset="2"/>
              <a:buChar char="Ø"/>
              <a:defRPr/>
            </a:pPr>
            <a:endParaRPr lang="en-US" sz="800" dirty="0" smtClean="0">
              <a:latin typeface="+mj-lt"/>
              <a:cs typeface="+mn-cs"/>
            </a:endParaRPr>
          </a:p>
          <a:p>
            <a:pPr marL="512763" lvl="1" indent="-512763">
              <a:buFont typeface="Wingdings" panose="05000000000000000000" pitchFamily="2" charset="2"/>
              <a:buChar char="Ø"/>
              <a:defRPr/>
            </a:pPr>
            <a:r>
              <a:rPr lang="en-US" sz="2800" dirty="0" smtClean="0">
                <a:latin typeface="+mj-lt"/>
                <a:cs typeface="+mn-cs"/>
              </a:rPr>
              <a:t>Don’t mix travel expenses with other reimbursement expenses on the same e-NPO.  </a:t>
            </a:r>
          </a:p>
          <a:p>
            <a:pPr marL="912813" lvl="2" indent="-512763">
              <a:buFont typeface="Wingdings" panose="05000000000000000000" pitchFamily="2" charset="2"/>
              <a:buChar char="§"/>
              <a:defRPr/>
            </a:pPr>
            <a:r>
              <a:rPr lang="en-US" sz="2400" dirty="0" smtClean="0">
                <a:latin typeface="+mj-lt"/>
                <a:cs typeface="+mn-cs"/>
              </a:rPr>
              <a:t>Different groups audit each Travel and Other Business reimbursements</a:t>
            </a:r>
            <a:r>
              <a:rPr lang="en-US" sz="2800" dirty="0" smtClean="0">
                <a:latin typeface="+mj-lt"/>
                <a:cs typeface="+mn-cs"/>
              </a:rPr>
              <a:t>. </a:t>
            </a:r>
          </a:p>
          <a:p>
            <a:pPr marL="800100" lvl="1" indent="-342900" eaLnBrk="1" hangingPunct="1">
              <a:buFont typeface="Arial" panose="020B0604020202020204" pitchFamily="34" charset="0"/>
              <a:buChar char="•"/>
              <a:defRPr/>
            </a:pPr>
            <a:endParaRPr lang="en-US" sz="2400" dirty="0" smtClean="0">
              <a:latin typeface="Arial" panose="020B0604020202020204" pitchFamily="34" charset="0"/>
            </a:endParaRPr>
          </a:p>
        </p:txBody>
      </p:sp>
    </p:spTree>
    <p:extLst>
      <p:ext uri="{BB962C8B-B14F-4D97-AF65-F5344CB8AC3E}">
        <p14:creationId xmlns:p14="http://schemas.microsoft.com/office/powerpoint/2010/main" val="1204222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Title 1"/>
          <p:cNvSpPr>
            <a:spLocks noGrp="1"/>
          </p:cNvSpPr>
          <p:nvPr>
            <p:ph type="title"/>
          </p:nvPr>
        </p:nvSpPr>
        <p:spPr>
          <a:xfrm>
            <a:off x="1104900" y="130629"/>
            <a:ext cx="6834143" cy="1005840"/>
          </a:xfrm>
        </p:spPr>
        <p:txBody>
          <a:bodyPr>
            <a:normAutofit/>
          </a:bodyPr>
          <a:lstStyle/>
          <a:p>
            <a:pPr eaLnBrk="1" hangingPunct="1">
              <a:defRPr/>
            </a:pPr>
            <a:r>
              <a:rPr lang="en-US" sz="4000" dirty="0" smtClean="0">
                <a:ea typeface="+mj-ea"/>
              </a:rPr>
              <a:t>Travel e-NPO Process</a:t>
            </a:r>
          </a:p>
        </p:txBody>
      </p:sp>
      <p:sp>
        <p:nvSpPr>
          <p:cNvPr id="33795" name="Content Placeholder 2"/>
          <p:cNvSpPr>
            <a:spLocks noGrp="1"/>
          </p:cNvSpPr>
          <p:nvPr>
            <p:ph idx="1"/>
          </p:nvPr>
        </p:nvSpPr>
        <p:spPr>
          <a:xfrm>
            <a:off x="0" y="849087"/>
            <a:ext cx="9144000" cy="5366720"/>
          </a:xfrm>
        </p:spPr>
        <p:txBody>
          <a:bodyPr/>
          <a:lstStyle/>
          <a:p>
            <a:pPr marL="0" indent="0">
              <a:buFontTx/>
              <a:buNone/>
              <a:defRPr/>
            </a:pPr>
            <a:endParaRPr lang="en-US" sz="800" dirty="0" smtClean="0">
              <a:latin typeface="+mj-lt"/>
            </a:endParaRPr>
          </a:p>
          <a:p>
            <a:pPr marL="512763" lvl="1" indent="-512763">
              <a:buFont typeface="Wingdings" panose="05000000000000000000" pitchFamily="2" charset="2"/>
              <a:buChar char="Ø"/>
              <a:defRPr/>
            </a:pPr>
            <a:endParaRPr lang="en-US" sz="800" dirty="0" smtClean="0">
              <a:latin typeface="+mj-lt"/>
              <a:cs typeface="+mn-cs"/>
            </a:endParaRPr>
          </a:p>
          <a:p>
            <a:pPr marL="512763" lvl="1" indent="-512763">
              <a:buFont typeface="Wingdings" panose="05000000000000000000" pitchFamily="2" charset="2"/>
              <a:buChar char="Ø"/>
              <a:defRPr/>
            </a:pPr>
            <a:r>
              <a:rPr lang="en-US" sz="2800" dirty="0" smtClean="0">
                <a:latin typeface="+mj-lt"/>
                <a:cs typeface="+mn-cs"/>
              </a:rPr>
              <a:t>Must attach the e-NPO Travel Certification Statement from the traveler (email from traveler accepted).</a:t>
            </a:r>
          </a:p>
          <a:p>
            <a:pPr marL="0" lvl="1" indent="0">
              <a:buNone/>
              <a:defRPr/>
            </a:pPr>
            <a:endParaRPr lang="en-US" sz="2400" dirty="0">
              <a:latin typeface="+mj-lt"/>
              <a:cs typeface="+mn-cs"/>
            </a:endParaRPr>
          </a:p>
          <a:p>
            <a:pPr marL="0" indent="0">
              <a:buNone/>
            </a:pPr>
            <a:r>
              <a:rPr lang="en-US" sz="2400" b="1" dirty="0" smtClean="0"/>
              <a:t>I </a:t>
            </a:r>
            <a:r>
              <a:rPr lang="en-US" sz="2400" b="1" dirty="0"/>
              <a:t>certify that the expenses are correct and have not been </a:t>
            </a:r>
            <a:r>
              <a:rPr lang="en-US" sz="2400" b="1" dirty="0" smtClean="0"/>
              <a:t>reimbursed </a:t>
            </a:r>
            <a:r>
              <a:rPr lang="en-US" sz="2400" b="1" dirty="0"/>
              <a:t>to me by any other method.  The summary of the travel </a:t>
            </a:r>
            <a:r>
              <a:rPr lang="en-US" sz="2400" b="1" dirty="0" smtClean="0"/>
              <a:t>	expenses </a:t>
            </a:r>
            <a:r>
              <a:rPr lang="en-US" sz="2400" b="1" dirty="0"/>
              <a:t>is as follows:</a:t>
            </a:r>
            <a:endParaRPr lang="en-US" sz="2400" dirty="0"/>
          </a:p>
          <a:p>
            <a:pPr lvl="3">
              <a:buFont typeface="Wingdings" panose="05000000000000000000" pitchFamily="2" charset="2"/>
              <a:buChar char="v"/>
            </a:pPr>
            <a:r>
              <a:rPr lang="en-US" sz="2400" b="1" dirty="0"/>
              <a:t>Traveler Name:</a:t>
            </a:r>
            <a:endParaRPr lang="en-US" sz="2400" dirty="0"/>
          </a:p>
          <a:p>
            <a:pPr lvl="3">
              <a:buFont typeface="Wingdings" panose="05000000000000000000" pitchFamily="2" charset="2"/>
              <a:buChar char="v"/>
            </a:pPr>
            <a:r>
              <a:rPr lang="en-US" sz="2400" b="1" dirty="0"/>
              <a:t>Trip Number:</a:t>
            </a:r>
            <a:endParaRPr lang="en-US" sz="2400" dirty="0"/>
          </a:p>
          <a:p>
            <a:pPr lvl="3">
              <a:buFont typeface="Wingdings" panose="05000000000000000000" pitchFamily="2" charset="2"/>
              <a:buChar char="v"/>
            </a:pPr>
            <a:r>
              <a:rPr lang="en-US" sz="2400" b="1" dirty="0"/>
              <a:t>Dates of Travel:</a:t>
            </a:r>
            <a:endParaRPr lang="en-US" sz="2400" dirty="0"/>
          </a:p>
          <a:p>
            <a:pPr lvl="3">
              <a:buFont typeface="Wingdings" panose="05000000000000000000" pitchFamily="2" charset="2"/>
              <a:buChar char="v"/>
            </a:pPr>
            <a:r>
              <a:rPr lang="en-US" sz="2400" b="1" dirty="0"/>
              <a:t>Amount of </a:t>
            </a:r>
            <a:r>
              <a:rPr lang="en-US" sz="2400" b="1" dirty="0" smtClean="0"/>
              <a:t>Reimbursement:</a:t>
            </a:r>
          </a:p>
          <a:p>
            <a:pPr lvl="1">
              <a:buFont typeface="Wingdings" panose="05000000000000000000" pitchFamily="2" charset="2"/>
              <a:buChar char="§"/>
              <a:defRPr/>
            </a:pPr>
            <a:endParaRPr lang="en-US" sz="2400" dirty="0" smtClean="0">
              <a:latin typeface="+mj-lt"/>
              <a:cs typeface="+mn-cs"/>
            </a:endParaRPr>
          </a:p>
          <a:p>
            <a:pPr lvl="2">
              <a:buFont typeface="Wingdings" panose="05000000000000000000" pitchFamily="2" charset="2"/>
              <a:buChar char="Ø"/>
              <a:defRPr/>
            </a:pPr>
            <a:endParaRPr lang="en-US" sz="2400" dirty="0">
              <a:latin typeface="+mj-lt"/>
              <a:cs typeface="+mn-cs"/>
            </a:endParaRPr>
          </a:p>
          <a:p>
            <a:pPr lvl="1">
              <a:buFont typeface="Wingdings" panose="05000000000000000000" pitchFamily="2" charset="2"/>
              <a:buChar char="§"/>
              <a:defRPr/>
            </a:pPr>
            <a:endParaRPr lang="en-US" sz="800" dirty="0" smtClean="0">
              <a:latin typeface="+mj-lt"/>
              <a:cs typeface="+mn-cs"/>
            </a:endParaRPr>
          </a:p>
          <a:p>
            <a:pPr marL="457200" lvl="1" indent="0">
              <a:buNone/>
              <a:defRPr/>
            </a:pPr>
            <a:endParaRPr lang="en-US" sz="2800" dirty="0"/>
          </a:p>
          <a:p>
            <a:pPr lvl="1">
              <a:buFont typeface="Wingdings" panose="05000000000000000000" pitchFamily="2" charset="2"/>
              <a:buChar char="§"/>
              <a:defRPr/>
            </a:pPr>
            <a:endParaRPr lang="en-US" sz="2800" dirty="0"/>
          </a:p>
          <a:p>
            <a:pPr marL="457200" lvl="1" indent="0">
              <a:buNone/>
              <a:defRPr/>
            </a:pPr>
            <a:r>
              <a:rPr lang="en-US" sz="2800" dirty="0" smtClean="0">
                <a:latin typeface="+mj-lt"/>
                <a:cs typeface="+mn-cs"/>
              </a:rPr>
              <a:t> </a:t>
            </a:r>
          </a:p>
          <a:p>
            <a:pPr marL="457200" lvl="1" indent="0">
              <a:buNone/>
              <a:defRPr/>
            </a:pPr>
            <a:endParaRPr lang="en-US" sz="2800" dirty="0" smtClean="0">
              <a:latin typeface="+mj-lt"/>
              <a:cs typeface="+mn-cs"/>
            </a:endParaRPr>
          </a:p>
          <a:p>
            <a:pPr marL="457200" lvl="1" indent="0">
              <a:buNone/>
              <a:defRPr/>
            </a:pPr>
            <a:endParaRPr lang="en-US" sz="2800" dirty="0">
              <a:latin typeface="+mj-lt"/>
              <a:cs typeface="+mn-cs"/>
            </a:endParaRPr>
          </a:p>
          <a:p>
            <a:pPr marL="800100" lvl="1" indent="-342900" eaLnBrk="1" hangingPunct="1">
              <a:buFont typeface="Arial" panose="020B0604020202020204" pitchFamily="34" charset="0"/>
              <a:buChar char="•"/>
              <a:defRPr/>
            </a:pPr>
            <a:endParaRPr lang="en-US" sz="2400" dirty="0" smtClean="0">
              <a:latin typeface="Arial" panose="020B0604020202020204" pitchFamily="34" charset="0"/>
            </a:endParaRPr>
          </a:p>
        </p:txBody>
      </p:sp>
    </p:spTree>
    <p:extLst>
      <p:ext uri="{BB962C8B-B14F-4D97-AF65-F5344CB8AC3E}">
        <p14:creationId xmlns:p14="http://schemas.microsoft.com/office/powerpoint/2010/main" val="14124007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5" name="Content Placeholder 2"/>
          <p:cNvSpPr>
            <a:spLocks noGrp="1"/>
          </p:cNvSpPr>
          <p:nvPr>
            <p:ph idx="1"/>
          </p:nvPr>
        </p:nvSpPr>
        <p:spPr>
          <a:xfrm>
            <a:off x="0" y="671119"/>
            <a:ext cx="9144000" cy="5905849"/>
          </a:xfrm>
        </p:spPr>
        <p:txBody>
          <a:bodyPr/>
          <a:lstStyle/>
          <a:p>
            <a:pPr>
              <a:buFont typeface="Wingdings" panose="05000000000000000000" pitchFamily="2" charset="2"/>
              <a:buChar char="Ø"/>
              <a:defRPr/>
            </a:pPr>
            <a:r>
              <a:rPr lang="en-US" sz="2800" dirty="0" smtClean="0">
                <a:latin typeface="+mj-lt"/>
              </a:rPr>
              <a:t>Two questions (Handout) – Thank you!!</a:t>
            </a:r>
          </a:p>
          <a:p>
            <a:pPr>
              <a:buFont typeface="Wingdings" panose="05000000000000000000" pitchFamily="2" charset="2"/>
              <a:buChar char="Ø"/>
              <a:defRPr/>
            </a:pPr>
            <a:endParaRPr lang="en-US" sz="800" dirty="0">
              <a:latin typeface="+mj-lt"/>
            </a:endParaRPr>
          </a:p>
          <a:p>
            <a:pPr>
              <a:buFont typeface="Wingdings" panose="05000000000000000000" pitchFamily="2" charset="2"/>
              <a:buChar char="Ø"/>
              <a:defRPr/>
            </a:pPr>
            <a:r>
              <a:rPr lang="en-US" sz="2800" dirty="0">
                <a:latin typeface="+mj-lt"/>
              </a:rPr>
              <a:t>FC will only encumber Company Paid expenses. </a:t>
            </a:r>
            <a:endParaRPr lang="en-US" sz="2800" dirty="0" smtClean="0">
              <a:latin typeface="+mj-lt"/>
            </a:endParaRPr>
          </a:p>
          <a:p>
            <a:pPr>
              <a:buFont typeface="Wingdings" panose="05000000000000000000" pitchFamily="2" charset="2"/>
              <a:buChar char="Ø"/>
              <a:defRPr/>
            </a:pPr>
            <a:endParaRPr lang="en-US" sz="800" dirty="0" smtClean="0">
              <a:latin typeface="+mj-lt"/>
            </a:endParaRPr>
          </a:p>
          <a:p>
            <a:pPr>
              <a:buFont typeface="Wingdings" panose="05000000000000000000" pitchFamily="2" charset="2"/>
              <a:buChar char="Ø"/>
              <a:defRPr/>
            </a:pPr>
            <a:r>
              <a:rPr lang="en-US" sz="2800" dirty="0" smtClean="0">
                <a:latin typeface="+mj-lt"/>
              </a:rPr>
              <a:t>Goal is to eliminate paper T-11 Expense Reports</a:t>
            </a:r>
          </a:p>
          <a:p>
            <a:pPr lvl="1">
              <a:buFont typeface="Wingdings" panose="05000000000000000000" pitchFamily="2" charset="2"/>
              <a:buChar char="§"/>
              <a:defRPr/>
            </a:pPr>
            <a:r>
              <a:rPr lang="en-US" sz="2400" dirty="0" smtClean="0">
                <a:latin typeface="+mj-lt"/>
              </a:rPr>
              <a:t>Use e-NPO for other FC Trip (non-company billed) expenses.</a:t>
            </a:r>
          </a:p>
          <a:p>
            <a:pPr lvl="1">
              <a:buFont typeface="Wingdings" panose="05000000000000000000" pitchFamily="2" charset="2"/>
              <a:buChar char="§"/>
              <a:defRPr/>
            </a:pPr>
            <a:r>
              <a:rPr lang="en-US" sz="2400" dirty="0" smtClean="0">
                <a:latin typeface="+mj-lt"/>
              </a:rPr>
              <a:t>Reimburse any travel expense for employees not included on original TRAVELTracks expense report.</a:t>
            </a:r>
          </a:p>
          <a:p>
            <a:pPr marL="0" indent="0">
              <a:buNone/>
              <a:defRPr/>
            </a:pPr>
            <a:endParaRPr lang="en-US" sz="800" dirty="0" smtClean="0">
              <a:latin typeface="+mj-lt"/>
            </a:endParaRPr>
          </a:p>
          <a:p>
            <a:pPr>
              <a:buFont typeface="Wingdings" panose="05000000000000000000" pitchFamily="2" charset="2"/>
              <a:buChar char="Ø"/>
              <a:defRPr/>
            </a:pPr>
            <a:r>
              <a:rPr lang="en-US" sz="2800" dirty="0" smtClean="0">
                <a:latin typeface="+mj-lt"/>
              </a:rPr>
              <a:t>TRAVELTracks Year-End Clean up.  </a:t>
            </a:r>
          </a:p>
          <a:p>
            <a:pPr lvl="1">
              <a:buFont typeface="Wingdings" panose="05000000000000000000" pitchFamily="2" charset="2"/>
              <a:buChar char="§"/>
              <a:defRPr/>
            </a:pPr>
            <a:r>
              <a:rPr lang="en-US" sz="2400" dirty="0" smtClean="0">
                <a:latin typeface="+mj-lt"/>
              </a:rPr>
              <a:t>Close trips 60 days or more past due if no company paid expenses on Travel Request.  Release encumbered funds.</a:t>
            </a:r>
          </a:p>
          <a:p>
            <a:pPr lvl="1">
              <a:buFont typeface="Wingdings" panose="05000000000000000000" pitchFamily="2" charset="2"/>
              <a:buChar char="§"/>
              <a:defRPr/>
            </a:pPr>
            <a:r>
              <a:rPr lang="en-US" sz="2400" dirty="0" smtClean="0">
                <a:latin typeface="+mj-lt"/>
              </a:rPr>
              <a:t>When traveler submits receipts for reimbursement, process as e-NPO.  </a:t>
            </a:r>
          </a:p>
          <a:p>
            <a:pPr marL="457200" lvl="1" indent="0">
              <a:buNone/>
              <a:defRPr/>
            </a:pPr>
            <a:endParaRPr lang="en-US" sz="2400" dirty="0">
              <a:latin typeface="+mj-lt"/>
            </a:endParaRPr>
          </a:p>
        </p:txBody>
      </p:sp>
      <p:sp>
        <p:nvSpPr>
          <p:cNvPr id="4" name="Rectangle 2"/>
          <p:cNvSpPr txBox="1">
            <a:spLocks noChangeArrowheads="1"/>
          </p:cNvSpPr>
          <p:nvPr/>
        </p:nvSpPr>
        <p:spPr bwMode="auto">
          <a:xfrm>
            <a:off x="1780032" y="228600"/>
            <a:ext cx="6858000" cy="68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1">
                <a:solidFill>
                  <a:srgbClr val="501215"/>
                </a:solidFill>
                <a:latin typeface="+mj-lt"/>
                <a:ea typeface="MS PGothic" pitchFamily="34" charset="-128"/>
                <a:cs typeface="+mj-cs"/>
              </a:defRPr>
            </a:lvl1pPr>
            <a:lvl2pPr algn="ctr" rtl="0" eaLnBrk="0" fontAlgn="base" hangingPunct="0">
              <a:spcBef>
                <a:spcPct val="0"/>
              </a:spcBef>
              <a:spcAft>
                <a:spcPct val="0"/>
              </a:spcAft>
              <a:defRPr sz="2800" b="1">
                <a:solidFill>
                  <a:srgbClr val="501215"/>
                </a:solidFill>
                <a:latin typeface="Arial" charset="0"/>
                <a:ea typeface="MS PGothic" pitchFamily="34" charset="-128"/>
                <a:cs typeface="ＭＳ Ｐゴシック" charset="0"/>
              </a:defRPr>
            </a:lvl2pPr>
            <a:lvl3pPr algn="ctr" rtl="0" eaLnBrk="0" fontAlgn="base" hangingPunct="0">
              <a:spcBef>
                <a:spcPct val="0"/>
              </a:spcBef>
              <a:spcAft>
                <a:spcPct val="0"/>
              </a:spcAft>
              <a:defRPr sz="2800" b="1">
                <a:solidFill>
                  <a:srgbClr val="501215"/>
                </a:solidFill>
                <a:latin typeface="Arial" charset="0"/>
                <a:ea typeface="MS PGothic" pitchFamily="34" charset="-128"/>
                <a:cs typeface="ＭＳ Ｐゴシック" charset="0"/>
              </a:defRPr>
            </a:lvl3pPr>
            <a:lvl4pPr algn="ctr" rtl="0" eaLnBrk="0" fontAlgn="base" hangingPunct="0">
              <a:spcBef>
                <a:spcPct val="0"/>
              </a:spcBef>
              <a:spcAft>
                <a:spcPct val="0"/>
              </a:spcAft>
              <a:defRPr sz="2800" b="1">
                <a:solidFill>
                  <a:srgbClr val="501215"/>
                </a:solidFill>
                <a:latin typeface="Arial" charset="0"/>
                <a:ea typeface="MS PGothic" pitchFamily="34" charset="-128"/>
                <a:cs typeface="ＭＳ Ｐゴシック" charset="0"/>
              </a:defRPr>
            </a:lvl4pPr>
            <a:lvl5pPr algn="ctr" rtl="0" eaLnBrk="0" fontAlgn="base" hangingPunct="0">
              <a:spcBef>
                <a:spcPct val="0"/>
              </a:spcBef>
              <a:spcAft>
                <a:spcPct val="0"/>
              </a:spcAft>
              <a:defRPr sz="2800" b="1">
                <a:solidFill>
                  <a:srgbClr val="501215"/>
                </a:solidFill>
                <a:latin typeface="Arial" charset="0"/>
                <a:ea typeface="MS PGothic" pitchFamily="34" charset="-128"/>
                <a:cs typeface="ＭＳ Ｐゴシック" charset="0"/>
              </a:defRPr>
            </a:lvl5pPr>
            <a:lvl6pPr marL="457200" algn="ctr" rtl="0" eaLnBrk="1" fontAlgn="base" hangingPunct="1">
              <a:spcBef>
                <a:spcPct val="0"/>
              </a:spcBef>
              <a:spcAft>
                <a:spcPct val="0"/>
              </a:spcAft>
              <a:defRPr sz="2800" b="1">
                <a:solidFill>
                  <a:srgbClr val="501215"/>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2800" b="1">
                <a:solidFill>
                  <a:srgbClr val="501215"/>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2800" b="1">
                <a:solidFill>
                  <a:srgbClr val="501215"/>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2800" b="1">
                <a:solidFill>
                  <a:srgbClr val="501215"/>
                </a:solidFill>
                <a:latin typeface="Arial" charset="0"/>
                <a:ea typeface="ＭＳ Ｐゴシック" charset="0"/>
                <a:cs typeface="ＭＳ Ｐゴシック" charset="0"/>
              </a:defRPr>
            </a:lvl9pPr>
          </a:lstStyle>
          <a:p>
            <a:pPr defTabSz="914400">
              <a:tabLst>
                <a:tab pos="973138" algn="l"/>
              </a:tabLst>
            </a:pPr>
            <a:endParaRPr lang="en-US" kern="0" dirty="0" smtClean="0"/>
          </a:p>
        </p:txBody>
      </p:sp>
      <p:sp>
        <p:nvSpPr>
          <p:cNvPr id="5" name="Rectangle 2"/>
          <p:cNvSpPr>
            <a:spLocks noGrp="1" noChangeArrowheads="1"/>
          </p:cNvSpPr>
          <p:nvPr>
            <p:ph type="title"/>
          </p:nvPr>
        </p:nvSpPr>
        <p:spPr>
          <a:xfrm>
            <a:off x="1077913" y="0"/>
            <a:ext cx="6934200" cy="671119"/>
          </a:xfrm>
        </p:spPr>
        <p:txBody>
          <a:bodyPr/>
          <a:lstStyle/>
          <a:p>
            <a:r>
              <a:rPr lang="en-US" sz="4000" dirty="0" smtClean="0"/>
              <a:t>TRAVEL SURVEY</a:t>
            </a:r>
          </a:p>
        </p:txBody>
      </p:sp>
    </p:spTree>
    <p:extLst>
      <p:ext uri="{BB962C8B-B14F-4D97-AF65-F5344CB8AC3E}">
        <p14:creationId xmlns:p14="http://schemas.microsoft.com/office/powerpoint/2010/main" val="23167827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5" name="Content Placeholder 2"/>
          <p:cNvSpPr>
            <a:spLocks noGrp="1"/>
          </p:cNvSpPr>
          <p:nvPr>
            <p:ph idx="1"/>
          </p:nvPr>
        </p:nvSpPr>
        <p:spPr>
          <a:xfrm>
            <a:off x="0" y="989901"/>
            <a:ext cx="9144000" cy="5587067"/>
          </a:xfrm>
        </p:spPr>
        <p:txBody>
          <a:bodyPr/>
          <a:lstStyle/>
          <a:p>
            <a:pPr>
              <a:buFont typeface="Wingdings" panose="05000000000000000000" pitchFamily="2" charset="2"/>
              <a:buChar char="Ø"/>
              <a:defRPr/>
            </a:pPr>
            <a:r>
              <a:rPr lang="en-US" sz="2800" dirty="0" smtClean="0">
                <a:latin typeface="+mj-lt"/>
              </a:rPr>
              <a:t>Would you be in favor of only including company paid expenses on the Funds Commitment?  All other expenses would be reimbursed e-NPO.  </a:t>
            </a:r>
          </a:p>
          <a:p>
            <a:pPr marL="0" indent="0">
              <a:buNone/>
              <a:defRPr/>
            </a:pPr>
            <a:r>
              <a:rPr lang="en-US" sz="2800" dirty="0">
                <a:latin typeface="+mj-lt"/>
              </a:rPr>
              <a:t>	</a:t>
            </a:r>
            <a:r>
              <a:rPr lang="en-US" sz="2800" dirty="0" smtClean="0">
                <a:latin typeface="+mj-lt"/>
              </a:rPr>
              <a:t>YES____	  NO____</a:t>
            </a:r>
          </a:p>
          <a:p>
            <a:pPr>
              <a:buFont typeface="Wingdings" panose="05000000000000000000" pitchFamily="2" charset="2"/>
              <a:buChar char="Ø"/>
              <a:defRPr/>
            </a:pPr>
            <a:endParaRPr lang="en-US" sz="2800" dirty="0">
              <a:latin typeface="+mj-lt"/>
            </a:endParaRPr>
          </a:p>
          <a:p>
            <a:pPr>
              <a:buFont typeface="Wingdings" panose="05000000000000000000" pitchFamily="2" charset="2"/>
              <a:buChar char="Ø"/>
              <a:defRPr/>
            </a:pPr>
            <a:r>
              <a:rPr lang="en-US" sz="2800" dirty="0" smtClean="0">
                <a:latin typeface="+mj-lt"/>
              </a:rPr>
              <a:t>Would you be in favor of the Travel Office (rather than you) closing any TRAVELTracks trip </a:t>
            </a:r>
            <a:r>
              <a:rPr lang="en-US" sz="2800" b="1" dirty="0" smtClean="0">
                <a:latin typeface="+mj-lt"/>
              </a:rPr>
              <a:t>without </a:t>
            </a:r>
            <a:r>
              <a:rPr lang="en-US" sz="2800" dirty="0" smtClean="0">
                <a:latin typeface="+mj-lt"/>
              </a:rPr>
              <a:t>company paid expenses during the year-end process if the trip is more than 60 days past the travel end date? </a:t>
            </a:r>
            <a:r>
              <a:rPr lang="en-US" sz="2800" dirty="0">
                <a:latin typeface="+mj-lt"/>
              </a:rPr>
              <a:t>All other expenses would be reimbursed e-NPO. </a:t>
            </a:r>
            <a:endParaRPr lang="en-US" sz="2800" dirty="0" smtClean="0">
              <a:latin typeface="+mj-lt"/>
            </a:endParaRPr>
          </a:p>
          <a:p>
            <a:pPr marL="0" indent="0">
              <a:buNone/>
              <a:defRPr/>
            </a:pPr>
            <a:r>
              <a:rPr lang="en-US" sz="2800" dirty="0"/>
              <a:t>	</a:t>
            </a:r>
            <a:r>
              <a:rPr lang="en-US" sz="2800" dirty="0">
                <a:latin typeface="+mj-lt"/>
              </a:rPr>
              <a:t>YES____	  NO____</a:t>
            </a:r>
          </a:p>
          <a:p>
            <a:pPr>
              <a:buFont typeface="Wingdings" panose="05000000000000000000" pitchFamily="2" charset="2"/>
              <a:buChar char="Ø"/>
              <a:defRPr/>
            </a:pPr>
            <a:endParaRPr lang="en-US" sz="2800" dirty="0">
              <a:latin typeface="+mj-lt"/>
            </a:endParaRPr>
          </a:p>
        </p:txBody>
      </p:sp>
      <p:sp>
        <p:nvSpPr>
          <p:cNvPr id="4" name="Rectangle 2"/>
          <p:cNvSpPr txBox="1">
            <a:spLocks noChangeArrowheads="1"/>
          </p:cNvSpPr>
          <p:nvPr/>
        </p:nvSpPr>
        <p:spPr bwMode="auto">
          <a:xfrm>
            <a:off x="1780032" y="228600"/>
            <a:ext cx="6858000" cy="68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1">
                <a:solidFill>
                  <a:srgbClr val="501215"/>
                </a:solidFill>
                <a:latin typeface="+mj-lt"/>
                <a:ea typeface="MS PGothic" pitchFamily="34" charset="-128"/>
                <a:cs typeface="+mj-cs"/>
              </a:defRPr>
            </a:lvl1pPr>
            <a:lvl2pPr algn="ctr" rtl="0" eaLnBrk="0" fontAlgn="base" hangingPunct="0">
              <a:spcBef>
                <a:spcPct val="0"/>
              </a:spcBef>
              <a:spcAft>
                <a:spcPct val="0"/>
              </a:spcAft>
              <a:defRPr sz="2800" b="1">
                <a:solidFill>
                  <a:srgbClr val="501215"/>
                </a:solidFill>
                <a:latin typeface="Arial" charset="0"/>
                <a:ea typeface="MS PGothic" pitchFamily="34" charset="-128"/>
                <a:cs typeface="ＭＳ Ｐゴシック" charset="0"/>
              </a:defRPr>
            </a:lvl2pPr>
            <a:lvl3pPr algn="ctr" rtl="0" eaLnBrk="0" fontAlgn="base" hangingPunct="0">
              <a:spcBef>
                <a:spcPct val="0"/>
              </a:spcBef>
              <a:spcAft>
                <a:spcPct val="0"/>
              </a:spcAft>
              <a:defRPr sz="2800" b="1">
                <a:solidFill>
                  <a:srgbClr val="501215"/>
                </a:solidFill>
                <a:latin typeface="Arial" charset="0"/>
                <a:ea typeface="MS PGothic" pitchFamily="34" charset="-128"/>
                <a:cs typeface="ＭＳ Ｐゴシック" charset="0"/>
              </a:defRPr>
            </a:lvl3pPr>
            <a:lvl4pPr algn="ctr" rtl="0" eaLnBrk="0" fontAlgn="base" hangingPunct="0">
              <a:spcBef>
                <a:spcPct val="0"/>
              </a:spcBef>
              <a:spcAft>
                <a:spcPct val="0"/>
              </a:spcAft>
              <a:defRPr sz="2800" b="1">
                <a:solidFill>
                  <a:srgbClr val="501215"/>
                </a:solidFill>
                <a:latin typeface="Arial" charset="0"/>
                <a:ea typeface="MS PGothic" pitchFamily="34" charset="-128"/>
                <a:cs typeface="ＭＳ Ｐゴシック" charset="0"/>
              </a:defRPr>
            </a:lvl4pPr>
            <a:lvl5pPr algn="ctr" rtl="0" eaLnBrk="0" fontAlgn="base" hangingPunct="0">
              <a:spcBef>
                <a:spcPct val="0"/>
              </a:spcBef>
              <a:spcAft>
                <a:spcPct val="0"/>
              </a:spcAft>
              <a:defRPr sz="2800" b="1">
                <a:solidFill>
                  <a:srgbClr val="501215"/>
                </a:solidFill>
                <a:latin typeface="Arial" charset="0"/>
                <a:ea typeface="MS PGothic" pitchFamily="34" charset="-128"/>
                <a:cs typeface="ＭＳ Ｐゴシック" charset="0"/>
              </a:defRPr>
            </a:lvl5pPr>
            <a:lvl6pPr marL="457200" algn="ctr" rtl="0" eaLnBrk="1" fontAlgn="base" hangingPunct="1">
              <a:spcBef>
                <a:spcPct val="0"/>
              </a:spcBef>
              <a:spcAft>
                <a:spcPct val="0"/>
              </a:spcAft>
              <a:defRPr sz="2800" b="1">
                <a:solidFill>
                  <a:srgbClr val="501215"/>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2800" b="1">
                <a:solidFill>
                  <a:srgbClr val="501215"/>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2800" b="1">
                <a:solidFill>
                  <a:srgbClr val="501215"/>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2800" b="1">
                <a:solidFill>
                  <a:srgbClr val="501215"/>
                </a:solidFill>
                <a:latin typeface="Arial" charset="0"/>
                <a:ea typeface="ＭＳ Ｐゴシック" charset="0"/>
                <a:cs typeface="ＭＳ Ｐゴシック" charset="0"/>
              </a:defRPr>
            </a:lvl9pPr>
          </a:lstStyle>
          <a:p>
            <a:pPr defTabSz="914400">
              <a:tabLst>
                <a:tab pos="973138" algn="l"/>
              </a:tabLst>
            </a:pPr>
            <a:endParaRPr lang="en-US" kern="0" dirty="0" smtClean="0"/>
          </a:p>
        </p:txBody>
      </p:sp>
      <p:sp>
        <p:nvSpPr>
          <p:cNvPr id="5" name="Rectangle 2"/>
          <p:cNvSpPr>
            <a:spLocks noGrp="1" noChangeArrowheads="1"/>
          </p:cNvSpPr>
          <p:nvPr>
            <p:ph type="title"/>
          </p:nvPr>
        </p:nvSpPr>
        <p:spPr>
          <a:xfrm>
            <a:off x="1077913" y="0"/>
            <a:ext cx="6934200" cy="671119"/>
          </a:xfrm>
        </p:spPr>
        <p:txBody>
          <a:bodyPr/>
          <a:lstStyle/>
          <a:p>
            <a:r>
              <a:rPr lang="en-US" sz="4000" dirty="0" smtClean="0"/>
              <a:t>TRAVEL SURVEY</a:t>
            </a:r>
          </a:p>
        </p:txBody>
      </p:sp>
    </p:spTree>
    <p:extLst>
      <p:ext uri="{BB962C8B-B14F-4D97-AF65-F5344CB8AC3E}">
        <p14:creationId xmlns:p14="http://schemas.microsoft.com/office/powerpoint/2010/main" val="9212026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5" name="Content Placeholder 2"/>
          <p:cNvSpPr>
            <a:spLocks noGrp="1"/>
          </p:cNvSpPr>
          <p:nvPr>
            <p:ph idx="1"/>
          </p:nvPr>
        </p:nvSpPr>
        <p:spPr>
          <a:xfrm>
            <a:off x="0" y="1297858"/>
            <a:ext cx="9144000" cy="4446114"/>
          </a:xfrm>
        </p:spPr>
        <p:txBody>
          <a:bodyPr/>
          <a:lstStyle/>
          <a:p>
            <a:pPr>
              <a:buFont typeface="Wingdings" panose="05000000000000000000" pitchFamily="2" charset="2"/>
              <a:buChar char="Ø"/>
              <a:defRPr/>
            </a:pPr>
            <a:r>
              <a:rPr lang="en-US" sz="2800" dirty="0">
                <a:latin typeface="+mj-lt"/>
              </a:rPr>
              <a:t>Stay informed on changes through RSS </a:t>
            </a:r>
            <a:r>
              <a:rPr lang="en-US" sz="2800" dirty="0" smtClean="0">
                <a:latin typeface="+mj-lt"/>
              </a:rPr>
              <a:t>Feeds</a:t>
            </a:r>
            <a:endParaRPr lang="en-US" sz="2800" dirty="0">
              <a:latin typeface="+mj-lt"/>
            </a:endParaRPr>
          </a:p>
          <a:p>
            <a:pPr>
              <a:buFont typeface="Wingdings" panose="05000000000000000000" pitchFamily="2" charset="2"/>
              <a:buChar char="Ø"/>
              <a:defRPr/>
            </a:pPr>
            <a:endParaRPr lang="en-US" sz="800" dirty="0"/>
          </a:p>
          <a:p>
            <a:pPr>
              <a:buFont typeface="Wingdings" panose="05000000000000000000" pitchFamily="2" charset="2"/>
              <a:buChar char="Ø"/>
            </a:pPr>
            <a:r>
              <a:rPr lang="en-US" sz="2800" dirty="0" smtClean="0">
                <a:latin typeface="+mj-lt"/>
              </a:rPr>
              <a:t>Instructions for setting up an RSS feed for AP Office Announcements can be found on the AP Resources </a:t>
            </a:r>
            <a:r>
              <a:rPr lang="en-US" sz="2800" dirty="0">
                <a:latin typeface="+mj-lt"/>
              </a:rPr>
              <a:t>webpage. </a:t>
            </a:r>
            <a:endParaRPr lang="en-US" sz="2800" dirty="0" smtClean="0">
              <a:latin typeface="+mj-lt"/>
            </a:endParaRPr>
          </a:p>
          <a:p>
            <a:pPr marL="339725" indent="0">
              <a:buNone/>
            </a:pPr>
            <a:r>
              <a:rPr lang="en-US" sz="2400" u="sng" dirty="0" smtClean="0">
                <a:latin typeface="+mj-lt"/>
                <a:hlinkClick r:id="rId2"/>
              </a:rPr>
              <a:t>How to Add RSS Feed for AP</a:t>
            </a:r>
            <a:endParaRPr lang="en-US" sz="2400" dirty="0">
              <a:latin typeface="+mj-lt"/>
            </a:endParaRPr>
          </a:p>
          <a:p>
            <a:pPr marL="0" indent="0">
              <a:buFontTx/>
              <a:buNone/>
              <a:defRPr/>
            </a:pPr>
            <a:endParaRPr lang="en-US" sz="800" dirty="0" smtClean="0">
              <a:latin typeface="+mj-lt"/>
            </a:endParaRPr>
          </a:p>
          <a:p>
            <a:pPr>
              <a:buFont typeface="Wingdings" panose="05000000000000000000" pitchFamily="2" charset="2"/>
              <a:buChar char="Ø"/>
              <a:defRPr/>
            </a:pPr>
            <a:r>
              <a:rPr lang="en-US" sz="2800" dirty="0">
                <a:latin typeface="+mj-lt"/>
              </a:rPr>
              <a:t>Instructions for setting up an RSS feed for Travel Office Announcements can be found on the Travel </a:t>
            </a:r>
            <a:r>
              <a:rPr lang="en-US" sz="2800" dirty="0" smtClean="0">
                <a:latin typeface="+mj-lt"/>
              </a:rPr>
              <a:t>Procedures </a:t>
            </a:r>
            <a:r>
              <a:rPr lang="en-US" sz="2800" dirty="0">
                <a:latin typeface="+mj-lt"/>
              </a:rPr>
              <a:t>webpage. </a:t>
            </a:r>
            <a:endParaRPr lang="en-US" sz="2800" dirty="0" smtClean="0">
              <a:latin typeface="+mj-lt"/>
            </a:endParaRPr>
          </a:p>
          <a:p>
            <a:pPr marL="339725" indent="0">
              <a:buNone/>
            </a:pPr>
            <a:r>
              <a:rPr lang="en-US" sz="2400" u="sng" dirty="0" smtClean="0">
                <a:latin typeface="+mj-lt"/>
                <a:hlinkClick r:id="rId3"/>
              </a:rPr>
              <a:t>How to Add RSS Feed for Travel</a:t>
            </a:r>
            <a:endParaRPr lang="en-US" sz="2400" dirty="0">
              <a:latin typeface="+mj-lt"/>
            </a:endParaRPr>
          </a:p>
          <a:p>
            <a:pPr>
              <a:buFont typeface="Wingdings" panose="05000000000000000000" pitchFamily="2" charset="2"/>
              <a:buChar char="§"/>
              <a:defRPr/>
            </a:pPr>
            <a:endParaRPr lang="en-US" sz="2800" dirty="0" smtClean="0">
              <a:latin typeface="+mj-lt"/>
            </a:endParaRPr>
          </a:p>
          <a:p>
            <a:pPr marL="0" indent="0">
              <a:buNone/>
              <a:defRPr/>
            </a:pPr>
            <a:endParaRPr lang="en-US" sz="2800" dirty="0">
              <a:latin typeface="+mj-lt"/>
            </a:endParaRPr>
          </a:p>
        </p:txBody>
      </p:sp>
      <p:sp>
        <p:nvSpPr>
          <p:cNvPr id="4" name="Rectangle 2"/>
          <p:cNvSpPr txBox="1">
            <a:spLocks noChangeArrowheads="1"/>
          </p:cNvSpPr>
          <p:nvPr/>
        </p:nvSpPr>
        <p:spPr bwMode="auto">
          <a:xfrm>
            <a:off x="1780032" y="228600"/>
            <a:ext cx="6858000" cy="68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1">
                <a:solidFill>
                  <a:srgbClr val="501215"/>
                </a:solidFill>
                <a:latin typeface="+mj-lt"/>
                <a:ea typeface="MS PGothic" pitchFamily="34" charset="-128"/>
                <a:cs typeface="+mj-cs"/>
              </a:defRPr>
            </a:lvl1pPr>
            <a:lvl2pPr algn="ctr" rtl="0" eaLnBrk="0" fontAlgn="base" hangingPunct="0">
              <a:spcBef>
                <a:spcPct val="0"/>
              </a:spcBef>
              <a:spcAft>
                <a:spcPct val="0"/>
              </a:spcAft>
              <a:defRPr sz="2800" b="1">
                <a:solidFill>
                  <a:srgbClr val="501215"/>
                </a:solidFill>
                <a:latin typeface="Arial" charset="0"/>
                <a:ea typeface="MS PGothic" pitchFamily="34" charset="-128"/>
                <a:cs typeface="ＭＳ Ｐゴシック" charset="0"/>
              </a:defRPr>
            </a:lvl2pPr>
            <a:lvl3pPr algn="ctr" rtl="0" eaLnBrk="0" fontAlgn="base" hangingPunct="0">
              <a:spcBef>
                <a:spcPct val="0"/>
              </a:spcBef>
              <a:spcAft>
                <a:spcPct val="0"/>
              </a:spcAft>
              <a:defRPr sz="2800" b="1">
                <a:solidFill>
                  <a:srgbClr val="501215"/>
                </a:solidFill>
                <a:latin typeface="Arial" charset="0"/>
                <a:ea typeface="MS PGothic" pitchFamily="34" charset="-128"/>
                <a:cs typeface="ＭＳ Ｐゴシック" charset="0"/>
              </a:defRPr>
            </a:lvl3pPr>
            <a:lvl4pPr algn="ctr" rtl="0" eaLnBrk="0" fontAlgn="base" hangingPunct="0">
              <a:spcBef>
                <a:spcPct val="0"/>
              </a:spcBef>
              <a:spcAft>
                <a:spcPct val="0"/>
              </a:spcAft>
              <a:defRPr sz="2800" b="1">
                <a:solidFill>
                  <a:srgbClr val="501215"/>
                </a:solidFill>
                <a:latin typeface="Arial" charset="0"/>
                <a:ea typeface="MS PGothic" pitchFamily="34" charset="-128"/>
                <a:cs typeface="ＭＳ Ｐゴシック" charset="0"/>
              </a:defRPr>
            </a:lvl4pPr>
            <a:lvl5pPr algn="ctr" rtl="0" eaLnBrk="0" fontAlgn="base" hangingPunct="0">
              <a:spcBef>
                <a:spcPct val="0"/>
              </a:spcBef>
              <a:spcAft>
                <a:spcPct val="0"/>
              </a:spcAft>
              <a:defRPr sz="2800" b="1">
                <a:solidFill>
                  <a:srgbClr val="501215"/>
                </a:solidFill>
                <a:latin typeface="Arial" charset="0"/>
                <a:ea typeface="MS PGothic" pitchFamily="34" charset="-128"/>
                <a:cs typeface="ＭＳ Ｐゴシック" charset="0"/>
              </a:defRPr>
            </a:lvl5pPr>
            <a:lvl6pPr marL="457200" algn="ctr" rtl="0" eaLnBrk="1" fontAlgn="base" hangingPunct="1">
              <a:spcBef>
                <a:spcPct val="0"/>
              </a:spcBef>
              <a:spcAft>
                <a:spcPct val="0"/>
              </a:spcAft>
              <a:defRPr sz="2800" b="1">
                <a:solidFill>
                  <a:srgbClr val="501215"/>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2800" b="1">
                <a:solidFill>
                  <a:srgbClr val="501215"/>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2800" b="1">
                <a:solidFill>
                  <a:srgbClr val="501215"/>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2800" b="1">
                <a:solidFill>
                  <a:srgbClr val="501215"/>
                </a:solidFill>
                <a:latin typeface="Arial" charset="0"/>
                <a:ea typeface="ＭＳ Ｐゴシック" charset="0"/>
                <a:cs typeface="ＭＳ Ｐゴシック" charset="0"/>
              </a:defRPr>
            </a:lvl9pPr>
          </a:lstStyle>
          <a:p>
            <a:pPr defTabSz="914400">
              <a:tabLst>
                <a:tab pos="973138" algn="l"/>
              </a:tabLst>
            </a:pPr>
            <a:endParaRPr lang="en-US" kern="0" dirty="0" smtClean="0"/>
          </a:p>
        </p:txBody>
      </p:sp>
      <p:sp>
        <p:nvSpPr>
          <p:cNvPr id="5" name="Rectangle 2"/>
          <p:cNvSpPr>
            <a:spLocks noGrp="1" noChangeArrowheads="1"/>
          </p:cNvSpPr>
          <p:nvPr>
            <p:ph type="title"/>
          </p:nvPr>
        </p:nvSpPr>
        <p:spPr>
          <a:xfrm>
            <a:off x="1077913" y="368710"/>
            <a:ext cx="6934200" cy="929148"/>
          </a:xfrm>
        </p:spPr>
        <p:txBody>
          <a:bodyPr/>
          <a:lstStyle/>
          <a:p>
            <a:r>
              <a:rPr lang="en-US" sz="4000" dirty="0" smtClean="0"/>
              <a:t>AP and Travel RSS </a:t>
            </a:r>
            <a:r>
              <a:rPr lang="en-US" sz="4000" dirty="0"/>
              <a:t>Feed</a:t>
            </a:r>
            <a:endParaRPr lang="en-US" sz="4000" dirty="0" smtClean="0"/>
          </a:p>
        </p:txBody>
      </p:sp>
    </p:spTree>
    <p:extLst>
      <p:ext uri="{BB962C8B-B14F-4D97-AF65-F5344CB8AC3E}">
        <p14:creationId xmlns:p14="http://schemas.microsoft.com/office/powerpoint/2010/main" val="38515446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2318" y="0"/>
            <a:ext cx="5299364" cy="6858000"/>
          </a:xfrm>
          <a:prstGeom prst="rect">
            <a:avLst/>
          </a:prstGeom>
        </p:spPr>
      </p:pic>
    </p:spTree>
    <p:extLst>
      <p:ext uri="{BB962C8B-B14F-4D97-AF65-F5344CB8AC3E}">
        <p14:creationId xmlns:p14="http://schemas.microsoft.com/office/powerpoint/2010/main" val="6573790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2" name="Content Placeholder 2"/>
          <p:cNvSpPr>
            <a:spLocks noGrp="1"/>
          </p:cNvSpPr>
          <p:nvPr>
            <p:ph idx="1"/>
          </p:nvPr>
        </p:nvSpPr>
        <p:spPr>
          <a:xfrm>
            <a:off x="1119188" y="4943475"/>
            <a:ext cx="6934200" cy="1638300"/>
          </a:xfrm>
        </p:spPr>
        <p:txBody>
          <a:bodyPr/>
          <a:lstStyle/>
          <a:p>
            <a:pPr algn="ctr" eaLnBrk="1" hangingPunct="1">
              <a:buFontTx/>
              <a:buNone/>
              <a:defRPr/>
            </a:pPr>
            <a:r>
              <a:rPr lang="en-US" sz="4000" b="1" dirty="0">
                <a:solidFill>
                  <a:srgbClr val="501215"/>
                </a:solidFill>
                <a:latin typeface="+mj-lt"/>
                <a:cs typeface="+mj-cs"/>
              </a:rPr>
              <a:t>Questions </a:t>
            </a:r>
            <a:br>
              <a:rPr lang="en-US" sz="4000" b="1" dirty="0">
                <a:solidFill>
                  <a:srgbClr val="501215"/>
                </a:solidFill>
                <a:latin typeface="+mj-lt"/>
                <a:cs typeface="+mj-cs"/>
              </a:rPr>
            </a:br>
            <a:r>
              <a:rPr lang="en-US" sz="4000" b="1" dirty="0">
                <a:solidFill>
                  <a:srgbClr val="501215"/>
                </a:solidFill>
                <a:latin typeface="+mj-lt"/>
                <a:cs typeface="+mj-cs"/>
              </a:rPr>
              <a:t>and Answers</a:t>
            </a:r>
          </a:p>
        </p:txBody>
      </p:sp>
      <p:pic>
        <p:nvPicPr>
          <p:cNvPr id="88067" name="Picture Placeholder 4"/>
          <p:cNvPicPr>
            <a:picLocks noChangeAspect="1"/>
          </p:cNvPicPr>
          <p:nvPr/>
        </p:nvPicPr>
        <p:blipFill>
          <a:blip r:embed="rId2">
            <a:extLst>
              <a:ext uri="{28A0092B-C50C-407E-A947-70E740481C1C}">
                <a14:useLocalDpi xmlns:a14="http://schemas.microsoft.com/office/drawing/2010/main" val="0"/>
              </a:ext>
            </a:extLst>
          </a:blip>
          <a:srcRect l="64" r="64"/>
          <a:stretch>
            <a:fillRect/>
          </a:stretch>
        </p:blipFill>
        <p:spPr bwMode="auto">
          <a:xfrm>
            <a:off x="1793875" y="6096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393192" y="1240970"/>
            <a:ext cx="8311896" cy="5499463"/>
          </a:xfrm>
        </p:spPr>
        <p:txBody>
          <a:bodyPr/>
          <a:lstStyle/>
          <a:p>
            <a:pPr>
              <a:buFont typeface="Wingdings" panose="05000000000000000000" pitchFamily="2" charset="2"/>
              <a:buChar char="v"/>
              <a:defRPr/>
            </a:pPr>
            <a:r>
              <a:rPr lang="en-US" sz="1800" b="1" dirty="0" smtClean="0">
                <a:latin typeface="+mj-lt"/>
              </a:rPr>
              <a:t>Please provide an example of contract services.</a:t>
            </a:r>
            <a:endParaRPr lang="en-US" sz="1800" dirty="0" smtClean="0">
              <a:latin typeface="+mj-lt"/>
            </a:endParaRPr>
          </a:p>
          <a:p>
            <a:pPr lvl="1">
              <a:buFont typeface="Arial" panose="020B0604020202020204" pitchFamily="34" charset="0"/>
              <a:buChar char="•"/>
              <a:defRPr/>
            </a:pPr>
            <a:r>
              <a:rPr lang="en-US" dirty="0" smtClean="0">
                <a:latin typeface="+mj-lt"/>
              </a:rPr>
              <a:t>DJ comes and plays at an event. This is considered a contract service. An employee can’t pay for the services, then seek reimbursement.</a:t>
            </a:r>
          </a:p>
          <a:p>
            <a:pPr lvl="1">
              <a:buFont typeface="Arial" panose="020B0604020202020204" pitchFamily="34" charset="0"/>
              <a:buChar char="•"/>
              <a:defRPr/>
            </a:pPr>
            <a:endParaRPr lang="en-US" dirty="0" smtClean="0">
              <a:latin typeface="+mj-lt"/>
            </a:endParaRPr>
          </a:p>
          <a:p>
            <a:pPr lvl="0">
              <a:buFont typeface="Wingdings" panose="05000000000000000000" pitchFamily="2" charset="2"/>
              <a:buChar char="v"/>
              <a:defRPr/>
            </a:pPr>
            <a:r>
              <a:rPr lang="en-US" sz="1800" b="1" dirty="0" smtClean="0">
                <a:solidFill>
                  <a:srgbClr val="000000"/>
                </a:solidFill>
                <a:latin typeface="Arial"/>
              </a:rPr>
              <a:t>Please provide an example of non-employee vs. employee awards.</a:t>
            </a:r>
          </a:p>
          <a:p>
            <a:pPr lvl="1">
              <a:buFont typeface="Arial" panose="020B0604020202020204" pitchFamily="34" charset="0"/>
              <a:buChar char="•"/>
              <a:defRPr/>
            </a:pPr>
            <a:r>
              <a:rPr lang="en-US" dirty="0" smtClean="0">
                <a:solidFill>
                  <a:srgbClr val="000000"/>
                </a:solidFill>
                <a:latin typeface="Arial"/>
              </a:rPr>
              <a:t>Just in Time awards recognize employees for doing a good job, therefore, they are paid through payroll using a PCR since this is related to their job. </a:t>
            </a:r>
          </a:p>
          <a:p>
            <a:pPr lvl="1">
              <a:buFont typeface="Arial" panose="020B0604020202020204" pitchFamily="34" charset="0"/>
              <a:buChar char="•"/>
              <a:defRPr/>
            </a:pPr>
            <a:r>
              <a:rPr lang="en-US" dirty="0" smtClean="0">
                <a:solidFill>
                  <a:srgbClr val="000000"/>
                </a:solidFill>
                <a:latin typeface="Arial"/>
              </a:rPr>
              <a:t>Non-employee awards are not based on job performance (e.g. a writing composition contest that anyone can enter). In this case, the award would need to be processed by vendor number (starts with a “5”). These are IRS 1099 reportable.</a:t>
            </a:r>
          </a:p>
          <a:p>
            <a:pPr lvl="1">
              <a:buFont typeface="Arial" panose="020B0604020202020204" pitchFamily="34" charset="0"/>
              <a:buChar char="•"/>
              <a:defRPr/>
            </a:pPr>
            <a:endParaRPr lang="en-US" dirty="0" smtClean="0">
              <a:solidFill>
                <a:srgbClr val="000000"/>
              </a:solidFill>
              <a:latin typeface="Arial"/>
            </a:endParaRPr>
          </a:p>
        </p:txBody>
      </p:sp>
      <p:sp>
        <p:nvSpPr>
          <p:cNvPr id="7" name="Rectangle 2"/>
          <p:cNvSpPr>
            <a:spLocks noGrp="1" noChangeArrowheads="1"/>
          </p:cNvSpPr>
          <p:nvPr>
            <p:ph type="title"/>
          </p:nvPr>
        </p:nvSpPr>
        <p:spPr>
          <a:xfrm>
            <a:off x="393192" y="0"/>
            <a:ext cx="8311896" cy="705394"/>
          </a:xfrm>
        </p:spPr>
        <p:txBody>
          <a:bodyPr/>
          <a:lstStyle/>
          <a:p>
            <a:r>
              <a:rPr lang="en-US" dirty="0" smtClean="0"/>
              <a:t>Questions</a:t>
            </a:r>
          </a:p>
        </p:txBody>
      </p:sp>
    </p:spTree>
    <p:extLst>
      <p:ext uri="{BB962C8B-B14F-4D97-AF65-F5344CB8AC3E}">
        <p14:creationId xmlns:p14="http://schemas.microsoft.com/office/powerpoint/2010/main" val="31140064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393192" y="901336"/>
            <a:ext cx="8311896" cy="5839097"/>
          </a:xfrm>
        </p:spPr>
        <p:txBody>
          <a:bodyPr/>
          <a:lstStyle/>
          <a:p>
            <a:pPr lvl="1">
              <a:buFont typeface="Arial" panose="020B0604020202020204" pitchFamily="34" charset="0"/>
              <a:buChar char="•"/>
              <a:defRPr/>
            </a:pPr>
            <a:endParaRPr lang="en-US" dirty="0" smtClean="0">
              <a:solidFill>
                <a:srgbClr val="000000"/>
              </a:solidFill>
              <a:latin typeface="Arial"/>
            </a:endParaRPr>
          </a:p>
          <a:p>
            <a:pPr lvl="0">
              <a:buFont typeface="Wingdings" panose="05000000000000000000" pitchFamily="2" charset="2"/>
              <a:buChar char="v"/>
              <a:defRPr/>
            </a:pPr>
            <a:r>
              <a:rPr lang="en-US" sz="1800" b="1" dirty="0">
                <a:solidFill>
                  <a:srgbClr val="000000"/>
                </a:solidFill>
                <a:latin typeface="Arial"/>
              </a:rPr>
              <a:t>Does a PO need to be </a:t>
            </a:r>
            <a:r>
              <a:rPr lang="en-US" sz="1800" b="1" dirty="0" smtClean="0">
                <a:solidFill>
                  <a:srgbClr val="000000"/>
                </a:solidFill>
                <a:latin typeface="Arial"/>
              </a:rPr>
              <a:t>created </a:t>
            </a:r>
            <a:r>
              <a:rPr lang="en-US" sz="1800" b="1" dirty="0">
                <a:solidFill>
                  <a:srgbClr val="000000"/>
                </a:solidFill>
                <a:latin typeface="Arial"/>
              </a:rPr>
              <a:t>for alcohol when the event is held at the LBJ Student Center</a:t>
            </a:r>
            <a:r>
              <a:rPr lang="en-US" sz="1800" b="1" dirty="0" smtClean="0">
                <a:solidFill>
                  <a:srgbClr val="000000"/>
                </a:solidFill>
                <a:latin typeface="Arial"/>
              </a:rPr>
              <a:t>?</a:t>
            </a:r>
          </a:p>
          <a:p>
            <a:pPr lvl="1">
              <a:buFont typeface="Arial" panose="020B0604020202020204" pitchFamily="34" charset="0"/>
              <a:buChar char="•"/>
              <a:defRPr/>
            </a:pPr>
            <a:r>
              <a:rPr lang="en-US" dirty="0" smtClean="0">
                <a:solidFill>
                  <a:srgbClr val="000000"/>
                </a:solidFill>
                <a:latin typeface="Arial"/>
              </a:rPr>
              <a:t>Yes. Alcohol is paid from a different funding source.  Alcohol is not covered under the LBJ purchase order.   Cabinet Officer approval is also required.  </a:t>
            </a:r>
          </a:p>
          <a:p>
            <a:pPr lvl="1">
              <a:buFont typeface="Arial" panose="020B0604020202020204" pitchFamily="34" charset="0"/>
              <a:buChar char="•"/>
              <a:defRPr/>
            </a:pPr>
            <a:endParaRPr lang="en-US" dirty="0" smtClean="0">
              <a:solidFill>
                <a:srgbClr val="000000"/>
              </a:solidFill>
              <a:latin typeface="Arial"/>
            </a:endParaRPr>
          </a:p>
          <a:p>
            <a:pPr lvl="0">
              <a:buFont typeface="Wingdings" panose="05000000000000000000" pitchFamily="2" charset="2"/>
              <a:buChar char="v"/>
              <a:defRPr/>
            </a:pPr>
            <a:r>
              <a:rPr lang="en-US" sz="1800" b="1" dirty="0" smtClean="0">
                <a:solidFill>
                  <a:srgbClr val="000000"/>
                </a:solidFill>
                <a:latin typeface="Arial"/>
              </a:rPr>
              <a:t>Please provide more information regarding catering fees.</a:t>
            </a:r>
          </a:p>
          <a:p>
            <a:pPr lvl="1">
              <a:buFont typeface="Arial" panose="020B0604020202020204" pitchFamily="34" charset="0"/>
              <a:buChar char="•"/>
              <a:defRPr/>
            </a:pPr>
            <a:r>
              <a:rPr lang="en-US" dirty="0" smtClean="0">
                <a:solidFill>
                  <a:srgbClr val="000000"/>
                </a:solidFill>
                <a:latin typeface="Arial"/>
              </a:rPr>
              <a:t>For additional information, please contact Auxiliary Services (Mary Alice) at EXT 5-2585 or review </a:t>
            </a:r>
            <a:r>
              <a:rPr lang="en-US" dirty="0">
                <a:solidFill>
                  <a:srgbClr val="000000"/>
                </a:solidFill>
                <a:latin typeface="Arial"/>
              </a:rPr>
              <a:t>the info at </a:t>
            </a:r>
            <a:r>
              <a:rPr lang="en-US" dirty="0" smtClean="0">
                <a:solidFill>
                  <a:srgbClr val="000000"/>
                </a:solidFill>
                <a:latin typeface="Arial"/>
                <a:hlinkClick r:id="rId2"/>
              </a:rPr>
              <a:t>Catering Services </a:t>
            </a:r>
            <a:r>
              <a:rPr lang="en-US" dirty="0" smtClean="0">
                <a:solidFill>
                  <a:srgbClr val="000000"/>
                </a:solidFill>
                <a:latin typeface="Arial"/>
              </a:rPr>
              <a:t>. </a:t>
            </a:r>
          </a:p>
          <a:p>
            <a:pPr lvl="1">
              <a:buFont typeface="Arial" panose="020B0604020202020204" pitchFamily="34" charset="0"/>
              <a:buChar char="•"/>
              <a:defRPr/>
            </a:pPr>
            <a:endParaRPr lang="en-US" dirty="0" smtClean="0">
              <a:solidFill>
                <a:srgbClr val="000000"/>
              </a:solidFill>
              <a:latin typeface="Arial"/>
            </a:endParaRPr>
          </a:p>
          <a:p>
            <a:pPr lvl="1">
              <a:buFont typeface="Arial" panose="020B0604020202020204" pitchFamily="34" charset="0"/>
              <a:buChar char="•"/>
              <a:defRPr/>
            </a:pPr>
            <a:endParaRPr lang="en-US" dirty="0">
              <a:solidFill>
                <a:srgbClr val="000000"/>
              </a:solidFill>
              <a:latin typeface="Arial"/>
            </a:endParaRPr>
          </a:p>
          <a:p>
            <a:pPr>
              <a:buFont typeface="Wingdings" panose="05000000000000000000" pitchFamily="2" charset="2"/>
              <a:buChar char="v"/>
              <a:defRPr/>
            </a:pPr>
            <a:r>
              <a:rPr lang="en-US" sz="1800" b="1" dirty="0">
                <a:latin typeface="+mj-lt"/>
              </a:rPr>
              <a:t>Provide an example of van rental vs. airfare reimbursements.</a:t>
            </a:r>
            <a:endParaRPr lang="en-US" sz="1800" dirty="0">
              <a:latin typeface="+mj-lt"/>
            </a:endParaRPr>
          </a:p>
          <a:p>
            <a:pPr lvl="1">
              <a:buFont typeface="Arial" panose="020B0604020202020204" pitchFamily="34" charset="0"/>
              <a:buChar char="•"/>
              <a:defRPr/>
            </a:pPr>
            <a:r>
              <a:rPr lang="en-US" dirty="0">
                <a:latin typeface="+mj-lt"/>
              </a:rPr>
              <a:t>The T-1 form is </a:t>
            </a:r>
            <a:r>
              <a:rPr lang="en-US" dirty="0" smtClean="0">
                <a:latin typeface="+mj-lt"/>
              </a:rPr>
              <a:t>set up reimburse </a:t>
            </a:r>
            <a:r>
              <a:rPr lang="en-US" smtClean="0">
                <a:latin typeface="+mj-lt"/>
              </a:rPr>
              <a:t>the lowest </a:t>
            </a:r>
            <a:r>
              <a:rPr lang="en-US" dirty="0" smtClean="0">
                <a:latin typeface="+mj-lt"/>
              </a:rPr>
              <a:t>amount by comparing the cost of airfare (attach airfare quote), mileage to the airport, airport parking and vehicle rental and fuel at the out of state destination versus roundtrip mileage to drive a personal vehicle to the out of state destination for </a:t>
            </a:r>
            <a:r>
              <a:rPr lang="en-US" dirty="0">
                <a:latin typeface="+mj-lt"/>
              </a:rPr>
              <a:t>individual </a:t>
            </a:r>
            <a:r>
              <a:rPr lang="en-US" dirty="0" smtClean="0">
                <a:latin typeface="+mj-lt"/>
              </a:rPr>
              <a:t>travel</a:t>
            </a:r>
            <a:r>
              <a:rPr lang="en-US" smtClean="0">
                <a:latin typeface="+mj-lt"/>
              </a:rPr>
              <a:t>. </a:t>
            </a:r>
          </a:p>
          <a:p>
            <a:pPr lvl="1">
              <a:buFont typeface="Arial" panose="020B0604020202020204" pitchFamily="34" charset="0"/>
              <a:buChar char="•"/>
              <a:defRPr/>
            </a:pPr>
            <a:r>
              <a:rPr lang="en-US" smtClean="0">
                <a:latin typeface="+mj-lt"/>
              </a:rPr>
              <a:t>If </a:t>
            </a:r>
            <a:r>
              <a:rPr lang="en-US" dirty="0" smtClean="0">
                <a:latin typeface="+mj-lt"/>
              </a:rPr>
              <a:t>a van will be rented under the assumption that multiple travelers will utilize this mode of transportation, a T-1 form for each traveler should be attached. Example: T-1 form for 4 travelers totals $3000 and the van rental and fuel totals $1800, it is more economical to rent a van. </a:t>
            </a:r>
            <a:endParaRPr lang="en-US" dirty="0">
              <a:latin typeface="+mj-lt"/>
            </a:endParaRPr>
          </a:p>
        </p:txBody>
      </p:sp>
      <p:sp>
        <p:nvSpPr>
          <p:cNvPr id="7" name="Rectangle 2"/>
          <p:cNvSpPr>
            <a:spLocks noGrp="1" noChangeArrowheads="1"/>
          </p:cNvSpPr>
          <p:nvPr>
            <p:ph type="title"/>
          </p:nvPr>
        </p:nvSpPr>
        <p:spPr>
          <a:xfrm>
            <a:off x="393192" y="0"/>
            <a:ext cx="8311896" cy="705394"/>
          </a:xfrm>
        </p:spPr>
        <p:txBody>
          <a:bodyPr/>
          <a:lstStyle/>
          <a:p>
            <a:r>
              <a:rPr lang="en-US" dirty="0" smtClean="0"/>
              <a:t>Questions</a:t>
            </a:r>
          </a:p>
        </p:txBody>
      </p:sp>
    </p:spTree>
    <p:extLst>
      <p:ext uri="{BB962C8B-B14F-4D97-AF65-F5344CB8AC3E}">
        <p14:creationId xmlns:p14="http://schemas.microsoft.com/office/powerpoint/2010/main" val="14812331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347472" y="862149"/>
            <a:ext cx="8412480" cy="5786845"/>
          </a:xfrm>
        </p:spPr>
        <p:txBody>
          <a:bodyPr/>
          <a:lstStyle/>
          <a:p>
            <a:pPr lvl="1">
              <a:buFont typeface="Arial" panose="020B0604020202020204" pitchFamily="34" charset="0"/>
              <a:buChar char="•"/>
              <a:defRPr/>
            </a:pPr>
            <a:endParaRPr lang="en-US" dirty="0" smtClean="0">
              <a:latin typeface="+mj-lt"/>
            </a:endParaRPr>
          </a:p>
          <a:p>
            <a:pPr lvl="0">
              <a:buFont typeface="Wingdings" panose="05000000000000000000" pitchFamily="2" charset="2"/>
              <a:buChar char="v"/>
              <a:defRPr/>
            </a:pPr>
            <a:r>
              <a:rPr lang="en-US" sz="1800" b="1" dirty="0" smtClean="0">
                <a:solidFill>
                  <a:srgbClr val="000000"/>
                </a:solidFill>
                <a:latin typeface="Arial"/>
              </a:rPr>
              <a:t>Explain contractor travel fees.</a:t>
            </a:r>
          </a:p>
          <a:p>
            <a:pPr lvl="1">
              <a:buFont typeface="Arial" panose="020B0604020202020204" pitchFamily="34" charset="0"/>
              <a:buChar char="•"/>
              <a:defRPr/>
            </a:pPr>
            <a:r>
              <a:rPr lang="en-US" dirty="0" smtClean="0">
                <a:solidFill>
                  <a:srgbClr val="000000"/>
                </a:solidFill>
                <a:latin typeface="Arial"/>
              </a:rPr>
              <a:t>Include travel costs in with the contract fee amount</a:t>
            </a:r>
            <a:r>
              <a:rPr lang="en-US" dirty="0">
                <a:solidFill>
                  <a:srgbClr val="000000"/>
                </a:solidFill>
                <a:latin typeface="Arial"/>
              </a:rPr>
              <a:t> </a:t>
            </a:r>
            <a:r>
              <a:rPr lang="en-US" dirty="0" smtClean="0">
                <a:solidFill>
                  <a:srgbClr val="000000"/>
                </a:solidFill>
                <a:latin typeface="Arial"/>
              </a:rPr>
              <a:t>(e.g. if the fee for services is $1,000 and the travel costs are estimated at $1,000, then make the Contract amount $2,000). Contractor would make and pay their own travel. Contact Procurement at EXT 5-2521 for more guidance if needed</a:t>
            </a:r>
            <a:r>
              <a:rPr lang="en-US" dirty="0">
                <a:solidFill>
                  <a:srgbClr val="000000"/>
                </a:solidFill>
                <a:latin typeface="Arial"/>
              </a:rPr>
              <a:t>. If travel fees are not included in the contract, then the Travel Assistant would complete the Funds Commitment, make the arrangements, process an expense report. All travel rules apply.</a:t>
            </a:r>
            <a:endParaRPr lang="en-US" dirty="0" smtClean="0">
              <a:solidFill>
                <a:srgbClr val="000000"/>
              </a:solidFill>
              <a:latin typeface="Arial"/>
            </a:endParaRPr>
          </a:p>
          <a:p>
            <a:pPr lvl="1">
              <a:buFont typeface="Arial" panose="020B0604020202020204" pitchFamily="34" charset="0"/>
              <a:buChar char="•"/>
              <a:defRPr/>
            </a:pPr>
            <a:endParaRPr lang="en-US" dirty="0" smtClean="0">
              <a:solidFill>
                <a:srgbClr val="000000"/>
              </a:solidFill>
              <a:latin typeface="Arial"/>
            </a:endParaRPr>
          </a:p>
          <a:p>
            <a:pPr lvl="0">
              <a:buFont typeface="Wingdings" panose="05000000000000000000" pitchFamily="2" charset="2"/>
              <a:buChar char="v"/>
              <a:defRPr/>
            </a:pPr>
            <a:r>
              <a:rPr lang="en-US" sz="1800" b="1" dirty="0">
                <a:solidFill>
                  <a:srgbClr val="000000"/>
                </a:solidFill>
                <a:latin typeface="Arial"/>
              </a:rPr>
              <a:t>If an employee doesn’t want to use the direct bill to rent a car and chooses to pay for expenses and seek reimbursement instead, will the liability insurance be included in his rental?</a:t>
            </a:r>
          </a:p>
          <a:p>
            <a:pPr lvl="1">
              <a:buFont typeface="Arial" panose="020B0604020202020204" pitchFamily="34" charset="0"/>
              <a:buChar char="•"/>
              <a:defRPr/>
            </a:pPr>
            <a:r>
              <a:rPr lang="en-US" dirty="0" smtClean="0">
                <a:solidFill>
                  <a:srgbClr val="000000"/>
                </a:solidFill>
                <a:latin typeface="Arial"/>
              </a:rPr>
              <a:t>If a traveler uses a Texas State-contracted rental company (Avis, Enterprise, or National), the insurance </a:t>
            </a:r>
            <a:r>
              <a:rPr lang="en-US" b="1" dirty="0" smtClean="0">
                <a:solidFill>
                  <a:srgbClr val="000000"/>
                </a:solidFill>
                <a:latin typeface="Arial"/>
              </a:rPr>
              <a:t>is</a:t>
            </a:r>
            <a:r>
              <a:rPr lang="en-US" dirty="0" smtClean="0">
                <a:solidFill>
                  <a:srgbClr val="000000"/>
                </a:solidFill>
                <a:latin typeface="Arial"/>
              </a:rPr>
              <a:t> included. However, if using a rental company not contracted with the university, insurance </a:t>
            </a:r>
            <a:r>
              <a:rPr lang="en-US" b="1" dirty="0" smtClean="0">
                <a:solidFill>
                  <a:srgbClr val="000000"/>
                </a:solidFill>
                <a:latin typeface="Arial"/>
              </a:rPr>
              <a:t>is not</a:t>
            </a:r>
            <a:r>
              <a:rPr lang="en-US" dirty="0" smtClean="0">
                <a:solidFill>
                  <a:srgbClr val="000000"/>
                </a:solidFill>
                <a:latin typeface="Arial"/>
              </a:rPr>
              <a:t> included. The traveler must purchase separate insurance from the rental company.  An valid explanation as to why the contracted agency wasn’t used is required for reimbursement. </a:t>
            </a:r>
          </a:p>
        </p:txBody>
      </p:sp>
      <p:sp>
        <p:nvSpPr>
          <p:cNvPr id="7" name="Rectangle 2"/>
          <p:cNvSpPr>
            <a:spLocks noGrp="1" noChangeArrowheads="1"/>
          </p:cNvSpPr>
          <p:nvPr>
            <p:ph type="title"/>
          </p:nvPr>
        </p:nvSpPr>
        <p:spPr>
          <a:xfrm>
            <a:off x="512064" y="368710"/>
            <a:ext cx="8101584" cy="375873"/>
          </a:xfrm>
        </p:spPr>
        <p:txBody>
          <a:bodyPr/>
          <a:lstStyle/>
          <a:p>
            <a:r>
              <a:rPr lang="en-US" dirty="0" smtClean="0"/>
              <a:t>Questions</a:t>
            </a:r>
          </a:p>
        </p:txBody>
      </p:sp>
    </p:spTree>
    <p:extLst>
      <p:ext uri="{BB962C8B-B14F-4D97-AF65-F5344CB8AC3E}">
        <p14:creationId xmlns:p14="http://schemas.microsoft.com/office/powerpoint/2010/main" val="2273859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Title 1"/>
          <p:cNvSpPr>
            <a:spLocks noGrp="1"/>
          </p:cNvSpPr>
          <p:nvPr>
            <p:ph type="title"/>
          </p:nvPr>
        </p:nvSpPr>
        <p:spPr>
          <a:xfrm>
            <a:off x="1104900" y="-128187"/>
            <a:ext cx="6834143" cy="1034041"/>
          </a:xfrm>
        </p:spPr>
        <p:txBody>
          <a:bodyPr>
            <a:normAutofit/>
          </a:bodyPr>
          <a:lstStyle/>
          <a:p>
            <a:pPr eaLnBrk="1" hangingPunct="1">
              <a:defRPr/>
            </a:pPr>
            <a:r>
              <a:rPr lang="en-US" sz="4000" dirty="0" smtClean="0">
                <a:ea typeface="+mj-ea"/>
              </a:rPr>
              <a:t>AP Reminders</a:t>
            </a:r>
          </a:p>
        </p:txBody>
      </p:sp>
      <p:sp>
        <p:nvSpPr>
          <p:cNvPr id="33795" name="Content Placeholder 2"/>
          <p:cNvSpPr>
            <a:spLocks noGrp="1"/>
          </p:cNvSpPr>
          <p:nvPr>
            <p:ph idx="1"/>
          </p:nvPr>
        </p:nvSpPr>
        <p:spPr>
          <a:xfrm>
            <a:off x="85458" y="828943"/>
            <a:ext cx="9144000" cy="5779970"/>
          </a:xfrm>
        </p:spPr>
        <p:txBody>
          <a:bodyPr/>
          <a:lstStyle/>
          <a:p>
            <a:pPr>
              <a:buFont typeface="Wingdings" panose="05000000000000000000" pitchFamily="2" charset="2"/>
              <a:buChar char="Ø"/>
              <a:defRPr/>
            </a:pPr>
            <a:r>
              <a:rPr lang="en-US" sz="2800" dirty="0" smtClean="0">
                <a:latin typeface="+mj-lt"/>
              </a:rPr>
              <a:t>Vendor Payment History – FBL1N T-Code</a:t>
            </a:r>
          </a:p>
          <a:p>
            <a:pPr marL="0" indent="0">
              <a:buNone/>
              <a:defRPr/>
            </a:pPr>
            <a:endParaRPr lang="en-US" sz="1200" dirty="0" smtClean="0">
              <a:latin typeface="+mj-lt"/>
            </a:endParaRPr>
          </a:p>
          <a:p>
            <a:pPr>
              <a:buFont typeface="Wingdings" panose="05000000000000000000" pitchFamily="2" charset="2"/>
              <a:buChar char="Ø"/>
              <a:defRPr/>
            </a:pPr>
            <a:r>
              <a:rPr lang="en-US" sz="2800" dirty="0" smtClean="0">
                <a:latin typeface="+mj-lt"/>
              </a:rPr>
              <a:t>Reference Column Changed to </a:t>
            </a:r>
            <a:r>
              <a:rPr lang="en-US" sz="2800" dirty="0" err="1" smtClean="0">
                <a:latin typeface="+mj-lt"/>
              </a:rPr>
              <a:t>Inv</a:t>
            </a:r>
            <a:r>
              <a:rPr lang="en-US" sz="2800" dirty="0" smtClean="0">
                <a:latin typeface="+mj-lt"/>
              </a:rPr>
              <a:t>#/Ref#.  </a:t>
            </a:r>
          </a:p>
          <a:p>
            <a:pPr marL="0" indent="0">
              <a:buNone/>
              <a:defRPr/>
            </a:pPr>
            <a:endParaRPr lang="en-US" sz="800" dirty="0" smtClean="0"/>
          </a:p>
          <a:p>
            <a:pPr marL="917575" lvl="3" indent="0">
              <a:buNone/>
              <a:defRPr/>
            </a:pPr>
            <a:endParaRPr lang="en-US" sz="2800" dirty="0" smtClean="0">
              <a:latin typeface="+mj-lt"/>
              <a:cs typeface="+mn-cs"/>
            </a:endParaRPr>
          </a:p>
          <a:p>
            <a:pPr marL="457200" lvl="1" indent="0">
              <a:buNone/>
              <a:defRPr/>
            </a:pPr>
            <a:endParaRPr lang="en-US" sz="2800" dirty="0">
              <a:latin typeface="+mj-lt"/>
              <a:cs typeface="+mn-cs"/>
            </a:endParaRPr>
          </a:p>
          <a:p>
            <a:pPr marL="800100" lvl="1" indent="-342900" eaLnBrk="1" hangingPunct="1">
              <a:buFont typeface="Arial" panose="020B0604020202020204" pitchFamily="34" charset="0"/>
              <a:buChar char="•"/>
              <a:defRPr/>
            </a:pPr>
            <a:endParaRPr lang="en-US" sz="2400" dirty="0" smtClean="0">
              <a:latin typeface="Arial" panose="020B0604020202020204" pitchFamily="34" charset="0"/>
            </a:endParaRPr>
          </a:p>
          <a:p>
            <a:pPr marL="800100" lvl="1" indent="-342900" eaLnBrk="1" hangingPunct="1">
              <a:buFont typeface="Arial" panose="020B0604020202020204" pitchFamily="34" charset="0"/>
              <a:buChar char="•"/>
              <a:defRPr/>
            </a:pPr>
            <a:endParaRPr lang="en-US" sz="2400" dirty="0">
              <a:latin typeface="Arial" panose="020B0604020202020204" pitchFamily="34" charset="0"/>
            </a:endParaRPr>
          </a:p>
          <a:p>
            <a:pPr marL="800100" lvl="1" indent="-342900" eaLnBrk="1" hangingPunct="1">
              <a:buFont typeface="Arial" panose="020B0604020202020204" pitchFamily="34" charset="0"/>
              <a:buChar char="•"/>
              <a:defRPr/>
            </a:pPr>
            <a:endParaRPr lang="en-US" sz="2400" dirty="0" smtClean="0">
              <a:latin typeface="Arial" panose="020B0604020202020204" pitchFamily="34" charset="0"/>
            </a:endParaRPr>
          </a:p>
          <a:p>
            <a:pPr marL="800100" lvl="1" indent="-342900" eaLnBrk="1" hangingPunct="1">
              <a:buFont typeface="Arial" panose="020B0604020202020204" pitchFamily="34" charset="0"/>
              <a:buChar char="•"/>
              <a:defRPr/>
            </a:pPr>
            <a:endParaRPr lang="en-US" sz="2400" dirty="0">
              <a:latin typeface="Arial" panose="020B0604020202020204" pitchFamily="34" charset="0"/>
            </a:endParaRPr>
          </a:p>
          <a:p>
            <a:pPr marL="457200" lvl="1" indent="0" eaLnBrk="1" hangingPunct="1">
              <a:buNone/>
              <a:defRPr/>
            </a:pPr>
            <a:endParaRPr lang="en-US" sz="2400" dirty="0" smtClean="0">
              <a:latin typeface="Arial" panose="020B0604020202020204" pitchFamily="34" charset="0"/>
              <a:hlinkClick r:id="rId2"/>
            </a:endParaRPr>
          </a:p>
          <a:p>
            <a:pPr eaLnBrk="1" hangingPunct="1">
              <a:buFont typeface="Wingdings" panose="05000000000000000000" pitchFamily="2" charset="2"/>
              <a:buChar char="Ø"/>
              <a:defRPr/>
            </a:pPr>
            <a:r>
              <a:rPr lang="en-US" sz="2800" dirty="0" smtClean="0">
                <a:hlinkClick r:id="rId2"/>
              </a:rPr>
              <a:t>FBL1N - How to View Payment Activity </a:t>
            </a:r>
            <a:endParaRPr lang="en-US" sz="2800" dirty="0" smtClean="0">
              <a:latin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239" y="2248268"/>
            <a:ext cx="8426252" cy="2941320"/>
          </a:xfrm>
          <a:prstGeom prst="rect">
            <a:avLst/>
          </a:prstGeom>
        </p:spPr>
      </p:pic>
    </p:spTree>
    <p:extLst>
      <p:ext uri="{BB962C8B-B14F-4D97-AF65-F5344CB8AC3E}">
        <p14:creationId xmlns:p14="http://schemas.microsoft.com/office/powerpoint/2010/main" val="40274523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347472" y="1197864"/>
            <a:ext cx="8412480" cy="5257800"/>
          </a:xfrm>
        </p:spPr>
        <p:txBody>
          <a:bodyPr/>
          <a:lstStyle/>
          <a:p>
            <a:pPr lvl="0">
              <a:buFont typeface="Wingdings" panose="05000000000000000000" pitchFamily="2" charset="2"/>
              <a:buChar char="v"/>
              <a:defRPr/>
            </a:pPr>
            <a:r>
              <a:rPr lang="en-US" sz="1800" b="1" dirty="0">
                <a:solidFill>
                  <a:srgbClr val="000000"/>
                </a:solidFill>
                <a:latin typeface="Arial"/>
              </a:rPr>
              <a:t>If a business meal is not included on the expense report, can an e-NPO be submitted for reimbursement?</a:t>
            </a:r>
          </a:p>
          <a:p>
            <a:pPr lvl="1">
              <a:buFont typeface="Arial" panose="020B0604020202020204" pitchFamily="34" charset="0"/>
              <a:buChar char="•"/>
              <a:defRPr/>
            </a:pPr>
            <a:r>
              <a:rPr lang="en-US" dirty="0">
                <a:solidFill>
                  <a:srgbClr val="000000"/>
                </a:solidFill>
                <a:latin typeface="Arial"/>
              </a:rPr>
              <a:t>Yes. However, if </a:t>
            </a:r>
            <a:r>
              <a:rPr lang="en-US" dirty="0" smtClean="0">
                <a:solidFill>
                  <a:srgbClr val="000000"/>
                </a:solidFill>
                <a:latin typeface="Arial"/>
              </a:rPr>
              <a:t>a </a:t>
            </a:r>
            <a:r>
              <a:rPr lang="en-US" dirty="0">
                <a:solidFill>
                  <a:srgbClr val="000000"/>
                </a:solidFill>
                <a:latin typeface="Arial"/>
              </a:rPr>
              <a:t>per </a:t>
            </a:r>
            <a:r>
              <a:rPr lang="en-US" dirty="0" smtClean="0">
                <a:solidFill>
                  <a:srgbClr val="000000"/>
                </a:solidFill>
                <a:latin typeface="Arial"/>
              </a:rPr>
              <a:t>diem was received </a:t>
            </a:r>
            <a:r>
              <a:rPr lang="en-US" dirty="0">
                <a:solidFill>
                  <a:srgbClr val="000000"/>
                </a:solidFill>
                <a:latin typeface="Arial"/>
              </a:rPr>
              <a:t>on </a:t>
            </a:r>
            <a:r>
              <a:rPr lang="en-US" dirty="0" smtClean="0">
                <a:solidFill>
                  <a:srgbClr val="000000"/>
                </a:solidFill>
                <a:latin typeface="Arial"/>
              </a:rPr>
              <a:t>the employee’s Travel </a:t>
            </a:r>
            <a:r>
              <a:rPr lang="en-US" dirty="0">
                <a:solidFill>
                  <a:srgbClr val="000000"/>
                </a:solidFill>
                <a:latin typeface="Arial"/>
              </a:rPr>
              <a:t>expense report, the business meal will be reduced </a:t>
            </a:r>
            <a:r>
              <a:rPr lang="en-US" dirty="0" smtClean="0">
                <a:solidFill>
                  <a:srgbClr val="000000"/>
                </a:solidFill>
                <a:latin typeface="Arial"/>
              </a:rPr>
              <a:t>by the meal per diem for </a:t>
            </a:r>
            <a:r>
              <a:rPr lang="en-US" dirty="0">
                <a:solidFill>
                  <a:srgbClr val="000000"/>
                </a:solidFill>
                <a:latin typeface="Arial"/>
              </a:rPr>
              <a:t>the traveler </a:t>
            </a:r>
            <a:r>
              <a:rPr lang="en-US" dirty="0" smtClean="0">
                <a:solidFill>
                  <a:srgbClr val="000000"/>
                </a:solidFill>
                <a:latin typeface="Arial"/>
              </a:rPr>
              <a:t>to </a:t>
            </a:r>
            <a:r>
              <a:rPr lang="en-US" dirty="0">
                <a:solidFill>
                  <a:srgbClr val="000000"/>
                </a:solidFill>
                <a:latin typeface="Arial"/>
              </a:rPr>
              <a:t>avoid paying expenses twice</a:t>
            </a:r>
            <a:r>
              <a:rPr lang="en-US" dirty="0" smtClean="0">
                <a:solidFill>
                  <a:srgbClr val="000000"/>
                </a:solidFill>
                <a:latin typeface="Arial"/>
              </a:rPr>
              <a:t>. If other employees were also at the meal, the Travel Office will review their expense reports for per diem adjustments or repayment to the university. </a:t>
            </a:r>
          </a:p>
          <a:p>
            <a:pPr lvl="1">
              <a:buFont typeface="Arial" panose="020B0604020202020204" pitchFamily="34" charset="0"/>
              <a:buChar char="•"/>
              <a:defRPr/>
            </a:pPr>
            <a:endParaRPr lang="en-US" dirty="0"/>
          </a:p>
          <a:p>
            <a:pPr lvl="0">
              <a:buFont typeface="Wingdings" panose="05000000000000000000" pitchFamily="2" charset="2"/>
              <a:buChar char="v"/>
              <a:defRPr/>
            </a:pPr>
            <a:r>
              <a:rPr lang="en-US" sz="1800" b="1" dirty="0" smtClean="0">
                <a:solidFill>
                  <a:srgbClr val="000000"/>
                </a:solidFill>
                <a:latin typeface="Arial"/>
              </a:rPr>
              <a:t>Are airfare changes allowable?</a:t>
            </a:r>
          </a:p>
          <a:p>
            <a:pPr lvl="1">
              <a:buFont typeface="Arial" panose="020B0604020202020204" pitchFamily="34" charset="0"/>
              <a:buChar char="•"/>
              <a:defRPr/>
            </a:pPr>
            <a:r>
              <a:rPr lang="en-US" dirty="0" smtClean="0">
                <a:solidFill>
                  <a:srgbClr val="000000"/>
                </a:solidFill>
                <a:latin typeface="Arial"/>
              </a:rPr>
              <a:t>Airfare change fees are only allowed if approved by the account manager.</a:t>
            </a:r>
          </a:p>
          <a:p>
            <a:pPr lvl="1">
              <a:buFont typeface="Arial" panose="020B0604020202020204" pitchFamily="34" charset="0"/>
              <a:buChar char="•"/>
              <a:defRPr/>
            </a:pPr>
            <a:endParaRPr lang="en-US" dirty="0" smtClean="0">
              <a:solidFill>
                <a:srgbClr val="000000"/>
              </a:solidFill>
              <a:latin typeface="Arial"/>
            </a:endParaRPr>
          </a:p>
          <a:p>
            <a:pPr lvl="0">
              <a:buFont typeface="Wingdings" panose="05000000000000000000" pitchFamily="2" charset="2"/>
              <a:buChar char="v"/>
              <a:defRPr/>
            </a:pPr>
            <a:r>
              <a:rPr lang="en-US" sz="1800" b="1" dirty="0" smtClean="0">
                <a:solidFill>
                  <a:srgbClr val="000000"/>
                </a:solidFill>
                <a:latin typeface="Arial"/>
              </a:rPr>
              <a:t>A graduate student writes a paper with a professor and it was accepted. The travel will be international, but will take place after the student graduates. How will the travel application work?</a:t>
            </a:r>
            <a:endParaRPr lang="en-US" sz="1800" b="1" dirty="0">
              <a:solidFill>
                <a:srgbClr val="000000"/>
              </a:solidFill>
              <a:latin typeface="Arial"/>
            </a:endParaRPr>
          </a:p>
          <a:p>
            <a:pPr lvl="1">
              <a:buFont typeface="Arial" panose="020B0604020202020204" pitchFamily="34" charset="0"/>
              <a:buChar char="•"/>
              <a:defRPr/>
            </a:pPr>
            <a:r>
              <a:rPr lang="en-US" dirty="0" smtClean="0">
                <a:solidFill>
                  <a:srgbClr val="000000"/>
                </a:solidFill>
                <a:latin typeface="Arial"/>
              </a:rPr>
              <a:t>Create a Funds Commitment. The former student would be listed as student since the travel relates to educational activity.  </a:t>
            </a:r>
          </a:p>
        </p:txBody>
      </p:sp>
      <p:sp>
        <p:nvSpPr>
          <p:cNvPr id="7" name="Rectangle 2"/>
          <p:cNvSpPr>
            <a:spLocks noGrp="1" noChangeArrowheads="1"/>
          </p:cNvSpPr>
          <p:nvPr>
            <p:ph type="title"/>
          </p:nvPr>
        </p:nvSpPr>
        <p:spPr>
          <a:xfrm>
            <a:off x="512064" y="368710"/>
            <a:ext cx="8101584" cy="728570"/>
          </a:xfrm>
        </p:spPr>
        <p:txBody>
          <a:bodyPr/>
          <a:lstStyle/>
          <a:p>
            <a:r>
              <a:rPr lang="en-US" dirty="0" smtClean="0"/>
              <a:t>Questions</a:t>
            </a:r>
          </a:p>
        </p:txBody>
      </p:sp>
    </p:spTree>
    <p:extLst>
      <p:ext uri="{BB962C8B-B14F-4D97-AF65-F5344CB8AC3E}">
        <p14:creationId xmlns:p14="http://schemas.microsoft.com/office/powerpoint/2010/main" val="12101909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Title 1"/>
          <p:cNvSpPr>
            <a:spLocks noGrp="1"/>
          </p:cNvSpPr>
          <p:nvPr>
            <p:ph type="title"/>
          </p:nvPr>
        </p:nvSpPr>
        <p:spPr>
          <a:xfrm>
            <a:off x="1104900" y="-128186"/>
            <a:ext cx="6834143" cy="957130"/>
          </a:xfrm>
        </p:spPr>
        <p:txBody>
          <a:bodyPr>
            <a:normAutofit/>
          </a:bodyPr>
          <a:lstStyle/>
          <a:p>
            <a:pPr eaLnBrk="1" hangingPunct="1">
              <a:defRPr/>
            </a:pPr>
            <a:r>
              <a:rPr lang="en-US" sz="4000" dirty="0" smtClean="0">
                <a:ea typeface="+mj-ea"/>
              </a:rPr>
              <a:t>AP Reminders</a:t>
            </a:r>
          </a:p>
        </p:txBody>
      </p:sp>
      <p:sp>
        <p:nvSpPr>
          <p:cNvPr id="33795" name="Content Placeholder 2"/>
          <p:cNvSpPr>
            <a:spLocks noGrp="1"/>
          </p:cNvSpPr>
          <p:nvPr>
            <p:ph idx="1"/>
          </p:nvPr>
        </p:nvSpPr>
        <p:spPr>
          <a:xfrm>
            <a:off x="85457" y="944874"/>
            <a:ext cx="9372051" cy="5267223"/>
          </a:xfrm>
        </p:spPr>
        <p:txBody>
          <a:bodyPr/>
          <a:lstStyle/>
          <a:p>
            <a:pPr>
              <a:buFont typeface="Wingdings" panose="05000000000000000000" pitchFamily="2" charset="2"/>
              <a:buChar char="Ø"/>
              <a:defRPr/>
            </a:pPr>
            <a:r>
              <a:rPr lang="en-US" sz="2800" dirty="0" smtClean="0">
                <a:latin typeface="+mj-lt"/>
              </a:rPr>
              <a:t>Jason’s Deli Yellow Receipts</a:t>
            </a:r>
          </a:p>
          <a:p>
            <a:pPr lvl="1">
              <a:buFont typeface="Wingdings" panose="05000000000000000000" pitchFamily="2" charset="2"/>
              <a:buChar char="§"/>
              <a:defRPr/>
            </a:pPr>
            <a:r>
              <a:rPr lang="en-US" sz="2400" dirty="0" smtClean="0">
                <a:latin typeface="+mj-lt"/>
              </a:rPr>
              <a:t>Yellow Receipt at delivery is the invoice for payment.</a:t>
            </a:r>
          </a:p>
          <a:p>
            <a:pPr lvl="1">
              <a:buFont typeface="Wingdings" panose="05000000000000000000" pitchFamily="2" charset="2"/>
              <a:buChar char="§"/>
              <a:defRPr/>
            </a:pPr>
            <a:r>
              <a:rPr lang="en-US" sz="2400" dirty="0">
                <a:latin typeface="+mj-lt"/>
              </a:rPr>
              <a:t>Approve, include PO number and SEND to AP for payment.</a:t>
            </a:r>
          </a:p>
          <a:p>
            <a:pPr lvl="1">
              <a:buFont typeface="Wingdings" panose="05000000000000000000" pitchFamily="2" charset="2"/>
              <a:buChar char="§"/>
              <a:defRPr/>
            </a:pPr>
            <a:r>
              <a:rPr lang="en-US" sz="2400" dirty="0" smtClean="0">
                <a:latin typeface="+mj-lt"/>
              </a:rPr>
              <a:t>Attach list of attendees if 19 or fewer.</a:t>
            </a:r>
          </a:p>
          <a:p>
            <a:pPr lvl="1">
              <a:buFont typeface="Wingdings" panose="05000000000000000000" pitchFamily="2" charset="2"/>
              <a:buChar char="§"/>
              <a:defRPr/>
            </a:pPr>
            <a:r>
              <a:rPr lang="en-US" sz="2400" dirty="0" smtClean="0">
                <a:latin typeface="+mj-lt"/>
              </a:rPr>
              <a:t>If more than 19 attendees, give a general description of who.</a:t>
            </a:r>
          </a:p>
          <a:p>
            <a:pPr lvl="1">
              <a:buFont typeface="Wingdings" panose="05000000000000000000" pitchFamily="2" charset="2"/>
              <a:buChar char="§"/>
              <a:defRPr/>
            </a:pPr>
            <a:r>
              <a:rPr lang="en-US" sz="2400" dirty="0" smtClean="0">
                <a:latin typeface="+mj-lt"/>
              </a:rPr>
              <a:t>Include the business reason for the meal. </a:t>
            </a:r>
          </a:p>
          <a:p>
            <a:pPr lvl="1">
              <a:buFont typeface="Wingdings" panose="05000000000000000000" pitchFamily="2" charset="2"/>
              <a:buChar char="§"/>
              <a:defRPr/>
            </a:pPr>
            <a:r>
              <a:rPr lang="en-US" sz="2400" dirty="0" smtClean="0">
                <a:latin typeface="+mj-lt"/>
              </a:rPr>
              <a:t>AP-12 Form can be used – and it lists all requirements.</a:t>
            </a:r>
          </a:p>
          <a:p>
            <a:pPr lvl="1">
              <a:buFont typeface="Wingdings" panose="05000000000000000000" pitchFamily="2" charset="2"/>
              <a:buChar char="§"/>
              <a:defRPr/>
            </a:pPr>
            <a:r>
              <a:rPr lang="en-US" sz="2400" dirty="0">
                <a:latin typeface="+mj-lt"/>
              </a:rPr>
              <a:t>Many are “Past Due” on the monthly </a:t>
            </a:r>
            <a:r>
              <a:rPr lang="en-US" sz="2400" dirty="0" smtClean="0">
                <a:latin typeface="+mj-lt"/>
              </a:rPr>
              <a:t>vendor statement. </a:t>
            </a:r>
            <a:endParaRPr lang="en-US" sz="2400" dirty="0">
              <a:latin typeface="+mj-lt"/>
            </a:endParaRPr>
          </a:p>
          <a:p>
            <a:pPr marL="457200" lvl="1" indent="0">
              <a:buNone/>
              <a:defRPr/>
            </a:pPr>
            <a:endParaRPr lang="en-US" sz="2400" dirty="0" smtClean="0">
              <a:latin typeface="+mj-lt"/>
            </a:endParaRPr>
          </a:p>
          <a:p>
            <a:pPr>
              <a:buFont typeface="Wingdings" panose="05000000000000000000" pitchFamily="2" charset="2"/>
              <a:buChar char="Ø"/>
              <a:defRPr/>
            </a:pPr>
            <a:r>
              <a:rPr lang="en-US" sz="3200" dirty="0" smtClean="0">
                <a:latin typeface="+mj-lt"/>
                <a:cs typeface="+mn-cs"/>
                <a:hlinkClick r:id="rId2"/>
              </a:rPr>
              <a:t>AP-12 Form</a:t>
            </a:r>
            <a:r>
              <a:rPr lang="en-US" sz="3200" dirty="0" smtClean="0">
                <a:latin typeface="+mj-lt"/>
                <a:cs typeface="+mn-cs"/>
              </a:rPr>
              <a:t> </a:t>
            </a:r>
          </a:p>
          <a:p>
            <a:pPr marL="457200" lvl="1" indent="0">
              <a:buNone/>
              <a:defRPr/>
            </a:pPr>
            <a:endParaRPr lang="en-US" sz="2800" dirty="0">
              <a:latin typeface="+mj-lt"/>
              <a:cs typeface="+mn-cs"/>
            </a:endParaRPr>
          </a:p>
          <a:p>
            <a:pPr marL="800100" lvl="1" indent="-342900" eaLnBrk="1" hangingPunct="1">
              <a:buFont typeface="Arial" panose="020B0604020202020204" pitchFamily="34" charset="0"/>
              <a:buChar char="•"/>
              <a:defRPr/>
            </a:pPr>
            <a:endParaRPr lang="en-US" sz="2400" dirty="0" smtClean="0">
              <a:latin typeface="Arial" panose="020B0604020202020204" pitchFamily="34" charset="0"/>
            </a:endParaRPr>
          </a:p>
        </p:txBody>
      </p:sp>
    </p:spTree>
    <p:extLst>
      <p:ext uri="{BB962C8B-B14F-4D97-AF65-F5344CB8AC3E}">
        <p14:creationId xmlns:p14="http://schemas.microsoft.com/office/powerpoint/2010/main" val="21143345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Title 1"/>
          <p:cNvSpPr>
            <a:spLocks noGrp="1"/>
          </p:cNvSpPr>
          <p:nvPr>
            <p:ph type="title"/>
          </p:nvPr>
        </p:nvSpPr>
        <p:spPr>
          <a:xfrm>
            <a:off x="1077913" y="0"/>
            <a:ext cx="6934200" cy="846033"/>
          </a:xfrm>
        </p:spPr>
        <p:txBody>
          <a:bodyPr>
            <a:normAutofit/>
          </a:bodyPr>
          <a:lstStyle/>
          <a:p>
            <a:pPr eaLnBrk="1" hangingPunct="1">
              <a:defRPr/>
            </a:pPr>
            <a:r>
              <a:rPr lang="en-US" sz="4000" dirty="0" smtClean="0">
                <a:ea typeface="+mj-ea"/>
              </a:rPr>
              <a:t>e-NPO</a:t>
            </a:r>
            <a:endParaRPr lang="en-US" sz="4000" dirty="0">
              <a:ea typeface="+mj-ea"/>
            </a:endParaRPr>
          </a:p>
        </p:txBody>
      </p:sp>
      <p:sp>
        <p:nvSpPr>
          <p:cNvPr id="33795" name="Content Placeholder 2"/>
          <p:cNvSpPr>
            <a:spLocks noGrp="1"/>
          </p:cNvSpPr>
          <p:nvPr>
            <p:ph idx="1"/>
          </p:nvPr>
        </p:nvSpPr>
        <p:spPr>
          <a:xfrm>
            <a:off x="0" y="666206"/>
            <a:ext cx="9144000" cy="5747657"/>
          </a:xfrm>
        </p:spPr>
        <p:txBody>
          <a:bodyPr/>
          <a:lstStyle/>
          <a:p>
            <a:pPr lvl="1">
              <a:buFont typeface="Wingdings" panose="05000000000000000000" pitchFamily="2" charset="2"/>
              <a:buChar char="§"/>
              <a:defRPr/>
            </a:pPr>
            <a:endParaRPr lang="en-US" sz="800" dirty="0" smtClean="0">
              <a:latin typeface="+mj-lt"/>
              <a:cs typeface="+mn-cs"/>
            </a:endParaRPr>
          </a:p>
          <a:p>
            <a:pPr marL="684213" lvl="1" indent="-342900">
              <a:buFont typeface="Wingdings" panose="05000000000000000000" pitchFamily="2" charset="2"/>
              <a:buChar char="Ø"/>
              <a:defRPr/>
            </a:pPr>
            <a:r>
              <a:rPr lang="en-US" sz="2800" dirty="0" smtClean="0">
                <a:latin typeface="+mj-lt"/>
                <a:cs typeface="+mn-cs"/>
              </a:rPr>
              <a:t>A person who is a delegate for an Account Manager can’t approve a reimbursement to themselves.  Item remains in the AM worklist until AM approves.</a:t>
            </a:r>
          </a:p>
          <a:p>
            <a:pPr marL="341312" lvl="1" indent="0">
              <a:buNone/>
              <a:defRPr/>
            </a:pPr>
            <a:endParaRPr lang="en-US" sz="800" dirty="0" smtClean="0">
              <a:latin typeface="+mj-lt"/>
              <a:cs typeface="+mn-cs"/>
            </a:endParaRPr>
          </a:p>
          <a:p>
            <a:pPr marL="684213" lvl="1" indent="-282575">
              <a:buFont typeface="Wingdings" panose="05000000000000000000" pitchFamily="2" charset="2"/>
              <a:buChar char="Ø"/>
              <a:defRPr/>
            </a:pPr>
            <a:r>
              <a:rPr lang="en-US" sz="2800" dirty="0" smtClean="0">
                <a:latin typeface="+mj-lt"/>
                <a:cs typeface="+mn-cs"/>
              </a:rPr>
              <a:t>Can include multiple receipts on a single e-NPO  for employee reimbursements (except no travel allowed with other expenses). </a:t>
            </a:r>
          </a:p>
          <a:p>
            <a:pPr marL="1144588" lvl="2" indent="-342900">
              <a:buFont typeface="Wingdings" panose="05000000000000000000" pitchFamily="2" charset="2"/>
              <a:buChar char="§"/>
              <a:defRPr/>
            </a:pPr>
            <a:r>
              <a:rPr lang="en-US" sz="2400" dirty="0" smtClean="0">
                <a:latin typeface="+mj-lt"/>
                <a:cs typeface="+mn-cs"/>
              </a:rPr>
              <a:t>Combine total receipts for the same employee when creating an employee reimbursement.</a:t>
            </a:r>
          </a:p>
          <a:p>
            <a:pPr marL="1144588" lvl="2" indent="-342900">
              <a:buFont typeface="Wingdings" panose="05000000000000000000" pitchFamily="2" charset="2"/>
              <a:buChar char="§"/>
              <a:defRPr/>
            </a:pPr>
            <a:endParaRPr lang="en-US" sz="800" dirty="0" smtClean="0">
              <a:latin typeface="+mj-lt"/>
              <a:cs typeface="+mn-cs"/>
            </a:endParaRPr>
          </a:p>
          <a:p>
            <a:pPr marL="684213" lvl="1" indent="-282575">
              <a:buFont typeface="Wingdings" panose="05000000000000000000" pitchFamily="2" charset="2"/>
              <a:buChar char="Ø"/>
              <a:defRPr/>
            </a:pPr>
            <a:r>
              <a:rPr lang="en-US" sz="2800" dirty="0" smtClean="0">
                <a:latin typeface="+mj-lt"/>
              </a:rPr>
              <a:t>Can’t </a:t>
            </a:r>
            <a:r>
              <a:rPr lang="en-US" sz="2800" dirty="0">
                <a:latin typeface="+mj-lt"/>
              </a:rPr>
              <a:t>include multiple </a:t>
            </a:r>
            <a:r>
              <a:rPr lang="en-US" sz="2800" dirty="0" smtClean="0">
                <a:latin typeface="+mj-lt"/>
              </a:rPr>
              <a:t>invoices from vendors </a:t>
            </a:r>
            <a:r>
              <a:rPr lang="en-US" sz="2800" dirty="0">
                <a:latin typeface="+mj-lt"/>
              </a:rPr>
              <a:t>on a single </a:t>
            </a:r>
            <a:r>
              <a:rPr lang="en-US" sz="2800" dirty="0" smtClean="0">
                <a:latin typeface="+mj-lt"/>
              </a:rPr>
              <a:t>e-NPO. Need e-NPO for each invoice. </a:t>
            </a:r>
          </a:p>
          <a:p>
            <a:pPr marL="1144588" lvl="2" indent="-342900">
              <a:buFont typeface="Wingdings" panose="05000000000000000000" pitchFamily="2" charset="2"/>
              <a:buChar char="§"/>
              <a:defRPr/>
            </a:pPr>
            <a:r>
              <a:rPr lang="en-US" sz="2400" dirty="0" smtClean="0">
                <a:latin typeface="+mj-lt"/>
              </a:rPr>
              <a:t>Invoice number is unique for each invoice. </a:t>
            </a:r>
            <a:endParaRPr lang="en-US" sz="2400" dirty="0" smtClean="0">
              <a:latin typeface="Arial" panose="020B0604020202020204" pitchFamily="34" charset="0"/>
            </a:endParaRPr>
          </a:p>
        </p:txBody>
      </p:sp>
    </p:spTree>
    <p:extLst>
      <p:ext uri="{BB962C8B-B14F-4D97-AF65-F5344CB8AC3E}">
        <p14:creationId xmlns:p14="http://schemas.microsoft.com/office/powerpoint/2010/main" val="19302208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Title 1"/>
          <p:cNvSpPr>
            <a:spLocks noGrp="1"/>
          </p:cNvSpPr>
          <p:nvPr>
            <p:ph type="title"/>
          </p:nvPr>
        </p:nvSpPr>
        <p:spPr>
          <a:xfrm>
            <a:off x="1077913" y="0"/>
            <a:ext cx="6934200" cy="846033"/>
          </a:xfrm>
        </p:spPr>
        <p:txBody>
          <a:bodyPr>
            <a:normAutofit/>
          </a:bodyPr>
          <a:lstStyle/>
          <a:p>
            <a:pPr eaLnBrk="1" hangingPunct="1">
              <a:defRPr/>
            </a:pPr>
            <a:r>
              <a:rPr lang="en-US" sz="4000" dirty="0" smtClean="0">
                <a:ea typeface="+mj-ea"/>
              </a:rPr>
              <a:t>e-NPO</a:t>
            </a:r>
            <a:endParaRPr lang="en-US" sz="4000" dirty="0">
              <a:ea typeface="+mj-ea"/>
            </a:endParaRPr>
          </a:p>
        </p:txBody>
      </p:sp>
      <p:sp>
        <p:nvSpPr>
          <p:cNvPr id="33795" name="Content Placeholder 2"/>
          <p:cNvSpPr>
            <a:spLocks noGrp="1"/>
          </p:cNvSpPr>
          <p:nvPr>
            <p:ph idx="1"/>
          </p:nvPr>
        </p:nvSpPr>
        <p:spPr>
          <a:xfrm>
            <a:off x="-18441" y="629174"/>
            <a:ext cx="9144000" cy="5855515"/>
          </a:xfrm>
        </p:spPr>
        <p:txBody>
          <a:bodyPr/>
          <a:lstStyle/>
          <a:p>
            <a:pPr lvl="1">
              <a:buFont typeface="Wingdings" panose="05000000000000000000" pitchFamily="2" charset="2"/>
              <a:buChar char="§"/>
              <a:defRPr/>
            </a:pPr>
            <a:endParaRPr lang="en-US" sz="800" dirty="0" smtClean="0">
              <a:latin typeface="+mj-lt"/>
              <a:cs typeface="+mn-cs"/>
            </a:endParaRPr>
          </a:p>
          <a:p>
            <a:pPr marL="341313" lvl="1" indent="0">
              <a:buNone/>
              <a:defRPr/>
            </a:pPr>
            <a:endParaRPr lang="en-US" sz="800" dirty="0" smtClean="0">
              <a:latin typeface="+mj-lt"/>
              <a:cs typeface="+mn-cs"/>
            </a:endParaRPr>
          </a:p>
          <a:p>
            <a:pPr marL="684213" lvl="1" indent="-342900">
              <a:buFont typeface="Wingdings" panose="05000000000000000000" pitchFamily="2" charset="2"/>
              <a:buChar char="Ø"/>
              <a:defRPr/>
            </a:pPr>
            <a:r>
              <a:rPr lang="en-US" sz="2800" dirty="0" smtClean="0">
                <a:latin typeface="+mj-lt"/>
                <a:cs typeface="+mn-cs"/>
              </a:rPr>
              <a:t>If you need to pick up a check, the request must comply with </a:t>
            </a:r>
            <a:r>
              <a:rPr lang="en-US" sz="2800" dirty="0">
                <a:latin typeface="+mj-lt"/>
                <a:cs typeface="+mn-cs"/>
              </a:rPr>
              <a:t>policy </a:t>
            </a:r>
            <a:r>
              <a:rPr lang="en-US" sz="2800" dirty="0" smtClean="0">
                <a:latin typeface="+mj-lt"/>
                <a:cs typeface="+mn-cs"/>
                <a:hlinkClick r:id="rId3"/>
              </a:rPr>
              <a:t>FSS PPS 03.01.15 </a:t>
            </a:r>
            <a:r>
              <a:rPr lang="en-US" sz="2800" dirty="0" smtClean="0">
                <a:latin typeface="+mj-lt"/>
                <a:cs typeface="+mn-cs"/>
              </a:rPr>
              <a:t> </a:t>
            </a:r>
          </a:p>
          <a:p>
            <a:pPr marL="684213" lvl="1" indent="-342900">
              <a:buFont typeface="Wingdings" panose="05000000000000000000" pitchFamily="2" charset="2"/>
              <a:buChar char="Ø"/>
              <a:defRPr/>
            </a:pPr>
            <a:endParaRPr lang="en-US" sz="800" dirty="0" smtClean="0">
              <a:latin typeface="+mj-lt"/>
              <a:cs typeface="+mn-cs"/>
            </a:endParaRPr>
          </a:p>
          <a:p>
            <a:pPr marL="684213" lvl="1" indent="-342900">
              <a:buFont typeface="Wingdings" panose="05000000000000000000" pitchFamily="2" charset="2"/>
              <a:buChar char="Ø"/>
              <a:defRPr/>
            </a:pPr>
            <a:endParaRPr lang="en-US" sz="800" dirty="0" smtClean="0">
              <a:latin typeface="+mj-lt"/>
              <a:cs typeface="+mn-cs"/>
            </a:endParaRPr>
          </a:p>
          <a:p>
            <a:pPr marL="684213" lvl="1" indent="-282575">
              <a:buFont typeface="Wingdings" panose="05000000000000000000" pitchFamily="2" charset="2"/>
              <a:buChar char="Ø"/>
              <a:defRPr/>
            </a:pPr>
            <a:r>
              <a:rPr lang="en-US" sz="2800" dirty="0" smtClean="0">
                <a:latin typeface="+mj-lt"/>
                <a:cs typeface="+mn-cs"/>
              </a:rPr>
              <a:t>Specify in the NOTES when the check is needed for pickup.  </a:t>
            </a:r>
            <a:endParaRPr lang="en-US" sz="2400" dirty="0" smtClean="0">
              <a:latin typeface="+mj-lt"/>
              <a:cs typeface="+mn-cs"/>
            </a:endParaRPr>
          </a:p>
          <a:p>
            <a:pPr marL="1085850" lvl="2" indent="0">
              <a:buNone/>
              <a:tabLst>
                <a:tab pos="1085850" algn="l"/>
              </a:tabLst>
              <a:defRPr/>
            </a:pPr>
            <a:endParaRPr lang="en-US" sz="800" dirty="0" smtClean="0">
              <a:latin typeface="+mj-lt"/>
              <a:cs typeface="+mn-cs"/>
            </a:endParaRPr>
          </a:p>
          <a:p>
            <a:pPr marL="684213" lvl="2" indent="-342900">
              <a:buFont typeface="Wingdings" panose="05000000000000000000" pitchFamily="2" charset="2"/>
              <a:buChar char="Ø"/>
              <a:tabLst>
                <a:tab pos="803275" algn="l"/>
              </a:tabLst>
              <a:defRPr/>
            </a:pPr>
            <a:r>
              <a:rPr lang="en-US" sz="2800" dirty="0" smtClean="0">
                <a:latin typeface="+mj-lt"/>
                <a:cs typeface="+mn-cs"/>
              </a:rPr>
              <a:t>Contracted Services are never paid personally and reimbursed on an e-NPO.  </a:t>
            </a:r>
          </a:p>
          <a:p>
            <a:pPr marL="1255713" lvl="3" indent="-457200">
              <a:buFont typeface="Wingdings" panose="05000000000000000000" pitchFamily="2" charset="2"/>
              <a:buChar char="§"/>
              <a:tabLst>
                <a:tab pos="803275" algn="l"/>
              </a:tabLst>
              <a:defRPr/>
            </a:pPr>
            <a:r>
              <a:rPr lang="en-US" sz="2400" dirty="0" smtClean="0">
                <a:latin typeface="+mj-lt"/>
                <a:cs typeface="+mn-cs"/>
              </a:rPr>
              <a:t>Creates non-compliance issues with IRS reporting requirements. </a:t>
            </a:r>
          </a:p>
          <a:p>
            <a:pPr marL="1255713" lvl="3" indent="-457200">
              <a:buFont typeface="Wingdings" panose="05000000000000000000" pitchFamily="2" charset="2"/>
              <a:buChar char="§"/>
              <a:tabLst>
                <a:tab pos="803275" algn="l"/>
              </a:tabLst>
              <a:defRPr/>
            </a:pPr>
            <a:r>
              <a:rPr lang="en-US" sz="2400" dirty="0">
                <a:latin typeface="+mj-lt"/>
                <a:cs typeface="+mn-cs"/>
              </a:rPr>
              <a:t>Policy Exception: </a:t>
            </a:r>
            <a:r>
              <a:rPr lang="en-US" sz="2400" dirty="0" smtClean="0">
                <a:latin typeface="+mj-lt"/>
                <a:cs typeface="+mn-cs"/>
                <a:hlinkClick r:id="rId4"/>
              </a:rPr>
              <a:t>FSS PPS 03.05.01 </a:t>
            </a:r>
            <a:r>
              <a:rPr lang="en-US" sz="2400" dirty="0" smtClean="0">
                <a:latin typeface="+mj-lt"/>
                <a:cs typeface="+mn-cs"/>
              </a:rPr>
              <a:t> </a:t>
            </a:r>
            <a:endParaRPr lang="en-US" sz="2400" dirty="0">
              <a:latin typeface="+mj-lt"/>
              <a:cs typeface="+mn-cs"/>
            </a:endParaRPr>
          </a:p>
          <a:p>
            <a:pPr marL="1085850" lvl="2" indent="-684213">
              <a:buNone/>
              <a:tabLst>
                <a:tab pos="1085850" algn="l"/>
              </a:tabLst>
              <a:defRPr/>
            </a:pPr>
            <a:endParaRPr lang="en-US" sz="2400" dirty="0" smtClean="0">
              <a:latin typeface="+mj-lt"/>
              <a:cs typeface="+mn-cs"/>
            </a:endParaRPr>
          </a:p>
          <a:p>
            <a:pPr marL="457200" lvl="1" indent="0" eaLnBrk="1" hangingPunct="1">
              <a:buNone/>
              <a:defRPr/>
            </a:pPr>
            <a:endParaRPr lang="en-US" sz="2400" dirty="0" smtClean="0">
              <a:latin typeface="Arial" panose="020B0604020202020204" pitchFamily="34" charset="0"/>
            </a:endParaRPr>
          </a:p>
        </p:txBody>
      </p:sp>
    </p:spTree>
    <p:extLst>
      <p:ext uri="{BB962C8B-B14F-4D97-AF65-F5344CB8AC3E}">
        <p14:creationId xmlns:p14="http://schemas.microsoft.com/office/powerpoint/2010/main" val="14824863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Title 1"/>
          <p:cNvSpPr>
            <a:spLocks noGrp="1"/>
          </p:cNvSpPr>
          <p:nvPr>
            <p:ph type="title"/>
          </p:nvPr>
        </p:nvSpPr>
        <p:spPr>
          <a:xfrm>
            <a:off x="1077913" y="0"/>
            <a:ext cx="6934200" cy="846033"/>
          </a:xfrm>
        </p:spPr>
        <p:txBody>
          <a:bodyPr>
            <a:normAutofit/>
          </a:bodyPr>
          <a:lstStyle/>
          <a:p>
            <a:pPr eaLnBrk="1" hangingPunct="1">
              <a:defRPr/>
            </a:pPr>
            <a:r>
              <a:rPr lang="en-US" sz="4000" dirty="0" smtClean="0">
                <a:ea typeface="+mj-ea"/>
              </a:rPr>
              <a:t>e-NPO</a:t>
            </a:r>
            <a:endParaRPr lang="en-US" sz="4000" dirty="0">
              <a:ea typeface="+mj-ea"/>
            </a:endParaRPr>
          </a:p>
        </p:txBody>
      </p:sp>
      <p:sp>
        <p:nvSpPr>
          <p:cNvPr id="33795" name="Content Placeholder 2"/>
          <p:cNvSpPr>
            <a:spLocks noGrp="1"/>
          </p:cNvSpPr>
          <p:nvPr>
            <p:ph idx="1"/>
          </p:nvPr>
        </p:nvSpPr>
        <p:spPr>
          <a:xfrm>
            <a:off x="-18441" y="771787"/>
            <a:ext cx="9144000" cy="5570290"/>
          </a:xfrm>
        </p:spPr>
        <p:txBody>
          <a:bodyPr/>
          <a:lstStyle/>
          <a:p>
            <a:pPr lvl="1">
              <a:buFont typeface="Wingdings" panose="05000000000000000000" pitchFamily="2" charset="2"/>
              <a:buChar char="§"/>
              <a:defRPr/>
            </a:pPr>
            <a:endParaRPr lang="en-US" sz="800" dirty="0" smtClean="0">
              <a:latin typeface="+mj-lt"/>
              <a:cs typeface="+mn-cs"/>
            </a:endParaRPr>
          </a:p>
          <a:p>
            <a:pPr marL="684213" lvl="1" indent="-342900">
              <a:buFont typeface="Wingdings" panose="05000000000000000000" pitchFamily="2" charset="2"/>
              <a:buChar char="Ø"/>
              <a:defRPr/>
            </a:pPr>
            <a:r>
              <a:rPr lang="en-US" sz="2800" dirty="0" smtClean="0">
                <a:latin typeface="+mj-lt"/>
                <a:cs typeface="+mn-cs"/>
              </a:rPr>
              <a:t>Business Purpose - what the expense is for. e.g.</a:t>
            </a:r>
          </a:p>
          <a:p>
            <a:pPr marL="1198563" lvl="2" indent="-457200">
              <a:buFont typeface="Wingdings" panose="05000000000000000000" pitchFamily="2" charset="2"/>
              <a:buChar char="§"/>
              <a:defRPr/>
            </a:pPr>
            <a:r>
              <a:rPr lang="en-US" sz="2400" b="1" dirty="0">
                <a:latin typeface="+mj-lt"/>
                <a:cs typeface="+mn-cs"/>
              </a:rPr>
              <a:t>Correct:  </a:t>
            </a:r>
            <a:r>
              <a:rPr lang="en-US" sz="2400" dirty="0">
                <a:latin typeface="+mj-lt"/>
                <a:cs typeface="+mn-cs"/>
              </a:rPr>
              <a:t>Dinner with prospective candidate Dr. Joe X for Dean of Music position (and provide attendee list).</a:t>
            </a:r>
          </a:p>
          <a:p>
            <a:pPr marL="1198563" lvl="2" indent="-457200">
              <a:buFont typeface="Wingdings" panose="05000000000000000000" pitchFamily="2" charset="2"/>
              <a:buChar char="§"/>
              <a:defRPr/>
            </a:pPr>
            <a:r>
              <a:rPr lang="en-US" sz="2400" b="1" dirty="0" smtClean="0">
                <a:latin typeface="+mj-lt"/>
                <a:cs typeface="+mn-cs"/>
              </a:rPr>
              <a:t>Incorrect:  </a:t>
            </a:r>
            <a:r>
              <a:rPr lang="en-US" sz="2400" dirty="0" smtClean="0">
                <a:latin typeface="+mj-lt"/>
                <a:cs typeface="+mn-cs"/>
              </a:rPr>
              <a:t>Reimburse Dr. Brown for dinner.  (Obvious it’s a reimbursement, but this doesn’t address business purpose or attendees.)</a:t>
            </a:r>
            <a:r>
              <a:rPr lang="en-US" sz="2800" dirty="0">
                <a:latin typeface="+mj-lt"/>
                <a:cs typeface="+mn-cs"/>
              </a:rPr>
              <a:t>	</a:t>
            </a:r>
            <a:endParaRPr lang="en-US" sz="2800" dirty="0" smtClean="0">
              <a:latin typeface="+mj-lt"/>
              <a:cs typeface="+mn-cs"/>
            </a:endParaRPr>
          </a:p>
          <a:p>
            <a:pPr marL="1198563" lvl="2" indent="-457200">
              <a:buFont typeface="Wingdings" panose="05000000000000000000" pitchFamily="2" charset="2"/>
              <a:buChar char="§"/>
              <a:defRPr/>
            </a:pPr>
            <a:endParaRPr lang="en-US" sz="800" dirty="0">
              <a:latin typeface="+mj-lt"/>
              <a:cs typeface="+mn-cs"/>
            </a:endParaRPr>
          </a:p>
          <a:p>
            <a:pPr marL="684213" lvl="1" indent="-342900">
              <a:buFont typeface="Wingdings" panose="05000000000000000000" pitchFamily="2" charset="2"/>
              <a:buChar char="Ø"/>
              <a:defRPr/>
            </a:pPr>
            <a:r>
              <a:rPr lang="en-US" sz="2800" dirty="0" smtClean="0">
                <a:latin typeface="+mj-lt"/>
              </a:rPr>
              <a:t>Employee Awards when non-employment related:</a:t>
            </a:r>
          </a:p>
          <a:p>
            <a:pPr marL="1084263" lvl="2" indent="-342900">
              <a:buFont typeface="Wingdings" panose="05000000000000000000" pitchFamily="2" charset="2"/>
              <a:buChar char="§"/>
              <a:defRPr/>
            </a:pPr>
            <a:r>
              <a:rPr lang="en-US" sz="2400" dirty="0" smtClean="0">
                <a:latin typeface="+mj-lt"/>
              </a:rPr>
              <a:t>Must use a “5” vendor number, not “3” number.</a:t>
            </a:r>
          </a:p>
          <a:p>
            <a:pPr marL="1084263" lvl="2" indent="-342900">
              <a:buFont typeface="Wingdings" panose="05000000000000000000" pitchFamily="2" charset="2"/>
              <a:buChar char="§"/>
              <a:defRPr/>
            </a:pPr>
            <a:r>
              <a:rPr lang="en-US" sz="2400" dirty="0" smtClean="0">
                <a:latin typeface="+mj-lt"/>
              </a:rPr>
              <a:t>Award is 1099 reportable. </a:t>
            </a:r>
          </a:p>
          <a:p>
            <a:pPr marL="1084263" lvl="2" indent="-342900">
              <a:buFont typeface="Wingdings" panose="05000000000000000000" pitchFamily="2" charset="2"/>
              <a:buChar char="Ø"/>
              <a:defRPr/>
            </a:pPr>
            <a:endParaRPr lang="en-US" sz="800" dirty="0" smtClean="0">
              <a:latin typeface="+mj-lt"/>
            </a:endParaRPr>
          </a:p>
          <a:p>
            <a:pPr marL="684213" lvl="1" indent="-342900">
              <a:buFont typeface="Wingdings" panose="05000000000000000000" pitchFamily="2" charset="2"/>
              <a:buChar char="Ø"/>
              <a:defRPr/>
            </a:pPr>
            <a:r>
              <a:rPr lang="en-US" sz="2800" dirty="0" smtClean="0">
                <a:latin typeface="+mj-lt"/>
              </a:rPr>
              <a:t>700001 Vendor is for Refunds &amp; Reimbursements.</a:t>
            </a:r>
          </a:p>
          <a:p>
            <a:pPr marL="1084263" lvl="2" indent="-342900">
              <a:buFont typeface="Wingdings" panose="05000000000000000000" pitchFamily="2" charset="2"/>
              <a:buChar char="§"/>
              <a:defRPr/>
            </a:pPr>
            <a:r>
              <a:rPr lang="en-US" sz="2400" dirty="0" smtClean="0">
                <a:latin typeface="+mj-lt"/>
              </a:rPr>
              <a:t>Never for Goods or Services (1099 reportable).</a:t>
            </a:r>
          </a:p>
          <a:p>
            <a:pPr marL="741363" lvl="2" indent="0">
              <a:buNone/>
              <a:defRPr/>
            </a:pPr>
            <a:endParaRPr lang="en-US" sz="2400" dirty="0">
              <a:latin typeface="+mj-lt"/>
            </a:endParaRPr>
          </a:p>
          <a:p>
            <a:pPr marL="1085850" lvl="2" indent="-684213">
              <a:buNone/>
              <a:tabLst>
                <a:tab pos="1085850" algn="l"/>
              </a:tabLst>
              <a:defRPr/>
            </a:pPr>
            <a:endParaRPr lang="en-US" sz="2800" dirty="0" smtClean="0">
              <a:latin typeface="+mj-lt"/>
              <a:cs typeface="+mn-cs"/>
            </a:endParaRPr>
          </a:p>
          <a:p>
            <a:pPr marL="457200" lvl="1" indent="0" eaLnBrk="1" hangingPunct="1">
              <a:buNone/>
              <a:defRPr/>
            </a:pPr>
            <a:endParaRPr lang="en-US" sz="2400" dirty="0" smtClean="0">
              <a:latin typeface="Arial" panose="020B0604020202020204" pitchFamily="34" charset="0"/>
            </a:endParaRPr>
          </a:p>
        </p:txBody>
      </p:sp>
    </p:spTree>
    <p:extLst>
      <p:ext uri="{BB962C8B-B14F-4D97-AF65-F5344CB8AC3E}">
        <p14:creationId xmlns:p14="http://schemas.microsoft.com/office/powerpoint/2010/main" val="11223177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Title 1"/>
          <p:cNvSpPr>
            <a:spLocks noGrp="1"/>
          </p:cNvSpPr>
          <p:nvPr>
            <p:ph type="title"/>
          </p:nvPr>
        </p:nvSpPr>
        <p:spPr>
          <a:xfrm>
            <a:off x="1077913" y="0"/>
            <a:ext cx="6934200" cy="846033"/>
          </a:xfrm>
        </p:spPr>
        <p:txBody>
          <a:bodyPr>
            <a:normAutofit/>
          </a:bodyPr>
          <a:lstStyle/>
          <a:p>
            <a:pPr eaLnBrk="1" hangingPunct="1">
              <a:defRPr/>
            </a:pPr>
            <a:r>
              <a:rPr lang="en-US" sz="4000" dirty="0" smtClean="0">
                <a:ea typeface="+mj-ea"/>
              </a:rPr>
              <a:t>e-NPO</a:t>
            </a:r>
            <a:endParaRPr lang="en-US" sz="4000" dirty="0">
              <a:ea typeface="+mj-ea"/>
            </a:endParaRPr>
          </a:p>
        </p:txBody>
      </p:sp>
      <p:sp>
        <p:nvSpPr>
          <p:cNvPr id="33795" name="Content Placeholder 2"/>
          <p:cNvSpPr>
            <a:spLocks noGrp="1"/>
          </p:cNvSpPr>
          <p:nvPr>
            <p:ph idx="1"/>
          </p:nvPr>
        </p:nvSpPr>
        <p:spPr>
          <a:xfrm>
            <a:off x="-18441" y="1451295"/>
            <a:ext cx="9144000" cy="4163426"/>
          </a:xfrm>
        </p:spPr>
        <p:txBody>
          <a:bodyPr/>
          <a:lstStyle/>
          <a:p>
            <a:pPr lvl="1">
              <a:buFont typeface="Wingdings" panose="05000000000000000000" pitchFamily="2" charset="2"/>
              <a:buChar char="§"/>
              <a:defRPr/>
            </a:pPr>
            <a:endParaRPr lang="en-US" sz="800" dirty="0" smtClean="0">
              <a:latin typeface="+mj-lt"/>
              <a:cs typeface="+mn-cs"/>
            </a:endParaRPr>
          </a:p>
          <a:p>
            <a:pPr marL="684213" lvl="1" indent="-342900">
              <a:buFont typeface="Wingdings" panose="05000000000000000000" pitchFamily="2" charset="2"/>
              <a:buChar char="Ø"/>
              <a:defRPr/>
            </a:pPr>
            <a:r>
              <a:rPr lang="en-US" sz="2800" dirty="0" smtClean="0">
                <a:latin typeface="+mj-lt"/>
                <a:cs typeface="+mn-cs"/>
              </a:rPr>
              <a:t>Whether for travel or other employee expenses:</a:t>
            </a:r>
          </a:p>
          <a:p>
            <a:pPr marL="341313" lvl="1" indent="0">
              <a:buNone/>
              <a:defRPr/>
            </a:pPr>
            <a:endParaRPr lang="en-US" sz="2800" dirty="0" smtClean="0">
              <a:latin typeface="+mj-lt"/>
              <a:cs typeface="+mn-cs"/>
            </a:endParaRPr>
          </a:p>
          <a:p>
            <a:pPr marL="1198563" lvl="2" indent="-457200">
              <a:buFont typeface="Wingdings" panose="05000000000000000000" pitchFamily="2" charset="2"/>
              <a:buChar char="§"/>
              <a:defRPr/>
            </a:pPr>
            <a:r>
              <a:rPr lang="en-US" sz="2800" dirty="0" smtClean="0">
                <a:latin typeface="+mj-lt"/>
                <a:cs typeface="+mn-cs"/>
              </a:rPr>
              <a:t>Turn them in now!</a:t>
            </a:r>
          </a:p>
          <a:p>
            <a:pPr marL="1198563" lvl="2" indent="-457200">
              <a:buFont typeface="Wingdings" panose="05000000000000000000" pitchFamily="2" charset="2"/>
              <a:buChar char="§"/>
              <a:defRPr/>
            </a:pPr>
            <a:endParaRPr lang="en-US" sz="2800" dirty="0" smtClean="0">
              <a:latin typeface="+mj-lt"/>
              <a:cs typeface="+mn-cs"/>
            </a:endParaRPr>
          </a:p>
          <a:p>
            <a:pPr marL="1198563" lvl="2" indent="-457200">
              <a:buFont typeface="Wingdings" panose="05000000000000000000" pitchFamily="2" charset="2"/>
              <a:buChar char="§"/>
              <a:defRPr/>
            </a:pPr>
            <a:r>
              <a:rPr lang="en-US" sz="2800" dirty="0" smtClean="0">
                <a:latin typeface="+mj-lt"/>
                <a:cs typeface="+mn-cs"/>
              </a:rPr>
              <a:t>No reason to wait – Summer and year-end will be here soon.  </a:t>
            </a:r>
            <a:r>
              <a:rPr lang="en-US" sz="2800" dirty="0">
                <a:latin typeface="+mj-lt"/>
                <a:cs typeface="+mn-cs"/>
              </a:rPr>
              <a:t>		</a:t>
            </a:r>
            <a:endParaRPr lang="en-US" sz="2400" dirty="0">
              <a:latin typeface="+mj-lt"/>
              <a:cs typeface="+mn-cs"/>
            </a:endParaRPr>
          </a:p>
          <a:p>
            <a:pPr marL="1085850" lvl="2" indent="-684213">
              <a:buNone/>
              <a:tabLst>
                <a:tab pos="1085850" algn="l"/>
              </a:tabLst>
              <a:defRPr/>
            </a:pPr>
            <a:endParaRPr lang="en-US" sz="2400" dirty="0" smtClean="0">
              <a:latin typeface="+mj-lt"/>
              <a:cs typeface="+mn-cs"/>
            </a:endParaRPr>
          </a:p>
          <a:p>
            <a:pPr marL="457200" lvl="1" indent="0" eaLnBrk="1" hangingPunct="1">
              <a:buNone/>
              <a:defRPr/>
            </a:pPr>
            <a:endParaRPr lang="en-US" sz="2400" dirty="0" smtClean="0">
              <a:latin typeface="Arial" panose="020B0604020202020204" pitchFamily="34" charset="0"/>
            </a:endParaRPr>
          </a:p>
        </p:txBody>
      </p:sp>
    </p:spTree>
    <p:extLst>
      <p:ext uri="{BB962C8B-B14F-4D97-AF65-F5344CB8AC3E}">
        <p14:creationId xmlns:p14="http://schemas.microsoft.com/office/powerpoint/2010/main" val="26611966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_rels/theme4.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Theme1">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ＭＳ Ｐゴシック"/>
        <a:cs typeface="ＭＳ Ｐゴシック"/>
      </a:majorFont>
      <a:minorFont>
        <a:latin typeface="Times"/>
        <a:ea typeface="ＭＳ Ｐゴシック"/>
        <a:cs typeface="ＭＳ Ｐゴシック"/>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RL">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1_PRL">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5.xml><?xml version="1.0" encoding="utf-8"?>
<a:theme xmlns:a="http://schemas.openxmlformats.org/drawingml/2006/main" name="Them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Theme1</Template>
  <TotalTime>11392</TotalTime>
  <Words>2675</Words>
  <Application>Microsoft Office PowerPoint</Application>
  <PresentationFormat>On-screen Show (4:3)</PresentationFormat>
  <Paragraphs>447</Paragraphs>
  <Slides>40</Slides>
  <Notes>11</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40</vt:i4>
      </vt:variant>
    </vt:vector>
  </HeadingPairs>
  <TitlesOfParts>
    <vt:vector size="55" baseType="lpstr">
      <vt:lpstr>ＭＳ Ｐゴシック</vt:lpstr>
      <vt:lpstr>ＭＳ Ｐゴシック</vt:lpstr>
      <vt:lpstr>Arial</vt:lpstr>
      <vt:lpstr>Arial (Headings)</vt:lpstr>
      <vt:lpstr>Arial Narrow</vt:lpstr>
      <vt:lpstr>Calibri</vt:lpstr>
      <vt:lpstr>Courier New</vt:lpstr>
      <vt:lpstr>Times</vt:lpstr>
      <vt:lpstr>Wingdings</vt:lpstr>
      <vt:lpstr>Wingdings 3</vt:lpstr>
      <vt:lpstr>Theme1</vt:lpstr>
      <vt:lpstr>Custom Design</vt:lpstr>
      <vt:lpstr>PRL</vt:lpstr>
      <vt:lpstr>1_PRL</vt:lpstr>
      <vt:lpstr>Theme2</vt:lpstr>
      <vt:lpstr>Welcome  BOBCATbuyers  &amp;  Travel Assistants</vt:lpstr>
      <vt:lpstr>AGENDA</vt:lpstr>
      <vt:lpstr>AP Reminders</vt:lpstr>
      <vt:lpstr>AP Reminders</vt:lpstr>
      <vt:lpstr>AP Reminders</vt:lpstr>
      <vt:lpstr>e-NPO</vt:lpstr>
      <vt:lpstr>e-NPO</vt:lpstr>
      <vt:lpstr>e-NPO</vt:lpstr>
      <vt:lpstr>e-NPO</vt:lpstr>
      <vt:lpstr>e-NPO</vt:lpstr>
      <vt:lpstr>LBJ Events with Chartwells</vt:lpstr>
      <vt:lpstr>LBJ Events with Chartwells</vt:lpstr>
      <vt:lpstr>UDC Hand Receipts</vt:lpstr>
      <vt:lpstr>UDC Hand Receipts</vt:lpstr>
      <vt:lpstr>UDC Hand Receipts</vt:lpstr>
      <vt:lpstr>Travel Updates and Reminders</vt:lpstr>
      <vt:lpstr>Travel Updates and Reminders</vt:lpstr>
      <vt:lpstr>Travel Updates and Reminders</vt:lpstr>
      <vt:lpstr>Travel Updates and Reminders</vt:lpstr>
      <vt:lpstr>Travel Updates and Reminders</vt:lpstr>
      <vt:lpstr>Travel Updates and Reminders</vt:lpstr>
      <vt:lpstr>Travel Updates and Reminders</vt:lpstr>
      <vt:lpstr>Travel Updates and Reminders</vt:lpstr>
      <vt:lpstr>Travel Updates and Reminders</vt:lpstr>
      <vt:lpstr>TRAVELTracks Reminders</vt:lpstr>
      <vt:lpstr>TRAVELTracks Reminders</vt:lpstr>
      <vt:lpstr>Travel Forms Updates</vt:lpstr>
      <vt:lpstr>Travel Forms Updates</vt:lpstr>
      <vt:lpstr>International Vehicle Insurance</vt:lpstr>
      <vt:lpstr>Travel e-NPO Process</vt:lpstr>
      <vt:lpstr>Travel e-NPO Process</vt:lpstr>
      <vt:lpstr>TRAVEL SURVEY</vt:lpstr>
      <vt:lpstr>TRAVEL SURVEY</vt:lpstr>
      <vt:lpstr>AP and Travel RSS Feed</vt:lpstr>
      <vt:lpstr>PowerPoint Presentation</vt:lpstr>
      <vt:lpstr>PowerPoint Presentation</vt:lpstr>
      <vt:lpstr>Questions</vt:lpstr>
      <vt:lpstr>Questions</vt:lpstr>
      <vt:lpstr>Questions</vt:lpstr>
      <vt:lpstr>Questions</vt:lpstr>
    </vt:vector>
  </TitlesOfParts>
  <Company>Texas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Justin Dietert</dc:creator>
  <cp:lastModifiedBy>Weitz, Janet R</cp:lastModifiedBy>
  <cp:revision>519</cp:revision>
  <cp:lastPrinted>2015-10-27T12:41:52Z</cp:lastPrinted>
  <dcterms:created xsi:type="dcterms:W3CDTF">2013-07-30T15:33:27Z</dcterms:created>
  <dcterms:modified xsi:type="dcterms:W3CDTF">2016-04-06T18:47:14Z</dcterms:modified>
</cp:coreProperties>
</file>