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128"/>
        <a:cs typeface="+mn-cs"/>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128"/>
        <a:cs typeface="+mn-cs"/>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128"/>
        <a:cs typeface="+mn-cs"/>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128"/>
        <a:cs typeface="+mn-cs"/>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128"/>
        <a:cs typeface="+mn-cs"/>
      </a:defRPr>
    </a:lvl5pPr>
    <a:lvl6pPr marL="2286000" algn="l" defTabSz="914400" rtl="0" eaLnBrk="1" latinLnBrk="0" hangingPunct="1">
      <a:defRPr sz="8600" kern="1200">
        <a:solidFill>
          <a:schemeClr val="tx1"/>
        </a:solidFill>
        <a:latin typeface="Arial" charset="0"/>
        <a:ea typeface="ＭＳ Ｐゴシック" charset="-128"/>
        <a:cs typeface="+mn-cs"/>
      </a:defRPr>
    </a:lvl6pPr>
    <a:lvl7pPr marL="2743200" algn="l" defTabSz="914400" rtl="0" eaLnBrk="1" latinLnBrk="0" hangingPunct="1">
      <a:defRPr sz="8600" kern="1200">
        <a:solidFill>
          <a:schemeClr val="tx1"/>
        </a:solidFill>
        <a:latin typeface="Arial" charset="0"/>
        <a:ea typeface="ＭＳ Ｐゴシック" charset="-128"/>
        <a:cs typeface="+mn-cs"/>
      </a:defRPr>
    </a:lvl7pPr>
    <a:lvl8pPr marL="3200400" algn="l" defTabSz="914400" rtl="0" eaLnBrk="1" latinLnBrk="0" hangingPunct="1">
      <a:defRPr sz="8600" kern="1200">
        <a:solidFill>
          <a:schemeClr val="tx1"/>
        </a:solidFill>
        <a:latin typeface="Arial" charset="0"/>
        <a:ea typeface="ＭＳ Ｐゴシック" charset="-128"/>
        <a:cs typeface="+mn-cs"/>
      </a:defRPr>
    </a:lvl8pPr>
    <a:lvl9pPr marL="3657600" algn="l" defTabSz="914400" rtl="0" eaLnBrk="1" latinLnBrk="0" hangingPunct="1">
      <a:defRPr sz="86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4985A"/>
    <a:srgbClr val="501214"/>
    <a:srgbClr val="501215"/>
    <a:srgbClr val="5771A1"/>
    <a:srgbClr val="DE6225"/>
    <a:srgbClr val="0527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Objects="1">
      <p:cViewPr varScale="1">
        <p:scale>
          <a:sx n="24" d="100"/>
          <a:sy n="24" d="100"/>
        </p:scale>
        <p:origin x="1482" y="9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0B8AE06-16A8-F846-BF05-08C428A0D111}" type="datetime1">
              <a:rPr lang="en-US" altLang="en-US"/>
              <a:pPr/>
              <a:t>2/1/2017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7F75CE8-DFC8-1948-AD59-CDCF75422799}" type="slidenum">
              <a:rPr lang="en-US" altLang="en-US"/>
              <a:pPr/>
              <a:t>‹#›</a:t>
            </a:fld>
            <a:endParaRPr lang="en-US" altLang="en-US"/>
          </a:p>
        </p:txBody>
      </p:sp>
    </p:spTree>
    <p:extLst>
      <p:ext uri="{BB962C8B-B14F-4D97-AF65-F5344CB8AC3E}">
        <p14:creationId xmlns:p14="http://schemas.microsoft.com/office/powerpoint/2010/main" val="12595620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fld id="{E7CDA1D3-F6BE-3140-977D-3AF734D8641A}" type="slidenum">
              <a:rPr lang="en-US" altLang="en-US" sz="1200">
                <a:latin typeface="Calibri" charset="0"/>
              </a:rPr>
              <a:pPr eaLnBrk="1" hangingPunct="1"/>
              <a:t>1</a:t>
            </a:fld>
            <a:endParaRPr lang="en-US" altLang="en-US" sz="1200">
              <a:latin typeface="Calibri" charset="0"/>
            </a:endParaRPr>
          </a:p>
        </p:txBody>
      </p:sp>
    </p:spTree>
    <p:extLst>
      <p:ext uri="{BB962C8B-B14F-4D97-AF65-F5344CB8AC3E}">
        <p14:creationId xmlns:p14="http://schemas.microsoft.com/office/powerpoint/2010/main" val="7252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vert="horz"/>
          <a:lstStyle/>
          <a:p>
            <a:r>
              <a:rPr lang="en-US" smtClean="0"/>
              <a:t>Click to edit Master title style</a:t>
            </a:r>
            <a:endParaRPr lang="en-US"/>
          </a:p>
        </p:txBody>
      </p:sp>
      <p:sp>
        <p:nvSpPr>
          <p:cNvPr id="6" name="Content Placeholder 5"/>
          <p:cNvSpPr>
            <a:spLocks noGrp="1"/>
          </p:cNvSpPr>
          <p:nvPr>
            <p:ph sz="quarter" idx="10"/>
          </p:nvPr>
        </p:nvSpPr>
        <p:spPr>
          <a:xfrm>
            <a:off x="0" y="0"/>
            <a:ext cx="43891200" cy="32918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Content Placeholder 35"/>
          <p:cNvSpPr>
            <a:spLocks noGrp="1"/>
          </p:cNvSpPr>
          <p:nvPr>
            <p:ph sz="quarter" idx="11"/>
          </p:nvPr>
        </p:nvSpPr>
        <p:spPr>
          <a:xfrm>
            <a:off x="0" y="0"/>
            <a:ext cx="43891200" cy="33299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16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C8B0E3E2-625B-874D-8291-F66BFDEC63AA}" type="datetime1">
              <a:rPr lang="en-US" altLang="en-US"/>
              <a:pPr/>
              <a:t>2/1/2017</a:t>
            </a:fld>
            <a:endParaRPr lang="en-US" alt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05D41BC9-188D-6345-8B35-F1B84E4096CB}" type="slidenum">
              <a:rPr lang="en-US" altLang="en-US"/>
              <a:pPr/>
              <a:t>‹#›</a:t>
            </a:fld>
            <a:endParaRPr lang="en-US" altLang="en-US"/>
          </a:p>
        </p:txBody>
      </p:sp>
    </p:spTree>
    <p:extLst>
      <p:ext uri="{BB962C8B-B14F-4D97-AF65-F5344CB8AC3E}">
        <p14:creationId xmlns:p14="http://schemas.microsoft.com/office/powerpoint/2010/main" val="53718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CA3885C-93F5-B841-A7A6-4F1A268D3BB9}" type="datetime1">
              <a:rPr lang="en-US" altLang="en-US"/>
              <a:pPr/>
              <a:t>2/1/2017</a:t>
            </a:fld>
            <a:endParaRPr lang="en-US" alt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D6414840-A056-6943-8B42-5B17E1145D14}" type="slidenum">
              <a:rPr lang="en-US" altLang="en-US"/>
              <a:pPr/>
              <a:t>‹#›</a:t>
            </a:fld>
            <a:endParaRPr lang="en-US" altLang="en-US"/>
          </a:p>
        </p:txBody>
      </p:sp>
    </p:spTree>
    <p:extLst>
      <p:ext uri="{BB962C8B-B14F-4D97-AF65-F5344CB8AC3E}">
        <p14:creationId xmlns:p14="http://schemas.microsoft.com/office/powerpoint/2010/main" val="38768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7680325"/>
            <a:ext cx="39503350"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145B362A-FCCB-5844-AB24-41D930C9118E}" type="datetime1">
              <a:rPr lang="en-US" altLang="en-US"/>
              <a:pPr/>
              <a:t>2/1/2017</a:t>
            </a:fld>
            <a:endParaRPr lang="en-US" alt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6BB8A08A-B006-3A4F-A527-AB1F71042C73}" type="slidenum">
              <a:rPr lang="en-US" altLang="en-US"/>
              <a:pPr/>
              <a:t>‹#›</a:t>
            </a:fld>
            <a:endParaRPr lang="en-US" altLang="en-US"/>
          </a:p>
        </p:txBody>
      </p:sp>
    </p:spTree>
    <p:extLst>
      <p:ext uri="{BB962C8B-B14F-4D97-AF65-F5344CB8AC3E}">
        <p14:creationId xmlns:p14="http://schemas.microsoft.com/office/powerpoint/2010/main" val="156566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9DE97EF-4DDD-6843-B3E0-4459CA9AF6D2}" type="datetime1">
              <a:rPr lang="en-US" altLang="en-US"/>
              <a:pPr/>
              <a:t>2/1/2017</a:t>
            </a:fld>
            <a:endParaRPr lang="en-US" alt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69C96C7C-ADBC-5748-A42F-878B4F65B987}" type="slidenum">
              <a:rPr lang="en-US" altLang="en-US"/>
              <a:pPr/>
              <a:t>‹#›</a:t>
            </a:fld>
            <a:endParaRPr lang="en-US" altLang="en-US"/>
          </a:p>
        </p:txBody>
      </p:sp>
    </p:spTree>
    <p:extLst>
      <p:ext uri="{BB962C8B-B14F-4D97-AF65-F5344CB8AC3E}">
        <p14:creationId xmlns:p14="http://schemas.microsoft.com/office/powerpoint/2010/main" val="99980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34800" y="0"/>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2D481E0E-A0F0-FC43-AF2C-FEBC7AD0D822}" type="datetime1">
              <a:rPr lang="en-US" altLang="en-US"/>
              <a:pPr/>
              <a:t>2/1/2017</a:t>
            </a:fld>
            <a:endParaRPr lang="en-US" altLang="en-US"/>
          </a:p>
        </p:txBody>
      </p:sp>
      <p:sp>
        <p:nvSpPr>
          <p:cNvPr id="6" name="Footer Placeholder 4"/>
          <p:cNvSpPr>
            <a:spLocks noGrp="1"/>
          </p:cNvSpPr>
          <p:nvPr>
            <p:ph type="ftr" sz="quarter" idx="11"/>
          </p:nvPr>
        </p:nvSpPr>
        <p:spPr>
          <a:xfrm>
            <a:off x="-45948600" y="39014400"/>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29489400" y="39014400"/>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3AB1DC38-08D2-B041-8CB4-738094C504FE}" type="slidenum">
              <a:rPr lang="en-US" altLang="en-US"/>
              <a:pPr/>
              <a:t>‹#›</a:t>
            </a:fld>
            <a:endParaRPr lang="en-US" altLang="en-US"/>
          </a:p>
        </p:txBody>
      </p:sp>
    </p:spTree>
    <p:extLst>
      <p:ext uri="{BB962C8B-B14F-4D97-AF65-F5344CB8AC3E}">
        <p14:creationId xmlns:p14="http://schemas.microsoft.com/office/powerpoint/2010/main" val="181691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C62DF073-6084-AD41-BD7F-05A675EFC2A1}" type="datetime1">
              <a:rPr lang="en-US" altLang="en-US"/>
              <a:pPr/>
              <a:t>2/1/2017</a:t>
            </a:fld>
            <a:endParaRPr lang="en-US" altLang="en-US"/>
          </a:p>
        </p:txBody>
      </p:sp>
      <p:sp>
        <p:nvSpPr>
          <p:cNvPr id="8" name="Footer Placeholder 4"/>
          <p:cNvSpPr>
            <a:spLocks noGrp="1"/>
          </p:cNvSpPr>
          <p:nvPr>
            <p:ph type="ftr" sz="quarter" idx="11"/>
          </p:nvPr>
        </p:nvSpPr>
        <p:spPr>
          <a:xfrm>
            <a:off x="14995525" y="30510163"/>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9" name="Slide Number Placeholder 5"/>
          <p:cNvSpPr>
            <a:spLocks noGrp="1"/>
          </p:cNvSpPr>
          <p:nvPr>
            <p:ph type="sldNum" sz="quarter" idx="12"/>
          </p:nvPr>
        </p:nvSpPr>
        <p:spPr>
          <a:xfrm>
            <a:off x="314547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901B75-8A04-584E-B5E9-BE8DEFE6F2CD}" type="slidenum">
              <a:rPr lang="en-US" altLang="en-US"/>
              <a:pPr/>
              <a:t>‹#›</a:t>
            </a:fld>
            <a:endParaRPr lang="en-US" altLang="en-US"/>
          </a:p>
        </p:txBody>
      </p:sp>
    </p:spTree>
    <p:extLst>
      <p:ext uri="{BB962C8B-B14F-4D97-AF65-F5344CB8AC3E}">
        <p14:creationId xmlns:p14="http://schemas.microsoft.com/office/powerpoint/2010/main" val="185590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D6D1F9D-9C75-C44C-AB40-00F6FC68FFA5}" type="datetime1">
              <a:rPr lang="en-US" altLang="en-US"/>
              <a:pPr/>
              <a:t>2/1/2017</a:t>
            </a:fld>
            <a:endParaRPr lang="en-US" altLang="en-US"/>
          </a:p>
        </p:txBody>
      </p:sp>
      <p:sp>
        <p:nvSpPr>
          <p:cNvPr id="4" name="Footer Placeholder 4"/>
          <p:cNvSpPr>
            <a:spLocks noGrp="1"/>
          </p:cNvSpPr>
          <p:nvPr>
            <p:ph type="ftr" sz="quarter" idx="11"/>
          </p:nvPr>
        </p:nvSpPr>
        <p:spPr>
          <a:xfrm>
            <a:off x="14995525" y="30510163"/>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5" name="Slide Number Placeholder 5"/>
          <p:cNvSpPr>
            <a:spLocks noGrp="1"/>
          </p:cNvSpPr>
          <p:nvPr>
            <p:ph type="sldNum" sz="quarter" idx="12"/>
          </p:nvPr>
        </p:nvSpPr>
        <p:spPr>
          <a:xfrm>
            <a:off x="314547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53A21720-58C8-4046-BDF8-7F4593245906}" type="slidenum">
              <a:rPr lang="en-US" altLang="en-US"/>
              <a:pPr/>
              <a:t>‹#›</a:t>
            </a:fld>
            <a:endParaRPr lang="en-US" altLang="en-US"/>
          </a:p>
        </p:txBody>
      </p:sp>
    </p:spTree>
    <p:extLst>
      <p:ext uri="{BB962C8B-B14F-4D97-AF65-F5344CB8AC3E}">
        <p14:creationId xmlns:p14="http://schemas.microsoft.com/office/powerpoint/2010/main" val="4383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B2A6438-ED16-C048-A8F7-F5CF2FC1BB0A}" type="datetime1">
              <a:rPr lang="en-US" altLang="en-US"/>
              <a:pPr/>
              <a:t>2/1/2017</a:t>
            </a:fld>
            <a:endParaRPr lang="en-US" altLang="en-US"/>
          </a:p>
        </p:txBody>
      </p:sp>
      <p:sp>
        <p:nvSpPr>
          <p:cNvPr id="3" name="Footer Placeholder 4"/>
          <p:cNvSpPr>
            <a:spLocks noGrp="1"/>
          </p:cNvSpPr>
          <p:nvPr>
            <p:ph type="ftr" sz="quarter" idx="11"/>
          </p:nvPr>
        </p:nvSpPr>
        <p:spPr>
          <a:xfrm>
            <a:off x="14995525" y="30510163"/>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4" name="Slide Number Placeholder 5"/>
          <p:cNvSpPr>
            <a:spLocks noGrp="1"/>
          </p:cNvSpPr>
          <p:nvPr>
            <p:ph type="sldNum" sz="quarter" idx="12"/>
          </p:nvPr>
        </p:nvSpPr>
        <p:spPr>
          <a:xfrm>
            <a:off x="314547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BEC4286C-E399-F149-A3BF-277AFCC1B938}" type="slidenum">
              <a:rPr lang="en-US" altLang="en-US"/>
              <a:pPr/>
              <a:t>‹#›</a:t>
            </a:fld>
            <a:endParaRPr lang="en-US" altLang="en-US"/>
          </a:p>
        </p:txBody>
      </p:sp>
    </p:spTree>
    <p:extLst>
      <p:ext uri="{BB962C8B-B14F-4D97-AF65-F5344CB8AC3E}">
        <p14:creationId xmlns:p14="http://schemas.microsoft.com/office/powerpoint/2010/main" val="12632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91C730B-5CDF-C442-860F-70B2EF91F6C5}" type="datetime1">
              <a:rPr lang="en-US" altLang="en-US"/>
              <a:pPr/>
              <a:t>2/1/2017</a:t>
            </a:fld>
            <a:endParaRPr lang="en-US" alt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A7DCE00A-52C8-FD44-9F80-76E455352931}" type="slidenum">
              <a:rPr lang="en-US" altLang="en-US"/>
              <a:pPr/>
              <a:t>‹#›</a:t>
            </a:fld>
            <a:endParaRPr lang="en-US" altLang="en-US"/>
          </a:p>
        </p:txBody>
      </p:sp>
    </p:spTree>
    <p:extLst>
      <p:ext uri="{BB962C8B-B14F-4D97-AF65-F5344CB8AC3E}">
        <p14:creationId xmlns:p14="http://schemas.microsoft.com/office/powerpoint/2010/main" val="140471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a:prstGeom prst="rect">
            <a:avLst/>
          </a:prstGeo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9ACA38FA-9AEB-E041-8F6D-48A9EB0EC66D}" type="datetime1">
              <a:rPr lang="en-US" altLang="en-US"/>
              <a:pPr/>
              <a:t>2/1/2017</a:t>
            </a:fld>
            <a:endParaRPr lang="en-US" alt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vert="horz" wrap="square" lIns="91440" tIns="45720" rIns="91440" bIns="45720" numCol="1" anchor="t" anchorCtr="0" compatLnSpc="1">
            <a:prstTxWarp prst="textNoShape">
              <a:avLst/>
            </a:prstTxWarp>
          </a:bodyPr>
          <a:lstStyle>
            <a:lvl1pPr>
              <a:defRPr/>
            </a:lvl1pPr>
          </a:lstStyle>
          <a:p>
            <a:fld id="{AC6D2C87-E6E1-B048-AA92-BFCA07B877EE}" type="slidenum">
              <a:rPr lang="en-US" altLang="en-US"/>
              <a:pPr/>
              <a:t>‹#›</a:t>
            </a:fld>
            <a:endParaRPr lang="en-US" altLang="en-US"/>
          </a:p>
        </p:txBody>
      </p:sp>
    </p:spTree>
    <p:extLst>
      <p:ext uri="{BB962C8B-B14F-4D97-AF65-F5344CB8AC3E}">
        <p14:creationId xmlns:p14="http://schemas.microsoft.com/office/powerpoint/2010/main" val="179179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6"/>
          <p:cNvPicPr>
            <a:picLocks noChangeAspect="1" noChangeArrowheads="1"/>
          </p:cNvPicPr>
          <p:nvPr userDrawn="1"/>
        </p:nvPicPr>
        <p:blipFill>
          <a:blip r:embed="rId13">
            <a:extLst>
              <a:ext uri="{28A0092B-C50C-407E-A947-70E740481C1C}">
                <a14:useLocalDpi xmlns:a14="http://schemas.microsoft.com/office/drawing/2010/main" val="0"/>
              </a:ext>
            </a:extLst>
          </a:blip>
          <a:srcRect l="12852" r="23148" b="35704"/>
          <a:stretch>
            <a:fillRect/>
          </a:stretch>
        </p:blipFill>
        <p:spPr bwMode="auto">
          <a:xfrm>
            <a:off x="0" y="0"/>
            <a:ext cx="44043600" cy="330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2193925" rtl="0" eaLnBrk="0" fontAlgn="base" hangingPunct="0">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0" fontAlgn="base" hangingPunct="0">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0" fontAlgn="base" hangingPunct="0">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0" fontAlgn="base" hangingPunct="0">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0" fontAlgn="base" hangingPunct="0">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fontAlgn="base">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fontAlgn="base">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fontAlgn="base">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fontAlgn="base">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0" fontAlgn="base" hangingPunct="0">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0" fontAlgn="base" hangingPunct="0">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6400" indent="-1096963" algn="l" defTabSz="2193925" rtl="0" eaLnBrk="0" fontAlgn="base" hangingPunct="0">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80325" indent="-1096963" algn="l" defTabSz="2193925" rtl="0" eaLnBrk="0" fontAlgn="base" hangingPunct="0">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74250" indent="-1096963" algn="l" defTabSz="2193925" rtl="0" eaLnBrk="0" fontAlgn="base" hangingPunct="0">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3999">
              <a:srgbClr val="FFFFFF"/>
            </a:gs>
            <a:gs pos="100000">
              <a:srgbClr val="5771A1"/>
            </a:gs>
          </a:gsLst>
          <a:lin ang="5400000"/>
        </a:gradFill>
        <a:effectLst/>
      </p:bgPr>
    </p:bg>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143000" y="2441575"/>
            <a:ext cx="41605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4" rIns="91243" bIns="45614">
            <a:spAutoFit/>
          </a:bodyPr>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spcBef>
                <a:spcPct val="50000"/>
              </a:spcBef>
            </a:pPr>
            <a:r>
              <a:rPr lang="en-US" altLang="en-US" sz="5000">
                <a:latin typeface="Univers LT Std 45 Light" charset="0"/>
              </a:rPr>
              <a:t>Presenter name, Associates and Collaborators</a:t>
            </a:r>
            <a:r>
              <a:rPr lang="en-US" altLang="en-US" sz="4800">
                <a:latin typeface="Univers LT Std 45 Light" charset="0"/>
              </a:rPr>
              <a:t/>
            </a:r>
            <a:br>
              <a:rPr lang="en-US" altLang="en-US" sz="4800">
                <a:latin typeface="Univers LT Std 45 Light" charset="0"/>
              </a:rPr>
            </a:br>
            <a:r>
              <a:rPr lang="en-US" altLang="en-US" sz="2800">
                <a:latin typeface="Univers LT Std 45 Light" charset="0"/>
              </a:rPr>
              <a:t>Department of XXXXXXXXXXXXXXXX, College of XXXXXXXXXXXXXXXXXX, University of Illinois at Urbana-Champaign</a:t>
            </a:r>
          </a:p>
        </p:txBody>
      </p:sp>
      <p:cxnSp>
        <p:nvCxnSpPr>
          <p:cNvPr id="80" name="Straight Connector 79"/>
          <p:cNvCxnSpPr/>
          <p:nvPr/>
        </p:nvCxnSpPr>
        <p:spPr>
          <a:xfrm>
            <a:off x="0" y="4114800"/>
            <a:ext cx="43891200" cy="1588"/>
          </a:xfrm>
          <a:prstGeom prst="line">
            <a:avLst/>
          </a:prstGeom>
          <a:ln w="76200" cap="flat" cmpd="sng" algn="ctr">
            <a:solidFill>
              <a:schemeClr val="bg1"/>
            </a:solidFill>
            <a:prstDash val="solid"/>
            <a:round/>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5364" name="TextBox 91"/>
          <p:cNvSpPr txBox="1">
            <a:spLocks noChangeArrowheads="1"/>
          </p:cNvSpPr>
          <p:nvPr/>
        </p:nvSpPr>
        <p:spPr bwMode="auto">
          <a:xfrm>
            <a:off x="1143000" y="995363"/>
            <a:ext cx="41605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r>
              <a:rPr lang="en-US" altLang="en-US" sz="8800">
                <a:solidFill>
                  <a:srgbClr val="501214"/>
                </a:solidFill>
                <a:latin typeface="Univers LT Std 75 Black" charset="0"/>
              </a:rPr>
              <a:t>Template</a:t>
            </a:r>
            <a:r>
              <a:rPr lang="en-US" altLang="en-US" sz="8800">
                <a:solidFill>
                  <a:srgbClr val="501215"/>
                </a:solidFill>
                <a:latin typeface="Univers LT Std 75 Black" charset="0"/>
              </a:rPr>
              <a:t> for a 48</a:t>
            </a:r>
            <a:r>
              <a:rPr lang="ja-JP" altLang="en-US" sz="8800">
                <a:solidFill>
                  <a:srgbClr val="501215"/>
                </a:solidFill>
                <a:latin typeface="Univers LT Std 75 Black" charset="0"/>
              </a:rPr>
              <a:t>”</a:t>
            </a:r>
            <a:r>
              <a:rPr lang="en-US" altLang="ja-JP" sz="8800">
                <a:solidFill>
                  <a:srgbClr val="501215"/>
                </a:solidFill>
                <a:latin typeface="Univers LT Std 75 Black" charset="0"/>
              </a:rPr>
              <a:t>x36</a:t>
            </a:r>
            <a:r>
              <a:rPr lang="ja-JP" altLang="en-US" sz="8800">
                <a:solidFill>
                  <a:srgbClr val="501215"/>
                </a:solidFill>
                <a:latin typeface="Univers LT Std 75 Black" charset="0"/>
              </a:rPr>
              <a:t>”</a:t>
            </a:r>
            <a:r>
              <a:rPr lang="en-US" altLang="ja-JP" sz="8800">
                <a:solidFill>
                  <a:srgbClr val="501215"/>
                </a:solidFill>
                <a:latin typeface="Univers LT Std 75 Black" charset="0"/>
              </a:rPr>
              <a:t> poster</a:t>
            </a:r>
            <a:endParaRPr lang="en-US" altLang="en-US" sz="8800">
              <a:solidFill>
                <a:srgbClr val="501215"/>
              </a:solidFill>
              <a:latin typeface="Univers LT Std 75 Black" charset="0"/>
            </a:endParaRPr>
          </a:p>
        </p:txBody>
      </p:sp>
      <p:sp>
        <p:nvSpPr>
          <p:cNvPr id="15366" name="Rectangle 5"/>
          <p:cNvSpPr>
            <a:spLocks noChangeArrowheads="1"/>
          </p:cNvSpPr>
          <p:nvPr/>
        </p:nvSpPr>
        <p:spPr bwMode="auto">
          <a:xfrm>
            <a:off x="1219200" y="2517775"/>
            <a:ext cx="41605200" cy="12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4" rIns="91243" bIns="45614">
            <a:spAutoFit/>
          </a:bodyPr>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spcBef>
                <a:spcPct val="50000"/>
              </a:spcBef>
            </a:pPr>
            <a:r>
              <a:rPr lang="en-US" altLang="en-US" sz="5000" dirty="0" err="1" smtClean="0">
                <a:solidFill>
                  <a:schemeClr val="bg1"/>
                </a:solidFill>
                <a:latin typeface="Univers LT Std 45 Light" charset="0"/>
              </a:rPr>
              <a:t>Ju</a:t>
            </a:r>
            <a:r>
              <a:rPr lang="en-US" altLang="en-US" sz="5000" dirty="0" smtClean="0">
                <a:solidFill>
                  <a:schemeClr val="bg1"/>
                </a:solidFill>
                <a:latin typeface="Univers LT Std 45 Light" charset="0"/>
              </a:rPr>
              <a:t> Long, PhD, Michael Yuan, PhD</a:t>
            </a:r>
            <a:r>
              <a:rPr lang="en-US" altLang="en-US" sz="5000" dirty="0">
                <a:solidFill>
                  <a:schemeClr val="bg1"/>
                </a:solidFill>
                <a:latin typeface="Univers LT Std 45 Light" charset="0"/>
              </a:rPr>
              <a:t>, </a:t>
            </a:r>
            <a:r>
              <a:rPr lang="en-US" sz="5000" dirty="0" err="1">
                <a:solidFill>
                  <a:schemeClr val="bg1"/>
                </a:solidFill>
                <a:latin typeface="Univers LT Std 45 Light" charset="0"/>
              </a:rPr>
              <a:t>Robina</a:t>
            </a:r>
            <a:r>
              <a:rPr lang="en-US" sz="5000" dirty="0">
                <a:solidFill>
                  <a:schemeClr val="bg1"/>
                </a:solidFill>
                <a:latin typeface="Univers LT Std 45 Light" charset="0"/>
              </a:rPr>
              <a:t> </a:t>
            </a:r>
            <a:r>
              <a:rPr lang="en-US" sz="5000" dirty="0" err="1">
                <a:solidFill>
                  <a:schemeClr val="bg1"/>
                </a:solidFill>
                <a:latin typeface="Univers LT Std 45 Light" charset="0"/>
              </a:rPr>
              <a:t>Poonawala</a:t>
            </a:r>
            <a:r>
              <a:rPr lang="en-US" sz="5000" dirty="0">
                <a:solidFill>
                  <a:schemeClr val="bg1"/>
                </a:solidFill>
                <a:latin typeface="Univers LT Std 45 Light" charset="0"/>
              </a:rPr>
              <a:t>, MD</a:t>
            </a:r>
            <a:r>
              <a:rPr lang="en-US" altLang="en-US" sz="4800" dirty="0">
                <a:solidFill>
                  <a:schemeClr val="bg1"/>
                </a:solidFill>
                <a:latin typeface="Univers LT Std 45 Light" charset="0"/>
              </a:rPr>
              <a:t/>
            </a:r>
            <a:br>
              <a:rPr lang="en-US" altLang="en-US" sz="4800" dirty="0">
                <a:solidFill>
                  <a:schemeClr val="bg1"/>
                </a:solidFill>
                <a:latin typeface="Univers LT Std 45 Light" charset="0"/>
              </a:rPr>
            </a:br>
            <a:r>
              <a:rPr lang="en-US" altLang="en-US" sz="2800" dirty="0">
                <a:solidFill>
                  <a:schemeClr val="bg1"/>
                </a:solidFill>
                <a:latin typeface="Univers LT Std 45 Light" charset="0"/>
              </a:rPr>
              <a:t>Department </a:t>
            </a:r>
            <a:r>
              <a:rPr lang="en-US" altLang="en-US" sz="2800" dirty="0" smtClean="0">
                <a:solidFill>
                  <a:schemeClr val="bg1"/>
                </a:solidFill>
                <a:latin typeface="Univers LT Std 45 Light" charset="0"/>
              </a:rPr>
              <a:t>of CISQM, McCoy College of Business Administration, Texas State University</a:t>
            </a:r>
            <a:endParaRPr lang="en-US" altLang="en-US" sz="2800" dirty="0">
              <a:solidFill>
                <a:schemeClr val="bg1"/>
              </a:solidFill>
              <a:latin typeface="Univers LT Std 45 Light" charset="0"/>
            </a:endParaRPr>
          </a:p>
        </p:txBody>
      </p:sp>
      <p:cxnSp>
        <p:nvCxnSpPr>
          <p:cNvPr id="105" name="Straight Connector 104"/>
          <p:cNvCxnSpPr/>
          <p:nvPr/>
        </p:nvCxnSpPr>
        <p:spPr>
          <a:xfrm>
            <a:off x="76200" y="4191000"/>
            <a:ext cx="43891200" cy="1588"/>
          </a:xfrm>
          <a:prstGeom prst="line">
            <a:avLst/>
          </a:prstGeom>
          <a:ln w="76200" cap="flat" cmpd="sng" algn="ctr">
            <a:solidFill>
              <a:schemeClr val="bg1"/>
            </a:solidFill>
            <a:prstDash val="solid"/>
            <a:round/>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5368" name="TextBox 91"/>
          <p:cNvSpPr txBox="1">
            <a:spLocks noChangeArrowheads="1"/>
          </p:cNvSpPr>
          <p:nvPr/>
        </p:nvSpPr>
        <p:spPr bwMode="auto">
          <a:xfrm>
            <a:off x="1219200" y="503237"/>
            <a:ext cx="41605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r>
              <a:rPr lang="en-US" sz="5400" b="1" dirty="0">
                <a:solidFill>
                  <a:schemeClr val="bg1"/>
                </a:solidFill>
              </a:rPr>
              <a:t>An Observational Study to Evaluate the Usability and Intent to Adopt of </a:t>
            </a:r>
            <a:r>
              <a:rPr lang="en-US" sz="5400" b="1" dirty="0" smtClean="0">
                <a:solidFill>
                  <a:schemeClr val="bg1"/>
                </a:solidFill>
              </a:rPr>
              <a:t>an </a:t>
            </a:r>
            <a:r>
              <a:rPr lang="en-US" sz="5400" b="1" dirty="0">
                <a:solidFill>
                  <a:schemeClr val="bg1"/>
                </a:solidFill>
              </a:rPr>
              <a:t>Artificial </a:t>
            </a:r>
            <a:endParaRPr lang="en-US" sz="5400" b="1" dirty="0" smtClean="0">
              <a:solidFill>
                <a:schemeClr val="bg1"/>
              </a:solidFill>
            </a:endParaRPr>
          </a:p>
          <a:p>
            <a:r>
              <a:rPr lang="en-US" sz="5400" b="1" dirty="0" smtClean="0">
                <a:solidFill>
                  <a:schemeClr val="bg1"/>
                </a:solidFill>
              </a:rPr>
              <a:t>Intelligence-powered </a:t>
            </a:r>
            <a:r>
              <a:rPr lang="en-US" sz="5400" b="1" dirty="0">
                <a:solidFill>
                  <a:schemeClr val="bg1"/>
                </a:solidFill>
              </a:rPr>
              <a:t>Medication Reconciliation Tool</a:t>
            </a:r>
          </a:p>
        </p:txBody>
      </p:sp>
      <p:sp>
        <p:nvSpPr>
          <p:cNvPr id="15370" name="Rectangle 49"/>
          <p:cNvSpPr>
            <a:spLocks noChangeArrowheads="1"/>
          </p:cNvSpPr>
          <p:nvPr/>
        </p:nvSpPr>
        <p:spPr bwMode="auto">
          <a:xfrm>
            <a:off x="1197429" y="4750391"/>
            <a:ext cx="9775371" cy="270916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spcBef>
                <a:spcPct val="50000"/>
              </a:spcBef>
            </a:pPr>
            <a:r>
              <a:rPr lang="en-US" sz="4000" dirty="0">
                <a:solidFill>
                  <a:srgbClr val="501214"/>
                </a:solidFill>
                <a:latin typeface="Univers LT Std 75 Black" charset="0"/>
              </a:rPr>
              <a:t>Background </a:t>
            </a:r>
            <a:endParaRPr lang="en-GB" altLang="en-US" sz="4000" dirty="0">
              <a:solidFill>
                <a:srgbClr val="501214"/>
              </a:solidFill>
              <a:latin typeface="Univers LT Std 75 Black" charset="0"/>
            </a:endParaRPr>
          </a:p>
          <a:p>
            <a:pPr eaLnBrk="1" hangingPunct="1"/>
            <a:r>
              <a:rPr lang="en-US" altLang="en-US" sz="2800" dirty="0">
                <a:latin typeface="Univers LT Std 55" charset="0"/>
              </a:rPr>
              <a:t> </a:t>
            </a:r>
          </a:p>
          <a:p>
            <a:r>
              <a:rPr lang="en-US" sz="2800" dirty="0"/>
              <a:t>Medication reconciliation is a widely practiced procedure to reduce medication errors. It is mandated by Joint Commission, and reimbursed by Medicare. Yet, in practice, medication reconciliation is often not effective due to knowledge gaps in the team. A promising approach to improve medication reconciliation is to incorporate Artificial Intelligence decision support tools into the process to engage patients and bridge the knowledge gap. </a:t>
            </a:r>
          </a:p>
          <a:p>
            <a:pPr eaLnBrk="1" hangingPunct="1"/>
            <a:r>
              <a:rPr lang="en-US" altLang="en-US" sz="2800" dirty="0">
                <a:latin typeface="Univers LT Std 55" charset="0"/>
              </a:rPr>
              <a:t> </a:t>
            </a:r>
          </a:p>
          <a:p>
            <a:r>
              <a:rPr lang="en-US" sz="4000" dirty="0" smtClean="0">
                <a:solidFill>
                  <a:srgbClr val="501214"/>
                </a:solidFill>
                <a:latin typeface="Univers LT Std 75 Black" charset="0"/>
              </a:rPr>
              <a:t>Objective </a:t>
            </a:r>
          </a:p>
          <a:p>
            <a:endParaRPr lang="en-US" sz="4000" dirty="0" smtClean="0">
              <a:solidFill>
                <a:srgbClr val="501214"/>
              </a:solidFill>
              <a:latin typeface="Univers LT Std 75 Black" charset="0"/>
            </a:endParaRPr>
          </a:p>
          <a:p>
            <a:r>
              <a:rPr lang="en-US" sz="2800" dirty="0" smtClean="0"/>
              <a:t>We </a:t>
            </a:r>
            <a:r>
              <a:rPr lang="en-US" sz="2800" dirty="0"/>
              <a:t>aim to improve the accuracy and efficiency of medication reconciliation by engaging the patient, the nurse, and the physician as a team via an iPad tool. With assistance from the Artificial Intelligence agent, the patient will review her own medication list from the EMR, and annotate changes, before reviewing together with the physician and making decisions on the shared iPad screen</a:t>
            </a:r>
            <a:r>
              <a:rPr lang="en-US" sz="2800" dirty="0" smtClean="0"/>
              <a:t>.</a:t>
            </a:r>
            <a:r>
              <a:rPr lang="en-US" sz="4000" dirty="0" smtClean="0">
                <a:solidFill>
                  <a:srgbClr val="501214"/>
                </a:solidFill>
                <a:latin typeface="Univers LT Std 75 Black" charset="0"/>
              </a:rPr>
              <a:t> </a:t>
            </a:r>
          </a:p>
          <a:p>
            <a:endParaRPr lang="en-US" sz="4000" dirty="0">
              <a:solidFill>
                <a:srgbClr val="501214"/>
              </a:solidFill>
              <a:latin typeface="Univers LT Std 75 Black" charset="0"/>
            </a:endParaRPr>
          </a:p>
          <a:p>
            <a:r>
              <a:rPr lang="en-US" sz="4000" dirty="0" smtClean="0">
                <a:solidFill>
                  <a:srgbClr val="501214"/>
                </a:solidFill>
                <a:latin typeface="Univers LT Std 75 Black" charset="0"/>
              </a:rPr>
              <a:t>Methods</a:t>
            </a:r>
          </a:p>
          <a:p>
            <a:r>
              <a:rPr lang="en-US" sz="2800" dirty="0" smtClean="0"/>
              <a:t>We developed iPad-based software tools, with Artificial Intelligence decision support, to engage patients to “self-service” medication reconciliation, and then share the annotated reconciled list with the physician. To evaluate the software tool’s user interface and workflow, we recruited a small number of patients (10) in a primary care clinic, and observed them through the whole process during a pilot study. The patients are surveyed for the tool’s usability afterwards.</a:t>
            </a:r>
          </a:p>
          <a:p>
            <a:endParaRPr lang="en-US" sz="2800" dirty="0"/>
          </a:p>
          <a:p>
            <a:r>
              <a:rPr lang="en-US" sz="4000" dirty="0" smtClean="0">
                <a:solidFill>
                  <a:srgbClr val="501214"/>
                </a:solidFill>
                <a:latin typeface="Univers LT Std 75 Black" charset="0"/>
              </a:rPr>
              <a:t>Results</a:t>
            </a:r>
          </a:p>
          <a:p>
            <a:endParaRPr lang="en-US" sz="4000" dirty="0" smtClean="0">
              <a:solidFill>
                <a:srgbClr val="501214"/>
              </a:solidFill>
              <a:latin typeface="Univers LT Std 75 Black" charset="0"/>
            </a:endParaRPr>
          </a:p>
          <a:p>
            <a:r>
              <a:rPr lang="en-US" sz="2800" dirty="0" smtClean="0"/>
              <a:t>All patients were able to complete the medication reconciliation process correctly. Every patient found at least one error or other issues with their EMR medication lists. All reported the tool easy to use, and 8 out of 10 patients reported that they will use the tool in the future. However, few patients interacted with the learning modules in the tool. The physician and nurses reported the tool to be easy to use, easy to integrate into existing workflow, and potentially time saving.</a:t>
            </a:r>
          </a:p>
          <a:p>
            <a:r>
              <a:rPr lang="en-US" sz="4000" dirty="0" smtClean="0"/>
              <a:t> </a:t>
            </a:r>
          </a:p>
          <a:p>
            <a:r>
              <a:rPr lang="en-US" sz="4000" dirty="0" smtClean="0">
                <a:solidFill>
                  <a:srgbClr val="501214"/>
                </a:solidFill>
                <a:latin typeface="Univers LT Std 75 Black" charset="0"/>
              </a:rPr>
              <a:t>Conclusions</a:t>
            </a:r>
            <a:endParaRPr lang="en-US" sz="4000" dirty="0" smtClean="0"/>
          </a:p>
          <a:p>
            <a:endParaRPr lang="en-US" sz="4000" dirty="0" smtClean="0"/>
          </a:p>
          <a:p>
            <a:r>
              <a:rPr lang="en-US" sz="2800" dirty="0" smtClean="0"/>
              <a:t>We have developed a promising tool for a new approach to medication reconciliation. It has the potential to create more accurate medication lists faster, while better informing the patients about their medications and reducing burden on clinicians. </a:t>
            </a:r>
          </a:p>
          <a:p>
            <a:endParaRPr lang="en-US" sz="2800" dirty="0" smtClean="0"/>
          </a:p>
          <a:p>
            <a:endParaRPr lang="en-US" sz="2800" dirty="0"/>
          </a:p>
        </p:txBody>
      </p:sp>
      <p:sp>
        <p:nvSpPr>
          <p:cNvPr id="15371" name="Rectangle 50"/>
          <p:cNvSpPr>
            <a:spLocks noChangeArrowheads="1"/>
          </p:cNvSpPr>
          <p:nvPr/>
        </p:nvSpPr>
        <p:spPr bwMode="auto">
          <a:xfrm>
            <a:off x="11734800" y="4800600"/>
            <a:ext cx="9829800" cy="2705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lstStyle>
            <a:lvl1pPr marL="381000" indent="-381000"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spcBef>
                <a:spcPct val="50000"/>
              </a:spcBef>
            </a:pPr>
            <a:r>
              <a:rPr lang="en-GB" altLang="en-US" sz="4000" dirty="0" smtClean="0">
                <a:solidFill>
                  <a:srgbClr val="501214"/>
                </a:solidFill>
                <a:latin typeface="Univers LT Std 75 Black" charset="0"/>
              </a:rPr>
              <a:t>	Introduction</a:t>
            </a:r>
          </a:p>
          <a:p>
            <a:pPr eaLnBrk="1" hangingPunct="1">
              <a:spcBef>
                <a:spcPct val="50000"/>
              </a:spcBef>
            </a:pPr>
            <a:r>
              <a:rPr lang="en-US" sz="2800" dirty="0" smtClean="0"/>
              <a:t>	Medication </a:t>
            </a:r>
            <a:r>
              <a:rPr lang="en-US" sz="2800" dirty="0"/>
              <a:t>error is a major contributor to </a:t>
            </a:r>
            <a:r>
              <a:rPr lang="en-US" sz="2800" dirty="0" smtClean="0"/>
              <a:t>preventable Adverse </a:t>
            </a:r>
            <a:r>
              <a:rPr lang="en-US" sz="2800" dirty="0"/>
              <a:t>Drug Events (ADEs), which cause more than 3.5 million physician office visits, an estimated 1 million emergency department visits, and approximately 125,000 hospital admissions each </a:t>
            </a:r>
            <a:r>
              <a:rPr lang="en-US" sz="2800" dirty="0" smtClean="0"/>
              <a:t>year. </a:t>
            </a:r>
            <a:r>
              <a:rPr lang="en-US" sz="2800" dirty="0"/>
              <a:t>The national cost of ADEs is estimated to be $3.5 billion dollars every </a:t>
            </a:r>
            <a:r>
              <a:rPr lang="en-US" sz="2800" dirty="0" smtClean="0"/>
              <a:t>year.</a:t>
            </a:r>
          </a:p>
          <a:p>
            <a:pPr eaLnBrk="1" hangingPunct="1">
              <a:spcBef>
                <a:spcPct val="50000"/>
              </a:spcBef>
            </a:pPr>
            <a:r>
              <a:rPr lang="en-US" sz="2800" dirty="0">
                <a:effectLst/>
              </a:rPr>
              <a:t>	</a:t>
            </a:r>
            <a:r>
              <a:rPr lang="en-US" sz="2800" dirty="0"/>
              <a:t>Medication reconciliation is an intervention designed to reduce medication errors and ADEs. It is a process of creating the most accurate list possible of all medications a patient is taking -- including drug name, dosage, frequency, and route -- and comparing that list against the existing medication list in the patient </a:t>
            </a:r>
            <a:r>
              <a:rPr lang="en-US" sz="2800" dirty="0" smtClean="0"/>
              <a:t>record.</a:t>
            </a:r>
          </a:p>
          <a:p>
            <a:pPr eaLnBrk="1" hangingPunct="1">
              <a:spcBef>
                <a:spcPct val="50000"/>
              </a:spcBef>
            </a:pPr>
            <a:r>
              <a:rPr lang="en-US" sz="2800" dirty="0">
                <a:effectLst/>
              </a:rPr>
              <a:t>	</a:t>
            </a:r>
            <a:r>
              <a:rPr lang="en-US" sz="2800" dirty="0" smtClean="0"/>
              <a:t>Multi-disciplinary </a:t>
            </a:r>
            <a:r>
              <a:rPr lang="en-US" sz="2800" dirty="0"/>
              <a:t>team-based medication reconciliation approaches tend to work best. For example, a study showed a reduction of medication discrepancy from 89% to 49% by involving everyone, including patient, front desk staff, nurse, and physician, in the medication reconciliation process</a:t>
            </a:r>
            <a:r>
              <a:rPr lang="en-US" sz="2800" dirty="0" smtClean="0">
                <a:effectLst/>
              </a:rPr>
              <a:t> </a:t>
            </a:r>
          </a:p>
          <a:p>
            <a:pPr eaLnBrk="1" hangingPunct="1">
              <a:spcBef>
                <a:spcPct val="50000"/>
              </a:spcBef>
            </a:pPr>
            <a:r>
              <a:rPr lang="en-US" sz="2800" dirty="0"/>
              <a:t>	</a:t>
            </a:r>
            <a:r>
              <a:rPr lang="en-US" sz="2800" dirty="0" smtClean="0">
                <a:effectLst/>
              </a:rPr>
              <a:t> </a:t>
            </a:r>
          </a:p>
          <a:p>
            <a:r>
              <a:rPr lang="en-US" altLang="en-US" sz="2800" dirty="0">
                <a:solidFill>
                  <a:srgbClr val="501214"/>
                </a:solidFill>
                <a:latin typeface="Univers LT Std 75 Black" charset="0"/>
              </a:rPr>
              <a:t>	</a:t>
            </a:r>
            <a:r>
              <a:rPr lang="en-US" sz="2800" dirty="0"/>
              <a:t>A promising approach </a:t>
            </a:r>
            <a:r>
              <a:rPr lang="en-US" sz="2800" dirty="0" smtClean="0"/>
              <a:t>is </a:t>
            </a:r>
            <a:r>
              <a:rPr lang="en-US" sz="2800" dirty="0"/>
              <a:t>to engage patients and supplement clinical knowledge using Artificial Intelligence (AI) based electronic systems. The AI system can guide the patient to review his own medication lists and then to flag potential issues for the physician to review. For instance, the AI can understand hundreds of non-standard abbreviations in handwritten prescriptions, and can discern medications with multiple names that could confuse even expert </a:t>
            </a:r>
            <a:r>
              <a:rPr lang="en-US" sz="2800" dirty="0" smtClean="0"/>
              <a:t>clinicians. </a:t>
            </a:r>
            <a:r>
              <a:rPr lang="en-US" sz="2800" dirty="0"/>
              <a:t>It is shown that computerized systems have the capability to process medication </a:t>
            </a:r>
            <a:r>
              <a:rPr lang="en-US" sz="2800" dirty="0" smtClean="0"/>
              <a:t>terminologies.</a:t>
            </a:r>
            <a:endParaRPr lang="en-US" sz="2800" dirty="0"/>
          </a:p>
          <a:p>
            <a:r>
              <a:rPr lang="en-US" sz="2800" dirty="0"/>
              <a:t> </a:t>
            </a:r>
          </a:p>
          <a:p>
            <a:r>
              <a:rPr lang="en-US" sz="2800" dirty="0" smtClean="0"/>
              <a:t>	The </a:t>
            </a:r>
            <a:r>
              <a:rPr lang="en-US" sz="2800" dirty="0"/>
              <a:t>technology solution could also facilitate patient education by automatically showing the medication indications, side effects, prices, and other relevant information to patients. Such information is crucial for patients to make informed decisions on their medications. It could also flag potential discrepancies and prompt the patient to ask the clinicians in the care team to explain. </a:t>
            </a:r>
            <a:endParaRPr lang="en-US" sz="2800" dirty="0" smtClean="0"/>
          </a:p>
          <a:p>
            <a:endParaRPr lang="en-US" sz="2800" dirty="0"/>
          </a:p>
          <a:p>
            <a:r>
              <a:rPr lang="en-US" sz="2800" dirty="0" smtClean="0"/>
              <a:t>	A </a:t>
            </a:r>
            <a:r>
              <a:rPr lang="en-US" sz="2800" dirty="0"/>
              <a:t>portable AI-powered decision support tool can not only help the patient identify and manage medications, but also enable better team work, since everyone can review the information on the screen together. Incorporating patients in the medical decision making process </a:t>
            </a:r>
            <a:r>
              <a:rPr lang="en-US" sz="2800" dirty="0" smtClean="0"/>
              <a:t>could result </a:t>
            </a:r>
            <a:r>
              <a:rPr lang="en-US" sz="2800" dirty="0"/>
              <a:t>in increased patient’s commitment and understanding of treatment plans, improved adherence, and increased patient satisfaction </a:t>
            </a:r>
          </a:p>
          <a:p>
            <a:pPr eaLnBrk="1" hangingPunct="1">
              <a:spcBef>
                <a:spcPct val="50000"/>
              </a:spcBef>
            </a:pPr>
            <a:endParaRPr lang="en-GB" altLang="en-US" sz="2800" dirty="0">
              <a:solidFill>
                <a:srgbClr val="501214"/>
              </a:solidFill>
              <a:latin typeface="Univers LT Std 75 Black" charset="0"/>
            </a:endParaRPr>
          </a:p>
        </p:txBody>
      </p:sp>
      <p:sp>
        <p:nvSpPr>
          <p:cNvPr id="52" name="Rectangle 51"/>
          <p:cNvSpPr>
            <a:spLocks noChangeArrowheads="1"/>
          </p:cNvSpPr>
          <p:nvPr/>
        </p:nvSpPr>
        <p:spPr bwMode="auto">
          <a:xfrm>
            <a:off x="22326600" y="4800600"/>
            <a:ext cx="9829800" cy="2705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spcBef>
                <a:spcPct val="50000"/>
              </a:spcBef>
            </a:pPr>
            <a:r>
              <a:rPr lang="en-GB" altLang="en-US" sz="4000" dirty="0" smtClean="0">
                <a:solidFill>
                  <a:srgbClr val="501214"/>
                </a:solidFill>
                <a:latin typeface="Univers LT Std 75 Black" charset="0"/>
              </a:rPr>
              <a:t>Method</a:t>
            </a:r>
          </a:p>
          <a:p>
            <a:pPr eaLnBrk="1" hangingPunct="1"/>
            <a:endParaRPr lang="en-US" altLang="en-US" sz="2800" dirty="0" smtClean="0"/>
          </a:p>
          <a:p>
            <a:pPr eaLnBrk="1" hangingPunct="1"/>
            <a:r>
              <a:rPr lang="en-US" altLang="en-US" sz="2800" dirty="0" smtClean="0">
                <a:latin typeface="Univers LT Std 75 Black" charset="0"/>
              </a:rPr>
              <a:t>Intervention</a:t>
            </a:r>
          </a:p>
          <a:p>
            <a:r>
              <a:rPr lang="en-US" sz="2800" dirty="0" smtClean="0"/>
              <a:t>It takes a team approach to organize its workflow: The patient provides information on his up-to-date medication use, and flags medications that he wants to discuss. The clinicians review the list together with the patient to determine what the most accurate list is. During the shared-screen review process, the clinicians can answer patient questions about each medication, and provide an opportunity to adjust certain medications to address patient concerns such as cost and side effects.</a:t>
            </a:r>
          </a:p>
          <a:p>
            <a:pPr eaLnBrk="1" hangingPunct="1"/>
            <a:endParaRPr lang="en-US" altLang="en-US" sz="2800" dirty="0" smtClean="0">
              <a:latin typeface="Univers LT Std 55" charset="0"/>
            </a:endParaRPr>
          </a:p>
          <a:p>
            <a:r>
              <a:rPr lang="en-US" sz="2800" dirty="0" smtClean="0">
                <a:latin typeface="Univers LT Std 75 Black" charset="0"/>
              </a:rPr>
              <a:t>The use of AI assistance</a:t>
            </a:r>
          </a:p>
          <a:p>
            <a:r>
              <a:rPr lang="en-US" sz="2800" dirty="0" smtClean="0"/>
              <a:t>The intervention tool utilizes AI in three ways. First, it contains a machine learning (ML) module to recognize and parse prescription instructions written in natural language. The module is trained on over 2000 real-world prescription records from Electronic Medical Records (EMRs) and achieved an error rate of less than 2%. </a:t>
            </a:r>
          </a:p>
          <a:p>
            <a:r>
              <a:rPr lang="en-US" sz="2800" dirty="0" smtClean="0"/>
              <a:t> </a:t>
            </a:r>
          </a:p>
          <a:p>
            <a:r>
              <a:rPr lang="en-US" sz="2800" dirty="0" smtClean="0"/>
              <a:t>Second, the tool aggregates multiple medication databases from NIH, FDA, and commercial vendors to figure out equivalent or conflicting prescriptions in its medication reconciliation algorithm. </a:t>
            </a:r>
          </a:p>
          <a:p>
            <a:r>
              <a:rPr lang="en-US" sz="2800" dirty="0" smtClean="0"/>
              <a:t> </a:t>
            </a:r>
          </a:p>
          <a:p>
            <a:r>
              <a:rPr lang="en-US" sz="2800" dirty="0" smtClean="0"/>
              <a:t>Finally, the tool can converse with the patient to go through the medication review process. The conversation is semi-structured and rule-based.</a:t>
            </a:r>
          </a:p>
          <a:p>
            <a:pPr eaLnBrk="1" hangingPunct="1"/>
            <a:endParaRPr lang="en-US" altLang="en-US" sz="2800" dirty="0">
              <a:latin typeface="Univers LT Std 55" charset="0"/>
            </a:endParaRPr>
          </a:p>
        </p:txBody>
      </p:sp>
      <p:sp>
        <p:nvSpPr>
          <p:cNvPr id="15381" name="Rectangle 35"/>
          <p:cNvSpPr>
            <a:spLocks noChangeArrowheads="1"/>
          </p:cNvSpPr>
          <p:nvPr/>
        </p:nvSpPr>
        <p:spPr bwMode="auto">
          <a:xfrm>
            <a:off x="32994600" y="21336001"/>
            <a:ext cx="99060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spcBef>
                <a:spcPct val="50000"/>
              </a:spcBef>
            </a:pPr>
            <a:r>
              <a:rPr lang="en-GB" altLang="en-US" sz="4000" dirty="0" smtClean="0">
                <a:solidFill>
                  <a:srgbClr val="501214"/>
                </a:solidFill>
                <a:latin typeface="Univers LT Std 75 Black" charset="0"/>
              </a:rPr>
              <a:t>Conclusion</a:t>
            </a:r>
            <a:endParaRPr lang="en-GB" altLang="en-US" sz="4000" dirty="0">
              <a:solidFill>
                <a:srgbClr val="501214"/>
              </a:solidFill>
              <a:latin typeface="Univers LT Std 75 Black" charset="0"/>
            </a:endParaRPr>
          </a:p>
          <a:p>
            <a:pPr eaLnBrk="1" hangingPunct="1"/>
            <a:endParaRPr lang="en-US" altLang="en-US" sz="2800" dirty="0">
              <a:latin typeface="Univers LT Std 55" charset="0"/>
            </a:endParaRPr>
          </a:p>
          <a:p>
            <a:r>
              <a:rPr lang="en-US" sz="2800" dirty="0" smtClean="0"/>
              <a:t>The </a:t>
            </a:r>
            <a:r>
              <a:rPr lang="en-US" sz="2800" dirty="0"/>
              <a:t>tablet-based medication reconciliation tool in medical clinic is well accepted by patients and clinicians. The AI component facilitated the patients themselves to recognize their own medications and report discrepancies for the clinicians to review.  It has potentials to improve medication accuracy and reduce medication errors in the clinic. </a:t>
            </a:r>
          </a:p>
        </p:txBody>
      </p:sp>
      <p:sp>
        <p:nvSpPr>
          <p:cNvPr id="15383" name="Rectangle 52"/>
          <p:cNvSpPr>
            <a:spLocks noChangeArrowheads="1"/>
          </p:cNvSpPr>
          <p:nvPr/>
        </p:nvSpPr>
        <p:spPr bwMode="auto">
          <a:xfrm>
            <a:off x="32994600" y="5070700"/>
            <a:ext cx="9829800" cy="1577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spcBef>
                <a:spcPct val="50000"/>
              </a:spcBef>
            </a:pPr>
            <a:r>
              <a:rPr lang="en-US" sz="4000" dirty="0">
                <a:solidFill>
                  <a:srgbClr val="501214"/>
                </a:solidFill>
                <a:latin typeface="Univers LT Std 75 Black" charset="0"/>
              </a:rPr>
              <a:t>Results</a:t>
            </a:r>
          </a:p>
          <a:p>
            <a:endParaRPr lang="en-US" sz="2800" dirty="0" smtClean="0">
              <a:latin typeface="Univers LT Std 75 Black" charset="0"/>
            </a:endParaRPr>
          </a:p>
          <a:p>
            <a:r>
              <a:rPr lang="en-US" sz="2800" dirty="0" smtClean="0">
                <a:latin typeface="Univers LT Std 75 Black" charset="0"/>
              </a:rPr>
              <a:t>Observational Study</a:t>
            </a:r>
            <a:endParaRPr lang="en-US" sz="2800" dirty="0">
              <a:latin typeface="Univers LT Std 75 Black" charset="0"/>
            </a:endParaRPr>
          </a:p>
          <a:p>
            <a:r>
              <a:rPr lang="en-US" sz="2800" dirty="0"/>
              <a:t>To evaluate the usability of the solution, we conducted an observational study in a South Austin Family Practice clinic. We followed and observed 10 patients with complex medications over a span of 2 days. We examined whether they were able to complete the core medication reconciliation tasks on the tablet device, and structured the observation using a software usability heuristic checklist.</a:t>
            </a:r>
          </a:p>
          <a:p>
            <a:r>
              <a:rPr lang="en-US" sz="2800" dirty="0"/>
              <a:t> </a:t>
            </a:r>
          </a:p>
          <a:p>
            <a:pPr eaLnBrk="1" hangingPunct="1"/>
            <a:r>
              <a:rPr lang="en-US" sz="2800" dirty="0"/>
              <a:t>The 10 patients have a combined 92 active medications prior to the appointment. After review they changed 26 medication records, representing 28% of the total records. 10 out of 10 patients changed at least one medication record. </a:t>
            </a:r>
            <a:endParaRPr lang="en-US" sz="2800" dirty="0" smtClean="0"/>
          </a:p>
          <a:p>
            <a:pPr eaLnBrk="1" hangingPunct="1"/>
            <a:endParaRPr lang="en-US" altLang="en-US" sz="2800" dirty="0"/>
          </a:p>
          <a:p>
            <a:r>
              <a:rPr lang="en-US" sz="2800" dirty="0" smtClean="0">
                <a:latin typeface="Univers LT Std 75 Black" charset="0"/>
              </a:rPr>
              <a:t>Usability</a:t>
            </a:r>
            <a:endParaRPr lang="en-US" sz="2800" dirty="0"/>
          </a:p>
          <a:p>
            <a:r>
              <a:rPr lang="en-US" sz="2800" dirty="0"/>
              <a:t>On the scale from 1 to 7 (7 being the most easy-to-use), the patients rated the tool a 6.5 -- very easy to use. The user satisfaction score for the tool is 6.0 out of 7. Patients strongly agreed that the tool is a good idea (score 6.5 out of 7). </a:t>
            </a:r>
          </a:p>
          <a:p>
            <a:pPr eaLnBrk="1" hangingPunct="1"/>
            <a:endParaRPr lang="en-US" altLang="en-US" sz="2800" dirty="0" smtClean="0"/>
          </a:p>
          <a:p>
            <a:r>
              <a:rPr lang="en-US" sz="2800" dirty="0">
                <a:latin typeface="Univers LT Std 75 Black" charset="0"/>
              </a:rPr>
              <a:t>Intent for Future Adoption</a:t>
            </a:r>
          </a:p>
          <a:p>
            <a:r>
              <a:rPr lang="en-US" sz="2800" dirty="0"/>
              <a:t>The patients showed strong interests in using the tool for future medical visits. 9 out of 10 patients answered YES to the question about whether they will use the tool again in this clinic. 8 out of 10 patients answered they will use it in a different clinic. However, only 5 out of 10 patients would use the app to manage medications at home. We believe this reflects the user’s perception of limited utility for medication management at home without professional help nearby.</a:t>
            </a:r>
          </a:p>
          <a:p>
            <a:pPr eaLnBrk="1" hangingPunct="1"/>
            <a:endParaRPr lang="en-US" altLang="en-US" sz="2800" dirty="0"/>
          </a:p>
        </p:txBody>
      </p:sp>
      <p:pic>
        <p:nvPicPr>
          <p:cNvPr id="32" name="Picture 31" descr="fig1.PNG"/>
          <p:cNvPicPr/>
          <p:nvPr/>
        </p:nvPicPr>
        <p:blipFill>
          <a:blip r:embed="rId3">
            <a:extLst>
              <a:ext uri="{28A0092B-C50C-407E-A947-70E740481C1C}">
                <a14:useLocalDpi xmlns:a14="http://schemas.microsoft.com/office/drawing/2010/main" val="0"/>
              </a:ext>
            </a:extLst>
          </a:blip>
          <a:srcRect/>
          <a:stretch>
            <a:fillRect/>
          </a:stretch>
        </p:blipFill>
        <p:spPr bwMode="auto">
          <a:xfrm>
            <a:off x="22871112" y="18766970"/>
            <a:ext cx="4179887" cy="3026229"/>
          </a:xfrm>
          <a:prstGeom prst="rect">
            <a:avLst/>
          </a:prstGeom>
          <a:noFill/>
          <a:ln>
            <a:noFill/>
          </a:ln>
        </p:spPr>
      </p:pic>
      <p:sp>
        <p:nvSpPr>
          <p:cNvPr id="34" name="Text Box 20"/>
          <p:cNvSpPr txBox="1">
            <a:spLocks noChangeArrowheads="1"/>
          </p:cNvSpPr>
          <p:nvPr/>
        </p:nvSpPr>
        <p:spPr bwMode="auto">
          <a:xfrm>
            <a:off x="22871112" y="21934032"/>
            <a:ext cx="41798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r>
              <a:rPr lang="en-US" sz="2000" dirty="0"/>
              <a:t>Figure 1. Review a medication from the patient’s list.  </a:t>
            </a:r>
          </a:p>
        </p:txBody>
      </p:sp>
      <p:pic>
        <p:nvPicPr>
          <p:cNvPr id="35" name="Picture 34" descr="fig2.png"/>
          <p:cNvPicPr/>
          <p:nvPr/>
        </p:nvPicPr>
        <p:blipFill>
          <a:blip r:embed="rId4">
            <a:extLst>
              <a:ext uri="{28A0092B-C50C-407E-A947-70E740481C1C}">
                <a14:useLocalDpi xmlns:a14="http://schemas.microsoft.com/office/drawing/2010/main" val="0"/>
              </a:ext>
            </a:extLst>
          </a:blip>
          <a:srcRect/>
          <a:stretch>
            <a:fillRect/>
          </a:stretch>
        </p:blipFill>
        <p:spPr bwMode="auto">
          <a:xfrm>
            <a:off x="27241500" y="18745200"/>
            <a:ext cx="4718957" cy="5693230"/>
          </a:xfrm>
          <a:prstGeom prst="rect">
            <a:avLst/>
          </a:prstGeom>
          <a:noFill/>
          <a:ln>
            <a:noFill/>
          </a:ln>
        </p:spPr>
      </p:pic>
      <p:pic>
        <p:nvPicPr>
          <p:cNvPr id="36" name="Picture 35" descr="fig3.png"/>
          <p:cNvPicPr/>
          <p:nvPr/>
        </p:nvPicPr>
        <p:blipFill>
          <a:blip r:embed="rId5">
            <a:extLst>
              <a:ext uri="{28A0092B-C50C-407E-A947-70E740481C1C}">
                <a14:useLocalDpi xmlns:a14="http://schemas.microsoft.com/office/drawing/2010/main" val="0"/>
              </a:ext>
            </a:extLst>
          </a:blip>
          <a:srcRect/>
          <a:stretch>
            <a:fillRect/>
          </a:stretch>
        </p:blipFill>
        <p:spPr bwMode="auto">
          <a:xfrm>
            <a:off x="24111969" y="25510873"/>
            <a:ext cx="5878060" cy="3471771"/>
          </a:xfrm>
          <a:prstGeom prst="rect">
            <a:avLst/>
          </a:prstGeom>
          <a:noFill/>
          <a:ln>
            <a:noFill/>
          </a:ln>
        </p:spPr>
      </p:pic>
      <p:sp>
        <p:nvSpPr>
          <p:cNvPr id="37" name="Text Box 20"/>
          <p:cNvSpPr txBox="1">
            <a:spLocks noChangeArrowheads="1"/>
          </p:cNvSpPr>
          <p:nvPr/>
        </p:nvSpPr>
        <p:spPr bwMode="auto">
          <a:xfrm>
            <a:off x="27511034" y="24475283"/>
            <a:ext cx="41798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pPr eaLnBrk="1" hangingPunct="1"/>
            <a:r>
              <a:rPr lang="en-US" sz="2000" dirty="0"/>
              <a:t>Figure 2. The process to add a medication to the list</a:t>
            </a:r>
            <a:r>
              <a:rPr lang="en-US" sz="2000" dirty="0" smtClean="0"/>
              <a:t>.</a:t>
            </a:r>
            <a:endParaRPr lang="en-US" sz="2000" dirty="0"/>
          </a:p>
        </p:txBody>
      </p:sp>
      <p:sp>
        <p:nvSpPr>
          <p:cNvPr id="38" name="Text Box 20"/>
          <p:cNvSpPr txBox="1">
            <a:spLocks noChangeArrowheads="1"/>
          </p:cNvSpPr>
          <p:nvPr/>
        </p:nvSpPr>
        <p:spPr bwMode="auto">
          <a:xfrm>
            <a:off x="23845441" y="29542233"/>
            <a:ext cx="67921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8600">
                <a:solidFill>
                  <a:schemeClr val="tx1"/>
                </a:solidFill>
                <a:latin typeface="Arial" charset="0"/>
                <a:ea typeface="ＭＳ Ｐゴシック" charset="-128"/>
              </a:defRPr>
            </a:lvl1pPr>
            <a:lvl2pPr marL="742950" indent="-285750" eaLnBrk="0" hangingPunct="0">
              <a:defRPr sz="8600">
                <a:solidFill>
                  <a:schemeClr val="tx1"/>
                </a:solidFill>
                <a:latin typeface="Arial" charset="0"/>
                <a:ea typeface="ＭＳ Ｐゴシック" charset="-128"/>
              </a:defRPr>
            </a:lvl2pPr>
            <a:lvl3pPr marL="1143000" indent="-228600" eaLnBrk="0" hangingPunct="0">
              <a:defRPr sz="8600">
                <a:solidFill>
                  <a:schemeClr val="tx1"/>
                </a:solidFill>
                <a:latin typeface="Arial" charset="0"/>
                <a:ea typeface="ＭＳ Ｐゴシック" charset="-128"/>
              </a:defRPr>
            </a:lvl3pPr>
            <a:lvl4pPr marL="1600200" indent="-228600" eaLnBrk="0" hangingPunct="0">
              <a:defRPr sz="8600">
                <a:solidFill>
                  <a:schemeClr val="tx1"/>
                </a:solidFill>
                <a:latin typeface="Arial" charset="0"/>
                <a:ea typeface="ＭＳ Ｐゴシック" charset="-128"/>
              </a:defRPr>
            </a:lvl4pPr>
            <a:lvl5pPr marL="2057400" indent="-228600" eaLnBrk="0" hangingPunct="0">
              <a:defRPr sz="8600">
                <a:solidFill>
                  <a:schemeClr val="tx1"/>
                </a:solidFill>
                <a:latin typeface="Arial" charset="0"/>
                <a:ea typeface="ＭＳ Ｐゴシック" charset="-128"/>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128"/>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128"/>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128"/>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128"/>
              </a:defRPr>
            </a:lvl9pPr>
          </a:lstStyle>
          <a:p>
            <a:r>
              <a:rPr lang="en-US" sz="2000" dirty="0"/>
              <a:t>Figure 3. The reconciled medication list. This is the “shared screen” the patient and clinician can work together to make and approve medication changes.</a:t>
            </a:r>
          </a:p>
        </p:txBody>
      </p:sp>
      <p:pic>
        <p:nvPicPr>
          <p:cNvPr id="23" name="Picture 1" descr="gold-h-primary_printShop_cmyk.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64638" y="27813000"/>
            <a:ext cx="7421562"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422943" y="381000"/>
            <a:ext cx="105457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2471</TotalTime>
  <Words>370</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PGothic</vt:lpstr>
      <vt:lpstr>Arial</vt:lpstr>
      <vt:lpstr>Calibri</vt:lpstr>
      <vt:lpstr>Univers LT Std 45 Light</vt:lpstr>
      <vt:lpstr>Univers LT Std 55</vt:lpstr>
      <vt:lpstr>Univers LT Std 75 Black</vt:lpstr>
      <vt:lpstr>Office Theme</vt:lpstr>
      <vt:lpstr>PowerPoint Presentation</vt:lpstr>
    </vt:vector>
  </TitlesOfParts>
  <Manager/>
  <Company>University of Illinois at Urbana-Champaign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v1</dc:title>
  <dc:subject/>
  <dc:creator>Creative Services at Public Affairs</dc:creator>
  <cp:keywords/>
  <dc:description/>
  <cp:lastModifiedBy>Natoli, Yvonne A</cp:lastModifiedBy>
  <cp:revision>164</cp:revision>
  <cp:lastPrinted>2014-09-12T17:11:51Z</cp:lastPrinted>
  <dcterms:created xsi:type="dcterms:W3CDTF">2009-06-18T18:05:32Z</dcterms:created>
  <dcterms:modified xsi:type="dcterms:W3CDTF">2017-02-01T17:09:20Z</dcterms:modified>
  <cp:category/>
</cp:coreProperties>
</file>