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6" r:id="rId7"/>
    <p:sldId id="265" r:id="rId8"/>
    <p:sldId id="267" r:id="rId9"/>
    <p:sldId id="268" r:id="rId10"/>
    <p:sldId id="269" r:id="rId11"/>
    <p:sldId id="261" r:id="rId12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4"/>
      <p:bold r:id="rId15"/>
      <p:italic r:id="rId16"/>
      <p:boldItalic r:id="rId17"/>
    </p:embeddedFont>
    <p:embeddedFont>
      <p:font typeface="Helvetica" panose="020B0604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C7BDE7-B524-409E-8EDE-CDAD8A53085A}">
  <a:tblStyle styleId="{CEC7BDE7-B524-409E-8EDE-CDAD8A53085A}" styleName="Table_0">
    <a:wholeTbl>
      <a:tcTxStyle b="off" i="off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BF5"/>
          </a:solidFill>
        </a:fill>
      </a:tcStyle>
    </a:wholeTbl>
    <a:band1H>
      <a:tcStyle>
        <a:tcBdr/>
        <a:fill>
          <a:solidFill>
            <a:srgbClr val="CAD4EA"/>
          </a:solidFill>
        </a:fill>
      </a:tcStyle>
    </a:band1H>
    <a:band1V>
      <a:tcStyle>
        <a:tcBdr/>
        <a:fill>
          <a:solidFill>
            <a:srgbClr val="CAD4EA"/>
          </a:solidFill>
        </a:fill>
      </a:tcStyle>
    </a:band1V>
    <a:la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/>
        <a:fill>
          <a:solidFill>
            <a:srgbClr val="0F6FC6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/>
        <a:fill>
          <a:solidFill>
            <a:srgbClr val="0F6FC6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F6FC6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F6FC6"/>
          </a:solidFill>
        </a:fill>
      </a:tcStyle>
    </a:firstRow>
  </a:tblStyle>
  <a:tblStyle styleId="{D16D4AD5-ECDC-4B58-BD49-22696E1BFD00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PM starts presentation.  Everyone speaks.  You decide who goes when.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briefly to how the Sponsoring company is involved – part of their business / research / outreach?  Why are they interested?  Say what they did/provided for you.  Be brief!!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Geovanni’s Slide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a brief overview of your project, like a very concise executive summary.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David, what are some existing samples of things that robots are used for?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EVERYONE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Eric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David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DAvid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Geovanni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400" b="1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500" dir="7500000" sx="98500" sy="100080" kx="100000" ky="100000" algn="tl" rotWithShape="0">
              <a:srgbClr val="000000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1" name="Shape 71"/>
          <p:cNvSpPr/>
          <p:nvPr/>
        </p:nvSpPr>
        <p:spPr>
          <a:xfrm rot="-10380000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Shape 78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9" name="Shape 79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 b="0" i="0" u="none" strike="noStrike" cap="none">
              <a:solidFill>
                <a:srgbClr val="035C75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16" name="Shape 16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7" name="Shape 17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19" name="Shape 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477000" y="6325537"/>
            <a:ext cx="2538984" cy="426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572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rPr>
              <a:t>‹#›</a:t>
            </a:fld>
            <a:endParaRPr lang="en-US" sz="1200" b="0" u="none">
              <a:solidFill>
                <a:srgbClr val="D0E9ED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00" name="Shape 100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6325537"/>
            <a:ext cx="2538984" cy="426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439FD7"/>
            </a:gs>
            <a:gs pos="34000">
              <a:srgbClr val="4397CA"/>
            </a:gs>
            <a:gs pos="86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90640"/>
            <a:ext cx="9144000" cy="66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8" b="89969" l="6897" r="95862">
                        <a14:foregroundMark x1="16276" y1="48397" x2="26069" y2="53775"/>
                        <a14:foregroundMark x1="17103" y1="48397" x2="24276" y2="47880"/>
                        <a14:foregroundMark x1="24276" y1="47880" x2="30483" y2="48294"/>
                        <a14:foregroundMark x1="17241" y1="54188" x2="10069" y2="54395"/>
                        <a14:foregroundMark x1="10069" y1="54395" x2="7448" y2="59566"/>
                        <a14:foregroundMark x1="7448" y1="59566" x2="8414" y2="60083"/>
                        <a14:foregroundMark x1="63586" y1="39297" x2="66483" y2="40331"/>
                        <a14:foregroundMark x1="66069" y1="40848" x2="64000" y2="39090"/>
                        <a14:foregroundMark x1="66759" y1="41468" x2="66069" y2="36091"/>
                        <a14:foregroundMark x1="66069" y1="36091" x2="63034" y2="36608"/>
                        <a14:foregroundMark x1="66759" y1="40745" x2="66621" y2="36401"/>
                        <a14:foregroundMark x1="66345" y1="36091" x2="67034" y2="41262"/>
                        <a14:foregroundMark x1="67034" y1="41262" x2="66897" y2="41572"/>
                        <a14:foregroundMark x1="64414" y1="24922" x2="61517" y2="25543"/>
                        <a14:foregroundMark x1="78621" y1="45191" x2="75172" y2="44157"/>
                        <a14:foregroundMark x1="92000" y1="58325" x2="89103" y2="53361"/>
                        <a14:foregroundMark x1="89103" y1="53361" x2="92138" y2="51189"/>
                        <a14:foregroundMark x1="94483" y1="51189" x2="80138" y2="48707"/>
                        <a14:foregroundMark x1="80138" y1="48707" x2="76276" y2="49328"/>
                        <a14:foregroundMark x1="94483" y1="51293" x2="89103" y2="49845"/>
                        <a14:foregroundMark x1="94069" y1="51499" x2="90345" y2="49741"/>
                        <a14:foregroundMark x1="95310" y1="51706" x2="91586" y2="49741"/>
                        <a14:foregroundMark x1="95586" y1="51913" x2="92828" y2="49535"/>
                        <a14:foregroundMark x1="94483" y1="65874" x2="95862" y2="71148"/>
                        <a14:foregroundMark x1="95862" y1="71148" x2="93517" y2="73526"/>
                        <a14:foregroundMark x1="15034" y1="77973" x2="20276" y2="76008"/>
                        <a14:foregroundMark x1="20828" y1="75698" x2="15310" y2="79111"/>
                        <a14:foregroundMark x1="15310" y1="79111" x2="20276" y2="75595"/>
                        <a14:foregroundMark x1="16276" y1="77870" x2="15724" y2="79214"/>
                        <a14:foregroundMark x1="15034" y1="78800" x2="19724" y2="75595"/>
                        <a14:foregroundMark x1="13931" y1="79317" x2="16138" y2="77870"/>
                        <a14:foregroundMark x1="20690" y1="76939" x2="15724" y2="76939"/>
                        <a14:foregroundMark x1="21241" y1="72492" x2="20276" y2="77870"/>
                        <a14:foregroundMark x1="20276" y1="77870" x2="13241" y2="79007"/>
                        <a14:foregroundMark x1="13241" y1="79007" x2="9241" y2="74457"/>
                        <a14:foregroundMark x1="9241" y1="74457" x2="9517" y2="65770"/>
                        <a14:backgroundMark x1="10345" y1="80869" x2="13120" y2="80709"/>
                        <a14:backgroundMark x1="22670" y1="77372" x2="25103" y2="81179"/>
                        <a14:backgroundMark x1="25103" y1="81179" x2="24966" y2="84488"/>
                        <a14:backgroundMark x1="21241" y1="70734" x2="21379" y2="70527"/>
                        <a14:backgroundMark x1="30621" y1="87177" x2="38069" y2="87694"/>
                        <a14:backgroundMark x1="38069" y1="87694" x2="45379" y2="86763"/>
                        <a14:backgroundMark x1="45379" y1="86763" x2="54897" y2="78697"/>
                        <a14:backgroundMark x1="54897" y1="78697" x2="60414" y2="82006"/>
                        <a14:backgroundMark x1="60414" y1="82006" x2="64138" y2="86453"/>
                        <a14:backgroundMark x1="64138" y1="86453" x2="70207" y2="88935"/>
                        <a14:backgroundMark x1="70207" y1="88935" x2="69241" y2="9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85" y="332597"/>
            <a:ext cx="3856143" cy="5143297"/>
          </a:xfrm>
          <a:prstGeom prst="rect">
            <a:avLst/>
          </a:prstGeom>
        </p:spPr>
      </p:pic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720012" y="4959220"/>
            <a:ext cx="7854600" cy="1565100"/>
          </a:xfrm>
          <a:prstGeom prst="rect">
            <a:avLst/>
          </a:prstGeom>
          <a:noFill/>
          <a:ln>
            <a:noFill/>
          </a:ln>
        </p:spPr>
        <p:txBody>
          <a:bodyPr lIns="0" tIns="45700" rIns="18275" bIns="45700" anchor="t" anchorCtr="0">
            <a:noAutofit/>
          </a:bodyPr>
          <a:lstStyle/>
          <a:p>
            <a:pPr marL="0" marR="4572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u="none" strike="noStrike" cap="none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onstantia"/>
              </a:rPr>
              <a:t>Sponsored By:</a:t>
            </a:r>
            <a:r>
              <a:rPr lang="en-US" sz="20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Texas State IEEE Chapter</a:t>
            </a:r>
          </a:p>
          <a:p>
            <a:pPr marL="0" marR="45720" lvl="0" indent="0" algn="ctr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Sponsor: Dr. Larry Larson</a:t>
            </a:r>
            <a:endParaRPr sz="2000" u="none" strike="noStrike" cap="none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  <a:sym typeface="Constantia"/>
            </a:endParaRPr>
          </a:p>
          <a:p>
            <a:pPr marL="0" marR="45720" lvl="0" indent="0" algn="ctr" rtl="0">
              <a:spcBef>
                <a:spcPts val="40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n-US" sz="2000" u="none" strike="noStrike" cap="none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onstantia"/>
              </a:rPr>
              <a:t>Faculty Advisor: </a:t>
            </a:r>
            <a:r>
              <a:rPr lang="en-US" sz="2000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Bill Stapleton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2351667" y="6291379"/>
            <a:ext cx="1426066" cy="507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7677" y="6334376"/>
            <a:ext cx="2419109" cy="41197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60261"/>
            <a:ext cx="9144000" cy="66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327159" y="-119208"/>
            <a:ext cx="8489681" cy="719377"/>
          </a:xfrm>
          <a:prstGeom prst="rect">
            <a:avLst/>
          </a:prstGeom>
          <a:noFill/>
          <a:ln>
            <a:noFill/>
          </a:ln>
        </p:spPr>
        <p:txBody>
          <a:bodyPr lIns="0" tIns="0" rIns="1827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00"/>
              </a:buClr>
              <a:buSzPct val="25000"/>
              <a:buFont typeface="Calibri"/>
              <a:buNone/>
            </a:pPr>
            <a:r>
              <a:rPr lang="en-US" sz="52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IEEE ROBOTICS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02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Our</a:t>
            </a:r>
            <a:r>
              <a:rPr lang="en-US" sz="6000" b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 </a:t>
            </a: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Sponsors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656184" y="1916818"/>
            <a:ext cx="5831632" cy="4389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  IEEE advisor Dr. Lawrence Larson</a:t>
            </a:r>
          </a:p>
          <a:p>
            <a:pPr marL="914400" marR="0" lvl="1" indent="-228600" rtl="0"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Intermediate contact with IEEE</a:t>
            </a:r>
          </a:p>
          <a:p>
            <a:pPr marL="320040" indent="0">
              <a:spcBef>
                <a:spcPts val="0"/>
              </a:spcBef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20040" indent="0">
              <a:spcBef>
                <a:spcPts val="0"/>
              </a:spcBef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Technical Advisor: Dr. Bill Stapleton</a:t>
            </a:r>
          </a:p>
          <a:p>
            <a:pPr marL="914400" marR="0" lvl="1" indent="-228600" rtl="0"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Provided team with technical support </a:t>
            </a:r>
          </a:p>
          <a:p>
            <a:pPr marL="914400" marR="0" lvl="1" indent="-228600" rtl="0"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Knowledgeable in robotics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48612" y="315281"/>
            <a:ext cx="8229600" cy="8211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Team Members</a:t>
            </a:r>
          </a:p>
        </p:txBody>
      </p:sp>
      <p:graphicFrame>
        <p:nvGraphicFramePr>
          <p:cNvPr id="130" name="Shape 130"/>
          <p:cNvGraphicFramePr/>
          <p:nvPr>
            <p:extLst>
              <p:ext uri="{D42A27DB-BD31-4B8C-83A1-F6EECF244321}">
                <p14:modId xmlns:p14="http://schemas.microsoft.com/office/powerpoint/2010/main" val="2444334661"/>
              </p:ext>
            </p:extLst>
          </p:nvPr>
        </p:nvGraphicFramePr>
        <p:xfrm>
          <a:off x="157125" y="1405591"/>
          <a:ext cx="8812575" cy="4957888"/>
        </p:xfrm>
        <a:graphic>
          <a:graphicData uri="http://schemas.openxmlformats.org/drawingml/2006/table">
            <a:tbl>
              <a:tblPr firstRow="1" bandRow="1">
                <a:noFill/>
                <a:tableStyleId>{CEC7BDE7-B524-409E-8EDE-CDAD8A53085A}</a:tableStyleId>
              </a:tblPr>
              <a:tblGrid>
                <a:gridCol w="264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4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66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600"/>
                        </a:spcBef>
                        <a:spcAft>
                          <a:spcPts val="600"/>
                        </a:spcAft>
                        <a:buSzPct val="25000"/>
                        <a:buNone/>
                      </a:pPr>
                      <a:r>
                        <a:rPr lang="en-US" sz="1800" b="1" i="0" u="none" strike="noStrike" cap="none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NAME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ROLE &amp; RESPONSIBILITIES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PHOTO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Eric Foote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PM, System Design, Physical Design, Power Distribution Infrastructure, 3D Printing, Movement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4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Jorge Villalobos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Feedback Display, Robotic Arm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094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David Vasquez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Communication Network, Movement, Sensor Algorithms, General Programming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51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Geovanni Hernandez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i="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Computer Vision System, Raspberry Pi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b="0" i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177" y1="95498" x2="40334" y2="9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67" y="1937940"/>
            <a:ext cx="995780" cy="1002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01" y="3047461"/>
            <a:ext cx="896312" cy="889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43" y="4128253"/>
            <a:ext cx="961311" cy="944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65" b="89868" l="7725" r="99142">
                        <a14:foregroundMark x1="36052" y1="9692" x2="6438" y2="44053"/>
                        <a14:foregroundMark x1="6438" y1="44053" x2="24464" y2="86784"/>
                        <a14:foregroundMark x1="24464" y1="86784" x2="69099" y2="86344"/>
                        <a14:foregroundMark x1="69099" y1="86344" x2="91845" y2="44934"/>
                        <a14:foregroundMark x1="91845" y1="44934" x2="63948" y2="6167"/>
                        <a14:foregroundMark x1="63948" y1="6167" x2="21030" y2="17181"/>
                        <a14:foregroundMark x1="21030" y1="17181" x2="19313" y2="18502"/>
                        <a14:foregroundMark x1="28326" y1="9251" x2="0" y2="45815"/>
                        <a14:foregroundMark x1="0" y1="45815" x2="18884" y2="88106"/>
                        <a14:foregroundMark x1="18884" y1="88106" x2="64378" y2="93833"/>
                        <a14:foregroundMark x1="64378" y1="93833" x2="99142" y2="50220"/>
                        <a14:foregroundMark x1="99142" y1="50220" x2="77253" y2="10132"/>
                        <a14:foregroundMark x1="77253" y1="10132" x2="31760" y2="8811"/>
                        <a14:foregroundMark x1="31760" y1="8811" x2="17167" y2="13656"/>
                        <a14:foregroundMark x1="67382" y1="3965" x2="26180" y2="7048"/>
                        <a14:foregroundMark x1="11588" y1="29515" x2="7725" y2="76652"/>
                        <a14:foregroundMark x1="7725" y1="76652" x2="24034" y2="87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17" y="5244949"/>
            <a:ext cx="1044040" cy="10171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14242"/>
            <a:ext cx="8229600" cy="804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Project Overview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318390"/>
            <a:ext cx="8229600" cy="461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rgbClr val="0070C0"/>
              </a:buCl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Project designed to prepare students for the type of thinking involved in more complex robotics projects</a:t>
            </a:r>
          </a:p>
          <a:p>
            <a:pPr marL="228600" marR="0" lvl="0" indent="0" algn="l" rtl="0">
              <a:spcBef>
                <a:spcPts val="0"/>
              </a:spcBef>
              <a:buClr>
                <a:srgbClr val="0070C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228600" algn="l" rtl="0">
              <a:spcBef>
                <a:spcPts val="0"/>
              </a:spcBef>
              <a:buClr>
                <a:srgbClr val="0070C0"/>
              </a:buCl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Original plan involved creating/incorporating sensors, multi-microcontroller communication network, precision motor control, computer vision, automation algorithms, feedback display</a:t>
            </a:r>
          </a:p>
          <a:p>
            <a:pPr marL="228600" marR="0" lvl="0" indent="0" algn="l" rtl="0">
              <a:spcBef>
                <a:spcPts val="0"/>
              </a:spcBef>
              <a:buClr>
                <a:srgbClr val="0070C0"/>
              </a:buClr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228600" algn="l" rtl="0">
              <a:spcBef>
                <a:spcPts val="0"/>
              </a:spcBef>
              <a:buClr>
                <a:srgbClr val="0070C0"/>
              </a:buClr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 robot was designed to complete several tasks.</a:t>
            </a:r>
          </a:p>
          <a:p>
            <a:pPr marL="1028700" marR="0" lvl="1" indent="-342900" algn="l" rtl="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Navigate a flat surface using four wheels.</a:t>
            </a:r>
          </a:p>
          <a:p>
            <a:pPr marL="1028700" marR="0" lvl="1" indent="-342900" algn="l" rtl="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Use Robotic Arm to grasp small objects.</a:t>
            </a:r>
          </a:p>
          <a:p>
            <a:pPr marL="1028700" marR="0" lvl="1" indent="-342900" algn="l" rtl="0">
              <a:spcBef>
                <a:spcPts val="0"/>
              </a:spcBef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Camera using computer vision to get visual feedback.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513183" y="397139"/>
            <a:ext cx="8229600" cy="7499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Project</a:t>
            </a:r>
            <a:r>
              <a:rPr lang="en-US" sz="6000" b="1" u="none" strike="noStrike" cap="none" dirty="0">
                <a:solidFill>
                  <a:schemeClr val="dk2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 </a:t>
            </a: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Motivation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46448" y="1147138"/>
            <a:ext cx="8229600" cy="506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lvl="0" indent="0">
              <a:buSzPct val="109090"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6200" lvl="0" indent="0">
              <a:buSzPct val="109090"/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There are many situations that are undesirable, too dangerous, or impossible for humans to be in. These  situations include:</a:t>
            </a:r>
          </a:p>
          <a:p>
            <a:pPr marL="76200" lvl="0" indent="0">
              <a:buSzPct val="109090"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>
              <a:buClr>
                <a:srgbClr val="0070C0"/>
              </a:buClr>
              <a:buSzPct val="10909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Environments compromised by dangerous chemical, biological, or toxic substances</a:t>
            </a:r>
          </a:p>
          <a:p>
            <a:pPr marL="76200" lvl="0" indent="0">
              <a:buClr>
                <a:srgbClr val="0070C0"/>
              </a:buClr>
              <a:buSzPct val="109090"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>
              <a:buClr>
                <a:srgbClr val="0070C0"/>
              </a:buClr>
              <a:buSzPct val="10909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Environments that might contain explosive materials</a:t>
            </a:r>
          </a:p>
          <a:p>
            <a:pPr marL="76200" lvl="0" indent="0">
              <a:buClr>
                <a:srgbClr val="0070C0"/>
              </a:buClr>
              <a:buSzPct val="109090"/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81000">
              <a:buClr>
                <a:srgbClr val="0070C0"/>
              </a:buClr>
              <a:buSzPct val="109090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Environments too small for humans to navigate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28" y="1042056"/>
            <a:ext cx="8821272" cy="5815944"/>
          </a:xfrm>
          <a:prstGeom prst="rect">
            <a:avLst/>
          </a:prstGeom>
        </p:spPr>
      </p:pic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-58725" y="204907"/>
            <a:ext cx="9249380" cy="7188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54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Top-Level System Diagram</a:t>
            </a:r>
            <a:endParaRPr lang="en-US" sz="5400" b="1" u="none" strike="noStrike" cap="none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95940" y="0"/>
            <a:ext cx="8761445" cy="1314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</a:t>
            </a: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Block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5" y="1399591"/>
            <a:ext cx="9063330" cy="52493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69900" y="194197"/>
            <a:ext cx="8229600" cy="7017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Results</a:t>
            </a:r>
          </a:p>
        </p:txBody>
      </p:sp>
      <p:graphicFrame>
        <p:nvGraphicFramePr>
          <p:cNvPr id="206" name="Shape 206"/>
          <p:cNvGraphicFramePr/>
          <p:nvPr>
            <p:extLst>
              <p:ext uri="{D42A27DB-BD31-4B8C-83A1-F6EECF244321}">
                <p14:modId xmlns:p14="http://schemas.microsoft.com/office/powerpoint/2010/main" val="4007790172"/>
              </p:ext>
            </p:extLst>
          </p:nvPr>
        </p:nvGraphicFramePr>
        <p:xfrm>
          <a:off x="552400" y="1384312"/>
          <a:ext cx="8147100" cy="3170535"/>
        </p:xfrm>
        <a:graphic>
          <a:graphicData uri="http://schemas.openxmlformats.org/drawingml/2006/table">
            <a:tbl>
              <a:tblPr>
                <a:noFill/>
                <a:tableStyleId>{D16D4AD5-ECDC-4B58-BD49-22696E1BFD00}</a:tableStyleId>
              </a:tblPr>
              <a:tblGrid>
                <a:gridCol w="412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Functionality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Result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Serial Input Movement Control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Successful.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Wireless Wi-Fi Movement Control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-US" sz="1800" b="0" i="0" dirty="0">
                          <a:solidFill>
                            <a:schemeClr val="dk1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Due to time constraints, </a:t>
                      </a: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unsuccessful.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Robotic Arm Control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Successful.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Camera Vision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Successful.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5443"/>
              </p:ext>
            </p:extLst>
          </p:nvPr>
        </p:nvGraphicFramePr>
        <p:xfrm>
          <a:off x="552400" y="4433437"/>
          <a:ext cx="8147100" cy="1219650"/>
        </p:xfrm>
        <a:graphic>
          <a:graphicData uri="http://schemas.openxmlformats.org/drawingml/2006/table">
            <a:tbl>
              <a:tblPr>
                <a:noFill/>
                <a:tableStyleId>{D16D4AD5-ECDC-4B58-BD49-22696E1BFD00}</a:tableStyleId>
              </a:tblPr>
              <a:tblGrid>
                <a:gridCol w="4123025">
                  <a:extLst>
                    <a:ext uri="{9D8B030D-6E8A-4147-A177-3AD203B41FA5}">
                      <a16:colId xmlns:a16="http://schemas.microsoft.com/office/drawing/2014/main" val="613075746"/>
                    </a:ext>
                  </a:extLst>
                </a:gridCol>
                <a:gridCol w="4024075">
                  <a:extLst>
                    <a:ext uri="{9D8B030D-6E8A-4147-A177-3AD203B41FA5}">
                      <a16:colId xmlns:a16="http://schemas.microsoft.com/office/drawing/2014/main" val="2709580253"/>
                    </a:ext>
                  </a:extLst>
                </a:gridCol>
              </a:tblGrid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Sensor Implementation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Unsuccessful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22811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-US" sz="1800" dirty="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lang="en-US" sz="1800" dirty="0">
                        <a:latin typeface="Constantia"/>
                        <a:ea typeface="Constantia"/>
                        <a:cs typeface="Constantia"/>
                        <a:sym typeface="Constantia"/>
                      </a:endParaRP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6373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739"/>
              </p:ext>
            </p:extLst>
          </p:nvPr>
        </p:nvGraphicFramePr>
        <p:xfrm>
          <a:off x="552400" y="5653087"/>
          <a:ext cx="8147100" cy="609825"/>
        </p:xfrm>
        <a:graphic>
          <a:graphicData uri="http://schemas.openxmlformats.org/drawingml/2006/table">
            <a:tbl>
              <a:tblPr>
                <a:noFill/>
                <a:tableStyleId>{D16D4AD5-ECDC-4B58-BD49-22696E1BFD00}</a:tableStyleId>
              </a:tblPr>
              <a:tblGrid>
                <a:gridCol w="4123025">
                  <a:extLst>
                    <a:ext uri="{9D8B030D-6E8A-4147-A177-3AD203B41FA5}">
                      <a16:colId xmlns:a16="http://schemas.microsoft.com/office/drawing/2014/main" val="613075746"/>
                    </a:ext>
                  </a:extLst>
                </a:gridCol>
                <a:gridCol w="4024075">
                  <a:extLst>
                    <a:ext uri="{9D8B030D-6E8A-4147-A177-3AD203B41FA5}">
                      <a16:colId xmlns:a16="http://schemas.microsoft.com/office/drawing/2014/main" val="2709580253"/>
                    </a:ext>
                  </a:extLst>
                </a:gridCol>
              </a:tblGrid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Feedback Display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Unsuccessful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2281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16386"/>
              </p:ext>
            </p:extLst>
          </p:nvPr>
        </p:nvGraphicFramePr>
        <p:xfrm>
          <a:off x="552400" y="5043262"/>
          <a:ext cx="8147100" cy="609825"/>
        </p:xfrm>
        <a:graphic>
          <a:graphicData uri="http://schemas.openxmlformats.org/drawingml/2006/table">
            <a:tbl>
              <a:tblPr>
                <a:noFill/>
                <a:tableStyleId>{D16D4AD5-ECDC-4B58-BD49-22696E1BFD00}</a:tableStyleId>
              </a:tblPr>
              <a:tblGrid>
                <a:gridCol w="4123025">
                  <a:extLst>
                    <a:ext uri="{9D8B030D-6E8A-4147-A177-3AD203B41FA5}">
                      <a16:colId xmlns:a16="http://schemas.microsoft.com/office/drawing/2014/main" val="3970892970"/>
                    </a:ext>
                  </a:extLst>
                </a:gridCol>
                <a:gridCol w="4024075">
                  <a:extLst>
                    <a:ext uri="{9D8B030D-6E8A-4147-A177-3AD203B41FA5}">
                      <a16:colId xmlns:a16="http://schemas.microsoft.com/office/drawing/2014/main" val="2414776827"/>
                    </a:ext>
                  </a:extLst>
                </a:gridCol>
              </a:tblGrid>
              <a:tr h="60982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Automation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0" i="0" dirty="0">
                          <a:solidFill>
                            <a:srgbClr val="FF0000"/>
                          </a:solidFill>
                          <a:latin typeface="Helvetica" panose="020B0604020202020204" pitchFamily="34" charset="0"/>
                          <a:ea typeface="Constantia"/>
                          <a:cs typeface="Helvetica" panose="020B0604020202020204" pitchFamily="34" charset="0"/>
                          <a:sym typeface="Constantia"/>
                        </a:rPr>
                        <a:t>Unsuccessful</a:t>
                      </a:r>
                    </a:p>
                  </a:txBody>
                  <a:tcPr marL="91425" marR="91425" marT="91425" marB="9142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944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87503"/>
            <a:ext cx="9022697" cy="4261489"/>
          </a:xfrm>
          <a:prstGeom prst="rect">
            <a:avLst/>
          </a:prstGeom>
        </p:spPr>
      </p:pic>
      <p:sp>
        <p:nvSpPr>
          <p:cNvPr id="6" name="Shape 204"/>
          <p:cNvSpPr txBox="1">
            <a:spLocks/>
          </p:cNvSpPr>
          <p:nvPr/>
        </p:nvSpPr>
        <p:spPr>
          <a:xfrm>
            <a:off x="469900" y="194197"/>
            <a:ext cx="8229600" cy="7017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>
              <a:buSzPct val="25000"/>
            </a:pPr>
            <a:r>
              <a:rPr lang="en-US" sz="6000" b="1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endParaRPr lang="en-US" sz="6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14242"/>
            <a:ext cx="8229600" cy="7692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lang="en-US" sz="6000" b="1" u="none" strike="noStrike" cap="none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Future Work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914400" y="1478047"/>
            <a:ext cx="7511143" cy="47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Design autonomous navigation system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36830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Implement Wi-Fi navigation control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Implement precise Proportional Integral Derivative motor control</a:t>
            </a: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Implement visual feedback from computer vision system to control the robotic arm.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Incorporate sensors to detect harmful substances</a:t>
            </a: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marR="0" lvl="0" indent="-368300" algn="l" rtl="0">
              <a:spcBef>
                <a:spcPts val="0"/>
              </a:spcBef>
              <a:buClr>
                <a:srgbClr val="0070C0"/>
              </a:buClr>
              <a:buSzPct val="100000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Include a visual display system for potential users</a:t>
            </a:r>
            <a:endParaRPr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411</Words>
  <Application>Microsoft Office PowerPoint</Application>
  <PresentationFormat>On-screen Show (4:3)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Constantia</vt:lpstr>
      <vt:lpstr>Helvetica</vt:lpstr>
      <vt:lpstr>Calibri</vt:lpstr>
      <vt:lpstr>Noto Sans Symbols</vt:lpstr>
      <vt:lpstr>Flow</vt:lpstr>
      <vt:lpstr>Flow</vt:lpstr>
      <vt:lpstr>  IEEE ROBOTICS</vt:lpstr>
      <vt:lpstr>Team Members</vt:lpstr>
      <vt:lpstr>Project Overview</vt:lpstr>
      <vt:lpstr>Project Motivation</vt:lpstr>
      <vt:lpstr>Top-Level System Diagram</vt:lpstr>
      <vt:lpstr>Design Block Diagram</vt:lpstr>
      <vt:lpstr>Results</vt:lpstr>
      <vt:lpstr>PowerPoint Presentation</vt:lpstr>
      <vt:lpstr>Future Work</vt:lpstr>
      <vt:lpstr>Our Sponsors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Robotics</dc:title>
  <cp:lastModifiedBy>Eric Foote</cp:lastModifiedBy>
  <cp:revision>36</cp:revision>
  <dcterms:modified xsi:type="dcterms:W3CDTF">2017-04-26T14:15:15Z</dcterms:modified>
</cp:coreProperties>
</file>