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3" r:id="rId3"/>
    <p:sldId id="257" r:id="rId4"/>
    <p:sldId id="258" r:id="rId5"/>
    <p:sldId id="259" r:id="rId6"/>
    <p:sldId id="274" r:id="rId7"/>
    <p:sldId id="260" r:id="rId8"/>
    <p:sldId id="263" r:id="rId9"/>
    <p:sldId id="271" r:id="rId10"/>
    <p:sldId id="262" r:id="rId11"/>
    <p:sldId id="261" r:id="rId12"/>
    <p:sldId id="267" r:id="rId13"/>
    <p:sldId id="275" r:id="rId14"/>
    <p:sldId id="272" r:id="rId15"/>
    <p:sldId id="265" r:id="rId16"/>
    <p:sldId id="268" r:id="rId17"/>
    <p:sldId id="269" r:id="rId18"/>
    <p:sldId id="270" r:id="rId19"/>
    <p:sldId id="266" r:id="rId20"/>
  </p:sldIdLst>
  <p:sldSz cx="9144000" cy="6858000" type="screen4x3"/>
  <p:notesSz cx="69850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08000"/>
    <a:srgbClr val="CC0000"/>
    <a:srgbClr val="FF3300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8"/>
    <p:restoredTop sz="94656"/>
  </p:normalViewPr>
  <p:slideViewPr>
    <p:cSldViewPr snapToObjects="1">
      <p:cViewPr>
        <p:scale>
          <a:sx n="90" d="100"/>
          <a:sy n="90" d="100"/>
        </p:scale>
        <p:origin x="-163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7FBD388C-C27E-46DD-AEC1-617EF90CA02E}" type="datetimeFigureOut">
              <a:rPr lang="en-US" smtClean="0"/>
              <a:t>3/22/16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C4F6E3D1-3D9F-414F-8601-D440E62A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8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70096F7A-C927-544D-98FC-2A3E3915D347}" type="datetimeFigureOut">
              <a:rPr lang="en-US" smtClean="0"/>
              <a:t>3/22/16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037AC488-ED85-D848-A4EC-35E0BEFD1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9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C488-ED85-D848-A4EC-35E0BEFD1A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C488-ED85-D848-A4EC-35E0BEFD1A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9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*****WE NEED A HARD COPY OF THE WAIVER.</a:t>
            </a:r>
            <a:r>
              <a:rPr lang="en-US" baseline="0" dirty="0" smtClean="0"/>
              <a:t> </a:t>
            </a:r>
            <a:r>
              <a:rPr lang="en-US" baseline="0" smtClean="0"/>
              <a:t>NO PHOTO OF WAIVER ALLOWED, RIGHT????****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C488-ED85-D848-A4EC-35E0BEFD1A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5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0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234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3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955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3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9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7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4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7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4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8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57BF2-065A-4B49-8CD0-C18587B6E38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029BBF-BEE0-3740-B8B8-067A65A7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7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99" y="1524000"/>
            <a:ext cx="8686800" cy="12192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cs typeface="Calibri (Headings)"/>
              </a:rPr>
              <a:t>Jobsite Leader </a:t>
            </a:r>
            <a:br>
              <a:rPr lang="en-US" sz="4800" b="1" dirty="0" smtClean="0">
                <a:cs typeface="Calibri (Headings)"/>
              </a:rPr>
            </a:br>
            <a:r>
              <a:rPr lang="en-US" sz="4800" b="1" dirty="0" smtClean="0">
                <a:cs typeface="Calibri (Headings)"/>
              </a:rPr>
              <a:t>Orientation</a:t>
            </a:r>
            <a:endParaRPr lang="en-US" sz="4800" b="1" dirty="0">
              <a:cs typeface="Calibri (Headings)"/>
            </a:endParaRPr>
          </a:p>
        </p:txBody>
      </p:sp>
      <p:pic>
        <p:nvPicPr>
          <p:cNvPr id="4" name="Picture 3" descr="300 dp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3099" y="457200"/>
            <a:ext cx="5181600" cy="804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58674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80808"/>
                </a:solidFill>
                <a:latin typeface="Arial Black"/>
                <a:cs typeface="Arial Black"/>
              </a:rPr>
              <a:t>April 2</a:t>
            </a:r>
            <a:r>
              <a:rPr lang="en-US" sz="2800" baseline="30000" dirty="0" smtClean="0">
                <a:solidFill>
                  <a:srgbClr val="080808"/>
                </a:solidFill>
                <a:latin typeface="Arial Black"/>
                <a:cs typeface="Arial Black"/>
              </a:rPr>
              <a:t>nd</a:t>
            </a:r>
            <a:r>
              <a:rPr lang="en-US" sz="2800" dirty="0" smtClean="0">
                <a:solidFill>
                  <a:srgbClr val="080808"/>
                </a:solidFill>
                <a:latin typeface="Arial Black"/>
                <a:cs typeface="Arial Black"/>
              </a:rPr>
              <a:t>, 2016  -  Bobcat Stadium West Parking Lot-  9:00AM</a:t>
            </a:r>
            <a:endParaRPr lang="en-US" sz="2800" dirty="0">
              <a:solidFill>
                <a:srgbClr val="080808"/>
              </a:solidFill>
              <a:latin typeface="Arial Black"/>
              <a:cs typeface="Arial Black"/>
            </a:endParaRPr>
          </a:p>
        </p:txBody>
      </p:sp>
      <p:pic>
        <p:nvPicPr>
          <p:cNvPr id="3" name="Picture 2" descr="pano larg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0"/>
            <a:ext cx="7297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Calibri"/>
              </a:rPr>
              <a:t>Packet Overview - FAQ</a:t>
            </a:r>
            <a:endParaRPr lang="en-US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3880773"/>
          </a:xfrm>
        </p:spPr>
        <p:txBody>
          <a:bodyPr>
            <a:normAutofit fontScale="62500" lnSpcReduction="20000"/>
          </a:bodyPr>
          <a:lstStyle/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rgbClr val="080808"/>
                </a:solidFill>
                <a:latin typeface="Calibri"/>
                <a:cs typeface="Calibri"/>
              </a:rPr>
              <a:t>More than 1 Jobsite Leader?</a:t>
            </a:r>
          </a:p>
          <a:p>
            <a:pPr lvl="2">
              <a:buFont typeface="Arial"/>
              <a:buChar char="•"/>
            </a:pPr>
            <a:r>
              <a:rPr lang="en-US" sz="2200" dirty="0" smtClean="0">
                <a:solidFill>
                  <a:srgbClr val="080808"/>
                </a:solidFill>
                <a:latin typeface="Calibri"/>
                <a:cs typeface="Calibri"/>
              </a:rPr>
              <a:t>All jobsite leaders have to check in their group and present the signed indemnity forms, student ID, and email confirmation</a:t>
            </a:r>
          </a:p>
          <a:p>
            <a:pPr lvl="2">
              <a:buFont typeface="Arial"/>
              <a:buChar char="•"/>
            </a:pPr>
            <a:r>
              <a:rPr lang="en-US" sz="2200" dirty="0" smtClean="0">
                <a:solidFill>
                  <a:srgbClr val="080808"/>
                </a:solidFill>
                <a:latin typeface="Calibri"/>
                <a:cs typeface="Calibri"/>
              </a:rPr>
              <a:t>The first jobsite leader to check-in will receive the Tool Card </a:t>
            </a:r>
          </a:p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rgbClr val="080808"/>
                </a:solidFill>
                <a:latin typeface="Calibri"/>
                <a:cs typeface="Calibri"/>
              </a:rPr>
              <a:t>Parking?</a:t>
            </a:r>
          </a:p>
          <a:p>
            <a:pPr lvl="2">
              <a:buFont typeface="Arial"/>
              <a:buChar char="•"/>
            </a:pPr>
            <a:r>
              <a:rPr lang="en-US" sz="2200" dirty="0" smtClean="0">
                <a:solidFill>
                  <a:srgbClr val="080808"/>
                </a:solidFill>
                <a:latin typeface="Calibri"/>
                <a:cs typeface="Calibri"/>
              </a:rPr>
              <a:t>You can park your car at </a:t>
            </a:r>
            <a:r>
              <a:rPr lang="en-US" sz="2200" dirty="0" err="1">
                <a:solidFill>
                  <a:srgbClr val="080808"/>
                </a:solidFill>
                <a:latin typeface="Calibri"/>
                <a:cs typeface="Calibri"/>
              </a:rPr>
              <a:t>S</a:t>
            </a:r>
            <a:r>
              <a:rPr lang="en-US" sz="2200" dirty="0" err="1" smtClean="0">
                <a:solidFill>
                  <a:srgbClr val="080808"/>
                </a:solidFill>
                <a:latin typeface="Calibri"/>
                <a:cs typeface="Calibri"/>
              </a:rPr>
              <a:t>trahan</a:t>
            </a:r>
            <a:r>
              <a:rPr lang="en-US" sz="2200" dirty="0" smtClean="0">
                <a:solidFill>
                  <a:srgbClr val="080808"/>
                </a:solidFill>
                <a:latin typeface="Calibri"/>
                <a:cs typeface="Calibri"/>
              </a:rPr>
              <a:t> Parking </a:t>
            </a:r>
            <a:r>
              <a:rPr lang="en-US" sz="2200" dirty="0">
                <a:solidFill>
                  <a:srgbClr val="080808"/>
                </a:solidFill>
                <a:latin typeface="Calibri"/>
                <a:cs typeface="Calibri"/>
              </a:rPr>
              <a:t>L</a:t>
            </a:r>
            <a:r>
              <a:rPr lang="en-US" sz="2200" dirty="0" smtClean="0">
                <a:solidFill>
                  <a:srgbClr val="080808"/>
                </a:solidFill>
                <a:latin typeface="Calibri"/>
                <a:cs typeface="Calibri"/>
              </a:rPr>
              <a:t>ot, Mill </a:t>
            </a:r>
            <a:r>
              <a:rPr lang="en-US" sz="2200" dirty="0">
                <a:solidFill>
                  <a:srgbClr val="080808"/>
                </a:solidFill>
                <a:latin typeface="Calibri"/>
                <a:cs typeface="Calibri"/>
              </a:rPr>
              <a:t>S</a:t>
            </a:r>
            <a:r>
              <a:rPr lang="en-US" sz="2200" dirty="0" smtClean="0">
                <a:solidFill>
                  <a:srgbClr val="080808"/>
                </a:solidFill>
                <a:latin typeface="Calibri"/>
                <a:cs typeface="Calibri"/>
              </a:rPr>
              <a:t>treet, or Bobcat </a:t>
            </a:r>
            <a:r>
              <a:rPr lang="en-US" sz="2200" dirty="0">
                <a:solidFill>
                  <a:srgbClr val="080808"/>
                </a:solidFill>
                <a:latin typeface="Calibri"/>
                <a:cs typeface="Calibri"/>
              </a:rPr>
              <a:t>E</a:t>
            </a:r>
            <a:r>
              <a:rPr lang="en-US" sz="2200" dirty="0" smtClean="0">
                <a:solidFill>
                  <a:srgbClr val="080808"/>
                </a:solidFill>
                <a:latin typeface="Calibri"/>
                <a:cs typeface="Calibri"/>
              </a:rPr>
              <a:t>ast </a:t>
            </a:r>
            <a:r>
              <a:rPr lang="en-US" sz="2200" dirty="0">
                <a:solidFill>
                  <a:srgbClr val="080808"/>
                </a:solidFill>
                <a:latin typeface="Calibri"/>
                <a:cs typeface="Calibri"/>
              </a:rPr>
              <a:t>P</a:t>
            </a:r>
            <a:r>
              <a:rPr lang="en-US" sz="2200" dirty="0" smtClean="0">
                <a:solidFill>
                  <a:srgbClr val="080808"/>
                </a:solidFill>
                <a:latin typeface="Calibri"/>
                <a:cs typeface="Calibri"/>
              </a:rPr>
              <a:t>arking </a:t>
            </a:r>
            <a:r>
              <a:rPr lang="en-US" sz="2200" dirty="0">
                <a:solidFill>
                  <a:srgbClr val="080808"/>
                </a:solidFill>
                <a:latin typeface="Calibri"/>
                <a:cs typeface="Calibri"/>
              </a:rPr>
              <a:t>L</a:t>
            </a:r>
            <a:r>
              <a:rPr lang="en-US" sz="2200" dirty="0" smtClean="0">
                <a:solidFill>
                  <a:srgbClr val="080808"/>
                </a:solidFill>
                <a:latin typeface="Calibri"/>
                <a:cs typeface="Calibri"/>
              </a:rPr>
              <a:t>ot</a:t>
            </a:r>
          </a:p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rgbClr val="080808"/>
                </a:solidFill>
                <a:latin typeface="Calibri"/>
                <a:cs typeface="Calibri"/>
              </a:rPr>
              <a:t>Tools?</a:t>
            </a:r>
          </a:p>
          <a:p>
            <a:pPr lvl="2">
              <a:buFont typeface="Arial"/>
              <a:buChar char="•"/>
            </a:pPr>
            <a:r>
              <a:rPr lang="en-US" sz="2200" dirty="0" smtClean="0">
                <a:solidFill>
                  <a:srgbClr val="080808"/>
                </a:solidFill>
                <a:latin typeface="Calibri"/>
                <a:cs typeface="Calibri"/>
              </a:rPr>
              <a:t>Present your tool card to the front table of the tool tent to receive your tools. </a:t>
            </a:r>
          </a:p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rgbClr val="080808"/>
                </a:solidFill>
                <a:latin typeface="Calibri"/>
                <a:cs typeface="Calibri"/>
              </a:rPr>
              <a:t>Can I go home before 2:00?</a:t>
            </a:r>
          </a:p>
          <a:p>
            <a:pPr lvl="2">
              <a:buFont typeface="Arial"/>
              <a:buChar char="•"/>
            </a:pPr>
            <a:r>
              <a:rPr lang="en-US" sz="2200" dirty="0" smtClean="0">
                <a:solidFill>
                  <a:srgbClr val="080808"/>
                </a:solidFill>
                <a:latin typeface="Calibri"/>
                <a:cs typeface="Calibri"/>
              </a:rPr>
              <a:t>You cannot go home before 2pm unless the job is done AND the homeowners say its okay. </a:t>
            </a:r>
          </a:p>
          <a:p>
            <a:pPr lvl="2">
              <a:buFont typeface="Arial"/>
              <a:buChar char="•"/>
            </a:pPr>
            <a:r>
              <a:rPr lang="en-US" sz="2200" dirty="0" smtClean="0">
                <a:solidFill>
                  <a:srgbClr val="080808"/>
                </a:solidFill>
                <a:latin typeface="Calibri"/>
                <a:cs typeface="Calibri"/>
              </a:rPr>
              <a:t>If there are many tasks, prioritize on what you can get done in the time!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3852" y="1270000"/>
            <a:ext cx="7694613" cy="441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500" b="1" dirty="0" smtClean="0">
              <a:solidFill>
                <a:srgbClr val="080808"/>
              </a:solidFill>
              <a:latin typeface="Calibri"/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rgbClr val="080808"/>
                </a:solidFill>
                <a:latin typeface="Calibri"/>
                <a:cs typeface="Calibri"/>
              </a:rPr>
              <a:t>Must present: </a:t>
            </a:r>
            <a:r>
              <a:rPr lang="en-US" sz="2800" b="1" u="sng" dirty="0" smtClean="0">
                <a:solidFill>
                  <a:srgbClr val="080808"/>
                </a:solidFill>
                <a:latin typeface="Calibri"/>
                <a:cs typeface="Calibri"/>
              </a:rPr>
              <a:t>EMAIL CONFIRMATION, TXST ID, &amp; STUDENT WAIVERS</a:t>
            </a:r>
          </a:p>
          <a:p>
            <a:pPr lvl="2">
              <a:buFont typeface="Arial"/>
              <a:buChar char="•"/>
            </a:pPr>
            <a:r>
              <a:rPr lang="en-US" sz="2800" dirty="0" smtClean="0">
                <a:solidFill>
                  <a:srgbClr val="080808"/>
                </a:solidFill>
                <a:latin typeface="Calibri"/>
                <a:cs typeface="Calibri"/>
              </a:rPr>
              <a:t>This will be exchanged for: </a:t>
            </a:r>
          </a:p>
          <a:p>
            <a:pPr lvl="2">
              <a:buFontTx/>
              <a:buChar char="-"/>
            </a:pPr>
            <a:r>
              <a:rPr lang="en-US" sz="2800" dirty="0" smtClean="0">
                <a:solidFill>
                  <a:srgbClr val="080808"/>
                </a:solidFill>
                <a:latin typeface="Calibri"/>
                <a:cs typeface="Calibri"/>
              </a:rPr>
              <a:t>Homeowner Evaluation </a:t>
            </a:r>
          </a:p>
          <a:p>
            <a:pPr lvl="2">
              <a:buFontTx/>
              <a:buChar char="-"/>
            </a:pPr>
            <a:r>
              <a:rPr lang="en-US" sz="2800" dirty="0" smtClean="0">
                <a:solidFill>
                  <a:srgbClr val="080808"/>
                </a:solidFill>
                <a:latin typeface="Calibri"/>
                <a:cs typeface="Calibri"/>
              </a:rPr>
              <a:t>Copy of the Jobsite Evaluation Form</a:t>
            </a:r>
          </a:p>
          <a:p>
            <a:pPr lvl="2">
              <a:buFontTx/>
              <a:buChar char="-"/>
            </a:pPr>
            <a:r>
              <a:rPr lang="en-US" sz="2800" dirty="0" smtClean="0">
                <a:solidFill>
                  <a:srgbClr val="080808"/>
                </a:solidFill>
                <a:latin typeface="Calibri"/>
                <a:cs typeface="Calibri"/>
              </a:rPr>
              <a:t>Tool Card </a:t>
            </a:r>
            <a:r>
              <a:rPr lang="en-US" sz="2800" i="1" dirty="0" smtClean="0">
                <a:solidFill>
                  <a:srgbClr val="080808"/>
                </a:solidFill>
                <a:latin typeface="Calibri"/>
                <a:cs typeface="Calibri"/>
              </a:rPr>
              <a:t>(Only 1 Jobsite Leader per jobsite will receive this)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rgbClr val="080808"/>
                </a:solidFill>
                <a:latin typeface="Calibri"/>
                <a:cs typeface="Calibri"/>
              </a:rPr>
              <a:t>Look for table with your designated </a:t>
            </a:r>
            <a:r>
              <a:rPr lang="en-US" sz="2800" b="1" u="sng" dirty="0" smtClean="0">
                <a:solidFill>
                  <a:srgbClr val="080808"/>
                </a:solidFill>
                <a:latin typeface="Calibri"/>
                <a:cs typeface="Calibri"/>
              </a:rPr>
              <a:t>JOBSITE NUMBER</a:t>
            </a:r>
          </a:p>
          <a:p>
            <a:pPr lvl="1">
              <a:buFont typeface="Arial"/>
              <a:buChar char="•"/>
            </a:pPr>
            <a:r>
              <a:rPr lang="en-US" sz="2800" b="1" u="sng" dirty="0" smtClean="0">
                <a:solidFill>
                  <a:srgbClr val="080808"/>
                </a:solidFill>
                <a:latin typeface="Calibri"/>
                <a:cs typeface="Calibri"/>
              </a:rPr>
              <a:t>ONLY Jobsite Leaders </a:t>
            </a:r>
            <a:r>
              <a:rPr lang="en-US" sz="2800" dirty="0" smtClean="0">
                <a:solidFill>
                  <a:srgbClr val="080808"/>
                </a:solidFill>
                <a:latin typeface="Calibri"/>
                <a:cs typeface="Calibri"/>
              </a:rPr>
              <a:t>should check in </a:t>
            </a:r>
          </a:p>
          <a:p>
            <a:pPr lvl="2">
              <a:buFont typeface="Arial"/>
              <a:buChar char="•"/>
            </a:pPr>
            <a:r>
              <a:rPr lang="en-US" sz="2800" dirty="0" smtClean="0">
                <a:solidFill>
                  <a:srgbClr val="080808"/>
                </a:solidFill>
                <a:latin typeface="Calibri"/>
                <a:cs typeface="Calibri"/>
              </a:rPr>
              <a:t>When receiving the Tool Card, it will be given to the </a:t>
            </a:r>
            <a:r>
              <a:rPr lang="en-US" sz="2800" b="1" u="sng" dirty="0" smtClean="0">
                <a:solidFill>
                  <a:srgbClr val="080808"/>
                </a:solidFill>
                <a:latin typeface="Calibri"/>
                <a:cs typeface="Calibri"/>
              </a:rPr>
              <a:t>first Jobsite Leader to check in for that site</a:t>
            </a:r>
            <a:endParaRPr lang="en-US" sz="2800" dirty="0" smtClean="0">
              <a:solidFill>
                <a:srgbClr val="080808"/>
              </a:solidFill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rgbClr val="080808"/>
              </a:solidFill>
              <a:latin typeface="Calibri"/>
              <a:cs typeface="Calibri"/>
            </a:endParaRPr>
          </a:p>
          <a:p>
            <a:pPr>
              <a:buNone/>
            </a:pPr>
            <a:endParaRPr lang="en-US" sz="3200" b="1" dirty="0" smtClean="0">
              <a:solidFill>
                <a:srgbClr val="080808"/>
              </a:solidFill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endParaRPr lang="en-US" sz="3200" b="1" dirty="0">
              <a:solidFill>
                <a:srgbClr val="080808"/>
              </a:solidFill>
              <a:latin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0" y="431800"/>
            <a:ext cx="8382001" cy="1320800"/>
          </a:xfrm>
        </p:spPr>
        <p:txBody>
          <a:bodyPr/>
          <a:lstStyle/>
          <a:p>
            <a:r>
              <a:rPr lang="en-US" dirty="0" smtClean="0"/>
              <a:t>Check in process (</a:t>
            </a:r>
            <a:r>
              <a:rPr lang="en-US" smtClean="0"/>
              <a:t>April 2</a:t>
            </a:r>
            <a:r>
              <a:rPr lang="en-US" baseline="30000" smtClean="0"/>
              <a:t>nd </a:t>
            </a:r>
            <a:r>
              <a:rPr lang="en-US" smtClean="0"/>
              <a:t>DAY OF!!!)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503238"/>
            <a:ext cx="7542213" cy="868362"/>
          </a:xfrm>
        </p:spPr>
        <p:txBody>
          <a:bodyPr/>
          <a:lstStyle/>
          <a:p>
            <a:r>
              <a:rPr lang="en-US" b="1" dirty="0" smtClean="0">
                <a:cs typeface="Calibri"/>
              </a:rPr>
              <a:t>Tool Distribution Process</a:t>
            </a:r>
            <a:endParaRPr lang="en-US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196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100" b="1" u="sng" dirty="0" smtClean="0">
                <a:solidFill>
                  <a:schemeClr val="tx1"/>
                </a:solidFill>
                <a:latin typeface="Calibri"/>
                <a:cs typeface="Calibri"/>
              </a:rPr>
              <a:t>Only 1</a:t>
            </a:r>
            <a:r>
              <a:rPr lang="en-US" sz="2100" u="sng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Calibri"/>
                <a:cs typeface="Calibri"/>
              </a:rPr>
              <a:t>Jobsite Leader per site will receive the Tool Card</a:t>
            </a:r>
          </a:p>
          <a:p>
            <a:pPr>
              <a:buFont typeface="Arial"/>
              <a:buChar char="•"/>
            </a:pPr>
            <a:r>
              <a:rPr lang="en-US" sz="2100" b="1" u="sng" dirty="0" smtClean="0">
                <a:solidFill>
                  <a:schemeClr val="tx1"/>
                </a:solidFill>
                <a:latin typeface="Calibri"/>
                <a:cs typeface="Calibri"/>
              </a:rPr>
              <a:t>Only this Jobsite Leader </a:t>
            </a:r>
            <a:r>
              <a:rPr lang="en-US" sz="2100" dirty="0" smtClean="0">
                <a:solidFill>
                  <a:schemeClr val="tx1"/>
                </a:solidFill>
                <a:latin typeface="Calibri"/>
                <a:cs typeface="Calibri"/>
              </a:rPr>
              <a:t>should go</a:t>
            </a:r>
            <a:r>
              <a:rPr lang="en-US" sz="2100" b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100" b="1" u="sng" dirty="0" smtClean="0">
                <a:solidFill>
                  <a:schemeClr val="tx1"/>
                </a:solidFill>
                <a:latin typeface="Calibri"/>
                <a:cs typeface="Calibri"/>
              </a:rPr>
              <a:t>to the Tool Tent </a:t>
            </a:r>
            <a:r>
              <a:rPr lang="en-US" sz="2100" dirty="0" smtClean="0">
                <a:solidFill>
                  <a:schemeClr val="tx1"/>
                </a:solidFill>
                <a:latin typeface="Calibri"/>
                <a:cs typeface="Calibri"/>
              </a:rPr>
              <a:t>to pick up tools</a:t>
            </a:r>
          </a:p>
          <a:p>
            <a:pPr>
              <a:buFont typeface="Arial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Calibri"/>
                <a:cs typeface="Calibri"/>
              </a:rPr>
              <a:t>This Jobsite Leader is responsible for the </a:t>
            </a:r>
            <a:r>
              <a:rPr lang="en-US" sz="2100" b="1" u="sng" dirty="0" smtClean="0">
                <a:solidFill>
                  <a:schemeClr val="tx1"/>
                </a:solidFill>
                <a:latin typeface="Calibri"/>
                <a:cs typeface="Calibri"/>
              </a:rPr>
              <a:t>returning all of the tools</a:t>
            </a:r>
          </a:p>
          <a:p>
            <a:pPr>
              <a:buFont typeface="Arial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Calibri"/>
                <a:cs typeface="Calibri"/>
              </a:rPr>
              <a:t>Tools must be back by 2:30pm</a:t>
            </a:r>
          </a:p>
          <a:p>
            <a:pPr marL="0" indent="0" algn="ctr">
              <a:buNone/>
            </a:pPr>
            <a:endParaRPr lang="en-US" sz="21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21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**OUR TOOLS WILL HAVE A BOBCAT BUILD STICKER AND/OR SPRAY PAINT ON THEM</a:t>
            </a:r>
            <a:endParaRPr lang="en-US" sz="21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Helpful Hints for Day-Of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52600"/>
            <a:ext cx="6347714" cy="3880773"/>
          </a:xfrm>
        </p:spPr>
        <p:txBody>
          <a:bodyPr>
            <a:normAutofit fontScale="62500" lnSpcReduction="20000"/>
          </a:bodyPr>
          <a:lstStyle/>
          <a:p>
            <a:pPr>
              <a:buFont typeface="Arial"/>
              <a:buChar char="•"/>
            </a:pPr>
            <a:r>
              <a:rPr lang="en-US" sz="2400" b="1" i="1" dirty="0">
                <a:solidFill>
                  <a:schemeClr val="tx1"/>
                </a:solidFill>
                <a:latin typeface="Calibri"/>
                <a:cs typeface="Calibri"/>
              </a:rPr>
              <a:t>Be on time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(check-in begins at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8:00AM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Make or bring a sign/banner for your organization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!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</a:rPr>
              <a:t>This is one way to gather the big organization groups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Wear appropriate clothes and shoes to work </a:t>
            </a:r>
          </a:p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Close toed shoes</a:t>
            </a:r>
          </a:p>
          <a:p>
            <a:pPr lvl="1">
              <a:buFont typeface="Arial"/>
              <a:buChar char="•"/>
            </a:pPr>
            <a:r>
              <a:rPr lang="en-US" sz="2900" b="1" dirty="0" smtClean="0">
                <a:solidFill>
                  <a:schemeClr val="tx1"/>
                </a:solidFill>
                <a:latin typeface="Calibri"/>
                <a:cs typeface="Calibri"/>
              </a:rPr>
              <a:t>BE SURE TO CALL THE JOBSITE OWNER FOR SPECIFICS!!!!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Know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where your jobsite is (find directions before the day of)</a:t>
            </a: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Bring a </a:t>
            </a:r>
            <a:r>
              <a:rPr lang="en-US" sz="2400" b="1" u="sng" dirty="0">
                <a:solidFill>
                  <a:schemeClr val="tx1"/>
                </a:solidFill>
                <a:latin typeface="Calibri"/>
                <a:cs typeface="Calibri"/>
              </a:rPr>
              <a:t>truck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 for tools! (if possible)</a:t>
            </a:r>
          </a:p>
          <a:p>
            <a:pPr>
              <a:buFont typeface="Arial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alibri"/>
                <a:cs typeface="Calibri"/>
              </a:rPr>
              <a:t>Call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 your jobsite when you are on your way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Bobcat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attitudes (positivity, hard-working, attentive, etc.)!</a:t>
            </a: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If people don’t show up – let us know immediately!!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5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Calibri"/>
              </a:rPr>
              <a:t>Safety Tips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347714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80808"/>
                </a:solidFill>
              </a:rPr>
              <a:t>Absolutely NO power tools (including power lawn mowers)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80808"/>
                </a:solidFill>
              </a:rPr>
              <a:t>Wear sunblock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80808"/>
                </a:solidFill>
              </a:rPr>
              <a:t>If it looks or feels dangerous, don’t do it!!</a:t>
            </a:r>
          </a:p>
        </p:txBody>
      </p:sp>
      <p:pic>
        <p:nvPicPr>
          <p:cNvPr id="3074" name="Picture 2" descr="https://operationhomefront.files.wordpress.com/2012/04/nopowertoolsnee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09" y="3276600"/>
            <a:ext cx="2667000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ontent.mycutegraphics.com/graphics/summer/sunbl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43942"/>
            <a:ext cx="1699512" cy="35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5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3613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  <a:cs typeface="Calibri"/>
              </a:rPr>
              <a:t>Schedule for April 2</a:t>
            </a:r>
            <a:r>
              <a:rPr lang="en-US" b="1" baseline="30000" dirty="0" smtClean="0">
                <a:solidFill>
                  <a:srgbClr val="008000"/>
                </a:solidFill>
                <a:cs typeface="Calibri"/>
              </a:rPr>
              <a:t>nd</a:t>
            </a:r>
            <a:r>
              <a:rPr lang="en-US" b="1" dirty="0" smtClean="0">
                <a:solidFill>
                  <a:srgbClr val="008000"/>
                </a:solidFill>
                <a:cs typeface="Calibri"/>
              </a:rPr>
              <a:t> </a:t>
            </a:r>
            <a:endParaRPr lang="en-US" b="1" dirty="0">
              <a:solidFill>
                <a:srgbClr val="008000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257800"/>
          </a:xfrm>
        </p:spPr>
        <p:txBody>
          <a:bodyPr>
            <a:normAutofit fontScale="40000" lnSpcReduction="20000"/>
          </a:bodyPr>
          <a:lstStyle/>
          <a:p>
            <a:r>
              <a:rPr lang="en-US" sz="7200" dirty="0" smtClean="0">
                <a:solidFill>
                  <a:schemeClr val="tx1"/>
                </a:solidFill>
                <a:latin typeface="Calibri"/>
                <a:cs typeface="Calibri"/>
              </a:rPr>
              <a:t>7:30 AM: Gates will be open</a:t>
            </a:r>
          </a:p>
          <a:p>
            <a:r>
              <a:rPr lang="en-US" sz="7200" dirty="0" smtClean="0">
                <a:solidFill>
                  <a:schemeClr val="tx1"/>
                </a:solidFill>
                <a:latin typeface="Calibri"/>
                <a:cs typeface="Calibri"/>
              </a:rPr>
              <a:t>8:00 AM: Check-in for Jobsite Leaders begins</a:t>
            </a:r>
          </a:p>
          <a:p>
            <a:r>
              <a:rPr lang="en-US" sz="7200" dirty="0" smtClean="0">
                <a:solidFill>
                  <a:schemeClr val="tx1"/>
                </a:solidFill>
                <a:latin typeface="Calibri"/>
                <a:cs typeface="Calibri"/>
              </a:rPr>
              <a:t>8:30 AM: Music, dancing, shirts, food, MEMORIES!</a:t>
            </a:r>
          </a:p>
          <a:p>
            <a:r>
              <a:rPr lang="en-US" sz="7200" dirty="0" smtClean="0">
                <a:solidFill>
                  <a:schemeClr val="tx1"/>
                </a:solidFill>
                <a:latin typeface="Calibri"/>
                <a:cs typeface="Calibri"/>
              </a:rPr>
              <a:t>9:00 AM: KICK-OFF w/ Special Guests</a:t>
            </a:r>
          </a:p>
          <a:p>
            <a:r>
              <a:rPr lang="en-US" sz="7200" dirty="0" smtClean="0">
                <a:solidFill>
                  <a:schemeClr val="tx1"/>
                </a:solidFill>
                <a:latin typeface="Calibri"/>
                <a:cs typeface="Calibri"/>
              </a:rPr>
              <a:t>9:15 AM: Group Photo</a:t>
            </a:r>
          </a:p>
          <a:p>
            <a:r>
              <a:rPr lang="en-US" sz="7200" dirty="0" smtClean="0">
                <a:solidFill>
                  <a:schemeClr val="tx1"/>
                </a:solidFill>
                <a:latin typeface="Calibri"/>
                <a:cs typeface="Calibri"/>
              </a:rPr>
              <a:t>9:30 AM:  Jobsite Leaders pick-up tools at Tool Tent</a:t>
            </a:r>
          </a:p>
          <a:p>
            <a:r>
              <a:rPr lang="en-US" sz="7200" b="1" dirty="0" smtClean="0">
                <a:solidFill>
                  <a:schemeClr val="tx1"/>
                </a:solidFill>
                <a:latin typeface="Calibri"/>
                <a:cs typeface="Calibri"/>
              </a:rPr>
              <a:t>10:00 AM:  By this time, all jobsite teams should have arrived at their jobsites</a:t>
            </a:r>
          </a:p>
          <a:p>
            <a:endParaRPr lang="en-US" sz="32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cs typeface="Calibri"/>
              </a:rPr>
              <a:t>REVIEW TIME</a:t>
            </a:r>
            <a:endParaRPr lang="en-US" sz="8000" b="1" dirty="0"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/>
        </p:blipFill>
        <p:spPr>
          <a:xfrm>
            <a:off x="152400" y="1752600"/>
            <a:ext cx="3256767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2758" y="1510642"/>
            <a:ext cx="6478481" cy="838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cs typeface="Calibri"/>
              </a:rPr>
              <a:t>Student Planning Committee</a:t>
            </a:r>
            <a:endParaRPr lang="en-US" sz="36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5193" y="2358377"/>
            <a:ext cx="7313613" cy="21510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Student Organization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Join the Planning Committee (Fall 2016)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59" y="4814518"/>
            <a:ext cx="7620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40" y="631650"/>
            <a:ext cx="5148918" cy="804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41" y="4771699"/>
            <a:ext cx="762000" cy="76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5859" y="5715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www.bobcatbuild.txstate.edu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63" y="4756718"/>
            <a:ext cx="856601" cy="85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49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687" y="93039"/>
            <a:ext cx="6347713" cy="1320800"/>
          </a:xfrm>
        </p:spPr>
        <p:txBody>
          <a:bodyPr/>
          <a:lstStyle/>
          <a:p>
            <a:r>
              <a:rPr lang="en-US" b="1" dirty="0" smtClean="0"/>
              <a:t>Social Media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3774"/>
            <a:ext cx="7313613" cy="405606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Twitter: Follow @</a:t>
            </a:r>
            <a:r>
              <a:rPr lang="en-US" sz="2400" dirty="0" err="1" smtClean="0">
                <a:solidFill>
                  <a:schemeClr val="tx1"/>
                </a:solidFill>
              </a:rPr>
              <a:t>BobcatBuild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Facebook: “Like” Bobcat Build   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Instagram: Follow @</a:t>
            </a:r>
            <a:r>
              <a:rPr lang="en-US" sz="2400" dirty="0" err="1" smtClean="0">
                <a:solidFill>
                  <a:schemeClr val="tx1"/>
                </a:solidFill>
              </a:rPr>
              <a:t>Bobcatbuild</a:t>
            </a:r>
            <a:r>
              <a:rPr lang="en-US" sz="2400" dirty="0" smtClean="0">
                <a:solidFill>
                  <a:schemeClr val="tx1"/>
                </a:solidFill>
              </a:rPr>
              <a:t> 	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Tag your posts to: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#BobcatBuild16 #TXST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69" y="5019261"/>
            <a:ext cx="7620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953000"/>
            <a:ext cx="762000" cy="762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84" y="4953000"/>
            <a:ext cx="726142" cy="7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82" y="818786"/>
            <a:ext cx="5148918" cy="8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8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13613" cy="868362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cs typeface="Calibri"/>
              </a:rPr>
              <a:t>Any Questions? </a:t>
            </a:r>
            <a:endParaRPr lang="en-US" sz="6600" b="1" dirty="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06" y="1689652"/>
            <a:ext cx="6781800" cy="45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HUGE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11" y="1524000"/>
            <a:ext cx="6347714" cy="3880773"/>
          </a:xfrm>
        </p:spPr>
        <p:txBody>
          <a:bodyPr/>
          <a:lstStyle/>
          <a:p>
            <a:r>
              <a:rPr lang="en-US" dirty="0" smtClean="0"/>
              <a:t>4,500 volunteers and 250 jobsites… it’s all possible because of you!</a:t>
            </a:r>
            <a:endParaRPr lang="en-US" dirty="0"/>
          </a:p>
        </p:txBody>
      </p:sp>
      <p:pic>
        <p:nvPicPr>
          <p:cNvPr id="1026" name="Picture 2" descr="http://www.lifecare-edinburgh.org.uk/wp-content/uploads/2013/09/4759535950_3da0ea181e_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2" r="1289" b="6458"/>
          <a:stretch/>
        </p:blipFill>
        <p:spPr bwMode="auto">
          <a:xfrm>
            <a:off x="609599" y="2286000"/>
            <a:ext cx="6172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7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Sneak </a:t>
            </a:r>
            <a:r>
              <a:rPr lang="en-US" dirty="0" smtClean="0"/>
              <a:t>Peak</a:t>
            </a:r>
            <a:endParaRPr lang="en-US" b="1" dirty="0">
              <a:solidFill>
                <a:srgbClr val="008000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3613" cy="46482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080808"/>
                </a:solidFill>
                <a:latin typeface="Calibri"/>
                <a:cs typeface="Calibri"/>
              </a:rPr>
              <a:t>Bobcat Build purpose</a:t>
            </a: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080808"/>
                </a:solidFill>
                <a:latin typeface="Calibri"/>
                <a:cs typeface="Calibri"/>
              </a:rPr>
              <a:t>Packet Paper Overview</a:t>
            </a: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080808"/>
                </a:solidFill>
                <a:latin typeface="Calibri"/>
                <a:cs typeface="Calibri"/>
              </a:rPr>
              <a:t>Tool Distribution Process</a:t>
            </a: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080808"/>
                </a:solidFill>
                <a:latin typeface="Calibri"/>
                <a:cs typeface="Calibri"/>
              </a:rPr>
              <a:t>Helpful Hints</a:t>
            </a: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080808"/>
                </a:solidFill>
                <a:latin typeface="Calibri"/>
                <a:cs typeface="Calibri"/>
              </a:rPr>
              <a:t>Schedule</a:t>
            </a: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080808"/>
                </a:solidFill>
                <a:latin typeface="Calibri"/>
                <a:cs typeface="Calibri"/>
              </a:rPr>
              <a:t>Review Handout</a:t>
            </a: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080808"/>
                </a:solidFill>
                <a:latin typeface="Calibri"/>
                <a:cs typeface="Calibri"/>
              </a:rPr>
              <a:t>Questions? 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Calibri"/>
              </a:rPr>
              <a:t>What’s the Purpose?</a:t>
            </a:r>
            <a:endParaRPr lang="en-US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75" y="1371600"/>
            <a:ext cx="3441226" cy="44958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Redefining perceptions of college students through social responsibility</a:t>
            </a:r>
          </a:p>
          <a:p>
            <a:r>
              <a:rPr lang="en-US" sz="2600" dirty="0"/>
              <a:t>A way to say </a:t>
            </a:r>
            <a:r>
              <a:rPr lang="en-US" sz="2600" b="1" dirty="0"/>
              <a:t>“Thank You!”</a:t>
            </a:r>
            <a:r>
              <a:rPr lang="en-US" sz="2600" dirty="0"/>
              <a:t> to San Marcos for hosting us</a:t>
            </a:r>
          </a:p>
          <a:p>
            <a:r>
              <a:rPr lang="en-US" sz="2600" dirty="0"/>
              <a:t>An opportunity to focus on the needs of the areas around Texas State</a:t>
            </a:r>
          </a:p>
          <a:p>
            <a:r>
              <a:rPr lang="en-US" sz="2600" dirty="0" smtClean="0"/>
              <a:t>Building </a:t>
            </a:r>
            <a:r>
              <a:rPr lang="en-US" sz="2600" dirty="0"/>
              <a:t>relationships between the Texas State community and the citizens of San Marcos</a:t>
            </a:r>
          </a:p>
          <a:p>
            <a:r>
              <a:rPr lang="en-US" sz="2600" dirty="0" smtClean="0"/>
              <a:t>Started 14 years ago by a group of students</a:t>
            </a:r>
          </a:p>
          <a:p>
            <a:pPr>
              <a:buFont typeface="Arial"/>
              <a:buChar char="•"/>
            </a:pP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052" name="Picture 4" descr="homeow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3" r="17555"/>
          <a:stretch/>
        </p:blipFill>
        <p:spPr bwMode="auto">
          <a:xfrm>
            <a:off x="4267200" y="1447800"/>
            <a:ext cx="3733801" cy="43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11" y="101025"/>
            <a:ext cx="101712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dirty="0" smtClean="0"/>
              <a:t>PARKING: CAR POOL AS MANY PEOPLE AS POSSIBLE -SAFLELY</a:t>
            </a:r>
            <a:endParaRPr lang="en-US" sz="2650" dirty="0"/>
          </a:p>
        </p:txBody>
      </p:sp>
      <p:pic>
        <p:nvPicPr>
          <p:cNvPr id="3" name="Picture 2" descr="Student Parking Layout 20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r="6251" b="2367"/>
          <a:stretch/>
        </p:blipFill>
        <p:spPr>
          <a:xfrm>
            <a:off x="685800" y="693182"/>
            <a:ext cx="7487356" cy="6088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124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HEB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Kick Off </a:t>
            </a:r>
            <a:r>
              <a:rPr lang="en-US" sz="4000" dirty="0"/>
              <a:t>L</a:t>
            </a:r>
            <a:r>
              <a:rPr lang="en-US" sz="4000" dirty="0" smtClean="0"/>
              <a:t>ocation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OPERATIONS PHOTO WHEN COMPLETE</a:t>
            </a:r>
            <a:endParaRPr lang="en-US" dirty="0"/>
          </a:p>
        </p:txBody>
      </p:sp>
      <p:pic>
        <p:nvPicPr>
          <p:cNvPr id="4" name="Picture 3" descr="layout approve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4" b="15021"/>
          <a:stretch/>
        </p:blipFill>
        <p:spPr>
          <a:xfrm>
            <a:off x="0" y="936486"/>
            <a:ext cx="9144000" cy="489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4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Calibri"/>
              </a:rPr>
              <a:t>Packet Overview - Forms</a:t>
            </a:r>
            <a:endParaRPr lang="en-US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28800"/>
            <a:ext cx="4343401" cy="44196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b="1" dirty="0" smtClean="0">
                <a:solidFill>
                  <a:srgbClr val="080808"/>
                </a:solidFill>
                <a:latin typeface="Calibri"/>
                <a:cs typeface="Calibri"/>
              </a:rPr>
              <a:t>Contact Info. Sheet and FAQ’s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80808"/>
                </a:solidFill>
                <a:latin typeface="Calibri"/>
                <a:cs typeface="Calibri"/>
              </a:rPr>
              <a:t>Bobcat Build Hotline</a:t>
            </a:r>
          </a:p>
          <a:p>
            <a:pPr>
              <a:buFont typeface="Arial"/>
              <a:buChar char="•"/>
            </a:pPr>
            <a:r>
              <a:rPr lang="en-US" sz="2800" b="1" dirty="0" smtClean="0">
                <a:solidFill>
                  <a:srgbClr val="080808"/>
                </a:solidFill>
                <a:latin typeface="Calibri"/>
                <a:cs typeface="Calibri"/>
              </a:rPr>
              <a:t>Participant Waiver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80808"/>
                </a:solidFill>
                <a:latin typeface="Calibri"/>
                <a:cs typeface="Calibri"/>
              </a:rPr>
              <a:t>EACH student you registered on your team should fill this out prior to event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080808"/>
                </a:solidFill>
                <a:latin typeface="Calibri"/>
                <a:cs typeface="Calibri"/>
              </a:rPr>
              <a:t>Y</a:t>
            </a:r>
            <a:r>
              <a:rPr lang="en-US" sz="2000" dirty="0" smtClean="0">
                <a:solidFill>
                  <a:srgbClr val="080808"/>
                </a:solidFill>
                <a:latin typeface="Calibri"/>
                <a:cs typeface="Calibri"/>
              </a:rPr>
              <a:t>ou will present your team’s waivers at check-in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80808"/>
                </a:solidFill>
                <a:latin typeface="Calibri"/>
                <a:cs typeface="Calibri"/>
              </a:rPr>
              <a:t>Only hard copies are accepted</a:t>
            </a:r>
          </a:p>
          <a:p>
            <a:pPr marL="457200" lvl="1" indent="0">
              <a:buNone/>
            </a:pPr>
            <a:endParaRPr lang="en-US" sz="2400" b="1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4214" r="6517" b="3786"/>
          <a:stretch/>
        </p:blipFill>
        <p:spPr>
          <a:xfrm>
            <a:off x="5058299" y="1371600"/>
            <a:ext cx="3704701" cy="5091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3613" cy="868362"/>
          </a:xfrm>
        </p:spPr>
        <p:txBody>
          <a:bodyPr/>
          <a:lstStyle/>
          <a:p>
            <a:r>
              <a:rPr lang="en-US" b="1" dirty="0" smtClean="0">
                <a:cs typeface="Calibri"/>
              </a:rPr>
              <a:t>Helpful Hints for NOW</a:t>
            </a:r>
            <a:endParaRPr lang="en-US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5943600" cy="51816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i="1" dirty="0" smtClean="0">
                <a:solidFill>
                  <a:schemeClr val="tx1"/>
                </a:solidFill>
                <a:latin typeface="Calibri"/>
                <a:cs typeface="Calibri"/>
              </a:rPr>
              <a:t>CHECK YOUR EMAIL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– </a:t>
            </a:r>
            <a:r>
              <a:rPr lang="en-US" sz="2400" b="1" u="sng" dirty="0" smtClean="0">
                <a:solidFill>
                  <a:schemeClr val="tx1"/>
                </a:solidFill>
                <a:latin typeface="Calibri"/>
                <a:cs typeface="Calibri"/>
              </a:rPr>
              <a:t>your confirmation email with Jobsite Information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will be sent this week;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PRINT OR SCREEN SHOT FROM YOUR PHONE and present this at check-in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Please be in contact with everyone working on your jobsite to set up how you will meet on the day of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BE EXCITED!!! 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Helpful Hints for NOW</a:t>
            </a:r>
            <a:endParaRPr 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041" y="1752600"/>
            <a:ext cx="6347714" cy="40386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  <a:latin typeface="Calibri"/>
                <a:cs typeface="Calibri"/>
              </a:rPr>
              <a:t>Please contact your jobsite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to introduce yourself and let them know you are excited to see them on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April 2</a:t>
            </a:r>
            <a:r>
              <a:rPr lang="en-US" baseline="30000" dirty="0" smtClean="0">
                <a:solidFill>
                  <a:schemeClr val="tx1"/>
                </a:solidFill>
                <a:latin typeface="Calibri"/>
                <a:cs typeface="Calibri"/>
              </a:rPr>
              <a:t>nd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Ask the Jobsite owner about how you should go about when </a:t>
            </a:r>
            <a:r>
              <a:rPr lang="en-US" sz="1800" b="1" dirty="0" smtClean="0">
                <a:solidFill>
                  <a:schemeClr val="tx1"/>
                </a:solidFill>
                <a:latin typeface="Calibri"/>
                <a:cs typeface="Calibri"/>
              </a:rPr>
              <a:t>parking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Ask if it will be an easy access or if there will be any </a:t>
            </a: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restrictions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 around the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site- </a:t>
            </a:r>
            <a:r>
              <a:rPr lang="en-US" sz="1800" i="1" dirty="0" smtClean="0">
                <a:solidFill>
                  <a:schemeClr val="tx1"/>
                </a:solidFill>
                <a:latin typeface="Calibri"/>
                <a:cs typeface="Calibri"/>
              </a:rPr>
              <a:t>such as a gate code or multiple houses on one property </a:t>
            </a:r>
            <a:endParaRPr lang="en-US" sz="18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tx1"/>
                </a:solidFill>
                <a:latin typeface="Calibri"/>
                <a:cs typeface="Calibri"/>
              </a:rPr>
              <a:t>Consider </a:t>
            </a:r>
            <a:r>
              <a:rPr lang="en-US" sz="1800" b="1" u="sng" dirty="0">
                <a:solidFill>
                  <a:schemeClr val="tx1"/>
                </a:solidFill>
                <a:latin typeface="Calibri"/>
                <a:cs typeface="Calibri"/>
              </a:rPr>
              <a:t>carpooling</a:t>
            </a:r>
            <a:r>
              <a:rPr lang="en-US" sz="1800" u="sng" dirty="0">
                <a:solidFill>
                  <a:schemeClr val="tx1"/>
                </a:solidFill>
                <a:latin typeface="Calibri"/>
                <a:cs typeface="Calibri"/>
              </a:rPr>
              <a:t> to both kickoff and jobsite</a:t>
            </a:r>
            <a:r>
              <a:rPr lang="en-US" sz="1800" u="sng" dirty="0" smtClean="0">
                <a:solidFill>
                  <a:schemeClr val="tx1"/>
                </a:solidFill>
                <a:latin typeface="Calibri"/>
                <a:cs typeface="Calibri"/>
              </a:rPr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/>
                <a:cs typeface="Calibri"/>
              </a:rPr>
              <a:t>Please remind the rest of the people in your group! It is your responsibility to keep them accountable!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/>
                <a:cs typeface="Calibri"/>
              </a:rPr>
              <a:t>Remember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: YOU are the only point of contact between your group and the jobsite leader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37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17274</TotalTime>
  <Words>936</Words>
  <Application>Microsoft Macintosh PowerPoint</Application>
  <PresentationFormat>On-screen Show (4:3)</PresentationFormat>
  <Paragraphs>110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Jobsite Leader  Orientation</vt:lpstr>
      <vt:lpstr>Its HUGE</vt:lpstr>
      <vt:lpstr>Sneak Peak</vt:lpstr>
      <vt:lpstr>What’s the Purpose?</vt:lpstr>
      <vt:lpstr>PowerPoint Presentation</vt:lpstr>
      <vt:lpstr>PowerPoint Presentation</vt:lpstr>
      <vt:lpstr>Packet Overview - Forms</vt:lpstr>
      <vt:lpstr>Helpful Hints for NOW</vt:lpstr>
      <vt:lpstr>Helpful Hints for NOW</vt:lpstr>
      <vt:lpstr>Packet Overview - FAQ</vt:lpstr>
      <vt:lpstr>Check in process (April 2nd DAY OF!!!)</vt:lpstr>
      <vt:lpstr>Tool Distribution Process</vt:lpstr>
      <vt:lpstr>Helpful Hints for Day-Of</vt:lpstr>
      <vt:lpstr>Safety Tips </vt:lpstr>
      <vt:lpstr>Schedule for April 2nd </vt:lpstr>
      <vt:lpstr>REVIEW TIME</vt:lpstr>
      <vt:lpstr>Student Planning Committee</vt:lpstr>
      <vt:lpstr>Social Media</vt:lpstr>
      <vt:lpstr>Any Questions? </vt:lpstr>
    </vt:vector>
  </TitlesOfParts>
  <Company>University of New Orleans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Jobsite Leader Mandatory Meeting</dc:title>
  <dc:creator>Nick Fuselier</dc:creator>
  <cp:lastModifiedBy>Ashley Pritchard</cp:lastModifiedBy>
  <cp:revision>117</cp:revision>
  <cp:lastPrinted>2014-03-08T20:32:06Z</cp:lastPrinted>
  <dcterms:created xsi:type="dcterms:W3CDTF">2012-03-16T20:13:17Z</dcterms:created>
  <dcterms:modified xsi:type="dcterms:W3CDTF">2016-03-23T00:47:34Z</dcterms:modified>
</cp:coreProperties>
</file>