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8" r:id="rId9"/>
    <p:sldId id="264" r:id="rId10"/>
    <p:sldId id="267" r:id="rId11"/>
    <p:sldId id="269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5"/>
    <p:restoredTop sz="93676"/>
  </p:normalViewPr>
  <p:slideViewPr>
    <p:cSldViewPr snapToGrid="0" snapToObjects="1">
      <p:cViewPr varScale="1">
        <p:scale>
          <a:sx n="81" d="100"/>
          <a:sy n="81" d="100"/>
        </p:scale>
        <p:origin x="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D81C5-BA16-8E43-A69E-8A94A7C786E8}" type="datetimeFigureOut">
              <a:rPr lang="en-US" smtClean="0"/>
              <a:t>9/16/17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98ABD-E808-5142-BD7B-52FE1420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8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100 million Americans suffer from Chronic Pain at a cost of $600 Billion per year in medical treatments and lost productivity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8ABD-E808-5142-BD7B-52FE14209B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7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Arts also help with depression and anxiety, which usually go along with chronic pain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8ABD-E808-5142-BD7B-52FE14209B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7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90" y="286604"/>
            <a:ext cx="7543800" cy="9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562" y="2230568"/>
            <a:ext cx="7543801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59876" y="1655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9/16/17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interest.com/pin/201113939584814408/" TargetMode="Externa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i&amp;rct=j&amp;q=&amp;esrc=s&amp;source=images&amp;cd=&amp;cad=rja&amp;uact=8&amp;ved=&amp;url=https://www.pinterest.com/pin/132363676523006519/&amp;psig=AFQjCNGEgk_AtvsW8XFsNxdIfpPNQMlE2Q&amp;ust=1505663410094576" TargetMode="Externa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vot.cos.com/funding_opps/113215" TargetMode="External"/><Relationship Id="rId4" Type="http://schemas.openxmlformats.org/officeDocument/2006/relationships/hyperlink" Target="https://pivot.cos.com/funding_opps/130800" TargetMode="External"/><Relationship Id="rId5" Type="http://schemas.openxmlformats.org/officeDocument/2006/relationships/hyperlink" Target="https://pivot.cos.com/funding_opps/152733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ivot.cos.com/funding_opps/11321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004" y="1195034"/>
            <a:ext cx="8905461" cy="159678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Pain Management: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Arts-Based </a:t>
            </a:r>
            <a:r>
              <a:rPr lang="en-US" sz="3600" dirty="0">
                <a:solidFill>
                  <a:schemeClr val="tx1"/>
                </a:solidFill>
              </a:rPr>
              <a:t>Therapies To Reduce Dependencies On Pain Medication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29" y="3231960"/>
            <a:ext cx="8925637" cy="2995419"/>
          </a:xfrm>
        </p:spPr>
        <p:txBody>
          <a:bodyPr>
            <a:normAutofit lnSpcReduction="10000"/>
          </a:bodyPr>
          <a:lstStyle/>
          <a:p>
            <a:pPr algn="ctr"/>
            <a:endParaRPr lang="en-US" sz="2700" cap="none" dirty="0" smtClean="0">
              <a:solidFill>
                <a:schemeClr val="tx1"/>
              </a:solidFill>
            </a:endParaRPr>
          </a:p>
          <a:p>
            <a:pPr algn="ctr"/>
            <a:r>
              <a:rPr lang="en-US" sz="2700" cap="none" dirty="0" smtClean="0">
                <a:solidFill>
                  <a:schemeClr val="tx1"/>
                </a:solidFill>
              </a:rPr>
              <a:t>Team HOPE </a:t>
            </a:r>
            <a:r>
              <a:rPr lang="en-US" sz="2700" cap="none" dirty="0">
                <a:solidFill>
                  <a:schemeClr val="tx1"/>
                </a:solidFill>
              </a:rPr>
              <a:t>– </a:t>
            </a:r>
            <a:r>
              <a:rPr lang="en-US" sz="2700" u="sng" cap="none" dirty="0">
                <a:solidFill>
                  <a:schemeClr val="tx1"/>
                </a:solidFill>
              </a:rPr>
              <a:t>H</a:t>
            </a:r>
            <a:r>
              <a:rPr lang="en-US" sz="2700" cap="none" dirty="0">
                <a:solidFill>
                  <a:schemeClr val="tx1"/>
                </a:solidFill>
              </a:rPr>
              <a:t>ope of </a:t>
            </a:r>
            <a:r>
              <a:rPr lang="en-US" sz="2700" u="sng" cap="none" dirty="0">
                <a:solidFill>
                  <a:schemeClr val="tx1"/>
                </a:solidFill>
              </a:rPr>
              <a:t>O</a:t>
            </a:r>
            <a:r>
              <a:rPr lang="en-US" sz="2700" cap="none" dirty="0">
                <a:solidFill>
                  <a:schemeClr val="tx1"/>
                </a:solidFill>
              </a:rPr>
              <a:t>vercoming </a:t>
            </a:r>
            <a:r>
              <a:rPr lang="en-US" sz="2700" u="sng" cap="none" dirty="0">
                <a:solidFill>
                  <a:schemeClr val="tx1"/>
                </a:solidFill>
              </a:rPr>
              <a:t>P</a:t>
            </a:r>
            <a:r>
              <a:rPr lang="en-US" sz="2700" cap="none" dirty="0">
                <a:solidFill>
                  <a:schemeClr val="tx1"/>
                </a:solidFill>
              </a:rPr>
              <a:t>ain </a:t>
            </a:r>
            <a:r>
              <a:rPr lang="en-US" sz="2700" u="sng" cap="none" dirty="0">
                <a:solidFill>
                  <a:schemeClr val="tx1"/>
                </a:solidFill>
              </a:rPr>
              <a:t>E</a:t>
            </a:r>
            <a:r>
              <a:rPr lang="en-US" sz="2700" cap="none" dirty="0">
                <a:solidFill>
                  <a:schemeClr val="tx1"/>
                </a:solidFill>
              </a:rPr>
              <a:t>ffectively </a:t>
            </a:r>
            <a:endParaRPr lang="en-US" sz="2700" cap="none" dirty="0" smtClean="0">
              <a:solidFill>
                <a:schemeClr val="tx1"/>
              </a:solidFill>
            </a:endParaRPr>
          </a:p>
          <a:p>
            <a:pPr algn="ctr"/>
            <a:endParaRPr lang="en-US" sz="2700" cap="none" dirty="0">
              <a:solidFill>
                <a:schemeClr val="tx1"/>
              </a:solidFill>
            </a:endParaRPr>
          </a:p>
          <a:p>
            <a:pPr algn="ctr"/>
            <a:r>
              <a:rPr lang="en-US" sz="1500" cap="none" dirty="0">
                <a:solidFill>
                  <a:schemeClr val="tx1"/>
                </a:solidFill>
              </a:rPr>
              <a:t>Nico </a:t>
            </a:r>
            <a:r>
              <a:rPr lang="en-US" sz="1500" cap="none" dirty="0" err="1">
                <a:solidFill>
                  <a:schemeClr val="tx1"/>
                </a:solidFill>
              </a:rPr>
              <a:t>Schüler</a:t>
            </a:r>
            <a:r>
              <a:rPr lang="en-US" sz="1500" cap="none" dirty="0">
                <a:solidFill>
                  <a:schemeClr val="tx1"/>
                </a:solidFill>
              </a:rPr>
              <a:t> (</a:t>
            </a:r>
            <a:r>
              <a:rPr lang="en-US" sz="1500" cap="none" dirty="0" smtClean="0">
                <a:solidFill>
                  <a:schemeClr val="tx1"/>
                </a:solidFill>
              </a:rPr>
              <a:t>Music)</a:t>
            </a:r>
            <a:endParaRPr lang="en-US" sz="1500" cap="none" dirty="0">
              <a:solidFill>
                <a:schemeClr val="tx1"/>
              </a:solidFill>
            </a:endParaRPr>
          </a:p>
          <a:p>
            <a:pPr algn="ctr"/>
            <a:r>
              <a:rPr lang="en-US" sz="1500" cap="none" dirty="0" err="1">
                <a:solidFill>
                  <a:schemeClr val="tx1"/>
                </a:solidFill>
              </a:rPr>
              <a:t>Shuying</a:t>
            </a:r>
            <a:r>
              <a:rPr lang="en-US" sz="1500" cap="none" dirty="0">
                <a:solidFill>
                  <a:schemeClr val="tx1"/>
                </a:solidFill>
              </a:rPr>
              <a:t> Sun (</a:t>
            </a:r>
            <a:r>
              <a:rPr lang="en-US" sz="1500" cap="none" dirty="0" smtClean="0">
                <a:solidFill>
                  <a:schemeClr val="tx1"/>
                </a:solidFill>
              </a:rPr>
              <a:t>Statistics)</a:t>
            </a:r>
            <a:endParaRPr lang="en-US" sz="1500" cap="none" dirty="0">
              <a:solidFill>
                <a:schemeClr val="tx1"/>
              </a:solidFill>
            </a:endParaRPr>
          </a:p>
          <a:p>
            <a:pPr algn="ctr"/>
            <a:r>
              <a:rPr lang="en-US" sz="1500" cap="none" dirty="0">
                <a:solidFill>
                  <a:schemeClr val="tx1"/>
                </a:solidFill>
              </a:rPr>
              <a:t>Ruth Taylor (Marketing, Craft Therapy)</a:t>
            </a:r>
          </a:p>
          <a:p>
            <a:pPr algn="ctr"/>
            <a:r>
              <a:rPr lang="en-US" sz="1500" cap="none" dirty="0" err="1">
                <a:solidFill>
                  <a:schemeClr val="tx1"/>
                </a:solidFill>
              </a:rPr>
              <a:t>Kaipeng</a:t>
            </a:r>
            <a:r>
              <a:rPr lang="en-US" sz="1500" cap="none" dirty="0">
                <a:solidFill>
                  <a:schemeClr val="tx1"/>
                </a:solidFill>
              </a:rPr>
              <a:t> Wang (Social </a:t>
            </a:r>
            <a:r>
              <a:rPr lang="en-US" sz="1500" cap="none" dirty="0" smtClean="0">
                <a:solidFill>
                  <a:schemeClr val="tx1"/>
                </a:solidFill>
              </a:rPr>
              <a:t>Work)</a:t>
            </a:r>
            <a:endParaRPr lang="en-US" sz="1500" cap="none" dirty="0">
              <a:solidFill>
                <a:schemeClr val="tx1"/>
              </a:solidFill>
            </a:endParaRPr>
          </a:p>
          <a:p>
            <a:pPr algn="l"/>
            <a:endParaRPr lang="en-US" sz="2700" cap="non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73" y="192011"/>
            <a:ext cx="7543800" cy="96843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Select References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81" y="1434662"/>
            <a:ext cx="8761733" cy="47769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Nan, J. K., &amp; Ho, R. T. (2017). Effects of clay art therapy on adults outpatients with major depressive disorder: A randomized controlled trial. Journal of Affective Disorders, 217, 237-245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Kim, K. S., </a:t>
            </a:r>
            <a:r>
              <a:rPr lang="en-US" dirty="0" err="1"/>
              <a:t>Loring</a:t>
            </a:r>
            <a:r>
              <a:rPr lang="en-US" dirty="0"/>
              <a:t>, S., &amp; </a:t>
            </a:r>
            <a:r>
              <a:rPr lang="en-US" dirty="0" err="1"/>
              <a:t>Kwekkeboom</a:t>
            </a:r>
            <a:r>
              <a:rPr lang="en-US" dirty="0"/>
              <a:t>, K. (2017). Use of Art-Making Intervention for Pain and Quality of Life Among Cancer Patients: A Systematic Review. Journal of Holistic Nursing, 0898010117726633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Bailey, L. M. (1986). Music therapy in pain management. Journal of Pain and Symptom Management, 1(1), 25-28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Gatchel</a:t>
            </a:r>
            <a:r>
              <a:rPr lang="en-US" dirty="0"/>
              <a:t>, R. J., Turk, D. C., Cohen, L. L., Stack, C. M., &amp; </a:t>
            </a:r>
            <a:r>
              <a:rPr lang="en-US" dirty="0" err="1"/>
              <a:t>Maclaren</a:t>
            </a:r>
            <a:r>
              <a:rPr lang="en-US" dirty="0"/>
              <a:t>, J. E. (2004). Pain Management in the 21st Century. </a:t>
            </a:r>
            <a:r>
              <a:rPr lang="en-US" dirty="0" err="1"/>
              <a:t>Psyccritiques</a:t>
            </a:r>
            <a:r>
              <a:rPr lang="en-US" dirty="0"/>
              <a:t>, 49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Trauger-Querry</a:t>
            </a:r>
            <a:r>
              <a:rPr lang="en-US" dirty="0"/>
              <a:t>, B., &amp; </a:t>
            </a:r>
            <a:r>
              <a:rPr lang="en-US" dirty="0" err="1"/>
              <a:t>Haghighi</a:t>
            </a:r>
            <a:r>
              <a:rPr lang="en-US" dirty="0"/>
              <a:t>, K. R. (1999). Balancing the focus: art and music therapy for pain control and symptom management in hospice care. Hospice Journal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Centers for Disease Control and Prevention (CDC. (2013). Vital signs: overdoses of prescription opioid pain relievers and other drugs among women--United States, 1999-2010. MMWR. Morbidity and mortality weekly report, 62(26), 537.</a:t>
            </a:r>
          </a:p>
        </p:txBody>
      </p:sp>
    </p:spTree>
    <p:extLst>
      <p:ext uri="{BB962C8B-B14F-4D97-AF65-F5344CB8AC3E}">
        <p14:creationId xmlns:p14="http://schemas.microsoft.com/office/powerpoint/2010/main" val="2049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7" y="286603"/>
            <a:ext cx="8014014" cy="1211121"/>
          </a:xfrm>
        </p:spPr>
        <p:txBody>
          <a:bodyPr/>
          <a:lstStyle/>
          <a:p>
            <a:pPr algn="ctr"/>
            <a:r>
              <a:rPr lang="en-US" dirty="0" smtClean="0"/>
              <a:t>Thank you from Team HOPE!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86" y="1681716"/>
            <a:ext cx="5707117" cy="411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05" y="252248"/>
            <a:ext cx="6447501" cy="7910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Problem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52" y="1185149"/>
            <a:ext cx="8749862" cy="4695388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100 </a:t>
            </a:r>
            <a:r>
              <a:rPr lang="en-US" sz="2600" dirty="0">
                <a:solidFill>
                  <a:schemeClr val="tx1"/>
                </a:solidFill>
              </a:rPr>
              <a:t>million Americans </a:t>
            </a:r>
            <a:r>
              <a:rPr lang="en-US" sz="2600" dirty="0" smtClean="0">
                <a:solidFill>
                  <a:schemeClr val="tx1"/>
                </a:solidFill>
              </a:rPr>
              <a:t>&amp; $</a:t>
            </a:r>
            <a:r>
              <a:rPr lang="en-US" sz="2600" dirty="0">
                <a:solidFill>
                  <a:schemeClr val="tx1"/>
                </a:solidFill>
              </a:rPr>
              <a:t>600 Billion </a:t>
            </a:r>
            <a:r>
              <a:rPr lang="en-US" sz="2600" dirty="0" smtClean="0">
                <a:solidFill>
                  <a:schemeClr val="tx1"/>
                </a:solidFill>
              </a:rPr>
              <a:t>/ year</a:t>
            </a:r>
          </a:p>
          <a:p>
            <a:pPr lvl="1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15,000 deaths </a:t>
            </a:r>
            <a:r>
              <a:rPr lang="en-US" sz="2600" dirty="0">
                <a:solidFill>
                  <a:schemeClr val="tx1"/>
                </a:solidFill>
              </a:rPr>
              <a:t>in </a:t>
            </a:r>
            <a:r>
              <a:rPr lang="en-US" sz="2600" dirty="0" smtClean="0">
                <a:solidFill>
                  <a:schemeClr val="tx1"/>
                </a:solidFill>
              </a:rPr>
              <a:t>2010</a:t>
            </a:r>
          </a:p>
          <a:p>
            <a:pPr lvl="1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12 </a:t>
            </a:r>
            <a:r>
              <a:rPr lang="en-US" sz="2600" dirty="0">
                <a:solidFill>
                  <a:schemeClr val="tx1"/>
                </a:solidFill>
              </a:rPr>
              <a:t>million Americans </a:t>
            </a:r>
            <a:r>
              <a:rPr lang="en-US" sz="2600" dirty="0" smtClean="0">
                <a:solidFill>
                  <a:schemeClr val="tx1"/>
                </a:solidFill>
              </a:rPr>
              <a:t>– pain medications </a:t>
            </a:r>
            <a:r>
              <a:rPr lang="en-US" sz="2600" dirty="0">
                <a:solidFill>
                  <a:schemeClr val="tx1"/>
                </a:solidFill>
              </a:rPr>
              <a:t>for </a:t>
            </a:r>
            <a:r>
              <a:rPr lang="en-US" sz="2600" b="1" dirty="0">
                <a:solidFill>
                  <a:schemeClr val="tx1"/>
                </a:solidFill>
              </a:rPr>
              <a:t>non-medical</a:t>
            </a:r>
            <a:r>
              <a:rPr lang="en-US" sz="2600" dirty="0">
                <a:solidFill>
                  <a:schemeClr val="tx1"/>
                </a:solidFill>
              </a:rPr>
              <a:t> purposes </a:t>
            </a:r>
            <a:r>
              <a:rPr lang="en-US" sz="2600" b="1" dirty="0">
                <a:solidFill>
                  <a:schemeClr val="tx1"/>
                </a:solidFill>
              </a:rPr>
              <a:t>without </a:t>
            </a:r>
            <a:r>
              <a:rPr lang="en-US" sz="2600" b="1" dirty="0" smtClean="0">
                <a:solidFill>
                  <a:schemeClr val="tx1"/>
                </a:solidFill>
              </a:rPr>
              <a:t>prescription</a:t>
            </a:r>
          </a:p>
          <a:p>
            <a:pPr lvl="1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5,500 </a:t>
            </a:r>
            <a:r>
              <a:rPr lang="en-US" sz="2600" dirty="0">
                <a:solidFill>
                  <a:schemeClr val="tx1"/>
                </a:solidFill>
              </a:rPr>
              <a:t>people </a:t>
            </a:r>
            <a:r>
              <a:rPr lang="en-US" sz="2600" b="1" dirty="0">
                <a:solidFill>
                  <a:schemeClr val="tx1"/>
                </a:solidFill>
              </a:rPr>
              <a:t>a day</a:t>
            </a:r>
            <a:r>
              <a:rPr lang="en-US" sz="2600" dirty="0">
                <a:solidFill>
                  <a:schemeClr val="tx1"/>
                </a:solidFill>
              </a:rPr>
              <a:t> abuse prescription pain meds </a:t>
            </a:r>
            <a:r>
              <a:rPr lang="en-US" sz="2600" b="1" dirty="0">
                <a:solidFill>
                  <a:schemeClr val="tx1"/>
                </a:solidFill>
              </a:rPr>
              <a:t>for the first </a:t>
            </a:r>
            <a:r>
              <a:rPr lang="en-US" sz="2600" b="1" dirty="0" smtClean="0">
                <a:solidFill>
                  <a:schemeClr val="tx1"/>
                </a:solidFill>
              </a:rPr>
              <a:t>time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Sales </a:t>
            </a:r>
            <a:r>
              <a:rPr lang="en-US" sz="2600" dirty="0">
                <a:solidFill>
                  <a:schemeClr val="tx1"/>
                </a:solidFill>
              </a:rPr>
              <a:t>of Opioid Pain Relievers (OPR) quadrupled between </a:t>
            </a:r>
            <a:r>
              <a:rPr lang="en-US" sz="2600" dirty="0" smtClean="0">
                <a:solidFill>
                  <a:schemeClr val="tx1"/>
                </a:solidFill>
              </a:rPr>
              <a:t>1999-2010: enough </a:t>
            </a:r>
            <a:r>
              <a:rPr lang="en-US" sz="2600" dirty="0">
                <a:solidFill>
                  <a:schemeClr val="tx1"/>
                </a:solidFill>
              </a:rPr>
              <a:t>OPR prescribed per year to medicate every American adult for one </a:t>
            </a:r>
            <a:r>
              <a:rPr lang="en-US" sz="2600" dirty="0" smtClean="0">
                <a:solidFill>
                  <a:schemeClr val="tx1"/>
                </a:solidFill>
              </a:rPr>
              <a:t>month</a:t>
            </a:r>
          </a:p>
          <a:p>
            <a:pPr lvl="1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Nonmedical </a:t>
            </a:r>
            <a:r>
              <a:rPr lang="en-US" sz="2600" dirty="0">
                <a:solidFill>
                  <a:schemeClr val="tx1"/>
                </a:solidFill>
              </a:rPr>
              <a:t>use of prescription painkillers costs health insurers up to $72.5 billion annually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0" y="1734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89186"/>
            <a:ext cx="6447501" cy="64826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Arts-Based Therapy?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90" y="1277006"/>
            <a:ext cx="8860220" cy="5060731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Anecdotal evidence exists, but very little empirical evidence</a:t>
            </a:r>
          </a:p>
          <a:p>
            <a:pPr lvl="1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Few peer-reviewed studies use randomized controlled trials</a:t>
            </a:r>
          </a:p>
          <a:p>
            <a:pPr lvl="1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Great </a:t>
            </a:r>
            <a:r>
              <a:rPr lang="en-US" sz="2600" dirty="0">
                <a:solidFill>
                  <a:schemeClr val="tx1"/>
                </a:solidFill>
              </a:rPr>
              <a:t>need for low-cost, </a:t>
            </a:r>
            <a:r>
              <a:rPr lang="en-US" sz="2600" dirty="0" smtClean="0">
                <a:solidFill>
                  <a:schemeClr val="tx1"/>
                </a:solidFill>
              </a:rPr>
              <a:t>non-pharmaceutical </a:t>
            </a:r>
            <a:r>
              <a:rPr lang="en-US" sz="2600" dirty="0">
                <a:solidFill>
                  <a:schemeClr val="tx1"/>
                </a:solidFill>
              </a:rPr>
              <a:t>therapy to a large population</a:t>
            </a:r>
          </a:p>
          <a:p>
            <a:pPr lvl="1">
              <a:buFont typeface="Arial" charset="0"/>
              <a:buChar char="•"/>
            </a:pPr>
            <a:r>
              <a:rPr lang="en-US" sz="2600" dirty="0" smtClean="0"/>
              <a:t>Benefits of arts-based therapy</a:t>
            </a:r>
          </a:p>
          <a:p>
            <a:pPr lvl="3">
              <a:buFont typeface="Wingdings" charset="2"/>
              <a:buChar char="ü"/>
            </a:pPr>
            <a:r>
              <a:rPr lang="en-US" sz="2400" dirty="0"/>
              <a:t>N</a:t>
            </a:r>
            <a:r>
              <a:rPr lang="en-US" sz="2400" dirty="0" smtClean="0"/>
              <a:t>ot </a:t>
            </a:r>
            <a:r>
              <a:rPr lang="en-US" sz="2400" dirty="0"/>
              <a:t>overly physically </a:t>
            </a:r>
            <a:r>
              <a:rPr lang="en-US" sz="2400" dirty="0" smtClean="0"/>
              <a:t>straining</a:t>
            </a:r>
          </a:p>
          <a:p>
            <a:pPr lvl="3">
              <a:buFont typeface="Wingdings" charset="2"/>
              <a:buChar char="ü"/>
            </a:pPr>
            <a:r>
              <a:rPr lang="en-US" sz="2400" dirty="0" smtClean="0"/>
              <a:t>Allows for creating art work and diversion </a:t>
            </a:r>
            <a:r>
              <a:rPr lang="en-US" sz="2400" dirty="0"/>
              <a:t>from </a:t>
            </a:r>
            <a:r>
              <a:rPr lang="en-US" sz="2400" dirty="0" smtClean="0"/>
              <a:t>pain</a:t>
            </a:r>
          </a:p>
          <a:p>
            <a:pPr lvl="3">
              <a:buFont typeface="Wingdings" charset="2"/>
              <a:buChar char="ü"/>
            </a:pPr>
            <a:r>
              <a:rPr lang="en-US" sz="2400" dirty="0"/>
              <a:t>E</a:t>
            </a:r>
            <a:r>
              <a:rPr lang="en-US" sz="2400" dirty="0" smtClean="0"/>
              <a:t>xpress </a:t>
            </a:r>
            <a:r>
              <a:rPr lang="en-US" sz="2400" dirty="0"/>
              <a:t>their pain </a:t>
            </a:r>
            <a:r>
              <a:rPr lang="en-US" sz="2400" dirty="0" smtClean="0"/>
              <a:t>artistically</a:t>
            </a:r>
          </a:p>
          <a:p>
            <a:pPr lvl="3">
              <a:buFont typeface="Wingdings" charset="2"/>
              <a:buChar char="ü"/>
            </a:pPr>
            <a:r>
              <a:rPr lang="en-US" sz="2400" dirty="0"/>
              <a:t>R</a:t>
            </a:r>
            <a:r>
              <a:rPr lang="en-US" sz="2400" dirty="0" smtClean="0"/>
              <a:t>elease </a:t>
            </a:r>
            <a:r>
              <a:rPr lang="en-US" sz="2400" dirty="0"/>
              <a:t>their </a:t>
            </a:r>
            <a:r>
              <a:rPr lang="en-US" sz="2400" dirty="0" smtClean="0"/>
              <a:t>stress and pain</a:t>
            </a:r>
          </a:p>
        </p:txBody>
      </p:sp>
    </p:spTree>
    <p:extLst>
      <p:ext uri="{BB962C8B-B14F-4D97-AF65-F5344CB8AC3E}">
        <p14:creationId xmlns:p14="http://schemas.microsoft.com/office/powerpoint/2010/main" val="11467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78" y="652289"/>
            <a:ext cx="6447501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Scope of Pilot Study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02" y="2412124"/>
            <a:ext cx="8843043" cy="4445876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Chronic </a:t>
            </a:r>
            <a:r>
              <a:rPr lang="en-US" sz="2600" dirty="0" smtClean="0">
                <a:solidFill>
                  <a:schemeClr val="tx1"/>
                </a:solidFill>
              </a:rPr>
              <a:t>Pain, </a:t>
            </a:r>
            <a:r>
              <a:rPr lang="en-US" sz="2600" dirty="0">
                <a:solidFill>
                  <a:schemeClr val="tx1"/>
                </a:solidFill>
              </a:rPr>
              <a:t>regardless of pain </a:t>
            </a:r>
            <a:r>
              <a:rPr lang="en-US" sz="2600" dirty="0" smtClean="0">
                <a:solidFill>
                  <a:schemeClr val="tx1"/>
                </a:solidFill>
              </a:rPr>
              <a:t>source</a:t>
            </a:r>
          </a:p>
          <a:p>
            <a:pPr lvl="1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Arts-based </a:t>
            </a:r>
            <a:r>
              <a:rPr lang="en-US" sz="2600" dirty="0">
                <a:solidFill>
                  <a:schemeClr val="tx1"/>
                </a:solidFill>
              </a:rPr>
              <a:t>therapy to supplement existing </a:t>
            </a:r>
            <a:r>
              <a:rPr lang="en-US" sz="2600" dirty="0" smtClean="0">
                <a:solidFill>
                  <a:schemeClr val="tx1"/>
                </a:solidFill>
              </a:rPr>
              <a:t>therapy</a:t>
            </a:r>
          </a:p>
          <a:p>
            <a:pPr lvl="1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Elements</a:t>
            </a:r>
            <a:r>
              <a:rPr lang="en-US" sz="2600" dirty="0">
                <a:solidFill>
                  <a:schemeClr val="tx1"/>
                </a:solidFill>
              </a:rPr>
              <a:t>:</a:t>
            </a:r>
          </a:p>
          <a:p>
            <a:pPr lvl="3">
              <a:buFont typeface="Wingdings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Music Listening</a:t>
            </a:r>
          </a:p>
          <a:p>
            <a:pPr lvl="3">
              <a:buFont typeface="Wingdings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Elements Music Therapy, particularly with Orff instruments</a:t>
            </a:r>
          </a:p>
          <a:p>
            <a:pPr lvl="3">
              <a:buFont typeface="Wingdings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Elements of Art Therapy, particularly drawing / painting</a:t>
            </a:r>
          </a:p>
          <a:p>
            <a:pPr lvl="3">
              <a:buFont typeface="Wingdings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Music &amp; Movement (</a:t>
            </a:r>
            <a:r>
              <a:rPr lang="en-US" sz="2400" dirty="0" err="1">
                <a:solidFill>
                  <a:schemeClr val="tx1"/>
                </a:solidFill>
              </a:rPr>
              <a:t>Dalcroze</a:t>
            </a:r>
            <a:r>
              <a:rPr lang="en-US" sz="2400" dirty="0">
                <a:solidFill>
                  <a:schemeClr val="tx1"/>
                </a:solidFill>
              </a:rPr>
              <a:t>-based)</a:t>
            </a:r>
          </a:p>
          <a:p>
            <a:pPr lvl="3">
              <a:buFont typeface="Wingdings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Education about medication overuse and pain medication reduction</a:t>
            </a:r>
          </a:p>
        </p:txBody>
      </p:sp>
      <p:pic>
        <p:nvPicPr>
          <p:cNvPr id="4" name="Picture 2" descr="http://www.nevadaadultdaycare.com/os/resources/media/music-therapy-senior-daycare-center.jpg">
            <a:extLst>
              <a:ext uri="{FF2B5EF4-FFF2-40B4-BE49-F238E27FC236}">
                <a16:creationId xmlns:a16="http://schemas.microsoft.com/office/drawing/2014/main" xmlns="" id="{B46E3E6B-7CE4-498E-8D29-723130F6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31" y="-1"/>
            <a:ext cx="3626069" cy="240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Goals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1645"/>
            <a:ext cx="6608283" cy="3897457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Develop arts-based therapy curricula that</a:t>
            </a:r>
          </a:p>
          <a:p>
            <a:pPr lvl="3"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Lower </a:t>
            </a:r>
            <a:r>
              <a:rPr lang="en-US" sz="2400" dirty="0">
                <a:solidFill>
                  <a:schemeClr val="tx1"/>
                </a:solidFill>
              </a:rPr>
              <a:t>pain medication intake</a:t>
            </a:r>
          </a:p>
          <a:p>
            <a:pPr lvl="3"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Increase </a:t>
            </a:r>
            <a:r>
              <a:rPr lang="en-US" sz="2400" dirty="0">
                <a:solidFill>
                  <a:schemeClr val="tx1"/>
                </a:solidFill>
              </a:rPr>
              <a:t>quality of life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Team </a:t>
            </a:r>
            <a:r>
              <a:rPr lang="en-US" sz="2600" dirty="0">
                <a:solidFill>
                  <a:schemeClr val="tx1"/>
                </a:solidFill>
              </a:rPr>
              <a:t>up with Health Care </a:t>
            </a:r>
            <a:r>
              <a:rPr lang="en-US" sz="2600" dirty="0" smtClean="0">
                <a:solidFill>
                  <a:schemeClr val="tx1"/>
                </a:solidFill>
              </a:rPr>
              <a:t>Provider(s) in Central Texas</a:t>
            </a:r>
            <a:endParaRPr lang="en-US" sz="2600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Teach </a:t>
            </a:r>
            <a:r>
              <a:rPr lang="en-US" sz="2600" dirty="0" smtClean="0">
                <a:solidFill>
                  <a:schemeClr val="tx1"/>
                </a:solidFill>
              </a:rPr>
              <a:t>participants arts-based </a:t>
            </a:r>
            <a:r>
              <a:rPr lang="en-US" sz="2600" dirty="0">
                <a:solidFill>
                  <a:schemeClr val="tx1"/>
                </a:solidFill>
              </a:rPr>
              <a:t>therapy 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3">
              <a:buFont typeface="Wingdings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elf-managed </a:t>
            </a:r>
            <a:r>
              <a:rPr lang="en-US" sz="2400" dirty="0">
                <a:solidFill>
                  <a:schemeClr val="tx1"/>
                </a:solidFill>
              </a:rPr>
              <a:t>therapy </a:t>
            </a:r>
            <a:r>
              <a:rPr lang="en-US" sz="2400" dirty="0" smtClean="0">
                <a:solidFill>
                  <a:schemeClr val="tx1"/>
                </a:solidFill>
              </a:rPr>
              <a:t>path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Measure the </a:t>
            </a:r>
            <a:r>
              <a:rPr lang="en-US" sz="2600" dirty="0" smtClean="0">
                <a:solidFill>
                  <a:schemeClr val="tx1"/>
                </a:solidFill>
              </a:rPr>
              <a:t>effectiveness </a:t>
            </a:r>
            <a:r>
              <a:rPr lang="en-US" sz="2600" dirty="0">
                <a:solidFill>
                  <a:schemeClr val="tx1"/>
                </a:solidFill>
              </a:rPr>
              <a:t>of arts-based therapy</a:t>
            </a:r>
          </a:p>
        </p:txBody>
      </p:sp>
      <p:pic>
        <p:nvPicPr>
          <p:cNvPr id="4" name="Picture 2" descr="Image result for offering weaving and craft group therapy">
            <a:hlinkClick r:id="rId2"/>
            <a:extLst>
              <a:ext uri="{FF2B5EF4-FFF2-40B4-BE49-F238E27FC236}">
                <a16:creationId xmlns:a16="http://schemas.microsoft.com/office/drawing/2014/main" xmlns="" id="{C08FCC78-B34F-4CEA-B7A8-BC1D7A5EE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22" y="1541646"/>
            <a:ext cx="2377588" cy="35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59" y="0"/>
            <a:ext cx="6447501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Assessment Methods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76" y="1604465"/>
            <a:ext cx="8616437" cy="4496790"/>
          </a:xfrm>
        </p:spPr>
        <p:txBody>
          <a:bodyPr>
            <a:noAutofit/>
          </a:bodyPr>
          <a:lstStyle/>
          <a:p>
            <a:pPr lvl="1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Variables to measure/assess:   </a:t>
            </a:r>
          </a:p>
          <a:p>
            <a:pPr marL="300038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1) </a:t>
            </a:r>
            <a:r>
              <a:rPr lang="en-US" sz="2400" dirty="0" smtClean="0">
                <a:solidFill>
                  <a:schemeClr val="tx1"/>
                </a:solidFill>
              </a:rPr>
              <a:t>Anxiety</a:t>
            </a:r>
            <a:endParaRPr lang="en-US" sz="2400" dirty="0">
              <a:solidFill>
                <a:schemeClr val="tx1"/>
              </a:solidFill>
            </a:endParaRPr>
          </a:p>
          <a:p>
            <a:pPr marL="300038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2) </a:t>
            </a:r>
            <a:r>
              <a:rPr lang="en-US" sz="2400" dirty="0" smtClean="0">
                <a:solidFill>
                  <a:schemeClr val="tx1"/>
                </a:solidFill>
              </a:rPr>
              <a:t>Depression</a:t>
            </a:r>
            <a:endParaRPr lang="en-US" sz="2400" dirty="0">
              <a:solidFill>
                <a:schemeClr val="tx1"/>
              </a:solidFill>
            </a:endParaRPr>
          </a:p>
          <a:p>
            <a:pPr marL="300038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) Type and Amount </a:t>
            </a:r>
            <a:r>
              <a:rPr lang="en-US" sz="2400" dirty="0">
                <a:solidFill>
                  <a:schemeClr val="tx1"/>
                </a:solidFill>
              </a:rPr>
              <a:t>of Pain Medication </a:t>
            </a:r>
            <a:r>
              <a:rPr lang="en-US" sz="2400" dirty="0" smtClean="0">
                <a:solidFill>
                  <a:schemeClr val="tx1"/>
                </a:solidFill>
              </a:rPr>
              <a:t>Intake</a:t>
            </a:r>
            <a:endParaRPr lang="en-US" sz="2400" dirty="0">
              <a:solidFill>
                <a:schemeClr val="tx1"/>
              </a:solidFill>
            </a:endParaRPr>
          </a:p>
          <a:p>
            <a:pPr marL="300038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5) Perceived </a:t>
            </a:r>
            <a:r>
              <a:rPr lang="en-US" sz="2400" dirty="0" smtClean="0">
                <a:solidFill>
                  <a:schemeClr val="tx1"/>
                </a:solidFill>
              </a:rPr>
              <a:t>Pain-Level</a:t>
            </a:r>
            <a:endParaRPr lang="en-US" sz="2400" dirty="0">
              <a:solidFill>
                <a:schemeClr val="tx1"/>
              </a:solidFill>
            </a:endParaRPr>
          </a:p>
          <a:p>
            <a:pPr marL="300038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6) Quality of </a:t>
            </a:r>
            <a:r>
              <a:rPr lang="en-US" sz="2400" dirty="0" smtClean="0">
                <a:solidFill>
                  <a:schemeClr val="tx1"/>
                </a:solidFill>
              </a:rPr>
              <a:t>Life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When </a:t>
            </a:r>
            <a:r>
              <a:rPr lang="en-US" sz="2400" dirty="0">
                <a:solidFill>
                  <a:schemeClr val="tx1"/>
                </a:solidFill>
              </a:rPr>
              <a:t>to measure: before and after treatment, at different </a:t>
            </a:r>
            <a:r>
              <a:rPr lang="en-US" sz="2400" dirty="0" smtClean="0">
                <a:solidFill>
                  <a:schemeClr val="tx1"/>
                </a:solidFill>
              </a:rPr>
              <a:t>   phases </a:t>
            </a:r>
            <a:r>
              <a:rPr lang="en-US" sz="2400" dirty="0">
                <a:solidFill>
                  <a:schemeClr val="tx1"/>
                </a:solidFill>
              </a:rPr>
              <a:t>/ stages of </a:t>
            </a:r>
            <a:r>
              <a:rPr lang="en-US" sz="2400" dirty="0" smtClean="0">
                <a:solidFill>
                  <a:schemeClr val="tx1"/>
                </a:solidFill>
              </a:rPr>
              <a:t>treatment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Statistical analysis:  Chi-square test and paired </a:t>
            </a:r>
            <a:r>
              <a:rPr lang="en-US" sz="2400" dirty="0" smtClean="0">
                <a:solidFill>
                  <a:schemeClr val="tx1"/>
                </a:solidFill>
              </a:rPr>
              <a:t>t-test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Image result for group seniors dance therapy">
            <a:hlinkClick r:id="rId2"/>
            <a:extLst>
              <a:ext uri="{FF2B5EF4-FFF2-40B4-BE49-F238E27FC236}">
                <a16:creationId xmlns:a16="http://schemas.microsoft.com/office/drawing/2014/main" xmlns="" id="{7F2B225B-FCBF-4740-8337-F599F8E7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63" y="121195"/>
            <a:ext cx="3524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297" y="0"/>
            <a:ext cx="4524703" cy="80404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Timeline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90" y="211922"/>
            <a:ext cx="9002110" cy="6125816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Fall 2017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Seek seed funding ($10,000)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Literature </a:t>
            </a:r>
            <a:r>
              <a:rPr lang="en-US" sz="2200" dirty="0">
                <a:solidFill>
                  <a:schemeClr val="tx1"/>
                </a:solidFill>
              </a:rPr>
              <a:t>study (continued)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Add </a:t>
            </a:r>
            <a:r>
              <a:rPr lang="en-US" sz="2200" dirty="0">
                <a:solidFill>
                  <a:schemeClr val="tx1"/>
                </a:solidFill>
              </a:rPr>
              <a:t>team members (health professional, art, </a:t>
            </a:r>
            <a:r>
              <a:rPr lang="en-US" sz="2200" dirty="0" smtClean="0">
                <a:solidFill>
                  <a:schemeClr val="tx1"/>
                </a:solidFill>
              </a:rPr>
              <a:t>movement, 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>
                <a:solidFill>
                  <a:schemeClr val="tx1"/>
                </a:solidFill>
              </a:rPr>
              <a:t>. .)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Detailed planning / design of the project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Team up with Health Care Provider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REP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Spring 2018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C</a:t>
            </a:r>
            <a:r>
              <a:rPr lang="en-US" sz="2200" dirty="0" smtClean="0">
                <a:solidFill>
                  <a:schemeClr val="tx1"/>
                </a:solidFill>
              </a:rPr>
              <a:t>urriculum </a:t>
            </a:r>
            <a:r>
              <a:rPr lang="en-US" sz="2200" dirty="0">
                <a:solidFill>
                  <a:schemeClr val="tx1"/>
                </a:solidFill>
              </a:rPr>
              <a:t>development &amp; training of therapist(s)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MIRG grant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Summer &amp; Fall 2018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Conduct </a:t>
            </a:r>
            <a:r>
              <a:rPr lang="en-US" sz="2200" dirty="0">
                <a:solidFill>
                  <a:schemeClr val="tx1"/>
                </a:solidFill>
              </a:rPr>
              <a:t>Pilot Study</a:t>
            </a:r>
          </a:p>
          <a:p>
            <a:r>
              <a:rPr lang="en-US" sz="2600" dirty="0">
                <a:solidFill>
                  <a:schemeClr val="tx1"/>
                </a:solidFill>
              </a:rPr>
              <a:t>Spring 2019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Data Analysis &amp; Write-up of scholarly article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External grants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3172" y="135515"/>
            <a:ext cx="6447501" cy="76644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Grant Opportunities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302" y="1054320"/>
            <a:ext cx="9000698" cy="5157294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Internal Grants: </a:t>
            </a:r>
          </a:p>
          <a:p>
            <a:pPr lvl="2">
              <a:buFont typeface="Wingdings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REP (Fall 2017)</a:t>
            </a:r>
          </a:p>
          <a:p>
            <a:pPr lvl="2">
              <a:buFont typeface="Wingdings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MIRG (Spring 2018) </a:t>
            </a:r>
          </a:p>
          <a:p>
            <a:pPr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External Grants:</a:t>
            </a:r>
          </a:p>
          <a:p>
            <a:pPr lvl="2">
              <a:buFont typeface="Wingdings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Peer </a:t>
            </a:r>
            <a:r>
              <a:rPr lang="en-US" sz="2000" dirty="0">
                <a:solidFill>
                  <a:schemeClr val="tx1"/>
                </a:solidFill>
              </a:rPr>
              <a:t>Reviewed Medical Research Program (PRMRP) - Clinical Trial </a:t>
            </a:r>
            <a:r>
              <a:rPr lang="en-US" sz="2000" dirty="0">
                <a:solidFill>
                  <a:schemeClr val="tx1"/>
                </a:solidFill>
              </a:rPr>
              <a:t>Award 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pivot.cos.com/funding_opps/113216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>
              <a:buFont typeface="Wingdings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Peer Reviewed Medical Research Program (PRMRP) - Technology/Therapeutic Development Award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pivot.cos.com/funding_opps/113215</a:t>
            </a:r>
            <a:endParaRPr lang="en-US" sz="2000" dirty="0">
              <a:solidFill>
                <a:schemeClr val="tx1"/>
              </a:solidFill>
            </a:endParaRPr>
          </a:p>
          <a:p>
            <a:pPr lvl="2">
              <a:buFont typeface="Wingdings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Future </a:t>
            </a:r>
            <a:r>
              <a:rPr lang="en-US" sz="2000" dirty="0">
                <a:solidFill>
                  <a:schemeClr val="tx1"/>
                </a:solidFill>
              </a:rPr>
              <a:t>Leaders in Pain Research Grants Program 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https://pivot.cos.com/funding_opps/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130800</a:t>
            </a:r>
            <a:endParaRPr lang="en-US" sz="2000" dirty="0">
              <a:solidFill>
                <a:schemeClr val="tx1"/>
              </a:solidFill>
            </a:endParaRPr>
          </a:p>
          <a:p>
            <a:pPr lvl="2">
              <a:buFont typeface="Wingdings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Research on Chronic Overlapping Pain </a:t>
            </a:r>
            <a:r>
              <a:rPr lang="en-US" sz="2000" dirty="0">
                <a:solidFill>
                  <a:schemeClr val="tx1"/>
                </a:solidFill>
              </a:rPr>
              <a:t>Conditions </a:t>
            </a:r>
            <a:r>
              <a:rPr lang="en-US" sz="2000" dirty="0">
                <a:solidFill>
                  <a:schemeClr val="tx1"/>
                </a:solidFill>
                <a:hlinkClick r:id="rId5"/>
              </a:rPr>
              <a:t>https</a:t>
            </a:r>
            <a:r>
              <a:rPr lang="en-US" sz="2000" dirty="0">
                <a:solidFill>
                  <a:schemeClr val="tx1"/>
                </a:solidFill>
                <a:hlinkClick r:id="rId5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hlinkClick r:id="rId5"/>
              </a:rPr>
              <a:t>pivot.cos.com/funding_opps/152733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86604"/>
            <a:ext cx="7837089" cy="9684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 Streams of Research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513491"/>
            <a:ext cx="8021144" cy="4185304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2600" dirty="0"/>
              <a:t>Focus on </a:t>
            </a:r>
            <a:r>
              <a:rPr lang="en-US" sz="2600" dirty="0" smtClean="0"/>
              <a:t>opioid pain meds dependencies only</a:t>
            </a:r>
            <a:endParaRPr lang="en-US" sz="2600" dirty="0"/>
          </a:p>
          <a:p>
            <a:pPr lvl="1">
              <a:buFont typeface="Arial" charset="0"/>
              <a:buChar char="•"/>
            </a:pPr>
            <a:r>
              <a:rPr lang="en-US" sz="2600" dirty="0"/>
              <a:t>Develop smart phone App</a:t>
            </a:r>
          </a:p>
          <a:p>
            <a:pPr lvl="1">
              <a:buFont typeface="Arial" charset="0"/>
              <a:buChar char="•"/>
            </a:pPr>
            <a:r>
              <a:rPr lang="en-US" sz="2600" dirty="0"/>
              <a:t>Publish video tutorials</a:t>
            </a:r>
          </a:p>
          <a:p>
            <a:pPr lvl="1">
              <a:buFont typeface="Arial" charset="0"/>
              <a:buChar char="•"/>
            </a:pPr>
            <a:r>
              <a:rPr lang="en-US" sz="2600" dirty="0"/>
              <a:t>Include other nontraditional therapy methods</a:t>
            </a:r>
          </a:p>
          <a:p>
            <a:pPr lvl="1">
              <a:buFont typeface="Arial" charset="0"/>
              <a:buChar char="•"/>
            </a:pPr>
            <a:r>
              <a:rPr lang="en-US" sz="2600" dirty="0"/>
              <a:t>Focus on lowering readmission rates to health care providers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B01A61-CA00-449A-91A4-F5C20C3C8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22" y="4318109"/>
            <a:ext cx="24669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0ACA31-EBB4-464E-8AD0-22949C3F7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29" y="442288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433</TotalTime>
  <Words>769</Words>
  <Application>Microsoft Macintosh PowerPoint</Application>
  <PresentationFormat>Letter Paper (8.5x11 in)</PresentationFormat>
  <Paragraphs>93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Wingdings</vt:lpstr>
      <vt:lpstr>Arial</vt:lpstr>
      <vt:lpstr>Retrospect</vt:lpstr>
      <vt:lpstr>Pain Management:  Arts-Based Therapies To Reduce Dependencies On Pain Medication </vt:lpstr>
      <vt:lpstr>Problem</vt:lpstr>
      <vt:lpstr>Why Arts-Based Therapy?</vt:lpstr>
      <vt:lpstr>Scope of Pilot Study</vt:lpstr>
      <vt:lpstr>Goals</vt:lpstr>
      <vt:lpstr>Assessment Methods</vt:lpstr>
      <vt:lpstr>Timeline</vt:lpstr>
      <vt:lpstr>Grant Opportunities</vt:lpstr>
      <vt:lpstr>Future Streams of Research</vt:lpstr>
      <vt:lpstr>Select References </vt:lpstr>
      <vt:lpstr>Thank you from Team HOPE!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 Management:  Arts-Based Therapies to Reduce Dependencies on Pain Medication </dc:title>
  <dc:creator>Schuler, Nico</dc:creator>
  <cp:lastModifiedBy>Schuler, Nico</cp:lastModifiedBy>
  <cp:revision>78</cp:revision>
  <dcterms:created xsi:type="dcterms:W3CDTF">2017-09-16T13:54:32Z</dcterms:created>
  <dcterms:modified xsi:type="dcterms:W3CDTF">2017-09-16T21:07:46Z</dcterms:modified>
</cp:coreProperties>
</file>