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35"/>
  </p:notesMasterIdLst>
  <p:sldIdLst>
    <p:sldId id="270" r:id="rId5"/>
    <p:sldId id="319" r:id="rId6"/>
    <p:sldId id="321" r:id="rId7"/>
    <p:sldId id="292" r:id="rId8"/>
    <p:sldId id="322" r:id="rId9"/>
    <p:sldId id="279" r:id="rId10"/>
    <p:sldId id="308" r:id="rId11"/>
    <p:sldId id="307" r:id="rId12"/>
    <p:sldId id="262" r:id="rId13"/>
    <p:sldId id="318" r:id="rId14"/>
    <p:sldId id="275" r:id="rId15"/>
    <p:sldId id="305" r:id="rId16"/>
    <p:sldId id="296" r:id="rId17"/>
    <p:sldId id="317" r:id="rId18"/>
    <p:sldId id="304" r:id="rId19"/>
    <p:sldId id="297" r:id="rId20"/>
    <p:sldId id="294" r:id="rId21"/>
    <p:sldId id="298" r:id="rId22"/>
    <p:sldId id="295" r:id="rId23"/>
    <p:sldId id="316" r:id="rId24"/>
    <p:sldId id="299" r:id="rId25"/>
    <p:sldId id="289" r:id="rId26"/>
    <p:sldId id="310" r:id="rId27"/>
    <p:sldId id="300" r:id="rId28"/>
    <p:sldId id="291" r:id="rId29"/>
    <p:sldId id="269" r:id="rId30"/>
    <p:sldId id="309" r:id="rId31"/>
    <p:sldId id="303" r:id="rId32"/>
    <p:sldId id="315"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p:cViewPr>
        <p:scale>
          <a:sx n="75" d="100"/>
          <a:sy n="75" d="100"/>
        </p:scale>
        <p:origin x="2586"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hyperlink" Target="http://www.careerservices.txstate.edu/" TargetMode="External"/><Relationship Id="rId1" Type="http://schemas.openxmlformats.org/officeDocument/2006/relationships/hyperlink" Target="https://www.international.txstate.edu/Work-Authorization/opt.html" TargetMode="Externa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4.xml.rels><?xml version="1.0" encoding="UTF-8" standalone="yes"?>
<Relationships xmlns="http://schemas.openxmlformats.org/package/2006/relationships"><Relationship Id="rId2" Type="http://schemas.openxmlformats.org/officeDocument/2006/relationships/hyperlink" Target="https://www.international.txstate.edu/Work-Authorization/Request-an-Updated-or-New-I-20.html" TargetMode="External"/><Relationship Id="rId1" Type="http://schemas.openxmlformats.org/officeDocument/2006/relationships/hyperlink" Target="https://www.international.txstate.edu/Work-Authorization/SEVP-Portal.html"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3.svg"/><Relationship Id="rId11" Type="http://schemas.openxmlformats.org/officeDocument/2006/relationships/image" Target="../media/image34.png"/><Relationship Id="rId5" Type="http://schemas.openxmlformats.org/officeDocument/2006/relationships/image" Target="../media/image12.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hyperlink" Target="https://www.international.txstate.edu/Work-Authorization/opt.html" TargetMode="External"/><Relationship Id="rId12" Type="http://schemas.openxmlformats.org/officeDocument/2006/relationships/image" Target="../media/image1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 Id="rId14" Type="http://schemas.openxmlformats.org/officeDocument/2006/relationships/hyperlink" Target="http://www.careerservices.txstate.edu/"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2" Type="http://schemas.openxmlformats.org/officeDocument/2006/relationships/hyperlink" Target="https://www.international.txstate.edu/Work-Authorization/Request-an-Updated-or-New-I-20.html" TargetMode="External"/><Relationship Id="rId1" Type="http://schemas.openxmlformats.org/officeDocument/2006/relationships/hyperlink" Target="https://www.international.txstate.edu/Work-Authorization/SEVP-Portal.html"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3.svg"/><Relationship Id="rId11" Type="http://schemas.openxmlformats.org/officeDocument/2006/relationships/image" Target="../media/image34.png"/><Relationship Id="rId5" Type="http://schemas.openxmlformats.org/officeDocument/2006/relationships/image" Target="../media/image12.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D61FA-F7AC-4420-B273-F3E575D9DE9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FFEFED-987F-4612-8176-31B29645CF28}">
      <dgm:prSet phldrT="[Text]"/>
      <dgm:spPr/>
      <dgm:t>
        <a:bodyPr/>
        <a:lstStyle/>
        <a:p>
          <a:r>
            <a:rPr lang="en-US" dirty="0"/>
            <a:t>Receipt Notice</a:t>
          </a:r>
        </a:p>
      </dgm:t>
    </dgm:pt>
    <dgm:pt modelId="{C1E0C8B9-F144-4729-9876-2969527FCD00}" type="parTrans" cxnId="{566FB973-2116-4E87-BEE4-0EDD766399AF}">
      <dgm:prSet/>
      <dgm:spPr/>
      <dgm:t>
        <a:bodyPr/>
        <a:lstStyle/>
        <a:p>
          <a:endParaRPr lang="en-US"/>
        </a:p>
      </dgm:t>
    </dgm:pt>
    <dgm:pt modelId="{B1F77A50-386E-424A-AFC9-B800C16AB993}" type="sibTrans" cxnId="{566FB973-2116-4E87-BEE4-0EDD766399AF}">
      <dgm:prSet/>
      <dgm:spPr/>
      <dgm:t>
        <a:bodyPr/>
        <a:lstStyle/>
        <a:p>
          <a:endParaRPr lang="en-US"/>
        </a:p>
      </dgm:t>
    </dgm:pt>
    <dgm:pt modelId="{FA93F0D1-305D-4367-855F-BE889865D765}">
      <dgm:prSet phldrT="[Text]"/>
      <dgm:spPr/>
      <dgm:t>
        <a:bodyPr/>
        <a:lstStyle/>
        <a:p>
          <a:r>
            <a:rPr lang="en-US" dirty="0"/>
            <a:t>Pending</a:t>
          </a:r>
        </a:p>
      </dgm:t>
    </dgm:pt>
    <dgm:pt modelId="{D7264200-AA1B-4BE0-91C3-4AA03A7BC037}" type="parTrans" cxnId="{3FDC3F1F-EA78-4BF0-A023-11B9A362B21D}">
      <dgm:prSet/>
      <dgm:spPr/>
      <dgm:t>
        <a:bodyPr/>
        <a:lstStyle/>
        <a:p>
          <a:endParaRPr lang="en-US"/>
        </a:p>
      </dgm:t>
    </dgm:pt>
    <dgm:pt modelId="{5EECBD0D-0575-461C-9B72-51E8797DFD9F}" type="sibTrans" cxnId="{3FDC3F1F-EA78-4BF0-A023-11B9A362B21D}">
      <dgm:prSet/>
      <dgm:spPr/>
      <dgm:t>
        <a:bodyPr/>
        <a:lstStyle/>
        <a:p>
          <a:endParaRPr lang="en-US"/>
        </a:p>
      </dgm:t>
    </dgm:pt>
    <dgm:pt modelId="{C4872C27-C272-45C3-BF70-11E893CD8C51}">
      <dgm:prSet phldrT="[Text]"/>
      <dgm:spPr/>
      <dgm:t>
        <a:bodyPr/>
        <a:lstStyle/>
        <a:p>
          <a:r>
            <a:rPr lang="en-US" dirty="0"/>
            <a:t>Approval Notice</a:t>
          </a:r>
        </a:p>
      </dgm:t>
    </dgm:pt>
    <dgm:pt modelId="{A69DB50E-6C3F-4C62-82B0-29D31931CC3D}" type="parTrans" cxnId="{00F4EECA-4F92-4CC6-B0FD-42D162C1E7F5}">
      <dgm:prSet/>
      <dgm:spPr/>
      <dgm:t>
        <a:bodyPr/>
        <a:lstStyle/>
        <a:p>
          <a:endParaRPr lang="en-US"/>
        </a:p>
      </dgm:t>
    </dgm:pt>
    <dgm:pt modelId="{6257418A-3F2A-40D8-B1F1-F7814BECB188}" type="sibTrans" cxnId="{00F4EECA-4F92-4CC6-B0FD-42D162C1E7F5}">
      <dgm:prSet/>
      <dgm:spPr/>
      <dgm:t>
        <a:bodyPr/>
        <a:lstStyle/>
        <a:p>
          <a:endParaRPr lang="en-US"/>
        </a:p>
      </dgm:t>
    </dgm:pt>
    <dgm:pt modelId="{477D9025-CE67-46C4-A210-3D6E0AAF465F}">
      <dgm:prSet phldrT="[Text]"/>
      <dgm:spPr/>
      <dgm:t>
        <a:bodyPr/>
        <a:lstStyle/>
        <a:p>
          <a:r>
            <a:rPr lang="en-US" dirty="0"/>
            <a:t>EAD Processing</a:t>
          </a:r>
        </a:p>
      </dgm:t>
    </dgm:pt>
    <dgm:pt modelId="{2AF899A1-87A7-40AF-8087-133092F8D2A2}" type="parTrans" cxnId="{BAD7D4F1-0102-4F5F-ADA7-9A8C6DEC969A}">
      <dgm:prSet/>
      <dgm:spPr/>
      <dgm:t>
        <a:bodyPr/>
        <a:lstStyle/>
        <a:p>
          <a:endParaRPr lang="en-US"/>
        </a:p>
      </dgm:t>
    </dgm:pt>
    <dgm:pt modelId="{DB851E49-D8A3-480F-AACE-1C626724D6A4}" type="sibTrans" cxnId="{BAD7D4F1-0102-4F5F-ADA7-9A8C6DEC969A}">
      <dgm:prSet/>
      <dgm:spPr/>
      <dgm:t>
        <a:bodyPr/>
        <a:lstStyle/>
        <a:p>
          <a:endParaRPr lang="en-US"/>
        </a:p>
      </dgm:t>
    </dgm:pt>
    <dgm:pt modelId="{E2401A43-03EC-43EB-A72B-CBD09BFA2E99}">
      <dgm:prSet phldrT="[Text]"/>
      <dgm:spPr/>
      <dgm:t>
        <a:bodyPr/>
        <a:lstStyle/>
        <a:p>
          <a:r>
            <a:rPr lang="en-US" dirty="0"/>
            <a:t>EAD Card Delivered</a:t>
          </a:r>
        </a:p>
      </dgm:t>
    </dgm:pt>
    <dgm:pt modelId="{710A13F6-6792-44DD-B931-70D850F72330}" type="parTrans" cxnId="{46B95D56-7C3F-4534-B3EA-8E85D4E2BD33}">
      <dgm:prSet/>
      <dgm:spPr/>
      <dgm:t>
        <a:bodyPr/>
        <a:lstStyle/>
        <a:p>
          <a:endParaRPr lang="en-US"/>
        </a:p>
      </dgm:t>
    </dgm:pt>
    <dgm:pt modelId="{5871CBD3-5A50-4387-9C44-B5B50391CA01}" type="sibTrans" cxnId="{46B95D56-7C3F-4534-B3EA-8E85D4E2BD33}">
      <dgm:prSet/>
      <dgm:spPr/>
      <dgm:t>
        <a:bodyPr/>
        <a:lstStyle/>
        <a:p>
          <a:endParaRPr lang="en-US"/>
        </a:p>
      </dgm:t>
    </dgm:pt>
    <dgm:pt modelId="{AEAC8C86-18D5-4261-8B15-A1C42EDC1248}" type="pres">
      <dgm:prSet presAssocID="{204D61FA-F7AC-4420-B273-F3E575D9DE91}" presName="Name0" presStyleCnt="0">
        <dgm:presLayoutVars>
          <dgm:dir/>
          <dgm:resizeHandles val="exact"/>
        </dgm:presLayoutVars>
      </dgm:prSet>
      <dgm:spPr/>
    </dgm:pt>
    <dgm:pt modelId="{355F434F-5A32-4645-9CC9-0C7B6F11F77A}" type="pres">
      <dgm:prSet presAssocID="{204D61FA-F7AC-4420-B273-F3E575D9DE91}" presName="cycle" presStyleCnt="0"/>
      <dgm:spPr/>
    </dgm:pt>
    <dgm:pt modelId="{F325AD56-1976-4B0C-AEB0-6460399E410C}" type="pres">
      <dgm:prSet presAssocID="{31FFEFED-987F-4612-8176-31B29645CF28}" presName="nodeFirstNode" presStyleLbl="node1" presStyleIdx="0" presStyleCnt="5">
        <dgm:presLayoutVars>
          <dgm:bulletEnabled val="1"/>
        </dgm:presLayoutVars>
      </dgm:prSet>
      <dgm:spPr/>
    </dgm:pt>
    <dgm:pt modelId="{A13B2F65-1E48-4F6D-8418-A716931CCF07}" type="pres">
      <dgm:prSet presAssocID="{B1F77A50-386E-424A-AFC9-B800C16AB993}" presName="sibTransFirstNode" presStyleLbl="bgShp" presStyleIdx="0" presStyleCnt="1"/>
      <dgm:spPr/>
    </dgm:pt>
    <dgm:pt modelId="{B42F949C-40F9-4C45-8C32-A43A7FB84DCE}" type="pres">
      <dgm:prSet presAssocID="{FA93F0D1-305D-4367-855F-BE889865D765}" presName="nodeFollowingNodes" presStyleLbl="node1" presStyleIdx="1" presStyleCnt="5">
        <dgm:presLayoutVars>
          <dgm:bulletEnabled val="1"/>
        </dgm:presLayoutVars>
      </dgm:prSet>
      <dgm:spPr/>
    </dgm:pt>
    <dgm:pt modelId="{37E0220C-CD9A-4EFA-B729-E0B7A8914817}" type="pres">
      <dgm:prSet presAssocID="{C4872C27-C272-45C3-BF70-11E893CD8C51}" presName="nodeFollowingNodes" presStyleLbl="node1" presStyleIdx="2" presStyleCnt="5">
        <dgm:presLayoutVars>
          <dgm:bulletEnabled val="1"/>
        </dgm:presLayoutVars>
      </dgm:prSet>
      <dgm:spPr/>
    </dgm:pt>
    <dgm:pt modelId="{F795289F-589A-4FF3-B5EF-8D21C4178829}" type="pres">
      <dgm:prSet presAssocID="{477D9025-CE67-46C4-A210-3D6E0AAF465F}" presName="nodeFollowingNodes" presStyleLbl="node1" presStyleIdx="3" presStyleCnt="5">
        <dgm:presLayoutVars>
          <dgm:bulletEnabled val="1"/>
        </dgm:presLayoutVars>
      </dgm:prSet>
      <dgm:spPr/>
    </dgm:pt>
    <dgm:pt modelId="{1CEF12A5-CCCA-4531-8623-0843989A02FA}" type="pres">
      <dgm:prSet presAssocID="{E2401A43-03EC-43EB-A72B-CBD09BFA2E99}" presName="nodeFollowingNodes" presStyleLbl="node1" presStyleIdx="4" presStyleCnt="5">
        <dgm:presLayoutVars>
          <dgm:bulletEnabled val="1"/>
        </dgm:presLayoutVars>
      </dgm:prSet>
      <dgm:spPr/>
    </dgm:pt>
  </dgm:ptLst>
  <dgm:cxnLst>
    <dgm:cxn modelId="{A7ADCF19-FA1B-406C-BDD1-134F4E02C43D}" type="presOf" srcId="{477D9025-CE67-46C4-A210-3D6E0AAF465F}" destId="{F795289F-589A-4FF3-B5EF-8D21C4178829}" srcOrd="0" destOrd="0" presId="urn:microsoft.com/office/officeart/2005/8/layout/cycle3"/>
    <dgm:cxn modelId="{3FDC3F1F-EA78-4BF0-A023-11B9A362B21D}" srcId="{204D61FA-F7AC-4420-B273-F3E575D9DE91}" destId="{FA93F0D1-305D-4367-855F-BE889865D765}" srcOrd="1" destOrd="0" parTransId="{D7264200-AA1B-4BE0-91C3-4AA03A7BC037}" sibTransId="{5EECBD0D-0575-461C-9B72-51E8797DFD9F}"/>
    <dgm:cxn modelId="{A3AEFA28-56A2-4D35-85FE-A74CCA68D006}" type="presOf" srcId="{204D61FA-F7AC-4420-B273-F3E575D9DE91}" destId="{AEAC8C86-18D5-4261-8B15-A1C42EDC1248}" srcOrd="0" destOrd="0" presId="urn:microsoft.com/office/officeart/2005/8/layout/cycle3"/>
    <dgm:cxn modelId="{804C3E63-40AF-4F1F-9C9A-DC646F02A20C}" type="presOf" srcId="{FA93F0D1-305D-4367-855F-BE889865D765}" destId="{B42F949C-40F9-4C45-8C32-A43A7FB84DCE}" srcOrd="0" destOrd="0" presId="urn:microsoft.com/office/officeart/2005/8/layout/cycle3"/>
    <dgm:cxn modelId="{0B80C151-3E9B-417E-A778-B6BD9A7B91AA}" type="presOf" srcId="{E2401A43-03EC-43EB-A72B-CBD09BFA2E99}" destId="{1CEF12A5-CCCA-4531-8623-0843989A02FA}" srcOrd="0" destOrd="0" presId="urn:microsoft.com/office/officeart/2005/8/layout/cycle3"/>
    <dgm:cxn modelId="{566FB973-2116-4E87-BEE4-0EDD766399AF}" srcId="{204D61FA-F7AC-4420-B273-F3E575D9DE91}" destId="{31FFEFED-987F-4612-8176-31B29645CF28}" srcOrd="0" destOrd="0" parTransId="{C1E0C8B9-F144-4729-9876-2969527FCD00}" sibTransId="{B1F77A50-386E-424A-AFC9-B800C16AB993}"/>
    <dgm:cxn modelId="{46B95D56-7C3F-4534-B3EA-8E85D4E2BD33}" srcId="{204D61FA-F7AC-4420-B273-F3E575D9DE91}" destId="{E2401A43-03EC-43EB-A72B-CBD09BFA2E99}" srcOrd="4" destOrd="0" parTransId="{710A13F6-6792-44DD-B931-70D850F72330}" sibTransId="{5871CBD3-5A50-4387-9C44-B5B50391CA01}"/>
    <dgm:cxn modelId="{00F4EECA-4F92-4CC6-B0FD-42D162C1E7F5}" srcId="{204D61FA-F7AC-4420-B273-F3E575D9DE91}" destId="{C4872C27-C272-45C3-BF70-11E893CD8C51}" srcOrd="2" destOrd="0" parTransId="{A69DB50E-6C3F-4C62-82B0-29D31931CC3D}" sibTransId="{6257418A-3F2A-40D8-B1F1-F7814BECB188}"/>
    <dgm:cxn modelId="{9EDAA7CC-552C-4BB0-86C4-BD6519254854}" type="presOf" srcId="{B1F77A50-386E-424A-AFC9-B800C16AB993}" destId="{A13B2F65-1E48-4F6D-8418-A716931CCF07}" srcOrd="0" destOrd="0" presId="urn:microsoft.com/office/officeart/2005/8/layout/cycle3"/>
    <dgm:cxn modelId="{10FDA3E7-D72A-4229-8E63-D877645946B1}" type="presOf" srcId="{C4872C27-C272-45C3-BF70-11E893CD8C51}" destId="{37E0220C-CD9A-4EFA-B729-E0B7A8914817}" srcOrd="0" destOrd="0" presId="urn:microsoft.com/office/officeart/2005/8/layout/cycle3"/>
    <dgm:cxn modelId="{BAD7D4F1-0102-4F5F-ADA7-9A8C6DEC969A}" srcId="{204D61FA-F7AC-4420-B273-F3E575D9DE91}" destId="{477D9025-CE67-46C4-A210-3D6E0AAF465F}" srcOrd="3" destOrd="0" parTransId="{2AF899A1-87A7-40AF-8087-133092F8D2A2}" sibTransId="{DB851E49-D8A3-480F-AACE-1C626724D6A4}"/>
    <dgm:cxn modelId="{895CF6F7-2155-43A5-94D0-4DC205C7080F}" type="presOf" srcId="{31FFEFED-987F-4612-8176-31B29645CF28}" destId="{F325AD56-1976-4B0C-AEB0-6460399E410C}" srcOrd="0" destOrd="0" presId="urn:microsoft.com/office/officeart/2005/8/layout/cycle3"/>
    <dgm:cxn modelId="{55FC040D-1A8C-47EC-A786-45613226F297}" type="presParOf" srcId="{AEAC8C86-18D5-4261-8B15-A1C42EDC1248}" destId="{355F434F-5A32-4645-9CC9-0C7B6F11F77A}" srcOrd="0" destOrd="0" presId="urn:microsoft.com/office/officeart/2005/8/layout/cycle3"/>
    <dgm:cxn modelId="{1EFEBDB0-C10B-40A0-A2F1-F43E58A92D06}" type="presParOf" srcId="{355F434F-5A32-4645-9CC9-0C7B6F11F77A}" destId="{F325AD56-1976-4B0C-AEB0-6460399E410C}" srcOrd="0" destOrd="0" presId="urn:microsoft.com/office/officeart/2005/8/layout/cycle3"/>
    <dgm:cxn modelId="{C5E8E11B-CE69-40A7-99C5-CDB038D16477}" type="presParOf" srcId="{355F434F-5A32-4645-9CC9-0C7B6F11F77A}" destId="{A13B2F65-1E48-4F6D-8418-A716931CCF07}" srcOrd="1" destOrd="0" presId="urn:microsoft.com/office/officeart/2005/8/layout/cycle3"/>
    <dgm:cxn modelId="{43482EA5-9FDC-4992-9553-EDD9BBDAE449}" type="presParOf" srcId="{355F434F-5A32-4645-9CC9-0C7B6F11F77A}" destId="{B42F949C-40F9-4C45-8C32-A43A7FB84DCE}" srcOrd="2" destOrd="0" presId="urn:microsoft.com/office/officeart/2005/8/layout/cycle3"/>
    <dgm:cxn modelId="{B35EDD80-D034-4D25-ADB5-0D25B79EE331}" type="presParOf" srcId="{355F434F-5A32-4645-9CC9-0C7B6F11F77A}" destId="{37E0220C-CD9A-4EFA-B729-E0B7A8914817}" srcOrd="3" destOrd="0" presId="urn:microsoft.com/office/officeart/2005/8/layout/cycle3"/>
    <dgm:cxn modelId="{E39D648F-0FBA-4EA1-96B6-6F44AB5BF846}" type="presParOf" srcId="{355F434F-5A32-4645-9CC9-0C7B6F11F77A}" destId="{F795289F-589A-4FF3-B5EF-8D21C4178829}" srcOrd="4" destOrd="0" presId="urn:microsoft.com/office/officeart/2005/8/layout/cycle3"/>
    <dgm:cxn modelId="{BDC65DA2-5DAD-46B5-BFCA-3BDFC190E9D4}" type="presParOf" srcId="{355F434F-5A32-4645-9CC9-0C7B6F11F77A}" destId="{1CEF12A5-CCCA-4531-8623-0843989A02F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D9CDC-9D56-40DB-95C0-9C0B2D79214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B24B4B-3F1B-4644-8589-540112681D52}">
      <dgm:prSet custT="1"/>
      <dgm:spPr/>
      <dgm:t>
        <a:bodyPr/>
        <a:lstStyle/>
        <a:p>
          <a:r>
            <a:rPr lang="en-US" sz="1800" dirty="0"/>
            <a:t>Apply 90 days before but no later than 60 days after the graduation date. </a:t>
          </a:r>
        </a:p>
      </dgm:t>
    </dgm:pt>
    <dgm:pt modelId="{CCF41862-7645-47E0-BA79-20F783AC97DB}" type="parTrans" cxnId="{3F2ED9BB-BDEB-4EF7-9F6C-4D04009138A3}">
      <dgm:prSet/>
      <dgm:spPr/>
      <dgm:t>
        <a:bodyPr/>
        <a:lstStyle/>
        <a:p>
          <a:endParaRPr lang="en-US"/>
        </a:p>
      </dgm:t>
    </dgm:pt>
    <dgm:pt modelId="{7BE0DC79-5B88-4119-933D-62CCAF17B140}" type="sibTrans" cxnId="{3F2ED9BB-BDEB-4EF7-9F6C-4D04009138A3}">
      <dgm:prSet/>
      <dgm:spPr/>
      <dgm:t>
        <a:bodyPr/>
        <a:lstStyle/>
        <a:p>
          <a:endParaRPr lang="en-US"/>
        </a:p>
      </dgm:t>
    </dgm:pt>
    <dgm:pt modelId="{044593A3-D43C-49F6-9F0A-8B172BF8DE7A}">
      <dgm:prSet custT="1"/>
      <dgm:spPr/>
      <dgm:t>
        <a:bodyPr/>
        <a:lstStyle/>
        <a:p>
          <a:r>
            <a:rPr lang="en-US" sz="1800" dirty="0"/>
            <a:t>Allow up to 5 months for USCIS processing. </a:t>
          </a:r>
          <a:r>
            <a:rPr lang="en-US" sz="1800" b="1" dirty="0"/>
            <a:t>Apply early!</a:t>
          </a:r>
          <a:endParaRPr lang="en-US" sz="1800" dirty="0"/>
        </a:p>
      </dgm:t>
    </dgm:pt>
    <dgm:pt modelId="{1F4D3EBA-8A16-4929-9D21-8F89C334A7A6}" type="parTrans" cxnId="{A2499298-0AFF-4040-A543-AC30466A470E}">
      <dgm:prSet/>
      <dgm:spPr/>
      <dgm:t>
        <a:bodyPr/>
        <a:lstStyle/>
        <a:p>
          <a:endParaRPr lang="en-US"/>
        </a:p>
      </dgm:t>
    </dgm:pt>
    <dgm:pt modelId="{4555915B-A065-4619-99AA-C2A85E47E5CB}" type="sibTrans" cxnId="{A2499298-0AFF-4040-A543-AC30466A470E}">
      <dgm:prSet/>
      <dgm:spPr/>
      <dgm:t>
        <a:bodyPr/>
        <a:lstStyle/>
        <a:p>
          <a:endParaRPr lang="en-US"/>
        </a:p>
      </dgm:t>
    </dgm:pt>
    <dgm:pt modelId="{07522D2B-C64E-4CA5-AC72-B6499FD44959}">
      <dgm:prSet custT="1"/>
      <dgm:spPr/>
      <dgm:t>
        <a:bodyPr/>
        <a:lstStyle/>
        <a:p>
          <a:r>
            <a:rPr lang="en-US" sz="1800" b="1" dirty="0"/>
            <a:t>Submit ISSS and USCIS documents online:</a:t>
          </a:r>
          <a:r>
            <a:rPr lang="en-US" sz="1800" dirty="0"/>
            <a:t> </a:t>
          </a:r>
          <a:r>
            <a:rPr lang="en-US" sz="1800" dirty="0">
              <a:hlinkClick xmlns:r="http://schemas.openxmlformats.org/officeDocument/2006/relationships" r:id="rId1"/>
            </a:rPr>
            <a:t>https://www.international.txstate.edu/Work-Authorization/opt.html</a:t>
          </a:r>
          <a:r>
            <a:rPr lang="en-US" sz="1800" dirty="0"/>
            <a:t>	</a:t>
          </a:r>
        </a:p>
      </dgm:t>
    </dgm:pt>
    <dgm:pt modelId="{7BB7674B-5AB6-4CB4-BC38-723E704E2A99}" type="parTrans" cxnId="{F65A95AD-DFB5-4E9F-AE2C-55E3467561BA}">
      <dgm:prSet/>
      <dgm:spPr/>
      <dgm:t>
        <a:bodyPr/>
        <a:lstStyle/>
        <a:p>
          <a:endParaRPr lang="en-US"/>
        </a:p>
      </dgm:t>
    </dgm:pt>
    <dgm:pt modelId="{E1EAFEA9-58E8-4234-BA65-DE3DFD3C6CFB}" type="sibTrans" cxnId="{F65A95AD-DFB5-4E9F-AE2C-55E3467561BA}">
      <dgm:prSet/>
      <dgm:spPr/>
      <dgm:t>
        <a:bodyPr/>
        <a:lstStyle/>
        <a:p>
          <a:endParaRPr lang="en-US"/>
        </a:p>
      </dgm:t>
    </dgm:pt>
    <dgm:pt modelId="{947FFA66-33F1-4F93-AF9C-1DC9A3DEDAA7}">
      <dgm:prSet custT="1"/>
      <dgm:spPr/>
      <dgm:t>
        <a:bodyPr/>
        <a:lstStyle/>
        <a:p>
          <a:r>
            <a:rPr lang="en-US" sz="1800" b="1" dirty="0"/>
            <a:t>Offer of employment is not required </a:t>
          </a:r>
          <a:r>
            <a:rPr lang="en-US" sz="1800" dirty="0"/>
            <a:t>to apply for OPT. </a:t>
          </a:r>
        </a:p>
      </dgm:t>
    </dgm:pt>
    <dgm:pt modelId="{9716FAD6-C11B-466E-9918-A17ECA61D046}" type="parTrans" cxnId="{87D409B7-8395-4733-B999-03238F105600}">
      <dgm:prSet/>
      <dgm:spPr/>
      <dgm:t>
        <a:bodyPr/>
        <a:lstStyle/>
        <a:p>
          <a:endParaRPr lang="en-US"/>
        </a:p>
      </dgm:t>
    </dgm:pt>
    <dgm:pt modelId="{449D5AAF-01D7-40EF-979C-BAA9D423522C}" type="sibTrans" cxnId="{87D409B7-8395-4733-B999-03238F105600}">
      <dgm:prSet/>
      <dgm:spPr/>
      <dgm:t>
        <a:bodyPr/>
        <a:lstStyle/>
        <a:p>
          <a:endParaRPr lang="en-US"/>
        </a:p>
      </dgm:t>
    </dgm:pt>
    <dgm:pt modelId="{4AB2A0B0-D842-4968-933F-FFC90B86C80D}">
      <dgm:prSet custT="1"/>
      <dgm:spPr/>
      <dgm:t>
        <a:bodyPr/>
        <a:lstStyle/>
        <a:p>
          <a:r>
            <a:rPr lang="en-US" sz="1800" dirty="0"/>
            <a:t>When choosing the </a:t>
          </a:r>
          <a:r>
            <a:rPr lang="en-US" sz="1800" b="1" dirty="0"/>
            <a:t>Start Date</a:t>
          </a:r>
          <a:r>
            <a:rPr lang="en-US" sz="1800" dirty="0"/>
            <a:t> consider when you expect to begin working. This date cannot be changed.</a:t>
          </a:r>
        </a:p>
      </dgm:t>
    </dgm:pt>
    <dgm:pt modelId="{F298542E-67AB-459C-8776-700DC1A8217D}" type="parTrans" cxnId="{AA5B825C-6D2D-4BFF-A66D-B61527F55E50}">
      <dgm:prSet/>
      <dgm:spPr/>
      <dgm:t>
        <a:bodyPr/>
        <a:lstStyle/>
        <a:p>
          <a:endParaRPr lang="en-US"/>
        </a:p>
      </dgm:t>
    </dgm:pt>
    <dgm:pt modelId="{53CADC5E-13D2-4BC3-9D11-8B355E50732A}" type="sibTrans" cxnId="{AA5B825C-6D2D-4BFF-A66D-B61527F55E50}">
      <dgm:prSet/>
      <dgm:spPr/>
      <dgm:t>
        <a:bodyPr/>
        <a:lstStyle/>
        <a:p>
          <a:endParaRPr lang="en-US"/>
        </a:p>
      </dgm:t>
    </dgm:pt>
    <dgm:pt modelId="{A46563A1-B051-4BC6-8B96-C71A6B2C1C20}">
      <dgm:prSet custT="1"/>
      <dgm:spPr/>
      <dgm:t>
        <a:bodyPr/>
        <a:lstStyle/>
        <a:p>
          <a:r>
            <a:rPr lang="en-US" sz="1800" b="0" dirty="0"/>
            <a:t>Work with </a:t>
          </a:r>
          <a:r>
            <a:rPr lang="en-US" sz="1800" b="1" dirty="0"/>
            <a:t>Career Services</a:t>
          </a:r>
          <a:r>
            <a:rPr lang="en-US" sz="1800" b="0" dirty="0"/>
            <a:t> for career readiness</a:t>
          </a:r>
          <a:r>
            <a:rPr lang="en-US" sz="1800" dirty="0"/>
            <a:t>. </a:t>
          </a:r>
          <a:r>
            <a:rPr lang="en-US" sz="1800" dirty="0">
              <a:hlinkClick xmlns:r="http://schemas.openxmlformats.org/officeDocument/2006/relationships" r:id="rId2"/>
            </a:rPr>
            <a:t>www.careerservices.txstate.edu/</a:t>
          </a:r>
          <a:r>
            <a:rPr lang="en-US" sz="1800" dirty="0"/>
            <a:t> </a:t>
          </a:r>
        </a:p>
      </dgm:t>
    </dgm:pt>
    <dgm:pt modelId="{C355D028-65A7-4584-8E96-F28105EEC9BA}" type="parTrans" cxnId="{9D12FCCD-482C-40E3-B394-FC8A3259E1B4}">
      <dgm:prSet/>
      <dgm:spPr/>
      <dgm:t>
        <a:bodyPr/>
        <a:lstStyle/>
        <a:p>
          <a:endParaRPr lang="en-US"/>
        </a:p>
      </dgm:t>
    </dgm:pt>
    <dgm:pt modelId="{BE746725-C6C1-413B-9D6F-E119DDA880CC}" type="sibTrans" cxnId="{9D12FCCD-482C-40E3-B394-FC8A3259E1B4}">
      <dgm:prSet/>
      <dgm:spPr/>
      <dgm:t>
        <a:bodyPr/>
        <a:lstStyle/>
        <a:p>
          <a:endParaRPr lang="en-US"/>
        </a:p>
      </dgm:t>
    </dgm:pt>
    <dgm:pt modelId="{FE5E4C23-0F5B-4FE5-988E-21AF6126178E}" type="pres">
      <dgm:prSet presAssocID="{E2DD9CDC-9D56-40DB-95C0-9C0B2D79214B}" presName="root" presStyleCnt="0">
        <dgm:presLayoutVars>
          <dgm:dir/>
          <dgm:resizeHandles val="exact"/>
        </dgm:presLayoutVars>
      </dgm:prSet>
      <dgm:spPr/>
    </dgm:pt>
    <dgm:pt modelId="{F93F0A4F-4D05-4820-9423-2895444471B3}" type="pres">
      <dgm:prSet presAssocID="{E2DD9CDC-9D56-40DB-95C0-9C0B2D79214B}" presName="container" presStyleCnt="0">
        <dgm:presLayoutVars>
          <dgm:dir/>
          <dgm:resizeHandles val="exact"/>
        </dgm:presLayoutVars>
      </dgm:prSet>
      <dgm:spPr/>
    </dgm:pt>
    <dgm:pt modelId="{7517B35E-4D9E-4C62-82C0-6ECBEC16D831}" type="pres">
      <dgm:prSet presAssocID="{57B24B4B-3F1B-4644-8589-540112681D52}" presName="compNode" presStyleCnt="0"/>
      <dgm:spPr/>
    </dgm:pt>
    <dgm:pt modelId="{76506D24-931C-45E2-A9CC-D55661D7AE75}" type="pres">
      <dgm:prSet presAssocID="{57B24B4B-3F1B-4644-8589-540112681D52}" presName="iconBgRect" presStyleLbl="bgShp" presStyleIdx="0" presStyleCnt="6"/>
      <dgm:spPr/>
    </dgm:pt>
    <dgm:pt modelId="{5A317DEB-5322-43CE-8EA8-99922695B3B9}" type="pres">
      <dgm:prSet presAssocID="{57B24B4B-3F1B-4644-8589-540112681D52}" presName="iconRect" presStyleLbl="node1" presStyleIdx="0"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arm clock"/>
        </a:ext>
      </dgm:extLst>
    </dgm:pt>
    <dgm:pt modelId="{570041D8-B96E-4A5E-86E5-E3CFB335BDBF}" type="pres">
      <dgm:prSet presAssocID="{57B24B4B-3F1B-4644-8589-540112681D52}" presName="spaceRect" presStyleCnt="0"/>
      <dgm:spPr/>
    </dgm:pt>
    <dgm:pt modelId="{A7BF1695-2E85-435F-A5F1-57843B291520}" type="pres">
      <dgm:prSet presAssocID="{57B24B4B-3F1B-4644-8589-540112681D52}" presName="textRect" presStyleLbl="revTx" presStyleIdx="0" presStyleCnt="6" custScaleX="104552" custLinFactNeighborY="15128">
        <dgm:presLayoutVars>
          <dgm:chMax val="1"/>
          <dgm:chPref val="1"/>
        </dgm:presLayoutVars>
      </dgm:prSet>
      <dgm:spPr/>
    </dgm:pt>
    <dgm:pt modelId="{E882BABB-2895-4FC0-AD4B-296EA654F341}" type="pres">
      <dgm:prSet presAssocID="{7BE0DC79-5B88-4119-933D-62CCAF17B140}" presName="sibTrans" presStyleLbl="sibTrans2D1" presStyleIdx="0" presStyleCnt="0"/>
      <dgm:spPr/>
    </dgm:pt>
    <dgm:pt modelId="{DDAF0351-ED38-4675-B5DA-351A65073CA0}" type="pres">
      <dgm:prSet presAssocID="{044593A3-D43C-49F6-9F0A-8B172BF8DE7A}" presName="compNode" presStyleCnt="0"/>
      <dgm:spPr/>
    </dgm:pt>
    <dgm:pt modelId="{CFF446A3-8826-4DFB-A686-C13A0169A241}" type="pres">
      <dgm:prSet presAssocID="{044593A3-D43C-49F6-9F0A-8B172BF8DE7A}" presName="iconBgRect" presStyleLbl="bgShp" presStyleIdx="1" presStyleCnt="6"/>
      <dgm:spPr/>
    </dgm:pt>
    <dgm:pt modelId="{19DC7CB8-BA6E-4DCC-A08C-AA002420365B}" type="pres">
      <dgm:prSet presAssocID="{044593A3-D43C-49F6-9F0A-8B172BF8DE7A}"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C8D9C779-BE54-4E56-8D2E-7A4DABE0A850}" type="pres">
      <dgm:prSet presAssocID="{044593A3-D43C-49F6-9F0A-8B172BF8DE7A}" presName="spaceRect" presStyleCnt="0"/>
      <dgm:spPr/>
    </dgm:pt>
    <dgm:pt modelId="{0A37DA32-C504-46DF-9C48-5C39927FB51B}" type="pres">
      <dgm:prSet presAssocID="{044593A3-D43C-49F6-9F0A-8B172BF8DE7A}" presName="textRect" presStyleLbl="revTx" presStyleIdx="1" presStyleCnt="6" custScaleX="104552">
        <dgm:presLayoutVars>
          <dgm:chMax val="1"/>
          <dgm:chPref val="1"/>
        </dgm:presLayoutVars>
      </dgm:prSet>
      <dgm:spPr/>
    </dgm:pt>
    <dgm:pt modelId="{81483C05-FDCD-4659-B423-EEAA2441E12D}" type="pres">
      <dgm:prSet presAssocID="{4555915B-A065-4619-99AA-C2A85E47E5CB}" presName="sibTrans" presStyleLbl="sibTrans2D1" presStyleIdx="0" presStyleCnt="0"/>
      <dgm:spPr/>
    </dgm:pt>
    <dgm:pt modelId="{648B4431-9085-4EE2-AB81-31BF9470A8D3}" type="pres">
      <dgm:prSet presAssocID="{07522D2B-C64E-4CA5-AC72-B6499FD44959}" presName="compNode" presStyleCnt="0"/>
      <dgm:spPr/>
    </dgm:pt>
    <dgm:pt modelId="{7210D01E-07C5-4DCF-B0C7-435ADE3C9DAB}" type="pres">
      <dgm:prSet presAssocID="{07522D2B-C64E-4CA5-AC72-B6499FD44959}" presName="iconBgRect" presStyleLbl="bgShp" presStyleIdx="2" presStyleCnt="6"/>
      <dgm:spPr/>
    </dgm:pt>
    <dgm:pt modelId="{6B07666F-A2A3-4CD2-AC63-D343B13D1C70}" type="pres">
      <dgm:prSet presAssocID="{07522D2B-C64E-4CA5-AC72-B6499FD44959}" presName="iconRect" presStyleLbl="node1" presStyleIdx="2"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nternet"/>
        </a:ext>
      </dgm:extLst>
    </dgm:pt>
    <dgm:pt modelId="{05B3A220-05F2-4C1E-AF00-17E439DAE8A9}" type="pres">
      <dgm:prSet presAssocID="{07522D2B-C64E-4CA5-AC72-B6499FD44959}" presName="spaceRect" presStyleCnt="0"/>
      <dgm:spPr/>
    </dgm:pt>
    <dgm:pt modelId="{6347CE9B-1FAE-4CBF-BC86-D5064CE514BF}" type="pres">
      <dgm:prSet presAssocID="{07522D2B-C64E-4CA5-AC72-B6499FD44959}" presName="textRect" presStyleLbl="revTx" presStyleIdx="2" presStyleCnt="6" custScaleX="104552" custLinFactNeighborY="15128">
        <dgm:presLayoutVars>
          <dgm:chMax val="1"/>
          <dgm:chPref val="1"/>
        </dgm:presLayoutVars>
      </dgm:prSet>
      <dgm:spPr/>
    </dgm:pt>
    <dgm:pt modelId="{71098EB7-6193-4F5E-897C-243BE7682AAF}" type="pres">
      <dgm:prSet presAssocID="{E1EAFEA9-58E8-4234-BA65-DE3DFD3C6CFB}" presName="sibTrans" presStyleLbl="sibTrans2D1" presStyleIdx="0" presStyleCnt="0"/>
      <dgm:spPr/>
    </dgm:pt>
    <dgm:pt modelId="{2EB25AB8-3744-41CC-AA07-3DD0AE0D9A2F}" type="pres">
      <dgm:prSet presAssocID="{947FFA66-33F1-4F93-AF9C-1DC9A3DEDAA7}" presName="compNode" presStyleCnt="0"/>
      <dgm:spPr/>
    </dgm:pt>
    <dgm:pt modelId="{AB6F9899-27C9-489C-9C83-17A63F43A00E}" type="pres">
      <dgm:prSet presAssocID="{947FFA66-33F1-4F93-AF9C-1DC9A3DEDAA7}" presName="iconBgRect" presStyleLbl="bgShp" presStyleIdx="3" presStyleCnt="6"/>
      <dgm:spPr/>
    </dgm:pt>
    <dgm:pt modelId="{07B8B4E0-D627-4E8D-B335-54792E92B70B}" type="pres">
      <dgm:prSet presAssocID="{947FFA66-33F1-4F93-AF9C-1DC9A3DEDAA7}"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andshake"/>
        </a:ext>
      </dgm:extLst>
    </dgm:pt>
    <dgm:pt modelId="{7F5F0881-217D-4FF8-9F7D-392A98FE4939}" type="pres">
      <dgm:prSet presAssocID="{947FFA66-33F1-4F93-AF9C-1DC9A3DEDAA7}" presName="spaceRect" presStyleCnt="0"/>
      <dgm:spPr/>
    </dgm:pt>
    <dgm:pt modelId="{654E3579-2DDB-48C5-A884-9316A665F77E}" type="pres">
      <dgm:prSet presAssocID="{947FFA66-33F1-4F93-AF9C-1DC9A3DEDAA7}" presName="textRect" presStyleLbl="revTx" presStyleIdx="3" presStyleCnt="6" custScaleX="104552" custLinFactNeighborX="-560" custLinFactNeighborY="-655">
        <dgm:presLayoutVars>
          <dgm:chMax val="1"/>
          <dgm:chPref val="1"/>
        </dgm:presLayoutVars>
      </dgm:prSet>
      <dgm:spPr/>
    </dgm:pt>
    <dgm:pt modelId="{02617DD2-850A-4F23-92EF-C507BE27E5F7}" type="pres">
      <dgm:prSet presAssocID="{449D5AAF-01D7-40EF-979C-BAA9D423522C}" presName="sibTrans" presStyleLbl="sibTrans2D1" presStyleIdx="0" presStyleCnt="0"/>
      <dgm:spPr/>
    </dgm:pt>
    <dgm:pt modelId="{BBC7776A-909F-438F-8A51-33BB962A5C38}" type="pres">
      <dgm:prSet presAssocID="{4AB2A0B0-D842-4968-933F-FFC90B86C80D}" presName="compNode" presStyleCnt="0"/>
      <dgm:spPr/>
    </dgm:pt>
    <dgm:pt modelId="{D537B47E-07A4-46F8-93FD-4A02678096F8}" type="pres">
      <dgm:prSet presAssocID="{4AB2A0B0-D842-4968-933F-FFC90B86C80D}" presName="iconBgRect" presStyleLbl="bgShp" presStyleIdx="4" presStyleCnt="6"/>
      <dgm:spPr/>
    </dgm:pt>
    <dgm:pt modelId="{EF6EBBE3-6004-4589-9C0A-7E7021BF9A39}" type="pres">
      <dgm:prSet presAssocID="{4AB2A0B0-D842-4968-933F-FFC90B86C80D}"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thly calendar"/>
        </a:ext>
      </dgm:extLst>
    </dgm:pt>
    <dgm:pt modelId="{B57B11B7-DF5E-4C9A-A3E7-E434F483FC09}" type="pres">
      <dgm:prSet presAssocID="{4AB2A0B0-D842-4968-933F-FFC90B86C80D}" presName="spaceRect" presStyleCnt="0"/>
      <dgm:spPr/>
    </dgm:pt>
    <dgm:pt modelId="{D46F60C7-F4DA-4046-9B4D-B5B01F8117AE}" type="pres">
      <dgm:prSet presAssocID="{4AB2A0B0-D842-4968-933F-FFC90B86C80D}" presName="textRect" presStyleLbl="revTx" presStyleIdx="4" presStyleCnt="6" custScaleX="109223" custLinFactNeighborY="15225">
        <dgm:presLayoutVars>
          <dgm:chMax val="1"/>
          <dgm:chPref val="1"/>
        </dgm:presLayoutVars>
      </dgm:prSet>
      <dgm:spPr/>
    </dgm:pt>
    <dgm:pt modelId="{0DDAB49E-3213-4B95-AEB8-BF7EA794E9A4}" type="pres">
      <dgm:prSet presAssocID="{53CADC5E-13D2-4BC3-9D11-8B355E50732A}" presName="sibTrans" presStyleLbl="sibTrans2D1" presStyleIdx="0" presStyleCnt="0"/>
      <dgm:spPr/>
    </dgm:pt>
    <dgm:pt modelId="{2E759265-5F08-4270-8AE5-72E68D7F6339}" type="pres">
      <dgm:prSet presAssocID="{A46563A1-B051-4BC6-8B96-C71A6B2C1C20}" presName="compNode" presStyleCnt="0"/>
      <dgm:spPr/>
    </dgm:pt>
    <dgm:pt modelId="{D34C0668-21E0-4661-8A76-E307C88F14D1}" type="pres">
      <dgm:prSet presAssocID="{A46563A1-B051-4BC6-8B96-C71A6B2C1C20}" presName="iconBgRect" presStyleLbl="bgShp" presStyleIdx="5" presStyleCnt="6"/>
      <dgm:spPr/>
    </dgm:pt>
    <dgm:pt modelId="{91AE4C65-4A5B-4E8B-A91E-F092859115A2}" type="pres">
      <dgm:prSet presAssocID="{A46563A1-B051-4BC6-8B96-C71A6B2C1C20}"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E435819A-6E8F-4D6E-81D7-F3C46F1A3AB1}" type="pres">
      <dgm:prSet presAssocID="{A46563A1-B051-4BC6-8B96-C71A6B2C1C20}" presName="spaceRect" presStyleCnt="0"/>
      <dgm:spPr/>
    </dgm:pt>
    <dgm:pt modelId="{2829C0C8-2D05-4C7D-BCC3-B7FF29AAD3F2}" type="pres">
      <dgm:prSet presAssocID="{A46563A1-B051-4BC6-8B96-C71A6B2C1C20}" presName="textRect" presStyleLbl="revTx" presStyleIdx="5" presStyleCnt="6" custScaleX="104552" custLinFactNeighborY="15128">
        <dgm:presLayoutVars>
          <dgm:chMax val="1"/>
          <dgm:chPref val="1"/>
        </dgm:presLayoutVars>
      </dgm:prSet>
      <dgm:spPr/>
    </dgm:pt>
  </dgm:ptLst>
  <dgm:cxnLst>
    <dgm:cxn modelId="{D1A33B02-4F01-41D6-86E2-3154FD4F328A}" type="presOf" srcId="{044593A3-D43C-49F6-9F0A-8B172BF8DE7A}" destId="{0A37DA32-C504-46DF-9C48-5C39927FB51B}" srcOrd="0" destOrd="0" presId="urn:microsoft.com/office/officeart/2018/2/layout/IconCircleList"/>
    <dgm:cxn modelId="{28A1A004-0425-4580-9B70-3C66334DC642}" type="presOf" srcId="{53CADC5E-13D2-4BC3-9D11-8B355E50732A}" destId="{0DDAB49E-3213-4B95-AEB8-BF7EA794E9A4}" srcOrd="0" destOrd="0" presId="urn:microsoft.com/office/officeart/2018/2/layout/IconCircleList"/>
    <dgm:cxn modelId="{D864D70F-2185-4CFF-AA91-4DAAA4830892}" type="presOf" srcId="{E1EAFEA9-58E8-4234-BA65-DE3DFD3C6CFB}" destId="{71098EB7-6193-4F5E-897C-243BE7682AAF}" srcOrd="0" destOrd="0" presId="urn:microsoft.com/office/officeart/2018/2/layout/IconCircleList"/>
    <dgm:cxn modelId="{64A54A36-57CA-4323-9965-2C786F6F5448}" type="presOf" srcId="{E2DD9CDC-9D56-40DB-95C0-9C0B2D79214B}" destId="{FE5E4C23-0F5B-4FE5-988E-21AF6126178E}" srcOrd="0" destOrd="0" presId="urn:microsoft.com/office/officeart/2018/2/layout/IconCircleList"/>
    <dgm:cxn modelId="{AA5B825C-6D2D-4BFF-A66D-B61527F55E50}" srcId="{E2DD9CDC-9D56-40DB-95C0-9C0B2D79214B}" destId="{4AB2A0B0-D842-4968-933F-FFC90B86C80D}" srcOrd="4" destOrd="0" parTransId="{F298542E-67AB-459C-8776-700DC1A8217D}" sibTransId="{53CADC5E-13D2-4BC3-9D11-8B355E50732A}"/>
    <dgm:cxn modelId="{65414441-3CAD-4F67-BE3E-5D3B28D77794}" type="presOf" srcId="{A46563A1-B051-4BC6-8B96-C71A6B2C1C20}" destId="{2829C0C8-2D05-4C7D-BCC3-B7FF29AAD3F2}" srcOrd="0" destOrd="0" presId="urn:microsoft.com/office/officeart/2018/2/layout/IconCircleList"/>
    <dgm:cxn modelId="{24F91776-7CE7-47F0-BBBB-03FE82F1B07F}" type="presOf" srcId="{947FFA66-33F1-4F93-AF9C-1DC9A3DEDAA7}" destId="{654E3579-2DDB-48C5-A884-9316A665F77E}" srcOrd="0" destOrd="0" presId="urn:microsoft.com/office/officeart/2018/2/layout/IconCircleList"/>
    <dgm:cxn modelId="{9E94D77D-E622-4FCC-9ADB-97B728D30B61}" type="presOf" srcId="{449D5AAF-01D7-40EF-979C-BAA9D423522C}" destId="{02617DD2-850A-4F23-92EF-C507BE27E5F7}" srcOrd="0" destOrd="0" presId="urn:microsoft.com/office/officeart/2018/2/layout/IconCircleList"/>
    <dgm:cxn modelId="{08CDBB80-EF5A-4E1C-986D-3CC8736F0314}" type="presOf" srcId="{07522D2B-C64E-4CA5-AC72-B6499FD44959}" destId="{6347CE9B-1FAE-4CBF-BC86-D5064CE514BF}" srcOrd="0" destOrd="0" presId="urn:microsoft.com/office/officeart/2018/2/layout/IconCircleList"/>
    <dgm:cxn modelId="{EC2B258F-255B-4E39-A56C-EB48E34C2ECD}" type="presOf" srcId="{4AB2A0B0-D842-4968-933F-FFC90B86C80D}" destId="{D46F60C7-F4DA-4046-9B4D-B5B01F8117AE}" srcOrd="0" destOrd="0" presId="urn:microsoft.com/office/officeart/2018/2/layout/IconCircleList"/>
    <dgm:cxn modelId="{A2499298-0AFF-4040-A543-AC30466A470E}" srcId="{E2DD9CDC-9D56-40DB-95C0-9C0B2D79214B}" destId="{044593A3-D43C-49F6-9F0A-8B172BF8DE7A}" srcOrd="1" destOrd="0" parTransId="{1F4D3EBA-8A16-4929-9D21-8F89C334A7A6}" sibTransId="{4555915B-A065-4619-99AA-C2A85E47E5CB}"/>
    <dgm:cxn modelId="{61C4C3A4-A0C9-46D2-89CC-20C7351EC5E2}" type="presOf" srcId="{57B24B4B-3F1B-4644-8589-540112681D52}" destId="{A7BF1695-2E85-435F-A5F1-57843B291520}" srcOrd="0" destOrd="0" presId="urn:microsoft.com/office/officeart/2018/2/layout/IconCircleList"/>
    <dgm:cxn modelId="{F1E434AC-3A6A-42E7-BD06-70FE034BCD4C}" type="presOf" srcId="{7BE0DC79-5B88-4119-933D-62CCAF17B140}" destId="{E882BABB-2895-4FC0-AD4B-296EA654F341}" srcOrd="0" destOrd="0" presId="urn:microsoft.com/office/officeart/2018/2/layout/IconCircleList"/>
    <dgm:cxn modelId="{F65A95AD-DFB5-4E9F-AE2C-55E3467561BA}" srcId="{E2DD9CDC-9D56-40DB-95C0-9C0B2D79214B}" destId="{07522D2B-C64E-4CA5-AC72-B6499FD44959}" srcOrd="2" destOrd="0" parTransId="{7BB7674B-5AB6-4CB4-BC38-723E704E2A99}" sibTransId="{E1EAFEA9-58E8-4234-BA65-DE3DFD3C6CFB}"/>
    <dgm:cxn modelId="{87D409B7-8395-4733-B999-03238F105600}" srcId="{E2DD9CDC-9D56-40DB-95C0-9C0B2D79214B}" destId="{947FFA66-33F1-4F93-AF9C-1DC9A3DEDAA7}" srcOrd="3" destOrd="0" parTransId="{9716FAD6-C11B-466E-9918-A17ECA61D046}" sibTransId="{449D5AAF-01D7-40EF-979C-BAA9D423522C}"/>
    <dgm:cxn modelId="{3F2ED9BB-BDEB-4EF7-9F6C-4D04009138A3}" srcId="{E2DD9CDC-9D56-40DB-95C0-9C0B2D79214B}" destId="{57B24B4B-3F1B-4644-8589-540112681D52}" srcOrd="0" destOrd="0" parTransId="{CCF41862-7645-47E0-BA79-20F783AC97DB}" sibTransId="{7BE0DC79-5B88-4119-933D-62CCAF17B140}"/>
    <dgm:cxn modelId="{9D12FCCD-482C-40E3-B394-FC8A3259E1B4}" srcId="{E2DD9CDC-9D56-40DB-95C0-9C0B2D79214B}" destId="{A46563A1-B051-4BC6-8B96-C71A6B2C1C20}" srcOrd="5" destOrd="0" parTransId="{C355D028-65A7-4584-8E96-F28105EEC9BA}" sibTransId="{BE746725-C6C1-413B-9D6F-E119DDA880CC}"/>
    <dgm:cxn modelId="{DCD51BD9-64DC-48FA-B89A-6A90BA1124F3}" type="presOf" srcId="{4555915B-A065-4619-99AA-C2A85E47E5CB}" destId="{81483C05-FDCD-4659-B423-EEAA2441E12D}" srcOrd="0" destOrd="0" presId="urn:microsoft.com/office/officeart/2018/2/layout/IconCircleList"/>
    <dgm:cxn modelId="{3A6A71EF-CD8D-41A6-91E1-98C4EBF41162}" type="presParOf" srcId="{FE5E4C23-0F5B-4FE5-988E-21AF6126178E}" destId="{F93F0A4F-4D05-4820-9423-2895444471B3}" srcOrd="0" destOrd="0" presId="urn:microsoft.com/office/officeart/2018/2/layout/IconCircleList"/>
    <dgm:cxn modelId="{2DA667A6-B4D6-4F88-965C-ECB83C712EE5}" type="presParOf" srcId="{F93F0A4F-4D05-4820-9423-2895444471B3}" destId="{7517B35E-4D9E-4C62-82C0-6ECBEC16D831}" srcOrd="0" destOrd="0" presId="urn:microsoft.com/office/officeart/2018/2/layout/IconCircleList"/>
    <dgm:cxn modelId="{5ABDB7D3-9E38-4629-8F8B-90BC96DED04A}" type="presParOf" srcId="{7517B35E-4D9E-4C62-82C0-6ECBEC16D831}" destId="{76506D24-931C-45E2-A9CC-D55661D7AE75}" srcOrd="0" destOrd="0" presId="urn:microsoft.com/office/officeart/2018/2/layout/IconCircleList"/>
    <dgm:cxn modelId="{7E4CF156-059E-40AE-B6C5-DA620FEA7DAC}" type="presParOf" srcId="{7517B35E-4D9E-4C62-82C0-6ECBEC16D831}" destId="{5A317DEB-5322-43CE-8EA8-99922695B3B9}" srcOrd="1" destOrd="0" presId="urn:microsoft.com/office/officeart/2018/2/layout/IconCircleList"/>
    <dgm:cxn modelId="{5516C2F8-D00A-4D39-AEC6-EBFED4A731F8}" type="presParOf" srcId="{7517B35E-4D9E-4C62-82C0-6ECBEC16D831}" destId="{570041D8-B96E-4A5E-86E5-E3CFB335BDBF}" srcOrd="2" destOrd="0" presId="urn:microsoft.com/office/officeart/2018/2/layout/IconCircleList"/>
    <dgm:cxn modelId="{8D74B1AC-BD75-4D29-80BB-BC1E82830D7B}" type="presParOf" srcId="{7517B35E-4D9E-4C62-82C0-6ECBEC16D831}" destId="{A7BF1695-2E85-435F-A5F1-57843B291520}" srcOrd="3" destOrd="0" presId="urn:microsoft.com/office/officeart/2018/2/layout/IconCircleList"/>
    <dgm:cxn modelId="{DA4669AD-3966-40E0-8CBF-885F85EF881E}" type="presParOf" srcId="{F93F0A4F-4D05-4820-9423-2895444471B3}" destId="{E882BABB-2895-4FC0-AD4B-296EA654F341}" srcOrd="1" destOrd="0" presId="urn:microsoft.com/office/officeart/2018/2/layout/IconCircleList"/>
    <dgm:cxn modelId="{0152E2EF-C9BC-4C6A-BA80-FEB5DDC7EC43}" type="presParOf" srcId="{F93F0A4F-4D05-4820-9423-2895444471B3}" destId="{DDAF0351-ED38-4675-B5DA-351A65073CA0}" srcOrd="2" destOrd="0" presId="urn:microsoft.com/office/officeart/2018/2/layout/IconCircleList"/>
    <dgm:cxn modelId="{591A0961-0871-41F4-8522-AE23746973F4}" type="presParOf" srcId="{DDAF0351-ED38-4675-B5DA-351A65073CA0}" destId="{CFF446A3-8826-4DFB-A686-C13A0169A241}" srcOrd="0" destOrd="0" presId="urn:microsoft.com/office/officeart/2018/2/layout/IconCircleList"/>
    <dgm:cxn modelId="{51D01DC8-B883-44BC-88E0-D2FC07C1735F}" type="presParOf" srcId="{DDAF0351-ED38-4675-B5DA-351A65073CA0}" destId="{19DC7CB8-BA6E-4DCC-A08C-AA002420365B}" srcOrd="1" destOrd="0" presId="urn:microsoft.com/office/officeart/2018/2/layout/IconCircleList"/>
    <dgm:cxn modelId="{ABF76737-1080-4F62-B9A5-EB47E8B5B2D4}" type="presParOf" srcId="{DDAF0351-ED38-4675-B5DA-351A65073CA0}" destId="{C8D9C779-BE54-4E56-8D2E-7A4DABE0A850}" srcOrd="2" destOrd="0" presId="urn:microsoft.com/office/officeart/2018/2/layout/IconCircleList"/>
    <dgm:cxn modelId="{0B23CDC0-6CEC-4FF1-9F82-E46B261A203C}" type="presParOf" srcId="{DDAF0351-ED38-4675-B5DA-351A65073CA0}" destId="{0A37DA32-C504-46DF-9C48-5C39927FB51B}" srcOrd="3" destOrd="0" presId="urn:microsoft.com/office/officeart/2018/2/layout/IconCircleList"/>
    <dgm:cxn modelId="{207B243B-C60C-49F2-BD84-447EB703A3E8}" type="presParOf" srcId="{F93F0A4F-4D05-4820-9423-2895444471B3}" destId="{81483C05-FDCD-4659-B423-EEAA2441E12D}" srcOrd="3" destOrd="0" presId="urn:microsoft.com/office/officeart/2018/2/layout/IconCircleList"/>
    <dgm:cxn modelId="{D722E1BA-AF6D-4D5D-9FF5-5541C055B7D0}" type="presParOf" srcId="{F93F0A4F-4D05-4820-9423-2895444471B3}" destId="{648B4431-9085-4EE2-AB81-31BF9470A8D3}" srcOrd="4" destOrd="0" presId="urn:microsoft.com/office/officeart/2018/2/layout/IconCircleList"/>
    <dgm:cxn modelId="{1B830AF2-6AC1-46F0-A6E7-E33ABF62F8A3}" type="presParOf" srcId="{648B4431-9085-4EE2-AB81-31BF9470A8D3}" destId="{7210D01E-07C5-4DCF-B0C7-435ADE3C9DAB}" srcOrd="0" destOrd="0" presId="urn:microsoft.com/office/officeart/2018/2/layout/IconCircleList"/>
    <dgm:cxn modelId="{031A0258-FC28-4191-89CC-ACE3761CC8BE}" type="presParOf" srcId="{648B4431-9085-4EE2-AB81-31BF9470A8D3}" destId="{6B07666F-A2A3-4CD2-AC63-D343B13D1C70}" srcOrd="1" destOrd="0" presId="urn:microsoft.com/office/officeart/2018/2/layout/IconCircleList"/>
    <dgm:cxn modelId="{D54CBE92-137A-44ED-91BE-A92F618EC903}" type="presParOf" srcId="{648B4431-9085-4EE2-AB81-31BF9470A8D3}" destId="{05B3A220-05F2-4C1E-AF00-17E439DAE8A9}" srcOrd="2" destOrd="0" presId="urn:microsoft.com/office/officeart/2018/2/layout/IconCircleList"/>
    <dgm:cxn modelId="{067E469F-120C-4CC7-A638-3BF97FBE791F}" type="presParOf" srcId="{648B4431-9085-4EE2-AB81-31BF9470A8D3}" destId="{6347CE9B-1FAE-4CBF-BC86-D5064CE514BF}" srcOrd="3" destOrd="0" presId="urn:microsoft.com/office/officeart/2018/2/layout/IconCircleList"/>
    <dgm:cxn modelId="{01FE0623-3A9D-4426-8AEB-31A4FFDAA777}" type="presParOf" srcId="{F93F0A4F-4D05-4820-9423-2895444471B3}" destId="{71098EB7-6193-4F5E-897C-243BE7682AAF}" srcOrd="5" destOrd="0" presId="urn:microsoft.com/office/officeart/2018/2/layout/IconCircleList"/>
    <dgm:cxn modelId="{D9484B47-92FA-445E-A91F-E92F6EE232A0}" type="presParOf" srcId="{F93F0A4F-4D05-4820-9423-2895444471B3}" destId="{2EB25AB8-3744-41CC-AA07-3DD0AE0D9A2F}" srcOrd="6" destOrd="0" presId="urn:microsoft.com/office/officeart/2018/2/layout/IconCircleList"/>
    <dgm:cxn modelId="{B0795530-49AB-4031-9567-606F48380B10}" type="presParOf" srcId="{2EB25AB8-3744-41CC-AA07-3DD0AE0D9A2F}" destId="{AB6F9899-27C9-489C-9C83-17A63F43A00E}" srcOrd="0" destOrd="0" presId="urn:microsoft.com/office/officeart/2018/2/layout/IconCircleList"/>
    <dgm:cxn modelId="{693378CD-2BF4-4761-AC19-468EFA66157B}" type="presParOf" srcId="{2EB25AB8-3744-41CC-AA07-3DD0AE0D9A2F}" destId="{07B8B4E0-D627-4E8D-B335-54792E92B70B}" srcOrd="1" destOrd="0" presId="urn:microsoft.com/office/officeart/2018/2/layout/IconCircleList"/>
    <dgm:cxn modelId="{546F7A5C-AC4F-47D2-9152-1DEDB3D2B0F7}" type="presParOf" srcId="{2EB25AB8-3744-41CC-AA07-3DD0AE0D9A2F}" destId="{7F5F0881-217D-4FF8-9F7D-392A98FE4939}" srcOrd="2" destOrd="0" presId="urn:microsoft.com/office/officeart/2018/2/layout/IconCircleList"/>
    <dgm:cxn modelId="{76117BF1-D97F-4B86-A89E-9453F16E1A67}" type="presParOf" srcId="{2EB25AB8-3744-41CC-AA07-3DD0AE0D9A2F}" destId="{654E3579-2DDB-48C5-A884-9316A665F77E}" srcOrd="3" destOrd="0" presId="urn:microsoft.com/office/officeart/2018/2/layout/IconCircleList"/>
    <dgm:cxn modelId="{2C816317-D7AA-4A90-AEC6-96DE5C67A425}" type="presParOf" srcId="{F93F0A4F-4D05-4820-9423-2895444471B3}" destId="{02617DD2-850A-4F23-92EF-C507BE27E5F7}" srcOrd="7" destOrd="0" presId="urn:microsoft.com/office/officeart/2018/2/layout/IconCircleList"/>
    <dgm:cxn modelId="{B42A929B-D658-47BF-AAB4-67EF69684369}" type="presParOf" srcId="{F93F0A4F-4D05-4820-9423-2895444471B3}" destId="{BBC7776A-909F-438F-8A51-33BB962A5C38}" srcOrd="8" destOrd="0" presId="urn:microsoft.com/office/officeart/2018/2/layout/IconCircleList"/>
    <dgm:cxn modelId="{85EC83D5-838C-4428-B61A-56DCC6FAD257}" type="presParOf" srcId="{BBC7776A-909F-438F-8A51-33BB962A5C38}" destId="{D537B47E-07A4-46F8-93FD-4A02678096F8}" srcOrd="0" destOrd="0" presId="urn:microsoft.com/office/officeart/2018/2/layout/IconCircleList"/>
    <dgm:cxn modelId="{6F1AFBE1-1CEB-4F9E-B402-7EEDD96412DA}" type="presParOf" srcId="{BBC7776A-909F-438F-8A51-33BB962A5C38}" destId="{EF6EBBE3-6004-4589-9C0A-7E7021BF9A39}" srcOrd="1" destOrd="0" presId="urn:microsoft.com/office/officeart/2018/2/layout/IconCircleList"/>
    <dgm:cxn modelId="{C3CEE48C-89CA-407C-A269-727AB1BD68FD}" type="presParOf" srcId="{BBC7776A-909F-438F-8A51-33BB962A5C38}" destId="{B57B11B7-DF5E-4C9A-A3E7-E434F483FC09}" srcOrd="2" destOrd="0" presId="urn:microsoft.com/office/officeart/2018/2/layout/IconCircleList"/>
    <dgm:cxn modelId="{A2F3927A-0666-473B-A653-D64018893837}" type="presParOf" srcId="{BBC7776A-909F-438F-8A51-33BB962A5C38}" destId="{D46F60C7-F4DA-4046-9B4D-B5B01F8117AE}" srcOrd="3" destOrd="0" presId="urn:microsoft.com/office/officeart/2018/2/layout/IconCircleList"/>
    <dgm:cxn modelId="{DE31DB14-B313-4974-BD1A-61E053C06C12}" type="presParOf" srcId="{F93F0A4F-4D05-4820-9423-2895444471B3}" destId="{0DDAB49E-3213-4B95-AEB8-BF7EA794E9A4}" srcOrd="9" destOrd="0" presId="urn:microsoft.com/office/officeart/2018/2/layout/IconCircleList"/>
    <dgm:cxn modelId="{35FD33D4-1FDD-44FC-A845-BEBFEF942FCC}" type="presParOf" srcId="{F93F0A4F-4D05-4820-9423-2895444471B3}" destId="{2E759265-5F08-4270-8AE5-72E68D7F6339}" srcOrd="10" destOrd="0" presId="urn:microsoft.com/office/officeart/2018/2/layout/IconCircleList"/>
    <dgm:cxn modelId="{640EC8BE-7270-4D20-9207-574D52F7C64A}" type="presParOf" srcId="{2E759265-5F08-4270-8AE5-72E68D7F6339}" destId="{D34C0668-21E0-4661-8A76-E307C88F14D1}" srcOrd="0" destOrd="0" presId="urn:microsoft.com/office/officeart/2018/2/layout/IconCircleList"/>
    <dgm:cxn modelId="{515A4C87-EDB6-4AAA-AAEE-645213023E02}" type="presParOf" srcId="{2E759265-5F08-4270-8AE5-72E68D7F6339}" destId="{91AE4C65-4A5B-4E8B-A91E-F092859115A2}" srcOrd="1" destOrd="0" presId="urn:microsoft.com/office/officeart/2018/2/layout/IconCircleList"/>
    <dgm:cxn modelId="{D645C77D-AB1D-4A16-81C5-D781EDB747C0}" type="presParOf" srcId="{2E759265-5F08-4270-8AE5-72E68D7F6339}" destId="{E435819A-6E8F-4D6E-81D7-F3C46F1A3AB1}" srcOrd="2" destOrd="0" presId="urn:microsoft.com/office/officeart/2018/2/layout/IconCircleList"/>
    <dgm:cxn modelId="{BF073AFB-7D31-45D8-B316-7D0298D65F36}" type="presParOf" srcId="{2E759265-5F08-4270-8AE5-72E68D7F6339}" destId="{2829C0C8-2D05-4C7D-BCC3-B7FF29AAD3F2}"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C2FBB-143B-403E-983A-9B1DD349271F}"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lang="en-US"/>
        </a:p>
      </dgm:t>
    </dgm:pt>
    <dgm:pt modelId="{2FEA1DAB-AECE-45B9-B7EF-C43A254182A4}">
      <dgm:prSet phldrT="[Text]"/>
      <dgm:spPr/>
      <dgm:t>
        <a:bodyPr/>
        <a:lstStyle/>
        <a:p>
          <a:pPr algn="ctr"/>
          <a:r>
            <a:rPr lang="en-US" b="1" dirty="0"/>
            <a:t>Student submits all OPT documents online to ISSS</a:t>
          </a:r>
        </a:p>
      </dgm:t>
    </dgm:pt>
    <dgm:pt modelId="{7D7CF1EF-A60A-4A8E-A1D0-AFC28231C5AB}" type="parTrans" cxnId="{C5D3B139-B7FD-4A5C-AAF0-A1A931E48AB9}">
      <dgm:prSet/>
      <dgm:spPr/>
      <dgm:t>
        <a:bodyPr/>
        <a:lstStyle/>
        <a:p>
          <a:endParaRPr lang="en-US"/>
        </a:p>
      </dgm:t>
    </dgm:pt>
    <dgm:pt modelId="{66585546-F546-4360-95D6-D51BC57B909B}" type="sibTrans" cxnId="{C5D3B139-B7FD-4A5C-AAF0-A1A931E48AB9}">
      <dgm:prSet/>
      <dgm:spPr/>
      <dgm:t>
        <a:bodyPr/>
        <a:lstStyle/>
        <a:p>
          <a:endParaRPr lang="en-US" dirty="0"/>
        </a:p>
      </dgm:t>
    </dgm:pt>
    <dgm:pt modelId="{0E9B86F1-B616-46BF-9018-6EFB78BD37B6}">
      <dgm:prSet phldrT="[Text]"/>
      <dgm:spPr/>
      <dgm:t>
        <a:bodyPr/>
        <a:lstStyle/>
        <a:p>
          <a:r>
            <a:rPr lang="en-US" b="1" dirty="0"/>
            <a:t>DSO creates recommendation in SEVIS and prints a new OPT </a:t>
          </a:r>
          <a:r>
            <a:rPr lang="en-US" b="1" u="sng" dirty="0"/>
            <a:t>requested</a:t>
          </a:r>
          <a:r>
            <a:rPr lang="en-US" b="1" dirty="0"/>
            <a:t> I-20</a:t>
          </a:r>
        </a:p>
      </dgm:t>
    </dgm:pt>
    <dgm:pt modelId="{57CE21DA-4936-4D6F-8CC7-8AAB4F45DA17}" type="parTrans" cxnId="{DA09351C-7BB5-42CD-AA1D-8791C4E454E4}">
      <dgm:prSet/>
      <dgm:spPr/>
      <dgm:t>
        <a:bodyPr/>
        <a:lstStyle/>
        <a:p>
          <a:endParaRPr lang="en-US"/>
        </a:p>
      </dgm:t>
    </dgm:pt>
    <dgm:pt modelId="{3FF2E81C-7254-41A3-B465-F9BD2830A88D}" type="sibTrans" cxnId="{DA09351C-7BB5-42CD-AA1D-8791C4E454E4}">
      <dgm:prSet/>
      <dgm:spPr/>
      <dgm:t>
        <a:bodyPr/>
        <a:lstStyle/>
        <a:p>
          <a:endParaRPr lang="en-US" dirty="0"/>
        </a:p>
      </dgm:t>
    </dgm:pt>
    <dgm:pt modelId="{AB193FB3-1EE4-4708-AE87-35D0FE901AC7}">
      <dgm:prSet phldrT="[Text]"/>
      <dgm:spPr/>
      <dgm:t>
        <a:bodyPr/>
        <a:lstStyle/>
        <a:p>
          <a:pPr algn="ctr">
            <a:buNone/>
          </a:pPr>
          <a:r>
            <a:rPr lang="en-US" b="1" dirty="0"/>
            <a:t>Student picks up (or requests a shipping label) for new I-20</a:t>
          </a:r>
          <a:endParaRPr lang="en-US" dirty="0"/>
        </a:p>
      </dgm:t>
    </dgm:pt>
    <dgm:pt modelId="{C43CB349-4898-4483-A584-B017F7F7BFD9}" type="parTrans" cxnId="{FBA35381-953A-4E6D-BCB6-4102B3448BAE}">
      <dgm:prSet/>
      <dgm:spPr/>
      <dgm:t>
        <a:bodyPr/>
        <a:lstStyle/>
        <a:p>
          <a:endParaRPr lang="en-US"/>
        </a:p>
      </dgm:t>
    </dgm:pt>
    <dgm:pt modelId="{BB4B55CD-5C7A-4205-B991-EA1837374246}" type="sibTrans" cxnId="{FBA35381-953A-4E6D-BCB6-4102B3448BAE}">
      <dgm:prSet/>
      <dgm:spPr/>
      <dgm:t>
        <a:bodyPr/>
        <a:lstStyle/>
        <a:p>
          <a:endParaRPr lang="en-US" dirty="0"/>
        </a:p>
      </dgm:t>
    </dgm:pt>
    <dgm:pt modelId="{FB043016-AEC4-4A5D-B877-2C4E81C559AE}">
      <dgm:prSet/>
      <dgm:spPr/>
      <dgm:t>
        <a:bodyPr/>
        <a:lstStyle/>
        <a:p>
          <a:r>
            <a:rPr lang="en-US" b="1" dirty="0"/>
            <a:t>DSO reviews students documents and makes suggestions on documents</a:t>
          </a:r>
        </a:p>
      </dgm:t>
    </dgm:pt>
    <dgm:pt modelId="{6F6141E1-B338-4A45-B39F-B35FDA550DBF}" type="parTrans" cxnId="{5D4C65ED-4643-4CE1-9FC8-E435E2CB197C}">
      <dgm:prSet/>
      <dgm:spPr/>
      <dgm:t>
        <a:bodyPr/>
        <a:lstStyle/>
        <a:p>
          <a:endParaRPr lang="en-US"/>
        </a:p>
      </dgm:t>
    </dgm:pt>
    <dgm:pt modelId="{D28F6840-B3E8-478A-85E3-0DFC505E8C02}" type="sibTrans" cxnId="{5D4C65ED-4643-4CE1-9FC8-E435E2CB197C}">
      <dgm:prSet/>
      <dgm:spPr/>
      <dgm:t>
        <a:bodyPr/>
        <a:lstStyle/>
        <a:p>
          <a:endParaRPr lang="en-US" dirty="0"/>
        </a:p>
      </dgm:t>
    </dgm:pt>
    <dgm:pt modelId="{D49FAB8D-A3D2-403A-B5A1-F18BF4D273D9}">
      <dgm:prSet/>
      <dgm:spPr/>
      <dgm:t>
        <a:bodyPr/>
        <a:lstStyle/>
        <a:p>
          <a:r>
            <a:rPr lang="en-US" b="1" dirty="0"/>
            <a:t>Student submits OPT Application to USCIS directly. </a:t>
          </a:r>
        </a:p>
      </dgm:t>
    </dgm:pt>
    <dgm:pt modelId="{3DB23DD9-4FAE-4D1D-AF4E-D5D89A584EC0}" type="parTrans" cxnId="{FAC8CC25-B2DA-4F79-9675-1588CCDA7BD8}">
      <dgm:prSet/>
      <dgm:spPr/>
      <dgm:t>
        <a:bodyPr/>
        <a:lstStyle/>
        <a:p>
          <a:endParaRPr lang="en-US"/>
        </a:p>
      </dgm:t>
    </dgm:pt>
    <dgm:pt modelId="{23B73652-29F0-4506-B46E-892ED7DE5759}" type="sibTrans" cxnId="{FAC8CC25-B2DA-4F79-9675-1588CCDA7BD8}">
      <dgm:prSet/>
      <dgm:spPr/>
      <dgm:t>
        <a:bodyPr/>
        <a:lstStyle/>
        <a:p>
          <a:endParaRPr lang="en-US"/>
        </a:p>
      </dgm:t>
    </dgm:pt>
    <dgm:pt modelId="{7BE2275D-70FB-4895-B6B2-53A478A9398C}">
      <dgm:prSet/>
      <dgm:spPr/>
      <dgm:t>
        <a:bodyPr/>
        <a:lstStyle/>
        <a:p>
          <a:pPr marL="0" lvl="0" defTabSz="711200">
            <a:lnSpc>
              <a:spcPct val="90000"/>
            </a:lnSpc>
            <a:spcBef>
              <a:spcPct val="0"/>
            </a:spcBef>
            <a:spcAft>
              <a:spcPct val="35000"/>
            </a:spcAft>
            <a:buNone/>
          </a:pPr>
          <a:r>
            <a:rPr lang="en-US" b="1" dirty="0"/>
            <a:t>Student reviews documents (DSO will make suggestions to edit any documents)</a:t>
          </a:r>
        </a:p>
      </dgm:t>
    </dgm:pt>
    <dgm:pt modelId="{A0CC9AAE-1159-49FC-B353-0DC3D73BBA91}" type="parTrans" cxnId="{764445D3-0CE4-4AD2-A8E8-E19E588DF615}">
      <dgm:prSet/>
      <dgm:spPr/>
      <dgm:t>
        <a:bodyPr/>
        <a:lstStyle/>
        <a:p>
          <a:endParaRPr lang="en-US"/>
        </a:p>
      </dgm:t>
    </dgm:pt>
    <dgm:pt modelId="{00F67998-BE2E-404C-A973-C74DB0FB17C8}" type="sibTrans" cxnId="{764445D3-0CE4-4AD2-A8E8-E19E588DF615}">
      <dgm:prSet/>
      <dgm:spPr/>
      <dgm:t>
        <a:bodyPr/>
        <a:lstStyle/>
        <a:p>
          <a:endParaRPr lang="en-US" dirty="0"/>
        </a:p>
      </dgm:t>
    </dgm:pt>
    <dgm:pt modelId="{D6956B93-EB68-455A-8CCB-9B4819C872AC}" type="pres">
      <dgm:prSet presAssocID="{2ADC2FBB-143B-403E-983A-9B1DD349271F}" presName="Name0" presStyleCnt="0">
        <dgm:presLayoutVars>
          <dgm:dir/>
          <dgm:resizeHandles val="exact"/>
        </dgm:presLayoutVars>
      </dgm:prSet>
      <dgm:spPr/>
    </dgm:pt>
    <dgm:pt modelId="{8A2520A8-F153-44B0-81F2-FFDD4EA589AE}" type="pres">
      <dgm:prSet presAssocID="{2FEA1DAB-AECE-45B9-B7EF-C43A254182A4}" presName="node" presStyleLbl="node1" presStyleIdx="0" presStyleCnt="6" custScaleY="117799">
        <dgm:presLayoutVars>
          <dgm:bulletEnabled val="1"/>
        </dgm:presLayoutVars>
      </dgm:prSet>
      <dgm:spPr/>
    </dgm:pt>
    <dgm:pt modelId="{0D3949DC-23ED-4F29-9344-2FD3A3C275F5}" type="pres">
      <dgm:prSet presAssocID="{66585546-F546-4360-95D6-D51BC57B909B}" presName="sibTrans" presStyleLbl="sibTrans1D1" presStyleIdx="0" presStyleCnt="5"/>
      <dgm:spPr/>
    </dgm:pt>
    <dgm:pt modelId="{3518BBE3-44F3-408A-876F-D39FD1AA025B}" type="pres">
      <dgm:prSet presAssocID="{66585546-F546-4360-95D6-D51BC57B909B}" presName="connectorText" presStyleLbl="sibTrans1D1" presStyleIdx="0" presStyleCnt="5"/>
      <dgm:spPr/>
    </dgm:pt>
    <dgm:pt modelId="{644398C1-EA90-4936-96E7-E42E0E231A5F}" type="pres">
      <dgm:prSet presAssocID="{FB043016-AEC4-4A5D-B877-2C4E81C559AE}" presName="node" presStyleLbl="node1" presStyleIdx="1" presStyleCnt="6" custScaleY="117799">
        <dgm:presLayoutVars>
          <dgm:bulletEnabled val="1"/>
        </dgm:presLayoutVars>
      </dgm:prSet>
      <dgm:spPr/>
    </dgm:pt>
    <dgm:pt modelId="{C41A3FFC-63DB-47DB-B71B-2A7475BA8725}" type="pres">
      <dgm:prSet presAssocID="{D28F6840-B3E8-478A-85E3-0DFC505E8C02}" presName="sibTrans" presStyleLbl="sibTrans1D1" presStyleIdx="1" presStyleCnt="5"/>
      <dgm:spPr/>
    </dgm:pt>
    <dgm:pt modelId="{9160230A-5E79-45D4-A3F7-741732B73A36}" type="pres">
      <dgm:prSet presAssocID="{D28F6840-B3E8-478A-85E3-0DFC505E8C02}" presName="connectorText" presStyleLbl="sibTrans1D1" presStyleIdx="1" presStyleCnt="5"/>
      <dgm:spPr/>
    </dgm:pt>
    <dgm:pt modelId="{DD7888A2-72B4-4DAF-B3DE-D8681E323F34}" type="pres">
      <dgm:prSet presAssocID="{0E9B86F1-B616-46BF-9018-6EFB78BD37B6}" presName="node" presStyleLbl="node1" presStyleIdx="2" presStyleCnt="6" custScaleY="117799">
        <dgm:presLayoutVars>
          <dgm:bulletEnabled val="1"/>
        </dgm:presLayoutVars>
      </dgm:prSet>
      <dgm:spPr/>
    </dgm:pt>
    <dgm:pt modelId="{26DE8256-6285-451D-92BA-38CD57275465}" type="pres">
      <dgm:prSet presAssocID="{3FF2E81C-7254-41A3-B465-F9BD2830A88D}" presName="sibTrans" presStyleLbl="sibTrans1D1" presStyleIdx="2" presStyleCnt="5"/>
      <dgm:spPr/>
    </dgm:pt>
    <dgm:pt modelId="{F57397BD-D627-44DA-A365-8B669C31E3BA}" type="pres">
      <dgm:prSet presAssocID="{3FF2E81C-7254-41A3-B465-F9BD2830A88D}" presName="connectorText" presStyleLbl="sibTrans1D1" presStyleIdx="2" presStyleCnt="5"/>
      <dgm:spPr/>
    </dgm:pt>
    <dgm:pt modelId="{F7CFB6C8-9CF3-47DE-B408-9CE640224A80}" type="pres">
      <dgm:prSet presAssocID="{AB193FB3-1EE4-4708-AE87-35D0FE901AC7}" presName="node" presStyleLbl="node1" presStyleIdx="3" presStyleCnt="6" custScaleY="117799">
        <dgm:presLayoutVars>
          <dgm:bulletEnabled val="1"/>
        </dgm:presLayoutVars>
      </dgm:prSet>
      <dgm:spPr/>
    </dgm:pt>
    <dgm:pt modelId="{2230FAA3-116D-4606-9B3F-C441F164115B}" type="pres">
      <dgm:prSet presAssocID="{BB4B55CD-5C7A-4205-B991-EA1837374246}" presName="sibTrans" presStyleLbl="sibTrans1D1" presStyleIdx="3" presStyleCnt="5"/>
      <dgm:spPr/>
    </dgm:pt>
    <dgm:pt modelId="{7CBDC654-F5A8-407E-AED3-479F876409D9}" type="pres">
      <dgm:prSet presAssocID="{BB4B55CD-5C7A-4205-B991-EA1837374246}" presName="connectorText" presStyleLbl="sibTrans1D1" presStyleIdx="3" presStyleCnt="5"/>
      <dgm:spPr/>
    </dgm:pt>
    <dgm:pt modelId="{FA983F14-4947-432F-AC9C-33B727B5B83E}" type="pres">
      <dgm:prSet presAssocID="{7BE2275D-70FB-4895-B6B2-53A478A9398C}" presName="node" presStyleLbl="node1" presStyleIdx="4" presStyleCnt="6" custScaleY="117799">
        <dgm:presLayoutVars>
          <dgm:bulletEnabled val="1"/>
        </dgm:presLayoutVars>
      </dgm:prSet>
      <dgm:spPr/>
    </dgm:pt>
    <dgm:pt modelId="{42EA0745-DC69-440C-9543-DFD9876D663E}" type="pres">
      <dgm:prSet presAssocID="{00F67998-BE2E-404C-A973-C74DB0FB17C8}" presName="sibTrans" presStyleLbl="sibTrans1D1" presStyleIdx="4" presStyleCnt="5"/>
      <dgm:spPr/>
    </dgm:pt>
    <dgm:pt modelId="{79BB1621-91BF-41FD-ACC2-29241B39F356}" type="pres">
      <dgm:prSet presAssocID="{00F67998-BE2E-404C-A973-C74DB0FB17C8}" presName="connectorText" presStyleLbl="sibTrans1D1" presStyleIdx="4" presStyleCnt="5"/>
      <dgm:spPr/>
    </dgm:pt>
    <dgm:pt modelId="{C6BAA427-0D82-462C-9FB7-085366EE4DC1}" type="pres">
      <dgm:prSet presAssocID="{D49FAB8D-A3D2-403A-B5A1-F18BF4D273D9}" presName="node" presStyleLbl="node1" presStyleIdx="5" presStyleCnt="6" custScaleY="117799">
        <dgm:presLayoutVars>
          <dgm:bulletEnabled val="1"/>
        </dgm:presLayoutVars>
      </dgm:prSet>
      <dgm:spPr/>
    </dgm:pt>
  </dgm:ptLst>
  <dgm:cxnLst>
    <dgm:cxn modelId="{DA09351C-7BB5-42CD-AA1D-8791C4E454E4}" srcId="{2ADC2FBB-143B-403E-983A-9B1DD349271F}" destId="{0E9B86F1-B616-46BF-9018-6EFB78BD37B6}" srcOrd="2" destOrd="0" parTransId="{57CE21DA-4936-4D6F-8CC7-8AAB4F45DA17}" sibTransId="{3FF2E81C-7254-41A3-B465-F9BD2830A88D}"/>
    <dgm:cxn modelId="{12B58222-77FD-4CEE-BB9E-9DA14FEA718E}" type="presOf" srcId="{2FEA1DAB-AECE-45B9-B7EF-C43A254182A4}" destId="{8A2520A8-F153-44B0-81F2-FFDD4EA589AE}" srcOrd="0" destOrd="0" presId="urn:microsoft.com/office/officeart/2005/8/layout/bProcess3"/>
    <dgm:cxn modelId="{FAC8CC25-B2DA-4F79-9675-1588CCDA7BD8}" srcId="{2ADC2FBB-143B-403E-983A-9B1DD349271F}" destId="{D49FAB8D-A3D2-403A-B5A1-F18BF4D273D9}" srcOrd="5" destOrd="0" parTransId="{3DB23DD9-4FAE-4D1D-AF4E-D5D89A584EC0}" sibTransId="{23B73652-29F0-4506-B46E-892ED7DE5759}"/>
    <dgm:cxn modelId="{C5D3B139-B7FD-4A5C-AAF0-A1A931E48AB9}" srcId="{2ADC2FBB-143B-403E-983A-9B1DD349271F}" destId="{2FEA1DAB-AECE-45B9-B7EF-C43A254182A4}" srcOrd="0" destOrd="0" parTransId="{7D7CF1EF-A60A-4A8E-A1D0-AFC28231C5AB}" sibTransId="{66585546-F546-4360-95D6-D51BC57B909B}"/>
    <dgm:cxn modelId="{2CA1093B-19D3-488B-A436-1F5DE9556EE8}" type="presOf" srcId="{D28F6840-B3E8-478A-85E3-0DFC505E8C02}" destId="{C41A3FFC-63DB-47DB-B71B-2A7475BA8725}" srcOrd="0" destOrd="0" presId="urn:microsoft.com/office/officeart/2005/8/layout/bProcess3"/>
    <dgm:cxn modelId="{EC52273B-C958-447F-9F5A-037A6520860A}" type="presOf" srcId="{AB193FB3-1EE4-4708-AE87-35D0FE901AC7}" destId="{F7CFB6C8-9CF3-47DE-B408-9CE640224A80}" srcOrd="0" destOrd="0" presId="urn:microsoft.com/office/officeart/2005/8/layout/bProcess3"/>
    <dgm:cxn modelId="{39504661-8558-4D46-9858-EA41B962BB9D}" type="presOf" srcId="{2ADC2FBB-143B-403E-983A-9B1DD349271F}" destId="{D6956B93-EB68-455A-8CCB-9B4819C872AC}" srcOrd="0" destOrd="0" presId="urn:microsoft.com/office/officeart/2005/8/layout/bProcess3"/>
    <dgm:cxn modelId="{EEB0D845-A3A9-4961-B73B-21CA7053C62A}" type="presOf" srcId="{3FF2E81C-7254-41A3-B465-F9BD2830A88D}" destId="{F57397BD-D627-44DA-A365-8B669C31E3BA}" srcOrd="1" destOrd="0" presId="urn:microsoft.com/office/officeart/2005/8/layout/bProcess3"/>
    <dgm:cxn modelId="{9C852A49-12A5-4493-887B-AD654558A86F}" type="presOf" srcId="{66585546-F546-4360-95D6-D51BC57B909B}" destId="{3518BBE3-44F3-408A-876F-D39FD1AA025B}" srcOrd="1" destOrd="0" presId="urn:microsoft.com/office/officeart/2005/8/layout/bProcess3"/>
    <dgm:cxn modelId="{C5E4286A-E5DD-473D-9E93-BE993E69A71F}" type="presOf" srcId="{BB4B55CD-5C7A-4205-B991-EA1837374246}" destId="{2230FAA3-116D-4606-9B3F-C441F164115B}" srcOrd="0" destOrd="0" presId="urn:microsoft.com/office/officeart/2005/8/layout/bProcess3"/>
    <dgm:cxn modelId="{2124DD53-BD6D-4AD9-9A3D-632CC6951743}" type="presOf" srcId="{0E9B86F1-B616-46BF-9018-6EFB78BD37B6}" destId="{DD7888A2-72B4-4DAF-B3DE-D8681E323F34}" srcOrd="0" destOrd="0" presId="urn:microsoft.com/office/officeart/2005/8/layout/bProcess3"/>
    <dgm:cxn modelId="{CBD2C578-FBFE-4B52-9F33-92CE401B015A}" type="presOf" srcId="{00F67998-BE2E-404C-A973-C74DB0FB17C8}" destId="{79BB1621-91BF-41FD-ACC2-29241B39F356}" srcOrd="1" destOrd="0" presId="urn:microsoft.com/office/officeart/2005/8/layout/bProcess3"/>
    <dgm:cxn modelId="{89220480-861D-47AC-9760-BCAE175704AE}" type="presOf" srcId="{BB4B55CD-5C7A-4205-B991-EA1837374246}" destId="{7CBDC654-F5A8-407E-AED3-479F876409D9}" srcOrd="1" destOrd="0" presId="urn:microsoft.com/office/officeart/2005/8/layout/bProcess3"/>
    <dgm:cxn modelId="{FBA35381-953A-4E6D-BCB6-4102B3448BAE}" srcId="{2ADC2FBB-143B-403E-983A-9B1DD349271F}" destId="{AB193FB3-1EE4-4708-AE87-35D0FE901AC7}" srcOrd="3" destOrd="0" parTransId="{C43CB349-4898-4483-A584-B017F7F7BFD9}" sibTransId="{BB4B55CD-5C7A-4205-B991-EA1837374246}"/>
    <dgm:cxn modelId="{45F1EC9B-F417-4C74-9138-126068242A65}" type="presOf" srcId="{7BE2275D-70FB-4895-B6B2-53A478A9398C}" destId="{FA983F14-4947-432F-AC9C-33B727B5B83E}" srcOrd="0" destOrd="0" presId="urn:microsoft.com/office/officeart/2005/8/layout/bProcess3"/>
    <dgm:cxn modelId="{CC7A8EA2-6747-46FD-BACD-588EA113D2BE}" type="presOf" srcId="{D49FAB8D-A3D2-403A-B5A1-F18BF4D273D9}" destId="{C6BAA427-0D82-462C-9FB7-085366EE4DC1}" srcOrd="0" destOrd="0" presId="urn:microsoft.com/office/officeart/2005/8/layout/bProcess3"/>
    <dgm:cxn modelId="{053807AE-437F-404C-A1C3-89725E601BFB}" type="presOf" srcId="{FB043016-AEC4-4A5D-B877-2C4E81C559AE}" destId="{644398C1-EA90-4936-96E7-E42E0E231A5F}" srcOrd="0" destOrd="0" presId="urn:microsoft.com/office/officeart/2005/8/layout/bProcess3"/>
    <dgm:cxn modelId="{496494CF-475A-47E7-BF16-AA9A92AD3853}" type="presOf" srcId="{D28F6840-B3E8-478A-85E3-0DFC505E8C02}" destId="{9160230A-5E79-45D4-A3F7-741732B73A36}" srcOrd="1" destOrd="0" presId="urn:microsoft.com/office/officeart/2005/8/layout/bProcess3"/>
    <dgm:cxn modelId="{764445D3-0CE4-4AD2-A8E8-E19E588DF615}" srcId="{2ADC2FBB-143B-403E-983A-9B1DD349271F}" destId="{7BE2275D-70FB-4895-B6B2-53A478A9398C}" srcOrd="4" destOrd="0" parTransId="{A0CC9AAE-1159-49FC-B353-0DC3D73BBA91}" sibTransId="{00F67998-BE2E-404C-A973-C74DB0FB17C8}"/>
    <dgm:cxn modelId="{A5B838DA-5D6C-4941-96DF-7571BBF8983F}" type="presOf" srcId="{66585546-F546-4360-95D6-D51BC57B909B}" destId="{0D3949DC-23ED-4F29-9344-2FD3A3C275F5}" srcOrd="0" destOrd="0" presId="urn:microsoft.com/office/officeart/2005/8/layout/bProcess3"/>
    <dgm:cxn modelId="{F6595AEC-0D68-4355-93C8-D327BAC59C1C}" type="presOf" srcId="{00F67998-BE2E-404C-A973-C74DB0FB17C8}" destId="{42EA0745-DC69-440C-9543-DFD9876D663E}" srcOrd="0" destOrd="0" presId="urn:microsoft.com/office/officeart/2005/8/layout/bProcess3"/>
    <dgm:cxn modelId="{5D4C65ED-4643-4CE1-9FC8-E435E2CB197C}" srcId="{2ADC2FBB-143B-403E-983A-9B1DD349271F}" destId="{FB043016-AEC4-4A5D-B877-2C4E81C559AE}" srcOrd="1" destOrd="0" parTransId="{6F6141E1-B338-4A45-B39F-B35FDA550DBF}" sibTransId="{D28F6840-B3E8-478A-85E3-0DFC505E8C02}"/>
    <dgm:cxn modelId="{F027F3F5-C161-4F10-BAB1-1047516630BE}" type="presOf" srcId="{3FF2E81C-7254-41A3-B465-F9BD2830A88D}" destId="{26DE8256-6285-451D-92BA-38CD57275465}" srcOrd="0" destOrd="0" presId="urn:microsoft.com/office/officeart/2005/8/layout/bProcess3"/>
    <dgm:cxn modelId="{B4CF6F45-BB18-4203-A064-3260E72B489E}" type="presParOf" srcId="{D6956B93-EB68-455A-8CCB-9B4819C872AC}" destId="{8A2520A8-F153-44B0-81F2-FFDD4EA589AE}" srcOrd="0" destOrd="0" presId="urn:microsoft.com/office/officeart/2005/8/layout/bProcess3"/>
    <dgm:cxn modelId="{66EF3CAC-CF51-4666-ADE5-A915E89E8231}" type="presParOf" srcId="{D6956B93-EB68-455A-8CCB-9B4819C872AC}" destId="{0D3949DC-23ED-4F29-9344-2FD3A3C275F5}" srcOrd="1" destOrd="0" presId="urn:microsoft.com/office/officeart/2005/8/layout/bProcess3"/>
    <dgm:cxn modelId="{BC89DF06-4A22-4EC5-AF3B-D0AE92679AB9}" type="presParOf" srcId="{0D3949DC-23ED-4F29-9344-2FD3A3C275F5}" destId="{3518BBE3-44F3-408A-876F-D39FD1AA025B}" srcOrd="0" destOrd="0" presId="urn:microsoft.com/office/officeart/2005/8/layout/bProcess3"/>
    <dgm:cxn modelId="{57CFAD5A-F638-4F61-9392-703BD4E1A124}" type="presParOf" srcId="{D6956B93-EB68-455A-8CCB-9B4819C872AC}" destId="{644398C1-EA90-4936-96E7-E42E0E231A5F}" srcOrd="2" destOrd="0" presId="urn:microsoft.com/office/officeart/2005/8/layout/bProcess3"/>
    <dgm:cxn modelId="{8E08A36C-C3E6-457F-BF8D-312E4426F6C2}" type="presParOf" srcId="{D6956B93-EB68-455A-8CCB-9B4819C872AC}" destId="{C41A3FFC-63DB-47DB-B71B-2A7475BA8725}" srcOrd="3" destOrd="0" presId="urn:microsoft.com/office/officeart/2005/8/layout/bProcess3"/>
    <dgm:cxn modelId="{270A8C8F-ED68-480B-B386-E0C54ED680A4}" type="presParOf" srcId="{C41A3FFC-63DB-47DB-B71B-2A7475BA8725}" destId="{9160230A-5E79-45D4-A3F7-741732B73A36}" srcOrd="0" destOrd="0" presId="urn:microsoft.com/office/officeart/2005/8/layout/bProcess3"/>
    <dgm:cxn modelId="{95D73778-6C61-47AF-9CE3-05F93C72FF52}" type="presParOf" srcId="{D6956B93-EB68-455A-8CCB-9B4819C872AC}" destId="{DD7888A2-72B4-4DAF-B3DE-D8681E323F34}" srcOrd="4" destOrd="0" presId="urn:microsoft.com/office/officeart/2005/8/layout/bProcess3"/>
    <dgm:cxn modelId="{9669AC19-AD79-4F8C-A984-0B67C22DCD09}" type="presParOf" srcId="{D6956B93-EB68-455A-8CCB-9B4819C872AC}" destId="{26DE8256-6285-451D-92BA-38CD57275465}" srcOrd="5" destOrd="0" presId="urn:microsoft.com/office/officeart/2005/8/layout/bProcess3"/>
    <dgm:cxn modelId="{A0257ED7-4C7B-467E-9F43-DC9570488C01}" type="presParOf" srcId="{26DE8256-6285-451D-92BA-38CD57275465}" destId="{F57397BD-D627-44DA-A365-8B669C31E3BA}" srcOrd="0" destOrd="0" presId="urn:microsoft.com/office/officeart/2005/8/layout/bProcess3"/>
    <dgm:cxn modelId="{CFD27041-9ED5-4C04-BD4E-213DDED2AA3D}" type="presParOf" srcId="{D6956B93-EB68-455A-8CCB-9B4819C872AC}" destId="{F7CFB6C8-9CF3-47DE-B408-9CE640224A80}" srcOrd="6" destOrd="0" presId="urn:microsoft.com/office/officeart/2005/8/layout/bProcess3"/>
    <dgm:cxn modelId="{E9980249-CFC1-4810-9459-2BB2AA46BE58}" type="presParOf" srcId="{D6956B93-EB68-455A-8CCB-9B4819C872AC}" destId="{2230FAA3-116D-4606-9B3F-C441F164115B}" srcOrd="7" destOrd="0" presId="urn:microsoft.com/office/officeart/2005/8/layout/bProcess3"/>
    <dgm:cxn modelId="{DE311C0C-7D51-4E08-B2C4-C9AA51608125}" type="presParOf" srcId="{2230FAA3-116D-4606-9B3F-C441F164115B}" destId="{7CBDC654-F5A8-407E-AED3-479F876409D9}" srcOrd="0" destOrd="0" presId="urn:microsoft.com/office/officeart/2005/8/layout/bProcess3"/>
    <dgm:cxn modelId="{C44969C4-186E-49C9-A09C-EF7C8811680A}" type="presParOf" srcId="{D6956B93-EB68-455A-8CCB-9B4819C872AC}" destId="{FA983F14-4947-432F-AC9C-33B727B5B83E}" srcOrd="8" destOrd="0" presId="urn:microsoft.com/office/officeart/2005/8/layout/bProcess3"/>
    <dgm:cxn modelId="{924FC420-DE80-4479-8BD5-50342D407313}" type="presParOf" srcId="{D6956B93-EB68-455A-8CCB-9B4819C872AC}" destId="{42EA0745-DC69-440C-9543-DFD9876D663E}" srcOrd="9" destOrd="0" presId="urn:microsoft.com/office/officeart/2005/8/layout/bProcess3"/>
    <dgm:cxn modelId="{D197F926-2D2B-40AA-BB22-FDDE6D5C0516}" type="presParOf" srcId="{42EA0745-DC69-440C-9543-DFD9876D663E}" destId="{79BB1621-91BF-41FD-ACC2-29241B39F356}" srcOrd="0" destOrd="0" presId="urn:microsoft.com/office/officeart/2005/8/layout/bProcess3"/>
    <dgm:cxn modelId="{8D5F025A-1C85-4868-BEFF-25C0533B95B3}" type="presParOf" srcId="{D6956B93-EB68-455A-8CCB-9B4819C872AC}" destId="{C6BAA427-0D82-462C-9FB7-085366EE4DC1}"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D361E1-8183-4B1E-8D77-51409BCDFD7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5E69BB9-5008-40AF-B48F-E9F603E35428}">
      <dgm:prSet/>
      <dgm:spPr/>
      <dgm:t>
        <a:bodyPr/>
        <a:lstStyle/>
        <a:p>
          <a:r>
            <a:rPr lang="en-US" dirty="0"/>
            <a:t>May </a:t>
          </a:r>
          <a:r>
            <a:rPr lang="en-US" b="1" u="sng" dirty="0"/>
            <a:t>not</a:t>
          </a:r>
          <a:r>
            <a:rPr lang="en-US" b="0" dirty="0"/>
            <a:t> begin working before the EAD Card start date.</a:t>
          </a:r>
          <a:endParaRPr lang="en-US" dirty="0"/>
        </a:p>
      </dgm:t>
    </dgm:pt>
    <dgm:pt modelId="{B2CD8C3F-2BAA-456B-BAB7-2405E6596DC2}" type="parTrans" cxnId="{1949C470-B9A8-4CC1-8956-8EDA6FCF2728}">
      <dgm:prSet/>
      <dgm:spPr/>
      <dgm:t>
        <a:bodyPr/>
        <a:lstStyle/>
        <a:p>
          <a:endParaRPr lang="en-US"/>
        </a:p>
      </dgm:t>
    </dgm:pt>
    <dgm:pt modelId="{3C8BA0DC-2E17-46A6-8CF8-BC40F3D19644}" type="sibTrans" cxnId="{1949C470-B9A8-4CC1-8956-8EDA6FCF2728}">
      <dgm:prSet/>
      <dgm:spPr/>
      <dgm:t>
        <a:bodyPr/>
        <a:lstStyle/>
        <a:p>
          <a:endParaRPr lang="en-US"/>
        </a:p>
      </dgm:t>
    </dgm:pt>
    <dgm:pt modelId="{9ACF9706-F61E-4512-A4AD-61CBBFCAAA81}">
      <dgm:prSet/>
      <dgm:spPr/>
      <dgm:t>
        <a:bodyPr/>
        <a:lstStyle/>
        <a:p>
          <a:r>
            <a:rPr lang="en-US" b="0" dirty="0"/>
            <a:t>F-1 status is dependent on employment. May not accrue an aggregate of more than </a:t>
          </a:r>
          <a:r>
            <a:rPr lang="en-US" b="1" dirty="0"/>
            <a:t>90 days of unemployment</a:t>
          </a:r>
          <a:r>
            <a:rPr lang="en-US" b="0" dirty="0"/>
            <a:t>.</a:t>
          </a:r>
          <a:endParaRPr lang="en-US" dirty="0"/>
        </a:p>
      </dgm:t>
    </dgm:pt>
    <dgm:pt modelId="{69AE4F26-12A4-4653-B770-CFEAD9471D3F}" type="parTrans" cxnId="{0982B7A0-B8B5-4E9E-BACE-89CA5E2EC772}">
      <dgm:prSet/>
      <dgm:spPr/>
      <dgm:t>
        <a:bodyPr/>
        <a:lstStyle/>
        <a:p>
          <a:endParaRPr lang="en-US"/>
        </a:p>
      </dgm:t>
    </dgm:pt>
    <dgm:pt modelId="{EB4FCCD8-6168-418D-9B91-2C54E2A3C932}" type="sibTrans" cxnId="{0982B7A0-B8B5-4E9E-BACE-89CA5E2EC772}">
      <dgm:prSet/>
      <dgm:spPr/>
      <dgm:t>
        <a:bodyPr/>
        <a:lstStyle/>
        <a:p>
          <a:endParaRPr lang="en-US"/>
        </a:p>
      </dgm:t>
    </dgm:pt>
    <dgm:pt modelId="{325A7A4C-C9E6-4F82-8F69-BA36EA295E43}">
      <dgm:prSet/>
      <dgm:spPr/>
      <dgm:t>
        <a:bodyPr/>
        <a:lstStyle/>
        <a:p>
          <a:r>
            <a:rPr lang="en-US" dirty="0"/>
            <a:t>Must work </a:t>
          </a:r>
          <a:r>
            <a:rPr lang="en-US" b="1" dirty="0"/>
            <a:t>at least 20 hours per week</a:t>
          </a:r>
          <a:r>
            <a:rPr lang="en-US" dirty="0"/>
            <a:t> (no maximum hours). </a:t>
          </a:r>
        </a:p>
      </dgm:t>
    </dgm:pt>
    <dgm:pt modelId="{6524A73C-7A2E-4334-A429-8FF07E896435}" type="parTrans" cxnId="{050DD575-3D60-42F8-B50D-FE47E6B1D514}">
      <dgm:prSet/>
      <dgm:spPr/>
      <dgm:t>
        <a:bodyPr/>
        <a:lstStyle/>
        <a:p>
          <a:endParaRPr lang="en-US"/>
        </a:p>
      </dgm:t>
    </dgm:pt>
    <dgm:pt modelId="{E5A164CC-17D8-4A9B-AC79-B024916F2E8E}" type="sibTrans" cxnId="{050DD575-3D60-42F8-B50D-FE47E6B1D514}">
      <dgm:prSet/>
      <dgm:spPr/>
      <dgm:t>
        <a:bodyPr/>
        <a:lstStyle/>
        <a:p>
          <a:endParaRPr lang="en-US"/>
        </a:p>
      </dgm:t>
    </dgm:pt>
    <dgm:pt modelId="{BAB8EBEB-C0F4-4734-A741-1E6C9984DFE7}">
      <dgm:prSet/>
      <dgm:spPr/>
      <dgm:t>
        <a:bodyPr/>
        <a:lstStyle/>
        <a:p>
          <a:r>
            <a:rPr lang="en-US" dirty="0"/>
            <a:t>Work must </a:t>
          </a:r>
          <a:r>
            <a:rPr lang="en-US" b="1" dirty="0"/>
            <a:t>directly relate to the major area of study.</a:t>
          </a:r>
          <a:r>
            <a:rPr lang="en-US" dirty="0"/>
            <a:t> </a:t>
          </a:r>
        </a:p>
      </dgm:t>
    </dgm:pt>
    <dgm:pt modelId="{AE362506-52CB-4A86-8DE9-C9570F13D268}" type="parTrans" cxnId="{E5D89606-D266-4200-85E8-702E6C430A41}">
      <dgm:prSet/>
      <dgm:spPr/>
      <dgm:t>
        <a:bodyPr/>
        <a:lstStyle/>
        <a:p>
          <a:endParaRPr lang="en-US"/>
        </a:p>
      </dgm:t>
    </dgm:pt>
    <dgm:pt modelId="{312EF248-A1C1-4EB9-8955-79DA32ECD6BD}" type="sibTrans" cxnId="{E5D89606-D266-4200-85E8-702E6C430A41}">
      <dgm:prSet/>
      <dgm:spPr/>
      <dgm:t>
        <a:bodyPr/>
        <a:lstStyle/>
        <a:p>
          <a:endParaRPr lang="en-US"/>
        </a:p>
      </dgm:t>
    </dgm:pt>
    <dgm:pt modelId="{FC38CCDC-5578-440B-8905-C9C4B983708D}">
      <dgm:prSet/>
      <dgm:spPr/>
      <dgm:t>
        <a:bodyPr/>
        <a:lstStyle/>
        <a:p>
          <a:r>
            <a:rPr lang="en-US" b="1" dirty="0"/>
            <a:t>Report all changes</a:t>
          </a:r>
          <a:r>
            <a:rPr lang="en-US" b="0" dirty="0"/>
            <a:t> in phone number, address, name, and status of employment in the </a:t>
          </a:r>
          <a:r>
            <a:rPr lang="en-US" b="1" dirty="0">
              <a:hlinkClick xmlns:r="http://schemas.openxmlformats.org/officeDocument/2006/relationships" r:id="rId1"/>
            </a:rPr>
            <a:t>SEVP Portal</a:t>
          </a:r>
          <a:r>
            <a:rPr lang="en-US" b="0" dirty="0"/>
            <a:t>. </a:t>
          </a:r>
          <a:endParaRPr lang="en-US" dirty="0"/>
        </a:p>
      </dgm:t>
    </dgm:pt>
    <dgm:pt modelId="{C8C270B5-32F1-4850-BE71-F66ACDC0F10F}" type="parTrans" cxnId="{C628E701-7D4A-4D71-B2F8-27884D6BE69C}">
      <dgm:prSet/>
      <dgm:spPr/>
      <dgm:t>
        <a:bodyPr/>
        <a:lstStyle/>
        <a:p>
          <a:endParaRPr lang="en-US"/>
        </a:p>
      </dgm:t>
    </dgm:pt>
    <dgm:pt modelId="{57C2D80C-60E7-43C1-80EF-E7A1AA994A0C}" type="sibTrans" cxnId="{C628E701-7D4A-4D71-B2F8-27884D6BE69C}">
      <dgm:prSet/>
      <dgm:spPr/>
      <dgm:t>
        <a:bodyPr/>
        <a:lstStyle/>
        <a:p>
          <a:endParaRPr lang="en-US"/>
        </a:p>
      </dgm:t>
    </dgm:pt>
    <dgm:pt modelId="{1BFB88CF-6041-4D78-909B-C71C9CF503B0}">
      <dgm:prSet/>
      <dgm:spPr/>
      <dgm:t>
        <a:bodyPr/>
        <a:lstStyle/>
        <a:p>
          <a:r>
            <a:rPr lang="en-US" b="1" dirty="0">
              <a:hlinkClick xmlns:r="http://schemas.openxmlformats.org/officeDocument/2006/relationships" r:id="rId2"/>
            </a:rPr>
            <a:t>Request a new OPT I-20</a:t>
          </a:r>
          <a:r>
            <a:rPr lang="en-US" dirty="0"/>
            <a:t> every time there is a change in your employment. </a:t>
          </a:r>
        </a:p>
      </dgm:t>
    </dgm:pt>
    <dgm:pt modelId="{5A4F5564-B9D8-495A-A10E-8A017A2A8387}" type="parTrans" cxnId="{39923546-7223-41CD-BDF4-5EBA03AF1110}">
      <dgm:prSet/>
      <dgm:spPr/>
      <dgm:t>
        <a:bodyPr/>
        <a:lstStyle/>
        <a:p>
          <a:endParaRPr lang="en-US"/>
        </a:p>
      </dgm:t>
    </dgm:pt>
    <dgm:pt modelId="{8284CE8B-855F-4D88-B8D2-016267C15EE1}" type="sibTrans" cxnId="{39923546-7223-41CD-BDF4-5EBA03AF1110}">
      <dgm:prSet/>
      <dgm:spPr/>
      <dgm:t>
        <a:bodyPr/>
        <a:lstStyle/>
        <a:p>
          <a:endParaRPr lang="en-US"/>
        </a:p>
      </dgm:t>
    </dgm:pt>
    <dgm:pt modelId="{DF3C64AE-DB79-44D4-9138-A7CAB25E58B8}" type="pres">
      <dgm:prSet presAssocID="{A5D361E1-8183-4B1E-8D77-51409BCDFD78}" presName="vert0" presStyleCnt="0">
        <dgm:presLayoutVars>
          <dgm:dir/>
          <dgm:animOne val="branch"/>
          <dgm:animLvl val="lvl"/>
        </dgm:presLayoutVars>
      </dgm:prSet>
      <dgm:spPr/>
    </dgm:pt>
    <dgm:pt modelId="{0DE65AFD-4518-40B3-8D7B-FFC60D7BE50F}" type="pres">
      <dgm:prSet presAssocID="{55E69BB9-5008-40AF-B48F-E9F603E35428}" presName="thickLine" presStyleLbl="alignNode1" presStyleIdx="0" presStyleCnt="6"/>
      <dgm:spPr/>
    </dgm:pt>
    <dgm:pt modelId="{FBB65BDB-0DBE-4202-A38B-A9B7FA623BB6}" type="pres">
      <dgm:prSet presAssocID="{55E69BB9-5008-40AF-B48F-E9F603E35428}" presName="horz1" presStyleCnt="0"/>
      <dgm:spPr/>
    </dgm:pt>
    <dgm:pt modelId="{EAEECD7D-3832-4C56-8687-521B62720029}" type="pres">
      <dgm:prSet presAssocID="{55E69BB9-5008-40AF-B48F-E9F603E35428}" presName="tx1" presStyleLbl="revTx" presStyleIdx="0" presStyleCnt="6"/>
      <dgm:spPr/>
    </dgm:pt>
    <dgm:pt modelId="{77547D13-6E90-4C63-A3EA-215CA0DE7904}" type="pres">
      <dgm:prSet presAssocID="{55E69BB9-5008-40AF-B48F-E9F603E35428}" presName="vert1" presStyleCnt="0"/>
      <dgm:spPr/>
    </dgm:pt>
    <dgm:pt modelId="{A276C31C-646F-4981-959A-359FEEEB3F95}" type="pres">
      <dgm:prSet presAssocID="{9ACF9706-F61E-4512-A4AD-61CBBFCAAA81}" presName="thickLine" presStyleLbl="alignNode1" presStyleIdx="1" presStyleCnt="6"/>
      <dgm:spPr/>
    </dgm:pt>
    <dgm:pt modelId="{6EC21B05-AB8C-479E-9B60-E31F5A214F33}" type="pres">
      <dgm:prSet presAssocID="{9ACF9706-F61E-4512-A4AD-61CBBFCAAA81}" presName="horz1" presStyleCnt="0"/>
      <dgm:spPr/>
    </dgm:pt>
    <dgm:pt modelId="{7B879E64-669C-496D-A80B-F029E5FB3A7C}" type="pres">
      <dgm:prSet presAssocID="{9ACF9706-F61E-4512-A4AD-61CBBFCAAA81}" presName="tx1" presStyleLbl="revTx" presStyleIdx="1" presStyleCnt="6"/>
      <dgm:spPr/>
    </dgm:pt>
    <dgm:pt modelId="{F43F5F24-5A00-41F5-BED5-DA34917FC44F}" type="pres">
      <dgm:prSet presAssocID="{9ACF9706-F61E-4512-A4AD-61CBBFCAAA81}" presName="vert1" presStyleCnt="0"/>
      <dgm:spPr/>
    </dgm:pt>
    <dgm:pt modelId="{69FD1A6D-C6B4-4893-BEE3-F3D714A7FD21}" type="pres">
      <dgm:prSet presAssocID="{325A7A4C-C9E6-4F82-8F69-BA36EA295E43}" presName="thickLine" presStyleLbl="alignNode1" presStyleIdx="2" presStyleCnt="6"/>
      <dgm:spPr/>
    </dgm:pt>
    <dgm:pt modelId="{80C77D12-2E73-4358-9D6D-02260A69113D}" type="pres">
      <dgm:prSet presAssocID="{325A7A4C-C9E6-4F82-8F69-BA36EA295E43}" presName="horz1" presStyleCnt="0"/>
      <dgm:spPr/>
    </dgm:pt>
    <dgm:pt modelId="{97B559A0-72B6-4FFD-B836-C9E0A28E827B}" type="pres">
      <dgm:prSet presAssocID="{325A7A4C-C9E6-4F82-8F69-BA36EA295E43}" presName="tx1" presStyleLbl="revTx" presStyleIdx="2" presStyleCnt="6"/>
      <dgm:spPr/>
    </dgm:pt>
    <dgm:pt modelId="{42C3285A-5132-48E6-B267-10E448F1537C}" type="pres">
      <dgm:prSet presAssocID="{325A7A4C-C9E6-4F82-8F69-BA36EA295E43}" presName="vert1" presStyleCnt="0"/>
      <dgm:spPr/>
    </dgm:pt>
    <dgm:pt modelId="{5E8AE4AB-F950-4E4C-83BD-6951D5C22999}" type="pres">
      <dgm:prSet presAssocID="{BAB8EBEB-C0F4-4734-A741-1E6C9984DFE7}" presName="thickLine" presStyleLbl="alignNode1" presStyleIdx="3" presStyleCnt="6"/>
      <dgm:spPr/>
    </dgm:pt>
    <dgm:pt modelId="{1F84E482-C814-480C-8A9F-59AE757570FD}" type="pres">
      <dgm:prSet presAssocID="{BAB8EBEB-C0F4-4734-A741-1E6C9984DFE7}" presName="horz1" presStyleCnt="0"/>
      <dgm:spPr/>
    </dgm:pt>
    <dgm:pt modelId="{6D619060-1B66-408E-9220-70921456B9A8}" type="pres">
      <dgm:prSet presAssocID="{BAB8EBEB-C0F4-4734-A741-1E6C9984DFE7}" presName="tx1" presStyleLbl="revTx" presStyleIdx="3" presStyleCnt="6"/>
      <dgm:spPr/>
    </dgm:pt>
    <dgm:pt modelId="{7C6D98A8-CC25-4F8D-A9F3-FBBF1C1BF4AC}" type="pres">
      <dgm:prSet presAssocID="{BAB8EBEB-C0F4-4734-A741-1E6C9984DFE7}" presName="vert1" presStyleCnt="0"/>
      <dgm:spPr/>
    </dgm:pt>
    <dgm:pt modelId="{F482830A-001E-4EBC-8E5D-9FBFEB1756AC}" type="pres">
      <dgm:prSet presAssocID="{FC38CCDC-5578-440B-8905-C9C4B983708D}" presName="thickLine" presStyleLbl="alignNode1" presStyleIdx="4" presStyleCnt="6"/>
      <dgm:spPr/>
    </dgm:pt>
    <dgm:pt modelId="{D9DA64F4-F5CA-48A3-AECE-ABA1B030E67A}" type="pres">
      <dgm:prSet presAssocID="{FC38CCDC-5578-440B-8905-C9C4B983708D}" presName="horz1" presStyleCnt="0"/>
      <dgm:spPr/>
    </dgm:pt>
    <dgm:pt modelId="{5DBC8EDC-A32A-4267-AED0-3A2230EFDD8C}" type="pres">
      <dgm:prSet presAssocID="{FC38CCDC-5578-440B-8905-C9C4B983708D}" presName="tx1" presStyleLbl="revTx" presStyleIdx="4" presStyleCnt="6"/>
      <dgm:spPr/>
    </dgm:pt>
    <dgm:pt modelId="{418C2FF7-1552-472D-9F3A-53845404F570}" type="pres">
      <dgm:prSet presAssocID="{FC38CCDC-5578-440B-8905-C9C4B983708D}" presName="vert1" presStyleCnt="0"/>
      <dgm:spPr/>
    </dgm:pt>
    <dgm:pt modelId="{EBA39CF0-1782-4DFF-A381-93B47D00E28A}" type="pres">
      <dgm:prSet presAssocID="{1BFB88CF-6041-4D78-909B-C71C9CF503B0}" presName="thickLine" presStyleLbl="alignNode1" presStyleIdx="5" presStyleCnt="6"/>
      <dgm:spPr/>
    </dgm:pt>
    <dgm:pt modelId="{3CEEB4DE-5EB8-440D-A6CC-2EB0709E0EC5}" type="pres">
      <dgm:prSet presAssocID="{1BFB88CF-6041-4D78-909B-C71C9CF503B0}" presName="horz1" presStyleCnt="0"/>
      <dgm:spPr/>
    </dgm:pt>
    <dgm:pt modelId="{7767F45B-CDF1-4B68-8740-E406D12531CF}" type="pres">
      <dgm:prSet presAssocID="{1BFB88CF-6041-4D78-909B-C71C9CF503B0}" presName="tx1" presStyleLbl="revTx" presStyleIdx="5" presStyleCnt="6"/>
      <dgm:spPr/>
    </dgm:pt>
    <dgm:pt modelId="{DF7C3DE6-424D-4BF1-87A5-1C2185F6697B}" type="pres">
      <dgm:prSet presAssocID="{1BFB88CF-6041-4D78-909B-C71C9CF503B0}" presName="vert1" presStyleCnt="0"/>
      <dgm:spPr/>
    </dgm:pt>
  </dgm:ptLst>
  <dgm:cxnLst>
    <dgm:cxn modelId="{C628E701-7D4A-4D71-B2F8-27884D6BE69C}" srcId="{A5D361E1-8183-4B1E-8D77-51409BCDFD78}" destId="{FC38CCDC-5578-440B-8905-C9C4B983708D}" srcOrd="4" destOrd="0" parTransId="{C8C270B5-32F1-4850-BE71-F66ACDC0F10F}" sibTransId="{57C2D80C-60E7-43C1-80EF-E7A1AA994A0C}"/>
    <dgm:cxn modelId="{E5D89606-D266-4200-85E8-702E6C430A41}" srcId="{A5D361E1-8183-4B1E-8D77-51409BCDFD78}" destId="{BAB8EBEB-C0F4-4734-A741-1E6C9984DFE7}" srcOrd="3" destOrd="0" parTransId="{AE362506-52CB-4A86-8DE9-C9570F13D268}" sibTransId="{312EF248-A1C1-4EB9-8955-79DA32ECD6BD}"/>
    <dgm:cxn modelId="{5AA8693F-6ED3-4916-B9FB-2AABF2749691}" type="presOf" srcId="{9ACF9706-F61E-4512-A4AD-61CBBFCAAA81}" destId="{7B879E64-669C-496D-A80B-F029E5FB3A7C}" srcOrd="0" destOrd="0" presId="urn:microsoft.com/office/officeart/2008/layout/LinedList"/>
    <dgm:cxn modelId="{39923546-7223-41CD-BDF4-5EBA03AF1110}" srcId="{A5D361E1-8183-4B1E-8D77-51409BCDFD78}" destId="{1BFB88CF-6041-4D78-909B-C71C9CF503B0}" srcOrd="5" destOrd="0" parTransId="{5A4F5564-B9D8-495A-A10E-8A017A2A8387}" sibTransId="{8284CE8B-855F-4D88-B8D2-016267C15EE1}"/>
    <dgm:cxn modelId="{1949C470-B9A8-4CC1-8956-8EDA6FCF2728}" srcId="{A5D361E1-8183-4B1E-8D77-51409BCDFD78}" destId="{55E69BB9-5008-40AF-B48F-E9F603E35428}" srcOrd="0" destOrd="0" parTransId="{B2CD8C3F-2BAA-456B-BAB7-2405E6596DC2}" sibTransId="{3C8BA0DC-2E17-46A6-8CF8-BC40F3D19644}"/>
    <dgm:cxn modelId="{420E9D73-5869-461B-8949-8A60A5158A37}" type="presOf" srcId="{A5D361E1-8183-4B1E-8D77-51409BCDFD78}" destId="{DF3C64AE-DB79-44D4-9138-A7CAB25E58B8}" srcOrd="0" destOrd="0" presId="urn:microsoft.com/office/officeart/2008/layout/LinedList"/>
    <dgm:cxn modelId="{7574B173-9DA3-484B-B44C-76510E83C12B}" type="presOf" srcId="{325A7A4C-C9E6-4F82-8F69-BA36EA295E43}" destId="{97B559A0-72B6-4FFD-B836-C9E0A28E827B}" srcOrd="0" destOrd="0" presId="urn:microsoft.com/office/officeart/2008/layout/LinedList"/>
    <dgm:cxn modelId="{050DD575-3D60-42F8-B50D-FE47E6B1D514}" srcId="{A5D361E1-8183-4B1E-8D77-51409BCDFD78}" destId="{325A7A4C-C9E6-4F82-8F69-BA36EA295E43}" srcOrd="2" destOrd="0" parTransId="{6524A73C-7A2E-4334-A429-8FF07E896435}" sibTransId="{E5A164CC-17D8-4A9B-AC79-B024916F2E8E}"/>
    <dgm:cxn modelId="{82905F7A-5C5E-48DD-B861-402A14C4F7BC}" type="presOf" srcId="{55E69BB9-5008-40AF-B48F-E9F603E35428}" destId="{EAEECD7D-3832-4C56-8687-521B62720029}" srcOrd="0" destOrd="0" presId="urn:microsoft.com/office/officeart/2008/layout/LinedList"/>
    <dgm:cxn modelId="{0982B7A0-B8B5-4E9E-BACE-89CA5E2EC772}" srcId="{A5D361E1-8183-4B1E-8D77-51409BCDFD78}" destId="{9ACF9706-F61E-4512-A4AD-61CBBFCAAA81}" srcOrd="1" destOrd="0" parTransId="{69AE4F26-12A4-4653-B770-CFEAD9471D3F}" sibTransId="{EB4FCCD8-6168-418D-9B91-2C54E2A3C932}"/>
    <dgm:cxn modelId="{ED6D79AB-874E-4234-856A-F907E7534722}" type="presOf" srcId="{1BFB88CF-6041-4D78-909B-C71C9CF503B0}" destId="{7767F45B-CDF1-4B68-8740-E406D12531CF}" srcOrd="0" destOrd="0" presId="urn:microsoft.com/office/officeart/2008/layout/LinedList"/>
    <dgm:cxn modelId="{DE4834DC-CBA0-48B3-AC23-D7F09C7F6E99}" type="presOf" srcId="{BAB8EBEB-C0F4-4734-A741-1E6C9984DFE7}" destId="{6D619060-1B66-408E-9220-70921456B9A8}" srcOrd="0" destOrd="0" presId="urn:microsoft.com/office/officeart/2008/layout/LinedList"/>
    <dgm:cxn modelId="{021D12E4-FE79-4EA0-B144-1C8EA85F47D1}" type="presOf" srcId="{FC38CCDC-5578-440B-8905-C9C4B983708D}" destId="{5DBC8EDC-A32A-4267-AED0-3A2230EFDD8C}" srcOrd="0" destOrd="0" presId="urn:microsoft.com/office/officeart/2008/layout/LinedList"/>
    <dgm:cxn modelId="{A7664B60-5C35-4EC8-AB48-3C8C4C949500}" type="presParOf" srcId="{DF3C64AE-DB79-44D4-9138-A7CAB25E58B8}" destId="{0DE65AFD-4518-40B3-8D7B-FFC60D7BE50F}" srcOrd="0" destOrd="0" presId="urn:microsoft.com/office/officeart/2008/layout/LinedList"/>
    <dgm:cxn modelId="{DE5F9EBA-090E-4A7B-9970-B2663F7C42B6}" type="presParOf" srcId="{DF3C64AE-DB79-44D4-9138-A7CAB25E58B8}" destId="{FBB65BDB-0DBE-4202-A38B-A9B7FA623BB6}" srcOrd="1" destOrd="0" presId="urn:microsoft.com/office/officeart/2008/layout/LinedList"/>
    <dgm:cxn modelId="{C04C98FB-81C2-4A32-ABF7-B5FF8899A222}" type="presParOf" srcId="{FBB65BDB-0DBE-4202-A38B-A9B7FA623BB6}" destId="{EAEECD7D-3832-4C56-8687-521B62720029}" srcOrd="0" destOrd="0" presId="urn:microsoft.com/office/officeart/2008/layout/LinedList"/>
    <dgm:cxn modelId="{E9FB89D4-E01E-4C56-AB96-EA419A40B240}" type="presParOf" srcId="{FBB65BDB-0DBE-4202-A38B-A9B7FA623BB6}" destId="{77547D13-6E90-4C63-A3EA-215CA0DE7904}" srcOrd="1" destOrd="0" presId="urn:microsoft.com/office/officeart/2008/layout/LinedList"/>
    <dgm:cxn modelId="{2FC55EFD-6382-4728-9828-1AF83F2E301E}" type="presParOf" srcId="{DF3C64AE-DB79-44D4-9138-A7CAB25E58B8}" destId="{A276C31C-646F-4981-959A-359FEEEB3F95}" srcOrd="2" destOrd="0" presId="urn:microsoft.com/office/officeart/2008/layout/LinedList"/>
    <dgm:cxn modelId="{7538D0A0-9EC8-42CA-BB26-244C8D3456DA}" type="presParOf" srcId="{DF3C64AE-DB79-44D4-9138-A7CAB25E58B8}" destId="{6EC21B05-AB8C-479E-9B60-E31F5A214F33}" srcOrd="3" destOrd="0" presId="urn:microsoft.com/office/officeart/2008/layout/LinedList"/>
    <dgm:cxn modelId="{8148DD9F-232A-4EBF-94A5-4F5384F0AD38}" type="presParOf" srcId="{6EC21B05-AB8C-479E-9B60-E31F5A214F33}" destId="{7B879E64-669C-496D-A80B-F029E5FB3A7C}" srcOrd="0" destOrd="0" presId="urn:microsoft.com/office/officeart/2008/layout/LinedList"/>
    <dgm:cxn modelId="{67A5B733-EA3A-437C-9C80-956AEC3C4DFD}" type="presParOf" srcId="{6EC21B05-AB8C-479E-9B60-E31F5A214F33}" destId="{F43F5F24-5A00-41F5-BED5-DA34917FC44F}" srcOrd="1" destOrd="0" presId="urn:microsoft.com/office/officeart/2008/layout/LinedList"/>
    <dgm:cxn modelId="{4163B924-8787-4AE6-B344-DA22000E58AB}" type="presParOf" srcId="{DF3C64AE-DB79-44D4-9138-A7CAB25E58B8}" destId="{69FD1A6D-C6B4-4893-BEE3-F3D714A7FD21}" srcOrd="4" destOrd="0" presId="urn:microsoft.com/office/officeart/2008/layout/LinedList"/>
    <dgm:cxn modelId="{B1E0DB6C-4952-4122-B9B1-4984412DB03E}" type="presParOf" srcId="{DF3C64AE-DB79-44D4-9138-A7CAB25E58B8}" destId="{80C77D12-2E73-4358-9D6D-02260A69113D}" srcOrd="5" destOrd="0" presId="urn:microsoft.com/office/officeart/2008/layout/LinedList"/>
    <dgm:cxn modelId="{7B41D443-D3C6-49F9-AAD1-002E02CCED6D}" type="presParOf" srcId="{80C77D12-2E73-4358-9D6D-02260A69113D}" destId="{97B559A0-72B6-4FFD-B836-C9E0A28E827B}" srcOrd="0" destOrd="0" presId="urn:microsoft.com/office/officeart/2008/layout/LinedList"/>
    <dgm:cxn modelId="{52EB0253-BFEB-4971-990F-83EB784F77D7}" type="presParOf" srcId="{80C77D12-2E73-4358-9D6D-02260A69113D}" destId="{42C3285A-5132-48E6-B267-10E448F1537C}" srcOrd="1" destOrd="0" presId="urn:microsoft.com/office/officeart/2008/layout/LinedList"/>
    <dgm:cxn modelId="{510D1465-687F-4779-A961-83E099597D85}" type="presParOf" srcId="{DF3C64AE-DB79-44D4-9138-A7CAB25E58B8}" destId="{5E8AE4AB-F950-4E4C-83BD-6951D5C22999}" srcOrd="6" destOrd="0" presId="urn:microsoft.com/office/officeart/2008/layout/LinedList"/>
    <dgm:cxn modelId="{74F11AE2-F83E-49FD-813B-F22309FECAEA}" type="presParOf" srcId="{DF3C64AE-DB79-44D4-9138-A7CAB25E58B8}" destId="{1F84E482-C814-480C-8A9F-59AE757570FD}" srcOrd="7" destOrd="0" presId="urn:microsoft.com/office/officeart/2008/layout/LinedList"/>
    <dgm:cxn modelId="{E8C5A253-F7F0-49A2-8368-D3F4BDAD3DCD}" type="presParOf" srcId="{1F84E482-C814-480C-8A9F-59AE757570FD}" destId="{6D619060-1B66-408E-9220-70921456B9A8}" srcOrd="0" destOrd="0" presId="urn:microsoft.com/office/officeart/2008/layout/LinedList"/>
    <dgm:cxn modelId="{F89C0813-8B9A-42A4-BF43-A1815B68B17B}" type="presParOf" srcId="{1F84E482-C814-480C-8A9F-59AE757570FD}" destId="{7C6D98A8-CC25-4F8D-A9F3-FBBF1C1BF4AC}" srcOrd="1" destOrd="0" presId="urn:microsoft.com/office/officeart/2008/layout/LinedList"/>
    <dgm:cxn modelId="{ADC51F74-3C45-4A59-BBD2-C672F0F5E808}" type="presParOf" srcId="{DF3C64AE-DB79-44D4-9138-A7CAB25E58B8}" destId="{F482830A-001E-4EBC-8E5D-9FBFEB1756AC}" srcOrd="8" destOrd="0" presId="urn:microsoft.com/office/officeart/2008/layout/LinedList"/>
    <dgm:cxn modelId="{4FDA4878-0A83-42C3-A10D-ADF249B02D03}" type="presParOf" srcId="{DF3C64AE-DB79-44D4-9138-A7CAB25E58B8}" destId="{D9DA64F4-F5CA-48A3-AECE-ABA1B030E67A}" srcOrd="9" destOrd="0" presId="urn:microsoft.com/office/officeart/2008/layout/LinedList"/>
    <dgm:cxn modelId="{59E6D3E1-F52E-4E8C-9DEB-D2B256B78A00}" type="presParOf" srcId="{D9DA64F4-F5CA-48A3-AECE-ABA1B030E67A}" destId="{5DBC8EDC-A32A-4267-AED0-3A2230EFDD8C}" srcOrd="0" destOrd="0" presId="urn:microsoft.com/office/officeart/2008/layout/LinedList"/>
    <dgm:cxn modelId="{A89DC6EE-8E54-4F61-813F-37702BB05F48}" type="presParOf" srcId="{D9DA64F4-F5CA-48A3-AECE-ABA1B030E67A}" destId="{418C2FF7-1552-472D-9F3A-53845404F570}" srcOrd="1" destOrd="0" presId="urn:microsoft.com/office/officeart/2008/layout/LinedList"/>
    <dgm:cxn modelId="{24C92FD1-B3E3-4CFD-BE7E-D86E1A72F615}" type="presParOf" srcId="{DF3C64AE-DB79-44D4-9138-A7CAB25E58B8}" destId="{EBA39CF0-1782-4DFF-A381-93B47D00E28A}" srcOrd="10" destOrd="0" presId="urn:microsoft.com/office/officeart/2008/layout/LinedList"/>
    <dgm:cxn modelId="{C70B7F71-6573-4182-9745-6247E1C9283A}" type="presParOf" srcId="{DF3C64AE-DB79-44D4-9138-A7CAB25E58B8}" destId="{3CEEB4DE-5EB8-440D-A6CC-2EB0709E0EC5}" srcOrd="11" destOrd="0" presId="urn:microsoft.com/office/officeart/2008/layout/LinedList"/>
    <dgm:cxn modelId="{6F278E51-BD43-4422-B0D4-7E8491BA6CE0}" type="presParOf" srcId="{3CEEB4DE-5EB8-440D-A6CC-2EB0709E0EC5}" destId="{7767F45B-CDF1-4B68-8740-E406D12531CF}" srcOrd="0" destOrd="0" presId="urn:microsoft.com/office/officeart/2008/layout/LinedList"/>
    <dgm:cxn modelId="{D808CF3B-28DE-4839-8522-683A08DE4093}" type="presParOf" srcId="{3CEEB4DE-5EB8-440D-A6CC-2EB0709E0EC5}" destId="{DF7C3DE6-424D-4BF1-87A5-1C2185F6697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D9CDC-9D56-40DB-95C0-9C0B2D79214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B24B4B-3F1B-4644-8589-540112681D52}">
      <dgm:prSet custT="1"/>
      <dgm:spPr/>
      <dgm:t>
        <a:bodyPr/>
        <a:lstStyle/>
        <a:p>
          <a:r>
            <a:rPr lang="en-US" sz="2400" dirty="0"/>
            <a:t>Start saving money now! </a:t>
          </a:r>
        </a:p>
      </dgm:t>
    </dgm:pt>
    <dgm:pt modelId="{CCF41862-7645-47E0-BA79-20F783AC97DB}" type="parTrans" cxnId="{3F2ED9BB-BDEB-4EF7-9F6C-4D04009138A3}">
      <dgm:prSet/>
      <dgm:spPr/>
      <dgm:t>
        <a:bodyPr/>
        <a:lstStyle/>
        <a:p>
          <a:endParaRPr lang="en-US"/>
        </a:p>
      </dgm:t>
    </dgm:pt>
    <dgm:pt modelId="{7BE0DC79-5B88-4119-933D-62CCAF17B140}" type="sibTrans" cxnId="{3F2ED9BB-BDEB-4EF7-9F6C-4D04009138A3}">
      <dgm:prSet/>
      <dgm:spPr/>
      <dgm:t>
        <a:bodyPr/>
        <a:lstStyle/>
        <a:p>
          <a:endParaRPr lang="en-US"/>
        </a:p>
      </dgm:t>
    </dgm:pt>
    <dgm:pt modelId="{044593A3-D43C-49F6-9F0A-8B172BF8DE7A}">
      <dgm:prSet custT="1"/>
      <dgm:spPr/>
      <dgm:t>
        <a:bodyPr/>
        <a:lstStyle/>
        <a:p>
          <a:r>
            <a:rPr lang="en-US" sz="2400" dirty="0"/>
            <a:t>Apply early for OPT due to USCIS processing delays.</a:t>
          </a:r>
        </a:p>
      </dgm:t>
    </dgm:pt>
    <dgm:pt modelId="{1F4D3EBA-8A16-4929-9D21-8F89C334A7A6}" type="parTrans" cxnId="{A2499298-0AFF-4040-A543-AC30466A470E}">
      <dgm:prSet/>
      <dgm:spPr/>
      <dgm:t>
        <a:bodyPr/>
        <a:lstStyle/>
        <a:p>
          <a:endParaRPr lang="en-US"/>
        </a:p>
      </dgm:t>
    </dgm:pt>
    <dgm:pt modelId="{4555915B-A065-4619-99AA-C2A85E47E5CB}" type="sibTrans" cxnId="{A2499298-0AFF-4040-A543-AC30466A470E}">
      <dgm:prSet/>
      <dgm:spPr/>
      <dgm:t>
        <a:bodyPr/>
        <a:lstStyle/>
        <a:p>
          <a:endParaRPr lang="en-US"/>
        </a:p>
      </dgm:t>
    </dgm:pt>
    <dgm:pt modelId="{07522D2B-C64E-4CA5-AC72-B6499FD44959}">
      <dgm:prSet custT="1"/>
      <dgm:spPr/>
      <dgm:t>
        <a:bodyPr/>
        <a:lstStyle/>
        <a:p>
          <a:r>
            <a:rPr lang="en-US" sz="2400" dirty="0"/>
            <a:t>No in-person appointments. Save time and apply online.</a:t>
          </a:r>
        </a:p>
      </dgm:t>
    </dgm:pt>
    <dgm:pt modelId="{7BB7674B-5AB6-4CB4-BC38-723E704E2A99}" type="parTrans" cxnId="{F65A95AD-DFB5-4E9F-AE2C-55E3467561BA}">
      <dgm:prSet/>
      <dgm:spPr/>
      <dgm:t>
        <a:bodyPr/>
        <a:lstStyle/>
        <a:p>
          <a:endParaRPr lang="en-US"/>
        </a:p>
      </dgm:t>
    </dgm:pt>
    <dgm:pt modelId="{E1EAFEA9-58E8-4234-BA65-DE3DFD3C6CFB}" type="sibTrans" cxnId="{F65A95AD-DFB5-4E9F-AE2C-55E3467561BA}">
      <dgm:prSet/>
      <dgm:spPr/>
      <dgm:t>
        <a:bodyPr/>
        <a:lstStyle/>
        <a:p>
          <a:endParaRPr lang="en-US"/>
        </a:p>
      </dgm:t>
    </dgm:pt>
    <dgm:pt modelId="{947FFA66-33F1-4F93-AF9C-1DC9A3DEDAA7}">
      <dgm:prSet custT="1"/>
      <dgm:spPr/>
      <dgm:t>
        <a:bodyPr/>
        <a:lstStyle/>
        <a:p>
          <a:r>
            <a:rPr lang="en-US" sz="2400" dirty="0"/>
            <a:t>Use I-765 Form Instructions and ISSS Template. </a:t>
          </a:r>
          <a:r>
            <a:rPr lang="en-US" sz="2000" dirty="0"/>
            <a:t>Sign Form I-765 – no digital signatures. </a:t>
          </a:r>
          <a:endParaRPr lang="en-US" sz="2400" dirty="0"/>
        </a:p>
      </dgm:t>
    </dgm:pt>
    <dgm:pt modelId="{9716FAD6-C11B-466E-9918-A17ECA61D046}" type="parTrans" cxnId="{87D409B7-8395-4733-B999-03238F105600}">
      <dgm:prSet/>
      <dgm:spPr/>
      <dgm:t>
        <a:bodyPr/>
        <a:lstStyle/>
        <a:p>
          <a:endParaRPr lang="en-US"/>
        </a:p>
      </dgm:t>
    </dgm:pt>
    <dgm:pt modelId="{449D5AAF-01D7-40EF-979C-BAA9D423522C}" type="sibTrans" cxnId="{87D409B7-8395-4733-B999-03238F105600}">
      <dgm:prSet/>
      <dgm:spPr/>
      <dgm:t>
        <a:bodyPr/>
        <a:lstStyle/>
        <a:p>
          <a:endParaRPr lang="en-US"/>
        </a:p>
      </dgm:t>
    </dgm:pt>
    <dgm:pt modelId="{4AB2A0B0-D842-4968-933F-FFC90B86C80D}">
      <dgm:prSet custT="1"/>
      <dgm:spPr/>
      <dgm:t>
        <a:bodyPr/>
        <a:lstStyle/>
        <a:p>
          <a:r>
            <a:rPr lang="en-US" sz="2400" dirty="0"/>
            <a:t>Check Passport expiration date and I-94 Classification</a:t>
          </a:r>
        </a:p>
      </dgm:t>
    </dgm:pt>
    <dgm:pt modelId="{F298542E-67AB-459C-8776-700DC1A8217D}" type="parTrans" cxnId="{AA5B825C-6D2D-4BFF-A66D-B61527F55E50}">
      <dgm:prSet/>
      <dgm:spPr/>
      <dgm:t>
        <a:bodyPr/>
        <a:lstStyle/>
        <a:p>
          <a:endParaRPr lang="en-US"/>
        </a:p>
      </dgm:t>
    </dgm:pt>
    <dgm:pt modelId="{53CADC5E-13D2-4BC3-9D11-8B355E50732A}" type="sibTrans" cxnId="{AA5B825C-6D2D-4BFF-A66D-B61527F55E50}">
      <dgm:prSet/>
      <dgm:spPr/>
      <dgm:t>
        <a:bodyPr/>
        <a:lstStyle/>
        <a:p>
          <a:endParaRPr lang="en-US"/>
        </a:p>
      </dgm:t>
    </dgm:pt>
    <dgm:pt modelId="{A46563A1-B051-4BC6-8B96-C71A6B2C1C20}">
      <dgm:prSet custT="1"/>
      <dgm:spPr/>
      <dgm:t>
        <a:bodyPr/>
        <a:lstStyle/>
        <a:p>
          <a:r>
            <a:rPr lang="en-US" sz="2400" dirty="0"/>
            <a:t>Be confident in your decision to pursue OPT. </a:t>
          </a:r>
        </a:p>
      </dgm:t>
    </dgm:pt>
    <dgm:pt modelId="{C355D028-65A7-4584-8E96-F28105EEC9BA}" type="parTrans" cxnId="{9D12FCCD-482C-40E3-B394-FC8A3259E1B4}">
      <dgm:prSet/>
      <dgm:spPr/>
      <dgm:t>
        <a:bodyPr/>
        <a:lstStyle/>
        <a:p>
          <a:endParaRPr lang="en-US"/>
        </a:p>
      </dgm:t>
    </dgm:pt>
    <dgm:pt modelId="{BE746725-C6C1-413B-9D6F-E119DDA880CC}" type="sibTrans" cxnId="{9D12FCCD-482C-40E3-B394-FC8A3259E1B4}">
      <dgm:prSet/>
      <dgm:spPr/>
      <dgm:t>
        <a:bodyPr/>
        <a:lstStyle/>
        <a:p>
          <a:endParaRPr lang="en-US"/>
        </a:p>
      </dgm:t>
    </dgm:pt>
    <dgm:pt modelId="{FE5E4C23-0F5B-4FE5-988E-21AF6126178E}" type="pres">
      <dgm:prSet presAssocID="{E2DD9CDC-9D56-40DB-95C0-9C0B2D79214B}" presName="root" presStyleCnt="0">
        <dgm:presLayoutVars>
          <dgm:dir/>
          <dgm:resizeHandles val="exact"/>
        </dgm:presLayoutVars>
      </dgm:prSet>
      <dgm:spPr/>
    </dgm:pt>
    <dgm:pt modelId="{F93F0A4F-4D05-4820-9423-2895444471B3}" type="pres">
      <dgm:prSet presAssocID="{E2DD9CDC-9D56-40DB-95C0-9C0B2D79214B}" presName="container" presStyleCnt="0">
        <dgm:presLayoutVars>
          <dgm:dir/>
          <dgm:resizeHandles val="exact"/>
        </dgm:presLayoutVars>
      </dgm:prSet>
      <dgm:spPr/>
    </dgm:pt>
    <dgm:pt modelId="{7517B35E-4D9E-4C62-82C0-6ECBEC16D831}" type="pres">
      <dgm:prSet presAssocID="{57B24B4B-3F1B-4644-8589-540112681D52}" presName="compNode" presStyleCnt="0"/>
      <dgm:spPr/>
    </dgm:pt>
    <dgm:pt modelId="{76506D24-931C-45E2-A9CC-D55661D7AE75}" type="pres">
      <dgm:prSet presAssocID="{57B24B4B-3F1B-4644-8589-540112681D52}" presName="iconBgRect" presStyleLbl="bgShp" presStyleIdx="0" presStyleCnt="6"/>
      <dgm:spPr/>
    </dgm:pt>
    <dgm:pt modelId="{5A317DEB-5322-43CE-8EA8-99922695B3B9}" type="pres">
      <dgm:prSet presAssocID="{57B24B4B-3F1B-4644-8589-540112681D5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ggy Bank"/>
        </a:ext>
      </dgm:extLst>
    </dgm:pt>
    <dgm:pt modelId="{570041D8-B96E-4A5E-86E5-E3CFB335BDBF}" type="pres">
      <dgm:prSet presAssocID="{57B24B4B-3F1B-4644-8589-540112681D52}" presName="spaceRect" presStyleCnt="0"/>
      <dgm:spPr/>
    </dgm:pt>
    <dgm:pt modelId="{A7BF1695-2E85-435F-A5F1-57843B291520}" type="pres">
      <dgm:prSet presAssocID="{57B24B4B-3F1B-4644-8589-540112681D52}" presName="textRect" presStyleLbl="revTx" presStyleIdx="0" presStyleCnt="6" custScaleX="104552" custLinFactNeighborX="-124" custLinFactNeighborY="2339">
        <dgm:presLayoutVars>
          <dgm:chMax val="1"/>
          <dgm:chPref val="1"/>
        </dgm:presLayoutVars>
      </dgm:prSet>
      <dgm:spPr/>
    </dgm:pt>
    <dgm:pt modelId="{E882BABB-2895-4FC0-AD4B-296EA654F341}" type="pres">
      <dgm:prSet presAssocID="{7BE0DC79-5B88-4119-933D-62CCAF17B140}" presName="sibTrans" presStyleLbl="sibTrans2D1" presStyleIdx="0" presStyleCnt="0"/>
      <dgm:spPr/>
    </dgm:pt>
    <dgm:pt modelId="{DDAF0351-ED38-4675-B5DA-351A65073CA0}" type="pres">
      <dgm:prSet presAssocID="{044593A3-D43C-49F6-9F0A-8B172BF8DE7A}" presName="compNode" presStyleCnt="0"/>
      <dgm:spPr/>
    </dgm:pt>
    <dgm:pt modelId="{CFF446A3-8826-4DFB-A686-C13A0169A241}" type="pres">
      <dgm:prSet presAssocID="{044593A3-D43C-49F6-9F0A-8B172BF8DE7A}" presName="iconBgRect" presStyleLbl="bgShp" presStyleIdx="1" presStyleCnt="6"/>
      <dgm:spPr/>
    </dgm:pt>
    <dgm:pt modelId="{19DC7CB8-BA6E-4DCC-A08C-AA002420365B}" type="pres">
      <dgm:prSet presAssocID="{044593A3-D43C-49F6-9F0A-8B172BF8DE7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rglass 30%"/>
        </a:ext>
      </dgm:extLst>
    </dgm:pt>
    <dgm:pt modelId="{C8D9C779-BE54-4E56-8D2E-7A4DABE0A850}" type="pres">
      <dgm:prSet presAssocID="{044593A3-D43C-49F6-9F0A-8B172BF8DE7A}" presName="spaceRect" presStyleCnt="0"/>
      <dgm:spPr/>
    </dgm:pt>
    <dgm:pt modelId="{0A37DA32-C504-46DF-9C48-5C39927FB51B}" type="pres">
      <dgm:prSet presAssocID="{044593A3-D43C-49F6-9F0A-8B172BF8DE7A}" presName="textRect" presStyleLbl="revTx" presStyleIdx="1" presStyleCnt="6" custScaleX="104552" custLinFactNeighborX="656" custLinFactNeighborY="2339">
        <dgm:presLayoutVars>
          <dgm:chMax val="1"/>
          <dgm:chPref val="1"/>
        </dgm:presLayoutVars>
      </dgm:prSet>
      <dgm:spPr/>
    </dgm:pt>
    <dgm:pt modelId="{81483C05-FDCD-4659-B423-EEAA2441E12D}" type="pres">
      <dgm:prSet presAssocID="{4555915B-A065-4619-99AA-C2A85E47E5CB}" presName="sibTrans" presStyleLbl="sibTrans2D1" presStyleIdx="0" presStyleCnt="0"/>
      <dgm:spPr/>
    </dgm:pt>
    <dgm:pt modelId="{648B4431-9085-4EE2-AB81-31BF9470A8D3}" type="pres">
      <dgm:prSet presAssocID="{07522D2B-C64E-4CA5-AC72-B6499FD44959}" presName="compNode" presStyleCnt="0"/>
      <dgm:spPr/>
    </dgm:pt>
    <dgm:pt modelId="{7210D01E-07C5-4DCF-B0C7-435ADE3C9DAB}" type="pres">
      <dgm:prSet presAssocID="{07522D2B-C64E-4CA5-AC72-B6499FD44959}" presName="iconBgRect" presStyleLbl="bgShp" presStyleIdx="2" presStyleCnt="6"/>
      <dgm:spPr/>
    </dgm:pt>
    <dgm:pt modelId="{6B07666F-A2A3-4CD2-AC63-D343B13D1C70}" type="pres">
      <dgm:prSet presAssocID="{07522D2B-C64E-4CA5-AC72-B6499FD449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rnet"/>
        </a:ext>
      </dgm:extLst>
    </dgm:pt>
    <dgm:pt modelId="{05B3A220-05F2-4C1E-AF00-17E439DAE8A9}" type="pres">
      <dgm:prSet presAssocID="{07522D2B-C64E-4CA5-AC72-B6499FD44959}" presName="spaceRect" presStyleCnt="0"/>
      <dgm:spPr/>
    </dgm:pt>
    <dgm:pt modelId="{6347CE9B-1FAE-4CBF-BC86-D5064CE514BF}" type="pres">
      <dgm:prSet presAssocID="{07522D2B-C64E-4CA5-AC72-B6499FD44959}" presName="textRect" presStyleLbl="revTx" presStyleIdx="2" presStyleCnt="6" custScaleX="104552" custLinFactNeighborX="-124" custLinFactNeighborY="259">
        <dgm:presLayoutVars>
          <dgm:chMax val="1"/>
          <dgm:chPref val="1"/>
        </dgm:presLayoutVars>
      </dgm:prSet>
      <dgm:spPr/>
    </dgm:pt>
    <dgm:pt modelId="{71098EB7-6193-4F5E-897C-243BE7682AAF}" type="pres">
      <dgm:prSet presAssocID="{E1EAFEA9-58E8-4234-BA65-DE3DFD3C6CFB}" presName="sibTrans" presStyleLbl="sibTrans2D1" presStyleIdx="0" presStyleCnt="0"/>
      <dgm:spPr/>
    </dgm:pt>
    <dgm:pt modelId="{2EB25AB8-3744-41CC-AA07-3DD0AE0D9A2F}" type="pres">
      <dgm:prSet presAssocID="{947FFA66-33F1-4F93-AF9C-1DC9A3DEDAA7}" presName="compNode" presStyleCnt="0"/>
      <dgm:spPr/>
    </dgm:pt>
    <dgm:pt modelId="{AB6F9899-27C9-489C-9C83-17A63F43A00E}" type="pres">
      <dgm:prSet presAssocID="{947FFA66-33F1-4F93-AF9C-1DC9A3DEDAA7}" presName="iconBgRect" presStyleLbl="bgShp" presStyleIdx="3" presStyleCnt="6"/>
      <dgm:spPr/>
    </dgm:pt>
    <dgm:pt modelId="{07B8B4E0-D627-4E8D-B335-54792E92B70B}" type="pres">
      <dgm:prSet presAssocID="{947FFA66-33F1-4F93-AF9C-1DC9A3DEDAA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a:ext>
      </dgm:extLst>
    </dgm:pt>
    <dgm:pt modelId="{7F5F0881-217D-4FF8-9F7D-392A98FE4939}" type="pres">
      <dgm:prSet presAssocID="{947FFA66-33F1-4F93-AF9C-1DC9A3DEDAA7}" presName="spaceRect" presStyleCnt="0"/>
      <dgm:spPr/>
    </dgm:pt>
    <dgm:pt modelId="{654E3579-2DDB-48C5-A884-9316A665F77E}" type="pres">
      <dgm:prSet presAssocID="{947FFA66-33F1-4F93-AF9C-1DC9A3DEDAA7}" presName="textRect" presStyleLbl="revTx" presStyleIdx="3" presStyleCnt="6" custScaleX="104552" custLinFactNeighborX="-560" custLinFactNeighborY="-655">
        <dgm:presLayoutVars>
          <dgm:chMax val="1"/>
          <dgm:chPref val="1"/>
        </dgm:presLayoutVars>
      </dgm:prSet>
      <dgm:spPr/>
    </dgm:pt>
    <dgm:pt modelId="{02617DD2-850A-4F23-92EF-C507BE27E5F7}" type="pres">
      <dgm:prSet presAssocID="{449D5AAF-01D7-40EF-979C-BAA9D423522C}" presName="sibTrans" presStyleLbl="sibTrans2D1" presStyleIdx="0" presStyleCnt="0"/>
      <dgm:spPr/>
    </dgm:pt>
    <dgm:pt modelId="{BBC7776A-909F-438F-8A51-33BB962A5C38}" type="pres">
      <dgm:prSet presAssocID="{4AB2A0B0-D842-4968-933F-FFC90B86C80D}" presName="compNode" presStyleCnt="0"/>
      <dgm:spPr/>
    </dgm:pt>
    <dgm:pt modelId="{D537B47E-07A4-46F8-93FD-4A02678096F8}" type="pres">
      <dgm:prSet presAssocID="{4AB2A0B0-D842-4968-933F-FFC90B86C80D}" presName="iconBgRect" presStyleLbl="bgShp" presStyleIdx="4" presStyleCnt="6"/>
      <dgm:spPr/>
    </dgm:pt>
    <dgm:pt modelId="{EF6EBBE3-6004-4589-9C0A-7E7021BF9A39}" type="pres">
      <dgm:prSet presAssocID="{4AB2A0B0-D842-4968-933F-FFC90B86C80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mployee badge"/>
        </a:ext>
      </dgm:extLst>
    </dgm:pt>
    <dgm:pt modelId="{B57B11B7-DF5E-4C9A-A3E7-E434F483FC09}" type="pres">
      <dgm:prSet presAssocID="{4AB2A0B0-D842-4968-933F-FFC90B86C80D}" presName="spaceRect" presStyleCnt="0"/>
      <dgm:spPr/>
    </dgm:pt>
    <dgm:pt modelId="{D46F60C7-F4DA-4046-9B4D-B5B01F8117AE}" type="pres">
      <dgm:prSet presAssocID="{4AB2A0B0-D842-4968-933F-FFC90B86C80D}" presName="textRect" presStyleLbl="revTx" presStyleIdx="4" presStyleCnt="6" custScaleX="109223" custLinFactNeighborY="15225">
        <dgm:presLayoutVars>
          <dgm:chMax val="1"/>
          <dgm:chPref val="1"/>
        </dgm:presLayoutVars>
      </dgm:prSet>
      <dgm:spPr/>
    </dgm:pt>
    <dgm:pt modelId="{0DDAB49E-3213-4B95-AEB8-BF7EA794E9A4}" type="pres">
      <dgm:prSet presAssocID="{53CADC5E-13D2-4BC3-9D11-8B355E50732A}" presName="sibTrans" presStyleLbl="sibTrans2D1" presStyleIdx="0" presStyleCnt="0"/>
      <dgm:spPr/>
    </dgm:pt>
    <dgm:pt modelId="{2E759265-5F08-4270-8AE5-72E68D7F6339}" type="pres">
      <dgm:prSet presAssocID="{A46563A1-B051-4BC6-8B96-C71A6B2C1C20}" presName="compNode" presStyleCnt="0"/>
      <dgm:spPr/>
    </dgm:pt>
    <dgm:pt modelId="{D34C0668-21E0-4661-8A76-E307C88F14D1}" type="pres">
      <dgm:prSet presAssocID="{A46563A1-B051-4BC6-8B96-C71A6B2C1C20}" presName="iconBgRect" presStyleLbl="bgShp" presStyleIdx="5" presStyleCnt="6"/>
      <dgm:spPr/>
    </dgm:pt>
    <dgm:pt modelId="{91AE4C65-4A5B-4E8B-A91E-F092859115A2}" type="pres">
      <dgm:prSet presAssocID="{A46563A1-B051-4BC6-8B96-C71A6B2C1C2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Hero Female"/>
        </a:ext>
      </dgm:extLst>
    </dgm:pt>
    <dgm:pt modelId="{E435819A-6E8F-4D6E-81D7-F3C46F1A3AB1}" type="pres">
      <dgm:prSet presAssocID="{A46563A1-B051-4BC6-8B96-C71A6B2C1C20}" presName="spaceRect" presStyleCnt="0"/>
      <dgm:spPr/>
    </dgm:pt>
    <dgm:pt modelId="{2829C0C8-2D05-4C7D-BCC3-B7FF29AAD3F2}" type="pres">
      <dgm:prSet presAssocID="{A46563A1-B051-4BC6-8B96-C71A6B2C1C20}" presName="textRect" presStyleLbl="revTx" presStyleIdx="5" presStyleCnt="6" custScaleX="104552" custLinFactNeighborY="15128">
        <dgm:presLayoutVars>
          <dgm:chMax val="1"/>
          <dgm:chPref val="1"/>
        </dgm:presLayoutVars>
      </dgm:prSet>
      <dgm:spPr/>
    </dgm:pt>
  </dgm:ptLst>
  <dgm:cxnLst>
    <dgm:cxn modelId="{D1A33B02-4F01-41D6-86E2-3154FD4F328A}" type="presOf" srcId="{044593A3-D43C-49F6-9F0A-8B172BF8DE7A}" destId="{0A37DA32-C504-46DF-9C48-5C39927FB51B}" srcOrd="0" destOrd="0" presId="urn:microsoft.com/office/officeart/2018/2/layout/IconCircleList"/>
    <dgm:cxn modelId="{28A1A004-0425-4580-9B70-3C66334DC642}" type="presOf" srcId="{53CADC5E-13D2-4BC3-9D11-8B355E50732A}" destId="{0DDAB49E-3213-4B95-AEB8-BF7EA794E9A4}" srcOrd="0" destOrd="0" presId="urn:microsoft.com/office/officeart/2018/2/layout/IconCircleList"/>
    <dgm:cxn modelId="{D864D70F-2185-4CFF-AA91-4DAAA4830892}" type="presOf" srcId="{E1EAFEA9-58E8-4234-BA65-DE3DFD3C6CFB}" destId="{71098EB7-6193-4F5E-897C-243BE7682AAF}" srcOrd="0" destOrd="0" presId="urn:microsoft.com/office/officeart/2018/2/layout/IconCircleList"/>
    <dgm:cxn modelId="{64A54A36-57CA-4323-9965-2C786F6F5448}" type="presOf" srcId="{E2DD9CDC-9D56-40DB-95C0-9C0B2D79214B}" destId="{FE5E4C23-0F5B-4FE5-988E-21AF6126178E}" srcOrd="0" destOrd="0" presId="urn:microsoft.com/office/officeart/2018/2/layout/IconCircleList"/>
    <dgm:cxn modelId="{AA5B825C-6D2D-4BFF-A66D-B61527F55E50}" srcId="{E2DD9CDC-9D56-40DB-95C0-9C0B2D79214B}" destId="{4AB2A0B0-D842-4968-933F-FFC90B86C80D}" srcOrd="4" destOrd="0" parTransId="{F298542E-67AB-459C-8776-700DC1A8217D}" sibTransId="{53CADC5E-13D2-4BC3-9D11-8B355E50732A}"/>
    <dgm:cxn modelId="{65414441-3CAD-4F67-BE3E-5D3B28D77794}" type="presOf" srcId="{A46563A1-B051-4BC6-8B96-C71A6B2C1C20}" destId="{2829C0C8-2D05-4C7D-BCC3-B7FF29AAD3F2}" srcOrd="0" destOrd="0" presId="urn:microsoft.com/office/officeart/2018/2/layout/IconCircleList"/>
    <dgm:cxn modelId="{24F91776-7CE7-47F0-BBBB-03FE82F1B07F}" type="presOf" srcId="{947FFA66-33F1-4F93-AF9C-1DC9A3DEDAA7}" destId="{654E3579-2DDB-48C5-A884-9316A665F77E}" srcOrd="0" destOrd="0" presId="urn:microsoft.com/office/officeart/2018/2/layout/IconCircleList"/>
    <dgm:cxn modelId="{9E94D77D-E622-4FCC-9ADB-97B728D30B61}" type="presOf" srcId="{449D5AAF-01D7-40EF-979C-BAA9D423522C}" destId="{02617DD2-850A-4F23-92EF-C507BE27E5F7}" srcOrd="0" destOrd="0" presId="urn:microsoft.com/office/officeart/2018/2/layout/IconCircleList"/>
    <dgm:cxn modelId="{08CDBB80-EF5A-4E1C-986D-3CC8736F0314}" type="presOf" srcId="{07522D2B-C64E-4CA5-AC72-B6499FD44959}" destId="{6347CE9B-1FAE-4CBF-BC86-D5064CE514BF}" srcOrd="0" destOrd="0" presId="urn:microsoft.com/office/officeart/2018/2/layout/IconCircleList"/>
    <dgm:cxn modelId="{EC2B258F-255B-4E39-A56C-EB48E34C2ECD}" type="presOf" srcId="{4AB2A0B0-D842-4968-933F-FFC90B86C80D}" destId="{D46F60C7-F4DA-4046-9B4D-B5B01F8117AE}" srcOrd="0" destOrd="0" presId="urn:microsoft.com/office/officeart/2018/2/layout/IconCircleList"/>
    <dgm:cxn modelId="{A2499298-0AFF-4040-A543-AC30466A470E}" srcId="{E2DD9CDC-9D56-40DB-95C0-9C0B2D79214B}" destId="{044593A3-D43C-49F6-9F0A-8B172BF8DE7A}" srcOrd="1" destOrd="0" parTransId="{1F4D3EBA-8A16-4929-9D21-8F89C334A7A6}" sibTransId="{4555915B-A065-4619-99AA-C2A85E47E5CB}"/>
    <dgm:cxn modelId="{61C4C3A4-A0C9-46D2-89CC-20C7351EC5E2}" type="presOf" srcId="{57B24B4B-3F1B-4644-8589-540112681D52}" destId="{A7BF1695-2E85-435F-A5F1-57843B291520}" srcOrd="0" destOrd="0" presId="urn:microsoft.com/office/officeart/2018/2/layout/IconCircleList"/>
    <dgm:cxn modelId="{F1E434AC-3A6A-42E7-BD06-70FE034BCD4C}" type="presOf" srcId="{7BE0DC79-5B88-4119-933D-62CCAF17B140}" destId="{E882BABB-2895-4FC0-AD4B-296EA654F341}" srcOrd="0" destOrd="0" presId="urn:microsoft.com/office/officeart/2018/2/layout/IconCircleList"/>
    <dgm:cxn modelId="{F65A95AD-DFB5-4E9F-AE2C-55E3467561BA}" srcId="{E2DD9CDC-9D56-40DB-95C0-9C0B2D79214B}" destId="{07522D2B-C64E-4CA5-AC72-B6499FD44959}" srcOrd="2" destOrd="0" parTransId="{7BB7674B-5AB6-4CB4-BC38-723E704E2A99}" sibTransId="{E1EAFEA9-58E8-4234-BA65-DE3DFD3C6CFB}"/>
    <dgm:cxn modelId="{87D409B7-8395-4733-B999-03238F105600}" srcId="{E2DD9CDC-9D56-40DB-95C0-9C0B2D79214B}" destId="{947FFA66-33F1-4F93-AF9C-1DC9A3DEDAA7}" srcOrd="3" destOrd="0" parTransId="{9716FAD6-C11B-466E-9918-A17ECA61D046}" sibTransId="{449D5AAF-01D7-40EF-979C-BAA9D423522C}"/>
    <dgm:cxn modelId="{3F2ED9BB-BDEB-4EF7-9F6C-4D04009138A3}" srcId="{E2DD9CDC-9D56-40DB-95C0-9C0B2D79214B}" destId="{57B24B4B-3F1B-4644-8589-540112681D52}" srcOrd="0" destOrd="0" parTransId="{CCF41862-7645-47E0-BA79-20F783AC97DB}" sibTransId="{7BE0DC79-5B88-4119-933D-62CCAF17B140}"/>
    <dgm:cxn modelId="{9D12FCCD-482C-40E3-B394-FC8A3259E1B4}" srcId="{E2DD9CDC-9D56-40DB-95C0-9C0B2D79214B}" destId="{A46563A1-B051-4BC6-8B96-C71A6B2C1C20}" srcOrd="5" destOrd="0" parTransId="{C355D028-65A7-4584-8E96-F28105EEC9BA}" sibTransId="{BE746725-C6C1-413B-9D6F-E119DDA880CC}"/>
    <dgm:cxn modelId="{DCD51BD9-64DC-48FA-B89A-6A90BA1124F3}" type="presOf" srcId="{4555915B-A065-4619-99AA-C2A85E47E5CB}" destId="{81483C05-FDCD-4659-B423-EEAA2441E12D}" srcOrd="0" destOrd="0" presId="urn:microsoft.com/office/officeart/2018/2/layout/IconCircleList"/>
    <dgm:cxn modelId="{3A6A71EF-CD8D-41A6-91E1-98C4EBF41162}" type="presParOf" srcId="{FE5E4C23-0F5B-4FE5-988E-21AF6126178E}" destId="{F93F0A4F-4D05-4820-9423-2895444471B3}" srcOrd="0" destOrd="0" presId="urn:microsoft.com/office/officeart/2018/2/layout/IconCircleList"/>
    <dgm:cxn modelId="{2DA667A6-B4D6-4F88-965C-ECB83C712EE5}" type="presParOf" srcId="{F93F0A4F-4D05-4820-9423-2895444471B3}" destId="{7517B35E-4D9E-4C62-82C0-6ECBEC16D831}" srcOrd="0" destOrd="0" presId="urn:microsoft.com/office/officeart/2018/2/layout/IconCircleList"/>
    <dgm:cxn modelId="{5ABDB7D3-9E38-4629-8F8B-90BC96DED04A}" type="presParOf" srcId="{7517B35E-4D9E-4C62-82C0-6ECBEC16D831}" destId="{76506D24-931C-45E2-A9CC-D55661D7AE75}" srcOrd="0" destOrd="0" presId="urn:microsoft.com/office/officeart/2018/2/layout/IconCircleList"/>
    <dgm:cxn modelId="{7E4CF156-059E-40AE-B6C5-DA620FEA7DAC}" type="presParOf" srcId="{7517B35E-4D9E-4C62-82C0-6ECBEC16D831}" destId="{5A317DEB-5322-43CE-8EA8-99922695B3B9}" srcOrd="1" destOrd="0" presId="urn:microsoft.com/office/officeart/2018/2/layout/IconCircleList"/>
    <dgm:cxn modelId="{5516C2F8-D00A-4D39-AEC6-EBFED4A731F8}" type="presParOf" srcId="{7517B35E-4D9E-4C62-82C0-6ECBEC16D831}" destId="{570041D8-B96E-4A5E-86E5-E3CFB335BDBF}" srcOrd="2" destOrd="0" presId="urn:microsoft.com/office/officeart/2018/2/layout/IconCircleList"/>
    <dgm:cxn modelId="{8D74B1AC-BD75-4D29-80BB-BC1E82830D7B}" type="presParOf" srcId="{7517B35E-4D9E-4C62-82C0-6ECBEC16D831}" destId="{A7BF1695-2E85-435F-A5F1-57843B291520}" srcOrd="3" destOrd="0" presId="urn:microsoft.com/office/officeart/2018/2/layout/IconCircleList"/>
    <dgm:cxn modelId="{DA4669AD-3966-40E0-8CBF-885F85EF881E}" type="presParOf" srcId="{F93F0A4F-4D05-4820-9423-2895444471B3}" destId="{E882BABB-2895-4FC0-AD4B-296EA654F341}" srcOrd="1" destOrd="0" presId="urn:microsoft.com/office/officeart/2018/2/layout/IconCircleList"/>
    <dgm:cxn modelId="{0152E2EF-C9BC-4C6A-BA80-FEB5DDC7EC43}" type="presParOf" srcId="{F93F0A4F-4D05-4820-9423-2895444471B3}" destId="{DDAF0351-ED38-4675-B5DA-351A65073CA0}" srcOrd="2" destOrd="0" presId="urn:microsoft.com/office/officeart/2018/2/layout/IconCircleList"/>
    <dgm:cxn modelId="{591A0961-0871-41F4-8522-AE23746973F4}" type="presParOf" srcId="{DDAF0351-ED38-4675-B5DA-351A65073CA0}" destId="{CFF446A3-8826-4DFB-A686-C13A0169A241}" srcOrd="0" destOrd="0" presId="urn:microsoft.com/office/officeart/2018/2/layout/IconCircleList"/>
    <dgm:cxn modelId="{51D01DC8-B883-44BC-88E0-D2FC07C1735F}" type="presParOf" srcId="{DDAF0351-ED38-4675-B5DA-351A65073CA0}" destId="{19DC7CB8-BA6E-4DCC-A08C-AA002420365B}" srcOrd="1" destOrd="0" presId="urn:microsoft.com/office/officeart/2018/2/layout/IconCircleList"/>
    <dgm:cxn modelId="{ABF76737-1080-4F62-B9A5-EB47E8B5B2D4}" type="presParOf" srcId="{DDAF0351-ED38-4675-B5DA-351A65073CA0}" destId="{C8D9C779-BE54-4E56-8D2E-7A4DABE0A850}" srcOrd="2" destOrd="0" presId="urn:microsoft.com/office/officeart/2018/2/layout/IconCircleList"/>
    <dgm:cxn modelId="{0B23CDC0-6CEC-4FF1-9F82-E46B261A203C}" type="presParOf" srcId="{DDAF0351-ED38-4675-B5DA-351A65073CA0}" destId="{0A37DA32-C504-46DF-9C48-5C39927FB51B}" srcOrd="3" destOrd="0" presId="urn:microsoft.com/office/officeart/2018/2/layout/IconCircleList"/>
    <dgm:cxn modelId="{207B243B-C60C-49F2-BD84-447EB703A3E8}" type="presParOf" srcId="{F93F0A4F-4D05-4820-9423-2895444471B3}" destId="{81483C05-FDCD-4659-B423-EEAA2441E12D}" srcOrd="3" destOrd="0" presId="urn:microsoft.com/office/officeart/2018/2/layout/IconCircleList"/>
    <dgm:cxn modelId="{D722E1BA-AF6D-4D5D-9FF5-5541C055B7D0}" type="presParOf" srcId="{F93F0A4F-4D05-4820-9423-2895444471B3}" destId="{648B4431-9085-4EE2-AB81-31BF9470A8D3}" srcOrd="4" destOrd="0" presId="urn:microsoft.com/office/officeart/2018/2/layout/IconCircleList"/>
    <dgm:cxn modelId="{1B830AF2-6AC1-46F0-A6E7-E33ABF62F8A3}" type="presParOf" srcId="{648B4431-9085-4EE2-AB81-31BF9470A8D3}" destId="{7210D01E-07C5-4DCF-B0C7-435ADE3C9DAB}" srcOrd="0" destOrd="0" presId="urn:microsoft.com/office/officeart/2018/2/layout/IconCircleList"/>
    <dgm:cxn modelId="{031A0258-FC28-4191-89CC-ACE3761CC8BE}" type="presParOf" srcId="{648B4431-9085-4EE2-AB81-31BF9470A8D3}" destId="{6B07666F-A2A3-4CD2-AC63-D343B13D1C70}" srcOrd="1" destOrd="0" presId="urn:microsoft.com/office/officeart/2018/2/layout/IconCircleList"/>
    <dgm:cxn modelId="{D54CBE92-137A-44ED-91BE-A92F618EC903}" type="presParOf" srcId="{648B4431-9085-4EE2-AB81-31BF9470A8D3}" destId="{05B3A220-05F2-4C1E-AF00-17E439DAE8A9}" srcOrd="2" destOrd="0" presId="urn:microsoft.com/office/officeart/2018/2/layout/IconCircleList"/>
    <dgm:cxn modelId="{067E469F-120C-4CC7-A638-3BF97FBE791F}" type="presParOf" srcId="{648B4431-9085-4EE2-AB81-31BF9470A8D3}" destId="{6347CE9B-1FAE-4CBF-BC86-D5064CE514BF}" srcOrd="3" destOrd="0" presId="urn:microsoft.com/office/officeart/2018/2/layout/IconCircleList"/>
    <dgm:cxn modelId="{01FE0623-3A9D-4426-8AEB-31A4FFDAA777}" type="presParOf" srcId="{F93F0A4F-4D05-4820-9423-2895444471B3}" destId="{71098EB7-6193-4F5E-897C-243BE7682AAF}" srcOrd="5" destOrd="0" presId="urn:microsoft.com/office/officeart/2018/2/layout/IconCircleList"/>
    <dgm:cxn modelId="{D9484B47-92FA-445E-A91F-E92F6EE232A0}" type="presParOf" srcId="{F93F0A4F-4D05-4820-9423-2895444471B3}" destId="{2EB25AB8-3744-41CC-AA07-3DD0AE0D9A2F}" srcOrd="6" destOrd="0" presId="urn:microsoft.com/office/officeart/2018/2/layout/IconCircleList"/>
    <dgm:cxn modelId="{B0795530-49AB-4031-9567-606F48380B10}" type="presParOf" srcId="{2EB25AB8-3744-41CC-AA07-3DD0AE0D9A2F}" destId="{AB6F9899-27C9-489C-9C83-17A63F43A00E}" srcOrd="0" destOrd="0" presId="urn:microsoft.com/office/officeart/2018/2/layout/IconCircleList"/>
    <dgm:cxn modelId="{693378CD-2BF4-4761-AC19-468EFA66157B}" type="presParOf" srcId="{2EB25AB8-3744-41CC-AA07-3DD0AE0D9A2F}" destId="{07B8B4E0-D627-4E8D-B335-54792E92B70B}" srcOrd="1" destOrd="0" presId="urn:microsoft.com/office/officeart/2018/2/layout/IconCircleList"/>
    <dgm:cxn modelId="{546F7A5C-AC4F-47D2-9152-1DEDB3D2B0F7}" type="presParOf" srcId="{2EB25AB8-3744-41CC-AA07-3DD0AE0D9A2F}" destId="{7F5F0881-217D-4FF8-9F7D-392A98FE4939}" srcOrd="2" destOrd="0" presId="urn:microsoft.com/office/officeart/2018/2/layout/IconCircleList"/>
    <dgm:cxn modelId="{76117BF1-D97F-4B86-A89E-9453F16E1A67}" type="presParOf" srcId="{2EB25AB8-3744-41CC-AA07-3DD0AE0D9A2F}" destId="{654E3579-2DDB-48C5-A884-9316A665F77E}" srcOrd="3" destOrd="0" presId="urn:microsoft.com/office/officeart/2018/2/layout/IconCircleList"/>
    <dgm:cxn modelId="{2C816317-D7AA-4A90-AEC6-96DE5C67A425}" type="presParOf" srcId="{F93F0A4F-4D05-4820-9423-2895444471B3}" destId="{02617DD2-850A-4F23-92EF-C507BE27E5F7}" srcOrd="7" destOrd="0" presId="urn:microsoft.com/office/officeart/2018/2/layout/IconCircleList"/>
    <dgm:cxn modelId="{B42A929B-D658-47BF-AAB4-67EF69684369}" type="presParOf" srcId="{F93F0A4F-4D05-4820-9423-2895444471B3}" destId="{BBC7776A-909F-438F-8A51-33BB962A5C38}" srcOrd="8" destOrd="0" presId="urn:microsoft.com/office/officeart/2018/2/layout/IconCircleList"/>
    <dgm:cxn modelId="{85EC83D5-838C-4428-B61A-56DCC6FAD257}" type="presParOf" srcId="{BBC7776A-909F-438F-8A51-33BB962A5C38}" destId="{D537B47E-07A4-46F8-93FD-4A02678096F8}" srcOrd="0" destOrd="0" presId="urn:microsoft.com/office/officeart/2018/2/layout/IconCircleList"/>
    <dgm:cxn modelId="{6F1AFBE1-1CEB-4F9E-B402-7EEDD96412DA}" type="presParOf" srcId="{BBC7776A-909F-438F-8A51-33BB962A5C38}" destId="{EF6EBBE3-6004-4589-9C0A-7E7021BF9A39}" srcOrd="1" destOrd="0" presId="urn:microsoft.com/office/officeart/2018/2/layout/IconCircleList"/>
    <dgm:cxn modelId="{C3CEE48C-89CA-407C-A269-727AB1BD68FD}" type="presParOf" srcId="{BBC7776A-909F-438F-8A51-33BB962A5C38}" destId="{B57B11B7-DF5E-4C9A-A3E7-E434F483FC09}" srcOrd="2" destOrd="0" presId="urn:microsoft.com/office/officeart/2018/2/layout/IconCircleList"/>
    <dgm:cxn modelId="{A2F3927A-0666-473B-A653-D64018893837}" type="presParOf" srcId="{BBC7776A-909F-438F-8A51-33BB962A5C38}" destId="{D46F60C7-F4DA-4046-9B4D-B5B01F8117AE}" srcOrd="3" destOrd="0" presId="urn:microsoft.com/office/officeart/2018/2/layout/IconCircleList"/>
    <dgm:cxn modelId="{DE31DB14-B313-4974-BD1A-61E053C06C12}" type="presParOf" srcId="{F93F0A4F-4D05-4820-9423-2895444471B3}" destId="{0DDAB49E-3213-4B95-AEB8-BF7EA794E9A4}" srcOrd="9" destOrd="0" presId="urn:microsoft.com/office/officeart/2018/2/layout/IconCircleList"/>
    <dgm:cxn modelId="{35FD33D4-1FDD-44FC-A845-BEBFEF942FCC}" type="presParOf" srcId="{F93F0A4F-4D05-4820-9423-2895444471B3}" destId="{2E759265-5F08-4270-8AE5-72E68D7F6339}" srcOrd="10" destOrd="0" presId="urn:microsoft.com/office/officeart/2018/2/layout/IconCircleList"/>
    <dgm:cxn modelId="{640EC8BE-7270-4D20-9207-574D52F7C64A}" type="presParOf" srcId="{2E759265-5F08-4270-8AE5-72E68D7F6339}" destId="{D34C0668-21E0-4661-8A76-E307C88F14D1}" srcOrd="0" destOrd="0" presId="urn:microsoft.com/office/officeart/2018/2/layout/IconCircleList"/>
    <dgm:cxn modelId="{515A4C87-EDB6-4AAA-AAEE-645213023E02}" type="presParOf" srcId="{2E759265-5F08-4270-8AE5-72E68D7F6339}" destId="{91AE4C65-4A5B-4E8B-A91E-F092859115A2}" srcOrd="1" destOrd="0" presId="urn:microsoft.com/office/officeart/2018/2/layout/IconCircleList"/>
    <dgm:cxn modelId="{D645C77D-AB1D-4A16-81C5-D781EDB747C0}" type="presParOf" srcId="{2E759265-5F08-4270-8AE5-72E68D7F6339}" destId="{E435819A-6E8F-4D6E-81D7-F3C46F1A3AB1}" srcOrd="2" destOrd="0" presId="urn:microsoft.com/office/officeart/2018/2/layout/IconCircleList"/>
    <dgm:cxn modelId="{BF073AFB-7D31-45D8-B316-7D0298D65F36}" type="presParOf" srcId="{2E759265-5F08-4270-8AE5-72E68D7F6339}" destId="{2829C0C8-2D05-4C7D-BCC3-B7FF29AAD3F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B2F65-1E48-4F6D-8418-A716931CCF07}">
      <dsp:nvSpPr>
        <dsp:cNvPr id="0" name=""/>
        <dsp:cNvSpPr/>
      </dsp:nvSpPr>
      <dsp:spPr>
        <a:xfrm>
          <a:off x="654481" y="-18028"/>
          <a:ext cx="3644037" cy="3644037"/>
        </a:xfrm>
        <a:prstGeom prst="circularArrow">
          <a:avLst>
            <a:gd name="adj1" fmla="val 5544"/>
            <a:gd name="adj2" fmla="val 330680"/>
            <a:gd name="adj3" fmla="val 13856142"/>
            <a:gd name="adj4" fmla="val 1733733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5AD56-1976-4B0C-AEB0-6460399E410C}">
      <dsp:nvSpPr>
        <dsp:cNvPr id="0" name=""/>
        <dsp:cNvSpPr/>
      </dsp:nvSpPr>
      <dsp:spPr>
        <a:xfrm>
          <a:off x="1653015" y="1667"/>
          <a:ext cx="1646969" cy="823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Receipt Notice</a:t>
          </a:r>
        </a:p>
      </dsp:txBody>
      <dsp:txXfrm>
        <a:off x="1693214" y="41866"/>
        <a:ext cx="1566571" cy="743086"/>
      </dsp:txXfrm>
    </dsp:sp>
    <dsp:sp modelId="{B42F949C-40F9-4C45-8C32-A43A7FB84DCE}">
      <dsp:nvSpPr>
        <dsp:cNvPr id="0" name=""/>
        <dsp:cNvSpPr/>
      </dsp:nvSpPr>
      <dsp:spPr>
        <a:xfrm>
          <a:off x="3130919" y="1075427"/>
          <a:ext cx="1646969" cy="823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Pending</a:t>
          </a:r>
        </a:p>
      </dsp:txBody>
      <dsp:txXfrm>
        <a:off x="3171118" y="1115626"/>
        <a:ext cx="1566571" cy="743086"/>
      </dsp:txXfrm>
    </dsp:sp>
    <dsp:sp modelId="{37E0220C-CD9A-4EFA-B729-E0B7A8914817}">
      <dsp:nvSpPr>
        <dsp:cNvPr id="0" name=""/>
        <dsp:cNvSpPr/>
      </dsp:nvSpPr>
      <dsp:spPr>
        <a:xfrm>
          <a:off x="2566410" y="2812808"/>
          <a:ext cx="1646969" cy="823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Approval Notice</a:t>
          </a:r>
        </a:p>
      </dsp:txBody>
      <dsp:txXfrm>
        <a:off x="2606609" y="2853007"/>
        <a:ext cx="1566571" cy="743086"/>
      </dsp:txXfrm>
    </dsp:sp>
    <dsp:sp modelId="{F795289F-589A-4FF3-B5EF-8D21C4178829}">
      <dsp:nvSpPr>
        <dsp:cNvPr id="0" name=""/>
        <dsp:cNvSpPr/>
      </dsp:nvSpPr>
      <dsp:spPr>
        <a:xfrm>
          <a:off x="739620" y="2812808"/>
          <a:ext cx="1646969" cy="823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EAD Processing</a:t>
          </a:r>
        </a:p>
      </dsp:txBody>
      <dsp:txXfrm>
        <a:off x="779819" y="2853007"/>
        <a:ext cx="1566571" cy="743086"/>
      </dsp:txXfrm>
    </dsp:sp>
    <dsp:sp modelId="{1CEF12A5-CCCA-4531-8623-0843989A02FA}">
      <dsp:nvSpPr>
        <dsp:cNvPr id="0" name=""/>
        <dsp:cNvSpPr/>
      </dsp:nvSpPr>
      <dsp:spPr>
        <a:xfrm>
          <a:off x="175110" y="1075427"/>
          <a:ext cx="1646969" cy="823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EAD Card Delivered</a:t>
          </a:r>
        </a:p>
      </dsp:txBody>
      <dsp:txXfrm>
        <a:off x="215309" y="1115626"/>
        <a:ext cx="1566571" cy="743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06D24-931C-45E2-A9CC-D55661D7AE75}">
      <dsp:nvSpPr>
        <dsp:cNvPr id="0" name=""/>
        <dsp:cNvSpPr/>
      </dsp:nvSpPr>
      <dsp:spPr>
        <a:xfrm>
          <a:off x="282539" y="51120"/>
          <a:ext cx="1072344" cy="10723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317DEB-5322-43CE-8EA8-99922695B3B9}">
      <dsp:nvSpPr>
        <dsp:cNvPr id="0" name=""/>
        <dsp:cNvSpPr/>
      </dsp:nvSpPr>
      <dsp:spPr>
        <a:xfrm>
          <a:off x="507732" y="276312"/>
          <a:ext cx="621959" cy="62195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F1695-2E85-435F-A5F1-57843B291520}">
      <dsp:nvSpPr>
        <dsp:cNvPr id="0" name=""/>
        <dsp:cNvSpPr/>
      </dsp:nvSpPr>
      <dsp:spPr>
        <a:xfrm>
          <a:off x="1527142" y="213344"/>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Apply 90 days before but no later than 60 days after the graduation date. </a:t>
          </a:r>
        </a:p>
      </dsp:txBody>
      <dsp:txXfrm>
        <a:off x="1527142" y="213344"/>
        <a:ext cx="2642727" cy="1072344"/>
      </dsp:txXfrm>
    </dsp:sp>
    <dsp:sp modelId="{CFF446A3-8826-4DFB-A686-C13A0169A241}">
      <dsp:nvSpPr>
        <dsp:cNvPr id="0" name=""/>
        <dsp:cNvSpPr/>
      </dsp:nvSpPr>
      <dsp:spPr>
        <a:xfrm>
          <a:off x="4610296" y="51120"/>
          <a:ext cx="1072344" cy="10723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C7CB8-BA6E-4DCC-A08C-AA002420365B}">
      <dsp:nvSpPr>
        <dsp:cNvPr id="0" name=""/>
        <dsp:cNvSpPr/>
      </dsp:nvSpPr>
      <dsp:spPr>
        <a:xfrm>
          <a:off x="4835488" y="276312"/>
          <a:ext cx="621959" cy="621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7DA32-C504-46DF-9C48-5C39927FB51B}">
      <dsp:nvSpPr>
        <dsp:cNvPr id="0" name=""/>
        <dsp:cNvSpPr/>
      </dsp:nvSpPr>
      <dsp:spPr>
        <a:xfrm>
          <a:off x="5854898" y="51120"/>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Allow up to 5 months for USCIS processing. </a:t>
          </a:r>
          <a:r>
            <a:rPr lang="en-US" sz="1800" b="1" kern="1200" dirty="0"/>
            <a:t>Apply early!</a:t>
          </a:r>
          <a:endParaRPr lang="en-US" sz="1800" kern="1200" dirty="0"/>
        </a:p>
      </dsp:txBody>
      <dsp:txXfrm>
        <a:off x="5854898" y="51120"/>
        <a:ext cx="2642727" cy="1072344"/>
      </dsp:txXfrm>
    </dsp:sp>
    <dsp:sp modelId="{7210D01E-07C5-4DCF-B0C7-435ADE3C9DAB}">
      <dsp:nvSpPr>
        <dsp:cNvPr id="0" name=""/>
        <dsp:cNvSpPr/>
      </dsp:nvSpPr>
      <dsp:spPr>
        <a:xfrm>
          <a:off x="282539" y="1978427"/>
          <a:ext cx="1072344" cy="10723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7666F-A2A3-4CD2-AC63-D343B13D1C70}">
      <dsp:nvSpPr>
        <dsp:cNvPr id="0" name=""/>
        <dsp:cNvSpPr/>
      </dsp:nvSpPr>
      <dsp:spPr>
        <a:xfrm>
          <a:off x="507732" y="2203620"/>
          <a:ext cx="621959" cy="6219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7CE9B-1FAE-4CBF-BC86-D5064CE514BF}">
      <dsp:nvSpPr>
        <dsp:cNvPr id="0" name=""/>
        <dsp:cNvSpPr/>
      </dsp:nvSpPr>
      <dsp:spPr>
        <a:xfrm>
          <a:off x="1527142" y="2140652"/>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Submit ISSS and USCIS documents online:</a:t>
          </a:r>
          <a:r>
            <a:rPr lang="en-US" sz="1800" kern="1200" dirty="0"/>
            <a:t> </a:t>
          </a:r>
          <a:r>
            <a:rPr lang="en-US" sz="1800" kern="1200" dirty="0">
              <a:hlinkClick xmlns:r="http://schemas.openxmlformats.org/officeDocument/2006/relationships" r:id="rId7"/>
            </a:rPr>
            <a:t>https://www.international.txstate.edu/Work-Authorization/opt.html</a:t>
          </a:r>
          <a:r>
            <a:rPr lang="en-US" sz="1800" kern="1200" dirty="0"/>
            <a:t>	</a:t>
          </a:r>
        </a:p>
      </dsp:txBody>
      <dsp:txXfrm>
        <a:off x="1527142" y="2140652"/>
        <a:ext cx="2642727" cy="1072344"/>
      </dsp:txXfrm>
    </dsp:sp>
    <dsp:sp modelId="{AB6F9899-27C9-489C-9C83-17A63F43A00E}">
      <dsp:nvSpPr>
        <dsp:cNvPr id="0" name=""/>
        <dsp:cNvSpPr/>
      </dsp:nvSpPr>
      <dsp:spPr>
        <a:xfrm>
          <a:off x="4610296" y="1978427"/>
          <a:ext cx="1072344" cy="10723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8B4E0-D627-4E8D-B335-54792E92B70B}">
      <dsp:nvSpPr>
        <dsp:cNvPr id="0" name=""/>
        <dsp:cNvSpPr/>
      </dsp:nvSpPr>
      <dsp:spPr>
        <a:xfrm>
          <a:off x="4835488" y="2203620"/>
          <a:ext cx="621959" cy="62195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E3579-2DDB-48C5-A884-9316A665F77E}">
      <dsp:nvSpPr>
        <dsp:cNvPr id="0" name=""/>
        <dsp:cNvSpPr/>
      </dsp:nvSpPr>
      <dsp:spPr>
        <a:xfrm>
          <a:off x="5840743" y="1971404"/>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Offer of employment is not required </a:t>
          </a:r>
          <a:r>
            <a:rPr lang="en-US" sz="1800" kern="1200" dirty="0"/>
            <a:t>to apply for OPT. </a:t>
          </a:r>
        </a:p>
      </dsp:txBody>
      <dsp:txXfrm>
        <a:off x="5840743" y="1971404"/>
        <a:ext cx="2642727" cy="1072344"/>
      </dsp:txXfrm>
    </dsp:sp>
    <dsp:sp modelId="{D537B47E-07A4-46F8-93FD-4A02678096F8}">
      <dsp:nvSpPr>
        <dsp:cNvPr id="0" name=""/>
        <dsp:cNvSpPr/>
      </dsp:nvSpPr>
      <dsp:spPr>
        <a:xfrm>
          <a:off x="282539" y="3905736"/>
          <a:ext cx="1072344" cy="10723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EBBE3-6004-4589-9C0A-7E7021BF9A39}">
      <dsp:nvSpPr>
        <dsp:cNvPr id="0" name=""/>
        <dsp:cNvSpPr/>
      </dsp:nvSpPr>
      <dsp:spPr>
        <a:xfrm>
          <a:off x="507732" y="4130928"/>
          <a:ext cx="621959" cy="62195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6F60C7-F4DA-4046-9B4D-B5B01F8117AE}">
      <dsp:nvSpPr>
        <dsp:cNvPr id="0" name=""/>
        <dsp:cNvSpPr/>
      </dsp:nvSpPr>
      <dsp:spPr>
        <a:xfrm>
          <a:off x="1468108" y="3956855"/>
          <a:ext cx="2760794"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When choosing the </a:t>
          </a:r>
          <a:r>
            <a:rPr lang="en-US" sz="1800" b="1" kern="1200" dirty="0"/>
            <a:t>Start Date</a:t>
          </a:r>
          <a:r>
            <a:rPr lang="en-US" sz="1800" kern="1200" dirty="0"/>
            <a:t> consider when you expect to begin working. This date cannot be changed.</a:t>
          </a:r>
        </a:p>
      </dsp:txBody>
      <dsp:txXfrm>
        <a:off x="1468108" y="3956855"/>
        <a:ext cx="2760794" cy="1072344"/>
      </dsp:txXfrm>
    </dsp:sp>
    <dsp:sp modelId="{D34C0668-21E0-4661-8A76-E307C88F14D1}">
      <dsp:nvSpPr>
        <dsp:cNvPr id="0" name=""/>
        <dsp:cNvSpPr/>
      </dsp:nvSpPr>
      <dsp:spPr>
        <a:xfrm>
          <a:off x="4669330" y="3905736"/>
          <a:ext cx="1072344" cy="10723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E4C65-4A5B-4E8B-A91E-F092859115A2}">
      <dsp:nvSpPr>
        <dsp:cNvPr id="0" name=""/>
        <dsp:cNvSpPr/>
      </dsp:nvSpPr>
      <dsp:spPr>
        <a:xfrm>
          <a:off x="4894522" y="4130928"/>
          <a:ext cx="621959" cy="62195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29C0C8-2D05-4C7D-BCC3-B7FF29AAD3F2}">
      <dsp:nvSpPr>
        <dsp:cNvPr id="0" name=""/>
        <dsp:cNvSpPr/>
      </dsp:nvSpPr>
      <dsp:spPr>
        <a:xfrm>
          <a:off x="5913932" y="3956855"/>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kern="1200" dirty="0"/>
            <a:t>Work with </a:t>
          </a:r>
          <a:r>
            <a:rPr lang="en-US" sz="1800" b="1" kern="1200" dirty="0"/>
            <a:t>Career Services</a:t>
          </a:r>
          <a:r>
            <a:rPr lang="en-US" sz="1800" b="0" kern="1200" dirty="0"/>
            <a:t> for career readiness</a:t>
          </a:r>
          <a:r>
            <a:rPr lang="en-US" sz="1800" kern="1200" dirty="0"/>
            <a:t>. </a:t>
          </a:r>
          <a:r>
            <a:rPr lang="en-US" sz="1800" kern="1200" dirty="0">
              <a:hlinkClick xmlns:r="http://schemas.openxmlformats.org/officeDocument/2006/relationships" r:id="rId14"/>
            </a:rPr>
            <a:t>www.careerservices.txstate.edu/</a:t>
          </a:r>
          <a:r>
            <a:rPr lang="en-US" sz="1800" kern="1200" dirty="0"/>
            <a:t> </a:t>
          </a:r>
        </a:p>
      </dsp:txBody>
      <dsp:txXfrm>
        <a:off x="5913932" y="3956855"/>
        <a:ext cx="2642727" cy="1072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49DC-23ED-4F29-9344-2FD3A3C275F5}">
      <dsp:nvSpPr>
        <dsp:cNvPr id="0" name=""/>
        <dsp:cNvSpPr/>
      </dsp:nvSpPr>
      <dsp:spPr>
        <a:xfrm>
          <a:off x="2533693" y="1627308"/>
          <a:ext cx="551018" cy="91440"/>
        </a:xfrm>
        <a:custGeom>
          <a:avLst/>
          <a:gdLst/>
          <a:ahLst/>
          <a:cxnLst/>
          <a:rect l="0" t="0" r="0" b="0"/>
          <a:pathLst>
            <a:path>
              <a:moveTo>
                <a:pt x="0" y="45720"/>
              </a:moveTo>
              <a:lnTo>
                <a:pt x="551018" y="45720"/>
              </a:lnTo>
            </a:path>
          </a:pathLst>
        </a:custGeom>
        <a:noFill/>
        <a:ln w="635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94662" y="1670120"/>
        <a:ext cx="29080" cy="5816"/>
      </dsp:txXfrm>
    </dsp:sp>
    <dsp:sp modelId="{8A2520A8-F153-44B0-81F2-FFDD4EA589AE}">
      <dsp:nvSpPr>
        <dsp:cNvPr id="0" name=""/>
        <dsp:cNvSpPr/>
      </dsp:nvSpPr>
      <dsp:spPr>
        <a:xfrm>
          <a:off x="6717" y="779367"/>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Student submits all OPT documents online to ISSS</a:t>
          </a:r>
        </a:p>
      </dsp:txBody>
      <dsp:txXfrm>
        <a:off x="6717" y="779367"/>
        <a:ext cx="2528775" cy="1787323"/>
      </dsp:txXfrm>
    </dsp:sp>
    <dsp:sp modelId="{C41A3FFC-63DB-47DB-B71B-2A7475BA8725}">
      <dsp:nvSpPr>
        <dsp:cNvPr id="0" name=""/>
        <dsp:cNvSpPr/>
      </dsp:nvSpPr>
      <dsp:spPr>
        <a:xfrm>
          <a:off x="5644087" y="1627308"/>
          <a:ext cx="551018" cy="91440"/>
        </a:xfrm>
        <a:custGeom>
          <a:avLst/>
          <a:gdLst/>
          <a:ahLst/>
          <a:cxnLst/>
          <a:rect l="0" t="0" r="0" b="0"/>
          <a:pathLst>
            <a:path>
              <a:moveTo>
                <a:pt x="0" y="45720"/>
              </a:moveTo>
              <a:lnTo>
                <a:pt x="551018" y="45720"/>
              </a:lnTo>
            </a:path>
          </a:pathLst>
        </a:custGeom>
        <a:noFill/>
        <a:ln w="635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05056" y="1670120"/>
        <a:ext cx="29080" cy="5816"/>
      </dsp:txXfrm>
    </dsp:sp>
    <dsp:sp modelId="{644398C1-EA90-4936-96E7-E42E0E231A5F}">
      <dsp:nvSpPr>
        <dsp:cNvPr id="0" name=""/>
        <dsp:cNvSpPr/>
      </dsp:nvSpPr>
      <dsp:spPr>
        <a:xfrm>
          <a:off x="3117112" y="779367"/>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DSO reviews students documents and makes suggestions on documents</a:t>
          </a:r>
        </a:p>
      </dsp:txBody>
      <dsp:txXfrm>
        <a:off x="3117112" y="779367"/>
        <a:ext cx="2528775" cy="1787323"/>
      </dsp:txXfrm>
    </dsp:sp>
    <dsp:sp modelId="{26DE8256-6285-451D-92BA-38CD57275465}">
      <dsp:nvSpPr>
        <dsp:cNvPr id="0" name=""/>
        <dsp:cNvSpPr/>
      </dsp:nvSpPr>
      <dsp:spPr>
        <a:xfrm>
          <a:off x="1271105" y="2564890"/>
          <a:ext cx="6220788" cy="551018"/>
        </a:xfrm>
        <a:custGeom>
          <a:avLst/>
          <a:gdLst/>
          <a:ahLst/>
          <a:cxnLst/>
          <a:rect l="0" t="0" r="0" b="0"/>
          <a:pathLst>
            <a:path>
              <a:moveTo>
                <a:pt x="6220788" y="0"/>
              </a:moveTo>
              <a:lnTo>
                <a:pt x="6220788" y="292609"/>
              </a:lnTo>
              <a:lnTo>
                <a:pt x="0" y="292609"/>
              </a:lnTo>
              <a:lnTo>
                <a:pt x="0" y="551018"/>
              </a:lnTo>
            </a:path>
          </a:pathLst>
        </a:custGeom>
        <a:noFill/>
        <a:ln w="635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5302" y="2837491"/>
        <a:ext cx="312395" cy="5816"/>
      </dsp:txXfrm>
    </dsp:sp>
    <dsp:sp modelId="{DD7888A2-72B4-4DAF-B3DE-D8681E323F34}">
      <dsp:nvSpPr>
        <dsp:cNvPr id="0" name=""/>
        <dsp:cNvSpPr/>
      </dsp:nvSpPr>
      <dsp:spPr>
        <a:xfrm>
          <a:off x="6227506" y="779367"/>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DSO creates recommendation in SEVIS and prints a new OPT </a:t>
          </a:r>
          <a:r>
            <a:rPr lang="en-US" sz="1800" b="1" u="sng" kern="1200" dirty="0"/>
            <a:t>requested</a:t>
          </a:r>
          <a:r>
            <a:rPr lang="en-US" sz="1800" b="1" kern="1200" dirty="0"/>
            <a:t> I-20</a:t>
          </a:r>
        </a:p>
      </dsp:txBody>
      <dsp:txXfrm>
        <a:off x="6227506" y="779367"/>
        <a:ext cx="2528775" cy="1787323"/>
      </dsp:txXfrm>
    </dsp:sp>
    <dsp:sp modelId="{2230FAA3-116D-4606-9B3F-C441F164115B}">
      <dsp:nvSpPr>
        <dsp:cNvPr id="0" name=""/>
        <dsp:cNvSpPr/>
      </dsp:nvSpPr>
      <dsp:spPr>
        <a:xfrm>
          <a:off x="2533693" y="3996251"/>
          <a:ext cx="551018" cy="91440"/>
        </a:xfrm>
        <a:custGeom>
          <a:avLst/>
          <a:gdLst/>
          <a:ahLst/>
          <a:cxnLst/>
          <a:rect l="0" t="0" r="0" b="0"/>
          <a:pathLst>
            <a:path>
              <a:moveTo>
                <a:pt x="0" y="45720"/>
              </a:moveTo>
              <a:lnTo>
                <a:pt x="551018" y="45720"/>
              </a:lnTo>
            </a:path>
          </a:pathLst>
        </a:custGeom>
        <a:noFill/>
        <a:ln w="635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94662" y="4039062"/>
        <a:ext cx="29080" cy="5816"/>
      </dsp:txXfrm>
    </dsp:sp>
    <dsp:sp modelId="{F7CFB6C8-9CF3-47DE-B408-9CE640224A80}">
      <dsp:nvSpPr>
        <dsp:cNvPr id="0" name=""/>
        <dsp:cNvSpPr/>
      </dsp:nvSpPr>
      <dsp:spPr>
        <a:xfrm>
          <a:off x="6717" y="3148309"/>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Student picks up (or requests a shipping label) for new I-20</a:t>
          </a:r>
          <a:endParaRPr lang="en-US" sz="1800" kern="1200" dirty="0"/>
        </a:p>
      </dsp:txBody>
      <dsp:txXfrm>
        <a:off x="6717" y="3148309"/>
        <a:ext cx="2528775" cy="1787323"/>
      </dsp:txXfrm>
    </dsp:sp>
    <dsp:sp modelId="{42EA0745-DC69-440C-9543-DFD9876D663E}">
      <dsp:nvSpPr>
        <dsp:cNvPr id="0" name=""/>
        <dsp:cNvSpPr/>
      </dsp:nvSpPr>
      <dsp:spPr>
        <a:xfrm>
          <a:off x="5644087" y="3996251"/>
          <a:ext cx="551018" cy="91440"/>
        </a:xfrm>
        <a:custGeom>
          <a:avLst/>
          <a:gdLst/>
          <a:ahLst/>
          <a:cxnLst/>
          <a:rect l="0" t="0" r="0" b="0"/>
          <a:pathLst>
            <a:path>
              <a:moveTo>
                <a:pt x="0" y="45720"/>
              </a:moveTo>
              <a:lnTo>
                <a:pt x="551018" y="45720"/>
              </a:lnTo>
            </a:path>
          </a:pathLst>
        </a:custGeom>
        <a:noFill/>
        <a:ln w="635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05056" y="4039062"/>
        <a:ext cx="29080" cy="5816"/>
      </dsp:txXfrm>
    </dsp:sp>
    <dsp:sp modelId="{FA983F14-4947-432F-AC9C-33B727B5B83E}">
      <dsp:nvSpPr>
        <dsp:cNvPr id="0" name=""/>
        <dsp:cNvSpPr/>
      </dsp:nvSpPr>
      <dsp:spPr>
        <a:xfrm>
          <a:off x="3117112" y="3148309"/>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711200">
            <a:lnSpc>
              <a:spcPct val="90000"/>
            </a:lnSpc>
            <a:spcBef>
              <a:spcPct val="0"/>
            </a:spcBef>
            <a:spcAft>
              <a:spcPct val="35000"/>
            </a:spcAft>
            <a:buNone/>
          </a:pPr>
          <a:r>
            <a:rPr lang="en-US" sz="1800" b="1" kern="1200" dirty="0"/>
            <a:t>Student reviews documents (DSO will make suggestions to edit any documents)</a:t>
          </a:r>
        </a:p>
      </dsp:txBody>
      <dsp:txXfrm>
        <a:off x="3117112" y="3148309"/>
        <a:ext cx="2528775" cy="1787323"/>
      </dsp:txXfrm>
    </dsp:sp>
    <dsp:sp modelId="{C6BAA427-0D82-462C-9FB7-085366EE4DC1}">
      <dsp:nvSpPr>
        <dsp:cNvPr id="0" name=""/>
        <dsp:cNvSpPr/>
      </dsp:nvSpPr>
      <dsp:spPr>
        <a:xfrm>
          <a:off x="6227506" y="3148309"/>
          <a:ext cx="2528775" cy="1787323"/>
        </a:xfrm>
        <a:prstGeom prst="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Student submits OPT Application to USCIS directly. </a:t>
          </a:r>
        </a:p>
      </dsp:txBody>
      <dsp:txXfrm>
        <a:off x="6227506" y="3148309"/>
        <a:ext cx="2528775" cy="1787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5AFD-4518-40B3-8D7B-FFC60D7BE50F}">
      <dsp:nvSpPr>
        <dsp:cNvPr id="0" name=""/>
        <dsp:cNvSpPr/>
      </dsp:nvSpPr>
      <dsp:spPr>
        <a:xfrm>
          <a:off x="0" y="2195"/>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ECD7D-3832-4C56-8687-521B62720029}">
      <dsp:nvSpPr>
        <dsp:cNvPr id="0" name=""/>
        <dsp:cNvSpPr/>
      </dsp:nvSpPr>
      <dsp:spPr>
        <a:xfrm>
          <a:off x="0" y="2195"/>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May </a:t>
          </a:r>
          <a:r>
            <a:rPr lang="en-US" sz="2100" b="1" u="sng" kern="1200" dirty="0"/>
            <a:t>not</a:t>
          </a:r>
          <a:r>
            <a:rPr lang="en-US" sz="2100" b="0" kern="1200" dirty="0"/>
            <a:t> begin working before the EAD Card start date.</a:t>
          </a:r>
          <a:endParaRPr lang="en-US" sz="2100" kern="1200" dirty="0"/>
        </a:p>
      </dsp:txBody>
      <dsp:txXfrm>
        <a:off x="0" y="2195"/>
        <a:ext cx="8686800" cy="748568"/>
      </dsp:txXfrm>
    </dsp:sp>
    <dsp:sp modelId="{A276C31C-646F-4981-959A-359FEEEB3F95}">
      <dsp:nvSpPr>
        <dsp:cNvPr id="0" name=""/>
        <dsp:cNvSpPr/>
      </dsp:nvSpPr>
      <dsp:spPr>
        <a:xfrm>
          <a:off x="0" y="750763"/>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79E64-669C-496D-A80B-F029E5FB3A7C}">
      <dsp:nvSpPr>
        <dsp:cNvPr id="0" name=""/>
        <dsp:cNvSpPr/>
      </dsp:nvSpPr>
      <dsp:spPr>
        <a:xfrm>
          <a:off x="0" y="750763"/>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F-1 status is dependent on employment. May not accrue an aggregate of more than </a:t>
          </a:r>
          <a:r>
            <a:rPr lang="en-US" sz="2100" b="1" kern="1200" dirty="0"/>
            <a:t>90 days of unemployment</a:t>
          </a:r>
          <a:r>
            <a:rPr lang="en-US" sz="2100" b="0" kern="1200" dirty="0"/>
            <a:t>.</a:t>
          </a:r>
          <a:endParaRPr lang="en-US" sz="2100" kern="1200" dirty="0"/>
        </a:p>
      </dsp:txBody>
      <dsp:txXfrm>
        <a:off x="0" y="750763"/>
        <a:ext cx="8686800" cy="748568"/>
      </dsp:txXfrm>
    </dsp:sp>
    <dsp:sp modelId="{69FD1A6D-C6B4-4893-BEE3-F3D714A7FD21}">
      <dsp:nvSpPr>
        <dsp:cNvPr id="0" name=""/>
        <dsp:cNvSpPr/>
      </dsp:nvSpPr>
      <dsp:spPr>
        <a:xfrm>
          <a:off x="0" y="1499331"/>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559A0-72B6-4FFD-B836-C9E0A28E827B}">
      <dsp:nvSpPr>
        <dsp:cNvPr id="0" name=""/>
        <dsp:cNvSpPr/>
      </dsp:nvSpPr>
      <dsp:spPr>
        <a:xfrm>
          <a:off x="0" y="1499331"/>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Must work </a:t>
          </a:r>
          <a:r>
            <a:rPr lang="en-US" sz="2100" b="1" kern="1200" dirty="0"/>
            <a:t>at least 20 hours per week</a:t>
          </a:r>
          <a:r>
            <a:rPr lang="en-US" sz="2100" kern="1200" dirty="0"/>
            <a:t> (no maximum hours). </a:t>
          </a:r>
        </a:p>
      </dsp:txBody>
      <dsp:txXfrm>
        <a:off x="0" y="1499331"/>
        <a:ext cx="8686800" cy="748568"/>
      </dsp:txXfrm>
    </dsp:sp>
    <dsp:sp modelId="{5E8AE4AB-F950-4E4C-83BD-6951D5C22999}">
      <dsp:nvSpPr>
        <dsp:cNvPr id="0" name=""/>
        <dsp:cNvSpPr/>
      </dsp:nvSpPr>
      <dsp:spPr>
        <a:xfrm>
          <a:off x="0" y="2247900"/>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19060-1B66-408E-9220-70921456B9A8}">
      <dsp:nvSpPr>
        <dsp:cNvPr id="0" name=""/>
        <dsp:cNvSpPr/>
      </dsp:nvSpPr>
      <dsp:spPr>
        <a:xfrm>
          <a:off x="0" y="2247900"/>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Work must </a:t>
          </a:r>
          <a:r>
            <a:rPr lang="en-US" sz="2100" b="1" kern="1200" dirty="0"/>
            <a:t>directly relate to the major area of study.</a:t>
          </a:r>
          <a:r>
            <a:rPr lang="en-US" sz="2100" kern="1200" dirty="0"/>
            <a:t> </a:t>
          </a:r>
        </a:p>
      </dsp:txBody>
      <dsp:txXfrm>
        <a:off x="0" y="2247900"/>
        <a:ext cx="8686800" cy="748568"/>
      </dsp:txXfrm>
    </dsp:sp>
    <dsp:sp modelId="{F482830A-001E-4EBC-8E5D-9FBFEB1756AC}">
      <dsp:nvSpPr>
        <dsp:cNvPr id="0" name=""/>
        <dsp:cNvSpPr/>
      </dsp:nvSpPr>
      <dsp:spPr>
        <a:xfrm>
          <a:off x="0" y="2996468"/>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C8EDC-A32A-4267-AED0-3A2230EFDD8C}">
      <dsp:nvSpPr>
        <dsp:cNvPr id="0" name=""/>
        <dsp:cNvSpPr/>
      </dsp:nvSpPr>
      <dsp:spPr>
        <a:xfrm>
          <a:off x="0" y="2996468"/>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Report all changes</a:t>
          </a:r>
          <a:r>
            <a:rPr lang="en-US" sz="2100" b="0" kern="1200" dirty="0"/>
            <a:t> in phone number, address, name, and status of employment in the </a:t>
          </a:r>
          <a:r>
            <a:rPr lang="en-US" sz="2100" b="1" kern="1200" dirty="0">
              <a:hlinkClick xmlns:r="http://schemas.openxmlformats.org/officeDocument/2006/relationships" r:id="rId1"/>
            </a:rPr>
            <a:t>SEVP Portal</a:t>
          </a:r>
          <a:r>
            <a:rPr lang="en-US" sz="2100" b="0" kern="1200" dirty="0"/>
            <a:t>. </a:t>
          </a:r>
          <a:endParaRPr lang="en-US" sz="2100" kern="1200" dirty="0"/>
        </a:p>
      </dsp:txBody>
      <dsp:txXfrm>
        <a:off x="0" y="2996468"/>
        <a:ext cx="8686800" cy="748568"/>
      </dsp:txXfrm>
    </dsp:sp>
    <dsp:sp modelId="{EBA39CF0-1782-4DFF-A381-93B47D00E28A}">
      <dsp:nvSpPr>
        <dsp:cNvPr id="0" name=""/>
        <dsp:cNvSpPr/>
      </dsp:nvSpPr>
      <dsp:spPr>
        <a:xfrm>
          <a:off x="0" y="3745036"/>
          <a:ext cx="8686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7F45B-CDF1-4B68-8740-E406D12531CF}">
      <dsp:nvSpPr>
        <dsp:cNvPr id="0" name=""/>
        <dsp:cNvSpPr/>
      </dsp:nvSpPr>
      <dsp:spPr>
        <a:xfrm>
          <a:off x="0" y="3745036"/>
          <a:ext cx="8686800" cy="7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hlinkClick xmlns:r="http://schemas.openxmlformats.org/officeDocument/2006/relationships" r:id="rId2"/>
            </a:rPr>
            <a:t>Request a new OPT I-20</a:t>
          </a:r>
          <a:r>
            <a:rPr lang="en-US" sz="2100" kern="1200" dirty="0"/>
            <a:t> every time there is a change in your employment. </a:t>
          </a:r>
        </a:p>
      </dsp:txBody>
      <dsp:txXfrm>
        <a:off x="0" y="3745036"/>
        <a:ext cx="8686800" cy="748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06D24-931C-45E2-A9CC-D55661D7AE75}">
      <dsp:nvSpPr>
        <dsp:cNvPr id="0" name=""/>
        <dsp:cNvSpPr/>
      </dsp:nvSpPr>
      <dsp:spPr>
        <a:xfrm>
          <a:off x="282539" y="51120"/>
          <a:ext cx="1072344" cy="10723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317DEB-5322-43CE-8EA8-99922695B3B9}">
      <dsp:nvSpPr>
        <dsp:cNvPr id="0" name=""/>
        <dsp:cNvSpPr/>
      </dsp:nvSpPr>
      <dsp:spPr>
        <a:xfrm>
          <a:off x="507732" y="276312"/>
          <a:ext cx="621959" cy="621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F1695-2E85-435F-A5F1-57843B291520}">
      <dsp:nvSpPr>
        <dsp:cNvPr id="0" name=""/>
        <dsp:cNvSpPr/>
      </dsp:nvSpPr>
      <dsp:spPr>
        <a:xfrm>
          <a:off x="1524007" y="76202"/>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Start saving money now! </a:t>
          </a:r>
        </a:p>
      </dsp:txBody>
      <dsp:txXfrm>
        <a:off x="1524007" y="76202"/>
        <a:ext cx="2642727" cy="1072344"/>
      </dsp:txXfrm>
    </dsp:sp>
    <dsp:sp modelId="{CFF446A3-8826-4DFB-A686-C13A0169A241}">
      <dsp:nvSpPr>
        <dsp:cNvPr id="0" name=""/>
        <dsp:cNvSpPr/>
      </dsp:nvSpPr>
      <dsp:spPr>
        <a:xfrm>
          <a:off x="4610296" y="51120"/>
          <a:ext cx="1072344" cy="10723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C7CB8-BA6E-4DCC-A08C-AA002420365B}">
      <dsp:nvSpPr>
        <dsp:cNvPr id="0" name=""/>
        <dsp:cNvSpPr/>
      </dsp:nvSpPr>
      <dsp:spPr>
        <a:xfrm>
          <a:off x="4835488" y="276312"/>
          <a:ext cx="621959" cy="621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7DA32-C504-46DF-9C48-5C39927FB51B}">
      <dsp:nvSpPr>
        <dsp:cNvPr id="0" name=""/>
        <dsp:cNvSpPr/>
      </dsp:nvSpPr>
      <dsp:spPr>
        <a:xfrm>
          <a:off x="5871480" y="76202"/>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Apply early for OPT due to USCIS processing delays.</a:t>
          </a:r>
        </a:p>
      </dsp:txBody>
      <dsp:txXfrm>
        <a:off x="5871480" y="76202"/>
        <a:ext cx="2642727" cy="1072344"/>
      </dsp:txXfrm>
    </dsp:sp>
    <dsp:sp modelId="{7210D01E-07C5-4DCF-B0C7-435ADE3C9DAB}">
      <dsp:nvSpPr>
        <dsp:cNvPr id="0" name=""/>
        <dsp:cNvSpPr/>
      </dsp:nvSpPr>
      <dsp:spPr>
        <a:xfrm>
          <a:off x="282539" y="1978427"/>
          <a:ext cx="1072344" cy="10723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7666F-A2A3-4CD2-AC63-D343B13D1C70}">
      <dsp:nvSpPr>
        <dsp:cNvPr id="0" name=""/>
        <dsp:cNvSpPr/>
      </dsp:nvSpPr>
      <dsp:spPr>
        <a:xfrm>
          <a:off x="507732" y="2203620"/>
          <a:ext cx="621959" cy="6219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7CE9B-1FAE-4CBF-BC86-D5064CE514BF}">
      <dsp:nvSpPr>
        <dsp:cNvPr id="0" name=""/>
        <dsp:cNvSpPr/>
      </dsp:nvSpPr>
      <dsp:spPr>
        <a:xfrm>
          <a:off x="1524007" y="1981205"/>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No in-person appointments. Save time and apply online.</a:t>
          </a:r>
        </a:p>
      </dsp:txBody>
      <dsp:txXfrm>
        <a:off x="1524007" y="1981205"/>
        <a:ext cx="2642727" cy="1072344"/>
      </dsp:txXfrm>
    </dsp:sp>
    <dsp:sp modelId="{AB6F9899-27C9-489C-9C83-17A63F43A00E}">
      <dsp:nvSpPr>
        <dsp:cNvPr id="0" name=""/>
        <dsp:cNvSpPr/>
      </dsp:nvSpPr>
      <dsp:spPr>
        <a:xfrm>
          <a:off x="4610296" y="1978427"/>
          <a:ext cx="1072344" cy="10723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8B4E0-D627-4E8D-B335-54792E92B70B}">
      <dsp:nvSpPr>
        <dsp:cNvPr id="0" name=""/>
        <dsp:cNvSpPr/>
      </dsp:nvSpPr>
      <dsp:spPr>
        <a:xfrm>
          <a:off x="4835488" y="2203620"/>
          <a:ext cx="621959" cy="6219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E3579-2DDB-48C5-A884-9316A665F77E}">
      <dsp:nvSpPr>
        <dsp:cNvPr id="0" name=""/>
        <dsp:cNvSpPr/>
      </dsp:nvSpPr>
      <dsp:spPr>
        <a:xfrm>
          <a:off x="5840743" y="1971404"/>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Use I-765 Form Instructions and ISSS Template. </a:t>
          </a:r>
          <a:r>
            <a:rPr lang="en-US" sz="2000" kern="1200" dirty="0"/>
            <a:t>Sign Form I-765 – no digital signatures. </a:t>
          </a:r>
          <a:endParaRPr lang="en-US" sz="2400" kern="1200" dirty="0"/>
        </a:p>
      </dsp:txBody>
      <dsp:txXfrm>
        <a:off x="5840743" y="1971404"/>
        <a:ext cx="2642727" cy="1072344"/>
      </dsp:txXfrm>
    </dsp:sp>
    <dsp:sp modelId="{D537B47E-07A4-46F8-93FD-4A02678096F8}">
      <dsp:nvSpPr>
        <dsp:cNvPr id="0" name=""/>
        <dsp:cNvSpPr/>
      </dsp:nvSpPr>
      <dsp:spPr>
        <a:xfrm>
          <a:off x="282539" y="3905736"/>
          <a:ext cx="1072344" cy="10723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EBBE3-6004-4589-9C0A-7E7021BF9A39}">
      <dsp:nvSpPr>
        <dsp:cNvPr id="0" name=""/>
        <dsp:cNvSpPr/>
      </dsp:nvSpPr>
      <dsp:spPr>
        <a:xfrm>
          <a:off x="507732" y="4130928"/>
          <a:ext cx="621959" cy="6219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6F60C7-F4DA-4046-9B4D-B5B01F8117AE}">
      <dsp:nvSpPr>
        <dsp:cNvPr id="0" name=""/>
        <dsp:cNvSpPr/>
      </dsp:nvSpPr>
      <dsp:spPr>
        <a:xfrm>
          <a:off x="1468108" y="3956855"/>
          <a:ext cx="2760794"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Check Passport expiration date and I-94 Classification</a:t>
          </a:r>
        </a:p>
      </dsp:txBody>
      <dsp:txXfrm>
        <a:off x="1468108" y="3956855"/>
        <a:ext cx="2760794" cy="1072344"/>
      </dsp:txXfrm>
    </dsp:sp>
    <dsp:sp modelId="{D34C0668-21E0-4661-8A76-E307C88F14D1}">
      <dsp:nvSpPr>
        <dsp:cNvPr id="0" name=""/>
        <dsp:cNvSpPr/>
      </dsp:nvSpPr>
      <dsp:spPr>
        <a:xfrm>
          <a:off x="4669330" y="3905736"/>
          <a:ext cx="1072344" cy="10723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E4C65-4A5B-4E8B-A91E-F092859115A2}">
      <dsp:nvSpPr>
        <dsp:cNvPr id="0" name=""/>
        <dsp:cNvSpPr/>
      </dsp:nvSpPr>
      <dsp:spPr>
        <a:xfrm>
          <a:off x="4894522" y="4130928"/>
          <a:ext cx="621959" cy="6219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29C0C8-2D05-4C7D-BCC3-B7FF29AAD3F2}">
      <dsp:nvSpPr>
        <dsp:cNvPr id="0" name=""/>
        <dsp:cNvSpPr/>
      </dsp:nvSpPr>
      <dsp:spPr>
        <a:xfrm>
          <a:off x="5913932" y="3956855"/>
          <a:ext cx="2642727" cy="10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Be confident in your decision to pursue OPT. </a:t>
          </a:r>
        </a:p>
      </dsp:txBody>
      <dsp:txXfrm>
        <a:off x="5913932" y="3956855"/>
        <a:ext cx="2642727" cy="10723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7E353-7CC8-4AD2-8DF4-1AC9CEDD2481}" type="datetimeFigureOut">
              <a:rPr lang="en-US" smtClean="0"/>
              <a:t>4/11/2023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E11E6-FCE8-4B2A-887F-93733EEBEE1D}" type="slidenum">
              <a:rPr lang="en-US" smtClean="0"/>
              <a:t>‹#›</a:t>
            </a:fld>
            <a:endParaRPr lang="en-US" dirty="0"/>
          </a:p>
        </p:txBody>
      </p:sp>
    </p:spTree>
    <p:extLst>
      <p:ext uri="{BB962C8B-B14F-4D97-AF65-F5344CB8AC3E}">
        <p14:creationId xmlns:p14="http://schemas.microsoft.com/office/powerpoint/2010/main" val="209012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E11E6-FCE8-4B2A-887F-93733EEBEE1D}" type="slidenum">
              <a:rPr lang="en-US" smtClean="0"/>
              <a:t>16</a:t>
            </a:fld>
            <a:endParaRPr lang="en-US" dirty="0"/>
          </a:p>
        </p:txBody>
      </p:sp>
    </p:spTree>
    <p:extLst>
      <p:ext uri="{BB962C8B-B14F-4D97-AF65-F5344CB8AC3E}">
        <p14:creationId xmlns:p14="http://schemas.microsoft.com/office/powerpoint/2010/main" val="39134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E11E6-FCE8-4B2A-887F-93733EEBEE1D}" type="slidenum">
              <a:rPr lang="en-US" smtClean="0"/>
              <a:t>18</a:t>
            </a:fld>
            <a:endParaRPr lang="en-US" dirty="0"/>
          </a:p>
        </p:txBody>
      </p:sp>
    </p:spTree>
    <p:extLst>
      <p:ext uri="{BB962C8B-B14F-4D97-AF65-F5344CB8AC3E}">
        <p14:creationId xmlns:p14="http://schemas.microsoft.com/office/powerpoint/2010/main" val="296312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E11E6-FCE8-4B2A-887F-93733EEBEE1D}" type="slidenum">
              <a:rPr lang="en-US" smtClean="0"/>
              <a:t>29</a:t>
            </a:fld>
            <a:endParaRPr lang="en-US" dirty="0"/>
          </a:p>
        </p:txBody>
      </p:sp>
    </p:spTree>
    <p:extLst>
      <p:ext uri="{BB962C8B-B14F-4D97-AF65-F5344CB8AC3E}">
        <p14:creationId xmlns:p14="http://schemas.microsoft.com/office/powerpoint/2010/main" val="22987256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3351B785-83F7-4563-8F4E-85819F486760}" type="slidenum">
              <a:rPr lang="en-US" smtClean="0"/>
              <a:pPr>
                <a:defRPr/>
              </a:pPr>
              <a:t>‹#›</a:t>
            </a:fld>
            <a:endParaRPr lang="en-US" dirty="0"/>
          </a:p>
        </p:txBody>
      </p:sp>
    </p:spTree>
    <p:extLst>
      <p:ext uri="{BB962C8B-B14F-4D97-AF65-F5344CB8AC3E}">
        <p14:creationId xmlns:p14="http://schemas.microsoft.com/office/powerpoint/2010/main" val="132203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1908470-D335-49B0-8D90-868AA8D077DF}" type="slidenum">
              <a:rPr lang="en-US" smtClean="0"/>
              <a:pPr>
                <a:defRPr/>
              </a:pPr>
              <a:t>‹#›</a:t>
            </a:fld>
            <a:endParaRPr lang="en-US" dirty="0"/>
          </a:p>
        </p:txBody>
      </p:sp>
    </p:spTree>
    <p:extLst>
      <p:ext uri="{BB962C8B-B14F-4D97-AF65-F5344CB8AC3E}">
        <p14:creationId xmlns:p14="http://schemas.microsoft.com/office/powerpoint/2010/main" val="65166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51B3AC7-AE88-4627-A441-5834F96A94EC}" type="slidenum">
              <a:rPr lang="en-US" smtClean="0"/>
              <a:pPr>
                <a:defRPr/>
              </a:pPr>
              <a:t>‹#›</a:t>
            </a:fld>
            <a:endParaRPr lang="en-US" dirty="0"/>
          </a:p>
        </p:txBody>
      </p:sp>
    </p:spTree>
    <p:extLst>
      <p:ext uri="{BB962C8B-B14F-4D97-AF65-F5344CB8AC3E}">
        <p14:creationId xmlns:p14="http://schemas.microsoft.com/office/powerpoint/2010/main" val="276316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7EE813-791D-4C83-BFD9-EAE8E3556B06}" type="slidenum">
              <a:rPr lang="en-US" smtClean="0"/>
              <a:pPr>
                <a:defRPr/>
              </a:pPr>
              <a:t>‹#›</a:t>
            </a:fld>
            <a:endParaRPr lang="en-US" dirty="0"/>
          </a:p>
        </p:txBody>
      </p:sp>
    </p:spTree>
    <p:extLst>
      <p:ext uri="{BB962C8B-B14F-4D97-AF65-F5344CB8AC3E}">
        <p14:creationId xmlns:p14="http://schemas.microsoft.com/office/powerpoint/2010/main" val="362418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8B74B3E-9312-4E2A-BB2D-5465C56B575D}" type="slidenum">
              <a:rPr lang="en-US" smtClean="0"/>
              <a:pPr>
                <a:defRPr/>
              </a:pPr>
              <a:t>‹#›</a:t>
            </a:fld>
            <a:endParaRPr lang="en-US" dirty="0"/>
          </a:p>
        </p:txBody>
      </p:sp>
    </p:spTree>
    <p:extLst>
      <p:ext uri="{BB962C8B-B14F-4D97-AF65-F5344CB8AC3E}">
        <p14:creationId xmlns:p14="http://schemas.microsoft.com/office/powerpoint/2010/main" val="371796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1215218-247F-434A-995C-78D5BF562E6B}" type="slidenum">
              <a:rPr lang="en-US" smtClean="0"/>
              <a:pPr>
                <a:defRPr/>
              </a:pPr>
              <a:t>‹#›</a:t>
            </a:fld>
            <a:endParaRPr lang="en-US" dirty="0"/>
          </a:p>
        </p:txBody>
      </p:sp>
    </p:spTree>
    <p:extLst>
      <p:ext uri="{BB962C8B-B14F-4D97-AF65-F5344CB8AC3E}">
        <p14:creationId xmlns:p14="http://schemas.microsoft.com/office/powerpoint/2010/main" val="92317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CB0FCB9-6ED6-4CE3-8358-4A4156BCBAF6}" type="slidenum">
              <a:rPr lang="en-US" smtClean="0"/>
              <a:pPr>
                <a:defRPr/>
              </a:pPr>
              <a:t>‹#›</a:t>
            </a:fld>
            <a:endParaRPr lang="en-US" dirty="0"/>
          </a:p>
        </p:txBody>
      </p:sp>
    </p:spTree>
    <p:extLst>
      <p:ext uri="{BB962C8B-B14F-4D97-AF65-F5344CB8AC3E}">
        <p14:creationId xmlns:p14="http://schemas.microsoft.com/office/powerpoint/2010/main" val="25078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07595460-F6C8-4BD4-AF53-DA8DFDA7D18D}" type="slidenum">
              <a:rPr lang="en-US" smtClean="0"/>
              <a:pPr>
                <a:defRPr/>
              </a:pPr>
              <a:t>‹#›</a:t>
            </a:fld>
            <a:endParaRPr lang="en-US" dirty="0"/>
          </a:p>
        </p:txBody>
      </p:sp>
    </p:spTree>
    <p:extLst>
      <p:ext uri="{BB962C8B-B14F-4D97-AF65-F5344CB8AC3E}">
        <p14:creationId xmlns:p14="http://schemas.microsoft.com/office/powerpoint/2010/main" val="3879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71A3BF8-4F0A-4F63-9412-E2C3F9CDBA29}" type="slidenum">
              <a:rPr lang="en-US" smtClean="0"/>
              <a:pPr>
                <a:defRPr/>
              </a:pPr>
              <a:t>‹#›</a:t>
            </a:fld>
            <a:endParaRPr lang="en-US" dirty="0"/>
          </a:p>
        </p:txBody>
      </p:sp>
    </p:spTree>
    <p:extLst>
      <p:ext uri="{BB962C8B-B14F-4D97-AF65-F5344CB8AC3E}">
        <p14:creationId xmlns:p14="http://schemas.microsoft.com/office/powerpoint/2010/main" val="309530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D95C9B81-CB38-4EB0-80E9-2D43E0EBB62C}" type="slidenum">
              <a:rPr lang="en-US" smtClean="0"/>
              <a:pPr>
                <a:defRPr/>
              </a:pPr>
              <a:t>‹#›</a:t>
            </a:fld>
            <a:endParaRPr lang="en-US" dirty="0"/>
          </a:p>
        </p:txBody>
      </p:sp>
    </p:spTree>
    <p:extLst>
      <p:ext uri="{BB962C8B-B14F-4D97-AF65-F5344CB8AC3E}">
        <p14:creationId xmlns:p14="http://schemas.microsoft.com/office/powerpoint/2010/main" val="22610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FD98E90-EB30-4327-AEAC-39ABB694B096}" type="slidenum">
              <a:rPr lang="en-US" smtClean="0"/>
              <a:pPr>
                <a:defRPr/>
              </a:pPr>
              <a:t>‹#›</a:t>
            </a:fld>
            <a:endParaRPr lang="en-US" dirty="0"/>
          </a:p>
        </p:txBody>
      </p:sp>
    </p:spTree>
    <p:extLst>
      <p:ext uri="{BB962C8B-B14F-4D97-AF65-F5344CB8AC3E}">
        <p14:creationId xmlns:p14="http://schemas.microsoft.com/office/powerpoint/2010/main" val="59376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6A37389B-4997-4928-9F66-B67DDD7A6895}" type="slidenum">
              <a:rPr lang="en-US" smtClean="0"/>
              <a:pPr>
                <a:defRPr/>
              </a:pPr>
              <a:t>‹#›</a:t>
            </a:fld>
            <a:endParaRPr lang="en-US" dirty="0"/>
          </a:p>
        </p:txBody>
      </p:sp>
    </p:spTree>
    <p:extLst>
      <p:ext uri="{BB962C8B-B14F-4D97-AF65-F5344CB8AC3E}">
        <p14:creationId xmlns:p14="http://schemas.microsoft.com/office/powerpoint/2010/main" val="55098921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gov.uscis.gov/processing-tim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gov.uscis.gov/processing-tim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study.eshipglobal.com/"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myaccount.uscis.gov/" TargetMode="Externa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international.txstate.edu/Work-Authorization/opt.html" TargetMode="External"/><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hyperlink" Target="https://travel.state.gov/content/passports/en/news/picture-perfect-passport.html" TargetMode="External"/><Relationship Id="rId2" Type="http://schemas.openxmlformats.org/officeDocument/2006/relationships/hyperlink" Target="https://i94.cbp.dhs.gov/I94/#/recent-sear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ce.gov/sevis" TargetMode="External"/><Relationship Id="rId2" Type="http://schemas.openxmlformats.org/officeDocument/2006/relationships/hyperlink" Target="https://www.international.txstate.edu/Work-Authorization/optstem.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ternational.txstate.edu/Work-Authorization/H-1B-Cap-Gap-Extension.html" TargetMode="External"/><Relationship Id="rId2" Type="http://schemas.openxmlformats.org/officeDocument/2006/relationships/hyperlink" Target="https://www.uscis.gov/working-in-the-united-states/temporary-workers/h-1b-specialty-occupations-and-fashion-models/h-1b-electronic-registration-proc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ternational.txstate.edu/Work-Authorization/SEVP-Portal.html" TargetMode="External"/><Relationship Id="rId2" Type="http://schemas.openxmlformats.org/officeDocument/2006/relationships/hyperlink" Target="https://www.international.txstate.edu/Work-Authorization/Volunteering-Versus-Employmen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2" Type="http://schemas.openxmlformats.org/officeDocument/2006/relationships/hyperlink" Target="http://www.ice.gov/sevis/trave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ternational.txstate.edu/current/SEVIS-Completion.html" TargetMode="External"/><Relationship Id="rId7" Type="http://schemas.openxmlformats.org/officeDocument/2006/relationships/image" Target="../media/image25.png"/><Relationship Id="rId2" Type="http://schemas.openxmlformats.org/officeDocument/2006/relationships/hyperlink" Target="https://www.international.txstate.edu/Work-Authorization/opt.html" TargetMode="External"/><Relationship Id="rId1" Type="http://schemas.openxmlformats.org/officeDocument/2006/relationships/slideLayout" Target="../slideLayouts/slideLayout2.xml"/><Relationship Id="rId6" Type="http://schemas.openxmlformats.org/officeDocument/2006/relationships/hyperlink" Target="https://www.international.txstate.edu/prospective/requireddocs.html" TargetMode="External"/><Relationship Id="rId5" Type="http://schemas.openxmlformats.org/officeDocument/2006/relationships/hyperlink" Target="https://www.international.txstate.edu/current/TransferOut.html" TargetMode="External"/><Relationship Id="rId4" Type="http://schemas.openxmlformats.org/officeDocument/2006/relationships/hyperlink" Target="https://www.international.txstate.edu/current/Immigration-Status-Update-Portal.html"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international.txstate.edu/Work-Authorization/op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ice.gov/sites/default/files/documents/Document/2016/stem-list.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1295400" y="1219200"/>
            <a:ext cx="7086600" cy="3048000"/>
          </a:xfrm>
        </p:spPr>
        <p:txBody>
          <a:bodyPr>
            <a:normAutofit/>
          </a:bodyPr>
          <a:lstStyle/>
          <a:p>
            <a:br>
              <a:rPr lang="en-US" sz="4800" dirty="0"/>
            </a:br>
            <a:r>
              <a:rPr lang="en-US" sz="15300" dirty="0">
                <a:solidFill>
                  <a:schemeClr val="accent2"/>
                </a:solidFill>
              </a:rPr>
              <a:t>OPT</a:t>
            </a:r>
            <a:br>
              <a:rPr lang="en-US" sz="4800" dirty="0">
                <a:solidFill>
                  <a:schemeClr val="accent2"/>
                </a:solidFill>
              </a:rPr>
            </a:br>
            <a:r>
              <a:rPr lang="en-US" sz="3100" dirty="0">
                <a:solidFill>
                  <a:schemeClr val="accent2"/>
                </a:solidFill>
              </a:rPr>
              <a:t>Optional Practical Training</a:t>
            </a:r>
          </a:p>
        </p:txBody>
      </p:sp>
      <p:sp>
        <p:nvSpPr>
          <p:cNvPr id="13313" name="Subtitle 4"/>
          <p:cNvSpPr>
            <a:spLocks noGrp="1"/>
          </p:cNvSpPr>
          <p:nvPr>
            <p:ph type="subTitle" idx="1"/>
          </p:nvPr>
        </p:nvSpPr>
        <p:spPr>
          <a:xfrm>
            <a:off x="685800" y="5181600"/>
            <a:ext cx="7772400" cy="1600200"/>
          </a:xfrm>
        </p:spPr>
        <p:txBody>
          <a:bodyPr>
            <a:normAutofit/>
          </a:bodyPr>
          <a:lstStyle/>
          <a:p>
            <a:pPr eaLnBrk="1" hangingPunct="1"/>
            <a:r>
              <a:rPr lang="en-US" sz="2400" dirty="0">
                <a:solidFill>
                  <a:schemeClr val="tx1"/>
                </a:solidFill>
              </a:rPr>
              <a:t>International </a:t>
            </a:r>
            <a:r>
              <a:rPr lang="en-US" sz="2400" dirty="0"/>
              <a:t>Student and Scholar Services (ISSS)</a:t>
            </a:r>
            <a:r>
              <a:rPr lang="en-US" sz="2400" dirty="0">
                <a:solidFill>
                  <a:schemeClr val="tx1"/>
                </a:solidFill>
              </a:rPr>
              <a:t> </a:t>
            </a:r>
          </a:p>
          <a:p>
            <a:pPr eaLnBrk="1" hangingPunct="1"/>
            <a:r>
              <a:rPr lang="en-US" sz="2400" dirty="0">
                <a:solidFill>
                  <a:schemeClr val="tx1"/>
                </a:solidFill>
              </a:rPr>
              <a:t>Texas State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797B-7803-E9CA-4026-45DE81DD431D}"/>
              </a:ext>
            </a:extLst>
          </p:cNvPr>
          <p:cNvSpPr>
            <a:spLocks noGrp="1"/>
          </p:cNvSpPr>
          <p:nvPr>
            <p:ph type="title"/>
          </p:nvPr>
        </p:nvSpPr>
        <p:spPr/>
        <p:txBody>
          <a:bodyPr/>
          <a:lstStyle/>
          <a:p>
            <a:r>
              <a:rPr lang="en-US" dirty="0"/>
              <a:t>OPT for Thesis/dissertation students</a:t>
            </a:r>
          </a:p>
        </p:txBody>
      </p:sp>
      <p:sp>
        <p:nvSpPr>
          <p:cNvPr id="3" name="Content Placeholder 2">
            <a:extLst>
              <a:ext uri="{FF2B5EF4-FFF2-40B4-BE49-F238E27FC236}">
                <a16:creationId xmlns:a16="http://schemas.microsoft.com/office/drawing/2014/main" id="{54BBC2D6-E6D7-B624-FAF8-8A4920D4C4EE}"/>
              </a:ext>
            </a:extLst>
          </p:cNvPr>
          <p:cNvSpPr>
            <a:spLocks noGrp="1"/>
          </p:cNvSpPr>
          <p:nvPr>
            <p:ph idx="1"/>
          </p:nvPr>
        </p:nvSpPr>
        <p:spPr/>
        <p:txBody>
          <a:bodyPr/>
          <a:lstStyle/>
          <a:p>
            <a:r>
              <a:rPr lang="en-US" sz="1800" dirty="0">
                <a:solidFill>
                  <a:srgbClr val="1C222B"/>
                </a:solidFill>
                <a:effectLst/>
                <a:latin typeface="Open Sans" panose="020B0606030504020204" pitchFamily="34" charset="0"/>
                <a:ea typeface="Calibri" panose="020F0502020204030204" pitchFamily="34" charset="0"/>
              </a:rPr>
              <a:t>A student who only has the thesis or equivalent remaining may either apply for pre-completion OPT or post-completion OPT while completing the thesis/dissertation</a:t>
            </a:r>
            <a:r>
              <a:rPr lang="en-US" dirty="0">
                <a:effectLst/>
              </a:rPr>
              <a:t>. </a:t>
            </a:r>
            <a:endParaRPr lang="en-US" dirty="0"/>
          </a:p>
        </p:txBody>
      </p:sp>
    </p:spTree>
    <p:extLst>
      <p:ext uri="{BB962C8B-B14F-4D97-AF65-F5344CB8AC3E}">
        <p14:creationId xmlns:p14="http://schemas.microsoft.com/office/powerpoint/2010/main" val="350465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 y="5694"/>
            <a:ext cx="9133299" cy="1091932"/>
          </a:xfrm>
        </p:spPr>
        <p:txBody>
          <a:bodyPr>
            <a:normAutofit/>
          </a:bodyPr>
          <a:lstStyle/>
          <a:p>
            <a:pPr algn="ctr"/>
            <a:r>
              <a:rPr lang="en-US" dirty="0">
                <a:solidFill>
                  <a:schemeClr val="accent2"/>
                </a:solidFill>
              </a:rPr>
              <a:t>OPT Application Overview</a:t>
            </a:r>
          </a:p>
        </p:txBody>
      </p:sp>
      <p:sp>
        <p:nvSpPr>
          <p:cNvPr id="7" name="Rectangle 6"/>
          <p:cNvSpPr/>
          <p:nvPr/>
        </p:nvSpPr>
        <p:spPr>
          <a:xfrm>
            <a:off x="7315200" y="2743200"/>
            <a:ext cx="1492797" cy="923330"/>
          </a:xfrm>
          <a:prstGeom prst="rect">
            <a:avLst/>
          </a:prstGeom>
        </p:spPr>
        <p:txBody>
          <a:bodyPr wrap="square">
            <a:spAutoFit/>
          </a:bodyPr>
          <a:lstStyle/>
          <a:p>
            <a:pPr algn="ctr">
              <a:buNone/>
            </a:pPr>
            <a:r>
              <a:rPr lang="en-US" sz="1800" dirty="0"/>
              <a:t>14-Months later</a:t>
            </a:r>
          </a:p>
          <a:p>
            <a:pPr algn="ctr">
              <a:buNone/>
            </a:pPr>
            <a:r>
              <a:rPr lang="en-US" dirty="0"/>
              <a:t>(fixed ED)</a:t>
            </a:r>
            <a:endParaRPr lang="en-US" sz="1800" dirty="0"/>
          </a:p>
        </p:txBody>
      </p:sp>
      <p:sp>
        <p:nvSpPr>
          <p:cNvPr id="16" name="Rectangle 15"/>
          <p:cNvSpPr/>
          <p:nvPr/>
        </p:nvSpPr>
        <p:spPr>
          <a:xfrm>
            <a:off x="5504428" y="4086761"/>
            <a:ext cx="3294461" cy="1323439"/>
          </a:xfrm>
          <a:prstGeom prst="rect">
            <a:avLst/>
          </a:prstGeom>
          <a:noFill/>
          <a:ln w="28575">
            <a:solidFill>
              <a:schemeClr val="accent4">
                <a:lumMod val="40000"/>
                <a:lumOff val="60000"/>
              </a:schemeClr>
            </a:solidFill>
          </a:ln>
        </p:spPr>
        <p:txBody>
          <a:bodyPr wrap="square">
            <a:spAutoFit/>
          </a:bodyPr>
          <a:lstStyle/>
          <a:p>
            <a:pPr algn="ctr"/>
            <a:r>
              <a:rPr lang="en-US" sz="2000" b="1" dirty="0">
                <a:latin typeface="+mj-lt"/>
              </a:rPr>
              <a:t>14-Month Rule: </a:t>
            </a:r>
            <a:r>
              <a:rPr lang="en-US" sz="2000" dirty="0">
                <a:latin typeface="+mj-lt"/>
              </a:rPr>
              <a:t>12 months of OPT must be completed within 14 months from the graduation date, regardless of the start date.</a:t>
            </a:r>
          </a:p>
        </p:txBody>
      </p:sp>
      <p:grpSp>
        <p:nvGrpSpPr>
          <p:cNvPr id="29" name="Group 28"/>
          <p:cNvGrpSpPr/>
          <p:nvPr/>
        </p:nvGrpSpPr>
        <p:grpSpPr>
          <a:xfrm>
            <a:off x="845383" y="3818030"/>
            <a:ext cx="2593608" cy="525370"/>
            <a:chOff x="2896648" y="2703992"/>
            <a:chExt cx="4392052" cy="381794"/>
          </a:xfrm>
        </p:grpSpPr>
        <p:cxnSp>
          <p:nvCxnSpPr>
            <p:cNvPr id="14" name="Straight Connector 13"/>
            <p:cNvCxnSpPr/>
            <p:nvPr/>
          </p:nvCxnSpPr>
          <p:spPr bwMode="auto">
            <a:xfrm rot="5400000">
              <a:off x="7097406" y="2894492"/>
              <a:ext cx="381794" cy="794"/>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cxnSpLocks/>
            </p:cNvCxnSpPr>
            <p:nvPr/>
          </p:nvCxnSpPr>
          <p:spPr bwMode="auto">
            <a:xfrm flipH="1">
              <a:off x="2896648" y="2849523"/>
              <a:ext cx="2691203"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4" name="Straight Arrow Connector 23"/>
            <p:cNvCxnSpPr>
              <a:cxnSpLocks/>
            </p:cNvCxnSpPr>
            <p:nvPr/>
          </p:nvCxnSpPr>
          <p:spPr bwMode="auto">
            <a:xfrm>
              <a:off x="4993607" y="2849523"/>
              <a:ext cx="2250491"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sp>
        <p:nvSpPr>
          <p:cNvPr id="31" name="Rectangle 30"/>
          <p:cNvSpPr/>
          <p:nvPr/>
        </p:nvSpPr>
        <p:spPr>
          <a:xfrm>
            <a:off x="3174197" y="3755868"/>
            <a:ext cx="1305084" cy="646331"/>
          </a:xfrm>
          <a:prstGeom prst="rect">
            <a:avLst/>
          </a:prstGeom>
        </p:spPr>
        <p:txBody>
          <a:bodyPr wrap="square">
            <a:spAutoFit/>
          </a:bodyPr>
          <a:lstStyle/>
          <a:p>
            <a:pPr algn="ctr">
              <a:buNone/>
            </a:pPr>
            <a:r>
              <a:rPr lang="en-US" dirty="0"/>
              <a:t>60-days after</a:t>
            </a:r>
          </a:p>
        </p:txBody>
      </p:sp>
      <p:grpSp>
        <p:nvGrpSpPr>
          <p:cNvPr id="23" name="Group 22"/>
          <p:cNvGrpSpPr/>
          <p:nvPr/>
        </p:nvGrpSpPr>
        <p:grpSpPr>
          <a:xfrm>
            <a:off x="714030" y="2350214"/>
            <a:ext cx="6980765" cy="783428"/>
            <a:chOff x="-573294" y="2983958"/>
            <a:chExt cx="7940469" cy="522102"/>
          </a:xfrm>
        </p:grpSpPr>
        <p:sp>
          <p:nvSpPr>
            <p:cNvPr id="8" name="Rectangle 7"/>
            <p:cNvSpPr/>
            <p:nvPr/>
          </p:nvSpPr>
          <p:spPr>
            <a:xfrm>
              <a:off x="-573294" y="3053420"/>
              <a:ext cx="3602747" cy="246135"/>
            </a:xfrm>
            <a:prstGeom prst="rect">
              <a:avLst/>
            </a:prstGeom>
          </p:spPr>
          <p:txBody>
            <a:bodyPr wrap="square">
              <a:spAutoFit/>
            </a:bodyPr>
            <a:lstStyle/>
            <a:p>
              <a:pPr algn="ctr"/>
              <a:r>
                <a:rPr lang="en-US" b="1" dirty="0"/>
                <a:t>GRADUATION DATE</a:t>
              </a:r>
            </a:p>
          </p:txBody>
        </p:sp>
        <p:grpSp>
          <p:nvGrpSpPr>
            <p:cNvPr id="20" name="Group 19"/>
            <p:cNvGrpSpPr/>
            <p:nvPr/>
          </p:nvGrpSpPr>
          <p:grpSpPr>
            <a:xfrm>
              <a:off x="1347375" y="2983958"/>
              <a:ext cx="6019800" cy="522102"/>
              <a:chOff x="1905000" y="2950713"/>
              <a:chExt cx="6019800" cy="522102"/>
            </a:xfrm>
          </p:grpSpPr>
          <p:cxnSp>
            <p:nvCxnSpPr>
              <p:cNvPr id="10" name="Straight Arrow Connector 9"/>
              <p:cNvCxnSpPr/>
              <p:nvPr/>
            </p:nvCxnSpPr>
            <p:spPr bwMode="auto">
              <a:xfrm flipV="1">
                <a:off x="1919484" y="3177080"/>
                <a:ext cx="6005316" cy="12776"/>
              </a:xfrm>
              <a:prstGeom prst="straightConnector1">
                <a:avLst/>
              </a:prstGeom>
              <a:ln>
                <a:solidFill>
                  <a:srgbClr val="0070C0">
                    <a:alpha val="50000"/>
                  </a:srgb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flipV="1">
                <a:off x="7924800" y="2950713"/>
                <a:ext cx="0" cy="478287"/>
              </a:xfrm>
              <a:prstGeom prst="straightConnector1">
                <a:avLst/>
              </a:prstGeom>
              <a:ln>
                <a:solidFill>
                  <a:srgbClr val="0070C0">
                    <a:alpha val="50000"/>
                  </a:srgb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bwMode="auto">
              <a:xfrm flipV="1">
                <a:off x="1905000" y="2994528"/>
                <a:ext cx="0" cy="478287"/>
              </a:xfrm>
              <a:prstGeom prst="straightConnector1">
                <a:avLst/>
              </a:prstGeom>
              <a:ln>
                <a:solidFill>
                  <a:srgbClr val="0070C0">
                    <a:alpha val="50000"/>
                  </a:srgb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grpSp>
      <p:grpSp>
        <p:nvGrpSpPr>
          <p:cNvPr id="21" name="Group 20"/>
          <p:cNvGrpSpPr/>
          <p:nvPr/>
        </p:nvGrpSpPr>
        <p:grpSpPr>
          <a:xfrm>
            <a:off x="2393541" y="2823865"/>
            <a:ext cx="5221887" cy="935482"/>
            <a:chOff x="2519697" y="2703992"/>
            <a:chExt cx="4769003" cy="381794"/>
          </a:xfrm>
        </p:grpSpPr>
        <p:cxnSp>
          <p:nvCxnSpPr>
            <p:cNvPr id="26" name="Straight Connector 25"/>
            <p:cNvCxnSpPr/>
            <p:nvPr/>
          </p:nvCxnSpPr>
          <p:spPr bwMode="auto">
            <a:xfrm rot="5400000">
              <a:off x="2329197" y="2894492"/>
              <a:ext cx="381794" cy="794"/>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rot="5400000">
              <a:off x="7097406" y="2894492"/>
              <a:ext cx="381794" cy="794"/>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bwMode="auto">
            <a:xfrm flipH="1">
              <a:off x="2568120" y="2849523"/>
              <a:ext cx="3019732"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a:off x="4272297" y="2849523"/>
              <a:ext cx="2971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5" name="Rectangle 34"/>
            <p:cNvSpPr/>
            <p:nvPr/>
          </p:nvSpPr>
          <p:spPr>
            <a:xfrm>
              <a:off x="4782073" y="2849523"/>
              <a:ext cx="168710" cy="88309"/>
            </a:xfrm>
            <a:prstGeom prst="rect">
              <a:avLst/>
            </a:prstGeom>
          </p:spPr>
          <p:txBody>
            <a:bodyPr wrap="none">
              <a:spAutoFit/>
            </a:bodyPr>
            <a:lstStyle/>
            <a:p>
              <a:pPr algn="ctr">
                <a:buNone/>
              </a:pPr>
              <a:endParaRPr lang="en-US" dirty="0"/>
            </a:p>
          </p:txBody>
        </p:sp>
      </p:grpSp>
      <p:sp>
        <p:nvSpPr>
          <p:cNvPr id="38" name="Rectangle 37">
            <a:extLst>
              <a:ext uri="{FF2B5EF4-FFF2-40B4-BE49-F238E27FC236}">
                <a16:creationId xmlns:a16="http://schemas.microsoft.com/office/drawing/2014/main" id="{075ABCE4-80CC-44E7-A881-EA98E36D362F}"/>
              </a:ext>
            </a:extLst>
          </p:cNvPr>
          <p:cNvSpPr/>
          <p:nvPr/>
        </p:nvSpPr>
        <p:spPr>
          <a:xfrm>
            <a:off x="76200" y="3496270"/>
            <a:ext cx="956157" cy="923330"/>
          </a:xfrm>
          <a:prstGeom prst="rect">
            <a:avLst/>
          </a:prstGeom>
        </p:spPr>
        <p:txBody>
          <a:bodyPr wrap="square">
            <a:spAutoFit/>
          </a:bodyPr>
          <a:lstStyle/>
          <a:p>
            <a:pPr algn="ctr">
              <a:buNone/>
            </a:pPr>
            <a:r>
              <a:rPr lang="en-US" dirty="0"/>
              <a:t>90-days before</a:t>
            </a:r>
          </a:p>
        </p:txBody>
      </p:sp>
      <p:sp>
        <p:nvSpPr>
          <p:cNvPr id="11" name="TextBox 10">
            <a:extLst>
              <a:ext uri="{FF2B5EF4-FFF2-40B4-BE49-F238E27FC236}">
                <a16:creationId xmlns:a16="http://schemas.microsoft.com/office/drawing/2014/main" id="{B4D9DBF1-D3B0-4FCB-861D-4897DE79CE6C}"/>
              </a:ext>
            </a:extLst>
          </p:cNvPr>
          <p:cNvSpPr txBox="1"/>
          <p:nvPr/>
        </p:nvSpPr>
        <p:spPr>
          <a:xfrm>
            <a:off x="1249380" y="4486870"/>
            <a:ext cx="2096611" cy="923330"/>
          </a:xfrm>
          <a:prstGeom prst="rect">
            <a:avLst/>
          </a:prstGeom>
          <a:noFill/>
        </p:spPr>
        <p:txBody>
          <a:bodyPr wrap="square" rtlCol="0">
            <a:spAutoFit/>
          </a:bodyPr>
          <a:lstStyle/>
          <a:p>
            <a:pPr algn="ctr"/>
            <a:r>
              <a:rPr lang="en-US" dirty="0"/>
              <a:t>5-month Application Window</a:t>
            </a:r>
          </a:p>
        </p:txBody>
      </p:sp>
      <p:sp>
        <p:nvSpPr>
          <p:cNvPr id="15" name="Right Bracket 14">
            <a:extLst>
              <a:ext uri="{FF2B5EF4-FFF2-40B4-BE49-F238E27FC236}">
                <a16:creationId xmlns:a16="http://schemas.microsoft.com/office/drawing/2014/main" id="{B0DAE10F-CC1F-412E-AE33-2633724CC50F}"/>
              </a:ext>
            </a:extLst>
          </p:cNvPr>
          <p:cNvSpPr/>
          <p:nvPr/>
        </p:nvSpPr>
        <p:spPr>
          <a:xfrm rot="5400000">
            <a:off x="2112662" y="2804492"/>
            <a:ext cx="180660" cy="3198664"/>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ight Bracket 41">
            <a:extLst>
              <a:ext uri="{FF2B5EF4-FFF2-40B4-BE49-F238E27FC236}">
                <a16:creationId xmlns:a16="http://schemas.microsoft.com/office/drawing/2014/main" id="{486AB782-E30E-4A8B-9B46-A5CA6B8E536A}"/>
              </a:ext>
            </a:extLst>
          </p:cNvPr>
          <p:cNvSpPr/>
          <p:nvPr/>
        </p:nvSpPr>
        <p:spPr>
          <a:xfrm rot="16200000">
            <a:off x="3086282" y="3089022"/>
            <a:ext cx="63330" cy="136616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5AD2F460-9F93-4CD8-9D93-BC037BB72568}"/>
              </a:ext>
            </a:extLst>
          </p:cNvPr>
          <p:cNvSpPr txBox="1"/>
          <p:nvPr/>
        </p:nvSpPr>
        <p:spPr>
          <a:xfrm>
            <a:off x="381000" y="5484875"/>
            <a:ext cx="8837332" cy="786562"/>
          </a:xfrm>
          <a:prstGeom prst="rect">
            <a:avLst/>
          </a:prstGeom>
          <a:noFill/>
        </p:spPr>
        <p:txBody>
          <a:bodyPr wrap="square" rtlCol="0">
            <a:spAutoFit/>
          </a:bodyPr>
          <a:lstStyle/>
          <a:p>
            <a:pPr>
              <a:lnSpc>
                <a:spcPct val="150000"/>
              </a:lnSpc>
            </a:pPr>
            <a:r>
              <a:rPr lang="en-US" sz="1600" b="1" dirty="0"/>
              <a:t>SD – Start Date</a:t>
            </a:r>
            <a:r>
              <a:rPr lang="en-US" sz="1600" dirty="0"/>
              <a:t>: Must be between Graduate Date and 60 days after graduation date</a:t>
            </a:r>
          </a:p>
          <a:p>
            <a:pPr>
              <a:lnSpc>
                <a:spcPct val="150000"/>
              </a:lnSpc>
            </a:pPr>
            <a:r>
              <a:rPr lang="en-US" sz="1600" b="1" dirty="0"/>
              <a:t>ED – End Date</a:t>
            </a:r>
            <a:r>
              <a:rPr lang="en-US" sz="1600" dirty="0"/>
              <a:t>: 12 months from SD but no later than 14 months from graduation date</a:t>
            </a:r>
          </a:p>
        </p:txBody>
      </p:sp>
      <p:sp>
        <p:nvSpPr>
          <p:cNvPr id="48" name="TextBox 47">
            <a:extLst>
              <a:ext uri="{FF2B5EF4-FFF2-40B4-BE49-F238E27FC236}">
                <a16:creationId xmlns:a16="http://schemas.microsoft.com/office/drawing/2014/main" id="{14241397-6219-49AF-AB71-43532F83AAD2}"/>
              </a:ext>
            </a:extLst>
          </p:cNvPr>
          <p:cNvSpPr txBox="1"/>
          <p:nvPr/>
        </p:nvSpPr>
        <p:spPr>
          <a:xfrm>
            <a:off x="2980486" y="3392997"/>
            <a:ext cx="635480" cy="369332"/>
          </a:xfrm>
          <a:prstGeom prst="rect">
            <a:avLst/>
          </a:prstGeom>
          <a:noFill/>
        </p:spPr>
        <p:txBody>
          <a:bodyPr wrap="square" rtlCol="0">
            <a:spAutoFit/>
          </a:bodyPr>
          <a:lstStyle/>
          <a:p>
            <a:r>
              <a:rPr lang="en-US" dirty="0"/>
              <a:t>SD</a:t>
            </a:r>
          </a:p>
        </p:txBody>
      </p:sp>
      <p:sp>
        <p:nvSpPr>
          <p:cNvPr id="49" name="TextBox 48">
            <a:extLst>
              <a:ext uri="{FF2B5EF4-FFF2-40B4-BE49-F238E27FC236}">
                <a16:creationId xmlns:a16="http://schemas.microsoft.com/office/drawing/2014/main" id="{0BBBA20E-F303-4537-89B6-D611AC70F4AC}"/>
              </a:ext>
            </a:extLst>
          </p:cNvPr>
          <p:cNvSpPr txBox="1"/>
          <p:nvPr/>
        </p:nvSpPr>
        <p:spPr>
          <a:xfrm>
            <a:off x="5939582" y="3130593"/>
            <a:ext cx="1418880" cy="861774"/>
          </a:xfrm>
          <a:prstGeom prst="rect">
            <a:avLst/>
          </a:prstGeom>
          <a:noFill/>
        </p:spPr>
        <p:txBody>
          <a:bodyPr wrap="square" rtlCol="0">
            <a:spAutoFit/>
          </a:bodyPr>
          <a:lstStyle/>
          <a:p>
            <a:pPr algn="ctr"/>
            <a:r>
              <a:rPr lang="en-US" dirty="0"/>
              <a:t>ED</a:t>
            </a:r>
          </a:p>
          <a:p>
            <a:pPr algn="ctr"/>
            <a:r>
              <a:rPr lang="en-US" sz="1600" dirty="0"/>
              <a:t>(12 months from SD)</a:t>
            </a:r>
          </a:p>
        </p:txBody>
      </p:sp>
      <p:sp>
        <p:nvSpPr>
          <p:cNvPr id="54" name="Rectangle 53">
            <a:extLst>
              <a:ext uri="{FF2B5EF4-FFF2-40B4-BE49-F238E27FC236}">
                <a16:creationId xmlns:a16="http://schemas.microsoft.com/office/drawing/2014/main" id="{D523D79F-C688-4BA8-BF2C-F73F972C3A51}"/>
              </a:ext>
            </a:extLst>
          </p:cNvPr>
          <p:cNvSpPr/>
          <p:nvPr/>
        </p:nvSpPr>
        <p:spPr>
          <a:xfrm>
            <a:off x="1245680" y="6315001"/>
            <a:ext cx="6210867" cy="369332"/>
          </a:xfrm>
          <a:prstGeom prst="rect">
            <a:avLst/>
          </a:prstGeom>
        </p:spPr>
        <p:txBody>
          <a:bodyPr wrap="none">
            <a:spAutoFit/>
          </a:bodyPr>
          <a:lstStyle/>
          <a:p>
            <a:r>
              <a:rPr lang="en-US" b="1" dirty="0">
                <a:solidFill>
                  <a:srgbClr val="FF0000"/>
                </a:solidFill>
              </a:rPr>
              <a:t>APPLY EARLY due to 5-month USCIS processing time!</a:t>
            </a:r>
          </a:p>
        </p:txBody>
      </p:sp>
      <p:sp>
        <p:nvSpPr>
          <p:cNvPr id="30" name="Rectangle 29">
            <a:extLst>
              <a:ext uri="{FF2B5EF4-FFF2-40B4-BE49-F238E27FC236}">
                <a16:creationId xmlns:a16="http://schemas.microsoft.com/office/drawing/2014/main" id="{17BF14B2-C577-462B-91D3-B55FE67051F9}"/>
              </a:ext>
            </a:extLst>
          </p:cNvPr>
          <p:cNvSpPr/>
          <p:nvPr/>
        </p:nvSpPr>
        <p:spPr>
          <a:xfrm>
            <a:off x="1752600" y="1132111"/>
            <a:ext cx="1418984"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en-US" sz="1400" b="1" u="sng" dirty="0"/>
              <a:t>Graduation</a:t>
            </a:r>
          </a:p>
          <a:p>
            <a:pPr algn="ctr">
              <a:buNone/>
            </a:pPr>
            <a:r>
              <a:rPr lang="en-US" sz="1400" dirty="0">
                <a:solidFill>
                  <a:srgbClr val="00B050"/>
                </a:solidFill>
              </a:rPr>
              <a:t>December</a:t>
            </a:r>
          </a:p>
          <a:p>
            <a:pPr algn="ctr">
              <a:buNone/>
            </a:pPr>
            <a:r>
              <a:rPr lang="en-US" sz="1400" dirty="0">
                <a:solidFill>
                  <a:srgbClr val="0070C0"/>
                </a:solidFill>
              </a:rPr>
              <a:t>May</a:t>
            </a:r>
          </a:p>
          <a:p>
            <a:pPr algn="ctr">
              <a:buNone/>
            </a:pPr>
            <a:r>
              <a:rPr lang="en-US" sz="1400" dirty="0">
                <a:solidFill>
                  <a:srgbClr val="C00000"/>
                </a:solidFill>
              </a:rPr>
              <a:t>August</a:t>
            </a:r>
          </a:p>
        </p:txBody>
      </p:sp>
      <p:sp>
        <p:nvSpPr>
          <p:cNvPr id="36" name="Rectangle 35">
            <a:extLst>
              <a:ext uri="{FF2B5EF4-FFF2-40B4-BE49-F238E27FC236}">
                <a16:creationId xmlns:a16="http://schemas.microsoft.com/office/drawing/2014/main" id="{51A2F01B-5EF0-4B06-A5BA-02DA23188A86}"/>
              </a:ext>
            </a:extLst>
          </p:cNvPr>
          <p:cNvSpPr/>
          <p:nvPr/>
        </p:nvSpPr>
        <p:spPr>
          <a:xfrm>
            <a:off x="-59852" y="1132582"/>
            <a:ext cx="1812452" cy="954107"/>
          </a:xfrm>
          <a:prstGeom prst="rect">
            <a:avLst/>
          </a:prstGeom>
        </p:spPr>
        <p:txBody>
          <a:bodyPr wrap="square">
            <a:spAutoFit/>
          </a:bodyPr>
          <a:lstStyle/>
          <a:p>
            <a:pPr algn="ctr">
              <a:buNone/>
            </a:pPr>
            <a:r>
              <a:rPr lang="en-US" sz="1400" b="1" u="sng" dirty="0"/>
              <a:t>Applications Start</a:t>
            </a:r>
          </a:p>
          <a:p>
            <a:pPr algn="ctr">
              <a:buNone/>
            </a:pPr>
            <a:r>
              <a:rPr lang="en-US" sz="1400" dirty="0">
                <a:solidFill>
                  <a:srgbClr val="00B050"/>
                </a:solidFill>
              </a:rPr>
              <a:t>September</a:t>
            </a:r>
          </a:p>
          <a:p>
            <a:pPr algn="ctr">
              <a:buNone/>
            </a:pPr>
            <a:r>
              <a:rPr lang="en-US" sz="1400" dirty="0">
                <a:solidFill>
                  <a:srgbClr val="0070C0"/>
                </a:solidFill>
              </a:rPr>
              <a:t>February</a:t>
            </a:r>
          </a:p>
          <a:p>
            <a:pPr algn="ctr">
              <a:buNone/>
            </a:pPr>
            <a:r>
              <a:rPr lang="en-US" sz="1400" dirty="0">
                <a:solidFill>
                  <a:srgbClr val="C00000"/>
                </a:solidFill>
              </a:rPr>
              <a:t>May</a:t>
            </a:r>
          </a:p>
        </p:txBody>
      </p:sp>
      <p:sp>
        <p:nvSpPr>
          <p:cNvPr id="37" name="Rectangle 36">
            <a:extLst>
              <a:ext uri="{FF2B5EF4-FFF2-40B4-BE49-F238E27FC236}">
                <a16:creationId xmlns:a16="http://schemas.microsoft.com/office/drawing/2014/main" id="{C7EA1370-0F9C-4597-A220-E0FA5112717E}"/>
              </a:ext>
            </a:extLst>
          </p:cNvPr>
          <p:cNvSpPr/>
          <p:nvPr/>
        </p:nvSpPr>
        <p:spPr>
          <a:xfrm>
            <a:off x="6397991" y="1132111"/>
            <a:ext cx="2593609" cy="954107"/>
          </a:xfrm>
          <a:prstGeom prst="rect">
            <a:avLst/>
          </a:prstGeom>
        </p:spPr>
        <p:txBody>
          <a:bodyPr wrap="square">
            <a:spAutoFit/>
          </a:bodyPr>
          <a:lstStyle/>
          <a:p>
            <a:pPr algn="ctr">
              <a:buNone/>
            </a:pPr>
            <a:r>
              <a:rPr lang="en-US" sz="1400" b="1" u="sng" dirty="0"/>
              <a:t>Fixed End Date</a:t>
            </a:r>
          </a:p>
          <a:p>
            <a:pPr algn="ctr">
              <a:buNone/>
            </a:pPr>
            <a:r>
              <a:rPr lang="en-US" sz="1400" dirty="0">
                <a:solidFill>
                  <a:srgbClr val="00B050"/>
                </a:solidFill>
              </a:rPr>
              <a:t>February</a:t>
            </a:r>
          </a:p>
          <a:p>
            <a:pPr algn="ctr">
              <a:buNone/>
            </a:pPr>
            <a:r>
              <a:rPr lang="en-US" sz="1400" dirty="0">
                <a:solidFill>
                  <a:srgbClr val="0070C0"/>
                </a:solidFill>
              </a:rPr>
              <a:t>July</a:t>
            </a:r>
          </a:p>
          <a:p>
            <a:pPr algn="ctr">
              <a:buNone/>
            </a:pPr>
            <a:r>
              <a:rPr lang="en-US" sz="1400" dirty="0">
                <a:solidFill>
                  <a:srgbClr val="C00000"/>
                </a:solidFill>
              </a:rPr>
              <a:t>October</a:t>
            </a:r>
          </a:p>
        </p:txBody>
      </p:sp>
      <p:sp>
        <p:nvSpPr>
          <p:cNvPr id="39" name="Rectangle 38">
            <a:extLst>
              <a:ext uri="{FF2B5EF4-FFF2-40B4-BE49-F238E27FC236}">
                <a16:creationId xmlns:a16="http://schemas.microsoft.com/office/drawing/2014/main" id="{B22D1ECB-6F22-4DC9-AD2C-862994C95170}"/>
              </a:ext>
            </a:extLst>
          </p:cNvPr>
          <p:cNvSpPr/>
          <p:nvPr/>
        </p:nvSpPr>
        <p:spPr>
          <a:xfrm>
            <a:off x="2895600" y="1132582"/>
            <a:ext cx="1975161" cy="954107"/>
          </a:xfrm>
          <a:prstGeom prst="rect">
            <a:avLst/>
          </a:prstGeom>
        </p:spPr>
        <p:txBody>
          <a:bodyPr wrap="square">
            <a:spAutoFit/>
          </a:bodyPr>
          <a:lstStyle/>
          <a:p>
            <a:pPr algn="ctr">
              <a:buNone/>
            </a:pPr>
            <a:r>
              <a:rPr lang="en-US" sz="1400" b="1" u="sng" dirty="0"/>
              <a:t>Applications End</a:t>
            </a:r>
          </a:p>
          <a:p>
            <a:pPr algn="ctr">
              <a:buNone/>
            </a:pPr>
            <a:r>
              <a:rPr lang="en-US" sz="1400" dirty="0">
                <a:solidFill>
                  <a:srgbClr val="00B050"/>
                </a:solidFill>
              </a:rPr>
              <a:t>February</a:t>
            </a:r>
          </a:p>
          <a:p>
            <a:pPr algn="ctr">
              <a:buNone/>
            </a:pPr>
            <a:r>
              <a:rPr lang="en-US" sz="1400" dirty="0">
                <a:solidFill>
                  <a:srgbClr val="0070C0"/>
                </a:solidFill>
              </a:rPr>
              <a:t>July</a:t>
            </a:r>
          </a:p>
          <a:p>
            <a:pPr algn="ctr">
              <a:buNone/>
            </a:pPr>
            <a:r>
              <a:rPr lang="en-US" sz="1400" dirty="0">
                <a:solidFill>
                  <a:srgbClr val="C00000"/>
                </a:solidFill>
              </a:rPr>
              <a:t>October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5738-8A84-4803-8B91-D32F61E4DA46}"/>
              </a:ext>
            </a:extLst>
          </p:cNvPr>
          <p:cNvSpPr>
            <a:spLocks noGrp="1"/>
          </p:cNvSpPr>
          <p:nvPr>
            <p:ph type="title"/>
          </p:nvPr>
        </p:nvSpPr>
        <p:spPr>
          <a:xfrm>
            <a:off x="990600" y="19231"/>
            <a:ext cx="7543800" cy="1609344"/>
          </a:xfrm>
        </p:spPr>
        <p:txBody>
          <a:bodyPr>
            <a:normAutofit/>
          </a:bodyPr>
          <a:lstStyle/>
          <a:p>
            <a:pPr algn="ctr"/>
            <a:r>
              <a:rPr lang="en-US" sz="4400" dirty="0">
                <a:solidFill>
                  <a:schemeClr val="accent2"/>
                </a:solidFill>
              </a:rPr>
              <a:t>USCIS Processing Time</a:t>
            </a:r>
          </a:p>
        </p:txBody>
      </p:sp>
      <p:sp>
        <p:nvSpPr>
          <p:cNvPr id="3" name="Content Placeholder 2">
            <a:extLst>
              <a:ext uri="{FF2B5EF4-FFF2-40B4-BE49-F238E27FC236}">
                <a16:creationId xmlns:a16="http://schemas.microsoft.com/office/drawing/2014/main" id="{2C9C0933-3582-4590-AA12-4DA2871629A4}"/>
              </a:ext>
            </a:extLst>
          </p:cNvPr>
          <p:cNvSpPr>
            <a:spLocks noGrp="1"/>
          </p:cNvSpPr>
          <p:nvPr>
            <p:ph idx="1"/>
          </p:nvPr>
        </p:nvSpPr>
        <p:spPr>
          <a:xfrm>
            <a:off x="304800" y="1295400"/>
            <a:ext cx="8229600" cy="1840992"/>
          </a:xfrm>
        </p:spPr>
        <p:txBody>
          <a:bodyPr>
            <a:normAutofit fontScale="85000" lnSpcReduction="10000"/>
          </a:bodyPr>
          <a:lstStyle/>
          <a:p>
            <a:r>
              <a:rPr lang="en-US" dirty="0"/>
              <a:t>Check I-765 Processing Time: </a:t>
            </a:r>
            <a:r>
              <a:rPr lang="en-US" dirty="0">
                <a:hlinkClick r:id="rId2"/>
              </a:rPr>
              <a:t>egov.uscis.gov/processing-times/</a:t>
            </a:r>
            <a:r>
              <a:rPr lang="en-US" dirty="0"/>
              <a:t> </a:t>
            </a:r>
          </a:p>
          <a:p>
            <a:endParaRPr lang="en-US" dirty="0"/>
          </a:p>
          <a:p>
            <a:r>
              <a:rPr lang="en-US" dirty="0"/>
              <a:t>Up to 5 months for processing time</a:t>
            </a:r>
          </a:p>
          <a:p>
            <a:endParaRPr lang="en-US" dirty="0"/>
          </a:p>
          <a:p>
            <a:r>
              <a:rPr lang="en-US" dirty="0"/>
              <a:t>USCIS </a:t>
            </a:r>
            <a:r>
              <a:rPr lang="en-US" b="1" u="sng" dirty="0"/>
              <a:t>will not</a:t>
            </a:r>
            <a:r>
              <a:rPr lang="en-US" dirty="0"/>
              <a:t> do a case inquiry until after the standard processing time</a:t>
            </a:r>
          </a:p>
        </p:txBody>
      </p:sp>
      <p:pic>
        <p:nvPicPr>
          <p:cNvPr id="6" name="Picture 5">
            <a:extLst>
              <a:ext uri="{FF2B5EF4-FFF2-40B4-BE49-F238E27FC236}">
                <a16:creationId xmlns:a16="http://schemas.microsoft.com/office/drawing/2014/main" id="{73CB894E-0B6A-4076-81B6-71FFC6C4C46D}"/>
              </a:ext>
            </a:extLst>
          </p:cNvPr>
          <p:cNvPicPr>
            <a:picLocks noChangeAspect="1"/>
          </p:cNvPicPr>
          <p:nvPr/>
        </p:nvPicPr>
        <p:blipFill>
          <a:blip r:embed="rId3"/>
          <a:stretch>
            <a:fillRect/>
          </a:stretch>
        </p:blipFill>
        <p:spPr>
          <a:xfrm>
            <a:off x="970175" y="3136392"/>
            <a:ext cx="6705600" cy="3401391"/>
          </a:xfrm>
          <a:prstGeom prst="rect">
            <a:avLst/>
          </a:prstGeom>
        </p:spPr>
      </p:pic>
    </p:spTree>
    <p:extLst>
      <p:ext uri="{BB962C8B-B14F-4D97-AF65-F5344CB8AC3E}">
        <p14:creationId xmlns:p14="http://schemas.microsoft.com/office/powerpoint/2010/main" val="133734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0" y="50276"/>
            <a:ext cx="8763000" cy="914400"/>
          </a:xfrm>
        </p:spPr>
        <p:txBody>
          <a:bodyPr>
            <a:normAutofit/>
          </a:bodyPr>
          <a:lstStyle/>
          <a:p>
            <a:pPr algn="ctr"/>
            <a:r>
              <a:rPr lang="en-US" dirty="0">
                <a:solidFill>
                  <a:schemeClr val="accent2"/>
                </a:solidFill>
              </a:rPr>
              <a:t>USCIS Application Process</a:t>
            </a:r>
          </a:p>
        </p:txBody>
      </p:sp>
      <p:sp>
        <p:nvSpPr>
          <p:cNvPr id="3" name="Content Placeholder 2"/>
          <p:cNvSpPr>
            <a:spLocks noGrp="1"/>
          </p:cNvSpPr>
          <p:nvPr>
            <p:ph idx="1"/>
          </p:nvPr>
        </p:nvSpPr>
        <p:spPr>
          <a:xfrm>
            <a:off x="47919" y="838200"/>
            <a:ext cx="4011891" cy="5867400"/>
          </a:xfrm>
        </p:spPr>
        <p:txBody>
          <a:bodyPr>
            <a:normAutofit/>
          </a:bodyPr>
          <a:lstStyle/>
          <a:p>
            <a:r>
              <a:rPr lang="en-US" sz="2600" dirty="0"/>
              <a:t>Submit documents online for a DSO review. </a:t>
            </a:r>
          </a:p>
          <a:p>
            <a:r>
              <a:rPr lang="en-US" sz="2600" dirty="0"/>
              <a:t>DSO enters OPT request  in your SEVIS record. </a:t>
            </a:r>
          </a:p>
          <a:p>
            <a:r>
              <a:rPr lang="en-US" sz="2600" dirty="0"/>
              <a:t>ISSS prepares your OPT application packet </a:t>
            </a:r>
          </a:p>
          <a:p>
            <a:pPr lvl="1"/>
            <a:r>
              <a:rPr lang="en-US" sz="2400" dirty="0"/>
              <a:t>(pick up or request documents to be </a:t>
            </a:r>
            <a:r>
              <a:rPr lang="en-US" sz="2400" dirty="0">
                <a:hlinkClick r:id="rId2"/>
              </a:rPr>
              <a:t>mailed to you</a:t>
            </a:r>
            <a:r>
              <a:rPr lang="en-US" sz="2400" dirty="0"/>
              <a:t>)</a:t>
            </a:r>
          </a:p>
          <a:p>
            <a:r>
              <a:rPr lang="en-US" sz="2600" dirty="0"/>
              <a:t>Student reviews documents and submits application to USCIS. </a:t>
            </a:r>
            <a:endParaRPr lang="en-US" sz="2400" dirty="0"/>
          </a:p>
        </p:txBody>
      </p:sp>
      <p:graphicFrame>
        <p:nvGraphicFramePr>
          <p:cNvPr id="4" name="Diagram 3">
            <a:extLst>
              <a:ext uri="{FF2B5EF4-FFF2-40B4-BE49-F238E27FC236}">
                <a16:creationId xmlns:a16="http://schemas.microsoft.com/office/drawing/2014/main" id="{302D3194-866C-4BE2-80F2-2942EBBF66B7}"/>
              </a:ext>
            </a:extLst>
          </p:cNvPr>
          <p:cNvGraphicFramePr/>
          <p:nvPr>
            <p:extLst>
              <p:ext uri="{D42A27DB-BD31-4B8C-83A1-F6EECF244321}">
                <p14:modId xmlns:p14="http://schemas.microsoft.com/office/powerpoint/2010/main" val="969357932"/>
              </p:ext>
            </p:extLst>
          </p:nvPr>
        </p:nvGraphicFramePr>
        <p:xfrm>
          <a:off x="4059810" y="838200"/>
          <a:ext cx="4953000" cy="363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95EDCED0-CC42-4881-8C6C-B98D694A5B8F}"/>
              </a:ext>
            </a:extLst>
          </p:cNvPr>
          <p:cNvSpPr txBox="1">
            <a:spLocks/>
          </p:cNvSpPr>
          <p:nvPr/>
        </p:nvSpPr>
        <p:spPr>
          <a:xfrm>
            <a:off x="4213781" y="4648200"/>
            <a:ext cx="4343400" cy="2057400"/>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a:r>
              <a:rPr lang="en-US" sz="2400" dirty="0"/>
              <a:t>Receipt Notice</a:t>
            </a:r>
          </a:p>
          <a:p>
            <a:pPr marL="274320" lvl="1" indent="0">
              <a:buFont typeface="Wingdings" pitchFamily="2" charset="2"/>
              <a:buNone/>
            </a:pPr>
            <a:endParaRPr lang="en-US" sz="2400" dirty="0"/>
          </a:p>
          <a:p>
            <a:pPr lvl="1"/>
            <a:r>
              <a:rPr lang="en-US" sz="2400" dirty="0"/>
              <a:t>Approval Letter</a:t>
            </a:r>
          </a:p>
          <a:p>
            <a:pPr marL="274320" lvl="1" indent="0">
              <a:buFont typeface="Wingdings" pitchFamily="2" charset="2"/>
              <a:buNone/>
            </a:pPr>
            <a:endParaRPr lang="en-US" sz="2400" dirty="0"/>
          </a:p>
          <a:p>
            <a:pPr lvl="1"/>
            <a:r>
              <a:rPr lang="en-US" sz="2400" dirty="0"/>
              <a:t>EAD Card </a:t>
            </a:r>
          </a:p>
          <a:p>
            <a:pPr marL="274320" lvl="1" indent="0">
              <a:buFont typeface="Wingdings" pitchFamily="2" charset="2"/>
              <a:buNone/>
            </a:pPr>
            <a:r>
              <a:rPr lang="en-US" sz="2400" b="1" dirty="0">
                <a:solidFill>
                  <a:srgbClr val="FF0000"/>
                </a:solidFill>
              </a:rPr>
              <a:t>Check USCIS processing time: </a:t>
            </a:r>
            <a:r>
              <a:rPr lang="en-US" dirty="0">
                <a:hlinkClick r:id="rId8"/>
              </a:rPr>
              <a:t>egov.uscis.gov/processing-times </a:t>
            </a:r>
            <a:endParaRPr lang="en-US" dirty="0"/>
          </a:p>
        </p:txBody>
      </p:sp>
    </p:spTree>
    <p:extLst>
      <p:ext uri="{BB962C8B-B14F-4D97-AF65-F5344CB8AC3E}">
        <p14:creationId xmlns:p14="http://schemas.microsoft.com/office/powerpoint/2010/main" val="189887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90E5C-9F53-41E4-8E30-543FD1968953}"/>
              </a:ext>
            </a:extLst>
          </p:cNvPr>
          <p:cNvSpPr>
            <a:spLocks noGrp="1"/>
          </p:cNvSpPr>
          <p:nvPr>
            <p:ph type="title"/>
          </p:nvPr>
        </p:nvSpPr>
        <p:spPr>
          <a:xfrm>
            <a:off x="5943600" y="0"/>
            <a:ext cx="3190566" cy="3171208"/>
          </a:xfrm>
          <a:ln>
            <a:noFill/>
          </a:ln>
        </p:spPr>
        <p:txBody>
          <a:bodyPr>
            <a:normAutofit/>
          </a:bodyPr>
          <a:lstStyle/>
          <a:p>
            <a:pPr algn="ctr"/>
            <a:r>
              <a:rPr lang="en-US" sz="2800" b="1" dirty="0"/>
              <a:t>April 26 2021 – </a:t>
            </a:r>
            <a:br>
              <a:rPr lang="en-US" sz="2800" b="1" dirty="0"/>
            </a:br>
            <a:r>
              <a:rPr lang="en-US" sz="2800" b="1" dirty="0"/>
              <a:t>F-1 Students Seeking Optional Practical Training Can Now File Form I-765 Online</a:t>
            </a:r>
            <a:endParaRPr lang="en-US" sz="2800" dirty="0"/>
          </a:p>
        </p:txBody>
      </p:sp>
      <p:pic>
        <p:nvPicPr>
          <p:cNvPr id="5" name="Content Placeholder 4" descr="Graphical user interface, application, Teams&#10;&#10;Description automatically generated">
            <a:extLst>
              <a:ext uri="{FF2B5EF4-FFF2-40B4-BE49-F238E27FC236}">
                <a16:creationId xmlns:a16="http://schemas.microsoft.com/office/drawing/2014/main" id="{2D64C13B-4A25-4652-AED7-A482C4E6551D}"/>
              </a:ext>
            </a:extLst>
          </p:cNvPr>
          <p:cNvPicPr>
            <a:picLocks noChangeAspect="1"/>
          </p:cNvPicPr>
          <p:nvPr/>
        </p:nvPicPr>
        <p:blipFill>
          <a:blip r:embed="rId4"/>
          <a:stretch>
            <a:fillRect/>
          </a:stretch>
        </p:blipFill>
        <p:spPr>
          <a:xfrm>
            <a:off x="381000" y="152400"/>
            <a:ext cx="5161702" cy="5505815"/>
          </a:xfrm>
          <a:prstGeom prst="rect">
            <a:avLst/>
          </a:prstGeom>
        </p:spPr>
      </p:pic>
      <p:sp>
        <p:nvSpPr>
          <p:cNvPr id="9" name="Content Placeholder 8">
            <a:extLst>
              <a:ext uri="{FF2B5EF4-FFF2-40B4-BE49-F238E27FC236}">
                <a16:creationId xmlns:a16="http://schemas.microsoft.com/office/drawing/2014/main" id="{69DC915C-F651-455F-A02A-2E69F522F0E5}"/>
              </a:ext>
            </a:extLst>
          </p:cNvPr>
          <p:cNvSpPr>
            <a:spLocks noGrp="1"/>
          </p:cNvSpPr>
          <p:nvPr>
            <p:ph idx="1"/>
          </p:nvPr>
        </p:nvSpPr>
        <p:spPr>
          <a:xfrm>
            <a:off x="5943600" y="3200400"/>
            <a:ext cx="3124199" cy="3581400"/>
          </a:xfrm>
        </p:spPr>
        <p:txBody>
          <a:bodyPr>
            <a:normAutofit/>
          </a:bodyPr>
          <a:lstStyle/>
          <a:p>
            <a:pPr>
              <a:buFont typeface="Arial" panose="020B0604020202020204" pitchFamily="34" charset="0"/>
              <a:buChar char="•"/>
            </a:pPr>
            <a:r>
              <a:rPr lang="en-US" sz="1800" dirty="0"/>
              <a:t>Submit their forms;</a:t>
            </a:r>
          </a:p>
          <a:p>
            <a:pPr>
              <a:buFont typeface="Arial" panose="020B0604020202020204" pitchFamily="34" charset="0"/>
              <a:buChar char="•"/>
            </a:pPr>
            <a:r>
              <a:rPr lang="en-US" sz="1800" dirty="0"/>
              <a:t>Pay their fees;</a:t>
            </a:r>
          </a:p>
          <a:p>
            <a:pPr>
              <a:buFont typeface="Arial" panose="020B0604020202020204" pitchFamily="34" charset="0"/>
              <a:buChar char="•"/>
            </a:pPr>
            <a:r>
              <a:rPr lang="en-US" sz="1800" dirty="0"/>
              <a:t>Track the status of their case;</a:t>
            </a:r>
          </a:p>
          <a:p>
            <a:pPr>
              <a:buFont typeface="Arial" panose="020B0604020202020204" pitchFamily="34" charset="0"/>
              <a:buChar char="•"/>
            </a:pPr>
            <a:r>
              <a:rPr lang="en-US" sz="1800" dirty="0"/>
              <a:t>Communicate with USCIS through a secure inbox; and</a:t>
            </a:r>
          </a:p>
          <a:p>
            <a:pPr>
              <a:buFont typeface="Arial" panose="020B0604020202020204" pitchFamily="34" charset="0"/>
              <a:buChar char="•"/>
            </a:pPr>
            <a:r>
              <a:rPr lang="en-US" sz="1800" dirty="0"/>
              <a:t>Respond to Requests for Evidence. </a:t>
            </a:r>
            <a:endParaRPr lang="en-US" sz="1400" dirty="0"/>
          </a:p>
        </p:txBody>
      </p:sp>
      <p:grpSp>
        <p:nvGrpSpPr>
          <p:cNvPr id="14"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E69B1812-3097-49B1-87C3-06B5BCC621FB}"/>
              </a:ext>
            </a:extLst>
          </p:cNvPr>
          <p:cNvSpPr txBox="1"/>
          <p:nvPr/>
        </p:nvSpPr>
        <p:spPr>
          <a:xfrm>
            <a:off x="838200" y="5867400"/>
            <a:ext cx="4572000" cy="461665"/>
          </a:xfrm>
          <a:prstGeom prst="rect">
            <a:avLst/>
          </a:prstGeom>
          <a:noFill/>
        </p:spPr>
        <p:txBody>
          <a:bodyPr wrap="square">
            <a:spAutoFit/>
          </a:bodyPr>
          <a:lstStyle/>
          <a:p>
            <a:pPr marL="0" indent="0">
              <a:buNone/>
            </a:pPr>
            <a:r>
              <a:rPr lang="en-US" sz="2400" dirty="0">
                <a:hlinkClick r:id="rId6"/>
              </a:rPr>
              <a:t>https://myaccount.uscis.gov/</a:t>
            </a:r>
            <a:endParaRPr lang="en-US" sz="2400" dirty="0"/>
          </a:p>
        </p:txBody>
      </p:sp>
    </p:spTree>
    <p:extLst>
      <p:ext uri="{BB962C8B-B14F-4D97-AF65-F5344CB8AC3E}">
        <p14:creationId xmlns:p14="http://schemas.microsoft.com/office/powerpoint/2010/main" val="106402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909A-68FB-4C2D-87A8-BA9BA9A0C88B}"/>
              </a:ext>
            </a:extLst>
          </p:cNvPr>
          <p:cNvSpPr>
            <a:spLocks noGrp="1"/>
          </p:cNvSpPr>
          <p:nvPr>
            <p:ph type="title"/>
          </p:nvPr>
        </p:nvSpPr>
        <p:spPr>
          <a:xfrm>
            <a:off x="533400" y="182443"/>
            <a:ext cx="8001000" cy="1618675"/>
          </a:xfrm>
        </p:spPr>
        <p:txBody>
          <a:bodyPr>
            <a:normAutofit/>
          </a:bodyPr>
          <a:lstStyle/>
          <a:p>
            <a:pPr algn="ctr"/>
            <a:r>
              <a:rPr lang="en-US" sz="4000" dirty="0"/>
              <a:t>Employment Authorization Document </a:t>
            </a:r>
            <a:br>
              <a:rPr lang="en-US" sz="4000" dirty="0"/>
            </a:br>
            <a:r>
              <a:rPr lang="en-US" sz="4000" b="1" dirty="0"/>
              <a:t>EAD Card </a:t>
            </a:r>
          </a:p>
        </p:txBody>
      </p:sp>
      <p:pic>
        <p:nvPicPr>
          <p:cNvPr id="20" name="Content Placeholder 6">
            <a:extLst>
              <a:ext uri="{FF2B5EF4-FFF2-40B4-BE49-F238E27FC236}">
                <a16:creationId xmlns:a16="http://schemas.microsoft.com/office/drawing/2014/main" id="{6E8C4048-6D02-44C5-A297-D9D705E1E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09800"/>
            <a:ext cx="5184163" cy="3266022"/>
          </a:xfrm>
          <a:prstGeom prst="rect">
            <a:avLst/>
          </a:prstGeom>
        </p:spPr>
      </p:pic>
      <p:sp>
        <p:nvSpPr>
          <p:cNvPr id="22" name="Content Placeholder 21">
            <a:extLst>
              <a:ext uri="{FF2B5EF4-FFF2-40B4-BE49-F238E27FC236}">
                <a16:creationId xmlns:a16="http://schemas.microsoft.com/office/drawing/2014/main" id="{4B23D10D-1037-49B7-BF10-F147358F38D2}"/>
              </a:ext>
            </a:extLst>
          </p:cNvPr>
          <p:cNvSpPr>
            <a:spLocks noGrp="1"/>
          </p:cNvSpPr>
          <p:nvPr>
            <p:ph idx="1"/>
          </p:nvPr>
        </p:nvSpPr>
        <p:spPr>
          <a:xfrm>
            <a:off x="5603263" y="2133600"/>
            <a:ext cx="3428999" cy="4092579"/>
          </a:xfrm>
        </p:spPr>
        <p:txBody>
          <a:bodyPr>
            <a:normAutofit/>
          </a:bodyPr>
          <a:lstStyle/>
          <a:p>
            <a:r>
              <a:rPr lang="en-US" b="1" dirty="0"/>
              <a:t>Can only work between</a:t>
            </a:r>
          </a:p>
          <a:p>
            <a:pPr lvl="1"/>
            <a:r>
              <a:rPr lang="en-US" b="1" dirty="0">
                <a:solidFill>
                  <a:srgbClr val="FF0000"/>
                </a:solidFill>
              </a:rPr>
              <a:t>Valid From </a:t>
            </a:r>
            <a:r>
              <a:rPr lang="en-US" dirty="0"/>
              <a:t>(start date)</a:t>
            </a:r>
          </a:p>
          <a:p>
            <a:pPr lvl="1"/>
            <a:r>
              <a:rPr lang="en-US" b="1" dirty="0">
                <a:solidFill>
                  <a:srgbClr val="FF0000"/>
                </a:solidFill>
              </a:rPr>
              <a:t>Card Expires </a:t>
            </a:r>
            <a:r>
              <a:rPr lang="en-US" dirty="0"/>
              <a:t>(end date)</a:t>
            </a:r>
          </a:p>
          <a:p>
            <a:r>
              <a:rPr lang="en-US" dirty="0"/>
              <a:t>Must renew if lost</a:t>
            </a:r>
          </a:p>
          <a:p>
            <a:r>
              <a:rPr lang="en-US" dirty="0"/>
              <a:t>Must renew if applying for STEM OPT</a:t>
            </a:r>
          </a:p>
          <a:p>
            <a:r>
              <a:rPr lang="en-US" dirty="0"/>
              <a:t>Used when traveling into the US</a:t>
            </a:r>
          </a:p>
          <a:p>
            <a:endParaRPr lang="en-US" sz="1400" dirty="0"/>
          </a:p>
        </p:txBody>
      </p:sp>
      <p:sp>
        <p:nvSpPr>
          <p:cNvPr id="3" name="Rectangle: Rounded Corners 2">
            <a:extLst>
              <a:ext uri="{FF2B5EF4-FFF2-40B4-BE49-F238E27FC236}">
                <a16:creationId xmlns:a16="http://schemas.microsoft.com/office/drawing/2014/main" id="{B43E0BAF-6E31-40D9-B3CE-313A0288979D}"/>
              </a:ext>
            </a:extLst>
          </p:cNvPr>
          <p:cNvSpPr/>
          <p:nvPr/>
        </p:nvSpPr>
        <p:spPr>
          <a:xfrm>
            <a:off x="2133600" y="5181600"/>
            <a:ext cx="2819400" cy="2286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C0F1685-870B-4B04-BC8E-426A7F0F4F9D}"/>
              </a:ext>
            </a:extLst>
          </p:cNvPr>
          <p:cNvCxnSpPr>
            <a:cxnSpLocks/>
          </p:cNvCxnSpPr>
          <p:nvPr/>
        </p:nvCxnSpPr>
        <p:spPr>
          <a:xfrm>
            <a:off x="2667000" y="5392739"/>
            <a:ext cx="228600" cy="393996"/>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56DA371-D789-4B88-B955-A5723682F302}"/>
              </a:ext>
            </a:extLst>
          </p:cNvPr>
          <p:cNvSpPr/>
          <p:nvPr/>
        </p:nvSpPr>
        <p:spPr>
          <a:xfrm>
            <a:off x="2899528" y="5719635"/>
            <a:ext cx="3882272" cy="646331"/>
          </a:xfrm>
          <a:prstGeom prst="rect">
            <a:avLst/>
          </a:prstGeom>
        </p:spPr>
        <p:txBody>
          <a:bodyPr wrap="square">
            <a:spAutoFit/>
          </a:bodyPr>
          <a:lstStyle/>
          <a:p>
            <a:r>
              <a:rPr lang="en-US" dirty="0"/>
              <a:t>Must have valid passport, F-1 visa, and I-20 with a travel signature</a:t>
            </a:r>
          </a:p>
        </p:txBody>
      </p:sp>
    </p:spTree>
    <p:extLst>
      <p:ext uri="{BB962C8B-B14F-4D97-AF65-F5344CB8AC3E}">
        <p14:creationId xmlns:p14="http://schemas.microsoft.com/office/powerpoint/2010/main" val="425647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393" y="175967"/>
            <a:ext cx="8189214" cy="1609344"/>
          </a:xfrm>
        </p:spPr>
        <p:txBody>
          <a:bodyPr>
            <a:normAutofit/>
          </a:bodyPr>
          <a:lstStyle/>
          <a:p>
            <a:pPr algn="ctr"/>
            <a:r>
              <a:rPr lang="en-US" sz="4000" dirty="0"/>
              <a:t>When &amp; How to Apply for OPT</a:t>
            </a:r>
            <a:br>
              <a:rPr lang="en-US" sz="2300" dirty="0"/>
            </a:br>
            <a:r>
              <a:rPr lang="en-US" sz="2300" dirty="0">
                <a:hlinkClick r:id="rId3"/>
              </a:rPr>
              <a:t>https://www.international.txstate.edu/Work-Authorization/opt.html</a:t>
            </a:r>
            <a:r>
              <a:rPr lang="en-US" sz="2300" dirty="0"/>
              <a:t> </a:t>
            </a:r>
          </a:p>
        </p:txBody>
      </p:sp>
      <p:sp>
        <p:nvSpPr>
          <p:cNvPr id="16"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Content Placeholder 2">
            <a:extLst>
              <a:ext uri="{FF2B5EF4-FFF2-40B4-BE49-F238E27FC236}">
                <a16:creationId xmlns:a16="http://schemas.microsoft.com/office/drawing/2014/main" id="{EAAE6711-2025-4060-A0FE-B4EA9135E6E0}"/>
              </a:ext>
            </a:extLst>
          </p:cNvPr>
          <p:cNvGraphicFramePr>
            <a:graphicFrameLocks noGrp="1"/>
          </p:cNvGraphicFramePr>
          <p:nvPr>
            <p:ph idx="1"/>
            <p:extLst>
              <p:ext uri="{D42A27DB-BD31-4B8C-83A1-F6EECF244321}">
                <p14:modId xmlns:p14="http://schemas.microsoft.com/office/powerpoint/2010/main" val="2777504185"/>
              </p:ext>
            </p:extLst>
          </p:nvPr>
        </p:nvGraphicFramePr>
        <p:xfrm>
          <a:off x="152400" y="1524000"/>
          <a:ext cx="8839200" cy="502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2243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9"/>
            <a:ext cx="8229600" cy="842682"/>
          </a:xfrm>
        </p:spPr>
        <p:txBody>
          <a:bodyPr/>
          <a:lstStyle/>
          <a:p>
            <a:pPr algn="ctr"/>
            <a:r>
              <a:rPr lang="en-US" dirty="0">
                <a:solidFill>
                  <a:schemeClr val="accent2"/>
                </a:solidFill>
              </a:rPr>
              <a:t>The OPT Application Checklist</a:t>
            </a:r>
          </a:p>
        </p:txBody>
      </p:sp>
      <p:sp>
        <p:nvSpPr>
          <p:cNvPr id="3" name="Content Placeholder 2"/>
          <p:cNvSpPr>
            <a:spLocks noGrp="1"/>
          </p:cNvSpPr>
          <p:nvPr>
            <p:ph idx="1"/>
          </p:nvPr>
        </p:nvSpPr>
        <p:spPr>
          <a:xfrm>
            <a:off x="152400" y="1063187"/>
            <a:ext cx="8839200" cy="5634318"/>
          </a:xfrm>
        </p:spPr>
        <p:txBody>
          <a:bodyPr>
            <a:normAutofit fontScale="70000" lnSpcReduction="20000"/>
          </a:bodyPr>
          <a:lstStyle/>
          <a:p>
            <a:pPr marL="0" lvl="1" indent="0" algn="ctr">
              <a:buNone/>
            </a:pPr>
            <a:r>
              <a:rPr lang="en-US" sz="3200" b="1" dirty="0">
                <a:solidFill>
                  <a:srgbClr val="FF0000"/>
                </a:solidFill>
              </a:rPr>
              <a:t>Submit Documents Online:</a:t>
            </a:r>
          </a:p>
          <a:p>
            <a:r>
              <a:rPr lang="en-US" sz="2700" b="1" dirty="0"/>
              <a:t>OPT Statement of Responsibility </a:t>
            </a:r>
            <a:r>
              <a:rPr lang="en-US" sz="2700" dirty="0"/>
              <a:t>signed by the student</a:t>
            </a:r>
          </a:p>
          <a:p>
            <a:r>
              <a:rPr lang="en-US" sz="2700" b="1" dirty="0"/>
              <a:t>Legal Advice and ISSS Advising Statement of Understanding </a:t>
            </a:r>
            <a:r>
              <a:rPr lang="en-US" sz="2700" dirty="0"/>
              <a:t>signed by the student</a:t>
            </a:r>
          </a:p>
          <a:p>
            <a:r>
              <a:rPr lang="en-US" sz="2700" b="1" dirty="0"/>
              <a:t>Completion of Degree Form </a:t>
            </a:r>
            <a:r>
              <a:rPr lang="en-US" sz="2700" dirty="0"/>
              <a:t>signed by an </a:t>
            </a:r>
            <a:r>
              <a:rPr lang="en-US" sz="2700" u="sng" dirty="0"/>
              <a:t>Advisor or Professor</a:t>
            </a:r>
            <a:r>
              <a:rPr lang="en-US" sz="2700" dirty="0"/>
              <a:t> or Letter of Completion from the Graduate College</a:t>
            </a:r>
          </a:p>
          <a:p>
            <a:r>
              <a:rPr lang="en-US" sz="2700" dirty="0"/>
              <a:t>Completed </a:t>
            </a:r>
            <a:r>
              <a:rPr lang="en-US" sz="2700" b="1" dirty="0"/>
              <a:t>Form</a:t>
            </a:r>
            <a:r>
              <a:rPr lang="en-US" sz="2700" dirty="0"/>
              <a:t> </a:t>
            </a:r>
            <a:r>
              <a:rPr lang="en-US" sz="2700" b="1" dirty="0"/>
              <a:t>G-1145</a:t>
            </a:r>
            <a:r>
              <a:rPr lang="en-US" sz="2700" dirty="0"/>
              <a:t> if you would like to be E-Notified from USCIS (mail-in only)</a:t>
            </a:r>
          </a:p>
          <a:p>
            <a:r>
              <a:rPr lang="en-US" sz="2400" dirty="0">
                <a:solidFill>
                  <a:srgbClr val="FF0000"/>
                </a:solidFill>
              </a:rPr>
              <a:t>*</a:t>
            </a:r>
            <a:r>
              <a:rPr lang="en-US" sz="2700" dirty="0"/>
              <a:t>Completed </a:t>
            </a:r>
            <a:r>
              <a:rPr lang="en-US" sz="2700" b="1" dirty="0"/>
              <a:t>Form I-765</a:t>
            </a:r>
            <a:endParaRPr lang="en-US" sz="2700" dirty="0"/>
          </a:p>
          <a:p>
            <a:r>
              <a:rPr lang="en-US" sz="2700" dirty="0"/>
              <a:t>Valid </a:t>
            </a:r>
            <a:r>
              <a:rPr lang="en-US" sz="2700" b="1" dirty="0"/>
              <a:t>Passport</a:t>
            </a:r>
            <a:r>
              <a:rPr lang="en-US" sz="2700" dirty="0"/>
              <a:t> &amp; </a:t>
            </a:r>
            <a:r>
              <a:rPr lang="en-US" sz="2700" b="1" dirty="0"/>
              <a:t>Visa</a:t>
            </a:r>
          </a:p>
          <a:p>
            <a:r>
              <a:rPr lang="en-US" sz="2700" dirty="0"/>
              <a:t>Most Recent Entry </a:t>
            </a:r>
            <a:r>
              <a:rPr lang="en-US" sz="2700" b="1" dirty="0"/>
              <a:t>I-94 </a:t>
            </a:r>
            <a:r>
              <a:rPr lang="en-US" sz="2700" dirty="0"/>
              <a:t>printed (</a:t>
            </a:r>
            <a:r>
              <a:rPr lang="en-US" sz="2700" dirty="0">
                <a:hlinkClick r:id="rId2"/>
              </a:rPr>
              <a:t>i94.cbp.dhs.gov/I94/#/recent-search</a:t>
            </a:r>
            <a:r>
              <a:rPr lang="en-US" sz="2700" dirty="0"/>
              <a:t>) </a:t>
            </a:r>
          </a:p>
          <a:p>
            <a:r>
              <a:rPr lang="en-US" sz="2800" dirty="0">
                <a:solidFill>
                  <a:srgbClr val="FF0000"/>
                </a:solidFill>
              </a:rPr>
              <a:t>*</a:t>
            </a:r>
            <a:r>
              <a:rPr lang="en-US" sz="2700" b="1" dirty="0"/>
              <a:t>Check/money order </a:t>
            </a:r>
            <a:r>
              <a:rPr lang="en-US" sz="2700" dirty="0"/>
              <a:t>for $410.00 to “U.S. Department of Homeland Security”</a:t>
            </a:r>
          </a:p>
          <a:p>
            <a:r>
              <a:rPr lang="en-US" sz="2700" b="1" dirty="0"/>
              <a:t>2 recent Passport photos</a:t>
            </a:r>
            <a:r>
              <a:rPr lang="en-US" sz="2700" dirty="0"/>
              <a:t> (</a:t>
            </a:r>
            <a:r>
              <a:rPr lang="en-US" sz="2500" dirty="0">
                <a:hlinkClick r:id="rId3"/>
              </a:rPr>
              <a:t>travel.state.gov/content/passports/en/news/picture-perfect-passport.html</a:t>
            </a:r>
            <a:r>
              <a:rPr lang="en-US" sz="2500" dirty="0"/>
              <a:t>)</a:t>
            </a:r>
            <a:r>
              <a:rPr lang="en-US" sz="3000" b="1" dirty="0"/>
              <a:t>  </a:t>
            </a:r>
            <a:endParaRPr lang="en-US" sz="2700" dirty="0"/>
          </a:p>
          <a:p>
            <a:r>
              <a:rPr lang="en-US" sz="2700" dirty="0"/>
              <a:t>Any previous EAD Card or I-797 Change of Status approval (if applicable)</a:t>
            </a:r>
          </a:p>
          <a:p>
            <a:pPr marL="0" indent="0" algn="ctr">
              <a:buNone/>
            </a:pPr>
            <a:r>
              <a:rPr lang="en-US" sz="2400" dirty="0">
                <a:solidFill>
                  <a:srgbClr val="FF0000"/>
                </a:solidFill>
              </a:rPr>
              <a:t>*Review USCIS website for most up to date </a:t>
            </a:r>
            <a:r>
              <a:rPr lang="en-US" sz="2400" b="1" u="sng" dirty="0">
                <a:solidFill>
                  <a:srgbClr val="FF0000"/>
                </a:solidFill>
              </a:rPr>
              <a:t>filing fee</a:t>
            </a:r>
            <a:r>
              <a:rPr lang="en-US" sz="2400" dirty="0">
                <a:solidFill>
                  <a:srgbClr val="FF0000"/>
                </a:solidFill>
              </a:rPr>
              <a:t> and </a:t>
            </a:r>
            <a:r>
              <a:rPr lang="en-US" sz="2400" b="1" u="sng" dirty="0">
                <a:solidFill>
                  <a:srgbClr val="FF0000"/>
                </a:solidFill>
              </a:rPr>
              <a:t>Form I-765 edition</a:t>
            </a:r>
          </a:p>
        </p:txBody>
      </p:sp>
    </p:spTree>
    <p:extLst>
      <p:ext uri="{BB962C8B-B14F-4D97-AF65-F5344CB8AC3E}">
        <p14:creationId xmlns:p14="http://schemas.microsoft.com/office/powerpoint/2010/main" val="5176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0FC5983-66B9-41E7-B50F-593ED4D84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981" y="69799"/>
            <a:ext cx="2874874" cy="510624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36D5D56-637D-48C0-8550-19E3D194E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238" y="69799"/>
            <a:ext cx="2967574" cy="4282811"/>
          </a:xfrm>
          <a:prstGeom prst="rect">
            <a:avLst/>
          </a:prstGeom>
        </p:spPr>
      </p:pic>
      <p:pic>
        <p:nvPicPr>
          <p:cNvPr id="9" name="Picture 8">
            <a:extLst>
              <a:ext uri="{FF2B5EF4-FFF2-40B4-BE49-F238E27FC236}">
                <a16:creationId xmlns:a16="http://schemas.microsoft.com/office/drawing/2014/main" id="{729E9CA7-3EC0-4DFB-BA93-87C1A0803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178" y="5106432"/>
            <a:ext cx="3502005" cy="1451489"/>
          </a:xfrm>
          <a:prstGeom prst="rect">
            <a:avLst/>
          </a:prstGeom>
        </p:spPr>
      </p:pic>
      <p:pic>
        <p:nvPicPr>
          <p:cNvPr id="4" name="Picture 3">
            <a:extLst>
              <a:ext uri="{FF2B5EF4-FFF2-40B4-BE49-F238E27FC236}">
                <a16:creationId xmlns:a16="http://schemas.microsoft.com/office/drawing/2014/main" id="{5A50F065-5122-4941-972D-6831ABD8F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39" y="220880"/>
            <a:ext cx="3313727" cy="3130198"/>
          </a:xfrm>
          <a:prstGeom prst="rect">
            <a:avLst/>
          </a:prstGeom>
        </p:spPr>
      </p:pic>
      <p:cxnSp>
        <p:nvCxnSpPr>
          <p:cNvPr id="11" name="Straight Arrow Connector 10"/>
          <p:cNvCxnSpPr>
            <a:cxnSpLocks/>
          </p:cNvCxnSpPr>
          <p:nvPr/>
        </p:nvCxnSpPr>
        <p:spPr>
          <a:xfrm flipV="1">
            <a:off x="1371600" y="2071589"/>
            <a:ext cx="265167" cy="186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584135" y="3410442"/>
            <a:ext cx="304798"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4897" y="3767568"/>
            <a:ext cx="2192297" cy="923330"/>
          </a:xfrm>
          <a:prstGeom prst="rect">
            <a:avLst/>
          </a:prstGeom>
        </p:spPr>
        <p:txBody>
          <a:bodyPr wrap="square">
            <a:spAutoFit/>
          </a:bodyPr>
          <a:lstStyle/>
          <a:p>
            <a:r>
              <a:rPr lang="en-US" dirty="0"/>
              <a:t>Use your personal mailing address or the ISSS address</a:t>
            </a:r>
          </a:p>
        </p:txBody>
      </p:sp>
      <p:sp>
        <p:nvSpPr>
          <p:cNvPr id="8" name="Rectangle 7"/>
          <p:cNvSpPr/>
          <p:nvPr/>
        </p:nvSpPr>
        <p:spPr>
          <a:xfrm>
            <a:off x="6893187" y="5010642"/>
            <a:ext cx="1977616" cy="1477328"/>
          </a:xfrm>
          <a:prstGeom prst="rect">
            <a:avLst/>
          </a:prstGeom>
        </p:spPr>
        <p:txBody>
          <a:bodyPr wrap="square">
            <a:spAutoFit/>
          </a:bodyPr>
          <a:lstStyle/>
          <a:p>
            <a:r>
              <a:rPr lang="en-US" b="1" u="sng" dirty="0"/>
              <a:t>Wet signature </a:t>
            </a:r>
            <a:r>
              <a:rPr lang="en-US" dirty="0"/>
              <a:t>needed. Digital or electronic signatures will be denied.</a:t>
            </a:r>
          </a:p>
        </p:txBody>
      </p:sp>
      <p:sp>
        <p:nvSpPr>
          <p:cNvPr id="10" name="Rectangle 9"/>
          <p:cNvSpPr/>
          <p:nvPr/>
        </p:nvSpPr>
        <p:spPr>
          <a:xfrm>
            <a:off x="4542070" y="5947111"/>
            <a:ext cx="1470230" cy="646331"/>
          </a:xfrm>
          <a:prstGeom prst="rect">
            <a:avLst/>
          </a:prstGeom>
        </p:spPr>
        <p:txBody>
          <a:bodyPr wrap="square">
            <a:spAutoFit/>
          </a:bodyPr>
          <a:lstStyle/>
          <a:p>
            <a:r>
              <a:rPr lang="en-US" dirty="0"/>
              <a:t>Lower case “c”, 3, B</a:t>
            </a:r>
          </a:p>
        </p:txBody>
      </p:sp>
      <p:cxnSp>
        <p:nvCxnSpPr>
          <p:cNvPr id="18" name="Straight Arrow Connector 17"/>
          <p:cNvCxnSpPr>
            <a:cxnSpLocks/>
            <a:stCxn id="10" idx="1"/>
          </p:cNvCxnSpPr>
          <p:nvPr/>
        </p:nvCxnSpPr>
        <p:spPr>
          <a:xfrm flipH="1">
            <a:off x="3361822" y="6270277"/>
            <a:ext cx="1180248" cy="100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F1758F8-FC90-4F98-9DD1-8CC8D2D7F183}"/>
              </a:ext>
            </a:extLst>
          </p:cNvPr>
          <p:cNvCxnSpPr>
            <a:cxnSpLocks/>
          </p:cNvCxnSpPr>
          <p:nvPr/>
        </p:nvCxnSpPr>
        <p:spPr>
          <a:xfrm flipH="1" flipV="1">
            <a:off x="4788649" y="1848622"/>
            <a:ext cx="1078751" cy="3570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4A6E8F-8768-4798-ADC8-A8DBF8B57A50}"/>
              </a:ext>
            </a:extLst>
          </p:cNvPr>
          <p:cNvSpPr/>
          <p:nvPr/>
        </p:nvSpPr>
        <p:spPr>
          <a:xfrm>
            <a:off x="5089940" y="5334789"/>
            <a:ext cx="1273786" cy="369332"/>
          </a:xfrm>
          <a:prstGeom prst="rect">
            <a:avLst/>
          </a:prstGeom>
        </p:spPr>
        <p:txBody>
          <a:bodyPr wrap="square">
            <a:spAutoFit/>
          </a:bodyPr>
          <a:lstStyle/>
          <a:p>
            <a:r>
              <a:rPr lang="en-US" dirty="0"/>
              <a:t>Select 1.a.</a:t>
            </a:r>
          </a:p>
        </p:txBody>
      </p:sp>
    </p:spTree>
    <p:extLst>
      <p:ext uri="{BB962C8B-B14F-4D97-AF65-F5344CB8AC3E}">
        <p14:creationId xmlns:p14="http://schemas.microsoft.com/office/powerpoint/2010/main" val="148377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9144000" cy="810768"/>
          </a:xfrm>
        </p:spPr>
        <p:txBody>
          <a:bodyPr/>
          <a:lstStyle/>
          <a:p>
            <a:pPr algn="ctr"/>
            <a:r>
              <a:rPr lang="en-US" dirty="0">
                <a:solidFill>
                  <a:schemeClr val="accent2"/>
                </a:solidFill>
              </a:rPr>
              <a:t>OPT Application Expectations</a:t>
            </a:r>
            <a:endParaRPr lang="en-US" dirty="0"/>
          </a:p>
        </p:txBody>
      </p:sp>
      <p:sp>
        <p:nvSpPr>
          <p:cNvPr id="3" name="Content Placeholder 2"/>
          <p:cNvSpPr>
            <a:spLocks noGrp="1"/>
          </p:cNvSpPr>
          <p:nvPr>
            <p:ph idx="1"/>
          </p:nvPr>
        </p:nvSpPr>
        <p:spPr>
          <a:xfrm>
            <a:off x="304800" y="1295400"/>
            <a:ext cx="8534400" cy="5257800"/>
          </a:xfrm>
        </p:spPr>
        <p:txBody>
          <a:bodyPr>
            <a:normAutofit lnSpcReduction="10000"/>
          </a:bodyPr>
          <a:lstStyle/>
          <a:p>
            <a:pPr marL="0" indent="0">
              <a:buNone/>
            </a:pPr>
            <a:r>
              <a:rPr lang="en-US" b="1" u="sng" dirty="0"/>
              <a:t>The student will…</a:t>
            </a:r>
          </a:p>
          <a:p>
            <a:pPr marL="457200" indent="-457200">
              <a:buFont typeface="+mj-lt"/>
              <a:buAutoNum type="arabicPeriod"/>
            </a:pPr>
            <a:r>
              <a:rPr lang="en-US" dirty="0"/>
              <a:t>Submit all OPT documents (ISSS and USCIS) ONLINE</a:t>
            </a:r>
          </a:p>
          <a:p>
            <a:pPr marL="457200" indent="-457200">
              <a:buFont typeface="+mj-lt"/>
              <a:buAutoNum type="arabicPeriod"/>
            </a:pPr>
            <a:r>
              <a:rPr lang="en-US" dirty="0"/>
              <a:t>Request an employment </a:t>
            </a:r>
            <a:r>
              <a:rPr lang="en-US" b="1" dirty="0"/>
              <a:t>Start Date</a:t>
            </a:r>
            <a:r>
              <a:rPr lang="en-US" dirty="0"/>
              <a:t> on the Statements of Responsibility form. You must choose a start date or OPT cannot be processed. </a:t>
            </a:r>
          </a:p>
          <a:p>
            <a:pPr marL="457200" indent="-457200">
              <a:buFont typeface="+mj-lt"/>
              <a:buAutoNum type="arabicPeriod"/>
            </a:pPr>
            <a:r>
              <a:rPr lang="en-US" dirty="0"/>
              <a:t>Submit all required documents directly to USCIS (mail-in or online)</a:t>
            </a:r>
            <a:endParaRPr lang="en-US" dirty="0">
              <a:solidFill>
                <a:srgbClr val="FF0000"/>
              </a:solidFill>
            </a:endParaRPr>
          </a:p>
          <a:p>
            <a:pPr marL="0" indent="0">
              <a:buNone/>
            </a:pPr>
            <a:r>
              <a:rPr lang="en-US" b="1" u="sng" dirty="0"/>
              <a:t>International Student and Scholar Services (ISSS) will... </a:t>
            </a:r>
          </a:p>
          <a:p>
            <a:pPr marL="457200" indent="-457200">
              <a:buFont typeface="+mj-lt"/>
              <a:buAutoNum type="arabicPeriod"/>
            </a:pPr>
            <a:r>
              <a:rPr lang="en-US" dirty="0"/>
              <a:t>Review all ISSS and USCIS documents prior to student submitting documents to USCIS. </a:t>
            </a:r>
          </a:p>
          <a:p>
            <a:pPr marL="457200" indent="-457200">
              <a:buFont typeface="+mj-lt"/>
              <a:buAutoNum type="arabicPeriod"/>
            </a:pPr>
            <a:r>
              <a:rPr lang="en-US" dirty="0"/>
              <a:t>Review Academic Transcript to ensure students have </a:t>
            </a:r>
            <a:r>
              <a:rPr lang="en-US" b="0" dirty="0"/>
              <a:t>maintained F-1 status and are eligible to apply for OPT.</a:t>
            </a:r>
          </a:p>
          <a:p>
            <a:pPr marL="457200" indent="-457200">
              <a:buFont typeface="+mj-lt"/>
              <a:buAutoNum type="arabicPeriod"/>
            </a:pPr>
            <a:r>
              <a:rPr lang="en-US" dirty="0"/>
              <a:t>Create a new OPT requested I-20 with the student’s requested </a:t>
            </a:r>
            <a:r>
              <a:rPr lang="en-US" b="1" dirty="0"/>
              <a:t>Start Date</a:t>
            </a:r>
            <a:r>
              <a:rPr lang="en-US" dirty="0"/>
              <a:t>.</a:t>
            </a:r>
          </a:p>
          <a:p>
            <a:pPr marL="457200" indent="-457200">
              <a:buFont typeface="+mj-lt"/>
              <a:buAutoNum type="arabicPeriod"/>
            </a:pPr>
            <a:r>
              <a:rPr lang="en-US" dirty="0"/>
              <a:t>Make documents available for pick-up or mail documents to students. </a:t>
            </a:r>
          </a:p>
        </p:txBody>
      </p:sp>
    </p:spTree>
    <p:extLst>
      <p:ext uri="{BB962C8B-B14F-4D97-AF65-F5344CB8AC3E}">
        <p14:creationId xmlns:p14="http://schemas.microsoft.com/office/powerpoint/2010/main" val="126697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122A-4624-ADD6-2BC9-F75FE53FD5E0}"/>
              </a:ext>
            </a:extLst>
          </p:cNvPr>
          <p:cNvSpPr>
            <a:spLocks noGrp="1"/>
          </p:cNvSpPr>
          <p:nvPr>
            <p:ph type="title"/>
          </p:nvPr>
        </p:nvSpPr>
        <p:spPr/>
        <p:txBody>
          <a:bodyPr/>
          <a:lstStyle/>
          <a:p>
            <a:r>
              <a:rPr lang="en-US" dirty="0"/>
              <a:t>Types of </a:t>
            </a:r>
            <a:r>
              <a:rPr lang="en-US" dirty="0" err="1"/>
              <a:t>OPt</a:t>
            </a:r>
            <a:endParaRPr lang="en-US" dirty="0"/>
          </a:p>
        </p:txBody>
      </p:sp>
      <p:sp>
        <p:nvSpPr>
          <p:cNvPr id="3" name="Content Placeholder 2">
            <a:extLst>
              <a:ext uri="{FF2B5EF4-FFF2-40B4-BE49-F238E27FC236}">
                <a16:creationId xmlns:a16="http://schemas.microsoft.com/office/drawing/2014/main" id="{92197FE4-739F-01E8-CF7C-30D2F9C3404F}"/>
              </a:ext>
            </a:extLst>
          </p:cNvPr>
          <p:cNvSpPr>
            <a:spLocks noGrp="1"/>
          </p:cNvSpPr>
          <p:nvPr>
            <p:ph idx="1"/>
          </p:nvPr>
        </p:nvSpPr>
        <p:spPr/>
        <p:txBody>
          <a:bodyPr/>
          <a:lstStyle/>
          <a:p>
            <a:r>
              <a:rPr lang="en-US" dirty="0"/>
              <a:t>Pre-Completion</a:t>
            </a:r>
          </a:p>
          <a:p>
            <a:pPr marL="0" indent="0">
              <a:buNone/>
            </a:pPr>
            <a:endParaRPr lang="en-US" dirty="0"/>
          </a:p>
          <a:p>
            <a:r>
              <a:rPr lang="en-US" dirty="0"/>
              <a:t>Post-Completion</a:t>
            </a:r>
          </a:p>
          <a:p>
            <a:pPr marL="0" indent="0">
              <a:buNone/>
            </a:pPr>
            <a:endParaRPr lang="en-US" dirty="0"/>
          </a:p>
          <a:p>
            <a:r>
              <a:rPr lang="en-US" dirty="0"/>
              <a:t>STEM OPT Extension</a:t>
            </a:r>
          </a:p>
        </p:txBody>
      </p:sp>
    </p:spTree>
    <p:extLst>
      <p:ext uri="{BB962C8B-B14F-4D97-AF65-F5344CB8AC3E}">
        <p14:creationId xmlns:p14="http://schemas.microsoft.com/office/powerpoint/2010/main" val="248475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439A-E2FB-4D9B-8559-FBEF0269BC49}"/>
              </a:ext>
            </a:extLst>
          </p:cNvPr>
          <p:cNvSpPr>
            <a:spLocks noGrp="1"/>
          </p:cNvSpPr>
          <p:nvPr>
            <p:ph type="title"/>
          </p:nvPr>
        </p:nvSpPr>
        <p:spPr>
          <a:xfrm>
            <a:off x="0" y="0"/>
            <a:ext cx="9153427" cy="1066800"/>
          </a:xfrm>
        </p:spPr>
        <p:txBody>
          <a:bodyPr/>
          <a:lstStyle/>
          <a:p>
            <a:pPr algn="ctr"/>
            <a:r>
              <a:rPr lang="en-US" dirty="0">
                <a:solidFill>
                  <a:schemeClr val="accent2"/>
                </a:solidFill>
              </a:rPr>
              <a:t>OPT Application Process</a:t>
            </a:r>
            <a:endParaRPr lang="en-US" dirty="0"/>
          </a:p>
        </p:txBody>
      </p:sp>
      <p:graphicFrame>
        <p:nvGraphicFramePr>
          <p:cNvPr id="6" name="Content Placeholder 5">
            <a:extLst>
              <a:ext uri="{FF2B5EF4-FFF2-40B4-BE49-F238E27FC236}">
                <a16:creationId xmlns:a16="http://schemas.microsoft.com/office/drawing/2014/main" id="{9FBA5A17-B1C2-4EE6-A187-E5F0B2A92B3B}"/>
              </a:ext>
            </a:extLst>
          </p:cNvPr>
          <p:cNvGraphicFramePr>
            <a:graphicFrameLocks noGrp="1"/>
          </p:cNvGraphicFramePr>
          <p:nvPr>
            <p:ph idx="1"/>
            <p:extLst>
              <p:ext uri="{D42A27DB-BD31-4B8C-83A1-F6EECF244321}">
                <p14:modId xmlns:p14="http://schemas.microsoft.com/office/powerpoint/2010/main" val="912267735"/>
              </p:ext>
            </p:extLst>
          </p:nvPr>
        </p:nvGraphicFramePr>
        <p:xfrm>
          <a:off x="152400" y="10668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3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28600"/>
            <a:ext cx="8046720" cy="1447800"/>
          </a:xfrm>
        </p:spPr>
        <p:txBody>
          <a:bodyPr>
            <a:normAutofit/>
          </a:bodyPr>
          <a:lstStyle/>
          <a:p>
            <a:pPr algn="ctr"/>
            <a:r>
              <a:rPr lang="en-US" dirty="0">
                <a:solidFill>
                  <a:schemeClr val="accent2"/>
                </a:solidFill>
              </a:rPr>
              <a:t>Reporting Employment and Personal Contact Information</a:t>
            </a:r>
          </a:p>
        </p:txBody>
      </p:sp>
      <p:sp>
        <p:nvSpPr>
          <p:cNvPr id="3" name="Content Placeholder 2"/>
          <p:cNvSpPr>
            <a:spLocks noGrp="1"/>
          </p:cNvSpPr>
          <p:nvPr>
            <p:ph idx="1"/>
          </p:nvPr>
        </p:nvSpPr>
        <p:spPr>
          <a:xfrm>
            <a:off x="228600" y="1981200"/>
            <a:ext cx="8763000" cy="4572000"/>
          </a:xfrm>
        </p:spPr>
        <p:txBody>
          <a:bodyPr>
            <a:normAutofit/>
          </a:bodyPr>
          <a:lstStyle/>
          <a:p>
            <a:pPr algn="ctr"/>
            <a:r>
              <a:rPr lang="en-US" dirty="0"/>
              <a:t>You must report your employment and personal contact information using the </a:t>
            </a:r>
            <a:r>
              <a:rPr lang="en-US" b="1" dirty="0">
                <a:solidFill>
                  <a:srgbClr val="FF0000"/>
                </a:solidFill>
              </a:rPr>
              <a:t>SEVP Portal</a:t>
            </a:r>
            <a:r>
              <a:rPr lang="en-US" b="1" dirty="0"/>
              <a:t>.</a:t>
            </a:r>
            <a:r>
              <a:rPr lang="en-US" b="1" dirty="0">
                <a:solidFill>
                  <a:srgbClr val="FF0000"/>
                </a:solidFill>
              </a:rPr>
              <a:t> </a:t>
            </a:r>
          </a:p>
          <a:p>
            <a:pPr marL="0" indent="0" algn="ctr">
              <a:buNone/>
            </a:pPr>
            <a:r>
              <a:rPr lang="en-US" b="1" dirty="0">
                <a:solidFill>
                  <a:srgbClr val="FF0000"/>
                </a:solidFill>
              </a:rPr>
              <a:t>All updates must be reported within 10 days of changing. </a:t>
            </a: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6" name="Picture 5">
            <a:extLst>
              <a:ext uri="{FF2B5EF4-FFF2-40B4-BE49-F238E27FC236}">
                <a16:creationId xmlns:a16="http://schemas.microsoft.com/office/drawing/2014/main" id="{F9CCD187-93A3-4AFC-9DF2-7537FEB66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971800"/>
            <a:ext cx="7536833" cy="2964437"/>
          </a:xfrm>
          <a:prstGeom prst="rect">
            <a:avLst/>
          </a:prstGeom>
        </p:spPr>
      </p:pic>
    </p:spTree>
    <p:extLst>
      <p:ext uri="{BB962C8B-B14F-4D97-AF65-F5344CB8AC3E}">
        <p14:creationId xmlns:p14="http://schemas.microsoft.com/office/powerpoint/2010/main" val="273523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450757"/>
          </a:xfrm>
        </p:spPr>
        <p:txBody>
          <a:bodyPr>
            <a:normAutofit/>
          </a:bodyPr>
          <a:lstStyle/>
          <a:p>
            <a:pPr algn="ctr"/>
            <a:r>
              <a:rPr lang="en-US" dirty="0">
                <a:solidFill>
                  <a:schemeClr val="accent2"/>
                </a:solidFill>
              </a:rPr>
              <a:t>Eligibility for a 24-Month Stem Extension</a:t>
            </a:r>
            <a:br>
              <a:rPr lang="en-US" dirty="0">
                <a:solidFill>
                  <a:schemeClr val="accent2"/>
                </a:solidFill>
              </a:rPr>
            </a:br>
            <a:r>
              <a:rPr lang="en-US" sz="2200" dirty="0">
                <a:solidFill>
                  <a:schemeClr val="accent2"/>
                </a:solidFill>
                <a:hlinkClick r:id="rId2"/>
              </a:rPr>
              <a:t>https://www.international.txstate.edu/Work-Authorization/optstem.html</a:t>
            </a:r>
            <a:r>
              <a:rPr lang="en-US" sz="2200" dirty="0">
                <a:solidFill>
                  <a:schemeClr val="accent2"/>
                </a:solidFill>
              </a:rPr>
              <a:t> </a:t>
            </a:r>
            <a:endParaRPr lang="en-US" dirty="0">
              <a:solidFill>
                <a:schemeClr val="accent2"/>
              </a:solidFill>
            </a:endParaRPr>
          </a:p>
        </p:txBody>
      </p:sp>
      <p:sp>
        <p:nvSpPr>
          <p:cNvPr id="3" name="Content Placeholder 2"/>
          <p:cNvSpPr>
            <a:spLocks noGrp="1"/>
          </p:cNvSpPr>
          <p:nvPr>
            <p:ph idx="1"/>
          </p:nvPr>
        </p:nvSpPr>
        <p:spPr>
          <a:xfrm>
            <a:off x="304800" y="1694596"/>
            <a:ext cx="8610600" cy="4934803"/>
          </a:xfrm>
        </p:spPr>
        <p:txBody>
          <a:bodyPr>
            <a:normAutofit/>
          </a:bodyPr>
          <a:lstStyle/>
          <a:p>
            <a:pPr marL="0" indent="0">
              <a:buNone/>
            </a:pPr>
            <a:r>
              <a:rPr lang="en-US" dirty="0"/>
              <a:t>STEM students are eligible to apply for a 24-month extension of post-completion OPT </a:t>
            </a:r>
            <a:r>
              <a:rPr lang="en-US" b="0" dirty="0"/>
              <a:t>if…</a:t>
            </a:r>
          </a:p>
          <a:p>
            <a:pPr>
              <a:buFont typeface="Arial" pitchFamily="34" charset="0"/>
              <a:buChar char="•"/>
            </a:pPr>
            <a:r>
              <a:rPr lang="en-US" b="0" dirty="0"/>
              <a:t>The degree that was the basis for the student's current period of OPT is a bachelor's, master's, or doctoral degree in one of the degree programs on the STEM Designated Degree Program List, published on the SEVP website at </a:t>
            </a:r>
            <a:r>
              <a:rPr lang="en-US" b="0" dirty="0">
                <a:hlinkClick r:id="rId3"/>
              </a:rPr>
              <a:t>www.ice.gov/sevis</a:t>
            </a:r>
            <a:r>
              <a:rPr lang="en-US" b="0" dirty="0"/>
              <a:t>.</a:t>
            </a:r>
          </a:p>
          <a:p>
            <a:pPr>
              <a:buFont typeface="Arial" pitchFamily="34" charset="0"/>
              <a:buChar char="•"/>
            </a:pPr>
            <a:r>
              <a:rPr lang="en-US" b="0" dirty="0"/>
              <a:t>The student's employer is registered in the E-Verify program, as evidenced by either a valid E-Verify company identification number or, if the employer is using a designated agent to perform the E-Verify queries, a valid E-Verify client company identification number, and the employer is a participant in good standing in the E-Verify program, as determined by USCIS.</a:t>
            </a:r>
          </a:p>
          <a:p>
            <a:pPr marL="0" indent="0" algn="ctr">
              <a:buNone/>
            </a:pPr>
            <a:r>
              <a:rPr lang="en-US" b="1" dirty="0">
                <a:solidFill>
                  <a:srgbClr val="FF0000"/>
                </a:solidFill>
              </a:rPr>
              <a:t>You must apply before your current OPT expires </a:t>
            </a:r>
          </a:p>
          <a:p>
            <a:pPr marL="0" indent="0" algn="ctr">
              <a:buNone/>
            </a:pPr>
            <a:r>
              <a:rPr lang="en-US" b="1" dirty="0">
                <a:solidFill>
                  <a:srgbClr val="FF0000"/>
                </a:solidFill>
              </a:rPr>
              <a:t>(as early as 90 days)</a:t>
            </a:r>
          </a:p>
          <a:p>
            <a:pPr marL="0" indent="0"/>
            <a:endParaRPr lang="en-US" b="0" dirty="0"/>
          </a:p>
        </p:txBody>
      </p:sp>
    </p:spTree>
    <p:extLst>
      <p:ext uri="{BB962C8B-B14F-4D97-AF65-F5344CB8AC3E}">
        <p14:creationId xmlns:p14="http://schemas.microsoft.com/office/powerpoint/2010/main" val="36905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62E2-99FF-4F45-9044-92F9BF165FD1}"/>
              </a:ext>
            </a:extLst>
          </p:cNvPr>
          <p:cNvSpPr>
            <a:spLocks noGrp="1"/>
          </p:cNvSpPr>
          <p:nvPr>
            <p:ph type="title"/>
          </p:nvPr>
        </p:nvSpPr>
        <p:spPr>
          <a:xfrm>
            <a:off x="533400" y="79248"/>
            <a:ext cx="7772400" cy="810768"/>
          </a:xfrm>
        </p:spPr>
        <p:txBody>
          <a:bodyPr/>
          <a:lstStyle/>
          <a:p>
            <a:pPr algn="ctr"/>
            <a:r>
              <a:rPr lang="en-US" dirty="0">
                <a:solidFill>
                  <a:schemeClr val="accent2"/>
                </a:solidFill>
              </a:rPr>
              <a:t>H-1B Cap GAP Extension</a:t>
            </a:r>
          </a:p>
        </p:txBody>
      </p:sp>
      <p:graphicFrame>
        <p:nvGraphicFramePr>
          <p:cNvPr id="6" name="Content Placeholder 5">
            <a:extLst>
              <a:ext uri="{FF2B5EF4-FFF2-40B4-BE49-F238E27FC236}">
                <a16:creationId xmlns:a16="http://schemas.microsoft.com/office/drawing/2014/main" id="{6D01CF9E-B59B-4A11-B88B-CF84641A3027}"/>
              </a:ext>
            </a:extLst>
          </p:cNvPr>
          <p:cNvGraphicFramePr>
            <a:graphicFrameLocks noGrp="1"/>
          </p:cNvGraphicFramePr>
          <p:nvPr>
            <p:ph idx="1"/>
            <p:extLst>
              <p:ext uri="{D42A27DB-BD31-4B8C-83A1-F6EECF244321}">
                <p14:modId xmlns:p14="http://schemas.microsoft.com/office/powerpoint/2010/main" val="3633236070"/>
              </p:ext>
            </p:extLst>
          </p:nvPr>
        </p:nvGraphicFramePr>
        <p:xfrm>
          <a:off x="1676400" y="3048000"/>
          <a:ext cx="5791200" cy="3505200"/>
        </p:xfrm>
        <a:graphic>
          <a:graphicData uri="http://schemas.openxmlformats.org/drawingml/2006/table">
            <a:tbl>
              <a:tblPr/>
              <a:tblGrid>
                <a:gridCol w="3008416">
                  <a:extLst>
                    <a:ext uri="{9D8B030D-6E8A-4147-A177-3AD203B41FA5}">
                      <a16:colId xmlns:a16="http://schemas.microsoft.com/office/drawing/2014/main" val="763153672"/>
                    </a:ext>
                  </a:extLst>
                </a:gridCol>
                <a:gridCol w="2782784">
                  <a:extLst>
                    <a:ext uri="{9D8B030D-6E8A-4147-A177-3AD203B41FA5}">
                      <a16:colId xmlns:a16="http://schemas.microsoft.com/office/drawing/2014/main" val="1092893408"/>
                    </a:ext>
                  </a:extLst>
                </a:gridCol>
              </a:tblGrid>
              <a:tr h="3271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cap="none" normalizeH="0" baseline="0" dirty="0">
                          <a:ln>
                            <a:noFill/>
                          </a:ln>
                          <a:solidFill>
                            <a:schemeClr val="tx1"/>
                          </a:solidFill>
                          <a:effectLst/>
                          <a:latin typeface="+mj-lt"/>
                        </a:rPr>
                        <a:t>Classic scenario:</a:t>
                      </a:r>
                      <a:endParaRPr lang="en-US" sz="20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406686"/>
                  </a:ext>
                </a:extLst>
              </a:tr>
              <a:tr h="572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USCIS – </a:t>
                      </a:r>
                      <a:r>
                        <a:rPr lang="en-US" b="0" i="1" dirty="0">
                          <a:hlinkClick r:id="rId2"/>
                        </a:rPr>
                        <a:t>Electronic  Registration Process</a:t>
                      </a:r>
                      <a:endParaRPr lang="en-US"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03/09 – 03/25/2021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586354"/>
                  </a:ext>
                </a:extLst>
              </a:tr>
              <a:tr h="327123">
                <a:tc>
                  <a:txBody>
                    <a:bodyPr/>
                    <a:lstStyle/>
                    <a:p>
                      <a:r>
                        <a:rPr lang="en-US" dirty="0"/>
                        <a:t>H-1B COS Filed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April 1,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3537311"/>
                  </a:ext>
                </a:extLst>
              </a:tr>
              <a:tr h="327123">
                <a:tc>
                  <a:txBody>
                    <a:bodyPr/>
                    <a:lstStyle/>
                    <a:p>
                      <a:r>
                        <a:rPr lang="en-US" dirty="0"/>
                        <a:t>Standard OPT 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May 31,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330559"/>
                  </a:ext>
                </a:extLst>
              </a:tr>
              <a:tr h="327123">
                <a:tc>
                  <a:txBody>
                    <a:bodyPr/>
                    <a:lstStyle/>
                    <a:p>
                      <a:r>
                        <a:rPr lang="en-US" dirty="0"/>
                        <a:t>Cap Gap Begins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June 1,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74463"/>
                  </a:ext>
                </a:extLst>
              </a:tr>
              <a:tr h="327123">
                <a:tc>
                  <a:txBody>
                    <a:bodyPr/>
                    <a:lstStyle/>
                    <a:p>
                      <a:r>
                        <a:rPr lang="en-US" dirty="0"/>
                        <a:t>H-1B COS Approved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August 15,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748438"/>
                  </a:ext>
                </a:extLst>
              </a:tr>
              <a:tr h="327123">
                <a:tc>
                  <a:txBody>
                    <a:bodyPr/>
                    <a:lstStyle/>
                    <a:p>
                      <a:r>
                        <a:rPr lang="en-US" dirty="0"/>
                        <a:t>Cap Gap 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September 30,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533791"/>
                  </a:ext>
                </a:extLst>
              </a:tr>
              <a:tr h="327123">
                <a:tc>
                  <a:txBody>
                    <a:bodyPr/>
                    <a:lstStyle/>
                    <a:p>
                      <a:r>
                        <a:rPr lang="en-US" dirty="0"/>
                        <a:t>H-1B Status Begins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October 1, 20XX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61410"/>
                  </a:ext>
                </a:extLst>
              </a:tr>
            </a:tbl>
          </a:graphicData>
        </a:graphic>
      </p:graphicFrame>
      <p:sp>
        <p:nvSpPr>
          <p:cNvPr id="8" name="Rectangle 7">
            <a:extLst>
              <a:ext uri="{FF2B5EF4-FFF2-40B4-BE49-F238E27FC236}">
                <a16:creationId xmlns:a16="http://schemas.microsoft.com/office/drawing/2014/main" id="{B135BE1D-20B7-4948-A073-A86DD5254B93}"/>
              </a:ext>
            </a:extLst>
          </p:cNvPr>
          <p:cNvSpPr/>
          <p:nvPr/>
        </p:nvSpPr>
        <p:spPr>
          <a:xfrm>
            <a:off x="381000" y="911921"/>
            <a:ext cx="8382000" cy="1938992"/>
          </a:xfrm>
          <a:prstGeom prst="rect">
            <a:avLst/>
          </a:prstGeom>
        </p:spPr>
        <p:txBody>
          <a:bodyPr wrap="square">
            <a:spAutoFit/>
          </a:bodyPr>
          <a:lstStyle/>
          <a:p>
            <a:r>
              <a:rPr lang="en-US" sz="2000" dirty="0"/>
              <a:t>SEVIS has been modified to </a:t>
            </a:r>
            <a:r>
              <a:rPr lang="en-US" sz="2000" b="1" dirty="0"/>
              <a:t>automatically add cap-gap extensions to records of eligible F-1 students whose H-1B petition was receipted by USCIS</a:t>
            </a:r>
            <a:r>
              <a:rPr lang="en-US" sz="2000" dirty="0"/>
              <a:t>. Review </a:t>
            </a:r>
            <a:r>
              <a:rPr lang="en-US" sz="2000" dirty="0">
                <a:hlinkClick r:id="rId3"/>
              </a:rPr>
              <a:t>ISSS H-1B Cap Gap website</a:t>
            </a:r>
            <a:r>
              <a:rPr lang="en-US" sz="2000" dirty="0"/>
              <a:t>. </a:t>
            </a:r>
          </a:p>
          <a:p>
            <a:endParaRPr lang="en-US" sz="2000" u="sng" dirty="0"/>
          </a:p>
          <a:p>
            <a:r>
              <a:rPr lang="en-US" sz="2000" u="sng" dirty="0"/>
              <a:t>Manual extensions by a DSO</a:t>
            </a:r>
            <a:r>
              <a:rPr lang="en-US" sz="2000" dirty="0"/>
              <a:t>: </a:t>
            </a:r>
          </a:p>
          <a:p>
            <a:pPr marL="800100" lvl="1" indent="-342900">
              <a:buFont typeface="Arial" panose="020B0604020202020204" pitchFamily="34" charset="0"/>
              <a:buChar char="•"/>
            </a:pPr>
            <a:r>
              <a:rPr lang="en-US" sz="2000" dirty="0"/>
              <a:t>H1-B Filed (received by not receipted) – </a:t>
            </a:r>
            <a:r>
              <a:rPr lang="en-US" sz="2000" b="1" dirty="0"/>
              <a:t>June 1</a:t>
            </a:r>
          </a:p>
        </p:txBody>
      </p:sp>
    </p:spTree>
    <p:extLst>
      <p:ext uri="{BB962C8B-B14F-4D97-AF65-F5344CB8AC3E}">
        <p14:creationId xmlns:p14="http://schemas.microsoft.com/office/powerpoint/2010/main" val="397958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9144"/>
            <a:ext cx="7772400" cy="1152144"/>
          </a:xfrm>
        </p:spPr>
        <p:txBody>
          <a:bodyPr/>
          <a:lstStyle/>
          <a:p>
            <a:pPr algn="ctr"/>
            <a:r>
              <a:rPr lang="en-US" dirty="0">
                <a:solidFill>
                  <a:schemeClr val="accent2"/>
                </a:solidFill>
              </a:rPr>
              <a:t>What constitutes Employment?</a:t>
            </a:r>
          </a:p>
        </p:txBody>
      </p:sp>
      <p:sp>
        <p:nvSpPr>
          <p:cNvPr id="3" name="Content Placeholder 2"/>
          <p:cNvSpPr>
            <a:spLocks noGrp="1"/>
          </p:cNvSpPr>
          <p:nvPr>
            <p:ph idx="1"/>
          </p:nvPr>
        </p:nvSpPr>
        <p:spPr>
          <a:xfrm>
            <a:off x="228600" y="1295400"/>
            <a:ext cx="8686800" cy="5257800"/>
          </a:xfrm>
        </p:spPr>
        <p:txBody>
          <a:bodyPr>
            <a:normAutofit fontScale="77500" lnSpcReduction="20000"/>
          </a:bodyPr>
          <a:lstStyle/>
          <a:p>
            <a:pPr>
              <a:buFont typeface="Arial" pitchFamily="34" charset="0"/>
              <a:buChar char="•"/>
            </a:pPr>
            <a:r>
              <a:rPr lang="en-US" sz="2800" b="1" dirty="0"/>
              <a:t>Paid employment (salary/hourly)</a:t>
            </a:r>
          </a:p>
          <a:p>
            <a:pPr>
              <a:buFont typeface="Arial" pitchFamily="34" charset="0"/>
              <a:buChar char="•"/>
            </a:pPr>
            <a:r>
              <a:rPr lang="en-US" sz="2800" b="1" dirty="0"/>
              <a:t>Self-employment</a:t>
            </a:r>
          </a:p>
          <a:p>
            <a:pPr lvl="1">
              <a:buFont typeface="Arial" pitchFamily="34" charset="0"/>
              <a:buChar char="•"/>
            </a:pPr>
            <a:r>
              <a:rPr lang="en-US" sz="2600" dirty="0"/>
              <a:t>Must be able to prove student has the proper business licenses. </a:t>
            </a:r>
          </a:p>
          <a:p>
            <a:pPr>
              <a:buFont typeface="Arial" pitchFamily="34" charset="0"/>
              <a:buChar char="•"/>
            </a:pPr>
            <a:r>
              <a:rPr lang="en-US" sz="2800" b="1" dirty="0"/>
              <a:t>Multiple (short-term) employers</a:t>
            </a:r>
          </a:p>
          <a:p>
            <a:pPr lvl="1">
              <a:buFont typeface="Arial" pitchFamily="34" charset="0"/>
              <a:buChar char="•"/>
            </a:pPr>
            <a:r>
              <a:rPr lang="en-US" sz="2800" dirty="0"/>
              <a:t>Artists, Musicians - Maintain a list of all gigs, the dates and duration</a:t>
            </a:r>
            <a:endParaRPr lang="en-US" sz="2600" dirty="0"/>
          </a:p>
          <a:p>
            <a:pPr>
              <a:buFont typeface="Arial" pitchFamily="34" charset="0"/>
              <a:buChar char="•"/>
            </a:pPr>
            <a:r>
              <a:rPr lang="en-US" sz="2800" b="1" dirty="0"/>
              <a:t>Work for hire (contractual relationship)</a:t>
            </a:r>
          </a:p>
          <a:p>
            <a:pPr lvl="1">
              <a:buFont typeface="Arial" pitchFamily="34" charset="0"/>
              <a:buChar char="•"/>
            </a:pPr>
            <a:r>
              <a:rPr lang="en-US" sz="2600" dirty="0"/>
              <a:t>Maintain evidence showing duration of the contract and name/address of contracting company</a:t>
            </a:r>
          </a:p>
          <a:p>
            <a:pPr>
              <a:buFont typeface="Arial" pitchFamily="34" charset="0"/>
              <a:buChar char="•"/>
            </a:pPr>
            <a:r>
              <a:rPr lang="en-US" sz="2800" b="1" dirty="0"/>
              <a:t>Employment through an agency</a:t>
            </a:r>
          </a:p>
          <a:p>
            <a:pPr>
              <a:buFont typeface="Arial" pitchFamily="34" charset="0"/>
              <a:buChar char="•"/>
            </a:pPr>
            <a:r>
              <a:rPr lang="en-US" sz="2800" b="1" dirty="0"/>
              <a:t>Volunteering or unpaid internship</a:t>
            </a:r>
          </a:p>
          <a:p>
            <a:pPr lvl="1">
              <a:buFont typeface="Arial" pitchFamily="34" charset="0"/>
              <a:buChar char="•"/>
            </a:pPr>
            <a:r>
              <a:rPr lang="en-US" sz="2600" dirty="0"/>
              <a:t>Be mindful to not violate any labor laws</a:t>
            </a:r>
          </a:p>
          <a:p>
            <a:pPr lvl="1">
              <a:buFont typeface="Arial" pitchFamily="34" charset="0"/>
              <a:buChar char="•"/>
            </a:pPr>
            <a:r>
              <a:rPr lang="en-US" sz="2600" dirty="0"/>
              <a:t>read more about volunteering vs employment here: </a:t>
            </a:r>
            <a:r>
              <a:rPr lang="en-US" sz="2100" dirty="0">
                <a:hlinkClick r:id="rId2"/>
              </a:rPr>
              <a:t>https://www.international.txstate.edu/Work-Authorization/Volunteering-Versus-Employment.html</a:t>
            </a:r>
            <a:r>
              <a:rPr lang="en-US" sz="2100" dirty="0"/>
              <a:t> </a:t>
            </a:r>
          </a:p>
          <a:p>
            <a:pPr lvl="1">
              <a:buFont typeface="Arial" pitchFamily="34" charset="0"/>
              <a:buChar char="•"/>
            </a:pPr>
            <a:endParaRPr lang="en-US" dirty="0"/>
          </a:p>
          <a:p>
            <a:pPr marL="0" indent="0" algn="ctr">
              <a:buNone/>
            </a:pPr>
            <a:r>
              <a:rPr lang="en-US" dirty="0">
                <a:solidFill>
                  <a:srgbClr val="FF0000"/>
                </a:solidFill>
              </a:rPr>
              <a:t>Employment must directly relate to the student’s program of study. Review </a:t>
            </a:r>
            <a:r>
              <a:rPr lang="en-US" dirty="0">
                <a:solidFill>
                  <a:srgbClr val="FF0000"/>
                </a:solidFill>
                <a:hlinkClick r:id="rId3"/>
              </a:rPr>
              <a:t>how to assess a direct relationship between the job and major</a:t>
            </a:r>
            <a:r>
              <a:rPr lang="en-US" dirty="0">
                <a:solidFill>
                  <a:srgbClr val="FF0000"/>
                </a:solidFill>
              </a:rPr>
              <a:t>. </a:t>
            </a:r>
          </a:p>
        </p:txBody>
      </p:sp>
    </p:spTree>
    <p:extLst>
      <p:ext uri="{BB962C8B-B14F-4D97-AF65-F5344CB8AC3E}">
        <p14:creationId xmlns:p14="http://schemas.microsoft.com/office/powerpoint/2010/main" val="236007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2386" y="484632"/>
            <a:ext cx="7543800" cy="1609344"/>
          </a:xfrm>
        </p:spPr>
        <p:txBody>
          <a:bodyPr>
            <a:normAutofit/>
          </a:bodyPr>
          <a:lstStyle/>
          <a:p>
            <a:r>
              <a:rPr lang="en-US" dirty="0"/>
              <a:t>Things to remember about OPT</a:t>
            </a:r>
          </a:p>
        </p:txBody>
      </p:sp>
      <p:sp>
        <p:nvSpPr>
          <p:cNvPr id="29" name="Rectangle 2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a:extLst>
              <a:ext uri="{FF2B5EF4-FFF2-40B4-BE49-F238E27FC236}">
                <a16:creationId xmlns:a16="http://schemas.microsoft.com/office/drawing/2014/main" id="{2F2903C1-0932-417E-B8CF-9E48D039B7C2}"/>
              </a:ext>
            </a:extLst>
          </p:cNvPr>
          <p:cNvGraphicFramePr>
            <a:graphicFrameLocks noGrp="1"/>
          </p:cNvGraphicFramePr>
          <p:nvPr>
            <p:ph idx="1"/>
            <p:extLst>
              <p:ext uri="{D42A27DB-BD31-4B8C-83A1-F6EECF244321}">
                <p14:modId xmlns:p14="http://schemas.microsoft.com/office/powerpoint/2010/main" val="2143298956"/>
              </p:ext>
            </p:extLst>
          </p:nvPr>
        </p:nvGraphicFramePr>
        <p:xfrm>
          <a:off x="228600" y="2209800"/>
          <a:ext cx="86868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034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15554"/>
            <a:ext cx="7520940" cy="1256045"/>
          </a:xfrm>
        </p:spPr>
        <p:txBody>
          <a:bodyPr>
            <a:normAutofit/>
          </a:bodyPr>
          <a:lstStyle/>
          <a:p>
            <a:pPr algn="ctr"/>
            <a:r>
              <a:rPr lang="en-US" dirty="0">
                <a:solidFill>
                  <a:schemeClr val="accent2"/>
                </a:solidFill>
              </a:rPr>
              <a:t>questions about travel</a:t>
            </a:r>
          </a:p>
        </p:txBody>
      </p:sp>
      <p:sp>
        <p:nvSpPr>
          <p:cNvPr id="3" name="Content Placeholder 2"/>
          <p:cNvSpPr>
            <a:spLocks noGrp="1"/>
          </p:cNvSpPr>
          <p:nvPr>
            <p:ph idx="1"/>
          </p:nvPr>
        </p:nvSpPr>
        <p:spPr>
          <a:xfrm>
            <a:off x="228600" y="1143000"/>
            <a:ext cx="8534400" cy="5486400"/>
          </a:xfrm>
        </p:spPr>
        <p:txBody>
          <a:bodyPr>
            <a:normAutofit fontScale="92500" lnSpcReduction="20000"/>
          </a:bodyPr>
          <a:lstStyle/>
          <a:p>
            <a:r>
              <a:rPr lang="en-US" sz="2400" b="1" dirty="0"/>
              <a:t>Can I reenter if my request for OPT is pending?</a:t>
            </a:r>
          </a:p>
          <a:p>
            <a:pPr marL="528066" lvl="3" indent="-285750">
              <a:buFont typeface="Arial" pitchFamily="34" charset="0"/>
              <a:buChar char="•"/>
            </a:pPr>
            <a:r>
              <a:rPr lang="en-US" sz="2200" i="1" dirty="0"/>
              <a:t>Yes, but traveling during this time should be undertaken with caution. USCIS may send you a request for evidence while you are away, however, so you would want to make sure you have provided a correct U.S. address both to your DSO and on the application and would be able to send in requested documents. Also, if USCIS approves your OPT application, you will be expected to have your EAD in hand to re-enter the United States. Like a request for further information, USCIS can only send the EAD to your U.S. address.</a:t>
            </a:r>
            <a:endParaRPr lang="en-US" sz="2200" b="0" i="1" dirty="0"/>
          </a:p>
          <a:p>
            <a:pPr marL="0" indent="0" algn="ctr">
              <a:buNone/>
            </a:pPr>
            <a:r>
              <a:rPr lang="en-US" sz="2200" dirty="0">
                <a:solidFill>
                  <a:schemeClr val="accent1">
                    <a:lumMod val="75000"/>
                  </a:schemeClr>
                </a:solidFill>
              </a:rPr>
              <a:t>Things you need for international travel: signed I-20, valid passport, valid visa, OPT EAD, and a letter from your employer</a:t>
            </a:r>
          </a:p>
          <a:p>
            <a:r>
              <a:rPr lang="en-US" sz="2400" b="1" dirty="0"/>
              <a:t>Can I reenter if I left while on OPT?</a:t>
            </a:r>
          </a:p>
          <a:p>
            <a:pPr lvl="1">
              <a:buFont typeface="Arial" pitchFamily="34" charset="0"/>
              <a:buChar char="•"/>
            </a:pPr>
            <a:r>
              <a:rPr lang="en-US" sz="2200" i="1" dirty="0"/>
              <a:t>If USCIS has approved your OPT you will be expected to have your EAD in hand to re-enter the United States, in addition to your Form I-20, valid passport and visa, and a letter of employment if you have one. If you exceed the limits on unemployment while outside the United States, you will not be eligible to re-enter the United States in F-1 status. </a:t>
            </a:r>
          </a:p>
          <a:p>
            <a:pPr lvl="1">
              <a:buFont typeface="Arial" pitchFamily="34" charset="0"/>
              <a:buChar char="•"/>
            </a:pPr>
            <a:r>
              <a:rPr lang="en-US" sz="2200" b="0" i="1" dirty="0"/>
              <a:t>If you have a job, you may travel and reenter to resume work at the same job or you have a written offer for another job</a:t>
            </a:r>
          </a:p>
          <a:p>
            <a:pPr marL="566928" lvl="3" indent="0" algn="ctr">
              <a:buNone/>
            </a:pPr>
            <a:r>
              <a:rPr lang="en-US" sz="2200" b="0" dirty="0">
                <a:solidFill>
                  <a:srgbClr val="FF0000"/>
                </a:solidFill>
                <a:hlinkClick r:id="rId2"/>
              </a:rPr>
              <a:t>http://www.ice.gov/sevis/travel</a:t>
            </a:r>
            <a:r>
              <a:rPr lang="en-US" sz="2200" b="0" dirty="0">
                <a:solidFill>
                  <a:srgbClr val="FF0000"/>
                </a:solidFill>
              </a:rPr>
              <a:t> </a:t>
            </a:r>
          </a:p>
          <a:p>
            <a:pPr>
              <a:buFont typeface="Arial" pitchFamily="34" charset="0"/>
              <a:buChar char="•"/>
            </a:pPr>
            <a:endParaRPr lang="en-US"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15554"/>
            <a:ext cx="7520940" cy="1256045"/>
          </a:xfrm>
        </p:spPr>
        <p:txBody>
          <a:bodyPr>
            <a:normAutofit/>
          </a:bodyPr>
          <a:lstStyle/>
          <a:p>
            <a:pPr algn="ctr"/>
            <a:r>
              <a:rPr lang="en-US" dirty="0">
                <a:solidFill>
                  <a:schemeClr val="accent2"/>
                </a:solidFill>
              </a:rPr>
              <a:t>Frequently Asked Questions</a:t>
            </a:r>
          </a:p>
        </p:txBody>
      </p:sp>
      <p:sp>
        <p:nvSpPr>
          <p:cNvPr id="3" name="Content Placeholder 2"/>
          <p:cNvSpPr>
            <a:spLocks noGrp="1"/>
          </p:cNvSpPr>
          <p:nvPr>
            <p:ph idx="1"/>
          </p:nvPr>
        </p:nvSpPr>
        <p:spPr>
          <a:xfrm>
            <a:off x="228600" y="1143000"/>
            <a:ext cx="8686800" cy="5486400"/>
          </a:xfrm>
        </p:spPr>
        <p:txBody>
          <a:bodyPr>
            <a:normAutofit fontScale="85000" lnSpcReduction="20000"/>
          </a:bodyPr>
          <a:lstStyle/>
          <a:p>
            <a:r>
              <a:rPr lang="en-US" sz="2200" b="1" i="1" dirty="0"/>
              <a:t>What happens if I do not graduate, can I still do OPT?</a:t>
            </a:r>
          </a:p>
          <a:p>
            <a:pPr marL="528066" lvl="3" indent="-285750">
              <a:buFont typeface="Arial" pitchFamily="34" charset="0"/>
              <a:buChar char="•"/>
            </a:pPr>
            <a:r>
              <a:rPr lang="en-US" sz="2200" dirty="0"/>
              <a:t>Yes. ISSS does not recommend cancelling the OPT application. However, you might have to cancel or withdraw your OPT application. Contact ISSS as soon as you are informed that you will not be graduating.</a:t>
            </a:r>
          </a:p>
          <a:p>
            <a:pPr marL="528066" lvl="3" indent="-285750">
              <a:buFont typeface="Arial" pitchFamily="34" charset="0"/>
              <a:buChar char="•"/>
            </a:pPr>
            <a:r>
              <a:rPr lang="en-US" sz="2200" dirty="0"/>
              <a:t> Students cannot work more than 20 hours per week while taking face-to-face classes. </a:t>
            </a:r>
          </a:p>
          <a:p>
            <a:pPr marL="528066" lvl="3" indent="-285750">
              <a:buFont typeface="Arial" pitchFamily="34" charset="0"/>
              <a:buChar char="•"/>
            </a:pPr>
            <a:r>
              <a:rPr lang="en-US" sz="2200" dirty="0"/>
              <a:t>Graduate students completing only thesis/dissertation requirements are permitted to work more than 20 hours. </a:t>
            </a:r>
          </a:p>
          <a:p>
            <a:r>
              <a:rPr lang="en-US" sz="2200" b="1" i="1" dirty="0"/>
              <a:t>Can I study while on OPT?</a:t>
            </a:r>
          </a:p>
          <a:p>
            <a:pPr lvl="1"/>
            <a:r>
              <a:rPr lang="en-US" sz="2200" dirty="0"/>
              <a:t>Student cannot be actively engaged in a new degree program and on OPT at the same time (online only programs are fine). If a student’s SEVIS record is transferred or a change of level I-20 is created, the OPT is immediately terminated. </a:t>
            </a:r>
          </a:p>
          <a:p>
            <a:r>
              <a:rPr lang="en-US" sz="2200" b="1" i="1" dirty="0"/>
              <a:t>Can I apply early for OPT?</a:t>
            </a:r>
          </a:p>
          <a:p>
            <a:pPr lvl="1"/>
            <a:r>
              <a:rPr lang="en-US" sz="2200" dirty="0"/>
              <a:t>Pre-completion OPT is available, but time used is deducted from post-completion OPT. </a:t>
            </a:r>
          </a:p>
          <a:p>
            <a:pPr lvl="1"/>
            <a:r>
              <a:rPr lang="en-US" sz="2200" dirty="0"/>
              <a:t>Graduate students in thesis/dissertation, or equivalent, only may apply for OPT prior to completing their program of study. </a:t>
            </a:r>
          </a:p>
          <a:p>
            <a:pPr lvl="1"/>
            <a:r>
              <a:rPr lang="en-US" sz="2200" dirty="0"/>
              <a:t>If a student does not complete the thesis/dissertation during OPT, or STEM OPT, the student should prepare to change status, change education level, request a SEVIS transfer, or depart the country prior to the end of the 60-day grace period.</a:t>
            </a:r>
            <a:endParaRPr lang="en-US" b="0" dirty="0"/>
          </a:p>
        </p:txBody>
      </p:sp>
    </p:spTree>
    <p:extLst>
      <p:ext uri="{BB962C8B-B14F-4D97-AF65-F5344CB8AC3E}">
        <p14:creationId xmlns:p14="http://schemas.microsoft.com/office/powerpoint/2010/main" val="242610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25" y="896410"/>
            <a:ext cx="6629399" cy="952500"/>
          </a:xfrm>
        </p:spPr>
        <p:txBody>
          <a:bodyPr>
            <a:normAutofit fontScale="90000"/>
          </a:bodyPr>
          <a:lstStyle/>
          <a:p>
            <a:pPr algn="ctr"/>
            <a:r>
              <a:rPr lang="en-US" sz="4400" dirty="0">
                <a:solidFill>
                  <a:schemeClr val="accent1">
                    <a:lumMod val="75000"/>
                  </a:schemeClr>
                </a:solidFill>
                <a:cs typeface="Bookman Old Style"/>
              </a:rPr>
              <a:t>What happens when I </a:t>
            </a:r>
            <a:r>
              <a:rPr lang="en-US" sz="4400" u="sng" dirty="0">
                <a:solidFill>
                  <a:schemeClr val="accent1">
                    <a:lumMod val="75000"/>
                  </a:schemeClr>
                </a:solidFill>
                <a:cs typeface="Bookman Old Style"/>
              </a:rPr>
              <a:t>graduate, or Finish OPT</a:t>
            </a:r>
            <a:r>
              <a:rPr lang="en-US" sz="4400" dirty="0">
                <a:solidFill>
                  <a:schemeClr val="accent1">
                    <a:lumMod val="75000"/>
                  </a:schemeClr>
                </a:solidFill>
                <a:cs typeface="Bookman Old Style"/>
              </a:rPr>
              <a:t>?</a:t>
            </a:r>
          </a:p>
        </p:txBody>
      </p:sp>
      <p:sp>
        <p:nvSpPr>
          <p:cNvPr id="3" name="Content Placeholder 2"/>
          <p:cNvSpPr>
            <a:spLocks noGrp="1"/>
          </p:cNvSpPr>
          <p:nvPr>
            <p:ph idx="1"/>
          </p:nvPr>
        </p:nvSpPr>
        <p:spPr>
          <a:xfrm>
            <a:off x="470812" y="2056271"/>
            <a:ext cx="8215988" cy="4507992"/>
          </a:xfrm>
        </p:spPr>
        <p:txBody>
          <a:bodyPr>
            <a:normAutofit fontScale="85000" lnSpcReduction="20000"/>
          </a:bodyPr>
          <a:lstStyle/>
          <a:p>
            <a:pPr marL="0" indent="0">
              <a:buNone/>
            </a:pPr>
            <a:r>
              <a:rPr lang="en-US" sz="2400" dirty="0">
                <a:cs typeface="Bookman Old Style"/>
              </a:rPr>
              <a:t>After completing your studies, you have a </a:t>
            </a:r>
            <a:r>
              <a:rPr lang="en-US" sz="2400" b="1" u="sng" dirty="0">
                <a:cs typeface="Bookman Old Style"/>
              </a:rPr>
              <a:t>60-day Grace Period</a:t>
            </a:r>
            <a:r>
              <a:rPr lang="en-US" sz="2400" b="1" dirty="0">
                <a:cs typeface="Bookman Old Style"/>
              </a:rPr>
              <a:t> </a:t>
            </a:r>
            <a:r>
              <a:rPr lang="en-US" sz="2400" dirty="0">
                <a:cs typeface="Bookman Old Style"/>
              </a:rPr>
              <a:t>to do one of the following:</a:t>
            </a:r>
          </a:p>
          <a:p>
            <a:pPr marL="0" indent="0">
              <a:buNone/>
            </a:pPr>
            <a:endParaRPr lang="en-US" sz="2400" dirty="0">
              <a:cs typeface="Bookman Old Style"/>
            </a:endParaRPr>
          </a:p>
          <a:p>
            <a:pPr marL="971550" lvl="1" indent="-514350">
              <a:buFont typeface="+mj-lt"/>
              <a:buAutoNum type="arabicPeriod"/>
            </a:pPr>
            <a:r>
              <a:rPr lang="en-US" sz="2400" b="1" dirty="0">
                <a:cs typeface="Bookman Old Style"/>
              </a:rPr>
              <a:t>Apply for </a:t>
            </a:r>
            <a:r>
              <a:rPr lang="en-US" sz="2400" b="1" dirty="0">
                <a:cs typeface="Bookman Old Style"/>
                <a:hlinkClick r:id="rId2"/>
              </a:rPr>
              <a:t>Optional Practical Training</a:t>
            </a:r>
            <a:r>
              <a:rPr lang="en-US" sz="2400" b="1" dirty="0">
                <a:cs typeface="Bookman Old Style"/>
              </a:rPr>
              <a:t>, OPT</a:t>
            </a:r>
            <a:r>
              <a:rPr lang="en-US" sz="2400" dirty="0">
                <a:cs typeface="Bookman Old Style"/>
              </a:rPr>
              <a:t>. </a:t>
            </a:r>
          </a:p>
          <a:p>
            <a:pPr marL="1245870" lvl="2" indent="-514350"/>
            <a:r>
              <a:rPr lang="en-US" sz="2200" dirty="0">
                <a:cs typeface="Bookman Old Style"/>
              </a:rPr>
              <a:t>Apply for STEM (</a:t>
            </a:r>
            <a:r>
              <a:rPr lang="en-US" sz="2200" u="sng" dirty="0">
                <a:cs typeface="Bookman Old Style"/>
              </a:rPr>
              <a:t>before</a:t>
            </a:r>
            <a:r>
              <a:rPr lang="en-US" sz="2200" dirty="0">
                <a:cs typeface="Bookman Old Style"/>
              </a:rPr>
              <a:t> finishing OPT)</a:t>
            </a:r>
          </a:p>
          <a:p>
            <a:pPr marL="971550" lvl="1" indent="-514350">
              <a:buFont typeface="+mj-lt"/>
              <a:buAutoNum type="arabicPeriod"/>
            </a:pPr>
            <a:r>
              <a:rPr lang="en-US" sz="2400" b="1" dirty="0">
                <a:cs typeface="Bookman Old Style"/>
              </a:rPr>
              <a:t>Depart the US </a:t>
            </a:r>
          </a:p>
          <a:p>
            <a:pPr marL="1245870" lvl="2" indent="-514350"/>
            <a:r>
              <a:rPr lang="en-US" sz="2200" dirty="0">
                <a:cs typeface="Bookman Old Style"/>
              </a:rPr>
              <a:t>Complete the SEVIS Completion Request: </a:t>
            </a:r>
            <a:r>
              <a:rPr lang="en-US" sz="2200" dirty="0">
                <a:cs typeface="Bookman Old Style"/>
                <a:hlinkClick r:id="rId3"/>
              </a:rPr>
              <a:t>https://www.international.txstate.edu/current/SEVIS-Completion.html</a:t>
            </a:r>
            <a:r>
              <a:rPr lang="en-US" sz="2200" dirty="0">
                <a:cs typeface="Bookman Old Style"/>
              </a:rPr>
              <a:t>.  </a:t>
            </a:r>
          </a:p>
          <a:p>
            <a:pPr marL="971550" lvl="1" indent="-514350">
              <a:buFont typeface="+mj-lt"/>
              <a:buAutoNum type="arabicPeriod"/>
            </a:pPr>
            <a:r>
              <a:rPr lang="en-US" sz="2400" b="1" dirty="0">
                <a:cs typeface="Bookman Old Style"/>
              </a:rPr>
              <a:t>Apply for a change or adjustment of status</a:t>
            </a:r>
          </a:p>
          <a:p>
            <a:pPr marL="1245870" lvl="2" indent="-514350"/>
            <a:r>
              <a:rPr lang="en-US" sz="2200" dirty="0">
                <a:cs typeface="Bookman Old Style"/>
              </a:rPr>
              <a:t>Update your immigration status with ISSS: </a:t>
            </a:r>
            <a:r>
              <a:rPr lang="en-US" sz="2200" dirty="0">
                <a:cs typeface="Bookman Old Style"/>
                <a:hlinkClick r:id="rId4"/>
              </a:rPr>
              <a:t>https://www.international.txstate.edu/current/Immigration-Status-Update-Portal.html</a:t>
            </a:r>
            <a:r>
              <a:rPr lang="en-US" sz="2200" dirty="0">
                <a:cs typeface="Bookman Old Style"/>
              </a:rPr>
              <a:t>. </a:t>
            </a:r>
          </a:p>
          <a:p>
            <a:pPr marL="971550" lvl="1" indent="-514350">
              <a:buFont typeface="+mj-lt"/>
              <a:buAutoNum type="arabicPeriod"/>
            </a:pPr>
            <a:r>
              <a:rPr lang="en-US" sz="2400" b="1" dirty="0">
                <a:cs typeface="Bookman Old Style"/>
              </a:rPr>
              <a:t>Request a </a:t>
            </a:r>
            <a:r>
              <a:rPr lang="en-US" sz="2400" b="1" dirty="0">
                <a:cs typeface="Bookman Old Style"/>
                <a:hlinkClick r:id="rId5"/>
              </a:rPr>
              <a:t>SEVIS Transfer</a:t>
            </a:r>
            <a:r>
              <a:rPr lang="en-US" sz="2400" b="1" dirty="0">
                <a:cs typeface="Bookman Old Style"/>
              </a:rPr>
              <a:t> </a:t>
            </a:r>
            <a:r>
              <a:rPr lang="en-US" sz="2400" dirty="0">
                <a:cs typeface="Bookman Old Style"/>
              </a:rPr>
              <a:t>to begin a new degree at a different institution.</a:t>
            </a:r>
          </a:p>
          <a:p>
            <a:pPr marL="971550" lvl="1" indent="-514350">
              <a:buFont typeface="+mj-lt"/>
              <a:buAutoNum type="arabicPeriod"/>
            </a:pPr>
            <a:r>
              <a:rPr lang="en-US" sz="2400" b="1" dirty="0">
                <a:cs typeface="Bookman Old Style"/>
              </a:rPr>
              <a:t>Request a </a:t>
            </a:r>
            <a:r>
              <a:rPr lang="en-US" sz="2400" b="1" dirty="0">
                <a:cs typeface="Bookman Old Style"/>
                <a:hlinkClick r:id="rId6"/>
              </a:rPr>
              <a:t>Change of Level I-20</a:t>
            </a:r>
            <a:r>
              <a:rPr lang="en-US" sz="2400" b="1" dirty="0">
                <a:cs typeface="Bookman Old Style"/>
              </a:rPr>
              <a:t> </a:t>
            </a:r>
            <a:r>
              <a:rPr lang="en-US" sz="2400" dirty="0">
                <a:cs typeface="Bookman Old Style"/>
              </a:rPr>
              <a:t>to begin a new degree at Texas State.</a:t>
            </a:r>
          </a:p>
        </p:txBody>
      </p:sp>
      <p:pic>
        <p:nvPicPr>
          <p:cNvPr id="4" name="Picture 3" descr="http://upload.wikimedia.org/wikipedia/commons/thumb/c/c9/Graduation_hat.svg/661px-Graduation_hat.svg.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39" y="667810"/>
            <a:ext cx="1086485" cy="457200"/>
          </a:xfrm>
          <a:prstGeom prst="rect">
            <a:avLst/>
          </a:prstGeom>
          <a:noFill/>
          <a:ln>
            <a:noFill/>
          </a:ln>
        </p:spPr>
      </p:pic>
      <p:pic>
        <p:nvPicPr>
          <p:cNvPr id="5" name="Picture 4" descr="http://upload.wikimedia.org/wikipedia/commons/thumb/c/c9/Graduation_hat.svg/661px-Graduation_hat.svg.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8570" y="667810"/>
            <a:ext cx="1086485" cy="457200"/>
          </a:xfrm>
          <a:prstGeom prst="rect">
            <a:avLst/>
          </a:prstGeom>
          <a:noFill/>
          <a:ln>
            <a:noFill/>
          </a:ln>
        </p:spPr>
      </p:pic>
    </p:spTree>
    <p:extLst>
      <p:ext uri="{BB962C8B-B14F-4D97-AF65-F5344CB8AC3E}">
        <p14:creationId xmlns:p14="http://schemas.microsoft.com/office/powerpoint/2010/main" val="111158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93" y="175967"/>
            <a:ext cx="8189214" cy="1609344"/>
          </a:xfrm>
        </p:spPr>
        <p:txBody>
          <a:bodyPr>
            <a:normAutofit/>
          </a:bodyPr>
          <a:lstStyle/>
          <a:p>
            <a:pPr algn="ctr"/>
            <a:r>
              <a:rPr lang="en-US" sz="4000" dirty="0"/>
              <a:t>Tips and Reminders</a:t>
            </a:r>
            <a:endParaRPr lang="en-US" sz="2300" dirty="0"/>
          </a:p>
        </p:txBody>
      </p:sp>
      <p:graphicFrame>
        <p:nvGraphicFramePr>
          <p:cNvPr id="17" name="Content Placeholder 2">
            <a:extLst>
              <a:ext uri="{FF2B5EF4-FFF2-40B4-BE49-F238E27FC236}">
                <a16:creationId xmlns:a16="http://schemas.microsoft.com/office/drawing/2014/main" id="{EAAE6711-2025-4060-A0FE-B4EA9135E6E0}"/>
              </a:ext>
            </a:extLst>
          </p:cNvPr>
          <p:cNvGraphicFramePr>
            <a:graphicFrameLocks noGrp="1"/>
          </p:cNvGraphicFramePr>
          <p:nvPr>
            <p:ph idx="1"/>
            <p:extLst>
              <p:ext uri="{D42A27DB-BD31-4B8C-83A1-F6EECF244321}">
                <p14:modId xmlns:p14="http://schemas.microsoft.com/office/powerpoint/2010/main" val="2880363911"/>
              </p:ext>
            </p:extLst>
          </p:nvPr>
        </p:nvGraphicFramePr>
        <p:xfrm>
          <a:off x="152400" y="15240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42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16" y="304800"/>
            <a:ext cx="7958684" cy="1835923"/>
          </a:xfrm>
        </p:spPr>
        <p:txBody>
          <a:bodyPr>
            <a:normAutofit/>
          </a:bodyPr>
          <a:lstStyle/>
          <a:p>
            <a:r>
              <a:rPr lang="en-US" dirty="0">
                <a:solidFill>
                  <a:schemeClr val="accent2"/>
                </a:solidFill>
              </a:rPr>
              <a:t>Pre-Completion OPT</a:t>
            </a:r>
          </a:p>
        </p:txBody>
      </p:sp>
      <p:sp>
        <p:nvSpPr>
          <p:cNvPr id="3" name="Text Placeholder 2"/>
          <p:cNvSpPr>
            <a:spLocks noGrp="1"/>
          </p:cNvSpPr>
          <p:nvPr>
            <p:ph type="body" idx="1"/>
          </p:nvPr>
        </p:nvSpPr>
        <p:spPr>
          <a:xfrm>
            <a:off x="1828800" y="1752600"/>
            <a:ext cx="7120484" cy="2438400"/>
          </a:xfrm>
        </p:spPr>
        <p:txBody>
          <a:bodyPr>
            <a:noAutofit/>
          </a:bodyPr>
          <a:lstStyle/>
          <a:p>
            <a:pPr algn="ctr"/>
            <a:r>
              <a:rPr lang="en-US" sz="3600" dirty="0"/>
              <a:t>Temporary </a:t>
            </a:r>
          </a:p>
          <a:p>
            <a:pPr algn="ctr"/>
            <a:r>
              <a:rPr lang="en-US" sz="3600" dirty="0"/>
              <a:t>Part-time while school in session </a:t>
            </a:r>
          </a:p>
          <a:p>
            <a:pPr algn="ctr"/>
            <a:r>
              <a:rPr lang="en-US" sz="3600" dirty="0"/>
              <a:t>Work Authorization </a:t>
            </a:r>
          </a:p>
          <a:p>
            <a:pPr algn="ctr"/>
            <a:r>
              <a:rPr lang="en-US" sz="3600" dirty="0"/>
              <a:t>Benefit</a:t>
            </a:r>
          </a:p>
        </p:txBody>
      </p:sp>
      <p:sp>
        <p:nvSpPr>
          <p:cNvPr id="4" name="Rectangle 3"/>
          <p:cNvSpPr/>
          <p:nvPr/>
        </p:nvSpPr>
        <p:spPr>
          <a:xfrm>
            <a:off x="285750" y="5105400"/>
            <a:ext cx="85725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Rockwell Condensed" panose="02060603050405020104"/>
                <a:ea typeface="+mn-ea"/>
                <a:cs typeface="+mn-cs"/>
              </a:rPr>
              <a:t>For F-1 students in a bachelor's, master's, or doctoral program to gain practical experience prior to the student’s program end date.</a:t>
            </a:r>
          </a:p>
        </p:txBody>
      </p:sp>
    </p:spTree>
    <p:extLst>
      <p:ext uri="{BB962C8B-B14F-4D97-AF65-F5344CB8AC3E}">
        <p14:creationId xmlns:p14="http://schemas.microsoft.com/office/powerpoint/2010/main" val="220785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534400" cy="3733800"/>
          </a:xfrm>
        </p:spPr>
        <p:txBody>
          <a:bodyPr>
            <a:normAutofit/>
          </a:bodyPr>
          <a:lstStyle/>
          <a:p>
            <a:pPr algn="ctr"/>
            <a:br>
              <a:rPr lang="en-US" dirty="0"/>
            </a:br>
            <a:br>
              <a:rPr lang="en-US" dirty="0"/>
            </a:br>
            <a:r>
              <a:rPr lang="en-US" dirty="0"/>
              <a:t>visit the OPT website For More Information:</a:t>
            </a:r>
            <a:br>
              <a:rPr lang="en-US" dirty="0"/>
            </a:br>
            <a:br>
              <a:rPr lang="en-US" dirty="0"/>
            </a:br>
            <a:r>
              <a:rPr lang="en-US" sz="2200" dirty="0">
                <a:solidFill>
                  <a:schemeClr val="accent2"/>
                </a:solidFill>
                <a:hlinkClick r:id="rId2"/>
              </a:rPr>
              <a:t>https://www.international.txstate.edu/Work-Authorization/opt.html</a:t>
            </a:r>
            <a:r>
              <a:rPr lang="en-US" sz="2200" dirty="0">
                <a:solidFill>
                  <a:schemeClr val="accent2"/>
                </a:solidFill>
              </a:rPr>
              <a:t> </a:t>
            </a:r>
          </a:p>
        </p:txBody>
      </p:sp>
    </p:spTree>
    <p:extLst>
      <p:ext uri="{BB962C8B-B14F-4D97-AF65-F5344CB8AC3E}">
        <p14:creationId xmlns:p14="http://schemas.microsoft.com/office/powerpoint/2010/main" val="155634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16" y="304800"/>
            <a:ext cx="7958684" cy="1835923"/>
          </a:xfrm>
        </p:spPr>
        <p:txBody>
          <a:bodyPr>
            <a:normAutofit/>
          </a:bodyPr>
          <a:lstStyle/>
          <a:p>
            <a:r>
              <a:rPr lang="en-US" dirty="0">
                <a:solidFill>
                  <a:schemeClr val="accent2"/>
                </a:solidFill>
              </a:rPr>
              <a:t>Post-Completion OPT</a:t>
            </a:r>
          </a:p>
        </p:txBody>
      </p:sp>
      <p:sp>
        <p:nvSpPr>
          <p:cNvPr id="3" name="Text Placeholder 2"/>
          <p:cNvSpPr>
            <a:spLocks noGrp="1"/>
          </p:cNvSpPr>
          <p:nvPr>
            <p:ph type="body" idx="1"/>
          </p:nvPr>
        </p:nvSpPr>
        <p:spPr>
          <a:xfrm>
            <a:off x="2286000" y="1752600"/>
            <a:ext cx="6663284" cy="2438400"/>
          </a:xfrm>
        </p:spPr>
        <p:txBody>
          <a:bodyPr>
            <a:noAutofit/>
          </a:bodyPr>
          <a:lstStyle/>
          <a:p>
            <a:pPr algn="ctr"/>
            <a:r>
              <a:rPr lang="en-US" sz="3600" dirty="0"/>
              <a:t>Temporary </a:t>
            </a:r>
          </a:p>
          <a:p>
            <a:pPr algn="ctr"/>
            <a:r>
              <a:rPr lang="en-US" sz="3600" dirty="0"/>
              <a:t>Full-time </a:t>
            </a:r>
          </a:p>
          <a:p>
            <a:pPr algn="ctr"/>
            <a:r>
              <a:rPr lang="en-US" sz="3600" dirty="0"/>
              <a:t>Work Authorization </a:t>
            </a:r>
          </a:p>
          <a:p>
            <a:pPr algn="ctr"/>
            <a:r>
              <a:rPr lang="en-US" sz="3600" dirty="0"/>
              <a:t>Benefit</a:t>
            </a:r>
          </a:p>
        </p:txBody>
      </p:sp>
      <p:sp>
        <p:nvSpPr>
          <p:cNvPr id="4" name="Rectangle 3"/>
          <p:cNvSpPr/>
          <p:nvPr/>
        </p:nvSpPr>
        <p:spPr>
          <a:xfrm>
            <a:off x="285750" y="5105400"/>
            <a:ext cx="8572500" cy="1569660"/>
          </a:xfrm>
          <a:prstGeom prst="rect">
            <a:avLst/>
          </a:prstGeom>
        </p:spPr>
        <p:txBody>
          <a:bodyPr wrap="square">
            <a:spAutoFit/>
          </a:bodyPr>
          <a:lstStyle/>
          <a:p>
            <a:pPr algn="ctr"/>
            <a:r>
              <a:rPr lang="en-US" sz="3200" dirty="0">
                <a:latin typeface="+mj-lt"/>
              </a:rPr>
              <a:t>For F-1 students in a bachelor's, master's, or doctoral program to gain practical experience after completion of all course requirements for the degree (excluding thesis or equivalent)</a:t>
            </a:r>
          </a:p>
        </p:txBody>
      </p:sp>
    </p:spTree>
    <p:extLst>
      <p:ext uri="{BB962C8B-B14F-4D97-AF65-F5344CB8AC3E}">
        <p14:creationId xmlns:p14="http://schemas.microsoft.com/office/powerpoint/2010/main" val="151619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16" y="304800"/>
            <a:ext cx="7958684" cy="1835923"/>
          </a:xfrm>
        </p:spPr>
        <p:txBody>
          <a:bodyPr>
            <a:normAutofit/>
          </a:bodyPr>
          <a:lstStyle/>
          <a:p>
            <a:r>
              <a:rPr lang="en-US" dirty="0">
                <a:solidFill>
                  <a:schemeClr val="accent2"/>
                </a:solidFill>
              </a:rPr>
              <a:t>Stem opt extension</a:t>
            </a:r>
          </a:p>
        </p:txBody>
      </p:sp>
      <p:sp>
        <p:nvSpPr>
          <p:cNvPr id="3" name="Text Placeholder 2"/>
          <p:cNvSpPr>
            <a:spLocks noGrp="1"/>
          </p:cNvSpPr>
          <p:nvPr>
            <p:ph type="body" idx="1"/>
          </p:nvPr>
        </p:nvSpPr>
        <p:spPr>
          <a:xfrm>
            <a:off x="2286000" y="1752600"/>
            <a:ext cx="6663284" cy="2438400"/>
          </a:xfrm>
        </p:spPr>
        <p:txBody>
          <a:bodyPr>
            <a:noAutofit/>
          </a:bodyPr>
          <a:lstStyle/>
          <a:p>
            <a:pPr algn="ctr"/>
            <a:r>
              <a:rPr lang="en-US" sz="3600" dirty="0"/>
              <a:t>24-month extension for STEM degree students</a:t>
            </a:r>
          </a:p>
          <a:p>
            <a:pPr algn="ctr"/>
            <a:r>
              <a:rPr lang="en-US" sz="3600" dirty="0"/>
              <a:t>Full-time </a:t>
            </a:r>
          </a:p>
          <a:p>
            <a:pPr algn="ctr"/>
            <a:r>
              <a:rPr lang="en-US" sz="3600" dirty="0"/>
              <a:t>Work Authorization </a:t>
            </a:r>
          </a:p>
          <a:p>
            <a:pPr algn="ctr"/>
            <a:r>
              <a:rPr lang="en-US" sz="3600" dirty="0"/>
              <a:t>Benefit</a:t>
            </a:r>
          </a:p>
        </p:txBody>
      </p:sp>
      <p:sp>
        <p:nvSpPr>
          <p:cNvPr id="4" name="Rectangle 3"/>
          <p:cNvSpPr/>
          <p:nvPr/>
        </p:nvSpPr>
        <p:spPr>
          <a:xfrm>
            <a:off x="285750" y="5105400"/>
            <a:ext cx="8572500" cy="584775"/>
          </a:xfrm>
          <a:prstGeom prst="rect">
            <a:avLst/>
          </a:prstGeom>
        </p:spPr>
        <p:txBody>
          <a:bodyPr wrap="square">
            <a:spAutoFit/>
          </a:bodyPr>
          <a:lstStyle/>
          <a:p>
            <a:pPr algn="ctr"/>
            <a:r>
              <a:rPr lang="en-US" sz="3200" dirty="0">
                <a:latin typeface="+mj-lt"/>
              </a:rPr>
              <a:t>For F-1 students in post-completion OPT with a STEM degree.</a:t>
            </a:r>
          </a:p>
        </p:txBody>
      </p:sp>
    </p:spTree>
    <p:extLst>
      <p:ext uri="{BB962C8B-B14F-4D97-AF65-F5344CB8AC3E}">
        <p14:creationId xmlns:p14="http://schemas.microsoft.com/office/powerpoint/2010/main" val="415539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7" y="130277"/>
            <a:ext cx="5681265" cy="1676400"/>
          </a:xfrm>
        </p:spPr>
        <p:txBody>
          <a:bodyPr>
            <a:normAutofit/>
          </a:bodyPr>
          <a:lstStyle/>
          <a:p>
            <a:pPr algn="ctr"/>
            <a:r>
              <a:rPr lang="en-US" sz="5400" dirty="0">
                <a:solidFill>
                  <a:schemeClr val="accent2"/>
                </a:solidFill>
              </a:rPr>
              <a:t>What is OPT?</a:t>
            </a:r>
            <a:br>
              <a:rPr lang="en-US" sz="5400" dirty="0">
                <a:solidFill>
                  <a:schemeClr val="accent2"/>
                </a:solidFill>
              </a:rPr>
            </a:br>
            <a:r>
              <a:rPr lang="en-US" sz="2800" dirty="0">
                <a:solidFill>
                  <a:schemeClr val="accent2"/>
                </a:solidFill>
                <a:cs typeface="Times New Roman" pitchFamily="18" charset="0"/>
              </a:rPr>
              <a:t>Optional Practical Training </a:t>
            </a:r>
            <a:endParaRPr lang="en-US" sz="2800" dirty="0">
              <a:solidFill>
                <a:schemeClr val="accent2"/>
              </a:solidFill>
            </a:endParaRPr>
          </a:p>
        </p:txBody>
      </p:sp>
      <p:sp>
        <p:nvSpPr>
          <p:cNvPr id="3" name="TextBox 2"/>
          <p:cNvSpPr txBox="1"/>
          <p:nvPr/>
        </p:nvSpPr>
        <p:spPr>
          <a:xfrm>
            <a:off x="152400" y="1710965"/>
            <a:ext cx="8686800" cy="5016758"/>
          </a:xfrm>
          <a:prstGeom prst="rect">
            <a:avLst/>
          </a:prstGeom>
          <a:noFill/>
        </p:spPr>
        <p:txBody>
          <a:bodyPr wrap="square" rtlCol="0">
            <a:spAutoFit/>
          </a:bodyPr>
          <a:lstStyle/>
          <a:p>
            <a:pPr algn="ctr"/>
            <a:r>
              <a:rPr lang="en-US" sz="2800" dirty="0"/>
              <a:t>F-1 students apply to USCIS for temporary employment authorization for </a:t>
            </a:r>
            <a:r>
              <a:rPr lang="en-US" sz="2800" b="1" dirty="0"/>
              <a:t>12 months.</a:t>
            </a:r>
          </a:p>
          <a:p>
            <a:pPr algn="ctr"/>
            <a:endParaRPr lang="en-US" sz="2800" b="1" dirty="0"/>
          </a:p>
          <a:p>
            <a:pPr algn="ctr"/>
            <a:r>
              <a:rPr lang="en-US" sz="2800" b="1" dirty="0"/>
              <a:t>Students in STEM designated degrees can apply for a </a:t>
            </a:r>
            <a:r>
              <a:rPr lang="en-US" sz="2800" dirty="0"/>
              <a:t>24-month extension known as STEM OPT. </a:t>
            </a:r>
          </a:p>
          <a:p>
            <a:pPr algn="ctr"/>
            <a:endParaRPr lang="en-US" sz="2800" dirty="0"/>
          </a:p>
          <a:p>
            <a:pPr algn="ctr"/>
            <a:r>
              <a:rPr lang="en-US" sz="2800" dirty="0"/>
              <a:t>OPT employment must </a:t>
            </a:r>
            <a:r>
              <a:rPr lang="en-US" sz="2800" b="1" dirty="0"/>
              <a:t>directly relate to their major area of study.</a:t>
            </a:r>
          </a:p>
          <a:p>
            <a:pPr algn="ctr"/>
            <a:endParaRPr lang="en-US" sz="2400" dirty="0"/>
          </a:p>
          <a:p>
            <a:pPr algn="ctr"/>
            <a:r>
              <a:rPr lang="en-US" sz="2400" dirty="0"/>
              <a:t>Refer to the STEM list on USCIS website:</a:t>
            </a:r>
          </a:p>
          <a:p>
            <a:pPr algn="ctr"/>
            <a:r>
              <a:rPr lang="en-US" sz="2400" i="1" dirty="0">
                <a:hlinkClick r:id="rId2"/>
              </a:rPr>
              <a:t>www.ice.gov/sites/default/files/documents/Document/2016/</a:t>
            </a:r>
            <a:r>
              <a:rPr lang="en-US" sz="2400" b="1" i="1" dirty="0">
                <a:hlinkClick r:id="rId2"/>
              </a:rPr>
              <a:t>stem</a:t>
            </a:r>
            <a:r>
              <a:rPr lang="en-US" sz="2400" i="1" dirty="0">
                <a:hlinkClick r:id="rId2"/>
              </a:rPr>
              <a:t>-list.pdf</a:t>
            </a:r>
            <a:r>
              <a:rPr lang="en-US" sz="2400" i="1" dirty="0"/>
              <a:t> </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6D99-8807-4AF6-A058-E6612419D0ED}"/>
              </a:ext>
            </a:extLst>
          </p:cNvPr>
          <p:cNvSpPr>
            <a:spLocks noGrp="1"/>
          </p:cNvSpPr>
          <p:nvPr>
            <p:ph type="title"/>
          </p:nvPr>
        </p:nvSpPr>
        <p:spPr>
          <a:xfrm>
            <a:off x="228600" y="609600"/>
            <a:ext cx="8610600" cy="1609344"/>
          </a:xfrm>
        </p:spPr>
        <p:txBody>
          <a:bodyPr>
            <a:normAutofit/>
          </a:bodyPr>
          <a:lstStyle/>
          <a:p>
            <a:pPr algn="ctr"/>
            <a:r>
              <a:rPr lang="en-US" dirty="0">
                <a:solidFill>
                  <a:schemeClr val="accent1">
                    <a:lumMod val="75000"/>
                  </a:schemeClr>
                </a:solidFill>
              </a:rPr>
              <a:t>Legal Advice and ISSS advising </a:t>
            </a:r>
            <a:br>
              <a:rPr lang="en-US" dirty="0">
                <a:solidFill>
                  <a:schemeClr val="accent1">
                    <a:lumMod val="75000"/>
                  </a:schemeClr>
                </a:solidFill>
              </a:rPr>
            </a:br>
            <a:r>
              <a:rPr lang="en-US" dirty="0">
                <a:solidFill>
                  <a:schemeClr val="accent1">
                    <a:lumMod val="75000"/>
                  </a:schemeClr>
                </a:solidFill>
              </a:rPr>
              <a:t>Statement of Understanding</a:t>
            </a:r>
          </a:p>
        </p:txBody>
      </p:sp>
      <p:sp>
        <p:nvSpPr>
          <p:cNvPr id="3" name="Content Placeholder 2">
            <a:extLst>
              <a:ext uri="{FF2B5EF4-FFF2-40B4-BE49-F238E27FC236}">
                <a16:creationId xmlns:a16="http://schemas.microsoft.com/office/drawing/2014/main" id="{5981217B-84DA-438E-95DE-6C0749944078}"/>
              </a:ext>
            </a:extLst>
          </p:cNvPr>
          <p:cNvSpPr>
            <a:spLocks noGrp="1"/>
          </p:cNvSpPr>
          <p:nvPr>
            <p:ph idx="1"/>
          </p:nvPr>
        </p:nvSpPr>
        <p:spPr>
          <a:xfrm>
            <a:off x="685800" y="2286000"/>
            <a:ext cx="7772400" cy="4050792"/>
          </a:xfrm>
        </p:spPr>
        <p:txBody>
          <a:bodyPr/>
          <a:lstStyle/>
          <a:p>
            <a:r>
              <a:rPr lang="en-US" dirty="0"/>
              <a:t>International Student and Scholar Services (ISSS) offers best practice information on temporary employment authorization such as Optional Practical Training (OPT) and STEM OPT Extension as a courtesy to international students under a Texas State University issued Form I-20. </a:t>
            </a:r>
          </a:p>
          <a:p>
            <a:r>
              <a:rPr lang="en-US" dirty="0"/>
              <a:t>You may choose to compile and submit your application for temporary employment authorization on your own and inform ISSS accordingly through email. </a:t>
            </a:r>
          </a:p>
          <a:p>
            <a:r>
              <a:rPr lang="en-US" b="1" dirty="0">
                <a:solidFill>
                  <a:srgbClr val="FF0000"/>
                </a:solidFill>
              </a:rPr>
              <a:t>Please note that all information provided is not considered legal advice. </a:t>
            </a:r>
          </a:p>
          <a:p>
            <a:endParaRPr lang="en-US" dirty="0"/>
          </a:p>
        </p:txBody>
      </p:sp>
    </p:spTree>
    <p:extLst>
      <p:ext uri="{BB962C8B-B14F-4D97-AF65-F5344CB8AC3E}">
        <p14:creationId xmlns:p14="http://schemas.microsoft.com/office/powerpoint/2010/main" val="146253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1DAA-4368-4C08-B698-8E070EF168FD}"/>
              </a:ext>
            </a:extLst>
          </p:cNvPr>
          <p:cNvSpPr>
            <a:spLocks noGrp="1"/>
          </p:cNvSpPr>
          <p:nvPr>
            <p:ph type="title"/>
          </p:nvPr>
        </p:nvSpPr>
        <p:spPr>
          <a:xfrm>
            <a:off x="685800" y="344116"/>
            <a:ext cx="7772400" cy="1395167"/>
          </a:xfrm>
        </p:spPr>
        <p:txBody>
          <a:bodyPr/>
          <a:lstStyle/>
          <a:p>
            <a:pPr algn="ctr"/>
            <a:r>
              <a:rPr lang="en-US" dirty="0">
                <a:solidFill>
                  <a:schemeClr val="accent2"/>
                </a:solidFill>
              </a:rPr>
              <a:t>WHY OPT?</a:t>
            </a:r>
          </a:p>
        </p:txBody>
      </p:sp>
      <p:sp>
        <p:nvSpPr>
          <p:cNvPr id="3" name="Content Placeholder 2">
            <a:extLst>
              <a:ext uri="{FF2B5EF4-FFF2-40B4-BE49-F238E27FC236}">
                <a16:creationId xmlns:a16="http://schemas.microsoft.com/office/drawing/2014/main" id="{6676B377-BF38-4165-813B-6870099FBDD4}"/>
              </a:ext>
            </a:extLst>
          </p:cNvPr>
          <p:cNvSpPr>
            <a:spLocks noGrp="1"/>
          </p:cNvSpPr>
          <p:nvPr>
            <p:ph idx="1"/>
          </p:nvPr>
        </p:nvSpPr>
        <p:spPr>
          <a:xfrm>
            <a:off x="457200" y="1752600"/>
            <a:ext cx="8229600" cy="4419600"/>
          </a:xfrm>
        </p:spPr>
        <p:txBody>
          <a:bodyPr>
            <a:normAutofit fontScale="92500"/>
          </a:bodyPr>
          <a:lstStyle/>
          <a:p>
            <a:pPr marL="0" indent="0" algn="ctr">
              <a:buNone/>
            </a:pPr>
            <a:r>
              <a:rPr lang="en-US" sz="2800" dirty="0"/>
              <a:t>Participating in OPT is an excellent way to demonstrate and expand the skills and knowledge you learned, in the classroom, in a place of work. </a:t>
            </a:r>
          </a:p>
          <a:p>
            <a:pPr marL="0" indent="0">
              <a:buNone/>
            </a:pPr>
            <a:endParaRPr lang="en-US" sz="2400" dirty="0"/>
          </a:p>
          <a:p>
            <a:pPr marL="0" indent="0">
              <a:buNone/>
            </a:pPr>
            <a:r>
              <a:rPr lang="en-US" sz="2400" b="1" dirty="0"/>
              <a:t>Think about the following:</a:t>
            </a:r>
          </a:p>
          <a:p>
            <a:r>
              <a:rPr lang="en-US" sz="2400" dirty="0"/>
              <a:t>Why should an employer hire you? </a:t>
            </a:r>
          </a:p>
          <a:p>
            <a:r>
              <a:rPr lang="en-US" sz="2400" dirty="0"/>
              <a:t>What skills and knowledge do you have that sets you apart? </a:t>
            </a:r>
          </a:p>
          <a:p>
            <a:r>
              <a:rPr lang="en-US" sz="2400" dirty="0"/>
              <a:t>What contributions can you offer to your future employer?</a:t>
            </a:r>
          </a:p>
          <a:p>
            <a:r>
              <a:rPr lang="en-US" sz="2400" dirty="0"/>
              <a:t> What are your goals for OPT? </a:t>
            </a:r>
          </a:p>
          <a:p>
            <a:endParaRPr lang="en-US" dirty="0"/>
          </a:p>
          <a:p>
            <a:endParaRPr lang="en-US" dirty="0"/>
          </a:p>
        </p:txBody>
      </p:sp>
    </p:spTree>
    <p:extLst>
      <p:ext uri="{BB962C8B-B14F-4D97-AF65-F5344CB8AC3E}">
        <p14:creationId xmlns:p14="http://schemas.microsoft.com/office/powerpoint/2010/main" val="363086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76200"/>
            <a:ext cx="7543800" cy="838201"/>
          </a:xfrm>
        </p:spPr>
        <p:txBody>
          <a:bodyPr>
            <a:normAutofit/>
          </a:bodyPr>
          <a:lstStyle/>
          <a:p>
            <a:pPr algn="ctr"/>
            <a:r>
              <a:rPr lang="en-US" dirty="0">
                <a:solidFill>
                  <a:schemeClr val="accent2"/>
                </a:solidFill>
              </a:rPr>
              <a:t>ELIGIBILITY FOR OPT</a:t>
            </a:r>
          </a:p>
        </p:txBody>
      </p:sp>
      <p:sp>
        <p:nvSpPr>
          <p:cNvPr id="18434" name="Content Placeholder 3"/>
          <p:cNvSpPr>
            <a:spLocks noGrp="1"/>
          </p:cNvSpPr>
          <p:nvPr>
            <p:ph idx="1"/>
          </p:nvPr>
        </p:nvSpPr>
        <p:spPr>
          <a:xfrm>
            <a:off x="228600" y="1143000"/>
            <a:ext cx="8610600" cy="5562600"/>
          </a:xfrm>
        </p:spPr>
        <p:txBody>
          <a:bodyPr>
            <a:noAutofit/>
          </a:bodyPr>
          <a:lstStyle/>
          <a:p>
            <a:pPr lvl="1"/>
            <a:r>
              <a:rPr lang="en-US" sz="2400" dirty="0"/>
              <a:t>Consecutive enrollment full-time </a:t>
            </a:r>
            <a:r>
              <a:rPr lang="en-US" sz="2400" dirty="0">
                <a:solidFill>
                  <a:srgbClr val="FF0000"/>
                </a:solidFill>
              </a:rPr>
              <a:t>(UG 12hrs/ GRAD 9hrs) </a:t>
            </a:r>
            <a:r>
              <a:rPr lang="en-US" sz="2400" dirty="0"/>
              <a:t>for one full academic year. </a:t>
            </a:r>
          </a:p>
          <a:p>
            <a:pPr lvl="1"/>
            <a:endParaRPr lang="en-US" sz="2400" dirty="0"/>
          </a:p>
          <a:p>
            <a:pPr lvl="1"/>
            <a:r>
              <a:rPr lang="en-US" sz="2400" dirty="0"/>
              <a:t>Full-time enrollment, every fall and spring semester. If you are not enrolled full-time submit an RCL.</a:t>
            </a:r>
          </a:p>
          <a:p>
            <a:pPr lvl="1"/>
            <a:endParaRPr lang="en-US" sz="2400" dirty="0"/>
          </a:p>
          <a:p>
            <a:pPr lvl="1"/>
            <a:r>
              <a:rPr lang="en-US" sz="2400" dirty="0"/>
              <a:t>Lawfully maintained and currently in active F-1 status.</a:t>
            </a:r>
          </a:p>
          <a:p>
            <a:pPr marL="274320" lvl="1" indent="0">
              <a:buNone/>
            </a:pPr>
            <a:endParaRPr lang="en-US" sz="2400" dirty="0"/>
          </a:p>
          <a:p>
            <a:pPr lvl="1"/>
            <a:r>
              <a:rPr lang="en-US" sz="2400" dirty="0"/>
              <a:t>Ineligible if completed12 months of full-time Curricular Practical Training (CPT).</a:t>
            </a:r>
          </a:p>
          <a:p>
            <a:pPr marL="274320" lvl="1" indent="0">
              <a:buNone/>
            </a:pPr>
            <a:endParaRPr lang="en-US" sz="2400" dirty="0"/>
          </a:p>
          <a:p>
            <a:pPr lvl="1"/>
            <a:r>
              <a:rPr lang="en-US" sz="2400" dirty="0"/>
              <a:t>You must complete OPT within a 14-month period following the completion of study (date of graduation).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22E8C3618D9147882C4E3C53AF17C6" ma:contentTypeVersion="13" ma:contentTypeDescription="Create a new document." ma:contentTypeScope="" ma:versionID="004d8cb4263685ba02daf27b41cb95cd">
  <xsd:schema xmlns:xsd="http://www.w3.org/2001/XMLSchema" xmlns:xs="http://www.w3.org/2001/XMLSchema" xmlns:p="http://schemas.microsoft.com/office/2006/metadata/properties" xmlns:ns3="cfa8554e-ee20-4f23-986b-6f6bd21c357e" xmlns:ns4="ce92de61-d6c3-494f-9d9b-7cc8a8713eba" targetNamespace="http://schemas.microsoft.com/office/2006/metadata/properties" ma:root="true" ma:fieldsID="bc21e918442a746dcc9f2503a69ee8be" ns3:_="" ns4:_="">
    <xsd:import namespace="cfa8554e-ee20-4f23-986b-6f6bd21c357e"/>
    <xsd:import namespace="ce92de61-d6c3-494f-9d9b-7cc8a8713e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8554e-ee20-4f23-986b-6f6bd21c3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2de61-d6c3-494f-9d9b-7cc8a8713e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F5611-A0FE-4079-B728-638F7D7ABF30}">
  <ds:schemaRefs>
    <ds:schemaRef ds:uri="http://schemas.microsoft.com/office/2006/documentManagement/types"/>
    <ds:schemaRef ds:uri="http://purl.org/dc/elements/1.1/"/>
    <ds:schemaRef ds:uri="ce92de61-d6c3-494f-9d9b-7cc8a8713eba"/>
    <ds:schemaRef ds:uri="http://schemas.microsoft.com/office/infopath/2007/PartnerControls"/>
    <ds:schemaRef ds:uri="http://schemas.openxmlformats.org/package/2006/metadata/core-properties"/>
    <ds:schemaRef ds:uri="http://purl.org/dc/terms/"/>
    <ds:schemaRef ds:uri="http://schemas.microsoft.com/office/2006/metadata/properties"/>
    <ds:schemaRef ds:uri="cfa8554e-ee20-4f23-986b-6f6bd21c357e"/>
    <ds:schemaRef ds:uri="http://www.w3.org/XML/1998/namespace"/>
    <ds:schemaRef ds:uri="http://purl.org/dc/dcmitype/"/>
  </ds:schemaRefs>
</ds:datastoreItem>
</file>

<file path=customXml/itemProps2.xml><?xml version="1.0" encoding="utf-8"?>
<ds:datastoreItem xmlns:ds="http://schemas.openxmlformats.org/officeDocument/2006/customXml" ds:itemID="{372A31EF-35DF-4D77-ADB2-13578365D927}">
  <ds:schemaRefs>
    <ds:schemaRef ds:uri="http://schemas.microsoft.com/sharepoint/v3/contenttype/forms"/>
  </ds:schemaRefs>
</ds:datastoreItem>
</file>

<file path=customXml/itemProps3.xml><?xml version="1.0" encoding="utf-8"?>
<ds:datastoreItem xmlns:ds="http://schemas.openxmlformats.org/officeDocument/2006/customXml" ds:itemID="{23D5A7D9-7498-4DD2-B3A8-4C7DEC099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8554e-ee20-4f23-986b-6f6bd21c357e"/>
    <ds:schemaRef ds:uri="ce92de61-d6c3-494f-9d9b-7cc8a8713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854</TotalTime>
  <Words>2543</Words>
  <Application>Microsoft Office PowerPoint</Application>
  <PresentationFormat>On-screen Show (4:3)</PresentationFormat>
  <Paragraphs>266</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Open Sans</vt:lpstr>
      <vt:lpstr>Rockwell</vt:lpstr>
      <vt:lpstr>Rockwell Condensed</vt:lpstr>
      <vt:lpstr>Rockwell Extra Bold</vt:lpstr>
      <vt:lpstr>Wingdings</vt:lpstr>
      <vt:lpstr>Wood Type</vt:lpstr>
      <vt:lpstr> OPT Optional Practical Training</vt:lpstr>
      <vt:lpstr>Types of OPt</vt:lpstr>
      <vt:lpstr>Pre-Completion OPT</vt:lpstr>
      <vt:lpstr>Post-Completion OPT</vt:lpstr>
      <vt:lpstr>Stem opt extension</vt:lpstr>
      <vt:lpstr>What is OPT? Optional Practical Training </vt:lpstr>
      <vt:lpstr>Legal Advice and ISSS advising  Statement of Understanding</vt:lpstr>
      <vt:lpstr>WHY OPT?</vt:lpstr>
      <vt:lpstr>ELIGIBILITY FOR OPT</vt:lpstr>
      <vt:lpstr>OPT for Thesis/dissertation students</vt:lpstr>
      <vt:lpstr>OPT Application Overview</vt:lpstr>
      <vt:lpstr>USCIS Processing Time</vt:lpstr>
      <vt:lpstr>USCIS Application Process</vt:lpstr>
      <vt:lpstr>April 26 2021 –  F-1 Students Seeking Optional Practical Training Can Now File Form I-765 Online</vt:lpstr>
      <vt:lpstr>Employment Authorization Document  EAD Card </vt:lpstr>
      <vt:lpstr>When &amp; How to Apply for OPT https://www.international.txstate.edu/Work-Authorization/opt.html </vt:lpstr>
      <vt:lpstr>The OPT Application Checklist</vt:lpstr>
      <vt:lpstr>PowerPoint Presentation</vt:lpstr>
      <vt:lpstr>OPT Application Expectations</vt:lpstr>
      <vt:lpstr>OPT Application Process</vt:lpstr>
      <vt:lpstr>Reporting Employment and Personal Contact Information</vt:lpstr>
      <vt:lpstr>Eligibility for a 24-Month Stem Extension https://www.international.txstate.edu/Work-Authorization/optstem.html </vt:lpstr>
      <vt:lpstr>H-1B Cap GAP Extension</vt:lpstr>
      <vt:lpstr>What constitutes Employment?</vt:lpstr>
      <vt:lpstr>Things to remember about OPT</vt:lpstr>
      <vt:lpstr>questions about travel</vt:lpstr>
      <vt:lpstr>Frequently Asked Questions</vt:lpstr>
      <vt:lpstr>What happens when I graduate, or Finish OPT?</vt:lpstr>
      <vt:lpstr>Tips and Reminders</vt:lpstr>
      <vt:lpstr>  visit the OPT website For More Information:  https://www.international.txstate.edu/Work-Authorization/opt.html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 Optional Practical Training</dc:title>
  <dc:creator>Tyner, Jonathan W</dc:creator>
  <cp:lastModifiedBy>Carissimi, Rachele</cp:lastModifiedBy>
  <cp:revision>82</cp:revision>
  <dcterms:created xsi:type="dcterms:W3CDTF">2019-03-29T15:37:14Z</dcterms:created>
  <dcterms:modified xsi:type="dcterms:W3CDTF">2023-04-11T19:31:02Z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0x010100A422E8C3618D9147882C4E3C53AF17C6</vt:lpwstr>
  </property>
</Properties>
</file>