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3" r:id="rId2"/>
    <p:sldId id="304" r:id="rId3"/>
    <p:sldId id="300" r:id="rId4"/>
    <p:sldId id="306" r:id="rId5"/>
    <p:sldId id="305" r:id="rId6"/>
    <p:sldId id="308" r:id="rId7"/>
    <p:sldId id="309" r:id="rId8"/>
    <p:sldId id="307" r:id="rId9"/>
    <p:sldId id="293" r:id="rId10"/>
    <p:sldId id="292" r:id="rId11"/>
    <p:sldId id="295" r:id="rId12"/>
    <p:sldId id="311" r:id="rId13"/>
    <p:sldId id="312" r:id="rId14"/>
    <p:sldId id="290" r:id="rId15"/>
    <p:sldId id="294" r:id="rId16"/>
    <p:sldId id="310" r:id="rId17"/>
    <p:sldId id="302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97" d="100"/>
          <a:sy n="97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-24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32B59-22DD-4CE1-9F39-7CB77D232AC2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46233-4BFD-442F-A901-5D24D9BB7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PM starts the presentation.  “Welcome.  I am Sammy Spectacular, the student project manager for the Inverting </a:t>
            </a:r>
            <a:r>
              <a:rPr lang="en-US" dirty="0" err="1" smtClean="0"/>
              <a:t>Flurbitron</a:t>
            </a:r>
            <a:r>
              <a:rPr lang="en-US" dirty="0" smtClean="0"/>
              <a:t> project, sponsored by blah-blah. Thank you for attending today.  Our major goals are to review</a:t>
            </a:r>
            <a:r>
              <a:rPr lang="en-US" baseline="0" dirty="0" smtClean="0"/>
              <a:t> the outcomes of our Senior Design project.</a:t>
            </a:r>
            <a:r>
              <a:rPr lang="en-US" dirty="0" smtClean="0"/>
              <a:t>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from Section 5.1 of Final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from Section 5.1 of Final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1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from Section 5.2 of Final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2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results + compliance statement from the Characterization Report.  Table is OK.  Add a slide for margin or fail if need be.  USE</a:t>
            </a:r>
            <a:r>
              <a:rPr lang="en-US" baseline="0" dirty="0" smtClean="0"/>
              <a:t> GRAPHICS and PICTURES!  Be visual!!  Add slides if need be!!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results + compliance statement from the Characterization Report.  Table is OK.  Add a slide for margin or fail if need be.  USE</a:t>
            </a:r>
            <a:r>
              <a:rPr lang="en-US" baseline="0" dirty="0" smtClean="0"/>
              <a:t> GRAPHICS and PICTURES!  Be visual!!  Add slides if need be!!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 from your Characterization Report what would be required to meet all specs.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59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 a </a:t>
            </a:r>
            <a:r>
              <a:rPr lang="en-US" dirty="0" err="1" smtClean="0"/>
              <a:t>bulletized</a:t>
            </a:r>
            <a:r>
              <a:rPr lang="en-US" dirty="0" smtClean="0"/>
              <a:t> version of Section</a:t>
            </a:r>
            <a:r>
              <a:rPr lang="en-US" baseline="0" dirty="0" smtClean="0"/>
              <a:t> 13 from the Final (2</a:t>
            </a:r>
            <a:r>
              <a:rPr lang="en-US" baseline="30000" dirty="0" smtClean="0"/>
              <a:t>nd</a:t>
            </a:r>
            <a:r>
              <a:rPr lang="en-US" baseline="0" dirty="0" smtClean="0"/>
              <a:t> Semester) Report.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spend time on this slide!  The PM should introduce the team members and their major role per the slide – do NOT elaborate</a:t>
            </a:r>
            <a:r>
              <a:rPr lang="en-US" baseline="0" dirty="0" smtClean="0"/>
              <a:t> on rolls!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you doing this project?  What’s important / needed / beneficial about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5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no stretch goals then delete the text box on the right, and expand the one on the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how the Sponsoring company is involved</a:t>
            </a:r>
            <a:r>
              <a:rPr lang="en-US" baseline="0" dirty="0" smtClean="0"/>
              <a:t> – part of their business / research / outreach?  Why are they interested?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WHO actually did WHAT.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planned vs. actual.  Be brief!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Section 6 of the Final Report.  Be brief!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from Section 5.1 of Final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6233-4BFD-442F-A901-5D24D9BB79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838621-B8F6-4EFA-9C90-05D73B1225F0}" type="datetime1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352800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# X.Y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15D42-6608-4C0C-9422-C6D66467F558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EED98-55CB-4B26-90D9-CD4035916AB0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352800" cy="365125"/>
          </a:xfrm>
        </p:spPr>
        <p:txBody>
          <a:bodyPr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# X.Y: &lt;Project Title&gt;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81D26-C332-4055-96A4-A829DE8DD742}" type="datetime1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5A9282-BC02-48B5-91DB-99BB64D21185}" type="datetime1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4D276F-88C5-4183-9F95-314E350B8C2E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CB990-0200-40BA-9353-9380543965C2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BEDE8-3662-4DAC-8F31-F194EF2909E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4E8AE-A453-4703-9EA1-A344C1A986A1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11B4-8533-4EAF-820C-6F051D6907EF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# X.Y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# X.Y: &lt;Project title&gt;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8C673-5ACE-4D89-BA00-7196B34518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325537"/>
            <a:ext cx="2538984" cy="426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497305"/>
            <a:ext cx="7851648" cy="950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WLDS Sonic Spectrogram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252" y="4537296"/>
            <a:ext cx="6635496" cy="1066800"/>
          </a:xfrm>
        </p:spPr>
        <p:txBody>
          <a:bodyPr>
            <a:normAutofit/>
          </a:bodyPr>
          <a:lstStyle/>
          <a:p>
            <a:pPr lvl="0" algn="ctr">
              <a:buClr>
                <a:srgbClr val="0BD0D9"/>
              </a:buClr>
            </a:pPr>
            <a:r>
              <a:rPr lang="en-US" sz="2400" b="1" dirty="0">
                <a:solidFill>
                  <a:prstClr val="black"/>
                </a:solidFill>
              </a:rPr>
              <a:t>Sponsor: Tom Dickey, SENSCO Solutions</a:t>
            </a:r>
          </a:p>
          <a:p>
            <a:pPr lvl="0" algn="ctr">
              <a:buClr>
                <a:srgbClr val="0BD0D9"/>
              </a:buClr>
            </a:pPr>
            <a:r>
              <a:rPr lang="en-US" sz="2400" b="1" dirty="0">
                <a:solidFill>
                  <a:prstClr val="black"/>
                </a:solidFill>
              </a:rPr>
              <a:t>Faculty Advisor: Dr. Harold P.E. Stern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731" y="1981199"/>
            <a:ext cx="3062076" cy="229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73" y="1981199"/>
            <a:ext cx="4092398" cy="2298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5394" y="6300934"/>
            <a:ext cx="278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# 2.7: WLDS Sonic Spectrogram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84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most obvious is the lack of data from an operational environment. </a:t>
            </a:r>
            <a:endParaRPr lang="en-US" dirty="0"/>
          </a:p>
          <a:p>
            <a:r>
              <a:rPr lang="en-US" dirty="0" smtClean="0"/>
              <a:t>The team lacked the necessary qualifications and training to test all aspects  of the project to industry standards.</a:t>
            </a:r>
          </a:p>
          <a:p>
            <a:r>
              <a:rPr lang="en-US" dirty="0"/>
              <a:t>H</a:t>
            </a:r>
            <a:r>
              <a:rPr lang="en-US" dirty="0" smtClean="0"/>
              <a:t>owever efforts were made to compensate and provide data to the best of our abilities.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66329"/>
            <a:ext cx="28956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4693920"/>
            <a:ext cx="15621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82184"/>
            <a:ext cx="4495800" cy="896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Design Decisions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92" y="1549829"/>
            <a:ext cx="2841444" cy="1854419"/>
          </a:xfrm>
        </p:spPr>
        <p:txBody>
          <a:bodyPr>
            <a:normAutofit fontScale="40000" lnSpcReduction="20000"/>
          </a:bodyPr>
          <a:lstStyle/>
          <a:p>
            <a:pPr marL="0" indent="0">
              <a:buClrTx/>
              <a:buNone/>
            </a:pPr>
            <a:r>
              <a:rPr lang="en-US" sz="8000" dirty="0" smtClean="0"/>
              <a:t>Audacity</a:t>
            </a:r>
          </a:p>
          <a:p>
            <a:pPr>
              <a:buClrTx/>
            </a:pPr>
            <a:r>
              <a:rPr lang="en-US" sz="5100" dirty="0" smtClean="0"/>
              <a:t>WAV files</a:t>
            </a:r>
          </a:p>
          <a:p>
            <a:pPr>
              <a:buClrTx/>
            </a:pPr>
            <a:r>
              <a:rPr lang="en-US" sz="5100" dirty="0" smtClean="0"/>
              <a:t>CSV </a:t>
            </a:r>
            <a:r>
              <a:rPr lang="en-US" sz="5100" dirty="0"/>
              <a:t>files</a:t>
            </a:r>
          </a:p>
          <a:p>
            <a:pPr marL="393192" lvl="1" indent="0">
              <a:buClrTx/>
              <a:buNone/>
            </a:pPr>
            <a:endParaRPr lang="en-US" sz="3200" dirty="0"/>
          </a:p>
          <a:p>
            <a:pPr lvl="1">
              <a:buClrTx/>
            </a:pPr>
            <a:endParaRPr lang="en-US" sz="3400" dirty="0" smtClean="0"/>
          </a:p>
          <a:p>
            <a:pPr marL="0" indent="0">
              <a:buClrTx/>
              <a:buNone/>
            </a:pPr>
            <a:r>
              <a:rPr lang="en-US" sz="36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60899"/>
            <a:ext cx="30480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4" y="2152523"/>
            <a:ext cx="4627691" cy="2952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6" y="3404247"/>
            <a:ext cx="1895691" cy="17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82184"/>
            <a:ext cx="4495800" cy="8961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 Decisions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14" y="2460057"/>
            <a:ext cx="3435386" cy="186935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c</a:t>
            </a:r>
            <a:r>
              <a:rPr lang="en-US" dirty="0" smtClean="0"/>
              <a:t>learMessage</a:t>
            </a:r>
          </a:p>
          <a:p>
            <a:pPr>
              <a:buClrTx/>
            </a:pPr>
            <a:r>
              <a:rPr lang="en-US" dirty="0"/>
              <a:t>c</a:t>
            </a:r>
            <a:r>
              <a:rPr lang="en-US" dirty="0" smtClean="0"/>
              <a:t>learUsers</a:t>
            </a:r>
          </a:p>
          <a:p>
            <a:pPr>
              <a:buClrTx/>
            </a:pPr>
            <a:r>
              <a:rPr lang="en-US" dirty="0"/>
              <a:t>c</a:t>
            </a:r>
            <a:r>
              <a:rPr lang="en-US" dirty="0" smtClean="0"/>
              <a:t>learData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60899"/>
            <a:ext cx="30480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88" y="1436936"/>
            <a:ext cx="4972551" cy="2892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14" y="1667587"/>
            <a:ext cx="3435386" cy="6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82184"/>
            <a:ext cx="4495800" cy="8961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 Decisions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11" y="1765422"/>
            <a:ext cx="2893679" cy="8669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ClrTx/>
              <a:buNone/>
            </a:pPr>
            <a:r>
              <a:rPr lang="en-US" dirty="0" smtClean="0"/>
              <a:t>LabVIEW</a:t>
            </a:r>
          </a:p>
          <a:p>
            <a:pPr algn="ctr">
              <a:buClrTx/>
            </a:pPr>
            <a:r>
              <a:rPr lang="en-US" dirty="0" smtClean="0"/>
              <a:t>Real-time analytics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60899"/>
            <a:ext cx="30480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83596" y="1391578"/>
            <a:ext cx="4155792" cy="2612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596" y="4003758"/>
            <a:ext cx="4155792" cy="2128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27" y="2794632"/>
            <a:ext cx="2454663" cy="304973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1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337" y="482071"/>
            <a:ext cx="5077326" cy="896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Design Approach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ach </a:t>
            </a:r>
            <a:r>
              <a:rPr lang="en-US" sz="2400" dirty="0"/>
              <a:t>team </a:t>
            </a:r>
            <a:r>
              <a:rPr lang="en-US" sz="2400" dirty="0" smtClean="0"/>
              <a:t>member was </a:t>
            </a:r>
            <a:r>
              <a:rPr lang="en-US" sz="2400" dirty="0"/>
              <a:t>responsible for the integration of a specific system </a:t>
            </a:r>
            <a:r>
              <a:rPr lang="en-US" sz="2400" dirty="0" smtClean="0"/>
              <a:t>block:</a:t>
            </a:r>
          </a:p>
          <a:p>
            <a:pPr lvl="1"/>
            <a:r>
              <a:rPr lang="en-US" sz="2000" dirty="0" smtClean="0"/>
              <a:t>Anthony </a:t>
            </a:r>
            <a:r>
              <a:rPr lang="en-US" sz="2000" dirty="0"/>
              <a:t>handled communications between the team, sponsors, and mentor; as well as test the WLDS’s physical and transmission capabilities. </a:t>
            </a:r>
            <a:endParaRPr lang="en-US" sz="2000" dirty="0" smtClean="0"/>
          </a:p>
          <a:p>
            <a:pPr lvl="1"/>
            <a:r>
              <a:rPr lang="en-US" sz="2000" dirty="0" smtClean="0"/>
              <a:t>Ana focused </a:t>
            </a:r>
            <a:r>
              <a:rPr lang="en-US" sz="2000" dirty="0"/>
              <a:t>on integrating </a:t>
            </a:r>
            <a:r>
              <a:rPr lang="en-US" sz="2000" dirty="0" smtClean="0"/>
              <a:t>ClearBlade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Haleigh , LabVIEW lead, was </a:t>
            </a:r>
            <a:r>
              <a:rPr lang="en-US" sz="2000" dirty="0"/>
              <a:t>responsible for the spectrogram interface integration. </a:t>
            </a:r>
            <a:endParaRPr lang="en-US" sz="2000" dirty="0" smtClean="0"/>
          </a:p>
          <a:p>
            <a:pPr lvl="1"/>
            <a:r>
              <a:rPr lang="en-US" sz="2000" dirty="0" smtClean="0"/>
              <a:t>Alex concentrated </a:t>
            </a:r>
            <a:r>
              <a:rPr lang="en-US" sz="2000" dirty="0"/>
              <a:t>on integrating the automation of data collected to various system blocks.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6100" y="6360899"/>
            <a:ext cx="29718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337359"/>
            <a:ext cx="7611981" cy="896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 from Testing Phase: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52" y="1988585"/>
            <a:ext cx="4061637" cy="3069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WLDS’ ability to </a:t>
            </a:r>
            <a:r>
              <a:rPr lang="en-US" dirty="0"/>
              <a:t>capture the acoustical activity of a certain object it is attached to and transmit that data without </a:t>
            </a:r>
            <a:r>
              <a:rPr lang="en-US" dirty="0" smtClean="0"/>
              <a:t>distortion: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50 feet within line-of-sight of the bridge </a:t>
            </a:r>
            <a:r>
              <a:rPr lang="en-US" dirty="0" smtClean="0"/>
              <a:t>unit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9 feet through soil and </a:t>
            </a:r>
            <a:r>
              <a:rPr lang="en-US" dirty="0" smtClean="0"/>
              <a:t>wood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60899"/>
            <a:ext cx="30480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515" y="1633971"/>
            <a:ext cx="1740288" cy="424748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4" idx="2"/>
            <a:endCxn id="17" idx="0"/>
          </p:cNvCxnSpPr>
          <p:nvPr/>
        </p:nvCxnSpPr>
        <p:spPr>
          <a:xfrm>
            <a:off x="7157529" y="3830402"/>
            <a:ext cx="0" cy="154400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02348" y="3461070"/>
            <a:ext cx="51036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5138" y="5374410"/>
            <a:ext cx="864782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WLDS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153053" y="4417740"/>
            <a:ext cx="94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 feet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31569" y="1316915"/>
            <a:ext cx="51036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  <a:endCxn id="24" idx="0"/>
          </p:cNvCxnSpPr>
          <p:nvPr/>
        </p:nvCxnSpPr>
        <p:spPr>
          <a:xfrm>
            <a:off x="8286750" y="1686247"/>
            <a:ext cx="62422" cy="36767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16781" y="5362947"/>
            <a:ext cx="864782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WLDS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398881" y="3338708"/>
            <a:ext cx="74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90" y="337359"/>
            <a:ext cx="7170821" cy="896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 from Testing Phase: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79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Audacity </a:t>
            </a:r>
            <a:r>
              <a:rPr lang="en-US" dirty="0"/>
              <a:t>is efficient in converting the raw audio data into a form more suitable, WAV and CSV files, for our real time analytics.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python code effectively pushes the WAV and CSV files into ClearBlade’s database. The database is protected with a secure system that requires the correct credentials to access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LabVIEW </a:t>
            </a:r>
            <a:r>
              <a:rPr lang="en-US" dirty="0" smtClean="0"/>
              <a:t>interface </a:t>
            </a:r>
            <a:r>
              <a:rPr lang="en-US" dirty="0"/>
              <a:t>that the team designed can effectively pull the WAV and CSV files from a designated library for spectrogram generation.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60899"/>
            <a:ext cx="30480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4703549"/>
            <a:ext cx="15621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833"/>
            <a:ext cx="8229600" cy="896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Recommendations &amp; Estimates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864"/>
            <a:ext cx="8229600" cy="46037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300" b="1" u="sng" dirty="0" smtClean="0"/>
              <a:t>Bluetooth </a:t>
            </a:r>
            <a:r>
              <a:rPr lang="en-US" sz="4300" b="1" u="sng" dirty="0"/>
              <a:t>transmit through a dense medium:</a:t>
            </a:r>
          </a:p>
          <a:p>
            <a:pPr lvl="1"/>
            <a:r>
              <a:rPr lang="en-US" sz="4300" dirty="0" smtClean="0"/>
              <a:t>Transmission intensity can be improved with consideration of the environment and careful placement</a:t>
            </a:r>
          </a:p>
          <a:p>
            <a:pPr lvl="1"/>
            <a:r>
              <a:rPr lang="en-US" sz="4300" dirty="0" smtClean="0"/>
              <a:t>Or a wire antenna could be back fed to avoid transmission through difficult mediums</a:t>
            </a:r>
            <a:endParaRPr lang="en-US" sz="4300" dirty="0"/>
          </a:p>
          <a:p>
            <a:pPr marL="0" indent="0">
              <a:buNone/>
            </a:pPr>
            <a:r>
              <a:rPr lang="en-US" sz="4300" dirty="0"/>
              <a:t> </a:t>
            </a:r>
          </a:p>
          <a:p>
            <a:pPr marL="0" indent="0">
              <a:buNone/>
            </a:pPr>
            <a:r>
              <a:rPr lang="en-US" sz="4300" b="1" u="sng" dirty="0"/>
              <a:t>ClearMessage:</a:t>
            </a:r>
          </a:p>
          <a:p>
            <a:pPr lvl="1"/>
            <a:r>
              <a:rPr lang="en-US" sz="4300" dirty="0" smtClean="0"/>
              <a:t>The implementation of ClearMessage isn’t priority but serves to compliment the project.</a:t>
            </a:r>
            <a:endParaRPr lang="en-US" sz="4300" dirty="0"/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b="1" u="sng" dirty="0"/>
              <a:t>Analytic server:</a:t>
            </a:r>
          </a:p>
          <a:p>
            <a:pPr lvl="1"/>
            <a:r>
              <a:rPr lang="en-US" sz="4300" dirty="0" smtClean="0"/>
              <a:t>We </a:t>
            </a:r>
            <a:r>
              <a:rPr lang="en-US" sz="4300" dirty="0"/>
              <a:t>have a baseline to upload into the server but we are lacking all real world scenario simulated leak audio data. </a:t>
            </a:r>
            <a:endParaRPr lang="en-US" dirty="0"/>
          </a:p>
          <a:p>
            <a:pPr lvl="1"/>
            <a:r>
              <a:rPr lang="en-US" sz="4300" dirty="0" smtClean="0"/>
              <a:t>The new prototypes of the sensor will contain the analytics server on it, eliminating the need for an off hand 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6100" y="6366329"/>
            <a:ext cx="29718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642" y="483140"/>
            <a:ext cx="5606716" cy="82996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Acknowledgments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311"/>
            <a:ext cx="8229600" cy="4389120"/>
          </a:xfrm>
        </p:spPr>
        <p:txBody>
          <a:bodyPr/>
          <a:lstStyle/>
          <a:p>
            <a:r>
              <a:rPr lang="en-US" dirty="0" smtClean="0"/>
              <a:t>We would like to thank Dr. Compeau for placing us on a great team and in a position to succeed.</a:t>
            </a:r>
          </a:p>
          <a:p>
            <a:r>
              <a:rPr lang="en-US" dirty="0"/>
              <a:t>We would like to </a:t>
            </a:r>
            <a:r>
              <a:rPr lang="en-US" dirty="0" smtClean="0"/>
              <a:t>thank Dr. Stern for his technical guidance.</a:t>
            </a:r>
          </a:p>
          <a:p>
            <a:r>
              <a:rPr lang="en-US" dirty="0"/>
              <a:t>We would like to </a:t>
            </a:r>
            <a:r>
              <a:rPr lang="en-US" dirty="0" smtClean="0"/>
              <a:t>thank Eric Blair for all of his help and guidance with the most frustrating parts of this project</a:t>
            </a:r>
          </a:p>
          <a:p>
            <a:r>
              <a:rPr lang="en-US" dirty="0" smtClean="0"/>
              <a:t>We </a:t>
            </a:r>
            <a:r>
              <a:rPr lang="en-US" dirty="0"/>
              <a:t>would like to thank </a:t>
            </a:r>
            <a:r>
              <a:rPr lang="en-US" dirty="0" smtClean="0"/>
              <a:t>Tom Dickey and </a:t>
            </a:r>
            <a:r>
              <a:rPr lang="en-US" dirty="0" err="1" smtClean="0"/>
              <a:t>Glori</a:t>
            </a:r>
            <a:r>
              <a:rPr lang="en-US" dirty="0" smtClean="0"/>
              <a:t> Ramirez for presenting this opportunity to the team as well as all the support they have constantly provided along the way.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6100" y="6366329"/>
            <a:ext cx="29718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</p:spTree>
    <p:extLst>
      <p:ext uri="{BB962C8B-B14F-4D97-AF65-F5344CB8AC3E}">
        <p14:creationId xmlns:p14="http://schemas.microsoft.com/office/powerpoint/2010/main" val="182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Team 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738" y="3510960"/>
            <a:ext cx="1610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Anthony Goodson</a:t>
            </a:r>
          </a:p>
          <a:p>
            <a:pPr algn="ctr"/>
            <a:r>
              <a:rPr lang="en-US" sz="1400" dirty="0" smtClean="0"/>
              <a:t>Project Manager and system integration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51096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Haleigh Walker</a:t>
            </a:r>
          </a:p>
          <a:p>
            <a:pPr algn="ctr"/>
            <a:r>
              <a:rPr lang="en-US" sz="1400" dirty="0"/>
              <a:t>Coding and system integration</a:t>
            </a:r>
          </a:p>
          <a:p>
            <a:pPr algn="ctr"/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29199" y="351096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Ana Amaro</a:t>
            </a:r>
          </a:p>
          <a:p>
            <a:pPr algn="ctr"/>
            <a:r>
              <a:rPr lang="en-US" sz="1400" dirty="0"/>
              <a:t>Coding and system integration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17" y="2017995"/>
            <a:ext cx="965620" cy="133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069" y="2011076"/>
            <a:ext cx="1361063" cy="1335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5707" y="3487486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Alex Diaz</a:t>
            </a:r>
          </a:p>
          <a:p>
            <a:pPr algn="ctr"/>
            <a:r>
              <a:rPr lang="en-US" sz="1400" dirty="0" smtClean="0"/>
              <a:t>Coding and system integration</a:t>
            </a:r>
            <a:endParaRPr 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207" r="-3055" b="14584"/>
          <a:stretch/>
        </p:blipFill>
        <p:spPr bwMode="auto">
          <a:xfrm>
            <a:off x="4720162" y="2011076"/>
            <a:ext cx="1402691" cy="13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305" y="2031599"/>
            <a:ext cx="1387589" cy="13222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5068674"/>
            <a:ext cx="1562100" cy="1657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943600" cy="819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Presentation Topics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169920"/>
          </a:xfrm>
        </p:spPr>
        <p:txBody>
          <a:bodyPr numCol="2"/>
          <a:lstStyle/>
          <a:p>
            <a:r>
              <a:rPr lang="en-US" dirty="0" smtClean="0"/>
              <a:t>Motivation </a:t>
            </a:r>
          </a:p>
          <a:p>
            <a:r>
              <a:rPr lang="en-US" dirty="0" smtClean="0"/>
              <a:t>Overview </a:t>
            </a:r>
          </a:p>
          <a:p>
            <a:r>
              <a:rPr lang="en-US" dirty="0" smtClean="0"/>
              <a:t>SENSCO Solutions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Roles &amp; Responsibilities</a:t>
            </a:r>
            <a:endParaRPr lang="en-US" dirty="0"/>
          </a:p>
          <a:p>
            <a:r>
              <a:rPr lang="en-US" dirty="0" smtClean="0"/>
              <a:t>Constraints approached</a:t>
            </a:r>
          </a:p>
          <a:p>
            <a:r>
              <a:rPr lang="en-US" dirty="0" smtClean="0"/>
              <a:t>Design Decisions</a:t>
            </a:r>
          </a:p>
          <a:p>
            <a:r>
              <a:rPr lang="en-US" dirty="0" smtClean="0"/>
              <a:t>Design Approach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Recommendations and Estimates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8500" y="6324600"/>
            <a:ext cx="2667000" cy="365125"/>
          </a:xfrm>
        </p:spPr>
        <p:txBody>
          <a:bodyPr/>
          <a:lstStyle/>
          <a:p>
            <a:pPr algn="ctr"/>
            <a:r>
              <a:rPr lang="en-US" dirty="0" smtClean="0"/>
              <a:t># 2.7: WLDS Sonic Spectrogram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4681270"/>
            <a:ext cx="15621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5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325" y="304800"/>
            <a:ext cx="3181350" cy="8823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26985"/>
            <a:ext cx="8229600" cy="3765884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/>
              <a:t>The problem: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Billions </a:t>
            </a:r>
            <a:r>
              <a:rPr lang="en-US" sz="2000" dirty="0"/>
              <a:t>of cubic meters of </a:t>
            </a:r>
            <a:r>
              <a:rPr lang="en-US" sz="2000" dirty="0" smtClean="0"/>
              <a:t>water </a:t>
            </a:r>
            <a:r>
              <a:rPr lang="en-US" sz="2000" dirty="0"/>
              <a:t>is lost every day in outdated and unsupervised water distribution </a:t>
            </a:r>
            <a:r>
              <a:rPr lang="en-US" sz="2000" dirty="0" smtClean="0"/>
              <a:t>networks around the world.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Existing Leak detection systems of water municipalities are very costly due to the response time to leaks.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/>
              <a:t>Possible Solution: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The WLDS Sonic </a:t>
            </a:r>
            <a:r>
              <a:rPr lang="en-US" sz="2000" dirty="0"/>
              <a:t>Spectrogram project hopes to help greatly reduce the response times by creating a visual, graphical representation of the acoustical activity within the pipes it is monitoring sending alerts to the user real time at start of the </a:t>
            </a:r>
            <a:r>
              <a:rPr lang="en-US" sz="2000" dirty="0" smtClean="0"/>
              <a:t>leak.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8802" y="6418247"/>
            <a:ext cx="2781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# 2.7: WLDS Sonic Spectrogram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4681270"/>
            <a:ext cx="15621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200" y="601070"/>
            <a:ext cx="5505597" cy="85136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Overview of 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59352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Goals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of Project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4" y="1528509"/>
            <a:ext cx="4041775" cy="65484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Stretch Goals of Project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26480"/>
            <a:ext cx="4040188" cy="3388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Capture sound data via WLDS &amp; transmit to Bridge Unit.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Import data from bridge unit to Audacity, creating audio file with time stamp.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Import data into ClearBlade.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Export data to LabVIEW, displaying Spectrogram.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326480"/>
            <a:ext cx="4041775" cy="38457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When a leak is detected, ClearMessage alerts the user of the leak.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1202" y="6418247"/>
            <a:ext cx="2781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# 2.7: WLDS Sonic Spectrogram</a:t>
            </a:r>
          </a:p>
        </p:txBody>
      </p:sp>
    </p:spTree>
    <p:extLst>
      <p:ext uri="{BB962C8B-B14F-4D97-AF65-F5344CB8AC3E}">
        <p14:creationId xmlns:p14="http://schemas.microsoft.com/office/powerpoint/2010/main" val="976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743200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# 2.7: WLDS Sonic Spectrogram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0253" y="685800"/>
            <a:ext cx="590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WLDS Project Block Diagram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52600"/>
            <a:ext cx="8458200" cy="363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397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Sponsored by SENSCO Solutions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07"/>
            <a:ext cx="8229600" cy="248412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1800" dirty="0" smtClean="0"/>
              <a:t>SENSCO’s </a:t>
            </a:r>
            <a:r>
              <a:rPr lang="en-US" sz="1800" dirty="0"/>
              <a:t>Water Leak Detection Sensors Sonic Spectrogram project can be implemented into any water distribution network, instantly providing improved response times to </a:t>
            </a:r>
            <a:r>
              <a:rPr lang="en-US" sz="1800" dirty="0" smtClean="0"/>
              <a:t>leaks through:</a:t>
            </a:r>
            <a:endParaRPr lang="en-US" sz="1800" dirty="0"/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dirty="0"/>
              <a:t>Instant leak detection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dirty="0"/>
              <a:t>Details of the leak and its location</a:t>
            </a:r>
          </a:p>
          <a:p>
            <a:pPr marL="0" indent="0">
              <a:buClrTx/>
              <a:buNone/>
            </a:pPr>
            <a:r>
              <a:rPr lang="en-US" sz="2000" dirty="0" smtClean="0"/>
              <a:t>SENSCO developed and provided the Water Leak Detection Sensors (WLDS) and the Bridge Unit.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60899"/>
            <a:ext cx="30480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4452000"/>
            <a:ext cx="2400300" cy="18002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5943600" y="5274457"/>
            <a:ext cx="1066800" cy="15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81849" y="489044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Leak Detection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Roles &amp; Responsibilities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1055" y="1981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Anthony Goodson Jr, Project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Manager duties, Tested and verified the WLDS’ physical</a:t>
                      </a:r>
                      <a:r>
                        <a:rPr lang="en-US" baseline="0" dirty="0" smtClean="0"/>
                        <a:t> and transmission capabilities.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</a:t>
                      </a:r>
                      <a:r>
                        <a:rPr lang="en-US" baseline="0" dirty="0" smtClean="0"/>
                        <a:t> Amaro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of system integration between Audacity, ClearBlade, and LabVIEW.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Alex</a:t>
                      </a:r>
                      <a:r>
                        <a:rPr lang="en-US" baseline="0" dirty="0" smtClean="0"/>
                        <a:t> Diaz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Development and testing of the u</a:t>
                      </a:r>
                      <a:r>
                        <a:rPr lang="en-US" dirty="0" smtClean="0"/>
                        <a:t>ser</a:t>
                      </a:r>
                      <a:r>
                        <a:rPr lang="en-US" baseline="0" dirty="0" smtClean="0"/>
                        <a:t> interface and python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Haleigh</a:t>
                      </a:r>
                      <a:r>
                        <a:rPr lang="en-US" baseline="0" dirty="0" smtClean="0"/>
                        <a:t> Walker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and testing of the </a:t>
                      </a:r>
                      <a:r>
                        <a:rPr lang="en-US" dirty="0" smtClean="0"/>
                        <a:t>LabVIEW interface</a:t>
                      </a:r>
                      <a:r>
                        <a:rPr lang="en-US" baseline="0" dirty="0" smtClean="0"/>
                        <a:t> and user interface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5057" y="6418247"/>
            <a:ext cx="2781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# 2.7: WLDS Sonic Spectrogram</a:t>
            </a:r>
          </a:p>
        </p:txBody>
      </p:sp>
    </p:spTree>
    <p:extLst>
      <p:ext uri="{BB962C8B-B14F-4D97-AF65-F5344CB8AC3E}">
        <p14:creationId xmlns:p14="http://schemas.microsoft.com/office/powerpoint/2010/main" val="3164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872" y="704088"/>
            <a:ext cx="2960257" cy="896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Budget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12720"/>
          </a:xfrm>
        </p:spPr>
        <p:txBody>
          <a:bodyPr>
            <a:normAutofit/>
          </a:bodyPr>
          <a:lstStyle/>
          <a:p>
            <a:r>
              <a:rPr lang="en-US" sz="2800" dirty="0"/>
              <a:t>Through Texas State University and SENSCO Solutions, the team has all the </a:t>
            </a:r>
            <a:r>
              <a:rPr lang="en-US" sz="2800" dirty="0" smtClean="0"/>
              <a:t>funding </a:t>
            </a:r>
            <a:r>
              <a:rPr lang="en-US" sz="2800" dirty="0"/>
              <a:t>and resources needed to deliver a desired product. </a:t>
            </a:r>
            <a:endParaRPr lang="en-US" sz="2800" dirty="0" smtClean="0"/>
          </a:p>
          <a:p>
            <a:pPr lvl="1"/>
            <a:r>
              <a:rPr lang="en-US" sz="2000" dirty="0" smtClean="0"/>
              <a:t>Texas State provided </a:t>
            </a:r>
            <a:r>
              <a:rPr lang="en-US" sz="2000" dirty="0"/>
              <a:t>testing equipment and the required software needed to complete our project. </a:t>
            </a:r>
            <a:endParaRPr lang="en-US" sz="2000" dirty="0" smtClean="0"/>
          </a:p>
          <a:p>
            <a:pPr lvl="1"/>
            <a:r>
              <a:rPr lang="en-US" sz="2000" dirty="0"/>
              <a:t>SENSCO Solutions developed and provided the team with the Water leak detection sensor and the Bridge Unit.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360899"/>
            <a:ext cx="3352800" cy="365125"/>
          </a:xfrm>
        </p:spPr>
        <p:txBody>
          <a:bodyPr/>
          <a:lstStyle/>
          <a:p>
            <a:pPr algn="ctr"/>
            <a:r>
              <a:rPr lang="en-US" dirty="0"/>
              <a:t># 2.7: WLDS Sonic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06634"/>
            <a:ext cx="2767824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457" y="4471002"/>
            <a:ext cx="2309085" cy="173181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5867400" y="5259254"/>
            <a:ext cx="1066800" cy="15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5057" y="51522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9164</TotalTime>
  <Words>1230</Words>
  <Application>Microsoft Office PowerPoint</Application>
  <PresentationFormat>On-screen Show (4:3)</PresentationFormat>
  <Paragraphs>167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Constantia</vt:lpstr>
      <vt:lpstr>Wingdings</vt:lpstr>
      <vt:lpstr>Wingdings 2</vt:lpstr>
      <vt:lpstr>Flow</vt:lpstr>
      <vt:lpstr>WLDS Sonic Spectrogram</vt:lpstr>
      <vt:lpstr>Team Members</vt:lpstr>
      <vt:lpstr>Presentation Topics</vt:lpstr>
      <vt:lpstr>Motivation</vt:lpstr>
      <vt:lpstr>Overview of Project</vt:lpstr>
      <vt:lpstr>PowerPoint Presentation</vt:lpstr>
      <vt:lpstr>Sponsored by SENSCO Solutions</vt:lpstr>
      <vt:lpstr>Roles &amp; Responsibilities</vt:lpstr>
      <vt:lpstr>Budget</vt:lpstr>
      <vt:lpstr>Constraints</vt:lpstr>
      <vt:lpstr>Design Decisions</vt:lpstr>
      <vt:lpstr>Design Decisions</vt:lpstr>
      <vt:lpstr>Design Decisions</vt:lpstr>
      <vt:lpstr>Design Approach</vt:lpstr>
      <vt:lpstr>Results from Testing Phase:</vt:lpstr>
      <vt:lpstr>Results from Testing Phase:</vt:lpstr>
      <vt:lpstr>Recommendations &amp; Estimates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Glider</dc:title>
  <dc:creator>Internet Access</dc:creator>
  <cp:lastModifiedBy>Rivas, Sarah D</cp:lastModifiedBy>
  <cp:revision>214</cp:revision>
  <dcterms:created xsi:type="dcterms:W3CDTF">2012-10-18T04:42:06Z</dcterms:created>
  <dcterms:modified xsi:type="dcterms:W3CDTF">2016-05-03T14:36:04Z</dcterms:modified>
</cp:coreProperties>
</file>