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43891200" cy="32918400"/>
  <p:notesSz cx="6858000" cy="9144000"/>
  <p:defaultTextStyle>
    <a:defPPr>
      <a:defRPr lang="en-US"/>
    </a:defPPr>
    <a:lvl1pPr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193925" indent="-1736725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387850" indent="-3473450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583363" indent="-5211763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777288" indent="-6948488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985A"/>
    <a:srgbClr val="501214"/>
    <a:srgbClr val="501215"/>
    <a:srgbClr val="5771A1"/>
    <a:srgbClr val="DE6225"/>
    <a:srgbClr val="0527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45" autoAdjust="0"/>
    <p:restoredTop sz="87872"/>
  </p:normalViewPr>
  <p:slideViewPr>
    <p:cSldViewPr snapToObjects="1">
      <p:cViewPr varScale="1">
        <p:scale>
          <a:sx n="22" d="100"/>
          <a:sy n="22" d="100"/>
        </p:scale>
        <p:origin x="756" y="12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m84\Desktop\lasttable.tx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Neyman Allocation - Proposed</a:t>
            </a:r>
            <a:r>
              <a:rPr lang="en-US" baseline="0" dirty="0"/>
              <a:t> for 7 </a:t>
            </a:r>
            <a:r>
              <a:rPr lang="en-US" baseline="0" dirty="0" err="1"/>
              <a:t>Prob</a:t>
            </a:r>
            <a:r>
              <a:rPr lang="en-US" baseline="0" dirty="0"/>
              <a:t> </a:t>
            </a:r>
            <a:r>
              <a:rPr lang="en-US" baseline="0" dirty="0" err="1"/>
              <a:t>Scen</a:t>
            </a:r>
            <a:r>
              <a:rPr lang="en-US" baseline="0" dirty="0"/>
              <a:t>.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lasttable!$I$2</c:f>
              <c:strCache>
                <c:ptCount val="1"/>
                <c:pt idx="0">
                  <c:v>N.A.-Prop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lasttable!$J$1:$P$1</c:f>
              <c:strCache>
                <c:ptCount val="7"/>
                <c:pt idx="0">
                  <c:v>Sc1</c:v>
                </c:pt>
                <c:pt idx="1">
                  <c:v>Sc2</c:v>
                </c:pt>
                <c:pt idx="2">
                  <c:v>Sc3</c:v>
                </c:pt>
                <c:pt idx="3">
                  <c:v>Sc4</c:v>
                </c:pt>
                <c:pt idx="4">
                  <c:v>Sc5</c:v>
                </c:pt>
                <c:pt idx="5">
                  <c:v>Sc6</c:v>
                </c:pt>
                <c:pt idx="6">
                  <c:v>Sc7</c:v>
                </c:pt>
              </c:strCache>
            </c:strRef>
          </c:xVal>
          <c:yVal>
            <c:numRef>
              <c:f>lasttable!$J$2:$P$2</c:f>
              <c:numCache>
                <c:formatCode>"$"#,##0</c:formatCode>
                <c:ptCount val="7"/>
                <c:pt idx="0">
                  <c:v>65718</c:v>
                </c:pt>
                <c:pt idx="1">
                  <c:v>29997</c:v>
                </c:pt>
                <c:pt idx="2">
                  <c:v>72549</c:v>
                </c:pt>
                <c:pt idx="3">
                  <c:v>28408</c:v>
                </c:pt>
                <c:pt idx="4">
                  <c:v>51839</c:v>
                </c:pt>
                <c:pt idx="5">
                  <c:v>19007</c:v>
                </c:pt>
                <c:pt idx="6">
                  <c:v>82178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lasttable!$I$3</c:f>
              <c:strCache>
                <c:ptCount val="1"/>
                <c:pt idx="0">
                  <c:v>N.A.-Prop 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lasttable!$J$1:$P$1</c:f>
              <c:strCache>
                <c:ptCount val="7"/>
                <c:pt idx="0">
                  <c:v>Sc1</c:v>
                </c:pt>
                <c:pt idx="1">
                  <c:v>Sc2</c:v>
                </c:pt>
                <c:pt idx="2">
                  <c:v>Sc3</c:v>
                </c:pt>
                <c:pt idx="3">
                  <c:v>Sc4</c:v>
                </c:pt>
                <c:pt idx="4">
                  <c:v>Sc5</c:v>
                </c:pt>
                <c:pt idx="5">
                  <c:v>Sc6</c:v>
                </c:pt>
                <c:pt idx="6">
                  <c:v>Sc7</c:v>
                </c:pt>
              </c:strCache>
            </c:strRef>
          </c:xVal>
          <c:yVal>
            <c:numRef>
              <c:f>lasttable!$J$3:$P$3</c:f>
              <c:numCache>
                <c:formatCode>"$"#,##0</c:formatCode>
                <c:ptCount val="7"/>
                <c:pt idx="0">
                  <c:v>73438</c:v>
                </c:pt>
                <c:pt idx="1">
                  <c:v>31231</c:v>
                </c:pt>
                <c:pt idx="2">
                  <c:v>79661</c:v>
                </c:pt>
                <c:pt idx="3">
                  <c:v>35189</c:v>
                </c:pt>
                <c:pt idx="4">
                  <c:v>58369</c:v>
                </c:pt>
                <c:pt idx="5">
                  <c:v>23661</c:v>
                </c:pt>
                <c:pt idx="6">
                  <c:v>94299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lasttable!$I$4</c:f>
              <c:strCache>
                <c:ptCount val="1"/>
                <c:pt idx="0">
                  <c:v>N.A.-Prop 3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strRef>
              <c:f>lasttable!$J$1:$P$1</c:f>
              <c:strCache>
                <c:ptCount val="7"/>
                <c:pt idx="0">
                  <c:v>Sc1</c:v>
                </c:pt>
                <c:pt idx="1">
                  <c:v>Sc2</c:v>
                </c:pt>
                <c:pt idx="2">
                  <c:v>Sc3</c:v>
                </c:pt>
                <c:pt idx="3">
                  <c:v>Sc4</c:v>
                </c:pt>
                <c:pt idx="4">
                  <c:v>Sc5</c:v>
                </c:pt>
                <c:pt idx="5">
                  <c:v>Sc6</c:v>
                </c:pt>
                <c:pt idx="6">
                  <c:v>Sc7</c:v>
                </c:pt>
              </c:strCache>
            </c:strRef>
          </c:xVal>
          <c:yVal>
            <c:numRef>
              <c:f>lasttable!$J$4:$P$4</c:f>
              <c:numCache>
                <c:formatCode>"$"#,##0</c:formatCode>
                <c:ptCount val="7"/>
                <c:pt idx="0">
                  <c:v>102727</c:v>
                </c:pt>
                <c:pt idx="1">
                  <c:v>41596</c:v>
                </c:pt>
                <c:pt idx="2">
                  <c:v>96868</c:v>
                </c:pt>
                <c:pt idx="3">
                  <c:v>35956</c:v>
                </c:pt>
                <c:pt idx="4">
                  <c:v>64152</c:v>
                </c:pt>
                <c:pt idx="5">
                  <c:v>21430</c:v>
                </c:pt>
                <c:pt idx="6">
                  <c:v>104485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lasttable!$I$5</c:f>
              <c:strCache>
                <c:ptCount val="1"/>
                <c:pt idx="0">
                  <c:v>N.A.-Prop 4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strRef>
              <c:f>lasttable!$J$1:$P$1</c:f>
              <c:strCache>
                <c:ptCount val="7"/>
                <c:pt idx="0">
                  <c:v>Sc1</c:v>
                </c:pt>
                <c:pt idx="1">
                  <c:v>Sc2</c:v>
                </c:pt>
                <c:pt idx="2">
                  <c:v>Sc3</c:v>
                </c:pt>
                <c:pt idx="3">
                  <c:v>Sc4</c:v>
                </c:pt>
                <c:pt idx="4">
                  <c:v>Sc5</c:v>
                </c:pt>
                <c:pt idx="5">
                  <c:v>Sc6</c:v>
                </c:pt>
                <c:pt idx="6">
                  <c:v>Sc7</c:v>
                </c:pt>
              </c:strCache>
            </c:strRef>
          </c:xVal>
          <c:yVal>
            <c:numRef>
              <c:f>lasttable!$J$5:$P$5</c:f>
              <c:numCache>
                <c:formatCode>"$"#,##0</c:formatCode>
                <c:ptCount val="7"/>
                <c:pt idx="0">
                  <c:v>99732</c:v>
                </c:pt>
                <c:pt idx="1">
                  <c:v>34193</c:v>
                </c:pt>
                <c:pt idx="2">
                  <c:v>102152</c:v>
                </c:pt>
                <c:pt idx="3">
                  <c:v>38526</c:v>
                </c:pt>
                <c:pt idx="4">
                  <c:v>71522</c:v>
                </c:pt>
                <c:pt idx="5">
                  <c:v>33726</c:v>
                </c:pt>
                <c:pt idx="6">
                  <c:v>105542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lasttable!$I$6</c:f>
              <c:strCache>
                <c:ptCount val="1"/>
                <c:pt idx="0">
                  <c:v>N.A.-Prop 5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strRef>
              <c:f>lasttable!$J$1:$P$1</c:f>
              <c:strCache>
                <c:ptCount val="7"/>
                <c:pt idx="0">
                  <c:v>Sc1</c:v>
                </c:pt>
                <c:pt idx="1">
                  <c:v>Sc2</c:v>
                </c:pt>
                <c:pt idx="2">
                  <c:v>Sc3</c:v>
                </c:pt>
                <c:pt idx="3">
                  <c:v>Sc4</c:v>
                </c:pt>
                <c:pt idx="4">
                  <c:v>Sc5</c:v>
                </c:pt>
                <c:pt idx="5">
                  <c:v>Sc6</c:v>
                </c:pt>
                <c:pt idx="6">
                  <c:v>Sc7</c:v>
                </c:pt>
              </c:strCache>
            </c:strRef>
          </c:xVal>
          <c:yVal>
            <c:numRef>
              <c:f>lasttable!$J$6:$P$6</c:f>
              <c:numCache>
                <c:formatCode>"$"#,##0</c:formatCode>
                <c:ptCount val="7"/>
                <c:pt idx="0">
                  <c:v>111469</c:v>
                </c:pt>
                <c:pt idx="1">
                  <c:v>47845</c:v>
                </c:pt>
                <c:pt idx="2">
                  <c:v>111006</c:v>
                </c:pt>
                <c:pt idx="3">
                  <c:v>45887</c:v>
                </c:pt>
                <c:pt idx="4">
                  <c:v>80000</c:v>
                </c:pt>
                <c:pt idx="5">
                  <c:v>37567</c:v>
                </c:pt>
                <c:pt idx="6">
                  <c:v>122656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lasttable!$I$7</c:f>
              <c:strCache>
                <c:ptCount val="1"/>
                <c:pt idx="0">
                  <c:v>N.A.-Prop 6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strRef>
              <c:f>lasttable!$J$1:$P$1</c:f>
              <c:strCache>
                <c:ptCount val="7"/>
                <c:pt idx="0">
                  <c:v>Sc1</c:v>
                </c:pt>
                <c:pt idx="1">
                  <c:v>Sc2</c:v>
                </c:pt>
                <c:pt idx="2">
                  <c:v>Sc3</c:v>
                </c:pt>
                <c:pt idx="3">
                  <c:v>Sc4</c:v>
                </c:pt>
                <c:pt idx="4">
                  <c:v>Sc5</c:v>
                </c:pt>
                <c:pt idx="5">
                  <c:v>Sc6</c:v>
                </c:pt>
                <c:pt idx="6">
                  <c:v>Sc7</c:v>
                </c:pt>
              </c:strCache>
            </c:strRef>
          </c:xVal>
          <c:yVal>
            <c:numRef>
              <c:f>lasttable!$J$7:$P$7</c:f>
              <c:numCache>
                <c:formatCode>"$"#,##0</c:formatCode>
                <c:ptCount val="7"/>
                <c:pt idx="0">
                  <c:v>127056</c:v>
                </c:pt>
                <c:pt idx="1">
                  <c:v>50977</c:v>
                </c:pt>
                <c:pt idx="2">
                  <c:v>119603</c:v>
                </c:pt>
                <c:pt idx="3">
                  <c:v>48616</c:v>
                </c:pt>
                <c:pt idx="4">
                  <c:v>90258</c:v>
                </c:pt>
                <c:pt idx="5">
                  <c:v>38872</c:v>
                </c:pt>
                <c:pt idx="6">
                  <c:v>134679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lasttable!$I$8</c:f>
              <c:strCache>
                <c:ptCount val="1"/>
                <c:pt idx="0">
                  <c:v>N.A.-Prop 7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strRef>
              <c:f>lasttable!$J$1:$P$1</c:f>
              <c:strCache>
                <c:ptCount val="7"/>
                <c:pt idx="0">
                  <c:v>Sc1</c:v>
                </c:pt>
                <c:pt idx="1">
                  <c:v>Sc2</c:v>
                </c:pt>
                <c:pt idx="2">
                  <c:v>Sc3</c:v>
                </c:pt>
                <c:pt idx="3">
                  <c:v>Sc4</c:v>
                </c:pt>
                <c:pt idx="4">
                  <c:v>Sc5</c:v>
                </c:pt>
                <c:pt idx="5">
                  <c:v>Sc6</c:v>
                </c:pt>
                <c:pt idx="6">
                  <c:v>Sc7</c:v>
                </c:pt>
              </c:strCache>
            </c:strRef>
          </c:xVal>
          <c:yVal>
            <c:numRef>
              <c:f>lasttable!$J$8:$P$8</c:f>
              <c:numCache>
                <c:formatCode>"$"#,##0</c:formatCode>
                <c:ptCount val="7"/>
                <c:pt idx="0">
                  <c:v>127056</c:v>
                </c:pt>
                <c:pt idx="1">
                  <c:v>50977</c:v>
                </c:pt>
                <c:pt idx="2">
                  <c:v>119603</c:v>
                </c:pt>
                <c:pt idx="3">
                  <c:v>48616</c:v>
                </c:pt>
                <c:pt idx="4">
                  <c:v>90258</c:v>
                </c:pt>
                <c:pt idx="5">
                  <c:v>38872</c:v>
                </c:pt>
                <c:pt idx="6">
                  <c:v>134679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lasttable!$I$9</c:f>
              <c:strCache>
                <c:ptCount val="1"/>
                <c:pt idx="0">
                  <c:v>N.A.-Prop 8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strRef>
              <c:f>lasttable!$J$1:$P$1</c:f>
              <c:strCache>
                <c:ptCount val="7"/>
                <c:pt idx="0">
                  <c:v>Sc1</c:v>
                </c:pt>
                <c:pt idx="1">
                  <c:v>Sc2</c:v>
                </c:pt>
                <c:pt idx="2">
                  <c:v>Sc3</c:v>
                </c:pt>
                <c:pt idx="3">
                  <c:v>Sc4</c:v>
                </c:pt>
                <c:pt idx="4">
                  <c:v>Sc5</c:v>
                </c:pt>
                <c:pt idx="5">
                  <c:v>Sc6</c:v>
                </c:pt>
                <c:pt idx="6">
                  <c:v>Sc7</c:v>
                </c:pt>
              </c:strCache>
            </c:strRef>
          </c:xVal>
          <c:yVal>
            <c:numRef>
              <c:f>lasttable!$J$9:$P$9</c:f>
              <c:numCache>
                <c:formatCode>"$"#,##0</c:formatCode>
                <c:ptCount val="7"/>
                <c:pt idx="0">
                  <c:v>159284</c:v>
                </c:pt>
                <c:pt idx="1">
                  <c:v>67783</c:v>
                </c:pt>
                <c:pt idx="2">
                  <c:v>158370</c:v>
                </c:pt>
                <c:pt idx="3">
                  <c:v>64877</c:v>
                </c:pt>
                <c:pt idx="4">
                  <c:v>114121</c:v>
                </c:pt>
                <c:pt idx="5">
                  <c:v>52931</c:v>
                </c:pt>
                <c:pt idx="6">
                  <c:v>168625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lasttable!$I$10</c:f>
              <c:strCache>
                <c:ptCount val="1"/>
                <c:pt idx="0">
                  <c:v>N.A.-Prop 9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strRef>
              <c:f>lasttable!$J$1:$P$1</c:f>
              <c:strCache>
                <c:ptCount val="7"/>
                <c:pt idx="0">
                  <c:v>Sc1</c:v>
                </c:pt>
                <c:pt idx="1">
                  <c:v>Sc2</c:v>
                </c:pt>
                <c:pt idx="2">
                  <c:v>Sc3</c:v>
                </c:pt>
                <c:pt idx="3">
                  <c:v>Sc4</c:v>
                </c:pt>
                <c:pt idx="4">
                  <c:v>Sc5</c:v>
                </c:pt>
                <c:pt idx="5">
                  <c:v>Sc6</c:v>
                </c:pt>
                <c:pt idx="6">
                  <c:v>Sc7</c:v>
                </c:pt>
              </c:strCache>
            </c:strRef>
          </c:xVal>
          <c:yVal>
            <c:numRef>
              <c:f>lasttable!$J$10:$P$10</c:f>
              <c:numCache>
                <c:formatCode>"$"#,##0</c:formatCode>
                <c:ptCount val="7"/>
                <c:pt idx="0">
                  <c:v>173579</c:v>
                </c:pt>
                <c:pt idx="1">
                  <c:v>73189</c:v>
                </c:pt>
                <c:pt idx="2">
                  <c:v>173124</c:v>
                </c:pt>
                <c:pt idx="3">
                  <c:v>71542</c:v>
                </c:pt>
                <c:pt idx="4">
                  <c:v>124493</c:v>
                </c:pt>
                <c:pt idx="5">
                  <c:v>58854</c:v>
                </c:pt>
                <c:pt idx="6">
                  <c:v>188463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218256"/>
        <c:axId val="165508992"/>
      </c:scatterChart>
      <c:valAx>
        <c:axId val="166218256"/>
        <c:scaling>
          <c:orientation val="minMax"/>
          <c:max val="7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508992"/>
        <c:crosses val="autoZero"/>
        <c:crossBetween val="midCat"/>
      </c:valAx>
      <c:valAx>
        <c:axId val="16550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2182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64E66D1-D64A-42F3-8EF2-68A361FE83BF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B8C190-B07D-4210-8EFE-CF3D1FC871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094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E63692-0346-4FC2-A69F-C06F6576BC0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463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0" y="0"/>
            <a:ext cx="43891200" cy="329184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1"/>
          </p:nvPr>
        </p:nvSpPr>
        <p:spPr>
          <a:xfrm>
            <a:off x="0" y="0"/>
            <a:ext cx="43891200" cy="332994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3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0D01377-9368-4605-9851-4F2472FF6772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E04C569-C202-4930-904E-2F8FBECD65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37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90DE52C-13A5-4E7E-8C0B-ADA82A5C3D57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E03AB5-3B60-4D98-8EC9-3EF25B1C5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57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454DCCE-D288-414C-947E-B1F5B44A8C82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A9EB5E1-5D62-40B0-BBDC-447AE5EE78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7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  <a:prstGeom prst="rect">
            <a:avLst/>
          </a:prstGeo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0710FF6-A6D7-4695-AA1B-8C7F7457FCF8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E8BE879-4268-45DD-9A16-BEB46B473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71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4800" y="0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89F95DB-A043-4BF3-9E8D-57B327CA5C69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45948600" y="39014400"/>
            <a:ext cx="13900150" cy="17526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29489400" y="39014400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4CFC6AD-408B-4D7F-8F30-E2FE28EEE9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57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7B2094E-23CE-4388-8377-0F0D0CFDD63A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A8F7AB-2FA7-46AB-AA47-57895DF59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63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35CE821-BDEF-4D15-852E-821C7735EE8A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73661C-B9AE-4925-A642-8D181B06D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92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1BB8142-1B72-4772-A5D3-FAA541F0FB0B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AC80DFB-3A2B-4E0F-A8B4-20815AE9C1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05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04AEE41-37F7-44BA-8A56-56E078702A23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207A13C-68CD-4080-8021-0C1155293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5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775E872-182F-40B6-A6CF-5E0B934DE5B0}" type="datetime1">
              <a:rPr lang="en-US" altLang="en-US"/>
              <a:pPr>
                <a:defRPr/>
              </a:pPr>
              <a:t>2/2/2017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69CCA22-9594-4FF4-AE14-428C1A770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2" r="23148" b="35704"/>
          <a:stretch>
            <a:fillRect/>
          </a:stretch>
        </p:blipFill>
        <p:spPr bwMode="auto">
          <a:xfrm>
            <a:off x="0" y="0"/>
            <a:ext cx="44043600" cy="3307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1644650" indent="-1644650" algn="l" defTabSz="21939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3565525" indent="-1371600" algn="l" defTabSz="21939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5486400" indent="-1096963" algn="l" defTabSz="21939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7680325" indent="-1096963" algn="l" defTabSz="21939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9874250" indent="-1096963" algn="l" defTabSz="21939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emf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64999">
              <a:srgbClr val="DE6225"/>
            </a:gs>
            <a:gs pos="100000">
              <a:srgbClr val="DE6225"/>
            </a:gs>
          </a:gsLst>
          <a:lin ang="4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1143000" y="1447800"/>
            <a:ext cx="41605200" cy="283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3" tIns="45614" rIns="91243" bIns="45614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400" b="1" dirty="0" smtClean="0">
                <a:solidFill>
                  <a:srgbClr val="FFFFFF"/>
                </a:solidFill>
                <a:latin typeface="Univers LT Std 45 Light"/>
              </a:rPr>
              <a:t>Quantifying Sample Information for Better Decisions: Stratification and Sampling Decisions in Medicare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dirty="0" smtClean="0">
                <a:solidFill>
                  <a:srgbClr val="FFFFFF"/>
                </a:solidFill>
                <a:latin typeface="Univers LT Std 45 Light"/>
              </a:rPr>
              <a:t>Rasim </a:t>
            </a:r>
            <a:r>
              <a:rPr lang="en-US" altLang="en-US" sz="4800" dirty="0">
                <a:solidFill>
                  <a:srgbClr val="FFFFFF"/>
                </a:solidFill>
                <a:latin typeface="Univers LT Std 45 Light"/>
              </a:rPr>
              <a:t>Musal, Tahir </a:t>
            </a:r>
            <a:r>
              <a:rPr lang="en-US" altLang="en-US" sz="4800" dirty="0" smtClean="0">
                <a:solidFill>
                  <a:srgbClr val="FFFFFF"/>
                </a:solidFill>
                <a:latin typeface="Univers LT Std 45 Light"/>
              </a:rPr>
              <a:t>Ekin</a:t>
            </a:r>
            <a:r>
              <a:rPr lang="en-US" altLang="en-US" sz="4800" dirty="0">
                <a:solidFill>
                  <a:srgbClr val="FFFFFF"/>
                </a:solidFill>
                <a:latin typeface="Univers LT Std 45 Light"/>
              </a:rPr>
              <a:t> </a:t>
            </a:r>
            <a:endParaRPr lang="en-US" altLang="en-US" sz="4800" dirty="0">
              <a:solidFill>
                <a:srgbClr val="FFFFFF"/>
              </a:solidFill>
              <a:latin typeface="Univers LT Std 45 Ligh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FFFF"/>
                </a:solidFill>
                <a:latin typeface="Univers LT Std 45 Light"/>
              </a:rPr>
              <a:t>Department </a:t>
            </a:r>
            <a:r>
              <a:rPr lang="en-US" altLang="en-US" sz="2800" dirty="0" smtClean="0">
                <a:solidFill>
                  <a:srgbClr val="FFFFFF"/>
                </a:solidFill>
                <a:latin typeface="Univers LT Std 45 Light"/>
              </a:rPr>
              <a:t>of CIS and Quantitative Methods, McCoy College of Business, Texas State University</a:t>
            </a:r>
            <a:endParaRPr lang="en-US" altLang="en-US" sz="2800" dirty="0">
              <a:solidFill>
                <a:srgbClr val="FFFFFF"/>
              </a:solidFill>
              <a:latin typeface="Univers LT Std 45 Light"/>
            </a:endParaRP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0" y="4419600"/>
            <a:ext cx="43891200" cy="158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317" name="Picture 1" descr="gold-h-primary_printShop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6923" y="28041599"/>
            <a:ext cx="6996477" cy="281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49"/>
          <p:cNvSpPr>
            <a:spLocks noChangeArrowheads="1"/>
          </p:cNvSpPr>
          <p:nvPr/>
        </p:nvSpPr>
        <p:spPr bwMode="auto">
          <a:xfrm>
            <a:off x="1066800" y="5065028"/>
            <a:ext cx="9829800" cy="1421357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 dirty="0" smtClean="0">
                <a:solidFill>
                  <a:srgbClr val="501214"/>
                </a:solidFill>
                <a:latin typeface="Univers LT Std 75 Black"/>
              </a:rPr>
              <a:t>Problem: Fraud Waste and Abuse (FWA) Estimation</a:t>
            </a:r>
            <a:endParaRPr lang="en-GB" altLang="en-US" sz="4000" dirty="0">
              <a:solidFill>
                <a:srgbClr val="501214"/>
              </a:solidFill>
              <a:latin typeface="Univers LT Std 75 Black"/>
            </a:endParaRPr>
          </a:p>
          <a:p>
            <a:pPr eaLnBrk="1" hangingPunct="1"/>
            <a:r>
              <a:rPr lang="en-US" altLang="en-US" sz="2800" dirty="0">
                <a:latin typeface="Univers LT Std 55"/>
              </a:rPr>
              <a:t> </a:t>
            </a:r>
          </a:p>
          <a:p>
            <a:pPr eaLnBrk="1" hangingPunct="1"/>
            <a:r>
              <a:rPr lang="en-US" altLang="en-US" sz="2800" dirty="0" smtClean="0">
                <a:latin typeface="Univers LT Std 55"/>
              </a:rPr>
              <a:t>In Medicare </a:t>
            </a:r>
            <a:r>
              <a:rPr lang="en-US" altLang="en-US" sz="2800" dirty="0">
                <a:latin typeface="Univers LT Std 55"/>
              </a:rPr>
              <a:t>Audits </a:t>
            </a:r>
            <a:r>
              <a:rPr lang="en-US" altLang="en-US" sz="2800" dirty="0" smtClean="0">
                <a:latin typeface="Univers LT Std 55"/>
              </a:rPr>
              <a:t>which </a:t>
            </a:r>
            <a:r>
              <a:rPr lang="en-US" altLang="en-US" sz="2800" dirty="0">
                <a:latin typeface="Univers LT Std 55"/>
              </a:rPr>
              <a:t>i</a:t>
            </a:r>
            <a:r>
              <a:rPr lang="en-US" altLang="en-US" sz="2800" dirty="0" smtClean="0">
                <a:latin typeface="Univers LT Std 55"/>
              </a:rPr>
              <a:t>nvolves claims, </a:t>
            </a:r>
            <a:r>
              <a:rPr lang="en-US" altLang="en-US" sz="2800" dirty="0">
                <a:latin typeface="Univers LT Std 55"/>
              </a:rPr>
              <a:t>an important decision is how to allocate sampling </a:t>
            </a:r>
            <a:r>
              <a:rPr lang="en-US" altLang="en-US" sz="2800" dirty="0" smtClean="0">
                <a:latin typeface="Univers LT Std 55"/>
              </a:rPr>
              <a:t>resources given multimodal data. Such methods should estimate the total FWA as close to the real FWA possible without being unfair to the healthcare provider.</a:t>
            </a:r>
          </a:p>
          <a:p>
            <a:pPr eaLnBrk="1" hangingPunct="1"/>
            <a:r>
              <a:rPr lang="en-US" altLang="en-US" sz="2800" dirty="0">
                <a:latin typeface="Univers LT Std 55"/>
              </a:rPr>
              <a:t/>
            </a:r>
            <a:br>
              <a:rPr lang="en-US" altLang="en-US" sz="2800" dirty="0">
                <a:latin typeface="Univers LT Std 55"/>
              </a:rPr>
            </a:br>
            <a:r>
              <a:rPr lang="en-US" altLang="en-US" sz="2800" dirty="0" smtClean="0">
                <a:latin typeface="Univers LT Std 55"/>
              </a:rPr>
              <a:t>Lets assume a claim X as either FWA (k=0) or legitimate (k=1)</a:t>
            </a:r>
            <a:endParaRPr lang="en-US" altLang="en-US" sz="2800" dirty="0">
              <a:latin typeface="Univers LT Std 55"/>
            </a:endParaRPr>
          </a:p>
          <a:p>
            <a:pPr eaLnBrk="1" hangingPunct="1"/>
            <a:endParaRPr lang="en-US" altLang="en-US" sz="2800" dirty="0">
              <a:latin typeface="Univers LT Std 55"/>
            </a:endParaRPr>
          </a:p>
          <a:p>
            <a:pPr eaLnBrk="1" hangingPunct="1"/>
            <a:endParaRPr lang="en-US" altLang="en-US" sz="2800" dirty="0">
              <a:latin typeface="Univers LT Std 55"/>
            </a:endParaRPr>
          </a:p>
          <a:p>
            <a:pPr eaLnBrk="1" hangingPunct="1"/>
            <a:endParaRPr lang="en-US" altLang="en-US" sz="2800" dirty="0">
              <a:latin typeface="Univers LT Std 55"/>
            </a:endParaRPr>
          </a:p>
          <a:p>
            <a:pPr eaLnBrk="1" hangingPunct="1"/>
            <a:endParaRPr lang="en-US" altLang="en-US" sz="2800" dirty="0">
              <a:latin typeface="Univers LT Std 55"/>
            </a:endParaRPr>
          </a:p>
          <a:p>
            <a:pPr eaLnBrk="1" hangingPunct="1"/>
            <a:r>
              <a:rPr lang="en-US" altLang="en-US" sz="2800" dirty="0">
                <a:latin typeface="Univers LT Std 55"/>
              </a:rPr>
              <a:t> </a:t>
            </a:r>
          </a:p>
        </p:txBody>
      </p:sp>
      <p:sp>
        <p:nvSpPr>
          <p:cNvPr id="13320" name="Rectangle 50"/>
          <p:cNvSpPr>
            <a:spLocks noChangeArrowheads="1"/>
          </p:cNvSpPr>
          <p:nvPr/>
        </p:nvSpPr>
        <p:spPr bwMode="auto">
          <a:xfrm>
            <a:off x="11879263" y="5065028"/>
            <a:ext cx="9829800" cy="2678657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>
            <a:lvl1pPr marL="381000" indent="-3810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sz="4000" dirty="0" smtClean="0">
                <a:solidFill>
                  <a:srgbClr val="501214"/>
                </a:solidFill>
                <a:latin typeface="Univers LT Std 75 Black"/>
              </a:rPr>
              <a:t>Method: Incorporation of Entropy	</a:t>
            </a:r>
          </a:p>
          <a:p>
            <a:pPr eaLnBrk="1" hangingPunct="1">
              <a:defRPr/>
            </a:pPr>
            <a:endParaRPr lang="en-US" altLang="en-US" sz="2800" b="1" dirty="0" smtClean="0"/>
          </a:p>
          <a:p>
            <a:pPr eaLnBrk="1" hangingPunct="1">
              <a:defRPr/>
            </a:pPr>
            <a:r>
              <a:rPr lang="en-US" altLang="en-US" sz="2800" b="1" u="sng" dirty="0" smtClean="0">
                <a:latin typeface="Univers LT Std 75 Black"/>
              </a:rPr>
              <a:t>Better solution? </a:t>
            </a:r>
            <a:endParaRPr lang="en-US" altLang="en-US" sz="2800" b="1" u="sng" dirty="0" smtClean="0">
              <a:latin typeface="Univers LT Std 55"/>
            </a:endParaRPr>
          </a:p>
          <a:p>
            <a:pPr eaLnBrk="1" hangingPunct="1">
              <a:defRPr/>
            </a:pPr>
            <a:r>
              <a:rPr lang="en-US" altLang="en-US" sz="2800" dirty="0" smtClean="0">
                <a:latin typeface="Univers LT Std 55"/>
              </a:rPr>
              <a:t> 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Univers LT Std 55"/>
              </a:rPr>
              <a:t>• At t=0 samples to S1 to S5 via Neyman Allocation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Univers LT Std 55"/>
              </a:rPr>
              <a:t>• From t=1 to T use Entropy to Quantify Information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en-US" altLang="en-US" sz="2800" dirty="0" smtClean="0">
                <a:latin typeface="Univers LT Std 55"/>
              </a:rPr>
              <a:t>Evaluate after each t, find expected information from the next draw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en-US" altLang="en-US" sz="2800" dirty="0" smtClean="0">
                <a:latin typeface="Univers LT Std 55"/>
              </a:rPr>
              <a:t>Identify highest expected information stratum</a:t>
            </a:r>
          </a:p>
          <a:p>
            <a:pPr eaLnBrk="1" hangingPunct="1">
              <a:defRPr/>
            </a:pPr>
            <a:endParaRPr lang="en-US" altLang="en-US" sz="2800" dirty="0" smtClean="0">
              <a:latin typeface="Univers LT Std 55"/>
            </a:endParaRPr>
          </a:p>
          <a:p>
            <a:pPr eaLnBrk="1" hangingPunct="1">
              <a:defRPr/>
            </a:pPr>
            <a:r>
              <a:rPr lang="en-US" altLang="en-US" sz="2800" dirty="0" smtClean="0">
                <a:latin typeface="Univers LT Std 55"/>
              </a:rPr>
              <a:t>If the dice below are loaded and represent the uncertainty behind </a:t>
            </a:r>
            <a:r>
              <a:rPr lang="en-US" altLang="en-US" sz="3200" dirty="0" smtClean="0">
                <a:latin typeface="Univers LT Std 55"/>
              </a:rPr>
              <a:t>“k”            </a:t>
            </a:r>
            <a:r>
              <a:rPr lang="en-US" altLang="en-US" sz="3200" b="1" dirty="0" smtClean="0">
                <a:latin typeface="Univers LT Std 55"/>
              </a:rPr>
              <a:t>k=0 | k=1</a:t>
            </a:r>
          </a:p>
          <a:p>
            <a:pPr eaLnBrk="1" hangingPunct="1">
              <a:defRPr/>
            </a:pPr>
            <a:endParaRPr lang="en-US" altLang="en-US" sz="2800" dirty="0" smtClean="0">
              <a:latin typeface="Univers LT Std 55"/>
            </a:endParaRPr>
          </a:p>
          <a:p>
            <a:pPr eaLnBrk="1" hangingPunct="1">
              <a:defRPr/>
            </a:pPr>
            <a:endParaRPr lang="en-US" altLang="en-US" sz="2800" dirty="0" smtClean="0">
              <a:latin typeface="Univers LT Std 55"/>
            </a:endParaRPr>
          </a:p>
          <a:p>
            <a:pPr eaLnBrk="1" hangingPunct="1">
              <a:defRPr/>
            </a:pPr>
            <a:endParaRPr lang="en-US" altLang="en-US" sz="2800" dirty="0" smtClean="0">
              <a:latin typeface="Univers LT Std 55"/>
            </a:endParaRPr>
          </a:p>
          <a:p>
            <a:pPr eaLnBrk="1" hangingPunct="1">
              <a:defRPr/>
            </a:pPr>
            <a:endParaRPr lang="en-US" altLang="en-US" sz="2800" dirty="0" smtClean="0">
              <a:latin typeface="Univers LT Std 55"/>
            </a:endParaRPr>
          </a:p>
        </p:txBody>
      </p:sp>
      <p:sp>
        <p:nvSpPr>
          <p:cNvPr id="13321" name="Rectangle 27"/>
          <p:cNvSpPr>
            <a:spLocks noChangeArrowheads="1"/>
          </p:cNvSpPr>
          <p:nvPr/>
        </p:nvSpPr>
        <p:spPr bwMode="auto">
          <a:xfrm>
            <a:off x="22250400" y="5065028"/>
            <a:ext cx="9829800" cy="21181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501214"/>
                </a:solidFill>
                <a:latin typeface="Univers LT Std 75 Black"/>
              </a:rPr>
              <a:t>Payment Data: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4000" dirty="0">
              <a:solidFill>
                <a:srgbClr val="501214"/>
              </a:solidFill>
              <a:latin typeface="Univers LT Std 75 Black"/>
            </a:endParaRPr>
          </a:p>
        </p:txBody>
      </p:sp>
      <p:sp>
        <p:nvSpPr>
          <p:cNvPr id="13322" name="Rectangle 19"/>
          <p:cNvSpPr>
            <a:spLocks noChangeArrowheads="1"/>
          </p:cNvSpPr>
          <p:nvPr/>
        </p:nvSpPr>
        <p:spPr bwMode="auto">
          <a:xfrm>
            <a:off x="12307888" y="22647275"/>
            <a:ext cx="8915400" cy="3598863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20"/>
          <p:cNvSpPr txBox="1">
            <a:spLocks noChangeArrowheads="1"/>
          </p:cNvSpPr>
          <p:nvPr/>
        </p:nvSpPr>
        <p:spPr bwMode="auto">
          <a:xfrm>
            <a:off x="12355513" y="26684277"/>
            <a:ext cx="8915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latin typeface="Univers LT Std 55 Obl"/>
              </a:rPr>
              <a:t>We illustrate our method via 9 </a:t>
            </a:r>
            <a:r>
              <a:rPr lang="en-US" altLang="en-US" sz="2800" dirty="0" smtClean="0">
                <a:latin typeface="Univers LT Std 55 Obl"/>
              </a:rPr>
              <a:t>allocation (A) alternatives </a:t>
            </a:r>
            <a:r>
              <a:rPr lang="en-US" altLang="en-US" sz="2800" dirty="0">
                <a:latin typeface="Univers LT Std 55 Obl"/>
              </a:rPr>
              <a:t>and 7 </a:t>
            </a:r>
            <a:r>
              <a:rPr lang="en-US" altLang="en-US" sz="2800" dirty="0" smtClean="0">
                <a:latin typeface="Univers LT Std 55 Obl"/>
              </a:rPr>
              <a:t>probability scenarios (Sc) </a:t>
            </a:r>
            <a:r>
              <a:rPr lang="en-US" altLang="en-US" sz="2800" dirty="0">
                <a:latin typeface="Univers LT Std 55 Obl"/>
              </a:rPr>
              <a:t>for </a:t>
            </a:r>
            <a:r>
              <a:rPr lang="en-US" altLang="en-US" sz="2800" dirty="0" smtClean="0">
                <a:latin typeface="Univers LT Std 55 Obl"/>
              </a:rPr>
              <a:t>k=1</a:t>
            </a:r>
            <a:r>
              <a:rPr lang="en-US" altLang="en-US" sz="2800" dirty="0">
                <a:latin typeface="Univers LT Std 55 Obl"/>
              </a:rPr>
              <a:t>, each combination of A and Sc is run for 1000 </a:t>
            </a:r>
            <a:r>
              <a:rPr lang="en-US" altLang="en-US" sz="2800" dirty="0" smtClean="0">
                <a:latin typeface="Univers LT Std 55 Obl"/>
              </a:rPr>
              <a:t>times</a:t>
            </a:r>
            <a:endParaRPr lang="en-AU" altLang="en-US" sz="2800" dirty="0">
              <a:latin typeface="Univers LT Std 55 Obl"/>
            </a:endParaRPr>
          </a:p>
        </p:txBody>
      </p: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12307888" y="13150850"/>
            <a:ext cx="8951912" cy="2608263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/>
              <a:t>At each iteration the “coin</a:t>
            </a:r>
            <a:r>
              <a:rPr lang="en-US" altLang="en-US" sz="2800" dirty="0" smtClean="0"/>
              <a:t>” is </a:t>
            </a:r>
            <a:r>
              <a:rPr lang="en-US" altLang="en-US" sz="2800" dirty="0"/>
              <a:t>thrown and the results are</a:t>
            </a:r>
            <a:br>
              <a:rPr lang="en-US" altLang="en-US" sz="2800" dirty="0"/>
            </a:br>
            <a:r>
              <a:rPr lang="en-US" altLang="en-US" sz="2800" dirty="0"/>
              <a:t>recorded. At each recording the expected amount of </a:t>
            </a:r>
            <a:br>
              <a:rPr lang="en-US" altLang="en-US" sz="2800" dirty="0"/>
            </a:br>
            <a:r>
              <a:rPr lang="en-US" altLang="en-US" sz="2800" dirty="0"/>
              <a:t>information to be gained from the next draw is updated.</a:t>
            </a:r>
          </a:p>
        </p:txBody>
      </p:sp>
      <p:sp>
        <p:nvSpPr>
          <p:cNvPr id="13325" name="Rectangle 35"/>
          <p:cNvSpPr>
            <a:spLocks noChangeArrowheads="1"/>
          </p:cNvSpPr>
          <p:nvPr/>
        </p:nvSpPr>
        <p:spPr bwMode="auto">
          <a:xfrm>
            <a:off x="33070800" y="18420889"/>
            <a:ext cx="9829800" cy="3581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 dirty="0" smtClean="0">
                <a:solidFill>
                  <a:srgbClr val="501214"/>
                </a:solidFill>
                <a:latin typeface="Univers LT Std 75 Black"/>
              </a:rPr>
              <a:t>Note:</a:t>
            </a:r>
            <a:endParaRPr lang="en-GB" altLang="en-US" sz="4000" dirty="0">
              <a:solidFill>
                <a:srgbClr val="501214"/>
              </a:solidFill>
              <a:latin typeface="Univers LT Std 75 Black"/>
            </a:endParaRPr>
          </a:p>
          <a:p>
            <a:pPr eaLnBrk="1" hangingPunct="1"/>
            <a:endParaRPr lang="en-US" altLang="en-US" sz="2800" dirty="0">
              <a:latin typeface="Univers LT Std 55"/>
            </a:endParaRPr>
          </a:p>
          <a:p>
            <a:pPr eaLnBrk="1" hangingPunct="1"/>
            <a:r>
              <a:rPr lang="en-US" altLang="en-US" sz="2800" dirty="0" smtClean="0">
                <a:latin typeface="Univers LT Std 55"/>
              </a:rPr>
              <a:t>In all of these tests, our estimates do not put undue burden upon the providers relative to the Neyman Allocation Method.</a:t>
            </a:r>
            <a:endParaRPr lang="en-US" altLang="en-US" sz="2800" dirty="0">
              <a:latin typeface="Univers LT Std 55"/>
            </a:endParaRPr>
          </a:p>
        </p:txBody>
      </p:sp>
      <p:sp>
        <p:nvSpPr>
          <p:cNvPr id="13326" name="Rectangle 34"/>
          <p:cNvSpPr>
            <a:spLocks noChangeArrowheads="1"/>
          </p:cNvSpPr>
          <p:nvPr/>
        </p:nvSpPr>
        <p:spPr bwMode="auto">
          <a:xfrm>
            <a:off x="33054758" y="12752985"/>
            <a:ext cx="9829800" cy="4851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 dirty="0" smtClean="0">
                <a:solidFill>
                  <a:srgbClr val="501214"/>
                </a:solidFill>
                <a:latin typeface="Univers LT Std 75 Black"/>
              </a:rPr>
              <a:t>Conclusion:</a:t>
            </a:r>
            <a:endParaRPr lang="en-GB" altLang="en-US" sz="4000" dirty="0">
              <a:solidFill>
                <a:srgbClr val="501214"/>
              </a:solidFill>
              <a:latin typeface="Univers LT Std 75 Black"/>
            </a:endParaRP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More research is needed, however results are promising and provide a better, probabilistic interpretations to the final result associated with an audit. The iterative information theoretic methods (entropy) leads to savings for society under multiple scenarios involving FWA. </a:t>
            </a:r>
            <a:endParaRPr lang="en-US" altLang="en-US" sz="2800" dirty="0"/>
          </a:p>
        </p:txBody>
      </p:sp>
      <p:sp>
        <p:nvSpPr>
          <p:cNvPr id="13327" name="Rectangle 52"/>
          <p:cNvSpPr>
            <a:spLocks noChangeArrowheads="1"/>
          </p:cNvSpPr>
          <p:nvPr/>
        </p:nvSpPr>
        <p:spPr bwMode="auto">
          <a:xfrm>
            <a:off x="33070800" y="5129356"/>
            <a:ext cx="9829800" cy="66054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501214"/>
                </a:solidFill>
                <a:latin typeface="Univers LT Std 75 Black"/>
              </a:rPr>
              <a:t>Why </a:t>
            </a:r>
            <a:r>
              <a:rPr lang="en-US" altLang="en-US" sz="4000" dirty="0" smtClean="0">
                <a:solidFill>
                  <a:srgbClr val="501214"/>
                </a:solidFill>
                <a:latin typeface="Univers LT Std 75 Black"/>
              </a:rPr>
              <a:t>are </a:t>
            </a:r>
            <a:r>
              <a:rPr lang="en-US" altLang="en-US" sz="4000" dirty="0">
                <a:solidFill>
                  <a:srgbClr val="501214"/>
                </a:solidFill>
                <a:latin typeface="Univers LT Std 75 Black"/>
              </a:rPr>
              <a:t>these profits occurring?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Univers LT Std 75 Black"/>
              </a:rPr>
              <a:t>Bayesian Methods:</a:t>
            </a:r>
            <a:endParaRPr lang="en-AU" altLang="en-US" sz="2800" dirty="0">
              <a:latin typeface="Univers LT Std 75 Black"/>
            </a:endParaRPr>
          </a:p>
          <a:p>
            <a:pPr eaLnBrk="1" hangingPunct="1"/>
            <a:r>
              <a:rPr lang="en-US" altLang="en-US" sz="2800" dirty="0" smtClean="0">
                <a:latin typeface="Univers LT Std 55"/>
              </a:rPr>
              <a:t>Instead of Central Limit Theorem to approximate K, we use a probability distribution that better represents the uncertainty over K, total number of FWA</a:t>
            </a:r>
            <a:endParaRPr lang="en-US" altLang="en-US" sz="2800" dirty="0">
              <a:latin typeface="Univers LT Std 55"/>
            </a:endParaRPr>
          </a:p>
          <a:p>
            <a:pPr eaLnBrk="1" hangingPunct="1"/>
            <a:endParaRPr lang="en-US" altLang="en-US" sz="2800" dirty="0">
              <a:latin typeface="Univers LT Std 55"/>
            </a:endParaRPr>
          </a:p>
          <a:p>
            <a:pPr eaLnBrk="1" hangingPunct="1"/>
            <a:endParaRPr lang="en-US" altLang="en-US" sz="2800" dirty="0">
              <a:latin typeface="Univers LT Std 75 Black"/>
            </a:endParaRPr>
          </a:p>
          <a:p>
            <a:pPr eaLnBrk="1" hangingPunct="1"/>
            <a:r>
              <a:rPr lang="en-US" altLang="en-US" sz="2800" dirty="0" smtClean="0">
                <a:latin typeface="Univers LT Std 75 Black"/>
              </a:rPr>
              <a:t>Entropy Methods:</a:t>
            </a:r>
            <a:endParaRPr lang="en-US" altLang="en-US" sz="2800" dirty="0">
              <a:latin typeface="Univers LT Std 75 Black"/>
            </a:endParaRPr>
          </a:p>
          <a:p>
            <a:pPr eaLnBrk="1" hangingPunct="1"/>
            <a:r>
              <a:rPr lang="en-US" altLang="en-US" sz="2800" dirty="0" smtClean="0">
                <a:latin typeface="Univers LT Std 55"/>
              </a:rPr>
              <a:t>We use entropy and employ information theoretic methods to come up with decisions involving stratum choice. </a:t>
            </a:r>
            <a:endParaRPr lang="en-US" altLang="en-US" sz="2800" dirty="0">
              <a:latin typeface="Univers LT Std 55"/>
            </a:endParaRPr>
          </a:p>
          <a:p>
            <a:pPr eaLnBrk="1" hangingPunct="1"/>
            <a:endParaRPr lang="en-US" altLang="en-US" sz="2800" dirty="0"/>
          </a:p>
        </p:txBody>
      </p:sp>
      <p:sp>
        <p:nvSpPr>
          <p:cNvPr id="13328" name="Rectangle 33"/>
          <p:cNvSpPr>
            <a:spLocks noChangeArrowheads="1"/>
          </p:cNvSpPr>
          <p:nvPr/>
        </p:nvSpPr>
        <p:spPr bwMode="auto">
          <a:xfrm>
            <a:off x="1143000" y="20116800"/>
            <a:ext cx="9829800" cy="1181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AU" altLang="en-US" sz="4000" dirty="0" smtClean="0">
                <a:solidFill>
                  <a:srgbClr val="501214"/>
                </a:solidFill>
                <a:latin typeface="Univers LT Std 75 Black"/>
              </a:rPr>
              <a:t>Application: </a:t>
            </a:r>
            <a:r>
              <a:rPr lang="en-AU" altLang="en-US" sz="4000" dirty="0">
                <a:latin typeface="Univers LT Std 55 Obl"/>
              </a:rPr>
              <a:t/>
            </a:r>
            <a:br>
              <a:rPr lang="en-AU" altLang="en-US" sz="4000" dirty="0">
                <a:latin typeface="Univers LT Std 55 Obl"/>
              </a:rPr>
            </a:br>
            <a:r>
              <a:rPr lang="en-US" altLang="en-US" sz="2800" dirty="0">
                <a:latin typeface="Univers LT Std 55 Obl"/>
              </a:rPr>
              <a:t>Using maximum expected information gain criteria with 45 initial Neyman </a:t>
            </a:r>
            <a:r>
              <a:rPr lang="en-US" altLang="en-US" sz="2800" dirty="0" smtClean="0">
                <a:latin typeface="Univers LT Std 55 Obl"/>
              </a:rPr>
              <a:t>Allocation </a:t>
            </a:r>
            <a:r>
              <a:rPr lang="en-US" altLang="en-US" sz="2800" dirty="0">
                <a:latin typeface="Univers LT Std 55 Obl"/>
              </a:rPr>
              <a:t>followed by 10 iterations</a:t>
            </a:r>
            <a:endParaRPr lang="en-AU" altLang="en-US" sz="2800" dirty="0">
              <a:latin typeface="Univers LT Std 55 Obl"/>
            </a:endParaRPr>
          </a:p>
        </p:txBody>
      </p:sp>
      <p:sp>
        <p:nvSpPr>
          <p:cNvPr id="13329" name="Text Box 22"/>
          <p:cNvSpPr txBox="1">
            <a:spLocks noChangeArrowheads="1"/>
          </p:cNvSpPr>
          <p:nvPr/>
        </p:nvSpPr>
        <p:spPr bwMode="auto">
          <a:xfrm>
            <a:off x="27605038" y="10958127"/>
            <a:ext cx="3505200" cy="15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AU" altLang="en-US" sz="2000" dirty="0">
                <a:latin typeface="Univers LT Std 55 Obl"/>
              </a:rPr>
              <a:t>This is the </a:t>
            </a:r>
            <a:r>
              <a:rPr lang="en-US" altLang="en-US" sz="2000" dirty="0">
                <a:latin typeface="Univers LT Std 55 Obl"/>
              </a:rPr>
              <a:t>payment data </a:t>
            </a:r>
            <a:r>
              <a:rPr lang="en-US" altLang="en-US" sz="2000" dirty="0" smtClean="0">
                <a:latin typeface="Univers LT Std 55 Obl"/>
              </a:rPr>
              <a:t>from a hospital provided </a:t>
            </a:r>
            <a:r>
              <a:rPr lang="en-US" altLang="en-US" sz="2000" dirty="0">
                <a:latin typeface="Univers LT Std 55 Obl"/>
              </a:rPr>
              <a:t>by Center for Medicare Services (CMS)</a:t>
            </a:r>
            <a:endParaRPr lang="en-AU" altLang="en-US" sz="2000" dirty="0">
              <a:latin typeface="Univers LT Std 55 Obl"/>
            </a:endParaRPr>
          </a:p>
        </p:txBody>
      </p:sp>
      <p:sp>
        <p:nvSpPr>
          <p:cNvPr id="13330" name="Text Box 22"/>
          <p:cNvSpPr txBox="1">
            <a:spLocks noChangeArrowheads="1"/>
          </p:cNvSpPr>
          <p:nvPr/>
        </p:nvSpPr>
        <p:spPr bwMode="auto">
          <a:xfrm>
            <a:off x="24536400" y="16996453"/>
            <a:ext cx="6573838" cy="67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0" tIns="180000" rIns="180000" bIns="180000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latin typeface="Univers LT Std 55 Obl"/>
              </a:rPr>
              <a:t>The Expected Total Overpayments in Each Scenario</a:t>
            </a:r>
            <a:endParaRPr lang="en-AU" altLang="en-US" sz="2000" dirty="0">
              <a:latin typeface="Univers LT Std 55 Ob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692588"/>
              </p:ext>
            </p:extLst>
          </p:nvPr>
        </p:nvGraphicFramePr>
        <p:xfrm>
          <a:off x="1910557" y="12471066"/>
          <a:ext cx="8294685" cy="376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37"/>
                <a:gridCol w="1658937"/>
                <a:gridCol w="1658937"/>
                <a:gridCol w="1658937"/>
                <a:gridCol w="1658937"/>
              </a:tblGrid>
              <a:tr h="9417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Data</a:t>
                      </a:r>
                      <a:r>
                        <a:rPr lang="en-US" sz="4000" baseline="0" dirty="0" smtClean="0"/>
                        <a:t> into Strata</a:t>
                      </a:r>
                      <a:endParaRPr lang="en-US" sz="4000" dirty="0"/>
                    </a:p>
                  </a:txBody>
                  <a:tcPr marL="91446" marR="91446"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178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</a:t>
                      </a:r>
                      <a:r>
                        <a:rPr lang="en-US" sz="4000" baseline="0" dirty="0" smtClean="0"/>
                        <a:t>1</a:t>
                      </a:r>
                      <a:endParaRPr lang="en-US" sz="4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S2</a:t>
                      </a:r>
                      <a:endParaRPr lang="en-US" sz="4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S3</a:t>
                      </a:r>
                      <a:endParaRPr lang="en-US" sz="4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S4</a:t>
                      </a:r>
                      <a:endParaRPr lang="en-US" sz="4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S5</a:t>
                      </a:r>
                      <a:endParaRPr lang="en-US" sz="4000" dirty="0"/>
                    </a:p>
                  </a:txBody>
                  <a:tcPr marL="91446" marR="91446" marT="45723" marB="45723"/>
                </a:tc>
              </a:tr>
              <a:tr h="94178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</a:t>
                      </a:r>
                      <a:r>
                        <a:rPr lang="en-US" sz="4000" baseline="-25000" dirty="0" smtClean="0"/>
                        <a:t>1</a:t>
                      </a:r>
                      <a:endParaRPr lang="en-US" sz="4000" baseline="-25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</a:t>
                      </a:r>
                      <a:r>
                        <a:rPr lang="en-US" sz="4000" baseline="-25000" dirty="0" smtClean="0"/>
                        <a:t>2</a:t>
                      </a:r>
                      <a:endParaRPr lang="en-US" sz="4000" baseline="-25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</a:t>
                      </a:r>
                      <a:r>
                        <a:rPr lang="en-US" sz="4000" baseline="-25000" dirty="0" smtClean="0"/>
                        <a:t>3</a:t>
                      </a:r>
                      <a:endParaRPr lang="en-US" sz="4000" baseline="-25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</a:t>
                      </a:r>
                      <a:r>
                        <a:rPr lang="en-US" sz="4000" baseline="-25000" dirty="0" smtClean="0"/>
                        <a:t>4</a:t>
                      </a:r>
                      <a:endParaRPr lang="en-US" sz="4000" baseline="-25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</a:t>
                      </a:r>
                      <a:r>
                        <a:rPr lang="en-US" sz="4000" baseline="-25000" dirty="0" smtClean="0"/>
                        <a:t>5</a:t>
                      </a:r>
                      <a:endParaRPr lang="en-US" sz="4000" baseline="-25000" dirty="0"/>
                    </a:p>
                  </a:txBody>
                  <a:tcPr marL="91446" marR="91446" marT="45723" marB="45723"/>
                </a:tc>
              </a:tr>
              <a:tr h="941785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σ</a:t>
                      </a:r>
                      <a:r>
                        <a:rPr lang="en-US" sz="4000" baseline="-25000" dirty="0" smtClean="0"/>
                        <a:t>1</a:t>
                      </a:r>
                      <a:endParaRPr lang="en-US" sz="4000" baseline="-25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σ</a:t>
                      </a:r>
                      <a:r>
                        <a:rPr lang="en-US" sz="4000" baseline="-25000" dirty="0" smtClean="0"/>
                        <a:t>2</a:t>
                      </a:r>
                      <a:endParaRPr lang="en-US" sz="4000" baseline="-25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σ</a:t>
                      </a:r>
                      <a:r>
                        <a:rPr lang="en-US" sz="4000" baseline="-25000" dirty="0" smtClean="0"/>
                        <a:t>3</a:t>
                      </a:r>
                      <a:endParaRPr lang="en-US" sz="4000" baseline="-25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σ</a:t>
                      </a:r>
                      <a:r>
                        <a:rPr lang="en-US" sz="4000" baseline="-25000" dirty="0" smtClean="0"/>
                        <a:t>4</a:t>
                      </a:r>
                      <a:endParaRPr lang="en-US" sz="4000" baseline="-25000" dirty="0"/>
                    </a:p>
                  </a:txBody>
                  <a:tcPr marL="91446" marR="9144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σ</a:t>
                      </a:r>
                      <a:r>
                        <a:rPr lang="en-US" sz="4000" baseline="-25000" dirty="0" smtClean="0"/>
                        <a:t>5</a:t>
                      </a:r>
                      <a:endParaRPr lang="en-US" sz="4000" baseline="-25000" dirty="0"/>
                    </a:p>
                  </a:txBody>
                  <a:tcPr marL="91446" marR="91446" marT="45723" marB="45723"/>
                </a:tc>
              </a:tr>
            </a:tbl>
          </a:graphicData>
        </a:graphic>
      </p:graphicFrame>
      <p:sp>
        <p:nvSpPr>
          <p:cNvPr id="13359" name="TextBox 2"/>
          <p:cNvSpPr txBox="1">
            <a:spLocks noChangeArrowheads="1"/>
          </p:cNvSpPr>
          <p:nvPr/>
        </p:nvSpPr>
        <p:spPr bwMode="auto">
          <a:xfrm>
            <a:off x="2060574" y="16517057"/>
            <a:ext cx="79946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 u="sng" dirty="0" smtClean="0"/>
              <a:t>Classical Solution: </a:t>
            </a:r>
          </a:p>
          <a:p>
            <a:pPr eaLnBrk="1" hangingPunct="1"/>
            <a:r>
              <a:rPr lang="en-US" altLang="en-US" sz="2800" dirty="0" smtClean="0"/>
              <a:t>Neyman Allocation uses </a:t>
            </a:r>
            <a:r>
              <a:rPr lang="en-US" altLang="en-US" sz="2800" dirty="0"/>
              <a:t>s</a:t>
            </a:r>
            <a:r>
              <a:rPr lang="en-US" altLang="en-US" sz="2800" dirty="0" smtClean="0"/>
              <a:t>tratum </a:t>
            </a:r>
            <a:r>
              <a:rPr lang="en-US" altLang="en-US" sz="2800" dirty="0"/>
              <a:t>s</a:t>
            </a:r>
            <a:r>
              <a:rPr lang="en-US" altLang="en-US" sz="2800" dirty="0" smtClean="0"/>
              <a:t>ize </a:t>
            </a:r>
            <a:r>
              <a:rPr lang="en-US" altLang="en-US" sz="2800" dirty="0"/>
              <a:t>and </a:t>
            </a:r>
            <a:r>
              <a:rPr lang="en-US" altLang="en-US" sz="2800" dirty="0" smtClean="0"/>
              <a:t>standard </a:t>
            </a:r>
            <a:r>
              <a:rPr lang="en-US" altLang="en-US" sz="2800" dirty="0"/>
              <a:t>deviation to come up with Sample Resource </a:t>
            </a:r>
            <a:r>
              <a:rPr lang="en-US" altLang="en-US" sz="2800" dirty="0" smtClean="0"/>
              <a:t>allocation. Then, Central Limit Theorem is used to extrapolate from the lower bound of a 95% CI</a:t>
            </a:r>
            <a:endParaRPr lang="en-US" altLang="en-US" sz="2800" dirty="0"/>
          </a:p>
        </p:txBody>
      </p:sp>
      <p:pic>
        <p:nvPicPr>
          <p:cNvPr id="13360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3113" y="11083925"/>
            <a:ext cx="1706562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61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0" y="11012488"/>
            <a:ext cx="1708150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62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8338" y="11045825"/>
            <a:ext cx="1706562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63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175" y="11091863"/>
            <a:ext cx="1708150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64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7850" y="11083925"/>
            <a:ext cx="170815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08778"/>
              </p:ext>
            </p:extLst>
          </p:nvPr>
        </p:nvGraphicFramePr>
        <p:xfrm>
          <a:off x="3300410" y="10405953"/>
          <a:ext cx="5802314" cy="1485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157"/>
                <a:gridCol w="2901157"/>
              </a:tblGrid>
              <a:tr h="74278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Data </a:t>
                      </a:r>
                      <a:r>
                        <a:rPr lang="en-US" sz="4000" dirty="0" smtClean="0"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4000" baseline="0" dirty="0" smtClean="0"/>
                        <a:t> Strata</a:t>
                      </a:r>
                      <a:endParaRPr lang="en-US" sz="4000" dirty="0"/>
                    </a:p>
                  </a:txBody>
                  <a:tcPr marL="91433" marR="91433" marT="45736" marB="4573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278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Y=k*X</a:t>
                      </a:r>
                      <a:endParaRPr lang="en-US" sz="4000" dirty="0"/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k</a:t>
                      </a:r>
                      <a:r>
                        <a:rPr lang="en-US" sz="4000" baseline="0" dirty="0" smtClean="0"/>
                        <a:t> = 0 | 1</a:t>
                      </a:r>
                      <a:endParaRPr lang="en-US" sz="4000" dirty="0"/>
                    </a:p>
                  </a:txBody>
                  <a:tcPr marL="91433" marR="91433" marT="45736" marB="45736"/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379706"/>
              </p:ext>
            </p:extLst>
          </p:nvPr>
        </p:nvGraphicFramePr>
        <p:xfrm>
          <a:off x="1852194" y="22226580"/>
          <a:ext cx="5355562" cy="8915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5377"/>
                <a:gridCol w="574673"/>
                <a:gridCol w="1030285"/>
                <a:gridCol w="679448"/>
                <a:gridCol w="1013013"/>
                <a:gridCol w="522766"/>
              </a:tblGrid>
              <a:tr h="711875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 s=1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s=2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s=3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s=4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s=5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677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8(0)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10 (1)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6 (2)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14 (11)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7 (7)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677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1 (1)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677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1 (1)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677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t=3 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1 (1)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677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1 (0)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677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1 (0)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677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1 (0)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677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1 (0)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677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1 (0)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677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1 (0)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711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t=10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1 (1)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  <a:tr h="711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Total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8(0)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17(2)    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j-lt"/>
                        </a:rPr>
                        <a:t>9 (5)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14 (11)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j-lt"/>
                        </a:rPr>
                        <a:t>7(7)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4" marR="9524" marT="9525" marB="0" anchor="b"/>
                </a:tc>
              </a:tr>
            </a:tbl>
          </a:graphicData>
        </a:graphic>
      </p:graphicFrame>
      <p:sp>
        <p:nvSpPr>
          <p:cNvPr id="13475" name="Rectangle 21"/>
          <p:cNvSpPr>
            <a:spLocks noChangeArrowheads="1"/>
          </p:cNvSpPr>
          <p:nvPr/>
        </p:nvSpPr>
        <p:spPr bwMode="auto">
          <a:xfrm>
            <a:off x="12319000" y="17359312"/>
            <a:ext cx="8951913" cy="4357687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/>
              <a:t>At each iteration we </a:t>
            </a:r>
            <a:r>
              <a:rPr lang="en-US" altLang="en-US" sz="2800" dirty="0" smtClean="0"/>
              <a:t>compute the 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expected information gain from the next throw based </a:t>
            </a:r>
          </a:p>
          <a:p>
            <a:pPr eaLnBrk="1" hangingPunct="1"/>
            <a:r>
              <a:rPr lang="en-US" altLang="en-US" sz="2800" dirty="0"/>
              <a:t>on history. 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A simple Conjugate Bayesian Model is used to </a:t>
            </a:r>
          </a:p>
          <a:p>
            <a:pPr eaLnBrk="1" hangingPunct="1"/>
            <a:r>
              <a:rPr lang="en-US" altLang="en-US" sz="2800" dirty="0" smtClean="0"/>
              <a:t>come up with probability distribution for </a:t>
            </a:r>
          </a:p>
          <a:p>
            <a:pPr eaLnBrk="1" hangingPunct="1"/>
            <a:r>
              <a:rPr lang="en-US" altLang="en-US" sz="2800" dirty="0" smtClean="0"/>
              <a:t>total number </a:t>
            </a:r>
            <a:r>
              <a:rPr lang="en-US" altLang="en-US" sz="2800" smtClean="0"/>
              <a:t>of FWA, K, </a:t>
            </a:r>
            <a:r>
              <a:rPr lang="en-US" altLang="en-US" sz="2800" dirty="0" smtClean="0"/>
              <a:t>in every stratum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                       P(K1)… P(K5)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We use Cumulative Distribution of K to come up with a </a:t>
            </a:r>
          </a:p>
          <a:p>
            <a:pPr eaLnBrk="1" hangingPunct="1"/>
            <a:r>
              <a:rPr lang="en-US" altLang="en-US" sz="2800" dirty="0" smtClean="0"/>
              <a:t>conservative estimate </a:t>
            </a:r>
            <a:endParaRPr lang="en-US" alt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8853"/>
              </p:ext>
            </p:extLst>
          </p:nvPr>
        </p:nvGraphicFramePr>
        <p:xfrm>
          <a:off x="12277725" y="22647275"/>
          <a:ext cx="8869365" cy="3598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5485"/>
                <a:gridCol w="985485"/>
                <a:gridCol w="985485"/>
                <a:gridCol w="985485"/>
                <a:gridCol w="985485"/>
                <a:gridCol w="985485"/>
                <a:gridCol w="985485"/>
                <a:gridCol w="985485"/>
                <a:gridCol w="985485"/>
              </a:tblGrid>
              <a:tr h="37229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45+10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45+20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Sc2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45+30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Sc3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60+10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60+20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60+30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90+10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90+20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90+30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3588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5800" y="6446838"/>
            <a:ext cx="69342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89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1925" y="12439650"/>
            <a:ext cx="843915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46834"/>
              </p:ext>
            </p:extLst>
          </p:nvPr>
        </p:nvGraphicFramePr>
        <p:xfrm>
          <a:off x="22402800" y="16234453"/>
          <a:ext cx="9677402" cy="666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2486"/>
                <a:gridCol w="1382486"/>
                <a:gridCol w="1382486"/>
                <a:gridCol w="1382486"/>
                <a:gridCol w="1382486"/>
                <a:gridCol w="1382486"/>
                <a:gridCol w="1382486"/>
              </a:tblGrid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Sc1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Sc6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$7,557,430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$3,620,643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$7,455,268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$3,722,805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$5,589,036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$2,794,518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$8,383,554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nivers LT Std 55 Ob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53674"/>
              </p:ext>
            </p:extLst>
          </p:nvPr>
        </p:nvGraphicFramePr>
        <p:xfrm>
          <a:off x="22442990" y="19419825"/>
          <a:ext cx="9216021" cy="355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23028233" y="23393394"/>
            <a:ext cx="8106967" cy="67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0" tIns="180000" rIns="180000" bIns="180000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 smtClean="0">
                <a:latin typeface="Univers LT Std 55 Obl"/>
              </a:rPr>
              <a:t>Profits over our method relative to the use of Neyman Allocation only</a:t>
            </a:r>
            <a:endParaRPr lang="en-AU" altLang="en-US" sz="2000" dirty="0">
              <a:latin typeface="Univers LT Std 55 Obl"/>
            </a:endParaRP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24765001" y="24578360"/>
            <a:ext cx="4572000" cy="122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0" tIns="180000" rIns="180000" bIns="180000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 smtClean="0">
                <a:latin typeface="Univers LT Std 55 Obl"/>
              </a:rPr>
              <a:t>Why are these savings occurring? </a:t>
            </a:r>
            <a:endParaRPr lang="en-AU" altLang="en-US" sz="2800" dirty="0">
              <a:latin typeface="Univers LT Std 55 Obl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7273493" y="22740254"/>
            <a:ext cx="366077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AU" altLang="en-US" sz="2000" dirty="0" smtClean="0">
                <a:latin typeface="Univers LT Std 55 Obl"/>
              </a:rPr>
              <a:t>At t=0 we use </a:t>
            </a:r>
            <a:r>
              <a:rPr lang="en-AU" altLang="en-US" sz="2000" dirty="0" err="1" smtClean="0">
                <a:latin typeface="Univers LT Std 55 Obl"/>
              </a:rPr>
              <a:t>Neyman</a:t>
            </a:r>
            <a:r>
              <a:rPr lang="en-AU" altLang="en-US" sz="2000" dirty="0" smtClean="0">
                <a:latin typeface="Univers LT Std 55 Obl"/>
              </a:rPr>
              <a:t> </a:t>
            </a:r>
          </a:p>
          <a:p>
            <a:pPr eaLnBrk="1" hangingPunct="1"/>
            <a:r>
              <a:rPr lang="en-AU" altLang="en-US" sz="2000" dirty="0" smtClean="0">
                <a:latin typeface="Univers LT Std 55 Obl"/>
              </a:rPr>
              <a:t>Allocation.</a:t>
            </a:r>
          </a:p>
          <a:p>
            <a:pPr eaLnBrk="1" hangingPunct="1"/>
            <a:endParaRPr lang="en-AU" altLang="en-US" sz="2000" dirty="0" smtClean="0">
              <a:latin typeface="Univers LT Std 55 Obl"/>
            </a:endParaRPr>
          </a:p>
          <a:p>
            <a:pPr eaLnBrk="1" hangingPunct="1"/>
            <a:r>
              <a:rPr lang="en-AU" altLang="en-US" sz="2000" dirty="0" smtClean="0">
                <a:latin typeface="Univers LT Std 55 Obl"/>
              </a:rPr>
              <a:t>Then, we</a:t>
            </a:r>
            <a:r>
              <a:rPr lang="en-AU" altLang="en-US" sz="2000" dirty="0">
                <a:latin typeface="Univers LT Std 55 Obl"/>
              </a:rPr>
              <a:t> </a:t>
            </a:r>
            <a:r>
              <a:rPr lang="en-AU" altLang="en-US" sz="2000" dirty="0" smtClean="0">
                <a:latin typeface="Univers LT Std 55 Obl"/>
              </a:rPr>
              <a:t>employ Entropy Methods to come up with decisions to whether to</a:t>
            </a:r>
            <a:r>
              <a:rPr lang="en-AU" altLang="en-US" sz="2000" dirty="0">
                <a:latin typeface="Univers LT Std 55 Obl"/>
              </a:rPr>
              <a:t> </a:t>
            </a:r>
            <a:r>
              <a:rPr lang="en-AU" altLang="en-US" sz="2000" dirty="0" smtClean="0">
                <a:latin typeface="Univers LT Std 55 Obl"/>
              </a:rPr>
              <a:t>sample from stratum s</a:t>
            </a:r>
          </a:p>
          <a:p>
            <a:pPr eaLnBrk="1" hangingPunct="1"/>
            <a:endParaRPr lang="en-AU" altLang="en-US" sz="2000" dirty="0" smtClean="0">
              <a:latin typeface="Univers LT Std 55 Obl"/>
            </a:endParaRPr>
          </a:p>
          <a:p>
            <a:pPr eaLnBrk="1" hangingPunct="1"/>
            <a:r>
              <a:rPr lang="en-AU" altLang="en-US" sz="2000" dirty="0" smtClean="0">
                <a:latin typeface="Univers LT Std 55 Obl"/>
              </a:rPr>
              <a:t>The number in the parenthesis</a:t>
            </a:r>
          </a:p>
          <a:p>
            <a:pPr eaLnBrk="1" hangingPunct="1"/>
            <a:r>
              <a:rPr lang="en-AU" altLang="en-US" sz="2000" dirty="0" smtClean="0">
                <a:latin typeface="Univers LT Std 55 Obl"/>
              </a:rPr>
              <a:t> is total number of FWA</a:t>
            </a:r>
            <a:endParaRPr lang="en-AU" altLang="en-US" sz="2000" dirty="0">
              <a:latin typeface="Univers LT Std 55 Obl"/>
            </a:endParaRPr>
          </a:p>
        </p:txBody>
      </p:sp>
      <p:sp>
        <p:nvSpPr>
          <p:cNvPr id="8" name="AutoShape 305" descr="MCA"/>
          <p:cNvSpPr>
            <a:spLocks noChangeAspect="1" noChangeArrowheads="1"/>
          </p:cNvSpPr>
          <p:nvPr/>
        </p:nvSpPr>
        <p:spPr bwMode="auto">
          <a:xfrm>
            <a:off x="395288" y="-6556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338" y="27727661"/>
            <a:ext cx="10545763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3257</TotalTime>
  <Words>656</Words>
  <Application>Microsoft Office PowerPoint</Application>
  <PresentationFormat>Custom</PresentationFormat>
  <Paragraphs>240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Arial</vt:lpstr>
      <vt:lpstr>Calibri</vt:lpstr>
      <vt:lpstr>Univers LT Std 45 Light</vt:lpstr>
      <vt:lpstr>Univers LT Std 55</vt:lpstr>
      <vt:lpstr>Univers LT Std 55 Obl</vt:lpstr>
      <vt:lpstr>Univers LT Std 75 Black</vt:lpstr>
      <vt:lpstr>Wingdings</vt:lpstr>
      <vt:lpstr>Office Theme</vt:lpstr>
      <vt:lpstr>PowerPoint Presentation</vt:lpstr>
    </vt:vector>
  </TitlesOfParts>
  <Manager/>
  <Company>University of Illinois at Urbana-Champaign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 v1</dc:title>
  <dc:subject/>
  <dc:creator>Creative Services at Public Affairs</dc:creator>
  <cp:keywords/>
  <dc:description/>
  <cp:lastModifiedBy>Abrego, Yvonne</cp:lastModifiedBy>
  <cp:revision>203</cp:revision>
  <cp:lastPrinted>2017-02-02T19:01:17Z</cp:lastPrinted>
  <dcterms:created xsi:type="dcterms:W3CDTF">2009-06-18T18:05:32Z</dcterms:created>
  <dcterms:modified xsi:type="dcterms:W3CDTF">2017-02-02T20:01:02Z</dcterms:modified>
  <cp:category/>
</cp:coreProperties>
</file>