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76" r:id="rId2"/>
  </p:sldMasterIdLst>
  <p:sldIdLst>
    <p:sldId id="257" r:id="rId3"/>
    <p:sldId id="263" r:id="rId4"/>
    <p:sldId id="258" r:id="rId5"/>
    <p:sldId id="259" r:id="rId6"/>
    <p:sldId id="260" r:id="rId7"/>
    <p:sldId id="264" r:id="rId8"/>
    <p:sldId id="265" r:id="rId9"/>
    <p:sldId id="267" r:id="rId10"/>
    <p:sldId id="266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2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1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1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8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5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0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8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0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1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08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8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841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31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88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0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49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4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1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9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09CB1A-32C5-4EE5-8157-4DF2047821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2494-57BB-4445-A433-8DC72B11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6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2.2 Networked Orientation Sensor 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(Magnetic)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818" y="4705814"/>
            <a:ext cx="3714016" cy="143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Sponsor: Freescale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Advisor: Dr. Aslan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Instructor: Dr. Stephan</a:t>
            </a: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1863" y="2624463"/>
            <a:ext cx="3108265" cy="143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Angel Quintanilla</a:t>
            </a:r>
          </a:p>
          <a:p>
            <a:pPr marL="0" indent="0">
              <a:buFont typeface="Wingdings 3" charset="2"/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Jay Richardson</a:t>
            </a:r>
          </a:p>
          <a:p>
            <a:pPr marL="0" indent="0">
              <a:buFont typeface="Wingdings 3" charset="2"/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Javier Rodriguez</a:t>
            </a:r>
          </a:p>
          <a:p>
            <a:pPr marL="0" indent="0">
              <a:buFont typeface="Wingdings 3" charset="2"/>
              <a:buNone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63" y="4303115"/>
            <a:ext cx="2256543" cy="22381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1863" y="4303114"/>
            <a:ext cx="2256543" cy="2238197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Complications: Other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822" y="1864817"/>
            <a:ext cx="4569832" cy="164331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Difference between sampling rate and uploading rate</a:t>
            </a:r>
            <a:r>
              <a:rPr lang="en-US" sz="2800" dirty="0" smtClean="0">
                <a:solidFill>
                  <a:srgbClr val="FFC000"/>
                </a:solidFill>
              </a:rPr>
              <a:t>.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0" name="Picture 4" descr="https://www.adafruit.com/images/1200x900/783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78" y="4122497"/>
            <a:ext cx="3470849" cy="25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_p_mijyntof4/Snbg_whCq3I/AAAAAAAACo8/CwJEH66uGZs/s400/Upload_icon_by_tuziiban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65" y="1402548"/>
            <a:ext cx="3469734" cy="25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24654" y="5126236"/>
            <a:ext cx="2451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Power usage</a:t>
            </a:r>
          </a:p>
        </p:txBody>
      </p:sp>
    </p:spTree>
    <p:extLst>
      <p:ext uri="{BB962C8B-B14F-4D97-AF65-F5344CB8AC3E}">
        <p14:creationId xmlns:p14="http://schemas.microsoft.com/office/powerpoint/2010/main" val="37594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6" y="1853248"/>
            <a:ext cx="4343227" cy="367363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24408" y="1853248"/>
            <a:ext cx="4303810" cy="367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Degrees vs Time graph</a:t>
            </a:r>
          </a:p>
          <a:p>
            <a:pPr marL="0" indent="0">
              <a:buFont typeface="Wingdings 3" charset="2"/>
              <a:buNone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Showing data points obtained from the wind turbine sensor.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Background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61375"/>
            <a:ext cx="9404723" cy="4599903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Freescale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The Internet of things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Renewable Energy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Electromagnetism</a:t>
            </a:r>
            <a:endParaRPr lang="en-US" sz="28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75330" y="1265871"/>
            <a:ext cx="3470997" cy="4793641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symbio.com/wp-content/uploads/2015/08/theinternetofth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55" y="1853248"/>
            <a:ext cx="6529590" cy="420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Project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80" y="1653673"/>
            <a:ext cx="10906238" cy="419548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 cross between renewable energy and the internet of things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The next step: sensors for data storage and analysis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The internet of things provides a way for consumers to monitor performance and reduce O&amp;M </a:t>
            </a:r>
            <a:r>
              <a:rPr lang="en-US" sz="2400" dirty="0" smtClean="0">
                <a:solidFill>
                  <a:srgbClr val="FFC000"/>
                </a:solidFill>
              </a:rPr>
              <a:t>costs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0914" y="5015060"/>
            <a:ext cx="9938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The Project: use the necessary knowledge and tools </a:t>
            </a:r>
            <a:r>
              <a:rPr lang="en-US" sz="2400" dirty="0" smtClean="0">
                <a:solidFill>
                  <a:srgbClr val="FFC000"/>
                </a:solidFill>
              </a:rPr>
              <a:t>to design a system that will find the direction of a wind turbine.  Then, upload the sampled data to the cloud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Project Requirements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77" y="2040039"/>
            <a:ext cx="9370357" cy="419548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Use Freescale’s Tower system module. Specifically </a:t>
            </a:r>
            <a:r>
              <a:rPr lang="en-US" sz="2400" smtClean="0">
                <a:solidFill>
                  <a:srgbClr val="FFC000"/>
                </a:solidFill>
              </a:rPr>
              <a:t>the  </a:t>
            </a:r>
            <a:r>
              <a:rPr lang="en-US" sz="2400" smtClean="0">
                <a:solidFill>
                  <a:srgbClr val="FFC000"/>
                </a:solidFill>
              </a:rPr>
              <a:t>TWR-KW24D512 </a:t>
            </a:r>
            <a:r>
              <a:rPr lang="en-US" sz="2400" dirty="0" smtClean="0">
                <a:solidFill>
                  <a:srgbClr val="FFC000"/>
                </a:solidFill>
              </a:rPr>
              <a:t>MCU for its wireless transmission capability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It must sample at 10Hz and run on batteries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It must be weather proof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The design must implement a magnetic approach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Project Process: Brainstorming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cache.freescale.com/files/graphic/block_diagram/products/sensors/FRDM-xxxx-AGM01-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2" y="1489432"/>
            <a:ext cx="3925240" cy="28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ll Effect Sensor - US18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60" y="1489432"/>
            <a:ext cx="3925240" cy="28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9822" y="5068979"/>
            <a:ext cx="3720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Magnetometer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5860" y="5068978"/>
            <a:ext cx="359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Hall Sensor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Project Process: The Sensor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996225"/>
            <a:ext cx="3475128" cy="2871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11" y="5112912"/>
            <a:ext cx="375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Vert-X 05E Touchless Rotary sensor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4073" y="1853248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</a:rPr>
              <a:t>permanent magnet attached to the rotating shaft is used as a position </a:t>
            </a:r>
            <a:r>
              <a:rPr lang="en-US" sz="2800" dirty="0" smtClean="0">
                <a:solidFill>
                  <a:srgbClr val="FFC000"/>
                </a:solidFill>
              </a:rPr>
              <a:t>marker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</a:rPr>
              <a:t>The orientation of the magnetic field is captured using an integrated circuit. </a:t>
            </a:r>
            <a:endParaRPr lang="en-US" sz="28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</a:rPr>
              <a:t>The analog output represents the calculated angle</a:t>
            </a:r>
            <a:endParaRPr lang="en-US" sz="2800" dirty="0" smtClean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Project Process: Hardware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03" y="1377704"/>
            <a:ext cx="3724275" cy="521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55" y="1377704"/>
            <a:ext cx="3608165" cy="5157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9549" y="1377704"/>
            <a:ext cx="2369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Weather Proof Box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9548" y="2747673"/>
            <a:ext cx="2369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Sensor mounted internally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9548" y="4548530"/>
            <a:ext cx="2369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Away from internal Magnetic field.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Project Process: Software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61" y="1557034"/>
            <a:ext cx="7570609" cy="4985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5207" y="1674254"/>
            <a:ext cx="36810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IAR Workbench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err="1" smtClean="0">
                <a:solidFill>
                  <a:srgbClr val="FFC000"/>
                </a:solidFill>
              </a:rPr>
              <a:t>AnalogIn</a:t>
            </a:r>
            <a:r>
              <a:rPr lang="en-US" sz="2800" dirty="0" smtClean="0">
                <a:solidFill>
                  <a:srgbClr val="FFC000"/>
                </a:solidFill>
              </a:rPr>
              <a:t>/</a:t>
            </a:r>
            <a:r>
              <a:rPr lang="en-US" sz="2800" dirty="0" err="1" smtClean="0">
                <a:solidFill>
                  <a:srgbClr val="FFC000"/>
                </a:solidFill>
              </a:rPr>
              <a:t>DigitalOut</a:t>
            </a:r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Thread Protocol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78204" cy="140053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Complications: Internal Components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52" y="1519504"/>
            <a:ext cx="2691686" cy="503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05" y="1519504"/>
            <a:ext cx="2421630" cy="503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1519504"/>
            <a:ext cx="2662974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224</TotalTime>
  <Words>247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Wingdings 2</vt:lpstr>
      <vt:lpstr>Wingdings 3</vt:lpstr>
      <vt:lpstr>HDOfficeLightV0</vt:lpstr>
      <vt:lpstr>Ion</vt:lpstr>
      <vt:lpstr>2.2 Networked Orientation Sensor   (Magnetic)</vt:lpstr>
      <vt:lpstr>Background</vt:lpstr>
      <vt:lpstr>The Project</vt:lpstr>
      <vt:lpstr>Project Requirements</vt:lpstr>
      <vt:lpstr>Project Process: Brainstorming</vt:lpstr>
      <vt:lpstr>Project Process: The Sensor</vt:lpstr>
      <vt:lpstr>Project Process: Hardware</vt:lpstr>
      <vt:lpstr>Project Process: Software</vt:lpstr>
      <vt:lpstr>Complications: Internal Components</vt:lpstr>
      <vt:lpstr>Complications: Other</vt:lpstr>
      <vt:lpstr>Result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P.Angel Quintanilla</dc:creator>
  <cp:lastModifiedBy>P.Angel Quintanilla</cp:lastModifiedBy>
  <cp:revision>22</cp:revision>
  <dcterms:created xsi:type="dcterms:W3CDTF">2015-12-06T07:25:14Z</dcterms:created>
  <dcterms:modified xsi:type="dcterms:W3CDTF">2015-12-07T16:35:29Z</dcterms:modified>
</cp:coreProperties>
</file>