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22"/>
  </p:notesMasterIdLst>
  <p:sldIdLst>
    <p:sldId id="256" r:id="rId2"/>
    <p:sldId id="277" r:id="rId3"/>
    <p:sldId id="257" r:id="rId4"/>
    <p:sldId id="290" r:id="rId5"/>
    <p:sldId id="258" r:id="rId6"/>
    <p:sldId id="276" r:id="rId7"/>
    <p:sldId id="291" r:id="rId8"/>
    <p:sldId id="272" r:id="rId9"/>
    <p:sldId id="294" r:id="rId10"/>
    <p:sldId id="282" r:id="rId11"/>
    <p:sldId id="301" r:id="rId12"/>
    <p:sldId id="285" r:id="rId13"/>
    <p:sldId id="292" r:id="rId14"/>
    <p:sldId id="293" r:id="rId15"/>
    <p:sldId id="283" r:id="rId16"/>
    <p:sldId id="287" r:id="rId17"/>
    <p:sldId id="295" r:id="rId18"/>
    <p:sldId id="298" r:id="rId19"/>
    <p:sldId id="299"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C02"/>
    <a:srgbClr val="03FF17"/>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3" autoAdjust="0"/>
  </p:normalViewPr>
  <p:slideViewPr>
    <p:cSldViewPr>
      <p:cViewPr varScale="1">
        <p:scale>
          <a:sx n="98" d="100"/>
          <a:sy n="98" d="100"/>
        </p:scale>
        <p:origin x="276" y="96"/>
      </p:cViewPr>
      <p:guideLst>
        <p:guide orient="horz" pos="2160"/>
        <p:guide pos="2880"/>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32B59-22DD-4CE1-9F39-7CB77D232AC2}" type="datetimeFigureOut">
              <a:rPr lang="en-US" smtClean="0"/>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46233-4BFD-442F-A901-5D24D9BB790D}" type="slidenum">
              <a:rPr lang="en-US" smtClean="0"/>
              <a:t>‹#›</a:t>
            </a:fld>
            <a:endParaRPr lang="en-US"/>
          </a:p>
        </p:txBody>
      </p:sp>
    </p:spTree>
    <p:extLst>
      <p:ext uri="{BB962C8B-B14F-4D97-AF65-F5344CB8AC3E}">
        <p14:creationId xmlns:p14="http://schemas.microsoft.com/office/powerpoint/2010/main" val="90194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 am Jonathan Rodriguez, the student project manager for the Implementation of a Demodulator project, sponsored by FlexRadio Systems. Thank you for attending our Intermediate Design Review.  Our major goals are to review our</a:t>
            </a:r>
            <a:r>
              <a:rPr lang="en-US" baseline="0" dirty="0" smtClean="0"/>
              <a:t> team’s</a:t>
            </a:r>
            <a:r>
              <a:rPr lang="en-US" dirty="0" smtClean="0"/>
              <a:t> progress and then conduct a detailed review of the Functional Specification.”  </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1</a:t>
            </a:fld>
            <a:endParaRPr lang="en-US"/>
          </a:p>
        </p:txBody>
      </p:sp>
    </p:spTree>
    <p:extLst>
      <p:ext uri="{BB962C8B-B14F-4D97-AF65-F5344CB8AC3E}">
        <p14:creationId xmlns:p14="http://schemas.microsoft.com/office/powerpoint/2010/main" val="61704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this at a good pace.  You could spend 30 minutes on this alone – don’t.  Just give the overview.</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18</a:t>
            </a:fld>
            <a:endParaRPr lang="en-US"/>
          </a:p>
        </p:txBody>
      </p:sp>
    </p:spTree>
    <p:extLst>
      <p:ext uri="{BB962C8B-B14F-4D97-AF65-F5344CB8AC3E}">
        <p14:creationId xmlns:p14="http://schemas.microsoft.com/office/powerpoint/2010/main" val="191123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Jonathan</a:t>
            </a:r>
            <a:r>
              <a:rPr lang="en-US" baseline="0" dirty="0" smtClean="0"/>
              <a:t> Rodriguez: Project Manager &amp; Software Designer</a:t>
            </a:r>
          </a:p>
          <a:p>
            <a:r>
              <a:rPr lang="en-US" baseline="0" dirty="0" smtClean="0"/>
              <a:t>Cory Cox: Software Designer &amp; Test Engineer</a:t>
            </a:r>
          </a:p>
          <a:p>
            <a:r>
              <a:rPr lang="en-US" baseline="0" dirty="0" smtClean="0"/>
              <a:t>Nicolas Govea: Software Designer &amp; Validation Engineer</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2</a:t>
            </a:fld>
            <a:endParaRPr lang="en-US"/>
          </a:p>
        </p:txBody>
      </p:sp>
    </p:spTree>
    <p:extLst>
      <p:ext uri="{BB962C8B-B14F-4D97-AF65-F5344CB8AC3E}">
        <p14:creationId xmlns:p14="http://schemas.microsoft.com/office/powerpoint/2010/main" val="166384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agenda will be covering:</a:t>
            </a:r>
            <a:r>
              <a:rPr lang="en-US" baseline="0" dirty="0" smtClean="0"/>
              <a:t> </a:t>
            </a:r>
          </a:p>
          <a:p>
            <a:pPr marL="171450" indent="-171450">
              <a:buFontTx/>
              <a:buChar char="-"/>
            </a:pPr>
            <a:r>
              <a:rPr lang="en-US" baseline="0" dirty="0" smtClean="0"/>
              <a:t>Motivation</a:t>
            </a:r>
          </a:p>
          <a:p>
            <a:pPr marL="171450" indent="-171450">
              <a:buFontTx/>
              <a:buChar char="-"/>
            </a:pPr>
            <a:r>
              <a:rPr lang="en-US" baseline="0" dirty="0" smtClean="0"/>
              <a:t>Senior Design Goals</a:t>
            </a:r>
          </a:p>
          <a:p>
            <a:pPr marL="171450" indent="-171450">
              <a:buFontTx/>
              <a:buChar char="-"/>
            </a:pPr>
            <a:r>
              <a:rPr lang="en-US" baseline="0" dirty="0" smtClean="0"/>
              <a:t>Description of the Project</a:t>
            </a:r>
          </a:p>
          <a:p>
            <a:pPr marL="171450" indent="-171450">
              <a:buFontTx/>
              <a:buChar char="-"/>
            </a:pPr>
            <a:r>
              <a:rPr lang="en-US" baseline="0" dirty="0" smtClean="0"/>
              <a:t>In depth review of the Functional Spec</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3</a:t>
            </a:fld>
            <a:endParaRPr lang="en-US"/>
          </a:p>
        </p:txBody>
      </p:sp>
    </p:spTree>
    <p:extLst>
      <p:ext uri="{BB962C8B-B14F-4D97-AF65-F5344CB8AC3E}">
        <p14:creationId xmlns:p14="http://schemas.microsoft.com/office/powerpoint/2010/main" val="359963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managerial tasks FIRST then technical responsibilities.</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4</a:t>
            </a:fld>
            <a:endParaRPr lang="en-US"/>
          </a:p>
        </p:txBody>
      </p:sp>
    </p:spTree>
    <p:extLst>
      <p:ext uri="{BB962C8B-B14F-4D97-AF65-F5344CB8AC3E}">
        <p14:creationId xmlns:p14="http://schemas.microsoft.com/office/powerpoint/2010/main" val="373888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you doing this project?  What’s important / needed / beneficial about it?</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5</a:t>
            </a:fld>
            <a:endParaRPr lang="en-US"/>
          </a:p>
        </p:txBody>
      </p:sp>
    </p:spTree>
    <p:extLst>
      <p:ext uri="{BB962C8B-B14F-4D97-AF65-F5344CB8AC3E}">
        <p14:creationId xmlns:p14="http://schemas.microsoft.com/office/powerpoint/2010/main" val="42346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how the Sponsoring company is involved</a:t>
            </a:r>
            <a:r>
              <a:rPr lang="en-US" baseline="0" dirty="0" smtClean="0"/>
              <a:t> – part of their business / research / outreach?  Why are they interested?</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6</a:t>
            </a:fld>
            <a:endParaRPr lang="en-US"/>
          </a:p>
        </p:txBody>
      </p:sp>
    </p:spTree>
    <p:extLst>
      <p:ext uri="{BB962C8B-B14F-4D97-AF65-F5344CB8AC3E}">
        <p14:creationId xmlns:p14="http://schemas.microsoft.com/office/powerpoint/2010/main" val="389053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stretch goals then delete the text box on the right, and expand the one on the left.</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8</a:t>
            </a:fld>
            <a:endParaRPr lang="en-US"/>
          </a:p>
        </p:txBody>
      </p:sp>
    </p:spTree>
    <p:extLst>
      <p:ext uri="{BB962C8B-B14F-4D97-AF65-F5344CB8AC3E}">
        <p14:creationId xmlns:p14="http://schemas.microsoft.com/office/powerpoint/2010/main" val="108523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managerial tasks FIRST then technical responsibilities.</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10</a:t>
            </a:fld>
            <a:endParaRPr lang="en-US"/>
          </a:p>
        </p:txBody>
      </p:sp>
    </p:spTree>
    <p:extLst>
      <p:ext uri="{BB962C8B-B14F-4D97-AF65-F5344CB8AC3E}">
        <p14:creationId xmlns:p14="http://schemas.microsoft.com/office/powerpoint/2010/main" val="142676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managerial tasks FIRST then technical responsibilities.</a:t>
            </a:r>
            <a:endParaRPr lang="en-US" dirty="0"/>
          </a:p>
        </p:txBody>
      </p:sp>
      <p:sp>
        <p:nvSpPr>
          <p:cNvPr id="4" name="Slide Number Placeholder 3"/>
          <p:cNvSpPr>
            <a:spLocks noGrp="1"/>
          </p:cNvSpPr>
          <p:nvPr>
            <p:ph type="sldNum" sz="quarter" idx="10"/>
          </p:nvPr>
        </p:nvSpPr>
        <p:spPr/>
        <p:txBody>
          <a:bodyPr/>
          <a:lstStyle/>
          <a:p>
            <a:fld id="{EA246233-4BFD-442F-A901-5D24D9BB790D}" type="slidenum">
              <a:rPr lang="en-US" smtClean="0"/>
              <a:t>15</a:t>
            </a:fld>
            <a:endParaRPr lang="en-US"/>
          </a:p>
        </p:txBody>
      </p:sp>
    </p:spTree>
    <p:extLst>
      <p:ext uri="{BB962C8B-B14F-4D97-AF65-F5344CB8AC3E}">
        <p14:creationId xmlns:p14="http://schemas.microsoft.com/office/powerpoint/2010/main" val="69709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9CFBF-03C4-405F-A4D3-6E3533EF1611}"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8C673-5ACE-4D89-BA00-7196B34518A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E9CFBF-03C4-405F-A4D3-6E3533EF1611}"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E9CFBF-03C4-405F-A4D3-6E3533EF1611}"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E9CFBF-03C4-405F-A4D3-6E3533EF1611}"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8C673-5ACE-4D89-BA00-7196B34518A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E9CFBF-03C4-405F-A4D3-6E3533EF1611}"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4DDAE5B-B07C-441A-8026-C23A427A74DC}" type="datetime1">
              <a:rPr lang="en-US" smtClean="0"/>
              <a:pPr/>
              <a:t>5/3/2016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5B1FEA-406A-7749-A5C3-DDCB5F67A4C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9E9CFBF-03C4-405F-A4D3-6E3533EF1611}"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9E9CFBF-03C4-405F-A4D3-6E3533EF1611}"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8C673-5ACE-4D89-BA00-7196B34518A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9E9CFBF-03C4-405F-A4D3-6E3533EF1611}"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8C673-5ACE-4D89-BA00-7196B34518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39E9CFBF-03C4-405F-A4D3-6E3533EF1611}" type="datetimeFigureOut">
              <a:rPr lang="en-US" smtClean="0"/>
              <a:t>5/3/2016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938C673-5ACE-4D89-BA00-7196B34518A1}" type="slidenum">
              <a:rPr lang="en-US" smtClean="0"/>
              <a:t>‹#›</a:t>
            </a:fld>
            <a:endParaRPr lang="en-US"/>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77000" y="6325537"/>
            <a:ext cx="2538984" cy="426750"/>
          </a:xfrm>
          <a:prstGeom prst="rect">
            <a:avLst/>
          </a:prstGeom>
        </p:spPr>
      </p:pic>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51648" cy="990600"/>
          </a:xfrm>
          <a:noFill/>
        </p:spPr>
        <p:txBody>
          <a:bodyPr>
            <a:noAutofit/>
          </a:bodyPr>
          <a:lstStyle/>
          <a:p>
            <a:pPr algn="ctr"/>
            <a:r>
              <a:rPr lang="en-US" dirty="0" smtClean="0">
                <a:latin typeface="Apple Symbols"/>
                <a:cs typeface="Apple Symbols"/>
              </a:rPr>
              <a:t>E2.2 Implementation of a Demodulator</a:t>
            </a:r>
            <a:endParaRPr lang="en-US" dirty="0">
              <a:latin typeface="Apple Symbols"/>
              <a:cs typeface="Apple Symbols"/>
            </a:endParaRPr>
          </a:p>
        </p:txBody>
      </p:sp>
      <p:sp>
        <p:nvSpPr>
          <p:cNvPr id="3" name="Subtitle 2"/>
          <p:cNvSpPr>
            <a:spLocks noGrp="1"/>
          </p:cNvSpPr>
          <p:nvPr>
            <p:ph type="subTitle" idx="1"/>
          </p:nvPr>
        </p:nvSpPr>
        <p:spPr>
          <a:xfrm>
            <a:off x="685800" y="4648200"/>
            <a:ext cx="7854696" cy="889379"/>
          </a:xfrm>
        </p:spPr>
        <p:txBody>
          <a:bodyPr>
            <a:normAutofit/>
          </a:bodyPr>
          <a:lstStyle/>
          <a:p>
            <a:pPr algn="ctr"/>
            <a:r>
              <a:rPr lang="en-US" sz="2000" dirty="0" smtClean="0">
                <a:solidFill>
                  <a:srgbClr val="EBEBEB"/>
                </a:solidFill>
              </a:rPr>
              <a:t>Sponsor: Steve Hicks, FlexRadio Systems</a:t>
            </a:r>
            <a:endParaRPr lang="en-US" sz="2000" dirty="0">
              <a:solidFill>
                <a:srgbClr val="EBEBEB"/>
              </a:solidFill>
            </a:endParaRPr>
          </a:p>
          <a:p>
            <a:pPr algn="ctr"/>
            <a:r>
              <a:rPr lang="en-US" sz="2000" dirty="0" smtClean="0">
                <a:solidFill>
                  <a:srgbClr val="EBEBEB"/>
                </a:solidFill>
              </a:rPr>
              <a:t>Faculty Advisor: Dr. Harold Stern &amp; Dr. Semih Aslan</a:t>
            </a:r>
            <a:endParaRPr lang="en-US" sz="2000" dirty="0">
              <a:solidFill>
                <a:srgbClr val="EBEBE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4191000" cy="52252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405" y="1993540"/>
            <a:ext cx="7310438" cy="13804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975" y="3562685"/>
            <a:ext cx="3708250" cy="489489"/>
          </a:xfrm>
          <a:prstGeom prst="rect">
            <a:avLst/>
          </a:prstGeom>
        </p:spPr>
      </p:pic>
    </p:spTree>
    <p:extLst>
      <p:ext uri="{BB962C8B-B14F-4D97-AF65-F5344CB8AC3E}">
        <p14:creationId xmlns:p14="http://schemas.microsoft.com/office/powerpoint/2010/main" val="374888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11473" cy="926159"/>
          </a:xfrm>
        </p:spPr>
        <p:txBody>
          <a:bodyPr>
            <a:normAutofit/>
          </a:bodyPr>
          <a:lstStyle/>
          <a:p>
            <a:pPr algn="ctr"/>
            <a:r>
              <a:rPr lang="en-US" sz="4000" dirty="0"/>
              <a:t>Roles and Responsibilities</a:t>
            </a:r>
          </a:p>
        </p:txBody>
      </p:sp>
      <p:sp>
        <p:nvSpPr>
          <p:cNvPr id="3" name="Content Placeholder 2"/>
          <p:cNvSpPr>
            <a:spLocks noGrp="1"/>
          </p:cNvSpPr>
          <p:nvPr>
            <p:ph idx="1"/>
          </p:nvPr>
        </p:nvSpPr>
        <p:spPr>
          <a:xfrm>
            <a:off x="457199" y="2285999"/>
            <a:ext cx="8229600" cy="3601713"/>
          </a:xfrm>
        </p:spPr>
        <p:txBody>
          <a:bodyPr anchor="t">
            <a:normAutofit/>
          </a:bodyPr>
          <a:lstStyle/>
          <a:p>
            <a:pPr marL="0" indent="0">
              <a:buNone/>
            </a:pPr>
            <a:r>
              <a:rPr lang="en-US" sz="2400" dirty="0">
                <a:solidFill>
                  <a:srgbClr val="000090"/>
                </a:solidFill>
                <a:latin typeface="Times New Roman"/>
                <a:cs typeface="Times New Roman"/>
              </a:rPr>
              <a:t>Team Member: </a:t>
            </a:r>
            <a:r>
              <a:rPr lang="en-US" sz="2400" b="1" u="sng" dirty="0" smtClean="0">
                <a:solidFill>
                  <a:srgbClr val="000000"/>
                </a:solidFill>
                <a:latin typeface="Times New Roman"/>
                <a:cs typeface="Times New Roman"/>
              </a:rPr>
              <a:t>Nicolas Govea</a:t>
            </a:r>
            <a:endParaRPr lang="en-US" sz="2400" b="1" u="sng" dirty="0">
              <a:solidFill>
                <a:srgbClr val="000000"/>
              </a:solidFill>
              <a:latin typeface="Times New Roman"/>
              <a:cs typeface="Times New Roman"/>
            </a:endParaRPr>
          </a:p>
          <a:p>
            <a:pPr lvl="1">
              <a:buClr>
                <a:srgbClr val="000090"/>
              </a:buClr>
              <a:buFont typeface="Courier New"/>
              <a:buChar char="o"/>
            </a:pPr>
            <a:r>
              <a:rPr lang="en-US" sz="2000" dirty="0">
                <a:solidFill>
                  <a:srgbClr val="000090"/>
                </a:solidFill>
                <a:latin typeface="Times New Roman"/>
                <a:cs typeface="Times New Roman"/>
              </a:rPr>
              <a:t>Research </a:t>
            </a:r>
            <a:endParaRPr lang="en-US" sz="2000" dirty="0" smtClean="0">
              <a:solidFill>
                <a:srgbClr val="000090"/>
              </a:solidFill>
              <a:latin typeface="Times New Roman"/>
              <a:cs typeface="Times New Roman"/>
            </a:endParaRPr>
          </a:p>
          <a:p>
            <a:pPr lvl="2">
              <a:buClr>
                <a:srgbClr val="000090"/>
              </a:buClr>
              <a:buFont typeface="Arial"/>
              <a:buChar char="•"/>
            </a:pPr>
            <a:r>
              <a:rPr lang="en-US" sz="1800" dirty="0" smtClean="0">
                <a:solidFill>
                  <a:schemeClr val="tx1"/>
                </a:solidFill>
                <a:latin typeface="Times New Roman"/>
                <a:cs typeface="Times New Roman"/>
              </a:rPr>
              <a:t>Characteristics of C4FM</a:t>
            </a:r>
          </a:p>
          <a:p>
            <a:pPr lvl="2">
              <a:buClr>
                <a:srgbClr val="000090"/>
              </a:buClr>
              <a:buFont typeface="Arial"/>
              <a:buChar char="•"/>
            </a:pPr>
            <a:r>
              <a:rPr lang="en-US" dirty="0" smtClean="0">
                <a:solidFill>
                  <a:schemeClr val="tx1"/>
                </a:solidFill>
                <a:latin typeface="Times New Roman"/>
                <a:cs typeface="Times New Roman"/>
              </a:rPr>
              <a:t>D-Star Frame Structure</a:t>
            </a:r>
          </a:p>
          <a:p>
            <a:pPr lvl="2">
              <a:buClr>
                <a:srgbClr val="000090"/>
              </a:buClr>
              <a:buFont typeface="Arial"/>
              <a:buChar char="•"/>
            </a:pPr>
            <a:r>
              <a:rPr lang="en-US" sz="1800" dirty="0" smtClean="0">
                <a:solidFill>
                  <a:schemeClr val="tx1"/>
                </a:solidFill>
                <a:latin typeface="Times New Roman"/>
                <a:cs typeface="Times New Roman"/>
              </a:rPr>
              <a:t>System Fusion Frame Structure</a:t>
            </a:r>
          </a:p>
          <a:p>
            <a:pPr lvl="1">
              <a:buClr>
                <a:srgbClr val="000090"/>
              </a:buClr>
              <a:buFont typeface="Courier New"/>
              <a:buChar char="o"/>
            </a:pPr>
            <a:r>
              <a:rPr lang="en-US" sz="2000" dirty="0" smtClean="0">
                <a:solidFill>
                  <a:srgbClr val="000090"/>
                </a:solidFill>
                <a:latin typeface="Times New Roman"/>
                <a:cs typeface="Times New Roman"/>
              </a:rPr>
              <a:t>Software design</a:t>
            </a:r>
          </a:p>
          <a:p>
            <a:pPr lvl="2">
              <a:buClr>
                <a:srgbClr val="000090"/>
              </a:buClr>
              <a:buFont typeface="Arial"/>
              <a:buChar char="•"/>
            </a:pPr>
            <a:r>
              <a:rPr lang="en-US" sz="1800" dirty="0" smtClean="0">
                <a:solidFill>
                  <a:srgbClr val="000000"/>
                </a:solidFill>
                <a:latin typeface="Times New Roman"/>
                <a:cs typeface="Times New Roman"/>
              </a:rPr>
              <a:t>State Machine</a:t>
            </a:r>
          </a:p>
          <a:p>
            <a:pPr lvl="2">
              <a:buClr>
                <a:srgbClr val="000090"/>
              </a:buClr>
              <a:buFont typeface="Arial"/>
              <a:buChar char="•"/>
            </a:pPr>
            <a:r>
              <a:rPr lang="en-US" sz="1800" dirty="0" smtClean="0">
                <a:solidFill>
                  <a:srgbClr val="000000"/>
                </a:solidFill>
                <a:latin typeface="Times New Roman"/>
                <a:cs typeface="Times New Roman"/>
              </a:rPr>
              <a:t>Bit Pattern Matcher</a:t>
            </a:r>
          </a:p>
          <a:p>
            <a:pPr lvl="2">
              <a:buClr>
                <a:srgbClr val="000090"/>
              </a:buClr>
              <a:buFont typeface="Arial"/>
              <a:buChar char="•"/>
            </a:pPr>
            <a:r>
              <a:rPr lang="en-US" dirty="0" smtClean="0">
                <a:solidFill>
                  <a:srgbClr val="000000"/>
                </a:solidFill>
                <a:latin typeface="Times New Roman"/>
                <a:cs typeface="Times New Roman"/>
              </a:rPr>
              <a:t>FICH </a:t>
            </a:r>
            <a:r>
              <a:rPr lang="en-US" dirty="0">
                <a:solidFill>
                  <a:srgbClr val="000000"/>
                </a:solidFill>
                <a:latin typeface="Times New Roman"/>
                <a:cs typeface="Times New Roman"/>
              </a:rPr>
              <a:t>T</a:t>
            </a:r>
            <a:r>
              <a:rPr lang="en-US" dirty="0" smtClean="0">
                <a:solidFill>
                  <a:srgbClr val="000000"/>
                </a:solidFill>
                <a:latin typeface="Times New Roman"/>
                <a:cs typeface="Times New Roman"/>
              </a:rPr>
              <a:t>able Integration</a:t>
            </a:r>
            <a:endParaRPr lang="en-US" sz="1800" dirty="0">
              <a:solidFill>
                <a:srgbClr val="FFFF00"/>
              </a:solidFill>
            </a:endParaRPr>
          </a:p>
          <a:p>
            <a:pPr lvl="1">
              <a:buFont typeface="Wingdings" pitchFamily="2" charset="2"/>
              <a:buChar char="Ø"/>
            </a:pPr>
            <a:endParaRPr lang="en-US" sz="1800" dirty="0">
              <a:solidFill>
                <a:srgbClr val="FFFF00"/>
              </a:solidFill>
            </a:endParaRPr>
          </a:p>
          <a:p>
            <a:pPr>
              <a:buFont typeface="Wingdings" pitchFamily="2" charset="2"/>
              <a:buChar char="Ø"/>
            </a:pPr>
            <a:endParaRPr lang="en-US" dirty="0">
              <a:solidFill>
                <a:srgbClr val="FFFF00"/>
              </a:solidFill>
            </a:endParaRPr>
          </a:p>
        </p:txBody>
      </p:sp>
    </p:spTree>
    <p:extLst>
      <p:ext uri="{BB962C8B-B14F-4D97-AF65-F5344CB8AC3E}">
        <p14:creationId xmlns:p14="http://schemas.microsoft.com/office/powerpoint/2010/main" val="161271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Fusion </a:t>
            </a:r>
            <a:br>
              <a:rPr lang="en-US" dirty="0" smtClean="0"/>
            </a:br>
            <a:r>
              <a:rPr lang="en-US" dirty="0" smtClean="0"/>
              <a:t>State Machine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362200"/>
            <a:ext cx="7619999" cy="3962400"/>
          </a:xfrm>
        </p:spPr>
      </p:pic>
    </p:spTree>
    <p:extLst>
      <p:ext uri="{BB962C8B-B14F-4D97-AF65-F5344CB8AC3E}">
        <p14:creationId xmlns:p14="http://schemas.microsoft.com/office/powerpoint/2010/main" val="230935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11473" cy="1752600"/>
          </a:xfrm>
        </p:spPr>
        <p:txBody>
          <a:bodyPr>
            <a:normAutofit fontScale="90000"/>
          </a:bodyPr>
          <a:lstStyle/>
          <a:p>
            <a:pPr algn="ctr"/>
            <a:r>
              <a:rPr lang="en-US" sz="4000" dirty="0" smtClean="0"/>
              <a:t>D-Star Frame Structure</a:t>
            </a:r>
            <a:br>
              <a:rPr lang="en-US" sz="4000" dirty="0" smtClean="0"/>
            </a:br>
            <a:r>
              <a:rPr lang="en-US" sz="4000" dirty="0" smtClean="0"/>
              <a:t>of</a:t>
            </a:r>
            <a:br>
              <a:rPr lang="en-US" sz="4000" dirty="0" smtClean="0"/>
            </a:br>
            <a:r>
              <a:rPr lang="en-US" sz="4000" dirty="0" smtClean="0"/>
              <a:t>Voice Packet</a:t>
            </a:r>
            <a:endParaRPr lang="en-US" sz="4000" dirty="0"/>
          </a:p>
        </p:txBody>
      </p:sp>
      <p:pic>
        <p:nvPicPr>
          <p:cNvPr id="6" name="Picture 5" descr="Screen Shot 2016-04-18 at 3.25.47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114800"/>
            <a:ext cx="7239000" cy="2118215"/>
          </a:xfrm>
          <a:prstGeom prst="rect">
            <a:avLst/>
          </a:prstGeom>
        </p:spPr>
      </p:pic>
      <p:sp>
        <p:nvSpPr>
          <p:cNvPr id="7" name="Content Placeholder 2"/>
          <p:cNvSpPr>
            <a:spLocks noGrp="1"/>
          </p:cNvSpPr>
          <p:nvPr>
            <p:ph idx="1"/>
          </p:nvPr>
        </p:nvSpPr>
        <p:spPr>
          <a:xfrm>
            <a:off x="818347" y="2209800"/>
            <a:ext cx="7411253" cy="1905000"/>
          </a:xfrm>
        </p:spPr>
        <p:txBody>
          <a:bodyPr anchor="t">
            <a:normAutofit/>
          </a:bodyPr>
          <a:lstStyle/>
          <a:p>
            <a:pPr>
              <a:buClr>
                <a:srgbClr val="000090"/>
              </a:buClr>
              <a:buFont typeface="Courier New"/>
              <a:buChar char="o"/>
            </a:pPr>
            <a:r>
              <a:rPr lang="en-US" sz="2000" dirty="0" smtClean="0">
                <a:solidFill>
                  <a:srgbClr val="000090"/>
                </a:solidFill>
                <a:latin typeface="Times New Roman"/>
                <a:cs typeface="Times New Roman"/>
              </a:rPr>
              <a:t>D-Star frame </a:t>
            </a:r>
            <a:r>
              <a:rPr lang="en-US" sz="2000" dirty="0">
                <a:solidFill>
                  <a:srgbClr val="000090"/>
                </a:solidFill>
                <a:latin typeface="Times New Roman"/>
                <a:cs typeface="Times New Roman"/>
              </a:rPr>
              <a:t>s</a:t>
            </a:r>
            <a:r>
              <a:rPr lang="en-US" sz="2000" dirty="0" smtClean="0">
                <a:solidFill>
                  <a:srgbClr val="000090"/>
                </a:solidFill>
                <a:latin typeface="Times New Roman"/>
                <a:cs typeface="Times New Roman"/>
              </a:rPr>
              <a:t>tructure of voice packet</a:t>
            </a:r>
            <a:endParaRPr lang="en-US" sz="2000" dirty="0">
              <a:solidFill>
                <a:srgbClr val="000090"/>
              </a:solidFill>
              <a:latin typeface="Times New Roman"/>
              <a:cs typeface="Times New Roman"/>
            </a:endParaRPr>
          </a:p>
          <a:p>
            <a:pPr lvl="1">
              <a:buClr>
                <a:srgbClr val="000090"/>
              </a:buClr>
              <a:buFont typeface="Arial"/>
              <a:buChar char="•"/>
            </a:pPr>
            <a:r>
              <a:rPr lang="en-US" sz="1800" dirty="0" smtClean="0">
                <a:solidFill>
                  <a:schemeClr val="tx1"/>
                </a:solidFill>
                <a:latin typeface="Times New Roman"/>
                <a:cs typeface="Times New Roman"/>
              </a:rPr>
              <a:t>The packet below describes how bits are allocated within each frame of the packet.</a:t>
            </a:r>
          </a:p>
          <a:p>
            <a:pPr lvl="1">
              <a:buClr>
                <a:srgbClr val="000090"/>
              </a:buClr>
              <a:buFont typeface="Arial"/>
              <a:buChar char="•"/>
            </a:pPr>
            <a:r>
              <a:rPr lang="en-US" sz="1800" dirty="0" smtClean="0">
                <a:solidFill>
                  <a:schemeClr val="tx1"/>
                </a:solidFill>
                <a:latin typeface="Times New Roman"/>
                <a:cs typeface="Times New Roman"/>
              </a:rPr>
              <a:t>Understanding this packet was a vital step in understanding how the D-Star state machine functioned.</a:t>
            </a:r>
          </a:p>
          <a:p>
            <a:pPr lvl="1">
              <a:buClr>
                <a:srgbClr val="000090"/>
              </a:buClr>
              <a:buFont typeface="Arial"/>
              <a:buChar char="•"/>
            </a:pPr>
            <a:endParaRPr lang="en-US" sz="1800" dirty="0" smtClean="0">
              <a:solidFill>
                <a:schemeClr val="tx1"/>
              </a:solidFill>
              <a:latin typeface="Times New Roman"/>
              <a:cs typeface="Times New Roman"/>
            </a:endParaRPr>
          </a:p>
        </p:txBody>
      </p:sp>
    </p:spTree>
    <p:extLst>
      <p:ext uri="{BB962C8B-B14F-4D97-AF65-F5344CB8AC3E}">
        <p14:creationId xmlns:p14="http://schemas.microsoft.com/office/powerpoint/2010/main" val="319347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chor="t">
            <a:normAutofit fontScale="90000"/>
          </a:bodyPr>
          <a:lstStyle/>
          <a:p>
            <a:pPr algn="ctr"/>
            <a:r>
              <a:rPr lang="en-US" sz="4000" dirty="0" smtClean="0"/>
              <a:t>System Fusion </a:t>
            </a:r>
            <a:br>
              <a:rPr lang="en-US" sz="4000" dirty="0" smtClean="0"/>
            </a:br>
            <a:r>
              <a:rPr lang="en-US" sz="4000" dirty="0" smtClean="0"/>
              <a:t>Full Rate Voice Mode </a:t>
            </a:r>
            <a:br>
              <a:rPr lang="en-US" sz="4000" dirty="0" smtClean="0"/>
            </a:br>
            <a:r>
              <a:rPr lang="en-US" sz="4000" dirty="0" smtClean="0"/>
              <a:t>Frame Structure</a:t>
            </a:r>
            <a:endParaRPr lang="en-US" sz="4000" dirty="0"/>
          </a:p>
        </p:txBody>
      </p:sp>
      <p:pic>
        <p:nvPicPr>
          <p:cNvPr id="4" name="Picture 3" descr="Screen Shot 2016-04-19 at 2.22.53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144000" cy="1693044"/>
          </a:xfrm>
          <a:prstGeom prst="rect">
            <a:avLst/>
          </a:prstGeom>
        </p:spPr>
      </p:pic>
      <p:pic>
        <p:nvPicPr>
          <p:cNvPr id="6" name="Picture 5" descr="Screen Shot 2016-04-19 at 2.23.02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600"/>
            <a:ext cx="9144000" cy="2260600"/>
          </a:xfrm>
          <a:prstGeom prst="rect">
            <a:avLst/>
          </a:prstGeom>
        </p:spPr>
      </p:pic>
    </p:spTree>
    <p:extLst>
      <p:ext uri="{BB962C8B-B14F-4D97-AF65-F5344CB8AC3E}">
        <p14:creationId xmlns:p14="http://schemas.microsoft.com/office/powerpoint/2010/main" val="324521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07459"/>
          </a:xfrm>
        </p:spPr>
        <p:txBody>
          <a:bodyPr/>
          <a:lstStyle/>
          <a:p>
            <a:r>
              <a:rPr lang="en-US" sz="4000" dirty="0" smtClean="0"/>
              <a:t>System Fusion</a:t>
            </a:r>
            <a:br>
              <a:rPr lang="en-US" sz="4000" dirty="0" smtClean="0"/>
            </a:br>
            <a:r>
              <a:rPr lang="en-US" sz="4000" dirty="0" smtClean="0"/>
              <a:t>Header Frame Structure</a:t>
            </a:r>
            <a:endParaRPr lang="en-US" sz="4000" dirty="0"/>
          </a:p>
        </p:txBody>
      </p:sp>
      <p:pic>
        <p:nvPicPr>
          <p:cNvPr id="4" name="Picture 3" descr="Screen Shot 2016-04-18 at 3.56.52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55520"/>
            <a:ext cx="8534400" cy="4526280"/>
          </a:xfrm>
          <a:prstGeom prst="rect">
            <a:avLst/>
          </a:prstGeom>
        </p:spPr>
      </p:pic>
    </p:spTree>
    <p:extLst>
      <p:ext uri="{BB962C8B-B14F-4D97-AF65-F5344CB8AC3E}">
        <p14:creationId xmlns:p14="http://schemas.microsoft.com/office/powerpoint/2010/main" val="125989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11473" cy="1312480"/>
          </a:xfrm>
        </p:spPr>
        <p:txBody>
          <a:bodyPr>
            <a:normAutofit/>
          </a:bodyPr>
          <a:lstStyle/>
          <a:p>
            <a:pPr algn="ctr"/>
            <a:r>
              <a:rPr lang="en-US" sz="4000" dirty="0">
                <a:solidFill>
                  <a:srgbClr val="FFFFFF"/>
                </a:solidFill>
              </a:rPr>
              <a:t>Roles and Responsibilities</a:t>
            </a:r>
          </a:p>
        </p:txBody>
      </p:sp>
      <p:sp>
        <p:nvSpPr>
          <p:cNvPr id="3" name="Content Placeholder 2"/>
          <p:cNvSpPr>
            <a:spLocks noGrp="1"/>
          </p:cNvSpPr>
          <p:nvPr>
            <p:ph idx="1"/>
          </p:nvPr>
        </p:nvSpPr>
        <p:spPr>
          <a:xfrm>
            <a:off x="457199" y="2362199"/>
            <a:ext cx="8229600" cy="3525513"/>
          </a:xfrm>
        </p:spPr>
        <p:txBody>
          <a:bodyPr anchor="t">
            <a:normAutofit lnSpcReduction="10000"/>
          </a:bodyPr>
          <a:lstStyle/>
          <a:p>
            <a:pPr marL="0" indent="0">
              <a:buNone/>
            </a:pPr>
            <a:r>
              <a:rPr lang="en-US" sz="2400" dirty="0" smtClean="0">
                <a:solidFill>
                  <a:srgbClr val="000090"/>
                </a:solidFill>
                <a:latin typeface="Times New Roman"/>
                <a:cs typeface="Times New Roman"/>
              </a:rPr>
              <a:t>Team Member: </a:t>
            </a:r>
            <a:r>
              <a:rPr lang="en-US" sz="2400" b="1" u="sng" dirty="0" smtClean="0">
                <a:solidFill>
                  <a:schemeClr val="tx1"/>
                </a:solidFill>
                <a:latin typeface="Times New Roman"/>
                <a:cs typeface="Times New Roman"/>
              </a:rPr>
              <a:t>Cory Cox</a:t>
            </a:r>
            <a:endParaRPr lang="en-US" sz="2400" b="1" u="sng" dirty="0">
              <a:solidFill>
                <a:schemeClr val="tx1"/>
              </a:solidFill>
              <a:latin typeface="Times New Roman"/>
              <a:cs typeface="Times New Roman"/>
            </a:endParaRPr>
          </a:p>
          <a:p>
            <a:pPr lvl="1">
              <a:buClr>
                <a:srgbClr val="000090"/>
              </a:buClr>
              <a:buFont typeface="Courier New"/>
              <a:buChar char="o"/>
            </a:pPr>
            <a:r>
              <a:rPr lang="en-US" sz="2000" dirty="0" smtClean="0">
                <a:solidFill>
                  <a:srgbClr val="000090"/>
                </a:solidFill>
                <a:latin typeface="Times New Roman"/>
                <a:cs typeface="Times New Roman"/>
              </a:rPr>
              <a:t>Research </a:t>
            </a:r>
          </a:p>
          <a:p>
            <a:pPr lvl="2">
              <a:buClr>
                <a:srgbClr val="000090"/>
              </a:buClr>
              <a:buFont typeface="Arial"/>
              <a:buChar char="•"/>
            </a:pPr>
            <a:r>
              <a:rPr lang="en-US" sz="1800" dirty="0" smtClean="0">
                <a:solidFill>
                  <a:srgbClr val="000000"/>
                </a:solidFill>
                <a:latin typeface="Times New Roman"/>
                <a:cs typeface="Times New Roman"/>
              </a:rPr>
              <a:t>Interfacing</a:t>
            </a:r>
          </a:p>
          <a:p>
            <a:pPr lvl="2">
              <a:buClr>
                <a:srgbClr val="000090"/>
              </a:buClr>
              <a:buFont typeface="Arial"/>
              <a:buChar char="•"/>
            </a:pPr>
            <a:r>
              <a:rPr lang="en-US" sz="1800" dirty="0" smtClean="0">
                <a:solidFill>
                  <a:srgbClr val="000000"/>
                </a:solidFill>
                <a:latin typeface="Times New Roman"/>
                <a:cs typeface="Times New Roman"/>
              </a:rPr>
              <a:t>System requirements</a:t>
            </a:r>
          </a:p>
          <a:p>
            <a:pPr lvl="2">
              <a:buClr>
                <a:srgbClr val="000090"/>
              </a:buClr>
              <a:buFont typeface="Arial"/>
              <a:buChar char="•"/>
            </a:pPr>
            <a:r>
              <a:rPr lang="en-US" sz="1800" dirty="0" smtClean="0">
                <a:solidFill>
                  <a:srgbClr val="000000"/>
                </a:solidFill>
                <a:latin typeface="Times New Roman"/>
                <a:cs typeface="Times New Roman"/>
              </a:rPr>
              <a:t>Existing systems</a:t>
            </a:r>
          </a:p>
          <a:p>
            <a:pPr lvl="2">
              <a:buClr>
                <a:srgbClr val="000090"/>
              </a:buClr>
              <a:buFont typeface="Arial"/>
              <a:buChar char="•"/>
            </a:pPr>
            <a:r>
              <a:rPr lang="en-US" sz="1800" dirty="0" smtClean="0">
                <a:solidFill>
                  <a:srgbClr val="000000"/>
                </a:solidFill>
                <a:latin typeface="Times New Roman"/>
                <a:cs typeface="Times New Roman"/>
              </a:rPr>
              <a:t>Performance</a:t>
            </a:r>
          </a:p>
          <a:p>
            <a:pPr lvl="1">
              <a:buClr>
                <a:srgbClr val="000090"/>
              </a:buClr>
              <a:buFont typeface="Courier New"/>
              <a:buChar char="o"/>
            </a:pPr>
            <a:r>
              <a:rPr lang="en-US" sz="2000" dirty="0" smtClean="0">
                <a:solidFill>
                  <a:srgbClr val="000090"/>
                </a:solidFill>
                <a:latin typeface="Times New Roman"/>
                <a:cs typeface="Times New Roman"/>
              </a:rPr>
              <a:t>Software design</a:t>
            </a:r>
          </a:p>
          <a:p>
            <a:pPr lvl="2">
              <a:buClr>
                <a:srgbClr val="000090"/>
              </a:buClr>
              <a:buFont typeface="Arial"/>
              <a:buChar char="•"/>
            </a:pPr>
            <a:r>
              <a:rPr lang="en-US" sz="1800" dirty="0" smtClean="0">
                <a:solidFill>
                  <a:srgbClr val="000000"/>
                </a:solidFill>
                <a:latin typeface="Times New Roman"/>
                <a:cs typeface="Times New Roman"/>
              </a:rPr>
              <a:t>State Machine</a:t>
            </a:r>
          </a:p>
          <a:p>
            <a:pPr lvl="2">
              <a:buClr>
                <a:srgbClr val="000090"/>
              </a:buClr>
              <a:buFont typeface="Arial"/>
              <a:buChar char="•"/>
            </a:pPr>
            <a:r>
              <a:rPr lang="en-US" sz="1800" dirty="0" smtClean="0">
                <a:solidFill>
                  <a:srgbClr val="000000"/>
                </a:solidFill>
                <a:latin typeface="Times New Roman"/>
                <a:cs typeface="Times New Roman"/>
              </a:rPr>
              <a:t>Bit-Pattern Matcher</a:t>
            </a:r>
          </a:p>
          <a:p>
            <a:pPr lvl="2">
              <a:buClr>
                <a:srgbClr val="000090"/>
              </a:buClr>
              <a:buFont typeface="Arial"/>
              <a:buChar char="•"/>
            </a:pPr>
            <a:r>
              <a:rPr lang="en-US" dirty="0" smtClean="0">
                <a:solidFill>
                  <a:schemeClr val="tx1"/>
                </a:solidFill>
                <a:latin typeface="Times New Roman"/>
                <a:cs typeface="Times New Roman"/>
              </a:rPr>
              <a:t>FICH table integration</a:t>
            </a:r>
            <a:endParaRPr lang="en-US" sz="1800" dirty="0" smtClean="0">
              <a:solidFill>
                <a:schemeClr val="tx1"/>
              </a:solidFill>
              <a:latin typeface="Times New Roman"/>
              <a:cs typeface="Times New Roman"/>
            </a:endParaRPr>
          </a:p>
          <a:p>
            <a:pPr lvl="1">
              <a:buFont typeface="Wingdings" pitchFamily="2" charset="2"/>
              <a:buChar char="Ø"/>
            </a:pPr>
            <a:endParaRPr lang="en-US" sz="1800" dirty="0" smtClean="0">
              <a:solidFill>
                <a:srgbClr val="FFFF00"/>
              </a:solidFill>
            </a:endParaRPr>
          </a:p>
          <a:p>
            <a:pPr lvl="1">
              <a:buFont typeface="Wingdings" pitchFamily="2" charset="2"/>
              <a:buChar char="Ø"/>
            </a:pPr>
            <a:endParaRPr lang="en-US" sz="1800" dirty="0">
              <a:solidFill>
                <a:srgbClr val="FFFF00"/>
              </a:solidFill>
            </a:endParaRPr>
          </a:p>
          <a:p>
            <a:pPr>
              <a:buFont typeface="Wingdings" pitchFamily="2" charset="2"/>
              <a:buChar char="Ø"/>
            </a:pPr>
            <a:endParaRPr lang="en-US" dirty="0" smtClean="0">
              <a:solidFill>
                <a:srgbClr val="FFFF00"/>
              </a:solidFill>
            </a:endParaRPr>
          </a:p>
        </p:txBody>
      </p:sp>
    </p:spTree>
    <p:extLst>
      <p:ext uri="{BB962C8B-B14F-4D97-AF65-F5344CB8AC3E}">
        <p14:creationId xmlns:p14="http://schemas.microsoft.com/office/powerpoint/2010/main" val="328280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11473" cy="1312480"/>
          </a:xfrm>
        </p:spPr>
        <p:txBody>
          <a:bodyPr>
            <a:normAutofit/>
          </a:bodyPr>
          <a:lstStyle/>
          <a:p>
            <a:pPr algn="ctr"/>
            <a:r>
              <a:rPr lang="en-US" sz="4000" dirty="0" smtClean="0">
                <a:solidFill>
                  <a:srgbClr val="FFFFFF"/>
                </a:solidFill>
              </a:rPr>
              <a:t>Design Approach</a:t>
            </a:r>
            <a:endParaRPr lang="en-US" sz="4000" dirty="0">
              <a:solidFill>
                <a:srgbClr val="FFFFFF"/>
              </a:solidFill>
            </a:endParaRPr>
          </a:p>
        </p:txBody>
      </p:sp>
      <p:sp>
        <p:nvSpPr>
          <p:cNvPr id="3" name="Content Placeholder 2"/>
          <p:cNvSpPr>
            <a:spLocks noGrp="1"/>
          </p:cNvSpPr>
          <p:nvPr>
            <p:ph idx="1"/>
          </p:nvPr>
        </p:nvSpPr>
        <p:spPr>
          <a:xfrm>
            <a:off x="838200" y="2209800"/>
            <a:ext cx="7429883" cy="4038600"/>
          </a:xfrm>
        </p:spPr>
        <p:txBody>
          <a:bodyPr anchor="t">
            <a:normAutofit/>
          </a:bodyPr>
          <a:lstStyle/>
          <a:p>
            <a:pPr>
              <a:buClr>
                <a:srgbClr val="000090"/>
              </a:buClr>
              <a:buFont typeface="Courier New"/>
              <a:buChar char="o"/>
            </a:pPr>
            <a:r>
              <a:rPr lang="en-US" sz="2000" dirty="0" smtClean="0">
                <a:solidFill>
                  <a:srgbClr val="000090"/>
                </a:solidFill>
                <a:latin typeface="Times New Roman"/>
                <a:cs typeface="Times New Roman"/>
              </a:rPr>
              <a:t>Modulator / Demodulator</a:t>
            </a:r>
          </a:p>
          <a:p>
            <a:pPr lvl="1">
              <a:lnSpc>
                <a:spcPct val="80000"/>
              </a:lnSpc>
              <a:buClr>
                <a:srgbClr val="000090"/>
              </a:buClr>
              <a:buFont typeface="Arial"/>
              <a:buChar char="•"/>
            </a:pPr>
            <a:r>
              <a:rPr lang="en-US" sz="1800" dirty="0" smtClean="0">
                <a:solidFill>
                  <a:schemeClr val="tx1"/>
                </a:solidFill>
                <a:latin typeface="Times New Roman"/>
                <a:cs typeface="Times New Roman"/>
              </a:rPr>
              <a:t>All code written in the C programming language</a:t>
            </a:r>
          </a:p>
          <a:p>
            <a:pPr lvl="1">
              <a:lnSpc>
                <a:spcPct val="80000"/>
              </a:lnSpc>
              <a:buClr>
                <a:srgbClr val="000090"/>
              </a:buClr>
              <a:buFont typeface="Arial"/>
              <a:buChar char="•"/>
            </a:pPr>
            <a:r>
              <a:rPr lang="en-US" sz="1800" dirty="0" smtClean="0">
                <a:solidFill>
                  <a:schemeClr val="tx1"/>
                </a:solidFill>
                <a:latin typeface="Times New Roman"/>
                <a:cs typeface="Times New Roman"/>
              </a:rPr>
              <a:t>Eclipse IDE</a:t>
            </a:r>
          </a:p>
          <a:p>
            <a:pPr lvl="1">
              <a:lnSpc>
                <a:spcPct val="80000"/>
              </a:lnSpc>
              <a:buClr>
                <a:srgbClr val="000090"/>
              </a:buClr>
              <a:buFont typeface="Arial"/>
              <a:buChar char="•"/>
            </a:pPr>
            <a:r>
              <a:rPr lang="en-US" sz="1800" dirty="0" smtClean="0">
                <a:solidFill>
                  <a:schemeClr val="tx1"/>
                </a:solidFill>
                <a:latin typeface="Times New Roman"/>
                <a:cs typeface="Times New Roman"/>
              </a:rPr>
              <a:t>GCC Compiler</a:t>
            </a:r>
          </a:p>
          <a:p>
            <a:pPr lvl="1">
              <a:lnSpc>
                <a:spcPct val="80000"/>
              </a:lnSpc>
              <a:buClr>
                <a:srgbClr val="000090"/>
              </a:buClr>
              <a:buFont typeface="Arial"/>
              <a:buChar char="•"/>
            </a:pPr>
            <a:r>
              <a:rPr lang="en-US" sz="1800" dirty="0" smtClean="0">
                <a:solidFill>
                  <a:schemeClr val="tx1"/>
                </a:solidFill>
                <a:latin typeface="Times New Roman"/>
                <a:cs typeface="Times New Roman"/>
              </a:rPr>
              <a:t>GitHub repository</a:t>
            </a:r>
          </a:p>
          <a:p>
            <a:pPr marL="285750" lvl="1" indent="-285750">
              <a:buClr>
                <a:srgbClr val="000090"/>
              </a:buClr>
              <a:buFont typeface="Courier New"/>
              <a:buChar char="o"/>
            </a:pPr>
            <a:r>
              <a:rPr lang="en-US" dirty="0" smtClean="0">
                <a:solidFill>
                  <a:srgbClr val="000090"/>
                </a:solidFill>
                <a:latin typeface="Times New Roman"/>
                <a:cs typeface="Times New Roman"/>
              </a:rPr>
              <a:t>Applicable Courses Taken</a:t>
            </a:r>
          </a:p>
          <a:p>
            <a:pPr marL="635000" lvl="2" indent="-285750">
              <a:lnSpc>
                <a:spcPct val="80000"/>
              </a:lnSpc>
              <a:buClr>
                <a:srgbClr val="000090"/>
              </a:buClr>
              <a:buFont typeface="Arial"/>
              <a:buChar char="•"/>
            </a:pPr>
            <a:r>
              <a:rPr lang="en-US" dirty="0">
                <a:solidFill>
                  <a:schemeClr val="tx1"/>
                </a:solidFill>
                <a:latin typeface="Times New Roman"/>
                <a:cs typeface="Times New Roman"/>
              </a:rPr>
              <a:t>CS 1428 – Foundations of Computer Science </a:t>
            </a:r>
            <a:r>
              <a:rPr lang="en-US" dirty="0" smtClean="0">
                <a:solidFill>
                  <a:schemeClr val="tx1"/>
                </a:solidFill>
                <a:latin typeface="Times New Roman"/>
                <a:cs typeface="Times New Roman"/>
              </a:rPr>
              <a:t>I</a:t>
            </a:r>
          </a:p>
          <a:p>
            <a:pPr marL="635000" lvl="2" indent="-285750">
              <a:lnSpc>
                <a:spcPct val="80000"/>
              </a:lnSpc>
              <a:buClr>
                <a:srgbClr val="000090"/>
              </a:buClr>
              <a:buFont typeface="Arial"/>
              <a:buChar char="•"/>
            </a:pPr>
            <a:r>
              <a:rPr lang="en-US" dirty="0" smtClean="0">
                <a:solidFill>
                  <a:schemeClr val="tx1"/>
                </a:solidFill>
                <a:latin typeface="Times New Roman"/>
                <a:cs typeface="Times New Roman"/>
              </a:rPr>
              <a:t>EE 3420 – Microprocessors</a:t>
            </a:r>
          </a:p>
          <a:p>
            <a:pPr marL="635000" lvl="2" indent="-285750">
              <a:lnSpc>
                <a:spcPct val="80000"/>
              </a:lnSpc>
              <a:buClr>
                <a:srgbClr val="000090"/>
              </a:buClr>
              <a:buFont typeface="Arial"/>
              <a:buChar char="•"/>
            </a:pPr>
            <a:r>
              <a:rPr lang="en-US" dirty="0" smtClean="0">
                <a:solidFill>
                  <a:schemeClr val="tx1"/>
                </a:solidFill>
                <a:latin typeface="Times New Roman"/>
                <a:cs typeface="Times New Roman"/>
              </a:rPr>
              <a:t>EE 4370 – Communication Systems</a:t>
            </a:r>
          </a:p>
          <a:p>
            <a:pPr marL="635000" lvl="2" indent="-285750">
              <a:lnSpc>
                <a:spcPct val="80000"/>
              </a:lnSpc>
              <a:buClr>
                <a:srgbClr val="000090"/>
              </a:buClr>
              <a:buFont typeface="Arial"/>
              <a:buChar char="•"/>
            </a:pPr>
            <a:r>
              <a:rPr lang="en-US" dirty="0" smtClean="0">
                <a:solidFill>
                  <a:schemeClr val="tx1"/>
                </a:solidFill>
                <a:latin typeface="Times New Roman"/>
                <a:cs typeface="Times New Roman"/>
              </a:rPr>
              <a:t>EE 4378 – Data Compression and Error Coding</a:t>
            </a:r>
            <a:endParaRPr lang="en-US" dirty="0">
              <a:solidFill>
                <a:schemeClr val="tx1"/>
              </a:solidFill>
              <a:latin typeface="Times New Roman"/>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514600"/>
            <a:ext cx="1485900" cy="148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486400"/>
            <a:ext cx="3972128" cy="9334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648200"/>
            <a:ext cx="1791923" cy="1194615"/>
          </a:xfrm>
          <a:prstGeom prst="rect">
            <a:avLst/>
          </a:prstGeom>
        </p:spPr>
      </p:pic>
    </p:spTree>
    <p:extLst>
      <p:ext uri="{BB962C8B-B14F-4D97-AF65-F5344CB8AC3E}">
        <p14:creationId xmlns:p14="http://schemas.microsoft.com/office/powerpoint/2010/main" val="105667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11473" cy="1312480"/>
          </a:xfrm>
        </p:spPr>
        <p:txBody>
          <a:bodyPr>
            <a:normAutofit/>
          </a:bodyPr>
          <a:lstStyle/>
          <a:p>
            <a:pPr algn="ctr"/>
            <a:r>
              <a:rPr lang="en-US" sz="4000" dirty="0" smtClean="0"/>
              <a:t>Constraints</a:t>
            </a:r>
            <a:endParaRPr lang="en-US" sz="4000" dirty="0"/>
          </a:p>
        </p:txBody>
      </p:sp>
      <p:sp>
        <p:nvSpPr>
          <p:cNvPr id="3" name="Content Placeholder 2"/>
          <p:cNvSpPr>
            <a:spLocks noGrp="1"/>
          </p:cNvSpPr>
          <p:nvPr>
            <p:ph idx="1"/>
          </p:nvPr>
        </p:nvSpPr>
        <p:spPr>
          <a:xfrm>
            <a:off x="818347" y="2514600"/>
            <a:ext cx="7429883" cy="3048000"/>
          </a:xfrm>
        </p:spPr>
        <p:txBody>
          <a:bodyPr anchor="t">
            <a:normAutofit fontScale="25000" lnSpcReduction="20000"/>
          </a:bodyPr>
          <a:lstStyle/>
          <a:p>
            <a:pPr>
              <a:lnSpc>
                <a:spcPct val="170000"/>
              </a:lnSpc>
              <a:buClr>
                <a:srgbClr val="000090"/>
              </a:buClr>
              <a:buFont typeface="Courier New"/>
              <a:buChar char="o"/>
            </a:pPr>
            <a:r>
              <a:rPr lang="en-US" sz="9600" dirty="0">
                <a:solidFill>
                  <a:srgbClr val="000090"/>
                </a:solidFill>
                <a:latin typeface="Times New Roman"/>
                <a:cs typeface="Times New Roman"/>
              </a:rPr>
              <a:t>Budgetary </a:t>
            </a:r>
          </a:p>
          <a:p>
            <a:pPr lvl="1">
              <a:lnSpc>
                <a:spcPct val="170000"/>
              </a:lnSpc>
              <a:buClr>
                <a:srgbClr val="000090"/>
              </a:buClr>
              <a:buFont typeface="Arial"/>
              <a:buChar char="•"/>
            </a:pPr>
            <a:r>
              <a:rPr lang="en-US" sz="8000" dirty="0" smtClean="0">
                <a:solidFill>
                  <a:srgbClr val="000000"/>
                </a:solidFill>
                <a:latin typeface="Times New Roman"/>
                <a:cs typeface="Times New Roman"/>
              </a:rPr>
              <a:t>FLEX-6700</a:t>
            </a:r>
          </a:p>
          <a:p>
            <a:pPr lvl="2">
              <a:lnSpc>
                <a:spcPct val="120000"/>
              </a:lnSpc>
              <a:buClr>
                <a:srgbClr val="000090"/>
              </a:buClr>
              <a:buFont typeface="Arial"/>
              <a:buChar char="•"/>
            </a:pPr>
            <a:r>
              <a:rPr lang="en-US" sz="7800" dirty="0" smtClean="0">
                <a:solidFill>
                  <a:srgbClr val="000000"/>
                </a:solidFill>
                <a:latin typeface="Times New Roman"/>
                <a:cs typeface="Times New Roman"/>
              </a:rPr>
              <a:t>Substituted with FLEX-6300 with an added transverter to send a receive signals up to the 150+ MHz range</a:t>
            </a:r>
            <a:endParaRPr lang="en-US" sz="7800" dirty="0">
              <a:solidFill>
                <a:srgbClr val="000000"/>
              </a:solidFill>
              <a:latin typeface="Times New Roman"/>
              <a:cs typeface="Times New Roman"/>
            </a:endParaRPr>
          </a:p>
          <a:p>
            <a:pPr>
              <a:buClr>
                <a:srgbClr val="000090"/>
              </a:buClr>
              <a:buFont typeface="Courier New"/>
              <a:buChar char="o"/>
            </a:pPr>
            <a:r>
              <a:rPr lang="en-US" sz="9600" dirty="0" smtClean="0">
                <a:solidFill>
                  <a:srgbClr val="000090"/>
                </a:solidFill>
                <a:latin typeface="Times New Roman"/>
                <a:cs typeface="Times New Roman"/>
              </a:rPr>
              <a:t>Design</a:t>
            </a:r>
            <a:endParaRPr lang="en-US" sz="9600" dirty="0">
              <a:solidFill>
                <a:srgbClr val="000090"/>
              </a:solidFill>
              <a:latin typeface="Times New Roman"/>
              <a:cs typeface="Times New Roman"/>
            </a:endParaRPr>
          </a:p>
          <a:p>
            <a:pPr lvl="1">
              <a:lnSpc>
                <a:spcPct val="170000"/>
              </a:lnSpc>
              <a:buClr>
                <a:srgbClr val="000090"/>
              </a:buClr>
              <a:buFont typeface="Arial"/>
              <a:buChar char="•"/>
            </a:pPr>
            <a:r>
              <a:rPr lang="en-US" sz="8000" dirty="0" smtClean="0">
                <a:solidFill>
                  <a:srgbClr val="000000"/>
                </a:solidFill>
                <a:latin typeface="Times New Roman"/>
                <a:cs typeface="Times New Roman"/>
              </a:rPr>
              <a:t>Limited resources for System Fusion</a:t>
            </a:r>
          </a:p>
          <a:p>
            <a:pPr lvl="1">
              <a:lnSpc>
                <a:spcPct val="170000"/>
              </a:lnSpc>
              <a:buClr>
                <a:srgbClr val="000090"/>
              </a:buClr>
              <a:buFont typeface="Arial"/>
              <a:buChar char="•"/>
            </a:pPr>
            <a:r>
              <a:rPr lang="en-US" sz="8000" dirty="0" smtClean="0">
                <a:solidFill>
                  <a:srgbClr val="000000"/>
                </a:solidFill>
                <a:latin typeface="Times New Roman"/>
                <a:cs typeface="Times New Roman"/>
              </a:rPr>
              <a:t>Unable to locate open source coding for C4FM</a:t>
            </a:r>
            <a:endParaRPr lang="en-US" sz="8000" dirty="0">
              <a:solidFill>
                <a:srgbClr val="000000"/>
              </a:solidFill>
              <a:latin typeface="Times New Roman"/>
              <a:cs typeface="Times New Roman"/>
            </a:endParaRPr>
          </a:p>
          <a:p>
            <a:pPr marL="0" indent="0">
              <a:buNone/>
            </a:pPr>
            <a:endParaRPr lang="en-US" dirty="0">
              <a:solidFill>
                <a:srgbClr val="FFFF00"/>
              </a:solidFill>
            </a:endParaRPr>
          </a:p>
        </p:txBody>
      </p:sp>
    </p:spTree>
    <p:extLst>
      <p:ext uri="{BB962C8B-B14F-4D97-AF65-F5344CB8AC3E}">
        <p14:creationId xmlns:p14="http://schemas.microsoft.com/office/powerpoint/2010/main" val="152205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56488"/>
          </a:xfrm>
        </p:spPr>
        <p:txBody>
          <a:bodyPr>
            <a:normAutofit/>
          </a:bodyPr>
          <a:lstStyle/>
          <a:p>
            <a:pPr algn="ctr"/>
            <a:r>
              <a:rPr lang="en-US" sz="4000" dirty="0" smtClean="0">
                <a:solidFill>
                  <a:srgbClr val="FFFFFF"/>
                </a:solidFill>
              </a:rPr>
              <a:t>Results</a:t>
            </a:r>
            <a:endParaRPr lang="en-US" sz="4000" dirty="0">
              <a:solidFill>
                <a:srgbClr val="FFFFFF"/>
              </a:solidFill>
            </a:endParaRPr>
          </a:p>
        </p:txBody>
      </p:sp>
      <p:sp>
        <p:nvSpPr>
          <p:cNvPr id="3" name="Content Placeholder 2"/>
          <p:cNvSpPr>
            <a:spLocks noGrp="1"/>
          </p:cNvSpPr>
          <p:nvPr>
            <p:ph idx="1"/>
          </p:nvPr>
        </p:nvSpPr>
        <p:spPr>
          <a:xfrm>
            <a:off x="459475" y="2209800"/>
            <a:ext cx="5179325" cy="4267200"/>
          </a:xfrm>
        </p:spPr>
        <p:txBody>
          <a:bodyPr anchor="t">
            <a:normAutofit fontScale="85000" lnSpcReduction="20000"/>
          </a:bodyPr>
          <a:lstStyle/>
          <a:p>
            <a:pPr marL="0" indent="0">
              <a:buNone/>
            </a:pPr>
            <a:r>
              <a:rPr lang="en-US" sz="2400" dirty="0" smtClean="0">
                <a:solidFill>
                  <a:srgbClr val="000090"/>
                </a:solidFill>
                <a:latin typeface="Times New Roman"/>
                <a:cs typeface="Times New Roman"/>
              </a:rPr>
              <a:t>Radio Communication</a:t>
            </a:r>
          </a:p>
          <a:p>
            <a:pPr>
              <a:buClr>
                <a:srgbClr val="000090"/>
              </a:buClr>
              <a:buFont typeface="Courier New"/>
              <a:buChar char="o"/>
            </a:pPr>
            <a:r>
              <a:rPr lang="en-US" sz="2100" dirty="0">
                <a:solidFill>
                  <a:schemeClr val="tx1"/>
                </a:solidFill>
                <a:latin typeface="Times New Roman"/>
                <a:cs typeface="Times New Roman"/>
              </a:rPr>
              <a:t>Communicate on </a:t>
            </a:r>
            <a:r>
              <a:rPr lang="en-US" sz="2100" dirty="0" smtClean="0">
                <a:solidFill>
                  <a:schemeClr val="tx1"/>
                </a:solidFill>
                <a:latin typeface="Times New Roman"/>
                <a:cs typeface="Times New Roman"/>
              </a:rPr>
              <a:t>FLEX-6300 with Yaesu FT1DR handheld using </a:t>
            </a:r>
            <a:r>
              <a:rPr lang="en-US" sz="2100" dirty="0">
                <a:solidFill>
                  <a:schemeClr val="tx1"/>
                </a:solidFill>
                <a:latin typeface="Times New Roman"/>
                <a:cs typeface="Times New Roman"/>
              </a:rPr>
              <a:t>FM </a:t>
            </a:r>
          </a:p>
          <a:p>
            <a:pPr>
              <a:buClr>
                <a:srgbClr val="000090"/>
              </a:buClr>
              <a:buFont typeface="Courier New"/>
              <a:buChar char="o"/>
            </a:pPr>
            <a:r>
              <a:rPr lang="en-US" sz="2100" dirty="0">
                <a:solidFill>
                  <a:schemeClr val="tx1"/>
                </a:solidFill>
                <a:latin typeface="Times New Roman"/>
                <a:cs typeface="Times New Roman"/>
              </a:rPr>
              <a:t>Communicate on </a:t>
            </a:r>
            <a:r>
              <a:rPr lang="en-US" sz="2100" dirty="0" smtClean="0">
                <a:solidFill>
                  <a:schemeClr val="tx1"/>
                </a:solidFill>
                <a:latin typeface="Times New Roman"/>
                <a:cs typeface="Times New Roman"/>
              </a:rPr>
              <a:t>FLEX-6300 with Yaesu FT1DR handheld using D-Star</a:t>
            </a:r>
            <a:endParaRPr lang="en-US" sz="2100" u="sng" dirty="0">
              <a:solidFill>
                <a:schemeClr val="tx1"/>
              </a:solidFill>
              <a:latin typeface="Times New Roman"/>
              <a:cs typeface="Times New Roman"/>
            </a:endParaRPr>
          </a:p>
          <a:p>
            <a:pPr marL="0" indent="0">
              <a:buClr>
                <a:srgbClr val="000090"/>
              </a:buClr>
              <a:buNone/>
            </a:pPr>
            <a:r>
              <a:rPr lang="en-US" sz="2400" dirty="0" smtClean="0">
                <a:solidFill>
                  <a:srgbClr val="000090"/>
                </a:solidFill>
                <a:latin typeface="Times New Roman"/>
                <a:cs typeface="Times New Roman"/>
              </a:rPr>
              <a:t>Software Design</a:t>
            </a:r>
          </a:p>
          <a:p>
            <a:pPr>
              <a:buClr>
                <a:srgbClr val="000090"/>
              </a:buClr>
              <a:buFont typeface="Courier New"/>
              <a:buChar char="o"/>
            </a:pPr>
            <a:r>
              <a:rPr lang="en-US" dirty="0" smtClean="0">
                <a:solidFill>
                  <a:srgbClr val="000000"/>
                </a:solidFill>
                <a:latin typeface="Times New Roman"/>
                <a:cs typeface="Times New Roman"/>
              </a:rPr>
              <a:t>Using the existing GMSK modem, we implemented the communication mode D-Star</a:t>
            </a:r>
            <a:endParaRPr lang="en-US" u="sng" dirty="0">
              <a:solidFill>
                <a:srgbClr val="000000"/>
              </a:solidFill>
              <a:latin typeface="Times New Roman"/>
              <a:cs typeface="Times New Roman"/>
            </a:endParaRPr>
          </a:p>
          <a:p>
            <a:pPr>
              <a:buClr>
                <a:srgbClr val="000090"/>
              </a:buClr>
              <a:buFont typeface="Courier New"/>
              <a:buChar char="o"/>
            </a:pPr>
            <a:r>
              <a:rPr lang="en-US" dirty="0">
                <a:solidFill>
                  <a:srgbClr val="000000"/>
                </a:solidFill>
                <a:latin typeface="Times New Roman"/>
                <a:cs typeface="Times New Roman"/>
              </a:rPr>
              <a:t>Bit-Pack System Fusion using GMSK </a:t>
            </a:r>
            <a:r>
              <a:rPr lang="en-US" dirty="0" smtClean="0">
                <a:solidFill>
                  <a:srgbClr val="000000"/>
                </a:solidFill>
                <a:latin typeface="Times New Roman"/>
                <a:cs typeface="Times New Roman"/>
              </a:rPr>
              <a:t>modem (</a:t>
            </a:r>
            <a:r>
              <a:rPr lang="en-US" dirty="0">
                <a:solidFill>
                  <a:srgbClr val="000000"/>
                </a:solidFill>
                <a:latin typeface="Times New Roman"/>
                <a:cs typeface="Times New Roman"/>
              </a:rPr>
              <a:t>Create a state machine) </a:t>
            </a:r>
          </a:p>
          <a:p>
            <a:pPr lvl="1">
              <a:buClr>
                <a:srgbClr val="000090"/>
              </a:buClr>
              <a:buFont typeface="Courier New"/>
              <a:buChar char="o"/>
            </a:pPr>
            <a:endParaRPr lang="en-US" dirty="0" smtClean="0">
              <a:solidFill>
                <a:schemeClr val="tx1"/>
              </a:solidFill>
              <a:latin typeface="Times New Roman"/>
              <a:cs typeface="Times New Roman"/>
            </a:endParaRPr>
          </a:p>
          <a:p>
            <a:pPr marL="349250" lvl="1" indent="0">
              <a:buClr>
                <a:srgbClr val="000090"/>
              </a:buClr>
              <a:buNone/>
            </a:pPr>
            <a:r>
              <a:rPr lang="en-US" sz="2000" dirty="0">
                <a:solidFill>
                  <a:schemeClr val="tx1"/>
                </a:solidFill>
                <a:latin typeface="Times New Roman"/>
                <a:cs typeface="Times New Roman"/>
              </a:rPr>
              <a:t> </a:t>
            </a:r>
            <a:r>
              <a:rPr lang="en-US" sz="2000" dirty="0" smtClean="0">
                <a:solidFill>
                  <a:schemeClr val="tx1"/>
                </a:solidFill>
                <a:latin typeface="Times New Roman"/>
                <a:cs typeface="Times New Roman"/>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667000"/>
            <a:ext cx="3179752" cy="1686232"/>
          </a:xfrm>
          <a:prstGeom prst="rect">
            <a:avLst/>
          </a:prstGeom>
        </p:spPr>
      </p:pic>
      <p:sp>
        <p:nvSpPr>
          <p:cNvPr id="6" name="TextBox 5"/>
          <p:cNvSpPr txBox="1"/>
          <p:nvPr/>
        </p:nvSpPr>
        <p:spPr>
          <a:xfrm>
            <a:off x="5638800" y="2209800"/>
            <a:ext cx="2743200" cy="369332"/>
          </a:xfrm>
          <a:prstGeom prst="rect">
            <a:avLst/>
          </a:prstGeom>
          <a:noFill/>
        </p:spPr>
        <p:txBody>
          <a:bodyPr wrap="square" rtlCol="0">
            <a:spAutoFit/>
          </a:bodyPr>
          <a:lstStyle/>
          <a:p>
            <a:pPr algn="ctr"/>
            <a:r>
              <a:rPr lang="en-US" dirty="0" smtClean="0">
                <a:solidFill>
                  <a:srgbClr val="000090"/>
                </a:solidFill>
              </a:rPr>
              <a:t>FLEX-6300 SDR</a:t>
            </a:r>
            <a:endParaRPr lang="en-US" dirty="0">
              <a:solidFill>
                <a:srgbClr val="000090"/>
              </a:solidFill>
            </a:endParaRPr>
          </a:p>
        </p:txBody>
      </p:sp>
      <p:pic>
        <p:nvPicPr>
          <p:cNvPr id="11" name="Content Placeholder 8"/>
          <p:cNvPicPr>
            <a:picLocks noChangeAspect="1"/>
          </p:cNvPicPr>
          <p:nvPr/>
        </p:nvPicPr>
        <p:blipFill rotWithShape="1">
          <a:blip r:embed="rId4" cstate="print">
            <a:extLst>
              <a:ext uri="{28A0092B-C50C-407E-A947-70E740481C1C}">
                <a14:useLocalDpi xmlns:a14="http://schemas.microsoft.com/office/drawing/2010/main" val="0"/>
              </a:ext>
            </a:extLst>
          </a:blip>
          <a:srcRect t="-366" b="-606"/>
          <a:stretch/>
        </p:blipFill>
        <p:spPr>
          <a:xfrm>
            <a:off x="6303962" y="4572000"/>
            <a:ext cx="1620838" cy="1236663"/>
          </a:xfrm>
          <a:prstGeom prst="rect">
            <a:avLst/>
          </a:prstGeom>
        </p:spPr>
      </p:pic>
      <p:sp>
        <p:nvSpPr>
          <p:cNvPr id="12" name="TextBox 11"/>
          <p:cNvSpPr txBox="1"/>
          <p:nvPr/>
        </p:nvSpPr>
        <p:spPr>
          <a:xfrm>
            <a:off x="5715000" y="4038600"/>
            <a:ext cx="2743200" cy="369332"/>
          </a:xfrm>
          <a:prstGeom prst="rect">
            <a:avLst/>
          </a:prstGeom>
          <a:noFill/>
        </p:spPr>
        <p:txBody>
          <a:bodyPr wrap="square" rtlCol="0">
            <a:spAutoFit/>
          </a:bodyPr>
          <a:lstStyle/>
          <a:p>
            <a:pPr algn="ctr"/>
            <a:r>
              <a:rPr lang="en-US" dirty="0">
                <a:solidFill>
                  <a:srgbClr val="000090"/>
                </a:solidFill>
                <a:latin typeface="Times New Roman"/>
                <a:cs typeface="Times New Roman"/>
              </a:rPr>
              <a:t>Yaesu FT1DR </a:t>
            </a:r>
            <a:endParaRPr lang="en-US" dirty="0">
              <a:solidFill>
                <a:srgbClr val="000090"/>
              </a:solidFill>
            </a:endParaRPr>
          </a:p>
        </p:txBody>
      </p:sp>
    </p:spTree>
    <p:extLst>
      <p:ext uri="{BB962C8B-B14F-4D97-AF65-F5344CB8AC3E}">
        <p14:creationId xmlns:p14="http://schemas.microsoft.com/office/powerpoint/2010/main" val="306633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pPr>
              <a:buClr>
                <a:srgbClr val="000090"/>
              </a:buClr>
              <a:buFont typeface="Courier New"/>
              <a:buChar char="o"/>
            </a:pPr>
            <a:r>
              <a:rPr lang="en-US" sz="2000" dirty="0" smtClean="0">
                <a:solidFill>
                  <a:schemeClr val="tx1"/>
                </a:solidFill>
              </a:rPr>
              <a:t>Complete System Fusion state machine with implementation of GMSK modulation scheme</a:t>
            </a:r>
          </a:p>
          <a:p>
            <a:pPr>
              <a:buClr>
                <a:srgbClr val="000090"/>
              </a:buClr>
              <a:buFont typeface="Courier New"/>
              <a:buChar char="o"/>
            </a:pPr>
            <a:r>
              <a:rPr lang="en-US" sz="2000" dirty="0" smtClean="0">
                <a:solidFill>
                  <a:schemeClr val="tx1"/>
                </a:solidFill>
              </a:rPr>
              <a:t>Replace the modulation scheme GMSK with C4FM.</a:t>
            </a:r>
          </a:p>
          <a:p>
            <a:pPr>
              <a:buClr>
                <a:srgbClr val="000090"/>
              </a:buClr>
              <a:buFont typeface="Courier New"/>
              <a:buChar char="o"/>
            </a:pPr>
            <a:r>
              <a:rPr lang="en-US" sz="2000" dirty="0" smtClean="0">
                <a:solidFill>
                  <a:schemeClr val="tx1"/>
                </a:solidFill>
              </a:rPr>
              <a:t>Ensure that System Fusion and C4FM are properly operating on the FLEX-6300 radio</a:t>
            </a:r>
            <a:r>
              <a:rPr lang="en-US" sz="2000" dirty="0">
                <a:solidFill>
                  <a:schemeClr val="tx1"/>
                </a:solidFill>
              </a:rPr>
              <a:t> </a:t>
            </a:r>
            <a:r>
              <a:rPr lang="en-US" sz="2000" dirty="0" smtClean="0">
                <a:solidFill>
                  <a:schemeClr val="tx1"/>
                </a:solidFill>
              </a:rPr>
              <a:t>and verify communication between radios.</a:t>
            </a:r>
          </a:p>
        </p:txBody>
      </p:sp>
    </p:spTree>
    <p:extLst>
      <p:ext uri="{BB962C8B-B14F-4D97-AF65-F5344CB8AC3E}">
        <p14:creationId xmlns:p14="http://schemas.microsoft.com/office/powerpoint/2010/main" val="277640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815" y="336983"/>
            <a:ext cx="7511473" cy="1055933"/>
          </a:xfrm>
        </p:spPr>
        <p:txBody>
          <a:bodyPr>
            <a:normAutofit/>
          </a:bodyPr>
          <a:lstStyle/>
          <a:p>
            <a:pPr algn="ctr"/>
            <a:r>
              <a:rPr lang="en-US" sz="4000" dirty="0" smtClean="0">
                <a:solidFill>
                  <a:srgbClr val="F2F2F2"/>
                </a:solidFill>
              </a:rPr>
              <a:t>Team Members</a:t>
            </a:r>
            <a:endParaRPr lang="en-US" sz="4000" dirty="0">
              <a:solidFill>
                <a:srgbClr val="F2F2F2"/>
              </a:solidFill>
            </a:endParaRPr>
          </a:p>
        </p:txBody>
      </p:sp>
      <p:sp>
        <p:nvSpPr>
          <p:cNvPr id="5" name="TextBox 4"/>
          <p:cNvSpPr txBox="1"/>
          <p:nvPr/>
        </p:nvSpPr>
        <p:spPr>
          <a:xfrm>
            <a:off x="381000" y="3581400"/>
            <a:ext cx="2590800" cy="1477328"/>
          </a:xfrm>
          <a:prstGeom prst="rect">
            <a:avLst/>
          </a:prstGeom>
          <a:noFill/>
        </p:spPr>
        <p:txBody>
          <a:bodyPr wrap="square" rtlCol="0">
            <a:spAutoFit/>
          </a:bodyPr>
          <a:lstStyle/>
          <a:p>
            <a:pPr algn="ctr"/>
            <a:r>
              <a:rPr lang="en-US" b="1" u="sng" dirty="0" smtClean="0">
                <a:solidFill>
                  <a:srgbClr val="000090"/>
                </a:solidFill>
                <a:latin typeface="Georgia"/>
                <a:cs typeface="Georgia"/>
              </a:rPr>
              <a:t>Jonathan Rodriguez</a:t>
            </a:r>
          </a:p>
          <a:p>
            <a:pPr algn="ctr"/>
            <a:endParaRPr lang="en-US" dirty="0" smtClean="0">
              <a:solidFill>
                <a:srgbClr val="EBEBEB"/>
              </a:solidFill>
              <a:latin typeface="Georgia"/>
              <a:cs typeface="Georgia"/>
            </a:endParaRPr>
          </a:p>
          <a:p>
            <a:pPr algn="ctr"/>
            <a:r>
              <a:rPr lang="en-US" dirty="0" smtClean="0">
                <a:latin typeface="Georgia"/>
                <a:cs typeface="Georgia"/>
              </a:rPr>
              <a:t>Project Manager</a:t>
            </a:r>
          </a:p>
          <a:p>
            <a:pPr algn="ctr"/>
            <a:r>
              <a:rPr lang="en-US" dirty="0" smtClean="0">
                <a:latin typeface="Georgia"/>
                <a:cs typeface="Georgia"/>
              </a:rPr>
              <a:t>&amp;</a:t>
            </a:r>
          </a:p>
          <a:p>
            <a:pPr algn="ctr"/>
            <a:r>
              <a:rPr lang="en-US" dirty="0" smtClean="0">
                <a:latin typeface="Georgia"/>
                <a:cs typeface="Georgia"/>
              </a:rPr>
              <a:t>Software Designer</a:t>
            </a:r>
            <a:endParaRPr lang="en-US" dirty="0">
              <a:latin typeface="Georgia"/>
              <a:cs typeface="Georgia"/>
            </a:endParaRPr>
          </a:p>
        </p:txBody>
      </p:sp>
      <p:sp>
        <p:nvSpPr>
          <p:cNvPr id="11" name="TextBox 10"/>
          <p:cNvSpPr txBox="1"/>
          <p:nvPr/>
        </p:nvSpPr>
        <p:spPr>
          <a:xfrm>
            <a:off x="3352800" y="3581400"/>
            <a:ext cx="2438400" cy="923330"/>
          </a:xfrm>
          <a:prstGeom prst="rect">
            <a:avLst/>
          </a:prstGeom>
          <a:noFill/>
        </p:spPr>
        <p:txBody>
          <a:bodyPr wrap="square" rtlCol="0">
            <a:spAutoFit/>
          </a:bodyPr>
          <a:lstStyle/>
          <a:p>
            <a:pPr algn="ctr"/>
            <a:r>
              <a:rPr lang="en-US" b="1" u="sng" dirty="0" smtClean="0">
                <a:solidFill>
                  <a:srgbClr val="000090"/>
                </a:solidFill>
                <a:latin typeface="Georgia"/>
                <a:cs typeface="Georgia"/>
              </a:rPr>
              <a:t>Cory Cox</a:t>
            </a:r>
          </a:p>
          <a:p>
            <a:pPr algn="ctr"/>
            <a:endParaRPr lang="en-US" dirty="0" smtClean="0">
              <a:solidFill>
                <a:srgbClr val="EBEBEB"/>
              </a:solidFill>
              <a:latin typeface="Georgia"/>
              <a:cs typeface="Georgia"/>
            </a:endParaRPr>
          </a:p>
          <a:p>
            <a:pPr algn="ctr"/>
            <a:r>
              <a:rPr lang="en-US" dirty="0" smtClean="0">
                <a:latin typeface="Georgia"/>
                <a:cs typeface="Georgia"/>
              </a:rPr>
              <a:t>Software Designer  </a:t>
            </a:r>
            <a:endParaRPr lang="en-US" dirty="0">
              <a:latin typeface="Georgia"/>
              <a:cs typeface="Georgia"/>
            </a:endParaRPr>
          </a:p>
        </p:txBody>
      </p:sp>
      <p:sp>
        <p:nvSpPr>
          <p:cNvPr id="13" name="TextBox 12"/>
          <p:cNvSpPr txBox="1"/>
          <p:nvPr/>
        </p:nvSpPr>
        <p:spPr>
          <a:xfrm>
            <a:off x="6096000" y="3581400"/>
            <a:ext cx="2438400" cy="923330"/>
          </a:xfrm>
          <a:prstGeom prst="rect">
            <a:avLst/>
          </a:prstGeom>
          <a:noFill/>
        </p:spPr>
        <p:txBody>
          <a:bodyPr wrap="square" rtlCol="0">
            <a:spAutoFit/>
          </a:bodyPr>
          <a:lstStyle/>
          <a:p>
            <a:pPr algn="ctr"/>
            <a:r>
              <a:rPr lang="en-US" b="1" u="sng" dirty="0" smtClean="0">
                <a:solidFill>
                  <a:srgbClr val="000090"/>
                </a:solidFill>
                <a:latin typeface="Georgia"/>
                <a:cs typeface="Georgia"/>
              </a:rPr>
              <a:t>Nicolas Govea</a:t>
            </a:r>
          </a:p>
          <a:p>
            <a:pPr algn="ctr"/>
            <a:endParaRPr lang="en-US" dirty="0" smtClean="0">
              <a:solidFill>
                <a:srgbClr val="EBEBEB"/>
              </a:solidFill>
              <a:latin typeface="Georgia"/>
              <a:cs typeface="Georgia"/>
            </a:endParaRPr>
          </a:p>
          <a:p>
            <a:pPr algn="ctr"/>
            <a:r>
              <a:rPr lang="en-US" dirty="0" smtClean="0">
                <a:latin typeface="Georgia"/>
                <a:cs typeface="Georgia"/>
              </a:rPr>
              <a:t>Software Designer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68968"/>
            <a:ext cx="1295400" cy="18219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905" y="1601949"/>
            <a:ext cx="1314095" cy="1831950"/>
          </a:xfrm>
          <a:prstGeom prst="rect">
            <a:avLst/>
          </a:prstGeom>
        </p:spPr>
      </p:pic>
      <p:pic>
        <p:nvPicPr>
          <p:cNvPr id="15" name="Picture 14"/>
          <p:cNvPicPr/>
          <p:nvPr/>
        </p:nvPicPr>
        <p:blipFill rotWithShape="1">
          <a:blip r:embed="rId5" cstate="print">
            <a:extLst>
              <a:ext uri="{28A0092B-C50C-407E-A947-70E740481C1C}">
                <a14:useLocalDpi xmlns:a14="http://schemas.microsoft.com/office/drawing/2010/main" val="0"/>
              </a:ext>
            </a:extLst>
          </a:blip>
          <a:srcRect l="14040" t="16691" r="14008" b="33236"/>
          <a:stretch/>
        </p:blipFill>
        <p:spPr bwMode="auto">
          <a:xfrm>
            <a:off x="3794506" y="1601949"/>
            <a:ext cx="1492045" cy="178900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639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marL="0" indent="0">
              <a:buClr>
                <a:srgbClr val="000090"/>
              </a:buClr>
              <a:buNone/>
            </a:pPr>
            <a:r>
              <a:rPr lang="en-US" sz="2400" b="1" dirty="0">
                <a:solidFill>
                  <a:schemeClr val="tx1"/>
                </a:solidFill>
                <a:latin typeface="Times New Roman" panose="02020603050405020304" pitchFamily="18" charset="0"/>
                <a:cs typeface="Times New Roman" panose="02020603050405020304" pitchFamily="18" charset="0"/>
              </a:rPr>
              <a:t>A special thanks to the following </a:t>
            </a:r>
            <a:r>
              <a:rPr lang="en-US" sz="2400" b="1" dirty="0" smtClean="0">
                <a:solidFill>
                  <a:schemeClr val="tx1"/>
                </a:solidFill>
                <a:latin typeface="Times New Roman" panose="02020603050405020304" pitchFamily="18" charset="0"/>
                <a:cs typeface="Times New Roman" panose="02020603050405020304" pitchFamily="18" charset="0"/>
              </a:rPr>
              <a:t>individuals</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for their support and guidance throughout this project:</a:t>
            </a:r>
            <a:endParaRPr lang="en-US" sz="1000" dirty="0" smtClean="0">
              <a:solidFill>
                <a:schemeClr val="tx1"/>
              </a:solidFill>
              <a:latin typeface="Times New Roman" panose="02020603050405020304" pitchFamily="18" charset="0"/>
              <a:cs typeface="Times New Roman" panose="02020603050405020304" pitchFamily="18" charset="0"/>
            </a:endParaRPr>
          </a:p>
          <a:p>
            <a:pPr marL="398463" lvl="1" indent="-398463">
              <a:lnSpc>
                <a:spcPct val="150000"/>
              </a:lnSpc>
              <a:buClr>
                <a:srgbClr val="000090"/>
              </a:buClr>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Sponsor - Steve Hicks, VP of Engineering at FlexRadio Systems</a:t>
            </a:r>
          </a:p>
          <a:p>
            <a:pPr marL="398463" lvl="1" indent="-398463">
              <a:lnSpc>
                <a:spcPct val="150000"/>
              </a:lnSpc>
              <a:buClr>
                <a:srgbClr val="000090"/>
              </a:buClr>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Sponsor – Ed Gonzalez, Software Designer at FlexRadio Systems</a:t>
            </a:r>
            <a:endParaRPr lang="en-US" dirty="0">
              <a:solidFill>
                <a:schemeClr val="tx1"/>
              </a:solidFill>
              <a:latin typeface="Times New Roman" panose="02020603050405020304" pitchFamily="18" charset="0"/>
              <a:cs typeface="Times New Roman" panose="02020603050405020304" pitchFamily="18" charset="0"/>
            </a:endParaRPr>
          </a:p>
          <a:p>
            <a:pPr marL="398463" lvl="1" indent="-398463">
              <a:lnSpc>
                <a:spcPct val="150000"/>
              </a:lnSpc>
              <a:buClr>
                <a:srgbClr val="000090"/>
              </a:buClr>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Faculty </a:t>
            </a:r>
            <a:r>
              <a:rPr lang="en-US" dirty="0">
                <a:solidFill>
                  <a:schemeClr val="tx1"/>
                </a:solidFill>
                <a:latin typeface="Times New Roman" panose="02020603050405020304" pitchFamily="18" charset="0"/>
                <a:cs typeface="Times New Roman" panose="02020603050405020304" pitchFamily="18" charset="0"/>
              </a:rPr>
              <a:t>Mentor - Dr. Harold Stern</a:t>
            </a:r>
          </a:p>
          <a:p>
            <a:pPr marL="398463" lvl="1" indent="-398463">
              <a:lnSpc>
                <a:spcPct val="150000"/>
              </a:lnSpc>
              <a:buClr>
                <a:srgbClr val="000090"/>
              </a:buClr>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Faculty </a:t>
            </a:r>
            <a:r>
              <a:rPr lang="en-US" dirty="0">
                <a:solidFill>
                  <a:schemeClr val="tx1"/>
                </a:solidFill>
                <a:latin typeface="Times New Roman" panose="02020603050405020304" pitchFamily="18" charset="0"/>
                <a:cs typeface="Times New Roman" panose="02020603050405020304" pitchFamily="18" charset="0"/>
              </a:rPr>
              <a:t>Mentor - Dr. </a:t>
            </a:r>
            <a:r>
              <a:rPr lang="en-US" dirty="0" err="1">
                <a:solidFill>
                  <a:schemeClr val="tx1"/>
                </a:solidFill>
                <a:latin typeface="Times New Roman" panose="02020603050405020304" pitchFamily="18" charset="0"/>
                <a:cs typeface="Times New Roman" panose="02020603050405020304" pitchFamily="18" charset="0"/>
              </a:rPr>
              <a:t>Semih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Aslan</a:t>
            </a:r>
            <a:endParaRPr lang="en-US" dirty="0">
              <a:solidFill>
                <a:schemeClr val="tx1"/>
              </a:solidFill>
              <a:latin typeface="Times New Roman" panose="02020603050405020304" pitchFamily="18" charset="0"/>
              <a:cs typeface="Times New Roman" panose="02020603050405020304" pitchFamily="18" charset="0"/>
            </a:endParaRPr>
          </a:p>
          <a:p>
            <a:pPr marL="398463" lvl="1" indent="-398463">
              <a:lnSpc>
                <a:spcPct val="150000"/>
              </a:lnSpc>
              <a:buClr>
                <a:srgbClr val="000090"/>
              </a:buClr>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Senior </a:t>
            </a:r>
            <a:r>
              <a:rPr lang="en-US" dirty="0">
                <a:solidFill>
                  <a:schemeClr val="tx1"/>
                </a:solidFill>
                <a:latin typeface="Times New Roman" panose="02020603050405020304" pitchFamily="18" charset="0"/>
                <a:cs typeface="Times New Roman" panose="02020603050405020304" pitchFamily="18" charset="0"/>
              </a:rPr>
              <a:t>Design Advisor – Dr. </a:t>
            </a:r>
            <a:r>
              <a:rPr lang="en-US" dirty="0" smtClean="0">
                <a:solidFill>
                  <a:schemeClr val="tx1"/>
                </a:solidFill>
                <a:latin typeface="Times New Roman" panose="02020603050405020304" pitchFamily="18" charset="0"/>
                <a:cs typeface="Times New Roman" panose="02020603050405020304" pitchFamily="18" charset="0"/>
              </a:rPr>
              <a:t>Rich Compeau</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234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000" dirty="0">
                <a:solidFill>
                  <a:srgbClr val="F2F2F2"/>
                </a:solidFill>
              </a:rPr>
              <a:t>T</a:t>
            </a:r>
            <a:r>
              <a:rPr lang="en-US" sz="4000" dirty="0" smtClean="0">
                <a:solidFill>
                  <a:srgbClr val="F2F2F2"/>
                </a:solidFill>
              </a:rPr>
              <a:t>oday’s </a:t>
            </a:r>
            <a:r>
              <a:rPr lang="en-US" sz="4000" dirty="0">
                <a:solidFill>
                  <a:srgbClr val="F2F2F2"/>
                </a:solidFill>
              </a:rPr>
              <a:t>P</a:t>
            </a:r>
            <a:r>
              <a:rPr lang="en-US" sz="4000" dirty="0" smtClean="0">
                <a:solidFill>
                  <a:srgbClr val="F2F2F2"/>
                </a:solidFill>
              </a:rPr>
              <a:t>resentation </a:t>
            </a:r>
            <a:r>
              <a:rPr lang="en-US" sz="4000" dirty="0">
                <a:solidFill>
                  <a:srgbClr val="F2F2F2"/>
                </a:solidFill>
              </a:rPr>
              <a:t>C</a:t>
            </a:r>
            <a:r>
              <a:rPr lang="en-US" sz="4000" dirty="0" smtClean="0">
                <a:solidFill>
                  <a:srgbClr val="F2F2F2"/>
                </a:solidFill>
              </a:rPr>
              <a:t>overs</a:t>
            </a:r>
            <a:endParaRPr lang="en-US" sz="4000" dirty="0">
              <a:solidFill>
                <a:srgbClr val="F2F2F2"/>
              </a:solidFill>
            </a:endParaRPr>
          </a:p>
        </p:txBody>
      </p:sp>
      <p:sp>
        <p:nvSpPr>
          <p:cNvPr id="3" name="Content Placeholder 2"/>
          <p:cNvSpPr>
            <a:spLocks noGrp="1"/>
          </p:cNvSpPr>
          <p:nvPr>
            <p:ph idx="1"/>
          </p:nvPr>
        </p:nvSpPr>
        <p:spPr>
          <a:xfrm>
            <a:off x="457200" y="2209800"/>
            <a:ext cx="8229600" cy="4038600"/>
          </a:xfrm>
        </p:spPr>
        <p:txBody>
          <a:bodyPr>
            <a:noAutofit/>
          </a:bodyPr>
          <a:lstStyle/>
          <a:p>
            <a:pPr>
              <a:buClr>
                <a:srgbClr val="000090"/>
              </a:buClr>
              <a:buFont typeface="Courier New"/>
              <a:buChar char="o"/>
            </a:pPr>
            <a:endParaRPr lang="en-US" sz="2400" dirty="0" smtClean="0">
              <a:solidFill>
                <a:schemeClr val="tx1"/>
              </a:solidFill>
              <a:latin typeface="Times New Roman"/>
              <a:cs typeface="Times New Roman"/>
            </a:endParaRPr>
          </a:p>
          <a:p>
            <a:pPr>
              <a:buClr>
                <a:srgbClr val="000090"/>
              </a:buClr>
              <a:buFont typeface="Courier New"/>
              <a:buChar char="o"/>
            </a:pPr>
            <a:r>
              <a:rPr lang="en-US" sz="2400" dirty="0" smtClean="0">
                <a:solidFill>
                  <a:schemeClr val="tx1"/>
                </a:solidFill>
                <a:latin typeface="Times New Roman"/>
                <a:cs typeface="Times New Roman"/>
              </a:rPr>
              <a:t>Motivation</a:t>
            </a:r>
          </a:p>
          <a:p>
            <a:pPr>
              <a:buClr>
                <a:srgbClr val="000090"/>
              </a:buClr>
              <a:buFont typeface="Courier New"/>
              <a:buChar char="o"/>
            </a:pPr>
            <a:r>
              <a:rPr lang="en-US" sz="2400" dirty="0">
                <a:solidFill>
                  <a:schemeClr val="tx1"/>
                </a:solidFill>
                <a:latin typeface="Times New Roman"/>
                <a:cs typeface="Times New Roman"/>
              </a:rPr>
              <a:t>Project Overview</a:t>
            </a:r>
          </a:p>
          <a:p>
            <a:pPr>
              <a:buClr>
                <a:srgbClr val="000090"/>
              </a:buClr>
              <a:buFont typeface="Courier New"/>
              <a:buChar char="o"/>
            </a:pPr>
            <a:r>
              <a:rPr lang="en-US" sz="2400" dirty="0">
                <a:solidFill>
                  <a:schemeClr val="tx1"/>
                </a:solidFill>
                <a:latin typeface="Times New Roman"/>
                <a:cs typeface="Times New Roman"/>
              </a:rPr>
              <a:t>Team Roles and Responsibilities</a:t>
            </a:r>
          </a:p>
          <a:p>
            <a:pPr>
              <a:buClr>
                <a:srgbClr val="000090"/>
              </a:buClr>
              <a:buFont typeface="Courier New"/>
              <a:buChar char="o"/>
            </a:pPr>
            <a:r>
              <a:rPr lang="en-US" sz="2400" dirty="0" smtClean="0">
                <a:solidFill>
                  <a:schemeClr val="tx1"/>
                </a:solidFill>
                <a:latin typeface="Times New Roman"/>
                <a:cs typeface="Times New Roman"/>
              </a:rPr>
              <a:t>Results</a:t>
            </a:r>
            <a:endParaRPr lang="en-US" sz="2400" dirty="0">
              <a:solidFill>
                <a:schemeClr val="tx1"/>
              </a:solidFill>
              <a:latin typeface="Times New Roman"/>
              <a:cs typeface="Times New Roman"/>
            </a:endParaRPr>
          </a:p>
        </p:txBody>
      </p:sp>
    </p:spTree>
    <p:extLst>
      <p:ext uri="{BB962C8B-B14F-4D97-AF65-F5344CB8AC3E}">
        <p14:creationId xmlns:p14="http://schemas.microsoft.com/office/powerpoint/2010/main" val="20407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11473" cy="1312480"/>
          </a:xfrm>
        </p:spPr>
        <p:txBody>
          <a:bodyPr>
            <a:normAutofit/>
          </a:bodyPr>
          <a:lstStyle/>
          <a:p>
            <a:pPr algn="ctr"/>
            <a:r>
              <a:rPr lang="en-US" sz="4000" dirty="0"/>
              <a:t>Roles and Responsibilities</a:t>
            </a:r>
          </a:p>
        </p:txBody>
      </p:sp>
      <p:sp>
        <p:nvSpPr>
          <p:cNvPr id="3" name="Content Placeholder 2"/>
          <p:cNvSpPr>
            <a:spLocks noGrp="1"/>
          </p:cNvSpPr>
          <p:nvPr>
            <p:ph idx="1"/>
          </p:nvPr>
        </p:nvSpPr>
        <p:spPr>
          <a:xfrm>
            <a:off x="457199" y="2286000"/>
            <a:ext cx="8229600" cy="4114800"/>
          </a:xfrm>
        </p:spPr>
        <p:txBody>
          <a:bodyPr anchor="t">
            <a:normAutofit/>
          </a:bodyPr>
          <a:lstStyle/>
          <a:p>
            <a:pPr marL="0" indent="0">
              <a:buNone/>
            </a:pPr>
            <a:r>
              <a:rPr lang="en-US" sz="2400" dirty="0">
                <a:solidFill>
                  <a:srgbClr val="000090"/>
                </a:solidFill>
                <a:latin typeface="Times New Roman"/>
                <a:cs typeface="Times New Roman"/>
              </a:rPr>
              <a:t>Project Manager: </a:t>
            </a:r>
            <a:r>
              <a:rPr lang="en-US" sz="2400" b="1" u="sng" dirty="0">
                <a:solidFill>
                  <a:schemeClr val="tx1"/>
                </a:solidFill>
                <a:latin typeface="Times New Roman"/>
                <a:cs typeface="Times New Roman"/>
              </a:rPr>
              <a:t>Jonathan Rodriguez</a:t>
            </a:r>
          </a:p>
          <a:p>
            <a:pPr lvl="1">
              <a:buClr>
                <a:srgbClr val="000090"/>
              </a:buClr>
              <a:buFont typeface="Courier New"/>
              <a:buChar char="o"/>
            </a:pPr>
            <a:r>
              <a:rPr lang="en-US" sz="2000" dirty="0" smtClean="0">
                <a:solidFill>
                  <a:srgbClr val="000090"/>
                </a:solidFill>
                <a:latin typeface="Times New Roman"/>
                <a:cs typeface="Times New Roman"/>
              </a:rPr>
              <a:t>Managerial Duties</a:t>
            </a:r>
          </a:p>
          <a:p>
            <a:pPr lvl="2">
              <a:buClr>
                <a:srgbClr val="000090"/>
              </a:buClr>
              <a:buFont typeface="Arial"/>
              <a:buChar char="•"/>
            </a:pPr>
            <a:r>
              <a:rPr lang="en-US" sz="1800" dirty="0">
                <a:solidFill>
                  <a:srgbClr val="000000"/>
                </a:solidFill>
                <a:latin typeface="Times New Roman"/>
                <a:cs typeface="Times New Roman"/>
              </a:rPr>
              <a:t>Schedule team </a:t>
            </a:r>
            <a:r>
              <a:rPr lang="en-US" sz="1800" dirty="0" smtClean="0">
                <a:solidFill>
                  <a:srgbClr val="000000"/>
                </a:solidFill>
                <a:latin typeface="Times New Roman"/>
                <a:cs typeface="Times New Roman"/>
              </a:rPr>
              <a:t>meetings</a:t>
            </a:r>
            <a:endParaRPr lang="en-US" sz="1800" dirty="0">
              <a:solidFill>
                <a:srgbClr val="000000"/>
              </a:solidFill>
              <a:latin typeface="Times New Roman"/>
              <a:cs typeface="Times New Roman"/>
            </a:endParaRPr>
          </a:p>
          <a:p>
            <a:pPr lvl="2">
              <a:buClr>
                <a:srgbClr val="000090"/>
              </a:buClr>
              <a:buFont typeface="Arial"/>
              <a:buChar char="•"/>
            </a:pPr>
            <a:r>
              <a:rPr lang="en-US" sz="1800" dirty="0">
                <a:solidFill>
                  <a:srgbClr val="000000"/>
                </a:solidFill>
                <a:latin typeface="Times New Roman"/>
                <a:cs typeface="Times New Roman"/>
              </a:rPr>
              <a:t>Communicate project progress with the project </a:t>
            </a:r>
            <a:r>
              <a:rPr lang="en-US" sz="1800" dirty="0" smtClean="0">
                <a:solidFill>
                  <a:srgbClr val="000000"/>
                </a:solidFill>
                <a:latin typeface="Times New Roman"/>
                <a:cs typeface="Times New Roman"/>
              </a:rPr>
              <a:t>sponsor </a:t>
            </a:r>
            <a:r>
              <a:rPr lang="en-US" sz="1800" dirty="0">
                <a:solidFill>
                  <a:srgbClr val="000000"/>
                </a:solidFill>
                <a:latin typeface="Times New Roman"/>
                <a:cs typeface="Times New Roman"/>
              </a:rPr>
              <a:t>and the instructor </a:t>
            </a:r>
          </a:p>
          <a:p>
            <a:pPr lvl="2">
              <a:buClr>
                <a:srgbClr val="000090"/>
              </a:buClr>
              <a:buFont typeface="Arial"/>
              <a:buChar char="•"/>
            </a:pPr>
            <a:r>
              <a:rPr lang="en-US" sz="1800" dirty="0">
                <a:solidFill>
                  <a:srgbClr val="000000"/>
                </a:solidFill>
                <a:latin typeface="Times New Roman"/>
                <a:cs typeface="Times New Roman"/>
              </a:rPr>
              <a:t>Monitor project’s </a:t>
            </a:r>
            <a:r>
              <a:rPr lang="en-US" sz="1800" dirty="0" smtClean="0">
                <a:solidFill>
                  <a:srgbClr val="000000"/>
                </a:solidFill>
                <a:latin typeface="Times New Roman"/>
                <a:cs typeface="Times New Roman"/>
              </a:rPr>
              <a:t>milestones</a:t>
            </a:r>
          </a:p>
          <a:p>
            <a:pPr lvl="1">
              <a:buClr>
                <a:srgbClr val="000090"/>
              </a:buClr>
              <a:buFont typeface="Courier New"/>
              <a:buChar char="o"/>
            </a:pPr>
            <a:r>
              <a:rPr lang="en-US" sz="2000" dirty="0" smtClean="0">
                <a:solidFill>
                  <a:srgbClr val="000090"/>
                </a:solidFill>
                <a:latin typeface="Times New Roman"/>
                <a:cs typeface="Times New Roman"/>
              </a:rPr>
              <a:t>Research </a:t>
            </a:r>
          </a:p>
          <a:p>
            <a:pPr lvl="2">
              <a:buClr>
                <a:srgbClr val="000090"/>
              </a:buClr>
              <a:buFont typeface="Arial"/>
              <a:buChar char="•"/>
            </a:pPr>
            <a:r>
              <a:rPr lang="en-US" sz="1800" dirty="0" smtClean="0">
                <a:solidFill>
                  <a:srgbClr val="000000"/>
                </a:solidFill>
                <a:latin typeface="Times New Roman"/>
                <a:cs typeface="Times New Roman"/>
              </a:rPr>
              <a:t>Software defined radios</a:t>
            </a:r>
          </a:p>
          <a:p>
            <a:pPr lvl="2">
              <a:buClr>
                <a:srgbClr val="000090"/>
              </a:buClr>
              <a:buFont typeface="Arial"/>
              <a:buChar char="•"/>
            </a:pPr>
            <a:r>
              <a:rPr lang="en-US" sz="1800" dirty="0" smtClean="0">
                <a:solidFill>
                  <a:srgbClr val="000000"/>
                </a:solidFill>
                <a:latin typeface="Times New Roman"/>
                <a:cs typeface="Times New Roman"/>
              </a:rPr>
              <a:t>Error handling</a:t>
            </a:r>
          </a:p>
          <a:p>
            <a:pPr lvl="2">
              <a:buClr>
                <a:srgbClr val="000090"/>
              </a:buClr>
              <a:buFont typeface="Arial"/>
              <a:buChar char="•"/>
            </a:pPr>
            <a:r>
              <a:rPr lang="en-US" sz="1800" dirty="0" smtClean="0">
                <a:solidFill>
                  <a:srgbClr val="000000"/>
                </a:solidFill>
                <a:latin typeface="Times New Roman"/>
                <a:cs typeface="Times New Roman"/>
              </a:rPr>
              <a:t>Constraints</a:t>
            </a:r>
          </a:p>
          <a:p>
            <a:pPr lvl="1">
              <a:buClr>
                <a:srgbClr val="000090"/>
              </a:buClr>
              <a:buFont typeface="Courier New"/>
              <a:buChar char="o"/>
            </a:pPr>
            <a:r>
              <a:rPr lang="en-US" sz="2000" dirty="0" smtClean="0">
                <a:solidFill>
                  <a:srgbClr val="000090"/>
                </a:solidFill>
                <a:latin typeface="Times New Roman"/>
                <a:cs typeface="Times New Roman"/>
              </a:rPr>
              <a:t>Software design</a:t>
            </a:r>
          </a:p>
          <a:p>
            <a:pPr lvl="2">
              <a:buClr>
                <a:srgbClr val="000090"/>
              </a:buClr>
              <a:buFont typeface="Arial"/>
              <a:buChar char="•"/>
            </a:pPr>
            <a:r>
              <a:rPr lang="en-US" sz="1800" dirty="0">
                <a:solidFill>
                  <a:srgbClr val="000000"/>
                </a:solidFill>
                <a:latin typeface="Times New Roman"/>
                <a:cs typeface="Times New Roman"/>
              </a:rPr>
              <a:t>Configuration between devices used </a:t>
            </a:r>
          </a:p>
          <a:p>
            <a:pPr lvl="2">
              <a:buFont typeface="Wingdings" pitchFamily="2" charset="2"/>
              <a:buChar char="Ø"/>
            </a:pPr>
            <a:endParaRPr lang="en-US" dirty="0" smtClean="0">
              <a:solidFill>
                <a:srgbClr val="FFFF00"/>
              </a:solidFill>
            </a:endParaRPr>
          </a:p>
          <a:p>
            <a:pPr lvl="1">
              <a:buFont typeface="Wingdings" pitchFamily="2" charset="2"/>
              <a:buChar char="Ø"/>
            </a:pPr>
            <a:endParaRPr lang="en-US" sz="1800" dirty="0">
              <a:solidFill>
                <a:srgbClr val="FFFF00"/>
              </a:solidFill>
            </a:endParaRPr>
          </a:p>
          <a:p>
            <a:pPr>
              <a:buFont typeface="Wingdings" pitchFamily="2" charset="2"/>
              <a:buChar char="Ø"/>
            </a:pPr>
            <a:endParaRPr lang="en-US" dirty="0" smtClean="0">
              <a:solidFill>
                <a:srgbClr val="FFFF00"/>
              </a:solidFill>
            </a:endParaRPr>
          </a:p>
        </p:txBody>
      </p:sp>
    </p:spTree>
    <p:extLst>
      <p:ext uri="{BB962C8B-B14F-4D97-AF65-F5344CB8AC3E}">
        <p14:creationId xmlns:p14="http://schemas.microsoft.com/office/powerpoint/2010/main" val="368300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sz="4000" dirty="0" smtClean="0"/>
              <a:t>Motivation</a:t>
            </a:r>
            <a:endParaRPr lang="en-US" sz="4000" dirty="0"/>
          </a:p>
        </p:txBody>
      </p:sp>
      <p:sp>
        <p:nvSpPr>
          <p:cNvPr id="3" name="Content Placeholder 2"/>
          <p:cNvSpPr>
            <a:spLocks noGrp="1"/>
          </p:cNvSpPr>
          <p:nvPr>
            <p:ph idx="1"/>
          </p:nvPr>
        </p:nvSpPr>
        <p:spPr>
          <a:xfrm>
            <a:off x="533400" y="2057400"/>
            <a:ext cx="8229600" cy="4495800"/>
          </a:xfrm>
          <a:ln>
            <a:noFill/>
          </a:ln>
        </p:spPr>
        <p:txBody>
          <a:bodyPr anchor="t">
            <a:noAutofit/>
          </a:bodyPr>
          <a:lstStyle/>
          <a:p>
            <a:pPr>
              <a:buClr>
                <a:srgbClr val="000090"/>
              </a:buClr>
              <a:buFont typeface="Courier New"/>
              <a:buChar char="o"/>
            </a:pPr>
            <a:r>
              <a:rPr lang="en-US" sz="2400" dirty="0">
                <a:solidFill>
                  <a:srgbClr val="000090"/>
                </a:solidFill>
                <a:effectLst/>
                <a:latin typeface="Times New Roman"/>
                <a:cs typeface="Times New Roman"/>
              </a:rPr>
              <a:t>The </a:t>
            </a:r>
            <a:r>
              <a:rPr lang="en-US" sz="2400" dirty="0" smtClean="0">
                <a:solidFill>
                  <a:srgbClr val="000090"/>
                </a:solidFill>
                <a:effectLst/>
                <a:latin typeface="Times New Roman"/>
                <a:cs typeface="Times New Roman"/>
              </a:rPr>
              <a:t>Problem</a:t>
            </a:r>
            <a:r>
              <a:rPr lang="en-US" sz="2400" dirty="0">
                <a:solidFill>
                  <a:srgbClr val="000090"/>
                </a:solidFill>
                <a:effectLst/>
                <a:latin typeface="Times New Roman"/>
                <a:cs typeface="Times New Roman"/>
              </a:rPr>
              <a:t>:</a:t>
            </a:r>
          </a:p>
          <a:p>
            <a:pPr lvl="1">
              <a:buClr>
                <a:srgbClr val="000090"/>
              </a:buClr>
              <a:buFont typeface="Arial"/>
              <a:buChar char="•"/>
            </a:pPr>
            <a:r>
              <a:rPr lang="en-US" sz="1800" dirty="0" smtClean="0">
                <a:solidFill>
                  <a:schemeClr val="tx1"/>
                </a:solidFill>
                <a:latin typeface="Times New Roman"/>
                <a:cs typeface="Times New Roman"/>
              </a:rPr>
              <a:t>Analog and digital radio operators currently can not communicate with each other due to incompatibility of communication modes</a:t>
            </a:r>
            <a:endParaRPr lang="en-US" sz="1800" dirty="0" smtClean="0">
              <a:solidFill>
                <a:srgbClr val="EBEBEB"/>
              </a:solidFill>
              <a:effectLst/>
              <a:latin typeface="Times New Roman"/>
              <a:cs typeface="Times New Roman"/>
            </a:endParaRPr>
          </a:p>
          <a:p>
            <a:pPr>
              <a:buClrTx/>
              <a:buFont typeface="Courier New"/>
              <a:buChar char="o"/>
            </a:pPr>
            <a:r>
              <a:rPr lang="en-US" sz="2400" dirty="0" smtClean="0">
                <a:solidFill>
                  <a:srgbClr val="000090"/>
                </a:solidFill>
                <a:effectLst/>
                <a:latin typeface="Times New Roman"/>
                <a:cs typeface="Times New Roman"/>
              </a:rPr>
              <a:t>The Solution:</a:t>
            </a:r>
            <a:endParaRPr lang="en-US" sz="2400" dirty="0">
              <a:solidFill>
                <a:srgbClr val="000090"/>
              </a:solidFill>
              <a:effectLst/>
              <a:latin typeface="Times New Roman"/>
              <a:cs typeface="Times New Roman"/>
            </a:endParaRPr>
          </a:p>
          <a:p>
            <a:pPr lvl="1">
              <a:buClr>
                <a:srgbClr val="000090"/>
              </a:buClr>
              <a:buFont typeface="Arial"/>
              <a:buChar char="•"/>
            </a:pPr>
            <a:r>
              <a:rPr lang="en-US" sz="1800" dirty="0" smtClean="0">
                <a:solidFill>
                  <a:srgbClr val="000000"/>
                </a:solidFill>
                <a:latin typeface="Times New Roman"/>
                <a:cs typeface="Times New Roman"/>
              </a:rPr>
              <a:t>By implementing System Fusion, the radio will automatically switch the transmit mode from either digital or analog based on the mode detected by the receiver</a:t>
            </a:r>
            <a:endParaRPr lang="en-GB" sz="1800" dirty="0" smtClean="0">
              <a:solidFill>
                <a:srgbClr val="EBEBEB"/>
              </a:solidFill>
              <a:effectLst/>
              <a:latin typeface="Times New Roman"/>
              <a:cs typeface="Times New Roman"/>
            </a:endParaRPr>
          </a:p>
          <a:p>
            <a:pPr>
              <a:buClrTx/>
              <a:buFont typeface="Courier New"/>
              <a:buChar char="o"/>
            </a:pPr>
            <a:r>
              <a:rPr lang="en-US" sz="2400" dirty="0" smtClean="0">
                <a:solidFill>
                  <a:srgbClr val="000090"/>
                </a:solidFill>
                <a:effectLst/>
                <a:latin typeface="Times New Roman"/>
                <a:cs typeface="Times New Roman"/>
              </a:rPr>
              <a:t>How?:</a:t>
            </a:r>
            <a:endParaRPr lang="en-US" sz="2400" dirty="0" smtClean="0">
              <a:solidFill>
                <a:srgbClr val="000090"/>
              </a:solidFill>
              <a:effectLst/>
            </a:endParaRPr>
          </a:p>
          <a:p>
            <a:pPr lvl="1">
              <a:buClr>
                <a:srgbClr val="000090"/>
              </a:buClr>
              <a:buFont typeface="Arial"/>
              <a:buChar char="•"/>
            </a:pPr>
            <a:r>
              <a:rPr lang="en-US" sz="1800" dirty="0" smtClean="0">
                <a:solidFill>
                  <a:srgbClr val="000000"/>
                </a:solidFill>
                <a:latin typeface="Times New Roman"/>
                <a:cs typeface="Times New Roman"/>
              </a:rPr>
              <a:t>For this to be completed, necessary code must be written, based off of the specification documents for System Fusion, that will allow the integration of the C4FM modem into FlexRadio’s SmartSDR software</a:t>
            </a:r>
            <a:endParaRPr lang="en-US" sz="1800" dirty="0">
              <a:solidFill>
                <a:srgbClr val="000000"/>
              </a:solidFill>
              <a:latin typeface="Times New Roman"/>
              <a:cs typeface="Times New Roman"/>
            </a:endParaRPr>
          </a:p>
          <a:p>
            <a:pPr lvl="1">
              <a:buFont typeface="Wingdings" panose="05000000000000000000" pitchFamily="2" charset="2"/>
              <a:buChar char="Ø"/>
            </a:pPr>
            <a:endParaRPr lang="en-US" sz="1800" dirty="0" smtClean="0">
              <a:solidFill>
                <a:srgbClr val="EBEBEB"/>
              </a:solidFill>
              <a:latin typeface="Times New Roman"/>
              <a:cs typeface="Times New Roman"/>
            </a:endParaRPr>
          </a:p>
          <a:p>
            <a:pPr lvl="1">
              <a:buFont typeface="Wingdings" panose="05000000000000000000" pitchFamily="2" charset="2"/>
              <a:buChar char="Ø"/>
            </a:pPr>
            <a:endParaRPr lang="en-US" sz="1800" dirty="0">
              <a:solidFill>
                <a:srgbClr val="FFFF00"/>
              </a:solidFill>
              <a:effectLst/>
            </a:endParaRPr>
          </a:p>
          <a:p>
            <a:pPr fontAlgn="auto">
              <a:spcBef>
                <a:spcPts val="0"/>
              </a:spcBef>
              <a:spcAft>
                <a:spcPts val="0"/>
              </a:spcAft>
              <a:defRPr/>
            </a:pPr>
            <a:endParaRPr lang="en-US" b="1" dirty="0">
              <a:solidFill>
                <a:srgbClr val="FFFF00"/>
              </a:solidFill>
            </a:endParaRPr>
          </a:p>
          <a:p>
            <a:pPr lvl="1">
              <a:buFont typeface="Wingdings" pitchFamily="2" charset="2"/>
              <a:buChar char="Ø"/>
            </a:pPr>
            <a:endParaRPr lang="en-US" sz="1800" dirty="0" smtClean="0">
              <a:solidFill>
                <a:srgbClr val="FFFF00"/>
              </a:solidFill>
            </a:endParaRPr>
          </a:p>
        </p:txBody>
      </p:sp>
    </p:spTree>
    <p:extLst>
      <p:ext uri="{BB962C8B-B14F-4D97-AF65-F5344CB8AC3E}">
        <p14:creationId xmlns:p14="http://schemas.microsoft.com/office/powerpoint/2010/main" val="128882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11473" cy="1077036"/>
          </a:xfrm>
        </p:spPr>
        <p:txBody>
          <a:bodyPr>
            <a:noAutofit/>
          </a:bodyPr>
          <a:lstStyle/>
          <a:p>
            <a:pPr algn="ctr"/>
            <a:r>
              <a:rPr lang="en-US" sz="4000" dirty="0" smtClean="0"/>
              <a:t>Sponsored by FlexRadio Systems</a:t>
            </a:r>
            <a:endParaRPr lang="en-US" sz="4000" dirty="0"/>
          </a:p>
        </p:txBody>
      </p:sp>
      <p:sp>
        <p:nvSpPr>
          <p:cNvPr id="3" name="Content Placeholder 2"/>
          <p:cNvSpPr>
            <a:spLocks noGrp="1"/>
          </p:cNvSpPr>
          <p:nvPr>
            <p:ph idx="1"/>
          </p:nvPr>
        </p:nvSpPr>
        <p:spPr>
          <a:xfrm>
            <a:off x="914400" y="2362200"/>
            <a:ext cx="7511472" cy="4038601"/>
          </a:xfrm>
        </p:spPr>
        <p:txBody>
          <a:bodyPr anchor="t">
            <a:normAutofit/>
          </a:bodyPr>
          <a:lstStyle/>
          <a:p>
            <a:pPr marL="0" indent="0" fontAlgn="auto">
              <a:spcBef>
                <a:spcPts val="0"/>
              </a:spcBef>
              <a:spcAft>
                <a:spcPts val="0"/>
              </a:spcAft>
              <a:buNone/>
              <a:defRPr/>
            </a:pPr>
            <a:r>
              <a:rPr lang="en-US" sz="2600" dirty="0">
                <a:solidFill>
                  <a:srgbClr val="000090"/>
                </a:solidFill>
                <a:latin typeface="Times New Roman"/>
                <a:cs typeface="Times New Roman"/>
              </a:rPr>
              <a:t>Why </a:t>
            </a:r>
            <a:r>
              <a:rPr lang="en-US" sz="2600" dirty="0" smtClean="0">
                <a:solidFill>
                  <a:srgbClr val="000090"/>
                </a:solidFill>
                <a:latin typeface="Times New Roman"/>
                <a:cs typeface="Times New Roman"/>
              </a:rPr>
              <a:t>FlexRadio Systems?</a:t>
            </a:r>
          </a:p>
          <a:p>
            <a:pPr marL="0" indent="0" fontAlgn="auto">
              <a:spcBef>
                <a:spcPts val="0"/>
              </a:spcBef>
              <a:spcAft>
                <a:spcPts val="0"/>
              </a:spcAft>
              <a:buNone/>
              <a:defRPr/>
            </a:pPr>
            <a:endParaRPr lang="en-US" sz="2400" dirty="0" smtClean="0">
              <a:solidFill>
                <a:srgbClr val="EBEBEB"/>
              </a:solidFill>
              <a:latin typeface="Times New Roman"/>
              <a:cs typeface="Times New Roman"/>
            </a:endParaRPr>
          </a:p>
          <a:p>
            <a:pPr>
              <a:lnSpc>
                <a:spcPct val="120000"/>
              </a:lnSpc>
              <a:spcBef>
                <a:spcPts val="0"/>
              </a:spcBef>
              <a:spcAft>
                <a:spcPts val="1200"/>
              </a:spcAft>
              <a:buClr>
                <a:srgbClr val="000090"/>
              </a:buClr>
              <a:buFont typeface="Courier New"/>
              <a:buChar char="o"/>
              <a:defRPr/>
            </a:pPr>
            <a:r>
              <a:rPr lang="en-US" sz="1800" dirty="0">
                <a:solidFill>
                  <a:srgbClr val="000000"/>
                </a:solidFill>
                <a:latin typeface="Times New Roman"/>
                <a:cs typeface="Times New Roman"/>
              </a:rPr>
              <a:t>FlexRadio currently does </a:t>
            </a:r>
            <a:r>
              <a:rPr lang="en-US" sz="1800" dirty="0" smtClean="0">
                <a:solidFill>
                  <a:srgbClr val="000000"/>
                </a:solidFill>
                <a:latin typeface="Times New Roman"/>
                <a:cs typeface="Times New Roman"/>
              </a:rPr>
              <a:t>not have </a:t>
            </a:r>
            <a:r>
              <a:rPr lang="en-US" sz="1800" dirty="0">
                <a:solidFill>
                  <a:srgbClr val="000000"/>
                </a:solidFill>
                <a:latin typeface="Times New Roman"/>
                <a:cs typeface="Times New Roman"/>
              </a:rPr>
              <a:t>communication modes that support interoperability between analog and </a:t>
            </a:r>
            <a:r>
              <a:rPr lang="en-US" sz="1800" dirty="0" smtClean="0">
                <a:solidFill>
                  <a:srgbClr val="000000"/>
                </a:solidFill>
                <a:latin typeface="Times New Roman"/>
                <a:cs typeface="Times New Roman"/>
              </a:rPr>
              <a:t>digital</a:t>
            </a:r>
          </a:p>
          <a:p>
            <a:pPr fontAlgn="auto">
              <a:lnSpc>
                <a:spcPct val="120000"/>
              </a:lnSpc>
              <a:spcBef>
                <a:spcPts val="0"/>
              </a:spcBef>
              <a:spcAft>
                <a:spcPts val="1200"/>
              </a:spcAft>
              <a:buClr>
                <a:srgbClr val="000090"/>
              </a:buClr>
              <a:buFont typeface="Courier New"/>
              <a:buChar char="o"/>
              <a:defRPr/>
            </a:pPr>
            <a:r>
              <a:rPr lang="en-US" sz="1800" dirty="0" smtClean="0">
                <a:solidFill>
                  <a:srgbClr val="000000"/>
                </a:solidFill>
                <a:latin typeface="Times New Roman"/>
                <a:cs typeface="Times New Roman"/>
              </a:rPr>
              <a:t>Yeasu has developed System Fusion, with C4FM as the standard modulation technique, which solves this problem</a:t>
            </a:r>
            <a:endParaRPr lang="en-US" sz="1800" dirty="0">
              <a:solidFill>
                <a:srgbClr val="000000"/>
              </a:solidFill>
              <a:latin typeface="Times New Roman"/>
              <a:cs typeface="Times New Roman"/>
            </a:endParaRPr>
          </a:p>
          <a:p>
            <a:pPr fontAlgn="auto">
              <a:lnSpc>
                <a:spcPct val="120000"/>
              </a:lnSpc>
              <a:spcBef>
                <a:spcPts val="0"/>
              </a:spcBef>
              <a:spcAft>
                <a:spcPts val="1200"/>
              </a:spcAft>
              <a:buClr>
                <a:srgbClr val="000090"/>
              </a:buClr>
              <a:buFont typeface="Courier New"/>
              <a:buChar char="o"/>
              <a:defRPr/>
            </a:pPr>
            <a:r>
              <a:rPr lang="en-US" sz="1800" dirty="0" smtClean="0">
                <a:solidFill>
                  <a:srgbClr val="000000"/>
                </a:solidFill>
                <a:latin typeface="Times New Roman"/>
                <a:cs typeface="Times New Roman"/>
              </a:rPr>
              <a:t>With addition of System Fusion into their radios, FlexRadio can meet consumer demands of having many communication modes in one product</a:t>
            </a:r>
          </a:p>
          <a:p>
            <a:pPr fontAlgn="auto">
              <a:lnSpc>
                <a:spcPct val="120000"/>
              </a:lnSpc>
              <a:spcBef>
                <a:spcPts val="0"/>
              </a:spcBef>
              <a:spcAft>
                <a:spcPts val="1200"/>
              </a:spcAft>
              <a:buClr>
                <a:srgbClr val="000090"/>
              </a:buClr>
              <a:buFont typeface="Courier New"/>
              <a:buChar char="o"/>
              <a:defRPr/>
            </a:pPr>
            <a:r>
              <a:rPr lang="en-US" sz="1800" dirty="0" smtClean="0">
                <a:solidFill>
                  <a:srgbClr val="000000"/>
                </a:solidFill>
                <a:latin typeface="Times New Roman"/>
                <a:cs typeface="Times New Roman"/>
              </a:rPr>
              <a:t>This </a:t>
            </a:r>
            <a:r>
              <a:rPr lang="en-US" sz="1800" dirty="0">
                <a:solidFill>
                  <a:srgbClr val="000000"/>
                </a:solidFill>
                <a:latin typeface="Times New Roman"/>
                <a:cs typeface="Times New Roman"/>
              </a:rPr>
              <a:t>a</a:t>
            </a:r>
            <a:r>
              <a:rPr lang="en-US" sz="1800" dirty="0" smtClean="0">
                <a:solidFill>
                  <a:srgbClr val="000000"/>
                </a:solidFill>
                <a:latin typeface="Times New Roman"/>
                <a:cs typeface="Times New Roman"/>
              </a:rPr>
              <a:t>llows FlexRadio to continue to be the industry leader in software defined radios</a:t>
            </a:r>
          </a:p>
        </p:txBody>
      </p:sp>
    </p:spTree>
    <p:extLst>
      <p:ext uri="{BB962C8B-B14F-4D97-AF65-F5344CB8AC3E}">
        <p14:creationId xmlns:p14="http://schemas.microsoft.com/office/powerpoint/2010/main" val="296685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11473" cy="1371600"/>
          </a:xfrm>
        </p:spPr>
        <p:txBody>
          <a:bodyPr anchor="t">
            <a:normAutofit/>
          </a:bodyPr>
          <a:lstStyle/>
          <a:p>
            <a:pPr algn="ctr"/>
            <a:r>
              <a:rPr lang="en-US" sz="4000" dirty="0" smtClean="0">
                <a:solidFill>
                  <a:srgbClr val="FFFFFF"/>
                </a:solidFill>
              </a:rPr>
              <a:t>What is System Fusion and C4FM?</a:t>
            </a:r>
            <a:endParaRPr lang="en-US" sz="4000" dirty="0">
              <a:solidFill>
                <a:srgbClr val="FFFFFF"/>
              </a:solidFill>
            </a:endParaRPr>
          </a:p>
        </p:txBody>
      </p:sp>
      <p:sp>
        <p:nvSpPr>
          <p:cNvPr id="3" name="Content Placeholder 2"/>
          <p:cNvSpPr>
            <a:spLocks noGrp="1"/>
          </p:cNvSpPr>
          <p:nvPr>
            <p:ph idx="1"/>
          </p:nvPr>
        </p:nvSpPr>
        <p:spPr>
          <a:xfrm>
            <a:off x="533400" y="2286000"/>
            <a:ext cx="8077200" cy="3816060"/>
          </a:xfrm>
        </p:spPr>
        <p:txBody>
          <a:bodyPr anchor="t">
            <a:normAutofit/>
          </a:bodyPr>
          <a:lstStyle/>
          <a:p>
            <a:pPr>
              <a:buClr>
                <a:srgbClr val="000090"/>
              </a:buClr>
              <a:buFont typeface="Courier New"/>
              <a:buChar char="o"/>
            </a:pPr>
            <a:r>
              <a:rPr lang="en-US" sz="2400" dirty="0" smtClean="0">
                <a:solidFill>
                  <a:srgbClr val="000090"/>
                </a:solidFill>
                <a:latin typeface="Times New Roman"/>
                <a:cs typeface="Times New Roman"/>
              </a:rPr>
              <a:t>System Fusion</a:t>
            </a:r>
          </a:p>
          <a:p>
            <a:pPr marL="349250" lvl="1" indent="331788">
              <a:buNone/>
            </a:pPr>
            <a:r>
              <a:rPr lang="en-US" sz="2000" dirty="0" smtClean="0">
                <a:solidFill>
                  <a:schemeClr val="tx1"/>
                </a:solidFill>
                <a:latin typeface="Times New Roman"/>
                <a:cs typeface="Times New Roman"/>
              </a:rPr>
              <a:t>Four different communication modes</a:t>
            </a:r>
          </a:p>
          <a:p>
            <a:pPr lvl="2">
              <a:buClr>
                <a:srgbClr val="000090"/>
              </a:buClr>
              <a:buFont typeface="Arial"/>
              <a:buChar char="•"/>
            </a:pPr>
            <a:r>
              <a:rPr lang="en-US" sz="1800" dirty="0" smtClean="0">
                <a:solidFill>
                  <a:schemeClr val="tx1"/>
                </a:solidFill>
                <a:latin typeface="Times New Roman"/>
                <a:cs typeface="Times New Roman"/>
              </a:rPr>
              <a:t>Full Rate Voice Mode</a:t>
            </a:r>
          </a:p>
          <a:p>
            <a:pPr lvl="2">
              <a:buClr>
                <a:srgbClr val="000090"/>
              </a:buClr>
              <a:buFont typeface="Arial"/>
              <a:buChar char="•"/>
            </a:pPr>
            <a:r>
              <a:rPr lang="en-US" sz="1800" dirty="0" smtClean="0">
                <a:solidFill>
                  <a:schemeClr val="tx1"/>
                </a:solidFill>
                <a:latin typeface="Times New Roman"/>
                <a:cs typeface="Times New Roman"/>
              </a:rPr>
              <a:t>Full Rate Data Mode</a:t>
            </a:r>
          </a:p>
          <a:p>
            <a:pPr lvl="2">
              <a:buClr>
                <a:srgbClr val="000090"/>
              </a:buClr>
              <a:buFont typeface="Arial"/>
              <a:buChar char="•"/>
            </a:pPr>
            <a:r>
              <a:rPr lang="en-US" sz="1800" dirty="0" smtClean="0">
                <a:solidFill>
                  <a:schemeClr val="tx1"/>
                </a:solidFill>
                <a:latin typeface="Times New Roman"/>
                <a:cs typeface="Times New Roman"/>
              </a:rPr>
              <a:t>Voice / Data Mode</a:t>
            </a:r>
          </a:p>
          <a:p>
            <a:pPr lvl="2">
              <a:buClr>
                <a:srgbClr val="000090"/>
              </a:buClr>
              <a:buFont typeface="Arial"/>
              <a:buChar char="•"/>
            </a:pPr>
            <a:r>
              <a:rPr lang="en-US" sz="1800" dirty="0" smtClean="0">
                <a:solidFill>
                  <a:schemeClr val="tx1"/>
                </a:solidFill>
                <a:latin typeface="Times New Roman"/>
                <a:cs typeface="Times New Roman"/>
              </a:rPr>
              <a:t>Analog FM Mode</a:t>
            </a:r>
            <a:endParaRPr lang="en-US" dirty="0" smtClean="0">
              <a:solidFill>
                <a:schemeClr val="tx1"/>
              </a:solidFill>
              <a:latin typeface="Times New Roman"/>
              <a:cs typeface="Times New Roman"/>
            </a:endParaRPr>
          </a:p>
          <a:p>
            <a:pPr>
              <a:buClr>
                <a:srgbClr val="000090"/>
              </a:buClr>
              <a:buFont typeface="Courier New"/>
              <a:buChar char="o"/>
            </a:pPr>
            <a:r>
              <a:rPr lang="en-US" sz="2400" dirty="0" smtClean="0">
                <a:solidFill>
                  <a:srgbClr val="000090"/>
                </a:solidFill>
                <a:latin typeface="Times New Roman"/>
                <a:cs typeface="Times New Roman"/>
              </a:rPr>
              <a:t>Continuous 4-Level Frequency Modulation (C4FM)</a:t>
            </a:r>
          </a:p>
          <a:p>
            <a:pPr marL="681038" lvl="1" indent="0">
              <a:buClr>
                <a:srgbClr val="000090"/>
              </a:buClr>
              <a:buNone/>
            </a:pPr>
            <a:r>
              <a:rPr lang="en-US" dirty="0" smtClean="0">
                <a:solidFill>
                  <a:schemeClr val="tx1"/>
                </a:solidFill>
                <a:latin typeface="Times New Roman"/>
                <a:cs typeface="Times New Roman"/>
              </a:rPr>
              <a:t>The standard modulation scheme used for System Fusion</a:t>
            </a:r>
          </a:p>
          <a:p>
            <a:pPr lvl="1">
              <a:buFont typeface="Arial" panose="020B0604020202020204" pitchFamily="34" charset="0"/>
              <a:buChar char="•"/>
            </a:pPr>
            <a:endParaRPr lang="en-US" sz="1800" dirty="0" smtClean="0">
              <a:solidFill>
                <a:schemeClr val="tx1"/>
              </a:solidFill>
              <a:latin typeface="Times New Roman"/>
              <a:cs typeface="Times New Roman"/>
            </a:endParaRPr>
          </a:p>
          <a:p>
            <a:pPr lvl="1">
              <a:buFont typeface="Arial" panose="020B0604020202020204" pitchFamily="34" charset="0"/>
              <a:buChar char="•"/>
            </a:pPr>
            <a:endParaRPr lang="en-US" sz="1800" dirty="0" smtClean="0">
              <a:solidFill>
                <a:schemeClr val="tx1"/>
              </a:solidFill>
              <a:latin typeface="Times New Roman"/>
              <a:cs typeface="Times New Roman"/>
            </a:endParaRPr>
          </a:p>
          <a:p>
            <a:pPr lvl="1">
              <a:buFont typeface="Arial" panose="020B0604020202020204" pitchFamily="34" charset="0"/>
              <a:buChar char="•"/>
            </a:pPr>
            <a:endParaRPr lang="en-US" sz="2200" dirty="0" smtClean="0">
              <a:solidFill>
                <a:srgbClr val="FFFF00"/>
              </a:solidFill>
              <a:latin typeface="Times New Roman"/>
              <a:cs typeface="Times New Roman"/>
            </a:endParaRPr>
          </a:p>
          <a:p>
            <a:pPr lvl="1">
              <a:buFont typeface="Arial" panose="020B0604020202020204" pitchFamily="34" charset="0"/>
              <a:buChar char="•"/>
            </a:pPr>
            <a:endParaRPr lang="en-US" dirty="0" smtClean="0">
              <a:solidFill>
                <a:schemeClr val="tx1"/>
              </a:solidFill>
              <a:latin typeface="Times New Roman"/>
              <a:cs typeface="Times New Roman"/>
            </a:endParaRPr>
          </a:p>
          <a:p>
            <a:pPr lvl="2">
              <a:buFont typeface="Arial" panose="020B0604020202020204" pitchFamily="34" charset="0"/>
              <a:buChar char="•"/>
            </a:pPr>
            <a:endParaRPr lang="en-US" dirty="0" smtClean="0">
              <a:solidFill>
                <a:srgbClr val="FFFF00"/>
              </a:solidFill>
              <a:latin typeface="Times New Roman"/>
              <a:cs typeface="Times New Roman"/>
            </a:endParaRPr>
          </a:p>
          <a:p>
            <a:pPr lvl="1">
              <a:buFont typeface="Wingdings" panose="05000000000000000000" pitchFamily="2" charset="2"/>
              <a:buChar char="Ø"/>
            </a:pPr>
            <a:endParaRPr lang="en-US" dirty="0">
              <a:solidFill>
                <a:srgbClr val="FFFF00"/>
              </a:solidFill>
              <a:latin typeface="Times New Roman"/>
              <a:cs typeface="Times New Roman"/>
            </a:endParaRPr>
          </a:p>
          <a:p>
            <a:pPr marL="0" indent="0">
              <a:buNone/>
            </a:pPr>
            <a:endParaRPr lang="en-US" dirty="0"/>
          </a:p>
        </p:txBody>
      </p:sp>
      <p:pic>
        <p:nvPicPr>
          <p:cNvPr id="4" name="Picture 3" descr="Screen Shot 2016-04-19 at 2.35.29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200400"/>
            <a:ext cx="3886200" cy="914400"/>
          </a:xfrm>
          <a:prstGeom prst="rect">
            <a:avLst/>
          </a:prstGeom>
        </p:spPr>
      </p:pic>
    </p:spTree>
    <p:extLst>
      <p:ext uri="{BB962C8B-B14F-4D97-AF65-F5344CB8AC3E}">
        <p14:creationId xmlns:p14="http://schemas.microsoft.com/office/powerpoint/2010/main" val="299126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chor="ctr">
            <a:normAutofit/>
          </a:bodyPr>
          <a:lstStyle/>
          <a:p>
            <a:pPr algn="ctr"/>
            <a:r>
              <a:rPr lang="en-US" sz="4000" dirty="0" smtClean="0"/>
              <a:t>Project overview</a:t>
            </a:r>
            <a:endParaRPr lang="en-US" sz="4000" dirty="0"/>
          </a:p>
        </p:txBody>
      </p:sp>
      <p:sp>
        <p:nvSpPr>
          <p:cNvPr id="5" name="Content Placeholder 4"/>
          <p:cNvSpPr>
            <a:spLocks noGrp="1"/>
          </p:cNvSpPr>
          <p:nvPr>
            <p:ph sz="half" idx="2"/>
          </p:nvPr>
        </p:nvSpPr>
        <p:spPr>
          <a:xfrm>
            <a:off x="304800" y="2971800"/>
            <a:ext cx="4648200" cy="3886200"/>
          </a:xfrm>
        </p:spPr>
        <p:txBody>
          <a:bodyPr>
            <a:noAutofit/>
          </a:bodyPr>
          <a:lstStyle/>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Configure FLEX-6300 radio and SmartSDR software to run on FM mode</a:t>
            </a:r>
          </a:p>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Integrate D-Star mode into SmartSDR software </a:t>
            </a:r>
          </a:p>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Run D-Star on Linux, verifying packets being sent are seen on the command terminal</a:t>
            </a:r>
          </a:p>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Bit-pack System Fusion, using the GMSK modem of D-Star</a:t>
            </a:r>
          </a:p>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Replace that modem with the C4FM modem </a:t>
            </a:r>
          </a:p>
          <a:p>
            <a:pPr>
              <a:spcBef>
                <a:spcPts val="600"/>
              </a:spcBef>
              <a:buClr>
                <a:schemeClr val="accent3">
                  <a:lumMod val="50000"/>
                </a:schemeClr>
              </a:buCl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Verify System Fusion is functioning on SmartSDR software</a:t>
            </a:r>
          </a:p>
        </p:txBody>
      </p:sp>
      <p:sp>
        <p:nvSpPr>
          <p:cNvPr id="4" name="Text Placeholder 3"/>
          <p:cNvSpPr>
            <a:spLocks noGrp="1"/>
          </p:cNvSpPr>
          <p:nvPr>
            <p:ph type="body" sz="quarter" idx="3"/>
          </p:nvPr>
        </p:nvSpPr>
        <p:spPr>
          <a:xfrm>
            <a:off x="5181600" y="2286000"/>
            <a:ext cx="3432175" cy="685799"/>
          </a:xfrm>
        </p:spPr>
        <p:txBody>
          <a:bodyPr anchor="ctr"/>
          <a:lstStyle/>
          <a:p>
            <a:pPr>
              <a:lnSpc>
                <a:spcPct val="50000"/>
              </a:lnSpc>
            </a:pPr>
            <a:r>
              <a:rPr lang="en-US" sz="2400" u="sng" dirty="0" smtClean="0">
                <a:solidFill>
                  <a:srgbClr val="000090"/>
                </a:solidFill>
                <a:latin typeface="Times New Roman"/>
                <a:cs typeface="Times New Roman"/>
              </a:rPr>
              <a:t>Stretch Goals of Project</a:t>
            </a:r>
            <a:endParaRPr lang="en-US" sz="2400" u="sng" dirty="0">
              <a:solidFill>
                <a:srgbClr val="000090"/>
              </a:solidFill>
              <a:latin typeface="Times New Roman"/>
              <a:cs typeface="Times New Roman"/>
            </a:endParaRPr>
          </a:p>
        </p:txBody>
      </p:sp>
      <p:sp>
        <p:nvSpPr>
          <p:cNvPr id="6" name="Content Placeholder 5"/>
          <p:cNvSpPr>
            <a:spLocks noGrp="1"/>
          </p:cNvSpPr>
          <p:nvPr>
            <p:ph sz="quarter" idx="4"/>
          </p:nvPr>
        </p:nvSpPr>
        <p:spPr>
          <a:xfrm>
            <a:off x="4876800" y="2971800"/>
            <a:ext cx="4114800" cy="2819400"/>
          </a:xfrm>
        </p:spPr>
        <p:txBody>
          <a:bodyPr>
            <a:normAutofit/>
          </a:bodyPr>
          <a:lstStyle/>
          <a:p>
            <a:pPr lvl="0">
              <a:buClr>
                <a:srgbClr val="000090"/>
              </a:buClr>
              <a:buFont typeface="Courier New"/>
              <a:buChar char="o"/>
            </a:pPr>
            <a:r>
              <a:rPr lang="en-US" dirty="0" smtClean="0">
                <a:solidFill>
                  <a:schemeClr val="tx1"/>
                </a:solidFill>
                <a:effectLst/>
                <a:latin typeface="Times New Roman"/>
                <a:cs typeface="Times New Roman"/>
              </a:rPr>
              <a:t>Upon successful implementation of the full rate voice mode, the remaining modes of System Fusion wil</a:t>
            </a:r>
            <a:r>
              <a:rPr lang="en-US" dirty="0" smtClean="0">
                <a:solidFill>
                  <a:schemeClr val="tx1"/>
                </a:solidFill>
                <a:latin typeface="Times New Roman"/>
                <a:cs typeface="Times New Roman"/>
              </a:rPr>
              <a:t>l also be implemented</a:t>
            </a:r>
            <a:endParaRPr lang="en-US" dirty="0" smtClean="0">
              <a:solidFill>
                <a:schemeClr val="tx1"/>
              </a:solidFill>
              <a:effectLst/>
              <a:latin typeface="Times New Roman"/>
              <a:cs typeface="Times New Roman"/>
            </a:endParaRPr>
          </a:p>
          <a:p>
            <a:pPr lvl="1">
              <a:buClr>
                <a:srgbClr val="000090"/>
              </a:buClr>
              <a:buFont typeface="Arial"/>
              <a:buChar char="•"/>
            </a:pPr>
            <a:r>
              <a:rPr lang="en-US" dirty="0">
                <a:solidFill>
                  <a:schemeClr val="tx1"/>
                </a:solidFill>
                <a:latin typeface="Times New Roman"/>
                <a:cs typeface="Times New Roman"/>
              </a:rPr>
              <a:t>F</a:t>
            </a:r>
            <a:r>
              <a:rPr lang="en-US" dirty="0" smtClean="0">
                <a:solidFill>
                  <a:schemeClr val="tx1"/>
                </a:solidFill>
                <a:effectLst/>
                <a:latin typeface="Times New Roman"/>
                <a:cs typeface="Times New Roman"/>
              </a:rPr>
              <a:t>ull </a:t>
            </a:r>
            <a:r>
              <a:rPr lang="en-US" dirty="0">
                <a:solidFill>
                  <a:schemeClr val="tx1"/>
                </a:solidFill>
                <a:effectLst/>
                <a:latin typeface="Times New Roman"/>
                <a:cs typeface="Times New Roman"/>
              </a:rPr>
              <a:t>rate data mode </a:t>
            </a:r>
          </a:p>
          <a:p>
            <a:pPr lvl="1">
              <a:buClr>
                <a:srgbClr val="000090"/>
              </a:buClr>
              <a:buFont typeface="Arial"/>
              <a:buChar char="•"/>
            </a:pPr>
            <a:r>
              <a:rPr lang="en-US" dirty="0" smtClean="0">
                <a:solidFill>
                  <a:schemeClr val="tx1"/>
                </a:solidFill>
                <a:effectLst/>
                <a:latin typeface="Times New Roman"/>
                <a:cs typeface="Times New Roman"/>
              </a:rPr>
              <a:t>Voice</a:t>
            </a:r>
            <a:r>
              <a:rPr lang="en-US" dirty="0">
                <a:solidFill>
                  <a:schemeClr val="tx1"/>
                </a:solidFill>
                <a:effectLst/>
                <a:latin typeface="Times New Roman"/>
                <a:cs typeface="Times New Roman"/>
              </a:rPr>
              <a:t>/Data mode </a:t>
            </a:r>
          </a:p>
          <a:p>
            <a:pPr lvl="1">
              <a:buClr>
                <a:srgbClr val="000090"/>
              </a:buClr>
              <a:buFont typeface="Arial"/>
              <a:buChar char="•"/>
            </a:pPr>
            <a:r>
              <a:rPr lang="en-US" dirty="0" smtClean="0">
                <a:solidFill>
                  <a:schemeClr val="tx1"/>
                </a:solidFill>
                <a:effectLst/>
                <a:latin typeface="Times New Roman"/>
                <a:cs typeface="Times New Roman"/>
              </a:rPr>
              <a:t>Analog </a:t>
            </a:r>
            <a:r>
              <a:rPr lang="en-US" dirty="0">
                <a:solidFill>
                  <a:schemeClr val="tx1"/>
                </a:solidFill>
                <a:effectLst/>
                <a:latin typeface="Times New Roman"/>
                <a:cs typeface="Times New Roman"/>
              </a:rPr>
              <a:t>FM </a:t>
            </a:r>
            <a:r>
              <a:rPr lang="en-US" dirty="0" smtClean="0">
                <a:solidFill>
                  <a:schemeClr val="tx1"/>
                </a:solidFill>
                <a:effectLst/>
                <a:latin typeface="Times New Roman"/>
                <a:cs typeface="Times New Roman"/>
              </a:rPr>
              <a:t>mode</a:t>
            </a:r>
            <a:endParaRPr lang="en-US" dirty="0">
              <a:solidFill>
                <a:schemeClr val="tx1"/>
              </a:solidFill>
              <a:effectLst/>
              <a:latin typeface="Times New Roman"/>
              <a:cs typeface="Times New Roman"/>
            </a:endParaRPr>
          </a:p>
        </p:txBody>
      </p:sp>
      <p:sp>
        <p:nvSpPr>
          <p:cNvPr id="9" name="Text Placeholder 3"/>
          <p:cNvSpPr>
            <a:spLocks noGrp="1"/>
          </p:cNvSpPr>
          <p:nvPr>
            <p:ph type="body" sz="quarter" idx="3"/>
          </p:nvPr>
        </p:nvSpPr>
        <p:spPr>
          <a:xfrm>
            <a:off x="990600" y="2286000"/>
            <a:ext cx="3432175" cy="685799"/>
          </a:xfrm>
        </p:spPr>
        <p:txBody>
          <a:bodyPr anchor="ctr"/>
          <a:lstStyle/>
          <a:p>
            <a:pPr>
              <a:lnSpc>
                <a:spcPct val="50000"/>
              </a:lnSpc>
            </a:pPr>
            <a:r>
              <a:rPr lang="en-US" u="sng" dirty="0" smtClean="0">
                <a:solidFill>
                  <a:srgbClr val="000090"/>
                </a:solidFill>
                <a:latin typeface="Times New Roman"/>
                <a:cs typeface="Times New Roman"/>
              </a:rPr>
              <a:t>Goals of Project</a:t>
            </a:r>
            <a:endParaRPr lang="en-US" sz="2400" u="sng" dirty="0">
              <a:solidFill>
                <a:srgbClr val="000090"/>
              </a:solidFill>
              <a:latin typeface="Times New Roman"/>
              <a:cs typeface="Times New Roman"/>
            </a:endParaRPr>
          </a:p>
        </p:txBody>
      </p:sp>
    </p:spTree>
    <p:extLst>
      <p:ext uri="{BB962C8B-B14F-4D97-AF65-F5344CB8AC3E}">
        <p14:creationId xmlns:p14="http://schemas.microsoft.com/office/powerpoint/2010/main" val="46087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a:xfrm>
            <a:off x="762000" y="2362200"/>
            <a:ext cx="7662864" cy="3751263"/>
          </a:xfrm>
        </p:spPr>
        <p:txBody>
          <a:bodyPr>
            <a:normAutofit/>
          </a:bodyPr>
          <a:lstStyle/>
          <a:p>
            <a:pPr>
              <a:buClr>
                <a:srgbClr val="000090"/>
              </a:buClr>
              <a:buFont typeface="Courier New"/>
              <a:buChar char="o"/>
            </a:pPr>
            <a:r>
              <a:rPr lang="en-US" sz="2000" dirty="0" smtClean="0">
                <a:solidFill>
                  <a:srgbClr val="000000"/>
                </a:solidFill>
                <a:latin typeface="Times New Roman"/>
                <a:cs typeface="Times New Roman"/>
              </a:rPr>
              <a:t>Allotted Budget:   $500</a:t>
            </a:r>
          </a:p>
          <a:p>
            <a:pPr>
              <a:buClr>
                <a:srgbClr val="000090"/>
              </a:buClr>
              <a:buFont typeface="Courier New"/>
              <a:buChar char="o"/>
            </a:pPr>
            <a:r>
              <a:rPr lang="en-US" sz="2000" dirty="0" smtClean="0">
                <a:solidFill>
                  <a:srgbClr val="000000"/>
                </a:solidFill>
                <a:latin typeface="Times New Roman"/>
                <a:cs typeface="Times New Roman"/>
              </a:rPr>
              <a:t>Budget Amount Used:  $0</a:t>
            </a:r>
          </a:p>
          <a:p>
            <a:pPr>
              <a:buClr>
                <a:srgbClr val="000090"/>
              </a:buClr>
              <a:buFont typeface="Courier New"/>
              <a:buChar char="o"/>
            </a:pPr>
            <a:r>
              <a:rPr lang="en-US" sz="2000" dirty="0" smtClean="0">
                <a:solidFill>
                  <a:srgbClr val="000000"/>
                </a:solidFill>
                <a:latin typeface="Times New Roman"/>
                <a:cs typeface="Times New Roman"/>
              </a:rPr>
              <a:t>FlexRadio supplied all of the radio equipment needed.</a:t>
            </a:r>
          </a:p>
          <a:p>
            <a:pPr lvl="1">
              <a:lnSpc>
                <a:spcPct val="120000"/>
              </a:lnSpc>
              <a:buClr>
                <a:srgbClr val="000090"/>
              </a:buClr>
              <a:buFont typeface="Arial"/>
              <a:buChar char="•"/>
            </a:pPr>
            <a:r>
              <a:rPr lang="en-US" dirty="0" smtClean="0">
                <a:solidFill>
                  <a:srgbClr val="000000"/>
                </a:solidFill>
                <a:latin typeface="Times New Roman"/>
                <a:cs typeface="Times New Roman"/>
              </a:rPr>
              <a:t>FLEX-6300 Radio</a:t>
            </a:r>
          </a:p>
          <a:p>
            <a:pPr lvl="1">
              <a:lnSpc>
                <a:spcPct val="120000"/>
              </a:lnSpc>
              <a:buClr>
                <a:srgbClr val="000090"/>
              </a:buClr>
              <a:buFont typeface="Arial"/>
              <a:buChar char="•"/>
            </a:pPr>
            <a:r>
              <a:rPr lang="en-US" dirty="0" smtClean="0">
                <a:solidFill>
                  <a:srgbClr val="000000"/>
                </a:solidFill>
                <a:latin typeface="Times New Roman"/>
                <a:cs typeface="Times New Roman"/>
              </a:rPr>
              <a:t>Yaesu FT1DR Handheld Radio</a:t>
            </a:r>
          </a:p>
          <a:p>
            <a:pPr>
              <a:buClr>
                <a:srgbClr val="000090"/>
              </a:buClr>
              <a:buFont typeface="Courier New"/>
              <a:buChar char="o"/>
            </a:pPr>
            <a:r>
              <a:rPr lang="en-US" sz="2000" dirty="0" smtClean="0">
                <a:solidFill>
                  <a:srgbClr val="000000"/>
                </a:solidFill>
                <a:latin typeface="Times New Roman"/>
                <a:cs typeface="Times New Roman"/>
              </a:rPr>
              <a:t>Texas State University supplied the power supply needed for the FLEX-6300 radio</a:t>
            </a:r>
          </a:p>
        </p:txBody>
      </p:sp>
    </p:spTree>
    <p:extLst>
      <p:ext uri="{BB962C8B-B14F-4D97-AF65-F5344CB8AC3E}">
        <p14:creationId xmlns:p14="http://schemas.microsoft.com/office/powerpoint/2010/main" val="1425993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5300</TotalTime>
  <Words>986</Words>
  <Application>Microsoft Office PowerPoint</Application>
  <PresentationFormat>On-screen Show (4:3)</PresentationFormat>
  <Paragraphs>179</Paragraphs>
  <Slides>20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 Symbols</vt:lpstr>
      <vt:lpstr>Arial</vt:lpstr>
      <vt:lpstr>Calibri</vt:lpstr>
      <vt:lpstr>Calisto MT</vt:lpstr>
      <vt:lpstr>Courier New</vt:lpstr>
      <vt:lpstr>Georgia</vt:lpstr>
      <vt:lpstr>Times New Roman</vt:lpstr>
      <vt:lpstr>Wingdings</vt:lpstr>
      <vt:lpstr>Genesis</vt:lpstr>
      <vt:lpstr>E2.2 Implementation of a Demodulator</vt:lpstr>
      <vt:lpstr>Team Members</vt:lpstr>
      <vt:lpstr>Today’s Presentation Covers</vt:lpstr>
      <vt:lpstr>Roles and Responsibilities</vt:lpstr>
      <vt:lpstr>Motivation</vt:lpstr>
      <vt:lpstr>Sponsored by FlexRadio Systems</vt:lpstr>
      <vt:lpstr>What is System Fusion and C4FM?</vt:lpstr>
      <vt:lpstr>Project overview</vt:lpstr>
      <vt:lpstr>Budget</vt:lpstr>
      <vt:lpstr>Roles and Responsibilities</vt:lpstr>
      <vt:lpstr>System Fusion  State Machine</vt:lpstr>
      <vt:lpstr>D-Star Frame Structure of Voice Packet</vt:lpstr>
      <vt:lpstr>System Fusion  Full Rate Voice Mode  Frame Structure</vt:lpstr>
      <vt:lpstr>System Fusion Header Frame Structure</vt:lpstr>
      <vt:lpstr>Roles and Responsibilities</vt:lpstr>
      <vt:lpstr>Design Approach</vt:lpstr>
      <vt:lpstr>Constraints</vt:lpstr>
      <vt:lpstr>Results</vt:lpstr>
      <vt:lpstr>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Glider</dc:title>
  <dc:creator>Internet Access</dc:creator>
  <cp:lastModifiedBy>Rivas, Sarah D</cp:lastModifiedBy>
  <cp:revision>272</cp:revision>
  <dcterms:created xsi:type="dcterms:W3CDTF">2012-10-18T04:42:06Z</dcterms:created>
  <dcterms:modified xsi:type="dcterms:W3CDTF">2016-05-03T14:32:53Z</dcterms:modified>
</cp:coreProperties>
</file>