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20" r:id="rId4"/>
    <p:sldMasterId id="2147483732" r:id="rId5"/>
  </p:sldMasterIdLst>
  <p:notesMasterIdLst>
    <p:notesMasterId r:id="rId26"/>
  </p:notesMasterIdLst>
  <p:sldIdLst>
    <p:sldId id="319" r:id="rId6"/>
    <p:sldId id="321" r:id="rId7"/>
    <p:sldId id="307" r:id="rId8"/>
    <p:sldId id="299" r:id="rId9"/>
    <p:sldId id="308" r:id="rId10"/>
    <p:sldId id="309" r:id="rId11"/>
    <p:sldId id="310" r:id="rId12"/>
    <p:sldId id="312" r:id="rId13"/>
    <p:sldId id="311" r:id="rId14"/>
    <p:sldId id="325" r:id="rId15"/>
    <p:sldId id="313" r:id="rId16"/>
    <p:sldId id="314" r:id="rId17"/>
    <p:sldId id="316" r:id="rId18"/>
    <p:sldId id="315" r:id="rId19"/>
    <p:sldId id="317" r:id="rId20"/>
    <p:sldId id="322" r:id="rId21"/>
    <p:sldId id="323" r:id="rId22"/>
    <p:sldId id="318" r:id="rId23"/>
    <p:sldId id="305" r:id="rId24"/>
    <p:sldId id="32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830" autoAdjust="0"/>
  </p:normalViewPr>
  <p:slideViewPr>
    <p:cSldViewPr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6" d="100"/>
        <a:sy n="136" d="100"/>
      </p:scale>
      <p:origin x="0" y="-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32B59-22DD-4CE1-9F39-7CB77D232AC2}" type="datetimeFigureOut">
              <a:rPr lang="en-US" smtClean="0"/>
              <a:pPr/>
              <a:t>4/23/2017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46233-4BFD-442F-A901-5D24D9BB79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a tabular form of Section 4.1 from the Characterization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12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01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45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2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47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2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 a tabular form of Section 4.1 from the Characterization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64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BRIEFLY give 2-4 bullets of future work.  BRIEF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0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Create a </a:t>
            </a:r>
            <a:r>
              <a:rPr lang="en-US" dirty="0" err="1"/>
              <a:t>bulletized</a:t>
            </a:r>
            <a:r>
              <a:rPr lang="en-US" dirty="0"/>
              <a:t> version of Section</a:t>
            </a:r>
            <a:r>
              <a:rPr lang="en-US" baseline="0" dirty="0"/>
              <a:t> 13 from the Final (2</a:t>
            </a:r>
            <a:r>
              <a:rPr lang="en-US" baseline="30000" dirty="0"/>
              <a:t>nd</a:t>
            </a:r>
            <a:r>
              <a:rPr lang="en-US" baseline="0" dirty="0"/>
              <a:t> Semester) Report.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38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these from the L-C-S.  Go over this VERY quickly!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3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no stretch goals then delete the text box on the right, and expand the one on the left.  </a:t>
            </a:r>
            <a:r>
              <a:rPr lang="en-US" b="1" u="sng" dirty="0"/>
              <a:t>DO NOT ELABORATE ON THE GOALS, JUST STATE THEM QUICKLY AND MOVE ON!!!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3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Why are you doing this project?  What’s important / needed / beneficial about it?  Why is this a good senior design project?  MAKE FONT BIG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6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0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may need to show this block diagram more than once to provide context.  You may also need to add a block</a:t>
            </a:r>
            <a:r>
              <a:rPr lang="en-US" baseline="0" dirty="0"/>
              <a:t> diagram of the next level of detail where relevant.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a readable top-level block diagram to show what your project does and how it fits in to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46233-4BFD-442F-A901-5D24D9BB790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3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838621-B8F6-4EFA-9C90-05D73B1225F0}" type="datetime1">
              <a:rPr lang="en-US" smtClean="0"/>
              <a:pPr/>
              <a:t>4/23/2017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Project # X.Y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915D42-6608-4C0C-9422-C6D66467F558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EED98-55CB-4B26-90D9-CD4035916AB0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1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25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87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4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47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8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4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# X.Y: &lt;Project Title&gt;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87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0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61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7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71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82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45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0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30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D81D26-C332-4055-96A4-A829DE8DD742}" type="datetime1">
              <a:rPr lang="en-US" smtClean="0"/>
              <a:pPr/>
              <a:t>4/23/2017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6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6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50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37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2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00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4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38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46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5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5A9282-BC02-48B5-91DB-99BB64D21185}" type="datetime1">
              <a:rPr lang="en-US" smtClean="0"/>
              <a:pPr/>
              <a:t>4/23/2017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58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00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7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66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95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94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28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2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12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6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4D276F-88C5-4183-9F95-314E350B8C2E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44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052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08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99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87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3CB990-0200-40BA-9353-9380543965C2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ABEDE8-3662-4DAC-8F31-F194EF2909E6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24E8AE-A453-4703-9EA1-A344C1A986A1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D811B4-8533-4EAF-820C-6F051D6907EF}" type="datetime1">
              <a:rPr lang="en-US" smtClean="0"/>
              <a:pPr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# X.Y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dirty="0" smtClean="0"/>
              <a:t># X.Y: &lt;Project title&gt;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8C673-5ACE-4D89-BA00-7196B34518A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325537"/>
            <a:ext cx="2538984" cy="426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325537"/>
            <a:ext cx="2538984" cy="4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325537"/>
            <a:ext cx="2538984" cy="4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4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325537"/>
            <a:ext cx="2538984" cy="4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7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E9CFBF-03C4-405F-A4D3-6E3533EF1611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4/23/2017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8C673-5ACE-4D89-BA00-7196B34518A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325537"/>
            <a:ext cx="2538984" cy="4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2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854696" cy="865654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Machine Vision Burr </a:t>
            </a:r>
            <a:r>
              <a:rPr lang="en-US" sz="4500" dirty="0" smtClean="0">
                <a:solidFill>
                  <a:schemeClr val="tx1"/>
                </a:solidFill>
              </a:rPr>
              <a:t>Detection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495800"/>
            <a:ext cx="7854696" cy="198120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Sponsor: Hunt and Hunt Ltd.</a:t>
            </a:r>
          </a:p>
          <a:p>
            <a:pPr algn="ctr"/>
            <a:r>
              <a:rPr lang="en-US" sz="2000" dirty="0"/>
              <a:t>Faculty Advisor: Dr. Fred Chen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4903"/>
            <a:ext cx="2447192" cy="2447192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Haar</a:t>
            </a:r>
            <a:r>
              <a:rPr lang="en-US" dirty="0" smtClean="0"/>
              <a:t> Cascade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facial recognition software (Viola-Jones algorithm)</a:t>
            </a:r>
            <a:endParaRPr lang="en-US" dirty="0"/>
          </a:p>
          <a:p>
            <a:r>
              <a:rPr lang="en-US" dirty="0" smtClean="0"/>
              <a:t>Trained a custom detector in </a:t>
            </a:r>
            <a:r>
              <a:rPr lang="en-US" dirty="0" err="1" smtClean="0"/>
              <a:t>Matlab</a:t>
            </a:r>
            <a:endParaRPr lang="en-US" dirty="0" smtClean="0"/>
          </a:p>
          <a:p>
            <a:r>
              <a:rPr lang="en-US" dirty="0" smtClean="0">
                <a:latin typeface="+mj-lt"/>
              </a:rPr>
              <a:t>400</a:t>
            </a:r>
            <a:r>
              <a:rPr lang="en-US" dirty="0" smtClean="0"/>
              <a:t> positive samples used</a:t>
            </a:r>
            <a:endParaRPr lang="en-US" dirty="0" smtClean="0">
              <a:latin typeface="+mj-lt"/>
            </a:endParaRPr>
          </a:p>
          <a:p>
            <a:r>
              <a:rPr lang="en-US" dirty="0" smtClean="0"/>
              <a:t>Over </a:t>
            </a:r>
            <a:r>
              <a:rPr lang="en-US" dirty="0" smtClean="0">
                <a:latin typeface="+mj-lt"/>
              </a:rPr>
              <a:t>10,000</a:t>
            </a:r>
            <a:r>
              <a:rPr lang="en-US" dirty="0" smtClean="0"/>
              <a:t> negative images used</a:t>
            </a:r>
            <a:endParaRPr lang="en-US" dirty="0"/>
          </a:p>
          <a:p>
            <a:r>
              <a:rPr lang="en-US" dirty="0" smtClean="0"/>
              <a:t>Accurate and fast object detection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dirty="0" smtClean="0"/>
              <a:t># </a:t>
            </a:r>
            <a:r>
              <a:rPr lang="en-US" dirty="0" smtClean="0">
                <a:latin typeface="+mj-lt"/>
              </a:rPr>
              <a:t>2.4</a:t>
            </a:r>
            <a:r>
              <a:rPr lang="en-US" dirty="0" smtClean="0"/>
              <a:t>: Machine Vision Burr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Pass/Fail Determination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52" y="1371600"/>
            <a:ext cx="6479496" cy="4840742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Grayscale Image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553200" cy="49149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Histogram Equalized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42" y="1371600"/>
            <a:ext cx="6498716" cy="4860766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Region of Interest Defined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60" y="1371600"/>
            <a:ext cx="6534679" cy="4851753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2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Pass/Fail Determination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60" y="1371600"/>
            <a:ext cx="6579680" cy="4925185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518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Importance of ROI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ROI was too small. False Negative.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ROI must be correctly defined for optimal results.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0899"/>
            <a:ext cx="4040188" cy="303391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18411"/>
            <a:ext cx="4041775" cy="3038890"/>
          </a:xfrm>
        </p:spPr>
      </p:pic>
    </p:spTree>
    <p:extLst>
      <p:ext uri="{BB962C8B-B14F-4D97-AF65-F5344CB8AC3E}">
        <p14:creationId xmlns:p14="http://schemas.microsoft.com/office/powerpoint/2010/main" val="11303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en-US" dirty="0"/>
              <a:t>Other Errors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“Double Count” Error. ROI too large.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Missing Keyhole Error. Typically affects 1</a:t>
            </a:r>
            <a:r>
              <a:rPr lang="en-US" baseline="30000" dirty="0"/>
              <a:t>st</a:t>
            </a:r>
            <a:r>
              <a:rPr lang="en-US" dirty="0"/>
              <a:t> or 4</a:t>
            </a:r>
            <a:r>
              <a:rPr lang="en-US" baseline="30000" dirty="0"/>
              <a:t>th</a:t>
            </a:r>
            <a:r>
              <a:rPr lang="en-US" dirty="0"/>
              <a:t> key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7761"/>
            <a:ext cx="4040188" cy="304019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17164"/>
            <a:ext cx="4041775" cy="3041385"/>
          </a:xfrm>
        </p:spPr>
      </p:pic>
    </p:spTree>
    <p:extLst>
      <p:ext uri="{BB962C8B-B14F-4D97-AF65-F5344CB8AC3E}">
        <p14:creationId xmlns:p14="http://schemas.microsoft.com/office/powerpoint/2010/main" val="25530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Demonstrated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Achieved </a:t>
            </a:r>
            <a:r>
              <a:rPr lang="en-US" dirty="0">
                <a:latin typeface="+mj-lt"/>
              </a:rPr>
              <a:t>98.9%</a:t>
            </a:r>
            <a:r>
              <a:rPr lang="en-US" dirty="0"/>
              <a:t> fail accuracy on parts with burr</a:t>
            </a:r>
          </a:p>
          <a:p>
            <a:r>
              <a:rPr lang="en-US" dirty="0"/>
              <a:t>Achieved </a:t>
            </a:r>
            <a:r>
              <a:rPr lang="en-US" dirty="0">
                <a:latin typeface="+mj-lt"/>
              </a:rPr>
              <a:t>94% </a:t>
            </a:r>
            <a:r>
              <a:rPr lang="en-US" dirty="0"/>
              <a:t>overall </a:t>
            </a:r>
            <a:r>
              <a:rPr lang="en-US" dirty="0" smtClean="0"/>
              <a:t>accuracy</a:t>
            </a:r>
          </a:p>
          <a:p>
            <a:r>
              <a:rPr lang="en-US" dirty="0" smtClean="0"/>
              <a:t>Tendency </a:t>
            </a:r>
            <a:r>
              <a:rPr lang="en-US" dirty="0"/>
              <a:t>to fail parts without burr </a:t>
            </a:r>
            <a:endParaRPr lang="en-US" dirty="0" smtClean="0"/>
          </a:p>
          <a:p>
            <a:r>
              <a:rPr lang="en-US" dirty="0" smtClean="0"/>
              <a:t>Average time </a:t>
            </a:r>
            <a:r>
              <a:rPr lang="en-US" dirty="0"/>
              <a:t>for </a:t>
            </a:r>
            <a:r>
              <a:rPr lang="en-US" dirty="0">
                <a:latin typeface="+mj-lt"/>
              </a:rPr>
              <a:t>4</a:t>
            </a:r>
            <a:r>
              <a:rPr lang="en-US" dirty="0"/>
              <a:t> threads of </a:t>
            </a:r>
            <a:r>
              <a:rPr lang="en-US" dirty="0">
                <a:latin typeface="+mj-lt"/>
              </a:rPr>
              <a:t>0.056</a:t>
            </a:r>
            <a:r>
              <a:rPr lang="en-US" dirty="0"/>
              <a:t> seconds</a:t>
            </a:r>
          </a:p>
          <a:p>
            <a:r>
              <a:rPr lang="en-US" dirty="0"/>
              <a:t>Approximate full keyway </a:t>
            </a:r>
            <a:r>
              <a:rPr lang="en-US" dirty="0" smtClean="0"/>
              <a:t>time </a:t>
            </a:r>
            <a:r>
              <a:rPr lang="en-US" dirty="0"/>
              <a:t>of </a:t>
            </a:r>
            <a:r>
              <a:rPr lang="en-US" dirty="0">
                <a:latin typeface="+mj-lt"/>
              </a:rPr>
              <a:t>0.226</a:t>
            </a:r>
            <a:r>
              <a:rPr lang="en-US" dirty="0"/>
              <a:t> seconds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dirty="0" smtClean="0"/>
              <a:t># </a:t>
            </a:r>
            <a:r>
              <a:rPr lang="en-US" dirty="0" smtClean="0">
                <a:latin typeface="+mj-lt"/>
              </a:rPr>
              <a:t>2.4</a:t>
            </a:r>
            <a:r>
              <a:rPr lang="en-US" dirty="0" smtClean="0"/>
              <a:t>: Machine Vision Burr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rig for two cameras of smaller size</a:t>
            </a:r>
          </a:p>
          <a:p>
            <a:r>
              <a:rPr lang="en-US" dirty="0" smtClean="0"/>
              <a:t>ROI definition hard coded</a:t>
            </a:r>
          </a:p>
          <a:p>
            <a:r>
              <a:rPr lang="en-US" dirty="0" smtClean="0"/>
              <a:t>Larger sample base for training</a:t>
            </a:r>
          </a:p>
          <a:p>
            <a:r>
              <a:rPr lang="en-US" dirty="0" smtClean="0"/>
              <a:t>Establish communication between MVBDS and robotic systems</a:t>
            </a:r>
          </a:p>
          <a:p>
            <a:r>
              <a:rPr lang="en-US" dirty="0" smtClean="0"/>
              <a:t>Program robot to bring part to camera rig for burr detection process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 </a:t>
            </a:r>
            <a:r>
              <a:rPr lang="en-US" dirty="0" smtClean="0">
                <a:latin typeface="+mj-lt"/>
              </a:rPr>
              <a:t>2.4</a:t>
            </a:r>
            <a:r>
              <a:rPr lang="en-US" dirty="0" smtClean="0"/>
              <a:t>: Machine Vision Burr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Roles &amp; Responsibilities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416603"/>
              </p:ext>
            </p:extLst>
          </p:nvPr>
        </p:nvGraphicFramePr>
        <p:xfrm>
          <a:off x="457200" y="2631440"/>
          <a:ext cx="8229600" cy="2856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1453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US" dirty="0"/>
                        <a:t>Justin Jordan, Project 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Software architecture, detection</a:t>
                      </a:r>
                      <a:r>
                        <a:rPr lang="en-US" baseline="0" dirty="0"/>
                        <a:t> algorithm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0375">
                <a:tc>
                  <a:txBody>
                    <a:bodyPr/>
                    <a:lstStyle/>
                    <a:p>
                      <a:r>
                        <a:rPr lang="en-US" dirty="0"/>
                        <a:t>David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Ikemba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Filter design, image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smtClean="0"/>
                        <a:t>manipulation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7576">
                <a:tc>
                  <a:txBody>
                    <a:bodyPr/>
                    <a:lstStyle/>
                    <a:p>
                      <a:r>
                        <a:rPr lang="en-US" dirty="0" err="1"/>
                        <a:t>Thuong</a:t>
                      </a:r>
                      <a:r>
                        <a:rPr lang="en-US" dirty="0"/>
                        <a:t> Nguyen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driver, control flow,</a:t>
                      </a:r>
                      <a:r>
                        <a:rPr lang="en-US" baseline="0" dirty="0"/>
                        <a:t> unit testing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7576">
                <a:tc>
                  <a:txBody>
                    <a:bodyPr/>
                    <a:lstStyle/>
                    <a:p>
                      <a:r>
                        <a:rPr lang="en-US" dirty="0"/>
                        <a:t>Woodrow </a:t>
                      </a:r>
                      <a:r>
                        <a:rPr lang="en-US" dirty="0" err="1"/>
                        <a:t>Bogucki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  <a:r>
                        <a:rPr lang="en-US" baseline="0" dirty="0"/>
                        <a:t> testing, feature classifier training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6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Mike Bowman &amp; David Leal of Hunt &amp; Hunt </a:t>
            </a:r>
          </a:p>
          <a:p>
            <a:r>
              <a:rPr lang="en-US" dirty="0"/>
              <a:t>Dr. Chen, our Academic Advisor</a:t>
            </a:r>
          </a:p>
          <a:p>
            <a:r>
              <a:rPr lang="en-US" dirty="0"/>
              <a:t>Dr. Stapleton </a:t>
            </a:r>
          </a:p>
          <a:p>
            <a:r>
              <a:rPr lang="en-US" dirty="0"/>
              <a:t>Dr. </a:t>
            </a:r>
            <a:r>
              <a:rPr lang="en-US" dirty="0" err="1"/>
              <a:t>Compeau</a:t>
            </a:r>
            <a:endParaRPr lang="en-US" dirty="0"/>
          </a:p>
          <a:p>
            <a:r>
              <a:rPr lang="en-US" dirty="0"/>
              <a:t>Sarah Rivas, College of Engineering Administration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Project Overview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8229600" cy="468392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The Machine Vision Burr Detection System (MVBDS) is designed to detect burr in machined pipes.</a:t>
            </a:r>
          </a:p>
          <a:p>
            <a:pPr marL="0" indent="0">
              <a:buNone/>
            </a:pPr>
            <a:r>
              <a:rPr lang="en-US" sz="2600" dirty="0"/>
              <a:t>Sponsor - Hunt and </a:t>
            </a:r>
            <a:r>
              <a:rPr lang="en-US" sz="2600" dirty="0" smtClean="0"/>
              <a:t>Hunt, Ltd.</a:t>
            </a:r>
            <a:endParaRPr lang="en-US" sz="2600" dirty="0"/>
          </a:p>
          <a:p>
            <a:pPr marL="0" indent="0" algn="ctr">
              <a:buNone/>
            </a:pPr>
            <a:endParaRPr lang="en-US" sz="2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48000"/>
            <a:ext cx="4114800" cy="30861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dirty="0"/>
              <a:t>The problem:</a:t>
            </a:r>
          </a:p>
          <a:p>
            <a:r>
              <a:rPr lang="en-US" sz="3200" dirty="0" smtClean="0"/>
              <a:t>Burrs – Unwanted defects from machining process</a:t>
            </a:r>
          </a:p>
          <a:p>
            <a:r>
              <a:rPr lang="en-US" sz="3200" dirty="0" smtClean="0"/>
              <a:t>Automation of a manual process</a:t>
            </a:r>
          </a:p>
          <a:p>
            <a:r>
              <a:rPr lang="en-US" sz="3200" dirty="0" smtClean="0"/>
              <a:t>Utilize robot idle time</a:t>
            </a:r>
            <a:endParaRPr lang="en-US" sz="32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dirty="0" smtClean="0"/>
              <a:t># </a:t>
            </a:r>
            <a:r>
              <a:rPr lang="en-US" dirty="0" smtClean="0">
                <a:latin typeface="+mj-lt"/>
              </a:rPr>
              <a:t>2.4</a:t>
            </a:r>
            <a:r>
              <a:rPr lang="en-US" dirty="0" smtClean="0"/>
              <a:t>: Machine Vision Burr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Top-Level Block Diagram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723244" y="2282190"/>
            <a:ext cx="1600200" cy="8489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 Box 3"/>
          <p:cNvSpPr txBox="1"/>
          <p:nvPr/>
        </p:nvSpPr>
        <p:spPr>
          <a:xfrm>
            <a:off x="1821669" y="2531745"/>
            <a:ext cx="1425575" cy="457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>
                <a:solidFill>
                  <a:prstClr val="black"/>
                </a:solidFill>
                <a:ea typeface="Calibri"/>
                <a:cs typeface="Times New Roman"/>
              </a:rPr>
              <a:t>Threading of Pipe</a:t>
            </a:r>
            <a:endParaRPr lang="en-US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06019" y="2282190"/>
            <a:ext cx="1600200" cy="848995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323444" y="2694940"/>
            <a:ext cx="2825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 Box 6"/>
          <p:cNvSpPr txBox="1"/>
          <p:nvPr/>
        </p:nvSpPr>
        <p:spPr>
          <a:xfrm>
            <a:off x="3715239" y="2529205"/>
            <a:ext cx="1425575" cy="457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7150" algn="l"/>
              </a:tabLst>
            </a:pPr>
            <a:r>
              <a:rPr lang="en-US" sz="1200" b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Initial Test for Burr</a:t>
            </a:r>
            <a:endParaRPr lang="en-US" sz="110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488159" y="2282190"/>
            <a:ext cx="1600200" cy="848995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206219" y="2694940"/>
            <a:ext cx="2825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 Box 9"/>
          <p:cNvSpPr txBox="1"/>
          <p:nvPr/>
        </p:nvSpPr>
        <p:spPr>
          <a:xfrm>
            <a:off x="5554199" y="2530475"/>
            <a:ext cx="1425575" cy="457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7150" algn="l"/>
              </a:tabLst>
            </a:pPr>
            <a:r>
              <a:rPr lang="en-US" sz="1200" b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Deburring</a:t>
            </a:r>
            <a:endParaRPr lang="en-US" sz="110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2609" y="3477895"/>
            <a:ext cx="1600200" cy="848995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13"/>
          <p:cNvSpPr txBox="1"/>
          <p:nvPr/>
        </p:nvSpPr>
        <p:spPr>
          <a:xfrm>
            <a:off x="1821034" y="3762375"/>
            <a:ext cx="1425575" cy="457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71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Final Test for Burr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323444" y="3891915"/>
            <a:ext cx="2825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7090264" y="2695575"/>
            <a:ext cx="0" cy="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90264" y="2695575"/>
            <a:ext cx="3263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416654" y="2695575"/>
            <a:ext cx="0" cy="5873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539094" y="3282950"/>
            <a:ext cx="58781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40669" y="3282950"/>
            <a:ext cx="0" cy="609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440669" y="3891280"/>
            <a:ext cx="2825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440669" y="3282950"/>
            <a:ext cx="977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606654" y="3478530"/>
            <a:ext cx="1664970" cy="8921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 Box 25"/>
          <p:cNvSpPr txBox="1"/>
          <p:nvPr/>
        </p:nvSpPr>
        <p:spPr>
          <a:xfrm>
            <a:off x="3762937" y="3696017"/>
            <a:ext cx="1360170" cy="4572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71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Next Stage of Production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365" t="13175"/>
          <a:stretch/>
        </p:blipFill>
        <p:spPr>
          <a:xfrm>
            <a:off x="5554199" y="3696017"/>
            <a:ext cx="2405206" cy="2188686"/>
          </a:xfrm>
          <a:prstGeom prst="rect">
            <a:avLst/>
          </a:prstGeom>
        </p:spPr>
      </p:pic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Design-Level Block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/>
              <a:t>System level diagram of Machine Vision Burr Detection Systems.  Blocks highlighted in yellow will be designed and coded for this project.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56" y="2390775"/>
            <a:ext cx="649128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Grayscale Image</a:t>
            </a:r>
            <a:endParaRPr 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68" y="1371600"/>
            <a:ext cx="6468264" cy="4847429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dirty="0" smtClean="0"/>
              <a:t># </a:t>
            </a:r>
            <a:r>
              <a:rPr lang="en-US" dirty="0" smtClean="0">
                <a:latin typeface="+mj-lt"/>
              </a:rPr>
              <a:t>2.4</a:t>
            </a:r>
            <a:r>
              <a:rPr lang="en-US" dirty="0" smtClean="0"/>
              <a:t>: Machine Vision Burr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Histogram Equalized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02" y="1371600"/>
            <a:ext cx="6525196" cy="4897699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Region of Interest Defined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62" y="1371600"/>
            <a:ext cx="6551675" cy="491788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# </a:t>
            </a: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2.4</a:t>
            </a:r>
            <a:r>
              <a:rPr lang="en-US" sz="1400" b="1" dirty="0" smtClean="0">
                <a:solidFill>
                  <a:schemeClr val="tx1"/>
                </a:solidFill>
              </a:rPr>
              <a:t>: Machine Vision Burr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2549</TotalTime>
  <Words>837</Words>
  <Application>Microsoft Office PowerPoint</Application>
  <PresentationFormat>On-screen Show (4:3)</PresentationFormat>
  <Paragraphs>126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Constantia</vt:lpstr>
      <vt:lpstr>Times New Roman</vt:lpstr>
      <vt:lpstr>Wingdings 2</vt:lpstr>
      <vt:lpstr>Flow</vt:lpstr>
      <vt:lpstr>2_Flow</vt:lpstr>
      <vt:lpstr>3_Flow</vt:lpstr>
      <vt:lpstr>4_Flow</vt:lpstr>
      <vt:lpstr>5_Flow</vt:lpstr>
      <vt:lpstr>Machine Vision Burr Detection</vt:lpstr>
      <vt:lpstr>Roles &amp; Responsibilities</vt:lpstr>
      <vt:lpstr>Project Overview</vt:lpstr>
      <vt:lpstr>Project Motivation</vt:lpstr>
      <vt:lpstr>Top-Level Block Diagram</vt:lpstr>
      <vt:lpstr>Design-Level Block Diagram</vt:lpstr>
      <vt:lpstr>Grayscale Image</vt:lpstr>
      <vt:lpstr>Histogram Equalized</vt:lpstr>
      <vt:lpstr>Region of Interest Defined</vt:lpstr>
      <vt:lpstr>Haar Cascade Detection</vt:lpstr>
      <vt:lpstr>Pass/Fail Determination</vt:lpstr>
      <vt:lpstr>Grayscale Image</vt:lpstr>
      <vt:lpstr>Histogram Equalized</vt:lpstr>
      <vt:lpstr>Region of Interest Defined</vt:lpstr>
      <vt:lpstr>Pass/Fail Determination</vt:lpstr>
      <vt:lpstr>Importance of ROI</vt:lpstr>
      <vt:lpstr>Other Errors</vt:lpstr>
      <vt:lpstr>Demonstrated Capabilities</vt:lpstr>
      <vt:lpstr>Future Work</vt:lpstr>
      <vt:lpstr>Acknowledgments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Glider</dc:title>
  <dc:creator>Internet Access</dc:creator>
  <cp:lastModifiedBy>Justin</cp:lastModifiedBy>
  <cp:revision>195</cp:revision>
  <dcterms:created xsi:type="dcterms:W3CDTF">2012-10-18T04:42:06Z</dcterms:created>
  <dcterms:modified xsi:type="dcterms:W3CDTF">2017-04-23T17:12:50Z</dcterms:modified>
</cp:coreProperties>
</file>