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handoutMasterIdLst>
    <p:handoutMasterId r:id="rId27"/>
  </p:handoutMasterIdLst>
  <p:sldIdLst>
    <p:sldId id="256" r:id="rId2"/>
    <p:sldId id="257" r:id="rId3"/>
    <p:sldId id="258" r:id="rId4"/>
    <p:sldId id="294" r:id="rId5"/>
    <p:sldId id="293" r:id="rId6"/>
    <p:sldId id="280" r:id="rId7"/>
    <p:sldId id="259" r:id="rId8"/>
    <p:sldId id="261" r:id="rId9"/>
    <p:sldId id="262" r:id="rId10"/>
    <p:sldId id="265" r:id="rId11"/>
    <p:sldId id="263" r:id="rId12"/>
    <p:sldId id="267" r:id="rId13"/>
    <p:sldId id="295" r:id="rId14"/>
    <p:sldId id="289" r:id="rId15"/>
    <p:sldId id="290" r:id="rId16"/>
    <p:sldId id="283" r:id="rId17"/>
    <p:sldId id="296" r:id="rId18"/>
    <p:sldId id="297" r:id="rId19"/>
    <p:sldId id="284" r:id="rId20"/>
    <p:sldId id="285" r:id="rId21"/>
    <p:sldId id="286" r:id="rId22"/>
    <p:sldId id="292" r:id="rId23"/>
    <p:sldId id="275" r:id="rId24"/>
    <p:sldId id="276" r:id="rId25"/>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3300"/>
    <a:srgbClr val="5012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8" autoAdjust="0"/>
    <p:restoredTop sz="93407" autoAdjust="0"/>
  </p:normalViewPr>
  <p:slideViewPr>
    <p:cSldViewPr snapToGrid="0" snapToObjects="1">
      <p:cViewPr varScale="1">
        <p:scale>
          <a:sx n="69" d="100"/>
          <a:sy n="69" d="100"/>
        </p:scale>
        <p:origin x="1410" y="78"/>
      </p:cViewPr>
      <p:guideLst>
        <p:guide orient="horz" pos="2160"/>
        <p:guide pos="2880"/>
      </p:guideLst>
    </p:cSldViewPr>
  </p:slideViewPr>
  <p:outlineViewPr>
    <p:cViewPr>
      <p:scale>
        <a:sx n="33" d="100"/>
        <a:sy n="33" d="100"/>
      </p:scale>
      <p:origin x="36"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30" tIns="45716" rIns="91430" bIns="45716" rtlCol="0"/>
          <a:lstStyle>
            <a:lvl1pPr algn="l" eaLnBrk="1" hangingPunct="1">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30" tIns="45716" rIns="91430" bIns="45716" rtlCol="0"/>
          <a:lstStyle>
            <a:lvl1pPr algn="r" eaLnBrk="1" hangingPunct="1">
              <a:defRPr sz="1200"/>
            </a:lvl1pPr>
          </a:lstStyle>
          <a:p>
            <a:pPr>
              <a:defRPr/>
            </a:pPr>
            <a:fld id="{676A03A8-EED7-4F19-AD10-3E49137212BF}" type="datetimeFigureOut">
              <a:rPr lang="en-US"/>
              <a:pPr>
                <a:defRPr/>
              </a:pPr>
              <a:t>5/5/2015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30" tIns="45716" rIns="91430" bIns="45716" rtlCol="0" anchor="b"/>
          <a:lstStyle>
            <a:lvl1pPr algn="l" eaLnBrk="1" hangingPunct="1">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30" tIns="45716" rIns="91430" bIns="45716" numCol="1" anchor="b" anchorCtr="0" compatLnSpc="1">
            <a:prstTxWarp prst="textNoShape">
              <a:avLst/>
            </a:prstTxWarp>
          </a:bodyPr>
          <a:lstStyle>
            <a:lvl1pPr algn="r" eaLnBrk="1" hangingPunct="1">
              <a:defRPr sz="1200"/>
            </a:lvl1pPr>
          </a:lstStyle>
          <a:p>
            <a:fld id="{A04457E5-A4BE-4099-94E6-9E0EF5333B54}" type="slidenum">
              <a:rPr lang="en-US" altLang="en-US"/>
              <a:pPr/>
              <a:t>‹#›</a:t>
            </a:fld>
            <a:endParaRPr lang="en-US" altLang="en-US"/>
          </a:p>
        </p:txBody>
      </p:sp>
    </p:spTree>
    <p:extLst>
      <p:ext uri="{BB962C8B-B14F-4D97-AF65-F5344CB8AC3E}">
        <p14:creationId xmlns:p14="http://schemas.microsoft.com/office/powerpoint/2010/main" val="2330962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30" tIns="45716" rIns="91430" bIns="45716" rtlCol="0"/>
          <a:lstStyle>
            <a:lvl1pPr algn="l" eaLnBrk="1" hangingPunct="1">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30" tIns="45716" rIns="91430" bIns="45716" rtlCol="0"/>
          <a:lstStyle>
            <a:lvl1pPr algn="r" eaLnBrk="1" hangingPunct="1">
              <a:defRPr sz="1200"/>
            </a:lvl1pPr>
          </a:lstStyle>
          <a:p>
            <a:pPr>
              <a:defRPr/>
            </a:pPr>
            <a:fld id="{69363833-B935-4CD2-B62C-8B3870DAF1E9}" type="datetimeFigureOut">
              <a:rPr lang="en-US"/>
              <a:pPr>
                <a:defRPr/>
              </a:pPr>
              <a:t>5/5/2015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30" tIns="45716" rIns="91430" bIns="45716"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30" tIns="45716" rIns="91430" bIns="45716"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30" tIns="45716" rIns="91430" bIns="45716" rtlCol="0" anchor="b"/>
          <a:lstStyle>
            <a:lvl1pPr algn="l" eaLnBrk="1" hangingPunct="1">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30" tIns="45716" rIns="91430" bIns="45716" numCol="1" anchor="b" anchorCtr="0" compatLnSpc="1">
            <a:prstTxWarp prst="textNoShape">
              <a:avLst/>
            </a:prstTxWarp>
          </a:bodyPr>
          <a:lstStyle>
            <a:lvl1pPr algn="r" eaLnBrk="1" hangingPunct="1">
              <a:defRPr sz="1200"/>
            </a:lvl1pPr>
          </a:lstStyle>
          <a:p>
            <a:fld id="{EF739259-084C-4465-A683-11E518DEC6BB}" type="slidenum">
              <a:rPr lang="en-US" altLang="en-US"/>
              <a:pPr/>
              <a:t>‹#›</a:t>
            </a:fld>
            <a:endParaRPr lang="en-US" altLang="en-US"/>
          </a:p>
        </p:txBody>
      </p:sp>
    </p:spTree>
    <p:extLst>
      <p:ext uri="{BB962C8B-B14F-4D97-AF65-F5344CB8AC3E}">
        <p14:creationId xmlns:p14="http://schemas.microsoft.com/office/powerpoint/2010/main" val="40772657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174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26EB4AA1-B6E8-4E21-81ED-982129B2731D}" type="slidenum">
              <a:rPr lang="en-US" altLang="en-US"/>
              <a:pPr/>
              <a:t>1</a:t>
            </a:fld>
            <a:endParaRPr lang="en-US" altLang="en-US"/>
          </a:p>
        </p:txBody>
      </p:sp>
    </p:spTree>
    <p:extLst>
      <p:ext uri="{BB962C8B-B14F-4D97-AF65-F5344CB8AC3E}">
        <p14:creationId xmlns:p14="http://schemas.microsoft.com/office/powerpoint/2010/main" val="25926969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198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B8C3427C-F7CE-47ED-997E-7CF1730F96D0}" type="slidenum">
              <a:rPr lang="en-US" altLang="en-US"/>
              <a:pPr/>
              <a:t>12</a:t>
            </a:fld>
            <a:endParaRPr lang="en-US" altLang="en-US"/>
          </a:p>
        </p:txBody>
      </p:sp>
    </p:spTree>
    <p:extLst>
      <p:ext uri="{BB962C8B-B14F-4D97-AF65-F5344CB8AC3E}">
        <p14:creationId xmlns:p14="http://schemas.microsoft.com/office/powerpoint/2010/main" val="1155833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608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2FB7CDB5-D7EA-4615-BC10-8BCB90A2BCCF}" type="slidenum">
              <a:rPr lang="en-US" altLang="en-US"/>
              <a:pPr/>
              <a:t>14</a:t>
            </a:fld>
            <a:endParaRPr lang="en-US" altLang="en-US"/>
          </a:p>
        </p:txBody>
      </p:sp>
    </p:spTree>
    <p:extLst>
      <p:ext uri="{BB962C8B-B14F-4D97-AF65-F5344CB8AC3E}">
        <p14:creationId xmlns:p14="http://schemas.microsoft.com/office/powerpoint/2010/main" val="19630250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710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1A845E26-A166-4237-9B6A-98045C69D483}" type="slidenum">
              <a:rPr lang="en-US" altLang="en-US"/>
              <a:pPr/>
              <a:t>15</a:t>
            </a:fld>
            <a:endParaRPr lang="en-US" altLang="en-US"/>
          </a:p>
        </p:txBody>
      </p:sp>
    </p:spTree>
    <p:extLst>
      <p:ext uri="{BB962C8B-B14F-4D97-AF65-F5344CB8AC3E}">
        <p14:creationId xmlns:p14="http://schemas.microsoft.com/office/powerpoint/2010/main" val="5358236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To limit the number of new patients per time period.</a:t>
            </a:r>
          </a:p>
        </p:txBody>
      </p:sp>
      <p:sp>
        <p:nvSpPr>
          <p:cNvPr id="4813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61046762-50ED-426D-A05D-776EC9CC181C}" type="slidenum">
              <a:rPr lang="en-US" altLang="en-US"/>
              <a:pPr/>
              <a:t>16</a:t>
            </a:fld>
            <a:endParaRPr lang="en-US" altLang="en-US"/>
          </a:p>
        </p:txBody>
      </p:sp>
    </p:spTree>
    <p:extLst>
      <p:ext uri="{BB962C8B-B14F-4D97-AF65-F5344CB8AC3E}">
        <p14:creationId xmlns:p14="http://schemas.microsoft.com/office/powerpoint/2010/main" val="3071718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Due to space limitations, we report and discuss the results for only </a:t>
            </a:r>
          </a:p>
          <a:p>
            <a:pPr eaLnBrk="1" hangingPunct="1">
              <a:spcBef>
                <a:spcPct val="0"/>
              </a:spcBef>
            </a:pPr>
            <a:r>
              <a:rPr lang="en-US" altLang="en-US" dirty="0" smtClean="0"/>
              <a:t>one of the day of the week, Monday. Monday was selected because is one of the days with higher demand. However, only five of the seven doctors are available on Monday as reported in Table 2</a:t>
            </a:r>
          </a:p>
        </p:txBody>
      </p:sp>
      <p:sp>
        <p:nvSpPr>
          <p:cNvPr id="4915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4CCE468A-B4B2-492A-953C-8E44E2CAC311}" type="slidenum">
              <a:rPr lang="en-US" altLang="en-US"/>
              <a:pPr/>
              <a:t>19</a:t>
            </a:fld>
            <a:endParaRPr lang="en-US" altLang="en-US"/>
          </a:p>
        </p:txBody>
      </p:sp>
    </p:spTree>
    <p:extLst>
      <p:ext uri="{BB962C8B-B14F-4D97-AF65-F5344CB8AC3E}">
        <p14:creationId xmlns:p14="http://schemas.microsoft.com/office/powerpoint/2010/main" val="12910222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018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F4C33AFB-2B82-44D8-9C78-F17DF9B7077B}" type="slidenum">
              <a:rPr lang="en-US" altLang="en-US"/>
              <a:pPr/>
              <a:t>20</a:t>
            </a:fld>
            <a:endParaRPr lang="en-US" altLang="en-US"/>
          </a:p>
        </p:txBody>
      </p:sp>
    </p:spTree>
    <p:extLst>
      <p:ext uri="{BB962C8B-B14F-4D97-AF65-F5344CB8AC3E}">
        <p14:creationId xmlns:p14="http://schemas.microsoft.com/office/powerpoint/2010/main" val="25587306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120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68AD56CB-FDC2-40FA-B3F3-AA61CD153B1C}" type="slidenum">
              <a:rPr lang="en-US" altLang="en-US"/>
              <a:pPr/>
              <a:t>21</a:t>
            </a:fld>
            <a:endParaRPr lang="en-US" altLang="en-US"/>
          </a:p>
        </p:txBody>
      </p:sp>
    </p:spTree>
    <p:extLst>
      <p:ext uri="{BB962C8B-B14F-4D97-AF65-F5344CB8AC3E}">
        <p14:creationId xmlns:p14="http://schemas.microsoft.com/office/powerpoint/2010/main" val="31305998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222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5D3937D3-2AC4-44AE-A0B0-5D231DF9C5D4}" type="slidenum">
              <a:rPr lang="en-US" altLang="en-US"/>
              <a:pPr/>
              <a:t>22</a:t>
            </a:fld>
            <a:endParaRPr lang="en-US" altLang="en-US"/>
          </a:p>
        </p:txBody>
      </p:sp>
    </p:spTree>
    <p:extLst>
      <p:ext uri="{BB962C8B-B14F-4D97-AF65-F5344CB8AC3E}">
        <p14:creationId xmlns:p14="http://schemas.microsoft.com/office/powerpoint/2010/main" val="32898832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a:p>
            <a:pPr eaLnBrk="1" hangingPunct="1">
              <a:spcBef>
                <a:spcPct val="0"/>
              </a:spcBef>
            </a:pPr>
            <a:r>
              <a:rPr lang="en-US" altLang="en-US" smtClean="0"/>
              <a:t>Since it takes a longer time to check-in a new patient, having multiple new patients arriving at the same time increases the waiting times at the front desk. Also, the extra time involved in checking-in new patients would be obstacle for answering calls. </a:t>
            </a:r>
          </a:p>
          <a:p>
            <a:pPr eaLnBrk="1" hangingPunct="1">
              <a:spcBef>
                <a:spcPct val="0"/>
              </a:spcBef>
            </a:pPr>
            <a:endParaRPr lang="en-US" altLang="en-US" smtClean="0"/>
          </a:p>
          <a:p>
            <a:pPr eaLnBrk="1" hangingPunct="1">
              <a:spcBef>
                <a:spcPct val="0"/>
              </a:spcBef>
            </a:pPr>
            <a:r>
              <a:rPr lang="en-US" altLang="en-US" smtClean="0"/>
              <a:t>In our study, most of the patients calling the front desk needed assistance on nurse-related issues, and therefore the switchboard would direct these calls directly to the nurse’s desk. </a:t>
            </a:r>
          </a:p>
          <a:p>
            <a:pPr eaLnBrk="1" hangingPunct="1">
              <a:spcBef>
                <a:spcPct val="0"/>
              </a:spcBef>
            </a:pPr>
            <a:endParaRPr lang="en-US" altLang="en-US" smtClean="0"/>
          </a:p>
          <a:p>
            <a:pPr eaLnBrk="1" hangingPunct="1">
              <a:spcBef>
                <a:spcPct val="0"/>
              </a:spcBef>
            </a:pPr>
            <a:r>
              <a:rPr lang="en-US" altLang="en-US" smtClean="0"/>
              <a:t>In our simulated system study, we observed that there would be no need for an additional staff member at the front desk. In addition, the results can be used as guidelines for deciding when will be appropriate to operate with only three staff members. </a:t>
            </a:r>
          </a:p>
          <a:p>
            <a:pPr eaLnBrk="1" hangingPunct="1">
              <a:spcBef>
                <a:spcPct val="0"/>
              </a:spcBef>
            </a:pPr>
            <a:endParaRPr lang="en-US" altLang="en-US" smtClean="0"/>
          </a:p>
        </p:txBody>
      </p:sp>
      <p:sp>
        <p:nvSpPr>
          <p:cNvPr id="5325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F38B4CF3-F905-410A-9152-BE4109639B1E}" type="slidenum">
              <a:rPr lang="en-US" altLang="en-US"/>
              <a:pPr/>
              <a:t>23</a:t>
            </a:fld>
            <a:endParaRPr lang="en-US" altLang="en-US"/>
          </a:p>
        </p:txBody>
      </p:sp>
    </p:spTree>
    <p:extLst>
      <p:ext uri="{BB962C8B-B14F-4D97-AF65-F5344CB8AC3E}">
        <p14:creationId xmlns:p14="http://schemas.microsoft.com/office/powerpoint/2010/main" val="1853865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a:p>
            <a:r>
              <a:rPr lang="en-US" altLang="en-US" smtClean="0"/>
              <a:t> Patients expect short waiting times resulting from these activities; otherwise, there will be patient dissatisfaction and inadequate utilization of resources that will impact the clinic’s quality of service. </a:t>
            </a:r>
          </a:p>
          <a:p>
            <a:endParaRPr lang="en-US" altLang="en-US" smtClean="0"/>
          </a:p>
          <a:p>
            <a:r>
              <a:rPr lang="en-US" altLang="en-US" smtClean="0"/>
              <a:t>Graph axis represent new patient arrival saturation, and the corresponding waiting time for low, normal and high conditions. </a:t>
            </a:r>
          </a:p>
        </p:txBody>
      </p:sp>
      <p:sp>
        <p:nvSpPr>
          <p:cNvPr id="3379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F914AEC0-1F83-47D2-ABC1-11C697BE722C}" type="slidenum">
              <a:rPr lang="en-US" altLang="en-US"/>
              <a:pPr/>
              <a:t>4</a:t>
            </a:fld>
            <a:endParaRPr lang="en-US" altLang="en-US"/>
          </a:p>
        </p:txBody>
      </p:sp>
    </p:spTree>
    <p:extLst>
      <p:ext uri="{BB962C8B-B14F-4D97-AF65-F5344CB8AC3E}">
        <p14:creationId xmlns:p14="http://schemas.microsoft.com/office/powerpoint/2010/main" val="1556473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a:p>
            <a:r>
              <a:rPr lang="en-US" altLang="en-US" smtClean="0"/>
              <a:t> Patients expect short waiting times resulting from these activities; otherwise, there will be patient dissatisfaction and inadequate utilization of resources that will impact the clinic’s quality of service. </a:t>
            </a:r>
          </a:p>
          <a:p>
            <a:endParaRPr lang="en-US" altLang="en-US" smtClean="0"/>
          </a:p>
          <a:p>
            <a:r>
              <a:rPr lang="en-US" altLang="en-US" smtClean="0"/>
              <a:t>Graph axis represent new patient arrival saturation, and the corresponding waiting time for low, normal and high conditions. </a:t>
            </a:r>
          </a:p>
        </p:txBody>
      </p:sp>
      <p:sp>
        <p:nvSpPr>
          <p:cNvPr id="3482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FC04A9E8-E7A2-4D62-827F-B39E9840D324}" type="slidenum">
              <a:rPr lang="en-US" altLang="en-US"/>
              <a:pPr/>
              <a:t>5</a:t>
            </a:fld>
            <a:endParaRPr lang="en-US" altLang="en-US"/>
          </a:p>
        </p:txBody>
      </p:sp>
    </p:spTree>
    <p:extLst>
      <p:ext uri="{BB962C8B-B14F-4D97-AF65-F5344CB8AC3E}">
        <p14:creationId xmlns:p14="http://schemas.microsoft.com/office/powerpoint/2010/main" val="2419121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41B3E08B-30E4-4795-8AAB-18B94D06BCD9}" type="slidenum">
              <a:rPr lang="en-US" altLang="en-US"/>
              <a:pPr/>
              <a:t>6</a:t>
            </a:fld>
            <a:endParaRPr lang="en-US" altLang="en-US"/>
          </a:p>
        </p:txBody>
      </p:sp>
    </p:spTree>
    <p:extLst>
      <p:ext uri="{BB962C8B-B14F-4D97-AF65-F5344CB8AC3E}">
        <p14:creationId xmlns:p14="http://schemas.microsoft.com/office/powerpoint/2010/main" val="1648244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observe clinic</a:t>
            </a:r>
          </a:p>
          <a:p>
            <a:endParaRPr lang="en-US" altLang="en-US" smtClean="0"/>
          </a:p>
          <a:p>
            <a:r>
              <a:rPr lang="en-US" altLang="en-US" smtClean="0"/>
              <a:t>New patients require more time to check-in</a:t>
            </a:r>
          </a:p>
        </p:txBody>
      </p:sp>
      <p:sp>
        <p:nvSpPr>
          <p:cNvPr id="3686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B907E368-2167-4376-A41C-5DF146F45D54}" type="slidenum">
              <a:rPr lang="en-US" altLang="en-US"/>
              <a:pPr/>
              <a:t>7</a:t>
            </a:fld>
            <a:endParaRPr lang="en-US" altLang="en-US"/>
          </a:p>
        </p:txBody>
      </p:sp>
    </p:spTree>
    <p:extLst>
      <p:ext uri="{BB962C8B-B14F-4D97-AF65-F5344CB8AC3E}">
        <p14:creationId xmlns:p14="http://schemas.microsoft.com/office/powerpoint/2010/main" val="1365646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smtClean="0"/>
              <a:t>Although the focus of this work is on the front desk operations, it is important to understand the correlation between the availability of the doctors and the clinic front desk operations. </a:t>
            </a:r>
            <a:r>
              <a:rPr lang="en-US" altLang="en-US" smtClean="0"/>
              <a:t>For example, on those days where most of the physicians are available (i.e. Mondays) a higher volume of patients is expected. In contrast, on those days where few of the doctors are available (i.e. Fridays) a low volume of patients is expected. However, doctors availability do not have a direct impact of the number of calls received at the clinic every day. </a:t>
            </a:r>
          </a:p>
        </p:txBody>
      </p:sp>
      <p:sp>
        <p:nvSpPr>
          <p:cNvPr id="3789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080AC68C-490B-4D4C-9572-5A0CBCBE9363}" type="slidenum">
              <a:rPr lang="en-US" altLang="en-US"/>
              <a:pPr/>
              <a:t>8</a:t>
            </a:fld>
            <a:endParaRPr lang="en-US" altLang="en-US"/>
          </a:p>
        </p:txBody>
      </p:sp>
    </p:spTree>
    <p:extLst>
      <p:ext uri="{BB962C8B-B14F-4D97-AF65-F5344CB8AC3E}">
        <p14:creationId xmlns:p14="http://schemas.microsoft.com/office/powerpoint/2010/main" val="299516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Discrete-event simulation has been adopted in multiple healthcare settings to study patient management services. This technique can be used to forecast the impact of system changes and to investigate the relationship between variables in the system. </a:t>
            </a:r>
          </a:p>
          <a:p>
            <a:pPr eaLnBrk="1" hangingPunct="1">
              <a:spcBef>
                <a:spcPct val="0"/>
              </a:spcBef>
            </a:pPr>
            <a:endParaRPr lang="en-US" altLang="en-US" smtClean="0"/>
          </a:p>
          <a:p>
            <a:pPr eaLnBrk="1" hangingPunct="1">
              <a:spcBef>
                <a:spcPct val="0"/>
              </a:spcBef>
            </a:pPr>
            <a:r>
              <a:rPr lang="en-US" altLang="en-US" smtClean="0"/>
              <a:t>The performance measures considered in this study involve both patient and management perspectives. The primary performance measures considered in this study were: the waiting time for check-in, the waiting time for answering phone calls, the number of unanswered calls, the number of patients waiting in queue for check-in, the patient waiting time for check-out, and the front desk staff utilization. These performance measures are used in our simulation model to assess the system performance under different possible operational scenarios at the clinic. </a:t>
            </a:r>
          </a:p>
        </p:txBody>
      </p:sp>
      <p:sp>
        <p:nvSpPr>
          <p:cNvPr id="3891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3F65E55A-5725-4079-830F-8B658DA379F2}" type="slidenum">
              <a:rPr lang="en-US" altLang="en-US"/>
              <a:pPr/>
              <a:t>9</a:t>
            </a:fld>
            <a:endParaRPr lang="en-US" altLang="en-US"/>
          </a:p>
        </p:txBody>
      </p:sp>
    </p:spTree>
    <p:extLst>
      <p:ext uri="{BB962C8B-B14F-4D97-AF65-F5344CB8AC3E}">
        <p14:creationId xmlns:p14="http://schemas.microsoft.com/office/powerpoint/2010/main" val="3702805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994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2128F776-DCA7-4A6B-829A-712C084AAB23}" type="slidenum">
              <a:rPr lang="en-US" altLang="en-US"/>
              <a:pPr/>
              <a:t>10</a:t>
            </a:fld>
            <a:endParaRPr lang="en-US" altLang="en-US"/>
          </a:p>
        </p:txBody>
      </p:sp>
    </p:spTree>
    <p:extLst>
      <p:ext uri="{BB962C8B-B14F-4D97-AF65-F5344CB8AC3E}">
        <p14:creationId xmlns:p14="http://schemas.microsoft.com/office/powerpoint/2010/main" val="3166517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smtClean="0"/>
              <a:t>new patients usually take more time that returning patients</a:t>
            </a:r>
          </a:p>
          <a:p>
            <a:pPr eaLnBrk="1" hangingPunct="1">
              <a:spcBef>
                <a:spcPct val="0"/>
              </a:spcBef>
            </a:pPr>
            <a:endParaRPr lang="en-US" altLang="en-US" dirty="0" smtClean="0"/>
          </a:p>
          <a:p>
            <a:pPr eaLnBrk="1" hangingPunct="1">
              <a:spcBef>
                <a:spcPct val="0"/>
              </a:spcBef>
            </a:pPr>
            <a:endParaRPr lang="en-US" altLang="en-US" dirty="0" smtClean="0"/>
          </a:p>
          <a:p>
            <a:pPr eaLnBrk="1" hangingPunct="1">
              <a:spcBef>
                <a:spcPct val="0"/>
              </a:spcBef>
            </a:pPr>
            <a:r>
              <a:rPr lang="en-US" altLang="en-US" dirty="0" smtClean="0"/>
              <a:t>The practical setting of the clinic involves four resources (i.e. staff members) and different types of entities such as: patients, phone calls, and documents to be completed. </a:t>
            </a:r>
            <a:r>
              <a:rPr lang="en-US" altLang="en-US" b="1" dirty="0" smtClean="0"/>
              <a:t>These entities are described in the context of model abstraction and are used to derive the clinic’s front desk simulation model. </a:t>
            </a:r>
          </a:p>
          <a:p>
            <a:pPr eaLnBrk="1" hangingPunct="1">
              <a:spcBef>
                <a:spcPct val="0"/>
              </a:spcBef>
            </a:pPr>
            <a:r>
              <a:rPr lang="en-US" altLang="en-US" dirty="0" smtClean="0">
                <a:latin typeface="Arial" panose="020B0604020202020204" pitchFamily="34" charset="0"/>
                <a:cs typeface="Arial" panose="020B0604020202020204" pitchFamily="34" charset="0"/>
              </a:rPr>
              <a:t>Arena was used  to create  the discrete-event simulation model.</a:t>
            </a:r>
          </a:p>
          <a:p>
            <a:pPr eaLnBrk="1" hangingPunct="1">
              <a:spcBef>
                <a:spcPct val="0"/>
              </a:spcBef>
            </a:pPr>
            <a:endParaRPr lang="en-US" altLang="en-US" b="1" dirty="0" smtClean="0"/>
          </a:p>
        </p:txBody>
      </p:sp>
      <p:sp>
        <p:nvSpPr>
          <p:cNvPr id="4096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7F695126-2993-4AD2-A3C5-3226125C1308}" type="slidenum">
              <a:rPr lang="en-US" altLang="en-US"/>
              <a:pPr/>
              <a:t>11</a:t>
            </a:fld>
            <a:endParaRPr lang="en-US" altLang="en-US"/>
          </a:p>
        </p:txBody>
      </p:sp>
    </p:spTree>
    <p:extLst>
      <p:ext uri="{BB962C8B-B14F-4D97-AF65-F5344CB8AC3E}">
        <p14:creationId xmlns:p14="http://schemas.microsoft.com/office/powerpoint/2010/main" val="40757797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955E80E-79C9-470F-99A6-7C548EF260ED}" type="datetime1">
              <a:rPr lang="en-US" altLang="en-US"/>
              <a:pPr>
                <a:defRPr/>
              </a:pPr>
              <a:t>5/5/2015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3274A8D-1FCA-4640-BA6C-B55D9AA2B7C8}" type="slidenum">
              <a:rPr lang="en-US" altLang="en-US"/>
              <a:pPr/>
              <a:t>‹#›</a:t>
            </a:fld>
            <a:endParaRPr lang="en-US" altLang="en-US"/>
          </a:p>
        </p:txBody>
      </p:sp>
    </p:spTree>
    <p:extLst>
      <p:ext uri="{BB962C8B-B14F-4D97-AF65-F5344CB8AC3E}">
        <p14:creationId xmlns:p14="http://schemas.microsoft.com/office/powerpoint/2010/main" val="2641088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A8FA561-1851-476A-9D95-1C9AA5A7B15C}" type="datetime1">
              <a:rPr lang="en-US" altLang="en-US"/>
              <a:pPr>
                <a:defRPr/>
              </a:pPr>
              <a:t>5/5/2015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3444981-E040-43E0-97F3-DA906968F3CC}" type="slidenum">
              <a:rPr lang="en-US" altLang="en-US"/>
              <a:pPr/>
              <a:t>‹#›</a:t>
            </a:fld>
            <a:endParaRPr lang="en-US" altLang="en-US"/>
          </a:p>
        </p:txBody>
      </p:sp>
    </p:spTree>
    <p:extLst>
      <p:ext uri="{BB962C8B-B14F-4D97-AF65-F5344CB8AC3E}">
        <p14:creationId xmlns:p14="http://schemas.microsoft.com/office/powerpoint/2010/main" val="940270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81825F0-C259-46A7-89C5-CED3D5180989}" type="datetime1">
              <a:rPr lang="en-US" altLang="en-US"/>
              <a:pPr>
                <a:defRPr/>
              </a:pPr>
              <a:t>5/5/2015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95311A4-8074-48A8-85E7-1CC88A71FB25}" type="slidenum">
              <a:rPr lang="en-US" altLang="en-US"/>
              <a:pPr/>
              <a:t>‹#›</a:t>
            </a:fld>
            <a:endParaRPr lang="en-US" altLang="en-US"/>
          </a:p>
        </p:txBody>
      </p:sp>
    </p:spTree>
    <p:extLst>
      <p:ext uri="{BB962C8B-B14F-4D97-AF65-F5344CB8AC3E}">
        <p14:creationId xmlns:p14="http://schemas.microsoft.com/office/powerpoint/2010/main" val="2775451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3C39797-13BD-4842-828E-4626291E3E1C}" type="datetime1">
              <a:rPr lang="en-US" altLang="en-US"/>
              <a:pPr>
                <a:defRPr/>
              </a:pPr>
              <a:t>5/5/2015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FF9750F-BCFD-43C6-9D14-4DF69286F4AD}" type="slidenum">
              <a:rPr lang="en-US" altLang="en-US"/>
              <a:pPr/>
              <a:t>‹#›</a:t>
            </a:fld>
            <a:endParaRPr lang="en-US" altLang="en-US"/>
          </a:p>
        </p:txBody>
      </p:sp>
    </p:spTree>
    <p:extLst>
      <p:ext uri="{BB962C8B-B14F-4D97-AF65-F5344CB8AC3E}">
        <p14:creationId xmlns:p14="http://schemas.microsoft.com/office/powerpoint/2010/main" val="2529967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498F41B-9E6D-493D-A60F-C1EB61190F60}" type="datetime1">
              <a:rPr lang="en-US" altLang="en-US"/>
              <a:pPr>
                <a:defRPr/>
              </a:pPr>
              <a:t>5/5/2015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D878019-6CDE-4D6D-BB75-8BE3DF1408EC}" type="slidenum">
              <a:rPr lang="en-US" altLang="en-US"/>
              <a:pPr/>
              <a:t>‹#›</a:t>
            </a:fld>
            <a:endParaRPr lang="en-US" altLang="en-US"/>
          </a:p>
        </p:txBody>
      </p:sp>
    </p:spTree>
    <p:extLst>
      <p:ext uri="{BB962C8B-B14F-4D97-AF65-F5344CB8AC3E}">
        <p14:creationId xmlns:p14="http://schemas.microsoft.com/office/powerpoint/2010/main" val="1226196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E051F77-046E-4963-9DA8-E92BB3C84B1F}" type="datetime1">
              <a:rPr lang="en-US" altLang="en-US"/>
              <a:pPr>
                <a:defRPr/>
              </a:pPr>
              <a:t>5/5/2015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88890C46-5818-4F69-8396-D0493E7E8814}" type="slidenum">
              <a:rPr lang="en-US" altLang="en-US"/>
              <a:pPr/>
              <a:t>‹#›</a:t>
            </a:fld>
            <a:endParaRPr lang="en-US" altLang="en-US"/>
          </a:p>
        </p:txBody>
      </p:sp>
    </p:spTree>
    <p:extLst>
      <p:ext uri="{BB962C8B-B14F-4D97-AF65-F5344CB8AC3E}">
        <p14:creationId xmlns:p14="http://schemas.microsoft.com/office/powerpoint/2010/main" val="3072851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2C92397-73C8-4BAC-8381-B209D9BE36A5}" type="datetime1">
              <a:rPr lang="en-US" altLang="en-US"/>
              <a:pPr>
                <a:defRPr/>
              </a:pPr>
              <a:t>5/5/2015</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39AF8B27-92F4-4C1F-90DB-27D408107A1F}" type="slidenum">
              <a:rPr lang="en-US" altLang="en-US"/>
              <a:pPr/>
              <a:t>‹#›</a:t>
            </a:fld>
            <a:endParaRPr lang="en-US" altLang="en-US"/>
          </a:p>
        </p:txBody>
      </p:sp>
    </p:spTree>
    <p:extLst>
      <p:ext uri="{BB962C8B-B14F-4D97-AF65-F5344CB8AC3E}">
        <p14:creationId xmlns:p14="http://schemas.microsoft.com/office/powerpoint/2010/main" val="636659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7D34741-2186-4EB1-A4CF-4412147BB2AE}" type="datetime1">
              <a:rPr lang="en-US" altLang="en-US"/>
              <a:pPr>
                <a:defRPr/>
              </a:pPr>
              <a:t>5/5/2015</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D79B0D24-67C6-47EA-A088-6EE718BE5993}" type="slidenum">
              <a:rPr lang="en-US" altLang="en-US"/>
              <a:pPr/>
              <a:t>‹#›</a:t>
            </a:fld>
            <a:endParaRPr lang="en-US" altLang="en-US"/>
          </a:p>
        </p:txBody>
      </p:sp>
    </p:spTree>
    <p:extLst>
      <p:ext uri="{BB962C8B-B14F-4D97-AF65-F5344CB8AC3E}">
        <p14:creationId xmlns:p14="http://schemas.microsoft.com/office/powerpoint/2010/main" val="2342983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6851B10-1D34-4731-A72A-68AC7FADF846}" type="datetime1">
              <a:rPr lang="en-US" altLang="en-US"/>
              <a:pPr>
                <a:defRPr/>
              </a:pPr>
              <a:t>5/5/2015</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EA8A9C2B-060B-4576-966D-4C7194B1CC39}" type="slidenum">
              <a:rPr lang="en-US" altLang="en-US"/>
              <a:pPr/>
              <a:t>‹#›</a:t>
            </a:fld>
            <a:endParaRPr lang="en-US" altLang="en-US"/>
          </a:p>
        </p:txBody>
      </p:sp>
    </p:spTree>
    <p:extLst>
      <p:ext uri="{BB962C8B-B14F-4D97-AF65-F5344CB8AC3E}">
        <p14:creationId xmlns:p14="http://schemas.microsoft.com/office/powerpoint/2010/main" val="4026561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505AB94-5BE3-4AD0-B457-B085EDAFAAB1}" type="datetime1">
              <a:rPr lang="en-US" altLang="en-US"/>
              <a:pPr>
                <a:defRPr/>
              </a:pPr>
              <a:t>5/5/2015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AEE6EF8-3935-49BE-BDCE-843DEB507D3B}" type="slidenum">
              <a:rPr lang="en-US" altLang="en-US"/>
              <a:pPr/>
              <a:t>‹#›</a:t>
            </a:fld>
            <a:endParaRPr lang="en-US" altLang="en-US"/>
          </a:p>
        </p:txBody>
      </p:sp>
    </p:spTree>
    <p:extLst>
      <p:ext uri="{BB962C8B-B14F-4D97-AF65-F5344CB8AC3E}">
        <p14:creationId xmlns:p14="http://schemas.microsoft.com/office/powerpoint/2010/main" val="3778679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437BA64-09A2-44C0-90B1-B3B05DA27F38}" type="datetime1">
              <a:rPr lang="en-US" altLang="en-US"/>
              <a:pPr>
                <a:defRPr/>
              </a:pPr>
              <a:t>5/5/2015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1B93011-C727-4798-84E0-25A1E31B08F1}" type="slidenum">
              <a:rPr lang="en-US" altLang="en-US"/>
              <a:pPr/>
              <a:t>‹#›</a:t>
            </a:fld>
            <a:endParaRPr lang="en-US" altLang="en-US"/>
          </a:p>
        </p:txBody>
      </p:sp>
    </p:spTree>
    <p:extLst>
      <p:ext uri="{BB962C8B-B14F-4D97-AF65-F5344CB8AC3E}">
        <p14:creationId xmlns:p14="http://schemas.microsoft.com/office/powerpoint/2010/main" val="2352802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A9527FAE-D030-4637-B036-0710224B8A71}" type="datetime1">
              <a:rPr lang="en-US" altLang="en-US"/>
              <a:pPr>
                <a:defRPr/>
              </a:pPr>
              <a:t>5/5/2015</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B5893E31-A761-4224-9EE0-EFE750F4A9A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187" r:id="rId1"/>
    <p:sldLayoutId id="2147484177" r:id="rId2"/>
    <p:sldLayoutId id="2147484178" r:id="rId3"/>
    <p:sldLayoutId id="2147484179" r:id="rId4"/>
    <p:sldLayoutId id="2147484180" r:id="rId5"/>
    <p:sldLayoutId id="2147484181" r:id="rId6"/>
    <p:sldLayoutId id="2147484182" r:id="rId7"/>
    <p:sldLayoutId id="2147484183" r:id="rId8"/>
    <p:sldLayoutId id="2147484184" r:id="rId9"/>
    <p:sldLayoutId id="2147484185" r:id="rId10"/>
    <p:sldLayoutId id="2147484186"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hyperlink" Target="http://www.google.com/url?sa=i&amp;rct=j&amp;q=bobcat+texas+state&amp;source=images&amp;cd=&amp;cad=rja&amp;docid=aKgfZOvCOJOlnM&amp;tbnid=vxfs6t_q5alovM:&amp;ved=0CAUQjRw&amp;url=http://www.coveroo.com/product/iphonecases/otter-iphone4-com,black/texasstate/texas-state-design2&amp;ei=lweJUYSPIoGG8QTkkYCICw&amp;bvm=bv.45960087,d.dmg&amp;psig=AFQjCNE9eAWgCrnaw2yS_KY_rAE0u6YCrg&amp;ust=1368021254183475"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emf"/></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www.opensolver.or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ctrTitle"/>
          </p:nvPr>
        </p:nvSpPr>
        <p:spPr>
          <a:xfrm>
            <a:off x="595313" y="355600"/>
            <a:ext cx="8210550" cy="1470025"/>
          </a:xfrm>
        </p:spPr>
        <p:txBody>
          <a:bodyPr/>
          <a:lstStyle/>
          <a:p>
            <a:pPr eaLnBrk="1" hangingPunct="1"/>
            <a:r>
              <a:rPr lang="en-US" altLang="en-US" sz="3200" b="1" dirty="0" smtClean="0">
                <a:solidFill>
                  <a:schemeClr val="bg1"/>
                </a:solidFill>
                <a:latin typeface="Arial" panose="020B0604020202020204" pitchFamily="34" charset="0"/>
                <a:cs typeface="Arial" panose="020B0604020202020204" pitchFamily="34" charset="0"/>
              </a:rPr>
              <a:t>An-IP Based Tool for Scheduling Patients and Providers at Outpatient Clinics</a:t>
            </a:r>
          </a:p>
        </p:txBody>
      </p:sp>
      <p:sp>
        <p:nvSpPr>
          <p:cNvPr id="3075" name="Subtitle 2"/>
          <p:cNvSpPr>
            <a:spLocks noGrp="1"/>
          </p:cNvSpPr>
          <p:nvPr>
            <p:ph type="subTitle" idx="1"/>
          </p:nvPr>
        </p:nvSpPr>
        <p:spPr>
          <a:xfrm>
            <a:off x="1633538" y="2190750"/>
            <a:ext cx="2571750" cy="1554163"/>
          </a:xfrm>
        </p:spPr>
        <p:txBody>
          <a:bodyPr/>
          <a:lstStyle/>
          <a:p>
            <a:pPr eaLnBrk="1" hangingPunct="1"/>
            <a:r>
              <a:rPr lang="en-US" altLang="en-US" sz="2000" dirty="0" err="1" smtClean="0">
                <a:solidFill>
                  <a:schemeClr val="bg1"/>
                </a:solidFill>
                <a:latin typeface="Arial" panose="020B0604020202020204" pitchFamily="34" charset="0"/>
                <a:cs typeface="Arial" panose="020B0604020202020204" pitchFamily="34" charset="0"/>
              </a:rPr>
              <a:t>Darbie</a:t>
            </a:r>
            <a:r>
              <a:rPr lang="en-US" altLang="en-US" sz="2000" dirty="0" smtClean="0">
                <a:solidFill>
                  <a:schemeClr val="bg1"/>
                </a:solidFill>
                <a:latin typeface="Arial" panose="020B0604020202020204" pitchFamily="34" charset="0"/>
                <a:cs typeface="Arial" panose="020B0604020202020204" pitchFamily="34" charset="0"/>
              </a:rPr>
              <a:t> Walker</a:t>
            </a:r>
          </a:p>
          <a:p>
            <a:pPr eaLnBrk="1" hangingPunct="1"/>
            <a:r>
              <a:rPr lang="en-US" altLang="en-US" sz="2000" dirty="0" smtClean="0">
                <a:solidFill>
                  <a:schemeClr val="bg1"/>
                </a:solidFill>
                <a:latin typeface="Arial" panose="020B0604020202020204" pitchFamily="34" charset="0"/>
                <a:cs typeface="Arial" panose="020B0604020202020204" pitchFamily="34" charset="0"/>
              </a:rPr>
              <a:t>Emma Shanks</a:t>
            </a:r>
          </a:p>
          <a:p>
            <a:pPr eaLnBrk="1" hangingPunct="1"/>
            <a:r>
              <a:rPr lang="en-US" altLang="en-US" sz="2000" dirty="0" smtClean="0">
                <a:solidFill>
                  <a:schemeClr val="bg1"/>
                </a:solidFill>
                <a:latin typeface="Arial" panose="020B0604020202020204" pitchFamily="34" charset="0"/>
                <a:cs typeface="Arial" panose="020B0604020202020204" pitchFamily="34" charset="0"/>
              </a:rPr>
              <a:t>David Montoya</a:t>
            </a:r>
          </a:p>
          <a:p>
            <a:pPr eaLnBrk="1" hangingPunct="1"/>
            <a:r>
              <a:rPr lang="en-US" altLang="en-US" sz="2000" dirty="0" smtClean="0">
                <a:solidFill>
                  <a:schemeClr val="bg1"/>
                </a:solidFill>
                <a:latin typeface="Arial" panose="020B0604020202020204" pitchFamily="34" charset="0"/>
                <a:cs typeface="Arial" panose="020B0604020202020204" pitchFamily="34" charset="0"/>
              </a:rPr>
              <a:t>Adolfo </a:t>
            </a:r>
            <a:r>
              <a:rPr lang="en-US" altLang="en-US" sz="2000" dirty="0" err="1" smtClean="0">
                <a:solidFill>
                  <a:schemeClr val="bg1"/>
                </a:solidFill>
                <a:latin typeface="Arial" panose="020B0604020202020204" pitchFamily="34" charset="0"/>
                <a:cs typeface="Arial" panose="020B0604020202020204" pitchFamily="34" charset="0"/>
              </a:rPr>
              <a:t>Weiman</a:t>
            </a:r>
            <a:endParaRPr lang="en-US" altLang="en-US" sz="2000" dirty="0" smtClean="0">
              <a:solidFill>
                <a:schemeClr val="bg1"/>
              </a:solidFill>
              <a:latin typeface="Arial" panose="020B0604020202020204" pitchFamily="34" charset="0"/>
              <a:cs typeface="Arial" panose="020B0604020202020204" pitchFamily="34" charset="0"/>
            </a:endParaRPr>
          </a:p>
        </p:txBody>
      </p:sp>
      <p:pic>
        <p:nvPicPr>
          <p:cNvPr id="3076" name="Picture 3" descr="http://files.coveroo.com/variant/large/otter-iphone4-com/black/texas-state-design2_color_3.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4243388"/>
            <a:ext cx="1628775" cy="1628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77"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19888" y="4614863"/>
            <a:ext cx="2105025" cy="8858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078" name="Subtitle 2"/>
          <p:cNvSpPr txBox="1">
            <a:spLocks/>
          </p:cNvSpPr>
          <p:nvPr/>
        </p:nvSpPr>
        <p:spPr bwMode="auto">
          <a:xfrm>
            <a:off x="1500188" y="3744913"/>
            <a:ext cx="640080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buFont typeface="Arial" panose="020B0604020202020204" pitchFamily="34" charset="0"/>
              <a:buNone/>
            </a:pPr>
            <a:r>
              <a:rPr lang="en-US" altLang="en-US" sz="2000" dirty="0" smtClean="0">
                <a:solidFill>
                  <a:schemeClr val="bg1"/>
                </a:solidFill>
                <a:latin typeface="Arial" panose="020B0604020202020204" pitchFamily="34" charset="0"/>
                <a:cs typeface="Arial" panose="020B0604020202020204" pitchFamily="34" charset="0"/>
              </a:rPr>
              <a:t>IE Senior Design 2015</a:t>
            </a:r>
            <a:endParaRPr lang="en-US" altLang="en-US" sz="2000" dirty="0">
              <a:solidFill>
                <a:schemeClr val="bg1"/>
              </a:solidFill>
              <a:latin typeface="Arial" panose="020B0604020202020204" pitchFamily="34" charset="0"/>
              <a:cs typeface="Arial" panose="020B0604020202020204" pitchFamily="34" charset="0"/>
            </a:endParaRPr>
          </a:p>
        </p:txBody>
      </p:sp>
      <p:sp>
        <p:nvSpPr>
          <p:cNvPr id="3079" name="Slide Number Placeholder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A05126CE-A8D7-4EAB-8BD2-C9A9675AA0C2}" type="slidenum">
              <a:rPr lang="en-US" altLang="en-US" sz="1200">
                <a:solidFill>
                  <a:srgbClr val="898989"/>
                </a:solidFill>
              </a:rPr>
              <a:pPr>
                <a:spcBef>
                  <a:spcPct val="0"/>
                </a:spcBef>
                <a:buFontTx/>
                <a:buNone/>
              </a:pPr>
              <a:t>1</a:t>
            </a:fld>
            <a:endParaRPr lang="en-US" altLang="en-US" sz="1200">
              <a:solidFill>
                <a:srgbClr val="898989"/>
              </a:solidFill>
            </a:endParaRPr>
          </a:p>
        </p:txBody>
      </p:sp>
      <p:sp>
        <p:nvSpPr>
          <p:cNvPr id="3080" name="Subtitle 2"/>
          <p:cNvSpPr txBox="1">
            <a:spLocks/>
          </p:cNvSpPr>
          <p:nvPr/>
        </p:nvSpPr>
        <p:spPr bwMode="auto">
          <a:xfrm>
            <a:off x="4305300" y="2209800"/>
            <a:ext cx="3200400" cy="1223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buFont typeface="Arial" panose="020B0604020202020204" pitchFamily="34" charset="0"/>
              <a:buNone/>
            </a:pPr>
            <a:r>
              <a:rPr lang="en-US" altLang="en-US" sz="2000" dirty="0">
                <a:solidFill>
                  <a:schemeClr val="bg1"/>
                </a:solidFill>
                <a:latin typeface="Arial" panose="020B0604020202020204" pitchFamily="34" charset="0"/>
                <a:cs typeface="Arial" panose="020B0604020202020204" pitchFamily="34" charset="0"/>
              </a:rPr>
              <a:t>Dr. Eduardo Perez</a:t>
            </a:r>
          </a:p>
          <a:p>
            <a:pPr algn="ctr" eaLnBrk="1" hangingPunct="1">
              <a:buFont typeface="Arial" panose="020B0604020202020204" pitchFamily="34" charset="0"/>
              <a:buNone/>
            </a:pPr>
            <a:r>
              <a:rPr lang="en-US" altLang="en-US" sz="2000" dirty="0" smtClean="0">
                <a:solidFill>
                  <a:schemeClr val="bg1"/>
                </a:solidFill>
                <a:latin typeface="Arial" panose="020B0604020202020204" pitchFamily="34" charset="0"/>
                <a:cs typeface="Arial" panose="020B0604020202020204" pitchFamily="34" charset="0"/>
              </a:rPr>
              <a:t> Dr. </a:t>
            </a:r>
            <a:r>
              <a:rPr lang="en-US" altLang="en-US" sz="2000" dirty="0">
                <a:solidFill>
                  <a:schemeClr val="bg1"/>
                </a:solidFill>
                <a:latin typeface="Arial" panose="020B0604020202020204" pitchFamily="34" charset="0"/>
                <a:cs typeface="Arial" panose="020B0604020202020204" pitchFamily="34" charset="0"/>
              </a:rPr>
              <a:t>Lenore </a:t>
            </a:r>
            <a:r>
              <a:rPr lang="en-US" altLang="en-US" sz="2000" dirty="0" err="1">
                <a:solidFill>
                  <a:schemeClr val="bg1"/>
                </a:solidFill>
                <a:latin typeface="Arial" panose="020B0604020202020204" pitchFamily="34" charset="0"/>
                <a:cs typeface="Arial" panose="020B0604020202020204" pitchFamily="34" charset="0"/>
              </a:rPr>
              <a:t>DePagter</a:t>
            </a:r>
            <a:endParaRPr lang="en-US" altLang="en-US" sz="2000" dirty="0">
              <a:solidFill>
                <a:schemeClr val="bg1"/>
              </a:solidFill>
              <a:latin typeface="Arial" panose="020B0604020202020204" pitchFamily="34" charset="0"/>
              <a:cs typeface="Arial" panose="020B0604020202020204" pitchFamily="34" charset="0"/>
            </a:endParaRPr>
          </a:p>
          <a:p>
            <a:pPr algn="ctr" eaLnBrk="1" hangingPunct="1">
              <a:buFont typeface="Arial" panose="020B0604020202020204" pitchFamily="34" charset="0"/>
              <a:buNone/>
            </a:pPr>
            <a:endParaRPr lang="en-US" altLang="en-US" sz="2000" dirty="0">
              <a:solidFill>
                <a:schemeClr val="bg1"/>
              </a:solidFill>
              <a:latin typeface="Arial" panose="020B0604020202020204" pitchFamily="34" charset="0"/>
              <a:cs typeface="Arial" panose="020B0604020202020204" pitchFamily="34" charset="0"/>
            </a:endParaRPr>
          </a:p>
          <a:p>
            <a:pPr algn="ctr" eaLnBrk="1" hangingPunct="1">
              <a:buFont typeface="Arial" panose="020B0604020202020204" pitchFamily="34" charset="0"/>
              <a:buNone/>
            </a:pPr>
            <a:endParaRPr lang="en-US" altLang="en-US" sz="2000" dirty="0">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1727200" y="469199"/>
            <a:ext cx="7316788" cy="1015114"/>
          </a:xfrm>
        </p:spPr>
        <p:txBody>
          <a:bodyPr/>
          <a:lstStyle/>
          <a:p>
            <a:pPr marL="0" indent="0" eaLnBrk="1" hangingPunct="1">
              <a:buFont typeface="Arial" panose="020B0604020202020204" pitchFamily="34" charset="0"/>
              <a:buNone/>
              <a:defRPr/>
            </a:pPr>
            <a:r>
              <a:rPr lang="en-US" altLang="en-US" sz="2200" b="1" dirty="0" smtClean="0">
                <a:latin typeface="Arial" panose="020B0604020202020204" pitchFamily="34" charset="0"/>
                <a:cs typeface="Arial" panose="020B0604020202020204" pitchFamily="34" charset="0"/>
              </a:rPr>
              <a:t>Data</a:t>
            </a:r>
            <a:endParaRPr lang="en-US" altLang="en-US" sz="2200" b="1" dirty="0">
              <a:latin typeface="Arial" panose="020B0604020202020204" pitchFamily="34" charset="0"/>
              <a:cs typeface="Arial" panose="020B0604020202020204" pitchFamily="34" charset="0"/>
            </a:endParaRPr>
          </a:p>
          <a:p>
            <a:pPr marL="282575" indent="-282575" algn="just" eaLnBrk="1" hangingPunct="1">
              <a:defRPr/>
            </a:pPr>
            <a:r>
              <a:rPr lang="en-US" altLang="en-US" sz="1800" dirty="0" smtClean="0">
                <a:latin typeface="Arial" panose="020B0604020202020204" pitchFamily="34" charset="0"/>
                <a:cs typeface="Arial" panose="020B0604020202020204" pitchFamily="34" charset="0"/>
              </a:rPr>
              <a:t>Data was collected at the clinic by tracking daily requested appointments.</a:t>
            </a:r>
          </a:p>
        </p:txBody>
      </p:sp>
      <p:sp>
        <p:nvSpPr>
          <p:cNvPr id="13315" name="Rectangle 3"/>
          <p:cNvSpPr>
            <a:spLocks noGrp="1" noChangeArrowheads="1"/>
          </p:cNvSpPr>
          <p:nvPr/>
        </p:nvSpPr>
        <p:spPr bwMode="auto">
          <a:xfrm>
            <a:off x="168275" y="912813"/>
            <a:ext cx="6934200" cy="1143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endParaRPr lang="en-US" altLang="en-US" sz="2800" b="1">
              <a:solidFill>
                <a:srgbClr val="501215"/>
              </a:solidFill>
              <a:latin typeface="Arial" panose="020B0604020202020204" pitchFamily="34" charset="0"/>
            </a:endParaRPr>
          </a:p>
        </p:txBody>
      </p:sp>
      <p:sp>
        <p:nvSpPr>
          <p:cNvPr id="13316" name="Slide Number Placeholder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1FE78777-B75F-44D4-BDDF-A0AC4AB84720}" type="slidenum">
              <a:rPr lang="en-US" altLang="en-US" sz="1200">
                <a:solidFill>
                  <a:srgbClr val="898989"/>
                </a:solidFill>
              </a:rPr>
              <a:pPr>
                <a:spcBef>
                  <a:spcPct val="0"/>
                </a:spcBef>
                <a:buFontTx/>
                <a:buNone/>
              </a:pPr>
              <a:t>10</a:t>
            </a:fld>
            <a:endParaRPr lang="en-US" altLang="en-US" sz="1200">
              <a:solidFill>
                <a:srgbClr val="898989"/>
              </a:solidFill>
            </a:endParaRPr>
          </a:p>
        </p:txBody>
      </p:sp>
      <p:sp>
        <p:nvSpPr>
          <p:cNvPr id="13317" name="Title 1"/>
          <p:cNvSpPr txBox="1">
            <a:spLocks/>
          </p:cNvSpPr>
          <p:nvPr/>
        </p:nvSpPr>
        <p:spPr bwMode="auto">
          <a:xfrm>
            <a:off x="2171700" y="4763"/>
            <a:ext cx="6599238" cy="571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2800" b="1" dirty="0">
                <a:solidFill>
                  <a:srgbClr val="501214"/>
                </a:solidFill>
                <a:latin typeface="Arial" panose="020B0604020202020204" pitchFamily="34" charset="0"/>
                <a:cs typeface="Arial" panose="020B0604020202020204" pitchFamily="34" charset="0"/>
              </a:rPr>
              <a:t>Solution Approach</a:t>
            </a:r>
          </a:p>
        </p:txBody>
      </p:sp>
      <p:sp>
        <p:nvSpPr>
          <p:cNvPr id="13318" name="Rectangle 1"/>
          <p:cNvSpPr>
            <a:spLocks noChangeArrowheads="1"/>
          </p:cNvSpPr>
          <p:nvPr/>
        </p:nvSpPr>
        <p:spPr bwMode="auto">
          <a:xfrm>
            <a:off x="3001658" y="4584328"/>
            <a:ext cx="4559300"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400" b="1" dirty="0"/>
              <a:t>Table 2: </a:t>
            </a:r>
            <a:r>
              <a:rPr lang="en-US" altLang="en-US" sz="1400" dirty="0"/>
              <a:t>Appointment durations for new ad existing patients</a:t>
            </a:r>
            <a:endParaRPr lang="en-US" altLang="en-US" sz="1400" b="1" dirty="0"/>
          </a:p>
        </p:txBody>
      </p:sp>
      <p:sp>
        <p:nvSpPr>
          <p:cNvPr id="13321" name="Rectangle 2"/>
          <p:cNvSpPr>
            <a:spLocks noChangeArrowheads="1"/>
          </p:cNvSpPr>
          <p:nvPr/>
        </p:nvSpPr>
        <p:spPr bwMode="auto">
          <a:xfrm>
            <a:off x="3505163" y="6356350"/>
            <a:ext cx="4186003"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200" b="1"/>
              <a:t>Table 3: </a:t>
            </a:r>
            <a:r>
              <a:rPr lang="en-US" altLang="en-US" sz="1200"/>
              <a:t>Appointment durations for new and existing patients</a:t>
            </a:r>
            <a:endParaRPr lang="en-US" altLang="en-US" sz="1200" b="1"/>
          </a:p>
        </p:txBody>
      </p:sp>
      <p:pic>
        <p:nvPicPr>
          <p:cNvPr id="2049"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8975" y="1484313"/>
            <a:ext cx="4209214" cy="31748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27812" t="36651" r="27500" b="31674"/>
          <a:stretch/>
        </p:blipFill>
        <p:spPr bwMode="auto">
          <a:xfrm>
            <a:off x="3585135" y="4937311"/>
            <a:ext cx="3776022" cy="150549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4338" name="Content Placeholder 2"/>
          <p:cNvSpPr>
            <a:spLocks noGrp="1"/>
          </p:cNvSpPr>
          <p:nvPr>
            <p:ph idx="1"/>
          </p:nvPr>
        </p:nvSpPr>
        <p:spPr>
          <a:xfrm>
            <a:off x="1719263" y="912814"/>
            <a:ext cx="7424737" cy="697046"/>
          </a:xfrm>
        </p:spPr>
        <p:txBody>
          <a:bodyPr/>
          <a:lstStyle/>
          <a:p>
            <a:pPr marL="0" indent="0" eaLnBrk="1" hangingPunct="1">
              <a:buFont typeface="Arial" panose="020B0604020202020204" pitchFamily="34" charset="0"/>
              <a:buNone/>
            </a:pPr>
            <a:r>
              <a:rPr lang="en-US" altLang="en-US" sz="2200" b="1" dirty="0" smtClean="0">
                <a:latin typeface="Arial" panose="020B0604020202020204" pitchFamily="34" charset="0"/>
                <a:cs typeface="Arial" panose="020B0604020202020204" pitchFamily="34" charset="0"/>
              </a:rPr>
              <a:t>Model Formulation</a:t>
            </a:r>
          </a:p>
          <a:p>
            <a:pPr marL="0" indent="0" eaLnBrk="1" hangingPunct="1">
              <a:buFont typeface="Arial" panose="020B0604020202020204" pitchFamily="34" charset="0"/>
              <a:buNone/>
            </a:pPr>
            <a:endParaRPr lang="en-US" altLang="en-US" sz="2200" b="1" dirty="0" smtClean="0">
              <a:latin typeface="Arial" panose="020B0604020202020204" pitchFamily="34" charset="0"/>
              <a:cs typeface="Arial" panose="020B0604020202020204" pitchFamily="34" charset="0"/>
            </a:endParaRPr>
          </a:p>
          <a:p>
            <a:pPr marL="0" indent="0" eaLnBrk="1" hangingPunct="1">
              <a:buFont typeface="Arial" panose="020B0604020202020204" pitchFamily="34" charset="0"/>
              <a:buNone/>
            </a:pPr>
            <a:endParaRPr lang="en-US" altLang="en-US" sz="2000" dirty="0" smtClean="0">
              <a:latin typeface="Times" panose="02020603050405020304" pitchFamily="18" charset="0"/>
            </a:endParaRPr>
          </a:p>
        </p:txBody>
      </p:sp>
      <p:sp>
        <p:nvSpPr>
          <p:cNvPr id="14339" name="Rectangle 3"/>
          <p:cNvSpPr>
            <a:spLocks noGrp="1" noChangeArrowheads="1"/>
          </p:cNvSpPr>
          <p:nvPr/>
        </p:nvSpPr>
        <p:spPr bwMode="auto">
          <a:xfrm>
            <a:off x="168275" y="912813"/>
            <a:ext cx="6934200" cy="1143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endParaRPr lang="en-US" altLang="en-US" sz="2800" b="1">
              <a:solidFill>
                <a:srgbClr val="501215"/>
              </a:solidFill>
              <a:latin typeface="Arial" panose="020B0604020202020204" pitchFamily="34" charset="0"/>
            </a:endParaRPr>
          </a:p>
        </p:txBody>
      </p:sp>
      <p:sp>
        <p:nvSpPr>
          <p:cNvPr id="14340" name="Slide Number Placeholder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786766BB-9259-4D67-A639-01D084C76CE8}" type="slidenum">
              <a:rPr lang="en-US" altLang="en-US" sz="1200">
                <a:solidFill>
                  <a:srgbClr val="898989"/>
                </a:solidFill>
              </a:rPr>
              <a:pPr>
                <a:spcBef>
                  <a:spcPct val="0"/>
                </a:spcBef>
                <a:buFontTx/>
                <a:buNone/>
              </a:pPr>
              <a:t>11</a:t>
            </a:fld>
            <a:endParaRPr lang="en-US" altLang="en-US" sz="1200">
              <a:solidFill>
                <a:srgbClr val="898989"/>
              </a:solidFill>
            </a:endParaRPr>
          </a:p>
        </p:txBody>
      </p:sp>
      <p:sp>
        <p:nvSpPr>
          <p:cNvPr id="14341" name="Title 1"/>
          <p:cNvSpPr txBox="1">
            <a:spLocks/>
          </p:cNvSpPr>
          <p:nvPr/>
        </p:nvSpPr>
        <p:spPr bwMode="auto">
          <a:xfrm>
            <a:off x="2171700" y="4763"/>
            <a:ext cx="6599238" cy="908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2800" b="1">
                <a:solidFill>
                  <a:srgbClr val="501214"/>
                </a:solidFill>
                <a:latin typeface="Arial" panose="020B0604020202020204" pitchFamily="34" charset="0"/>
                <a:cs typeface="Arial" panose="020B0604020202020204" pitchFamily="34" charset="0"/>
              </a:rPr>
              <a:t>Solution Approach</a:t>
            </a:r>
          </a:p>
        </p:txBody>
      </p:sp>
      <p:sp>
        <p:nvSpPr>
          <p:cNvPr id="14343" name="Rectangle 1"/>
          <p:cNvSpPr>
            <a:spLocks noChangeArrowheads="1"/>
          </p:cNvSpPr>
          <p:nvPr/>
        </p:nvSpPr>
        <p:spPr bwMode="auto">
          <a:xfrm>
            <a:off x="2889250" y="6016625"/>
            <a:ext cx="5164137" cy="339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600" b="1" dirty="0"/>
              <a:t>Table 4: </a:t>
            </a:r>
            <a:r>
              <a:rPr lang="en-US" altLang="en-US" sz="1600" dirty="0"/>
              <a:t>Scheduling problem sets, parameters and variables</a:t>
            </a:r>
            <a:r>
              <a:rPr lang="en-US" altLang="en-US" sz="1600" b="1" dirty="0"/>
              <a:t> </a:t>
            </a:r>
          </a:p>
        </p:txBody>
      </p:sp>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7773" t="21408" r="28593" b="23610"/>
          <a:stretch/>
        </p:blipFill>
        <p:spPr bwMode="auto">
          <a:xfrm>
            <a:off x="2171699" y="1352550"/>
            <a:ext cx="6638423" cy="47053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5362" name="Content Placeholder 2"/>
          <p:cNvSpPr>
            <a:spLocks noGrp="1"/>
          </p:cNvSpPr>
          <p:nvPr>
            <p:ph idx="1"/>
          </p:nvPr>
        </p:nvSpPr>
        <p:spPr>
          <a:xfrm>
            <a:off x="1709738" y="903288"/>
            <a:ext cx="7340600" cy="3209925"/>
          </a:xfrm>
        </p:spPr>
        <p:txBody>
          <a:bodyPr/>
          <a:lstStyle/>
          <a:p>
            <a:pPr marL="0" indent="0" eaLnBrk="1" hangingPunct="1">
              <a:buFont typeface="Arial" panose="020B0604020202020204" pitchFamily="34" charset="0"/>
              <a:buNone/>
            </a:pPr>
            <a:r>
              <a:rPr lang="en-US" altLang="en-US" sz="2200" b="1" smtClean="0">
                <a:latin typeface="Arial" panose="020B0604020202020204" pitchFamily="34" charset="0"/>
                <a:cs typeface="Arial" panose="020B0604020202020204" pitchFamily="34" charset="0"/>
              </a:rPr>
              <a:t>Model Formulation</a:t>
            </a:r>
          </a:p>
        </p:txBody>
      </p:sp>
      <p:sp>
        <p:nvSpPr>
          <p:cNvPr id="15363" name="Slide Number Placeholder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FE7A348B-2621-4770-89C4-42E82C7AD139}" type="slidenum">
              <a:rPr lang="en-US" altLang="en-US" sz="1200">
                <a:solidFill>
                  <a:srgbClr val="898989"/>
                </a:solidFill>
              </a:rPr>
              <a:pPr>
                <a:spcBef>
                  <a:spcPct val="0"/>
                </a:spcBef>
                <a:buFontTx/>
                <a:buNone/>
              </a:pPr>
              <a:t>12</a:t>
            </a:fld>
            <a:endParaRPr lang="en-US" altLang="en-US" sz="1200">
              <a:solidFill>
                <a:srgbClr val="898989"/>
              </a:solidFill>
            </a:endParaRPr>
          </a:p>
        </p:txBody>
      </p:sp>
      <p:sp>
        <p:nvSpPr>
          <p:cNvPr id="15364" name="Title 1"/>
          <p:cNvSpPr txBox="1">
            <a:spLocks/>
          </p:cNvSpPr>
          <p:nvPr/>
        </p:nvSpPr>
        <p:spPr bwMode="auto">
          <a:xfrm>
            <a:off x="2171700" y="-106363"/>
            <a:ext cx="6599238" cy="11430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2800" b="1">
                <a:solidFill>
                  <a:srgbClr val="501214"/>
                </a:solidFill>
                <a:latin typeface="Arial" panose="020B0604020202020204" pitchFamily="34" charset="0"/>
                <a:cs typeface="Arial" panose="020B0604020202020204" pitchFamily="34" charset="0"/>
              </a:rPr>
              <a:t>Solution Approach</a:t>
            </a:r>
          </a:p>
        </p:txBody>
      </p:sp>
      <p:sp>
        <p:nvSpPr>
          <p:cNvPr id="15366" name="Rectangle 1"/>
          <p:cNvSpPr>
            <a:spLocks noChangeArrowheads="1"/>
          </p:cNvSpPr>
          <p:nvPr/>
        </p:nvSpPr>
        <p:spPr bwMode="auto">
          <a:xfrm>
            <a:off x="3889420" y="6187281"/>
            <a:ext cx="2571224"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600" b="1" dirty="0"/>
              <a:t>Figure 2: </a:t>
            </a:r>
            <a:r>
              <a:rPr lang="en-US" altLang="en-US" sz="1600" dirty="0"/>
              <a:t>IP formulation</a:t>
            </a:r>
            <a:endParaRPr lang="en-US" altLang="en-US" sz="1600" b="1" dirty="0"/>
          </a:p>
        </p:txBody>
      </p:sp>
      <p:pic>
        <p:nvPicPr>
          <p:cNvPr id="409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6405" t="54444" r="58438" b="11111"/>
          <a:stretch/>
        </p:blipFill>
        <p:spPr bwMode="auto">
          <a:xfrm>
            <a:off x="1709738" y="1662849"/>
            <a:ext cx="7288428" cy="401673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6720"/>
            <a:ext cx="8229600" cy="1143000"/>
          </a:xfr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eaLnBrk="1" hangingPunct="1"/>
            <a:r>
              <a:rPr lang="en-US" sz="2800" b="1" dirty="0">
                <a:solidFill>
                  <a:srgbClr val="501214"/>
                </a:solidFill>
                <a:latin typeface="Arial" panose="020B0604020202020204" pitchFamily="34" charset="0"/>
                <a:cs typeface="Arial" panose="020B0604020202020204" pitchFamily="34" charset="0"/>
              </a:rPr>
              <a:t>How we formulated the model</a:t>
            </a:r>
          </a:p>
        </p:txBody>
      </p:sp>
      <p:sp>
        <p:nvSpPr>
          <p:cNvPr id="3" name="Content Placeholder 2"/>
          <p:cNvSpPr>
            <a:spLocks noGrp="1"/>
          </p:cNvSpPr>
          <p:nvPr>
            <p:ph idx="1"/>
          </p:nvPr>
        </p:nvSpPr>
        <p:spPr>
          <a:xfrm>
            <a:off x="1918950" y="1394138"/>
            <a:ext cx="6600423" cy="4525963"/>
          </a:xfrm>
        </p:spPr>
        <p:txBody>
          <a:bodyPr>
            <a:normAutofit fontScale="77500" lnSpcReduction="20000"/>
          </a:bodyPr>
          <a:lstStyle/>
          <a:p>
            <a:r>
              <a:rPr lang="en-US" b="1" dirty="0" smtClean="0"/>
              <a:t>Constraint 1- </a:t>
            </a:r>
            <a:r>
              <a:rPr lang="en-US" dirty="0" smtClean="0"/>
              <a:t>ensures the maximum number of patients are scheduled for each doctor</a:t>
            </a:r>
            <a:br>
              <a:rPr lang="en-US" dirty="0" smtClean="0"/>
            </a:br>
            <a:endParaRPr lang="en-US" dirty="0" smtClean="0"/>
          </a:p>
          <a:p>
            <a:r>
              <a:rPr lang="en-US" b="1" dirty="0" smtClean="0"/>
              <a:t>Constraint 2- </a:t>
            </a:r>
            <a:r>
              <a:rPr lang="en-US" dirty="0" smtClean="0"/>
              <a:t>ensures that at most </a:t>
            </a:r>
            <a:r>
              <a:rPr lang="en-US" dirty="0" err="1" smtClean="0"/>
              <a:t>n_t</a:t>
            </a:r>
            <a:r>
              <a:rPr lang="en-US" dirty="0" smtClean="0"/>
              <a:t> patients per time period</a:t>
            </a:r>
            <a:br>
              <a:rPr lang="en-US" dirty="0" smtClean="0"/>
            </a:br>
            <a:endParaRPr lang="en-US" dirty="0" smtClean="0"/>
          </a:p>
          <a:p>
            <a:r>
              <a:rPr lang="en-US" b="1" dirty="0" smtClean="0"/>
              <a:t>Constraint 3- </a:t>
            </a:r>
            <a:r>
              <a:rPr lang="en-US" dirty="0" smtClean="0"/>
              <a:t>ensures that one patient is scheduled per doctor per time period</a:t>
            </a:r>
            <a:br>
              <a:rPr lang="en-US" dirty="0" smtClean="0"/>
            </a:br>
            <a:endParaRPr lang="en-US" dirty="0" smtClean="0"/>
          </a:p>
          <a:p>
            <a:r>
              <a:rPr lang="en-US" b="1" dirty="0" smtClean="0"/>
              <a:t>Constraint 4- </a:t>
            </a:r>
            <a:r>
              <a:rPr lang="en-US" dirty="0" smtClean="0"/>
              <a:t>used to reserve sequential time periods for appointment lasting more than 15 </a:t>
            </a:r>
            <a:r>
              <a:rPr lang="en-US" dirty="0" err="1" smtClean="0"/>
              <a:t>mins</a:t>
            </a:r>
            <a:endParaRPr lang="en-US" dirty="0"/>
          </a:p>
        </p:txBody>
      </p:sp>
    </p:spTree>
    <p:extLst>
      <p:ext uri="{BB962C8B-B14F-4D97-AF65-F5344CB8AC3E}">
        <p14:creationId xmlns:p14="http://schemas.microsoft.com/office/powerpoint/2010/main" val="31263418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4339" name="Content Placeholder 2"/>
          <p:cNvSpPr>
            <a:spLocks noGrp="1"/>
          </p:cNvSpPr>
          <p:nvPr>
            <p:ph idx="1"/>
          </p:nvPr>
        </p:nvSpPr>
        <p:spPr>
          <a:xfrm>
            <a:off x="1709738" y="903288"/>
            <a:ext cx="7340600" cy="4665662"/>
          </a:xfrm>
        </p:spPr>
        <p:txBody>
          <a:bodyPr/>
          <a:lstStyle/>
          <a:p>
            <a:pPr marL="0" indent="0" eaLnBrk="1" hangingPunct="1">
              <a:buFont typeface="Arial" panose="020B0604020202020204" pitchFamily="34" charset="0"/>
              <a:buNone/>
              <a:defRPr/>
            </a:pPr>
            <a:r>
              <a:rPr lang="en-US" altLang="en-US" sz="2200" b="1" dirty="0" smtClean="0">
                <a:latin typeface="Arial" panose="020B0604020202020204" pitchFamily="34" charset="0"/>
                <a:cs typeface="Arial" panose="020B0604020202020204" pitchFamily="34" charset="0"/>
              </a:rPr>
              <a:t>Software Review</a:t>
            </a:r>
          </a:p>
          <a:p>
            <a:pPr algn="just" eaLnBrk="1" hangingPunct="1">
              <a:defRPr/>
            </a:pPr>
            <a:r>
              <a:rPr lang="en-US" altLang="en-US" sz="2000" dirty="0" smtClean="0">
                <a:latin typeface="Arial" panose="020B0604020202020204" pitchFamily="34" charset="0"/>
                <a:cs typeface="Arial" panose="020B0604020202020204" pitchFamily="34" charset="0"/>
              </a:rPr>
              <a:t>Microsoft Excel Solver</a:t>
            </a:r>
          </a:p>
          <a:p>
            <a:pPr lvl="1" algn="just" eaLnBrk="1" hangingPunct="1">
              <a:defRPr/>
            </a:pPr>
            <a:r>
              <a:rPr lang="en-US" altLang="en-US" sz="1800" dirty="0" smtClean="0">
                <a:latin typeface="Arial" panose="020B0604020202020204" pitchFamily="34" charset="0"/>
                <a:cs typeface="Arial" panose="020B0604020202020204" pitchFamily="34" charset="0"/>
              </a:rPr>
              <a:t>Since the amount of variables is so high, the Excel solver add-in alone can not produce a solution.</a:t>
            </a:r>
          </a:p>
          <a:p>
            <a:pPr algn="just" eaLnBrk="1" hangingPunct="1">
              <a:defRPr/>
            </a:pPr>
            <a:endParaRPr lang="en-US" altLang="en-US" sz="2000" dirty="0" smtClean="0">
              <a:latin typeface="Arial" panose="020B0604020202020204" pitchFamily="34" charset="0"/>
              <a:cs typeface="Arial" panose="020B0604020202020204" pitchFamily="34" charset="0"/>
            </a:endParaRPr>
          </a:p>
          <a:p>
            <a:pPr algn="just" eaLnBrk="1" hangingPunct="1">
              <a:defRPr/>
            </a:pPr>
            <a:r>
              <a:rPr lang="en-US" altLang="en-US" sz="2000" dirty="0" smtClean="0">
                <a:latin typeface="Arial" panose="020B0604020202020204" pitchFamily="34" charset="0"/>
                <a:cs typeface="Arial" panose="020B0604020202020204" pitchFamily="34" charset="0"/>
              </a:rPr>
              <a:t>Open Solver</a:t>
            </a:r>
          </a:p>
          <a:p>
            <a:pPr lvl="1" algn="just" eaLnBrk="1" hangingPunct="1">
              <a:defRPr/>
            </a:pPr>
            <a:r>
              <a:rPr lang="en-US" altLang="en-US" sz="1800" dirty="0" smtClean="0">
                <a:latin typeface="Arial" panose="020B0604020202020204" pitchFamily="34" charset="0"/>
                <a:cs typeface="Arial" panose="020B0604020202020204" pitchFamily="34" charset="0"/>
              </a:rPr>
              <a:t>Open solver is open source software Excel add-in that removes the max variable restriction that is default in all versions of Excel.</a:t>
            </a:r>
          </a:p>
          <a:p>
            <a:pPr lvl="1" algn="just" eaLnBrk="1" hangingPunct="1">
              <a:defRPr/>
            </a:pPr>
            <a:r>
              <a:rPr lang="en-US" altLang="en-US" sz="1800" dirty="0" smtClean="0">
                <a:latin typeface="Arial" panose="020B0604020202020204" pitchFamily="34" charset="0"/>
                <a:cs typeface="Arial" panose="020B0604020202020204" pitchFamily="34" charset="0"/>
              </a:rPr>
              <a:t>In most cases it can find solutions in less than 30 seconds.</a:t>
            </a:r>
          </a:p>
          <a:p>
            <a:pPr lvl="1" algn="just" eaLnBrk="1" hangingPunct="1">
              <a:defRPr/>
            </a:pPr>
            <a:r>
              <a:rPr lang="en-US" altLang="en-US" sz="1800" dirty="0" smtClean="0">
                <a:latin typeface="Arial" panose="020B0604020202020204" pitchFamily="34" charset="0"/>
                <a:cs typeface="Arial" panose="020B0604020202020204" pitchFamily="34" charset="0"/>
              </a:rPr>
              <a:t>More information can be found at: </a:t>
            </a:r>
            <a:r>
              <a:rPr lang="en-US" altLang="en-US" sz="1800" dirty="0" smtClean="0">
                <a:latin typeface="Arial" panose="020B0604020202020204" pitchFamily="34" charset="0"/>
                <a:cs typeface="Arial" panose="020B0604020202020204" pitchFamily="34" charset="0"/>
                <a:hlinkClick r:id="rId4"/>
              </a:rPr>
              <a:t>www.opensolver.org</a:t>
            </a:r>
            <a:endParaRPr lang="en-US" altLang="en-US" sz="1800" dirty="0" smtClean="0">
              <a:latin typeface="Arial" panose="020B0604020202020204" pitchFamily="34" charset="0"/>
              <a:cs typeface="Arial" panose="020B0604020202020204" pitchFamily="34" charset="0"/>
            </a:endParaRPr>
          </a:p>
          <a:p>
            <a:pPr lvl="1" algn="just" eaLnBrk="1" hangingPunct="1">
              <a:defRPr/>
            </a:pPr>
            <a:endParaRPr lang="en-US" altLang="en-US" sz="1600" dirty="0">
              <a:latin typeface="Arial" panose="020B0604020202020204" pitchFamily="34" charset="0"/>
              <a:cs typeface="Arial" panose="020B0604020202020204" pitchFamily="34" charset="0"/>
            </a:endParaRPr>
          </a:p>
          <a:p>
            <a:pPr marL="0" indent="0" eaLnBrk="1" hangingPunct="1">
              <a:buFont typeface="Arial" panose="020B0604020202020204" pitchFamily="34" charset="0"/>
              <a:buNone/>
              <a:defRPr/>
            </a:pPr>
            <a:endParaRPr lang="en-US" altLang="en-US" sz="2000" dirty="0" smtClean="0">
              <a:latin typeface="Arial" panose="020B0604020202020204" pitchFamily="34" charset="0"/>
              <a:cs typeface="Arial" panose="020B0604020202020204" pitchFamily="34" charset="0"/>
            </a:endParaRPr>
          </a:p>
          <a:p>
            <a:pPr marL="0" indent="0" eaLnBrk="1" hangingPunct="1">
              <a:buFont typeface="Arial" panose="020B0604020202020204" pitchFamily="34" charset="0"/>
              <a:buNone/>
              <a:defRPr/>
            </a:pPr>
            <a:endParaRPr lang="en-US" altLang="en-US" sz="2200" b="1" dirty="0" smtClean="0">
              <a:latin typeface="Arial" panose="020B0604020202020204" pitchFamily="34" charset="0"/>
              <a:cs typeface="Arial" panose="020B0604020202020204" pitchFamily="34" charset="0"/>
            </a:endParaRPr>
          </a:p>
          <a:p>
            <a:pPr marL="0" indent="0" eaLnBrk="1" hangingPunct="1">
              <a:buFont typeface="Arial" panose="020B0604020202020204" pitchFamily="34" charset="0"/>
              <a:buNone/>
              <a:defRPr/>
            </a:pPr>
            <a:endParaRPr lang="en-US" altLang="en-US" sz="2200" b="1" dirty="0">
              <a:latin typeface="Arial" panose="020B0604020202020204" pitchFamily="34" charset="0"/>
              <a:cs typeface="Arial" panose="020B0604020202020204" pitchFamily="34" charset="0"/>
            </a:endParaRPr>
          </a:p>
          <a:p>
            <a:pPr marL="0" indent="0" eaLnBrk="1" hangingPunct="1">
              <a:buFont typeface="Arial" panose="020B0604020202020204" pitchFamily="34" charset="0"/>
              <a:buNone/>
              <a:defRPr/>
            </a:pPr>
            <a:endParaRPr lang="en-US" altLang="en-US" sz="2200" b="1" dirty="0" smtClean="0">
              <a:latin typeface="Arial" panose="020B0604020202020204" pitchFamily="34" charset="0"/>
              <a:cs typeface="Arial" panose="020B0604020202020204" pitchFamily="34" charset="0"/>
            </a:endParaRPr>
          </a:p>
        </p:txBody>
      </p:sp>
      <p:sp>
        <p:nvSpPr>
          <p:cNvPr id="19459" name="Slide Number Placeholder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5B1AA7E1-C78B-4956-BAA7-8928BB107EAF}" type="slidenum">
              <a:rPr lang="en-US" altLang="en-US" sz="1200">
                <a:solidFill>
                  <a:srgbClr val="898989"/>
                </a:solidFill>
              </a:rPr>
              <a:pPr>
                <a:spcBef>
                  <a:spcPct val="0"/>
                </a:spcBef>
                <a:buFontTx/>
                <a:buNone/>
              </a:pPr>
              <a:t>14</a:t>
            </a:fld>
            <a:endParaRPr lang="en-US" altLang="en-US" sz="1200">
              <a:solidFill>
                <a:srgbClr val="898989"/>
              </a:solidFill>
            </a:endParaRPr>
          </a:p>
        </p:txBody>
      </p:sp>
      <p:sp>
        <p:nvSpPr>
          <p:cNvPr id="19460" name="Title 1"/>
          <p:cNvSpPr txBox="1">
            <a:spLocks/>
          </p:cNvSpPr>
          <p:nvPr/>
        </p:nvSpPr>
        <p:spPr bwMode="auto">
          <a:xfrm>
            <a:off x="2171700" y="-106363"/>
            <a:ext cx="6599238" cy="11430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2800" b="1">
                <a:solidFill>
                  <a:srgbClr val="501214"/>
                </a:solidFill>
                <a:latin typeface="Arial" panose="020B0604020202020204" pitchFamily="34" charset="0"/>
                <a:cs typeface="Arial" panose="020B0604020202020204" pitchFamily="34" charset="0"/>
              </a:rPr>
              <a:t>Solution Approach</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4339" name="Content Placeholder 2"/>
          <p:cNvSpPr>
            <a:spLocks noGrp="1"/>
          </p:cNvSpPr>
          <p:nvPr>
            <p:ph idx="1"/>
          </p:nvPr>
        </p:nvSpPr>
        <p:spPr>
          <a:xfrm>
            <a:off x="1709738" y="903288"/>
            <a:ext cx="7340600" cy="4665662"/>
          </a:xfrm>
        </p:spPr>
        <p:txBody>
          <a:bodyPr/>
          <a:lstStyle/>
          <a:p>
            <a:pPr marL="0" indent="0" eaLnBrk="1" hangingPunct="1">
              <a:buFont typeface="Arial" panose="020B0604020202020204" pitchFamily="34" charset="0"/>
              <a:buNone/>
              <a:defRPr/>
            </a:pPr>
            <a:r>
              <a:rPr lang="en-US" altLang="en-US" sz="2200" b="1" dirty="0" smtClean="0">
                <a:latin typeface="Arial" panose="020B0604020202020204" pitchFamily="34" charset="0"/>
                <a:cs typeface="Arial" panose="020B0604020202020204" pitchFamily="34" charset="0"/>
              </a:rPr>
              <a:t>Verification and Validation</a:t>
            </a:r>
          </a:p>
          <a:p>
            <a:pPr eaLnBrk="1" hangingPunct="1">
              <a:defRPr/>
            </a:pPr>
            <a:r>
              <a:rPr lang="en-US" altLang="en-US" sz="2000" dirty="0" smtClean="0">
                <a:latin typeface="Arial" panose="020B0604020202020204" pitchFamily="34" charset="0"/>
                <a:cs typeface="Arial" panose="020B0604020202020204" pitchFamily="34" charset="0"/>
              </a:rPr>
              <a:t>The model was implemented in Microsoft Excel and tested using the clinic simulation model by </a:t>
            </a:r>
            <a:r>
              <a:rPr lang="en-US" altLang="en-US" sz="2000" dirty="0" err="1" smtClean="0">
                <a:latin typeface="Arial" panose="020B0604020202020204" pitchFamily="34" charset="0"/>
                <a:cs typeface="Arial" panose="020B0604020202020204" pitchFamily="34" charset="0"/>
              </a:rPr>
              <a:t>Mocarzel</a:t>
            </a:r>
            <a:r>
              <a:rPr lang="en-US" altLang="en-US" sz="2000" dirty="0" smtClean="0">
                <a:latin typeface="Arial" panose="020B0604020202020204" pitchFamily="34" charset="0"/>
                <a:cs typeface="Arial" panose="020B0604020202020204" pitchFamily="34" charset="0"/>
              </a:rPr>
              <a:t> et al. (2013).</a:t>
            </a:r>
          </a:p>
          <a:p>
            <a:pPr eaLnBrk="1" hangingPunct="1">
              <a:defRPr/>
            </a:pPr>
            <a:endParaRPr lang="en-US" altLang="en-US" sz="2000" dirty="0" smtClean="0">
              <a:latin typeface="Arial" panose="020B0604020202020204" pitchFamily="34" charset="0"/>
              <a:cs typeface="Arial" panose="020B0604020202020204" pitchFamily="34" charset="0"/>
            </a:endParaRPr>
          </a:p>
          <a:p>
            <a:pPr eaLnBrk="1" hangingPunct="1">
              <a:defRPr/>
            </a:pPr>
            <a:r>
              <a:rPr lang="en-US" altLang="en-US" sz="2000" dirty="0" smtClean="0">
                <a:latin typeface="Arial" panose="020B0604020202020204" pitchFamily="34" charset="0"/>
                <a:cs typeface="Arial" panose="020B0604020202020204" pitchFamily="34" charset="0"/>
              </a:rPr>
              <a:t>Assumptions:</a:t>
            </a:r>
          </a:p>
          <a:p>
            <a:pPr lvl="1" eaLnBrk="1" hangingPunct="1">
              <a:defRPr/>
            </a:pPr>
            <a:r>
              <a:rPr lang="en-US" altLang="en-US" sz="1800" dirty="0" smtClean="0">
                <a:latin typeface="Arial" panose="020B0604020202020204" pitchFamily="34" charset="0"/>
                <a:cs typeface="Arial" panose="020B0604020202020204" pitchFamily="34" charset="0"/>
              </a:rPr>
              <a:t>Patients arrivals follow Poisson distribution</a:t>
            </a:r>
          </a:p>
          <a:p>
            <a:pPr lvl="2" eaLnBrk="1" hangingPunct="1">
              <a:defRPr/>
            </a:pPr>
            <a:r>
              <a:rPr lang="en-US" altLang="en-US" sz="1800" dirty="0" smtClean="0">
                <a:latin typeface="Arial" panose="020B0604020202020204" pitchFamily="34" charset="0"/>
                <a:cs typeface="Arial" panose="020B0604020202020204" pitchFamily="34" charset="0"/>
              </a:rPr>
              <a:t>Based on historical data</a:t>
            </a:r>
          </a:p>
          <a:p>
            <a:pPr lvl="1" eaLnBrk="1" hangingPunct="1">
              <a:defRPr/>
            </a:pPr>
            <a:r>
              <a:rPr lang="en-US" altLang="en-US" sz="1800" dirty="0" smtClean="0">
                <a:latin typeface="Arial" panose="020B0604020202020204" pitchFamily="34" charset="0"/>
                <a:cs typeface="Arial" panose="020B0604020202020204" pitchFamily="34" charset="0"/>
              </a:rPr>
              <a:t>Patient types and doctor specialty types requested</a:t>
            </a:r>
          </a:p>
          <a:p>
            <a:pPr lvl="2" eaLnBrk="1" hangingPunct="1">
              <a:defRPr/>
            </a:pPr>
            <a:r>
              <a:rPr lang="en-US" altLang="en-US" sz="1800" dirty="0" smtClean="0">
                <a:latin typeface="Arial" panose="020B0604020202020204" pitchFamily="34" charset="0"/>
                <a:cs typeface="Arial" panose="020B0604020202020204" pitchFamily="34" charset="0"/>
              </a:rPr>
              <a:t>Based on empirical distributions</a:t>
            </a:r>
          </a:p>
          <a:p>
            <a:pPr marL="457200" lvl="1" indent="0" eaLnBrk="1" hangingPunct="1">
              <a:buFont typeface="Arial" panose="020B0604020202020204" pitchFamily="34" charset="0"/>
              <a:buNone/>
              <a:defRPr/>
            </a:pPr>
            <a:endParaRPr lang="en-US" altLang="en-US" sz="1600" dirty="0" smtClean="0">
              <a:latin typeface="Arial" panose="020B0604020202020204" pitchFamily="34" charset="0"/>
              <a:cs typeface="Arial" panose="020B0604020202020204" pitchFamily="34" charset="0"/>
            </a:endParaRPr>
          </a:p>
          <a:p>
            <a:pPr marL="457200" lvl="1" indent="0" eaLnBrk="1" hangingPunct="1">
              <a:buFont typeface="Arial" panose="020B0604020202020204" pitchFamily="34" charset="0"/>
              <a:buNone/>
              <a:defRPr/>
            </a:pPr>
            <a:endParaRPr lang="en-US" altLang="en-US" sz="1600" dirty="0" smtClean="0">
              <a:latin typeface="Arial" panose="020B0604020202020204" pitchFamily="34" charset="0"/>
              <a:cs typeface="Arial" panose="020B0604020202020204" pitchFamily="34" charset="0"/>
            </a:endParaRPr>
          </a:p>
          <a:p>
            <a:pPr marL="457200" lvl="1" indent="0" algn="just" eaLnBrk="1" hangingPunct="1">
              <a:buFont typeface="Arial" panose="020B0604020202020204" pitchFamily="34" charset="0"/>
              <a:buNone/>
              <a:defRPr/>
            </a:pPr>
            <a:endParaRPr lang="en-US" altLang="en-US" sz="1600" dirty="0">
              <a:latin typeface="Arial" panose="020B0604020202020204" pitchFamily="34" charset="0"/>
              <a:cs typeface="Arial" panose="020B0604020202020204" pitchFamily="34" charset="0"/>
            </a:endParaRPr>
          </a:p>
          <a:p>
            <a:pPr marL="0" indent="0" eaLnBrk="1" hangingPunct="1">
              <a:buFont typeface="Arial" panose="020B0604020202020204" pitchFamily="34" charset="0"/>
              <a:buNone/>
              <a:defRPr/>
            </a:pPr>
            <a:endParaRPr lang="en-US" altLang="en-US" sz="2000" dirty="0" smtClean="0">
              <a:latin typeface="Arial" panose="020B0604020202020204" pitchFamily="34" charset="0"/>
              <a:cs typeface="Arial" panose="020B0604020202020204" pitchFamily="34" charset="0"/>
            </a:endParaRPr>
          </a:p>
          <a:p>
            <a:pPr marL="0" indent="0" eaLnBrk="1" hangingPunct="1">
              <a:buFont typeface="Arial" panose="020B0604020202020204" pitchFamily="34" charset="0"/>
              <a:buNone/>
              <a:defRPr/>
            </a:pPr>
            <a:endParaRPr lang="en-US" altLang="en-US" sz="2200" b="1" dirty="0" smtClean="0">
              <a:latin typeface="Arial" panose="020B0604020202020204" pitchFamily="34" charset="0"/>
              <a:cs typeface="Arial" panose="020B0604020202020204" pitchFamily="34" charset="0"/>
            </a:endParaRPr>
          </a:p>
          <a:p>
            <a:pPr marL="0" indent="0" eaLnBrk="1" hangingPunct="1">
              <a:buFont typeface="Arial" panose="020B0604020202020204" pitchFamily="34" charset="0"/>
              <a:buNone/>
              <a:defRPr/>
            </a:pPr>
            <a:endParaRPr lang="en-US" altLang="en-US" sz="2200" b="1" dirty="0">
              <a:latin typeface="Arial" panose="020B0604020202020204" pitchFamily="34" charset="0"/>
              <a:cs typeface="Arial" panose="020B0604020202020204" pitchFamily="34" charset="0"/>
            </a:endParaRPr>
          </a:p>
          <a:p>
            <a:pPr marL="0" indent="0" eaLnBrk="1" hangingPunct="1">
              <a:buFont typeface="Arial" panose="020B0604020202020204" pitchFamily="34" charset="0"/>
              <a:buNone/>
              <a:defRPr/>
            </a:pPr>
            <a:endParaRPr lang="en-US" altLang="en-US" sz="2200" b="1" dirty="0" smtClean="0">
              <a:latin typeface="Arial" panose="020B0604020202020204" pitchFamily="34" charset="0"/>
              <a:cs typeface="Arial" panose="020B0604020202020204" pitchFamily="34" charset="0"/>
            </a:endParaRPr>
          </a:p>
        </p:txBody>
      </p:sp>
      <p:sp>
        <p:nvSpPr>
          <p:cNvPr id="20483" name="Slide Number Placeholder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32F4DF7D-A6DD-4EA1-BB00-F3235FBB0F28}" type="slidenum">
              <a:rPr lang="en-US" altLang="en-US" sz="1200">
                <a:solidFill>
                  <a:srgbClr val="898989"/>
                </a:solidFill>
              </a:rPr>
              <a:pPr>
                <a:spcBef>
                  <a:spcPct val="0"/>
                </a:spcBef>
                <a:buFontTx/>
                <a:buNone/>
              </a:pPr>
              <a:t>15</a:t>
            </a:fld>
            <a:endParaRPr lang="en-US" altLang="en-US" sz="1200">
              <a:solidFill>
                <a:srgbClr val="898989"/>
              </a:solidFill>
            </a:endParaRPr>
          </a:p>
        </p:txBody>
      </p:sp>
      <p:sp>
        <p:nvSpPr>
          <p:cNvPr id="20484" name="Title 1"/>
          <p:cNvSpPr txBox="1">
            <a:spLocks/>
          </p:cNvSpPr>
          <p:nvPr/>
        </p:nvSpPr>
        <p:spPr bwMode="auto">
          <a:xfrm>
            <a:off x="2171700" y="-106363"/>
            <a:ext cx="6599238" cy="11430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2800" b="1">
                <a:solidFill>
                  <a:srgbClr val="501214"/>
                </a:solidFill>
                <a:latin typeface="Arial" panose="020B0604020202020204" pitchFamily="34" charset="0"/>
                <a:cs typeface="Arial" panose="020B0604020202020204" pitchFamily="34" charset="0"/>
              </a:rPr>
              <a:t>Solution Approach</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4339" name="Content Placeholder 2"/>
          <p:cNvSpPr>
            <a:spLocks noGrp="1"/>
          </p:cNvSpPr>
          <p:nvPr>
            <p:ph idx="1"/>
          </p:nvPr>
        </p:nvSpPr>
        <p:spPr>
          <a:xfrm>
            <a:off x="1709738" y="903288"/>
            <a:ext cx="7340600" cy="3621087"/>
          </a:xfrm>
        </p:spPr>
        <p:txBody>
          <a:bodyPr/>
          <a:lstStyle/>
          <a:p>
            <a:pPr marL="0" indent="0" eaLnBrk="1" hangingPunct="1">
              <a:buFont typeface="Arial" panose="020B0604020202020204" pitchFamily="34" charset="0"/>
              <a:buNone/>
              <a:defRPr/>
            </a:pPr>
            <a:r>
              <a:rPr lang="en-US" altLang="en-US" sz="2200" b="1" dirty="0" smtClean="0">
                <a:latin typeface="Arial" panose="020B0604020202020204" pitchFamily="34" charset="0"/>
                <a:cs typeface="Arial" panose="020B0604020202020204" pitchFamily="34" charset="0"/>
              </a:rPr>
              <a:t>Test Cases</a:t>
            </a:r>
          </a:p>
          <a:p>
            <a:pPr eaLnBrk="1" hangingPunct="1">
              <a:defRPr/>
            </a:pPr>
            <a:r>
              <a:rPr lang="en-US" altLang="en-US" sz="2000" dirty="0" smtClean="0">
                <a:latin typeface="Arial" panose="020B0604020202020204" pitchFamily="34" charset="0"/>
                <a:cs typeface="Arial" panose="020B0604020202020204" pitchFamily="34" charset="0"/>
              </a:rPr>
              <a:t>Three scenarios are considered:</a:t>
            </a:r>
          </a:p>
          <a:p>
            <a:pPr lvl="1" eaLnBrk="1" hangingPunct="1">
              <a:buFont typeface="Wingdings" panose="05000000000000000000" pitchFamily="2" charset="2"/>
              <a:buChar char="§"/>
              <a:defRPr/>
            </a:pPr>
            <a:r>
              <a:rPr lang="en-US" altLang="en-US" sz="1600" dirty="0" smtClean="0">
                <a:latin typeface="Arial" panose="020B0604020202020204" pitchFamily="34" charset="0"/>
                <a:cs typeface="Arial" panose="020B0604020202020204" pitchFamily="34" charset="0"/>
              </a:rPr>
              <a:t>30% New, 70% Existing</a:t>
            </a:r>
          </a:p>
          <a:p>
            <a:pPr lvl="1" eaLnBrk="1" hangingPunct="1">
              <a:buFont typeface="Wingdings" panose="05000000000000000000" pitchFamily="2" charset="2"/>
              <a:buChar char="§"/>
              <a:defRPr/>
            </a:pPr>
            <a:r>
              <a:rPr lang="en-US" altLang="en-US" sz="1600" dirty="0" smtClean="0">
                <a:latin typeface="Arial" panose="020B0604020202020204" pitchFamily="34" charset="0"/>
                <a:cs typeface="Arial" panose="020B0604020202020204" pitchFamily="34" charset="0"/>
              </a:rPr>
              <a:t>50% New, 50% Existing</a:t>
            </a:r>
          </a:p>
          <a:p>
            <a:pPr lvl="1" eaLnBrk="1" hangingPunct="1">
              <a:buFont typeface="Wingdings" panose="05000000000000000000" pitchFamily="2" charset="2"/>
              <a:buChar char="§"/>
              <a:defRPr/>
            </a:pPr>
            <a:r>
              <a:rPr lang="en-US" altLang="en-US" sz="1600" dirty="0" smtClean="0">
                <a:latin typeface="Arial" panose="020B0604020202020204" pitchFamily="34" charset="0"/>
                <a:cs typeface="Arial" panose="020B0604020202020204" pitchFamily="34" charset="0"/>
              </a:rPr>
              <a:t>70% New, 30% Existing</a:t>
            </a:r>
          </a:p>
          <a:p>
            <a:pPr eaLnBrk="1" hangingPunct="1">
              <a:buFont typeface="Wingdings" panose="05000000000000000000" pitchFamily="2" charset="2"/>
              <a:buChar char="§"/>
              <a:defRPr/>
            </a:pPr>
            <a:r>
              <a:rPr lang="en-US" altLang="en-US" sz="2000" dirty="0" smtClean="0">
                <a:latin typeface="Arial" panose="020B0604020202020204" pitchFamily="34" charset="0"/>
                <a:cs typeface="Arial" panose="020B0604020202020204" pitchFamily="34" charset="0"/>
              </a:rPr>
              <a:t>The maximum number of patients arriving in one period must be seven therefore, </a:t>
            </a:r>
            <a:r>
              <a:rPr lang="en-US" altLang="en-US" sz="2000" i="1" dirty="0" err="1" smtClean="0">
                <a:latin typeface="Arial" panose="020B0604020202020204" pitchFamily="34" charset="0"/>
                <a:cs typeface="Arial" panose="020B0604020202020204" pitchFamily="34" charset="0"/>
              </a:rPr>
              <a:t>n</a:t>
            </a:r>
            <a:r>
              <a:rPr lang="en-US" altLang="en-US" sz="2000" i="1" baseline="-25000" dirty="0" err="1" smtClean="0">
                <a:latin typeface="Arial" panose="020B0604020202020204" pitchFamily="34" charset="0"/>
                <a:cs typeface="Arial" panose="020B0604020202020204" pitchFamily="34" charset="0"/>
              </a:rPr>
              <a:t>t</a:t>
            </a:r>
            <a:r>
              <a:rPr lang="en-US" altLang="en-US" sz="2000" i="1" dirty="0" smtClean="0">
                <a:latin typeface="Arial" panose="020B0604020202020204" pitchFamily="34" charset="0"/>
                <a:cs typeface="Arial" panose="020B0604020202020204" pitchFamily="34" charset="0"/>
              </a:rPr>
              <a:t> </a:t>
            </a:r>
            <a:r>
              <a:rPr lang="en-US" altLang="en-US" sz="2000" dirty="0" smtClean="0">
                <a:latin typeface="Arial" panose="020B0604020202020204" pitchFamily="34" charset="0"/>
                <a:cs typeface="Arial" panose="020B0604020202020204" pitchFamily="34" charset="0"/>
              </a:rPr>
              <a:t>can be computed as:</a:t>
            </a:r>
          </a:p>
          <a:p>
            <a:pPr lvl="1" eaLnBrk="1" hangingPunct="1">
              <a:defRPr/>
            </a:pPr>
            <a:endParaRPr lang="en-US" altLang="en-US" sz="1600" dirty="0" smtClean="0">
              <a:latin typeface="Arial" panose="020B0604020202020204" pitchFamily="34" charset="0"/>
              <a:cs typeface="Arial" panose="020B0604020202020204" pitchFamily="34" charset="0"/>
            </a:endParaRPr>
          </a:p>
          <a:p>
            <a:pPr eaLnBrk="1" hangingPunct="1">
              <a:defRPr/>
            </a:pPr>
            <a:endParaRPr lang="en-US" altLang="en-US" sz="2000" dirty="0">
              <a:latin typeface="Arial" panose="020B0604020202020204" pitchFamily="34" charset="0"/>
              <a:cs typeface="Arial" panose="020B0604020202020204" pitchFamily="34" charset="0"/>
            </a:endParaRPr>
          </a:p>
          <a:p>
            <a:pPr eaLnBrk="1" hangingPunct="1">
              <a:defRPr/>
            </a:pPr>
            <a:r>
              <a:rPr lang="en-US" altLang="en-US" sz="2000" dirty="0" smtClean="0">
                <a:latin typeface="Arial" panose="020B0604020202020204" pitchFamily="34" charset="0"/>
                <a:cs typeface="Arial" panose="020B0604020202020204" pitchFamily="34" charset="0"/>
              </a:rPr>
              <a:t>Which yields:</a:t>
            </a:r>
          </a:p>
          <a:p>
            <a:pPr marL="0" indent="0" eaLnBrk="1" hangingPunct="1">
              <a:buFont typeface="Arial" panose="020B0604020202020204" pitchFamily="34" charset="0"/>
              <a:buNone/>
              <a:defRPr/>
            </a:pPr>
            <a:endParaRPr lang="en-US" altLang="en-US" sz="2200" b="1" dirty="0" smtClean="0">
              <a:latin typeface="Arial" panose="020B0604020202020204" pitchFamily="34" charset="0"/>
              <a:cs typeface="Arial" panose="020B0604020202020204" pitchFamily="34" charset="0"/>
            </a:endParaRPr>
          </a:p>
          <a:p>
            <a:pPr marL="0" indent="0" eaLnBrk="1" hangingPunct="1">
              <a:buFont typeface="Arial" panose="020B0604020202020204" pitchFamily="34" charset="0"/>
              <a:buNone/>
              <a:defRPr/>
            </a:pPr>
            <a:endParaRPr lang="en-US" altLang="en-US" sz="2200" b="1" dirty="0">
              <a:latin typeface="Arial" panose="020B0604020202020204" pitchFamily="34" charset="0"/>
              <a:cs typeface="Arial" panose="020B0604020202020204" pitchFamily="34" charset="0"/>
            </a:endParaRPr>
          </a:p>
          <a:p>
            <a:pPr marL="0" indent="0" eaLnBrk="1" hangingPunct="1">
              <a:buFont typeface="Arial" panose="020B0604020202020204" pitchFamily="34" charset="0"/>
              <a:buNone/>
              <a:defRPr/>
            </a:pPr>
            <a:endParaRPr lang="en-US" altLang="en-US" sz="2200" b="1" dirty="0" smtClean="0">
              <a:latin typeface="Arial" panose="020B0604020202020204" pitchFamily="34" charset="0"/>
              <a:cs typeface="Arial" panose="020B0604020202020204" pitchFamily="34" charset="0"/>
            </a:endParaRPr>
          </a:p>
        </p:txBody>
      </p:sp>
      <p:sp>
        <p:nvSpPr>
          <p:cNvPr id="21507" name="Slide Number Placeholder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44A6A126-0668-4C1F-8C1A-B199085F6EDC}" type="slidenum">
              <a:rPr lang="en-US" altLang="en-US" sz="1200">
                <a:solidFill>
                  <a:srgbClr val="898989"/>
                </a:solidFill>
              </a:rPr>
              <a:pPr>
                <a:spcBef>
                  <a:spcPct val="0"/>
                </a:spcBef>
                <a:buFontTx/>
                <a:buNone/>
              </a:pPr>
              <a:t>16</a:t>
            </a:fld>
            <a:endParaRPr lang="en-US" altLang="en-US" sz="1200">
              <a:solidFill>
                <a:srgbClr val="898989"/>
              </a:solidFill>
            </a:endParaRPr>
          </a:p>
        </p:txBody>
      </p:sp>
      <p:sp>
        <p:nvSpPr>
          <p:cNvPr id="21508" name="Title 1"/>
          <p:cNvSpPr txBox="1">
            <a:spLocks/>
          </p:cNvSpPr>
          <p:nvPr/>
        </p:nvSpPr>
        <p:spPr bwMode="auto">
          <a:xfrm>
            <a:off x="2171700" y="-106363"/>
            <a:ext cx="6599238" cy="11430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2800" b="1" dirty="0">
                <a:solidFill>
                  <a:srgbClr val="501214"/>
                </a:solidFill>
                <a:latin typeface="Arial" panose="020B0604020202020204" pitchFamily="34" charset="0"/>
                <a:cs typeface="Arial" panose="020B0604020202020204" pitchFamily="34" charset="0"/>
              </a:rPr>
              <a:t>Experimental Setup</a:t>
            </a:r>
          </a:p>
        </p:txBody>
      </p:sp>
      <p:pic>
        <p:nvPicPr>
          <p:cNvPr id="2150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8475" y="3484563"/>
            <a:ext cx="7167563" cy="26511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151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1063" y="4371975"/>
            <a:ext cx="6403975" cy="16065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1511" name="Rectangle 1"/>
          <p:cNvSpPr>
            <a:spLocks noChangeArrowheads="1"/>
          </p:cNvSpPr>
          <p:nvPr/>
        </p:nvSpPr>
        <p:spPr bwMode="auto">
          <a:xfrm>
            <a:off x="2151063" y="6035675"/>
            <a:ext cx="7127875" cy="339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600" b="1"/>
              <a:t>Table 5: </a:t>
            </a:r>
            <a:r>
              <a:rPr lang="en-US" altLang="en-US" sz="1600"/>
              <a:t>Number of new patients allowed to be scheduled per time period</a:t>
            </a:r>
            <a:endParaRPr lang="en-US" altLang="en-US" sz="1600" b="1"/>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066800"/>
          </a:xfr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eaLnBrk="1" hangingPunct="1"/>
            <a:r>
              <a:rPr lang="en-US" sz="2800" b="1" dirty="0">
                <a:solidFill>
                  <a:srgbClr val="501214"/>
                </a:solidFill>
                <a:latin typeface="Arial" panose="020B0604020202020204" pitchFamily="34" charset="0"/>
                <a:cs typeface="Arial" panose="020B0604020202020204" pitchFamily="34" charset="0"/>
              </a:rPr>
              <a:t>Interface Input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4253" y="1066800"/>
            <a:ext cx="7315200" cy="4585335"/>
          </a:xfrm>
        </p:spPr>
      </p:pic>
    </p:spTree>
    <p:extLst>
      <p:ext uri="{BB962C8B-B14F-4D97-AF65-F5344CB8AC3E}">
        <p14:creationId xmlns:p14="http://schemas.microsoft.com/office/powerpoint/2010/main" val="39507158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538"/>
            <a:ext cx="8229600" cy="1066800"/>
          </a:xfr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sz="2800" b="1" dirty="0">
                <a:solidFill>
                  <a:srgbClr val="501214"/>
                </a:solidFill>
                <a:latin typeface="Arial" panose="020B0604020202020204" pitchFamily="34" charset="0"/>
                <a:cs typeface="Arial" panose="020B0604020202020204" pitchFamily="34" charset="0"/>
              </a:rPr>
              <a:t>Interface Output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62545" y="1649348"/>
            <a:ext cx="7481456" cy="4303632"/>
          </a:xfrm>
        </p:spPr>
      </p:pic>
    </p:spTree>
    <p:extLst>
      <p:ext uri="{BB962C8B-B14F-4D97-AF65-F5344CB8AC3E}">
        <p14:creationId xmlns:p14="http://schemas.microsoft.com/office/powerpoint/2010/main" val="25080848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2530" name="Slide Number Placeholder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041E4588-4544-4607-A6C1-C595DA4D486B}" type="slidenum">
              <a:rPr lang="en-US" altLang="en-US" sz="1200">
                <a:solidFill>
                  <a:srgbClr val="898989"/>
                </a:solidFill>
              </a:rPr>
              <a:pPr>
                <a:spcBef>
                  <a:spcPct val="0"/>
                </a:spcBef>
                <a:buFontTx/>
                <a:buNone/>
              </a:pPr>
              <a:t>19</a:t>
            </a:fld>
            <a:endParaRPr lang="en-US" altLang="en-US" sz="1200">
              <a:solidFill>
                <a:srgbClr val="898989"/>
              </a:solidFill>
            </a:endParaRPr>
          </a:p>
        </p:txBody>
      </p:sp>
      <p:sp>
        <p:nvSpPr>
          <p:cNvPr id="22531" name="Title 1"/>
          <p:cNvSpPr txBox="1">
            <a:spLocks/>
          </p:cNvSpPr>
          <p:nvPr/>
        </p:nvSpPr>
        <p:spPr bwMode="auto">
          <a:xfrm>
            <a:off x="2171700" y="-106363"/>
            <a:ext cx="6599238" cy="11430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2800" b="1">
                <a:solidFill>
                  <a:srgbClr val="501214"/>
                </a:solidFill>
                <a:latin typeface="Arial" panose="020B0604020202020204" pitchFamily="34" charset="0"/>
                <a:cs typeface="Arial" panose="020B0604020202020204" pitchFamily="34" charset="0"/>
              </a:rPr>
              <a:t>Computational Results</a:t>
            </a:r>
          </a:p>
        </p:txBody>
      </p:sp>
      <p:sp>
        <p:nvSpPr>
          <p:cNvPr id="22533" name="Rectangle 3"/>
          <p:cNvSpPr>
            <a:spLocks noChangeArrowheads="1"/>
          </p:cNvSpPr>
          <p:nvPr/>
        </p:nvSpPr>
        <p:spPr bwMode="auto">
          <a:xfrm>
            <a:off x="2057924" y="4646552"/>
            <a:ext cx="6826787" cy="338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600" b="1" dirty="0"/>
              <a:t>Figure 4: </a:t>
            </a:r>
            <a:r>
              <a:rPr lang="en-US" altLang="en-US" sz="1600" dirty="0"/>
              <a:t>Monday schedule with only 30% new patients allowed per time period</a:t>
            </a:r>
            <a:endParaRPr lang="en-US" altLang="en-US" sz="1600" b="1" dirty="0"/>
          </a:p>
        </p:txBody>
      </p:sp>
      <p:pic>
        <p:nvPicPr>
          <p:cNvPr id="7" name="Picture 6" descr="Macintosh HD:Users:codywaderandall:Desktop:Screen Shot 2015-04-29 at 7.43.00 PM.png"/>
          <p:cNvPicPr/>
          <p:nvPr/>
        </p:nvPicPr>
        <p:blipFill rotWithShape="1">
          <a:blip r:embed="rId4">
            <a:extLst>
              <a:ext uri="{28A0092B-C50C-407E-A947-70E740481C1C}">
                <a14:useLocalDpi xmlns:a14="http://schemas.microsoft.com/office/drawing/2010/main" val="0"/>
              </a:ext>
            </a:extLst>
          </a:blip>
          <a:srcRect l="1258" r="15367" b="72128"/>
          <a:stretch/>
        </p:blipFill>
        <p:spPr bwMode="auto">
          <a:xfrm>
            <a:off x="0" y="2480890"/>
            <a:ext cx="9144000" cy="1910806"/>
          </a:xfrm>
          <a:prstGeom prst="rect">
            <a:avLst/>
          </a:prstGeom>
          <a:noFill/>
          <a:ln>
            <a:noFill/>
          </a:ln>
        </p:spPr>
      </p:pic>
      <p:pic>
        <p:nvPicPr>
          <p:cNvPr id="8" name="Picture 7" descr="Macintosh HD:Users:codywaderandall:Desktop:Screen Shot 2015-04-29 at 7.43.00 PM.png"/>
          <p:cNvPicPr/>
          <p:nvPr/>
        </p:nvPicPr>
        <p:blipFill rotWithShape="1">
          <a:blip r:embed="rId4">
            <a:extLst>
              <a:ext uri="{28A0092B-C50C-407E-A947-70E740481C1C}">
                <a14:useLocalDpi xmlns:a14="http://schemas.microsoft.com/office/drawing/2010/main" val="0"/>
              </a:ext>
            </a:extLst>
          </a:blip>
          <a:srcRect l="86641" t="5385" r="2580" b="80627"/>
          <a:stretch/>
        </p:blipFill>
        <p:spPr bwMode="auto">
          <a:xfrm>
            <a:off x="6452315" y="1036638"/>
            <a:ext cx="1880315" cy="1223604"/>
          </a:xfrm>
          <a:prstGeom prst="rect">
            <a:avLst/>
          </a:prstGeom>
          <a:noFill/>
          <a:ln>
            <a:noFill/>
          </a:ln>
        </p:spPr>
      </p:pic>
      <p:pic>
        <p:nvPicPr>
          <p:cNvPr id="2" name="Picture 1" descr="Screen Shot 2015-05-04 at 5.48.30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89195" y="1036638"/>
            <a:ext cx="4356100" cy="1244600"/>
          </a:xfrm>
          <a:prstGeom prst="rect">
            <a:avLst/>
          </a:prstGeom>
        </p:spPr>
      </p:pic>
      <p:sp>
        <p:nvSpPr>
          <p:cNvPr id="5" name="TextBox 4"/>
          <p:cNvSpPr txBox="1"/>
          <p:nvPr/>
        </p:nvSpPr>
        <p:spPr>
          <a:xfrm>
            <a:off x="2333023" y="4974428"/>
            <a:ext cx="6437915" cy="1631216"/>
          </a:xfrm>
          <a:prstGeom prst="rect">
            <a:avLst/>
          </a:prstGeom>
          <a:noFill/>
        </p:spPr>
        <p:txBody>
          <a:bodyPr wrap="square" rtlCol="0">
            <a:spAutoFit/>
          </a:bodyPr>
          <a:lstStyle/>
          <a:p>
            <a:pPr marL="285750" indent="-285750">
              <a:buFont typeface="Arial"/>
              <a:buChar char="•"/>
            </a:pPr>
            <a:r>
              <a:rPr lang="en-US" sz="2000" dirty="0" smtClean="0">
                <a:latin typeface="Arial"/>
                <a:cs typeface="Arial"/>
              </a:rPr>
              <a:t>Monday is shown because gathered data showed it to be the most requested day by patients and therefore the busiest.</a:t>
            </a:r>
          </a:p>
          <a:p>
            <a:pPr marL="285750" indent="-285750">
              <a:buFont typeface="Arial"/>
              <a:buChar char="•"/>
            </a:pPr>
            <a:r>
              <a:rPr lang="en-US" sz="2000" dirty="0" smtClean="0">
                <a:latin typeface="Arial"/>
                <a:cs typeface="Arial"/>
              </a:rPr>
              <a:t>39 out of 45 patients scheduled </a:t>
            </a:r>
          </a:p>
          <a:p>
            <a:pPr marL="285750" indent="-285750">
              <a:buFont typeface="Arial"/>
              <a:buChar char="•"/>
            </a:pPr>
            <a:r>
              <a:rPr lang="en-US" sz="2000" dirty="0" smtClean="0">
                <a:latin typeface="Arial"/>
                <a:cs typeface="Arial"/>
              </a:rPr>
              <a:t>1 existing left out, 5 new left out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Title 1"/>
          <p:cNvSpPr>
            <a:spLocks noGrp="1"/>
          </p:cNvSpPr>
          <p:nvPr>
            <p:ph type="title"/>
          </p:nvPr>
        </p:nvSpPr>
        <p:spPr>
          <a:xfrm>
            <a:off x="2181225" y="9525"/>
            <a:ext cx="6599238" cy="1143000"/>
          </a:xfrm>
        </p:spPr>
        <p:txBody>
          <a:bodyPr/>
          <a:lstStyle/>
          <a:p>
            <a:pPr eaLnBrk="1" hangingPunct="1"/>
            <a:r>
              <a:rPr lang="en-US" altLang="en-US" sz="2800" b="1" smtClean="0">
                <a:solidFill>
                  <a:srgbClr val="501214"/>
                </a:solidFill>
                <a:latin typeface="Arial" panose="020B0604020202020204" pitchFamily="34" charset="0"/>
                <a:cs typeface="Arial" panose="020B0604020202020204" pitchFamily="34" charset="0"/>
              </a:rPr>
              <a:t>Agenda</a:t>
            </a:r>
          </a:p>
        </p:txBody>
      </p:sp>
      <p:sp>
        <p:nvSpPr>
          <p:cNvPr id="4099" name="Content Placeholder 2"/>
          <p:cNvSpPr>
            <a:spLocks noGrp="1"/>
          </p:cNvSpPr>
          <p:nvPr>
            <p:ph idx="1"/>
          </p:nvPr>
        </p:nvSpPr>
        <p:spPr>
          <a:xfrm>
            <a:off x="2003425" y="1130300"/>
            <a:ext cx="6599238" cy="5033963"/>
          </a:xfrm>
        </p:spPr>
        <p:txBody>
          <a:bodyPr/>
          <a:lstStyle/>
          <a:p>
            <a:pPr eaLnBrk="1" hangingPunct="1">
              <a:spcBef>
                <a:spcPts val="0"/>
              </a:spcBef>
              <a:defRPr/>
            </a:pPr>
            <a:r>
              <a:rPr lang="en-US" altLang="en-US" sz="2400" dirty="0" smtClean="0">
                <a:latin typeface="Arial" panose="020B0604020202020204" pitchFamily="34" charset="0"/>
                <a:cs typeface="Arial" panose="020B0604020202020204" pitchFamily="34" charset="0"/>
              </a:rPr>
              <a:t>Motivation</a:t>
            </a:r>
          </a:p>
          <a:p>
            <a:pPr eaLnBrk="1" hangingPunct="1">
              <a:spcBef>
                <a:spcPts val="0"/>
              </a:spcBef>
              <a:defRPr/>
            </a:pPr>
            <a:endParaRPr lang="en-US" altLang="en-US" sz="2400" dirty="0">
              <a:latin typeface="Arial" panose="020B0604020202020204" pitchFamily="34" charset="0"/>
              <a:cs typeface="Arial" panose="020B0604020202020204" pitchFamily="34" charset="0"/>
            </a:endParaRPr>
          </a:p>
          <a:p>
            <a:pPr eaLnBrk="1" hangingPunct="1">
              <a:spcBef>
                <a:spcPts val="0"/>
              </a:spcBef>
              <a:defRPr/>
            </a:pPr>
            <a:r>
              <a:rPr lang="en-US" altLang="en-US" sz="2400" dirty="0" smtClean="0">
                <a:latin typeface="Arial" panose="020B0604020202020204" pitchFamily="34" charset="0"/>
                <a:cs typeface="Arial" panose="020B0604020202020204" pitchFamily="34" charset="0"/>
              </a:rPr>
              <a:t>Background and Problem Statement </a:t>
            </a:r>
            <a:endParaRPr lang="en-US" altLang="en-US" sz="2000" dirty="0" smtClean="0">
              <a:solidFill>
                <a:srgbClr val="0070C0"/>
              </a:solidFill>
              <a:latin typeface="Arial" panose="020B0604020202020204" pitchFamily="34" charset="0"/>
              <a:cs typeface="Arial" panose="020B0604020202020204" pitchFamily="34" charset="0"/>
            </a:endParaRPr>
          </a:p>
          <a:p>
            <a:pPr eaLnBrk="1" hangingPunct="1">
              <a:spcBef>
                <a:spcPts val="0"/>
              </a:spcBef>
              <a:defRPr/>
            </a:pPr>
            <a:endParaRPr lang="en-US" altLang="en-US" sz="2400" dirty="0" smtClean="0">
              <a:latin typeface="Arial" panose="020B0604020202020204" pitchFamily="34" charset="0"/>
              <a:cs typeface="Arial" panose="020B0604020202020204" pitchFamily="34" charset="0"/>
            </a:endParaRPr>
          </a:p>
          <a:p>
            <a:pPr eaLnBrk="1" hangingPunct="1">
              <a:spcBef>
                <a:spcPts val="0"/>
              </a:spcBef>
              <a:defRPr/>
            </a:pPr>
            <a:r>
              <a:rPr lang="en-US" altLang="en-US" sz="2400" dirty="0" smtClean="0">
                <a:latin typeface="Arial" panose="020B0604020202020204" pitchFamily="34" charset="0"/>
                <a:cs typeface="Arial" panose="020B0604020202020204" pitchFamily="34" charset="0"/>
              </a:rPr>
              <a:t>Solution Approach </a:t>
            </a:r>
          </a:p>
          <a:p>
            <a:pPr marL="0" indent="0" eaLnBrk="1" hangingPunct="1">
              <a:spcBef>
                <a:spcPts val="0"/>
              </a:spcBef>
              <a:buFont typeface="Arial" panose="020B0604020202020204" pitchFamily="34" charset="0"/>
              <a:buNone/>
              <a:defRPr/>
            </a:pPr>
            <a:endParaRPr lang="en-US" altLang="en-US" sz="2400" dirty="0" smtClean="0">
              <a:latin typeface="Arial" panose="020B0604020202020204" pitchFamily="34" charset="0"/>
              <a:cs typeface="Arial" panose="020B0604020202020204" pitchFamily="34" charset="0"/>
            </a:endParaRPr>
          </a:p>
          <a:p>
            <a:pPr eaLnBrk="1" hangingPunct="1">
              <a:spcBef>
                <a:spcPts val="0"/>
              </a:spcBef>
              <a:defRPr/>
            </a:pPr>
            <a:r>
              <a:rPr lang="en-US" altLang="en-US" sz="2400" dirty="0" smtClean="0">
                <a:latin typeface="Arial" panose="020B0604020202020204" pitchFamily="34" charset="0"/>
                <a:cs typeface="Arial" panose="020B0604020202020204" pitchFamily="34" charset="0"/>
              </a:rPr>
              <a:t>Computational Study</a:t>
            </a:r>
          </a:p>
          <a:p>
            <a:pPr marL="0" indent="0" eaLnBrk="1" hangingPunct="1">
              <a:spcBef>
                <a:spcPts val="0"/>
              </a:spcBef>
              <a:buFont typeface="Arial" panose="020B0604020202020204" pitchFamily="34" charset="0"/>
              <a:buNone/>
              <a:defRPr/>
            </a:pPr>
            <a:endParaRPr lang="en-US" altLang="en-US" sz="2400" dirty="0" smtClean="0">
              <a:latin typeface="Arial" panose="020B0604020202020204" pitchFamily="34" charset="0"/>
              <a:cs typeface="Arial" panose="020B0604020202020204" pitchFamily="34" charset="0"/>
            </a:endParaRPr>
          </a:p>
          <a:p>
            <a:pPr eaLnBrk="1" hangingPunct="1">
              <a:spcBef>
                <a:spcPts val="0"/>
              </a:spcBef>
              <a:defRPr/>
            </a:pPr>
            <a:r>
              <a:rPr lang="en-US" altLang="en-US" sz="2400" dirty="0" smtClean="0">
                <a:latin typeface="Arial" panose="020B0604020202020204" pitchFamily="34" charset="0"/>
                <a:cs typeface="Arial" panose="020B0604020202020204" pitchFamily="34" charset="0"/>
              </a:rPr>
              <a:t>Conclusions and Recommendations </a:t>
            </a:r>
          </a:p>
          <a:p>
            <a:pPr marL="0" indent="0" eaLnBrk="1" hangingPunct="1">
              <a:spcBef>
                <a:spcPts val="0"/>
              </a:spcBef>
              <a:buNone/>
              <a:defRPr/>
            </a:pPr>
            <a:endParaRPr lang="en-US" altLang="en-US" sz="1600" dirty="0" smtClean="0">
              <a:latin typeface="Times" pitchFamily="-84" charset="0"/>
            </a:endParaRPr>
          </a:p>
          <a:p>
            <a:pPr lvl="1" eaLnBrk="1" hangingPunct="1">
              <a:defRPr/>
            </a:pPr>
            <a:endParaRPr lang="en-US" altLang="en-US" sz="1600" dirty="0" smtClean="0">
              <a:latin typeface="Times" pitchFamily="-84" charset="0"/>
            </a:endParaRPr>
          </a:p>
        </p:txBody>
      </p:sp>
      <p:sp>
        <p:nvSpPr>
          <p:cNvPr id="4100" name="Rectangle 3"/>
          <p:cNvSpPr>
            <a:spLocks noGrp="1" noChangeArrowheads="1"/>
          </p:cNvSpPr>
          <p:nvPr/>
        </p:nvSpPr>
        <p:spPr bwMode="auto">
          <a:xfrm>
            <a:off x="168275" y="912813"/>
            <a:ext cx="6934200" cy="1143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endParaRPr lang="en-US" altLang="en-US" sz="2800" b="1">
              <a:solidFill>
                <a:srgbClr val="501215"/>
              </a:solidFill>
              <a:latin typeface="Arial" panose="020B0604020202020204" pitchFamily="34" charset="0"/>
            </a:endParaRPr>
          </a:p>
        </p:txBody>
      </p:sp>
      <p:sp>
        <p:nvSpPr>
          <p:cNvPr id="4101" name="Slide Number Placeholder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8AA2B530-D307-4537-8DB3-52257DA56B34}" type="slidenum">
              <a:rPr lang="en-US" altLang="en-US" sz="1200">
                <a:solidFill>
                  <a:srgbClr val="898989"/>
                </a:solidFill>
              </a:rPr>
              <a:pPr>
                <a:spcBef>
                  <a:spcPct val="0"/>
                </a:spcBef>
                <a:buFontTx/>
                <a:buNone/>
              </a:pPr>
              <a:t>2</a:t>
            </a:fld>
            <a:endParaRPr lang="en-US" altLang="en-US" sz="1200">
              <a:solidFill>
                <a:srgbClr val="898989"/>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3554" name="Slide Number Placeholder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CAC9338F-72D1-4C3D-9930-6F9B60AC75AF}" type="slidenum">
              <a:rPr lang="en-US" altLang="en-US" sz="1200">
                <a:solidFill>
                  <a:srgbClr val="898989"/>
                </a:solidFill>
              </a:rPr>
              <a:pPr>
                <a:spcBef>
                  <a:spcPct val="0"/>
                </a:spcBef>
                <a:buFontTx/>
                <a:buNone/>
              </a:pPr>
              <a:t>20</a:t>
            </a:fld>
            <a:endParaRPr lang="en-US" altLang="en-US" sz="1200">
              <a:solidFill>
                <a:srgbClr val="898989"/>
              </a:solidFill>
            </a:endParaRPr>
          </a:p>
        </p:txBody>
      </p:sp>
      <p:sp>
        <p:nvSpPr>
          <p:cNvPr id="23555" name="Title 1"/>
          <p:cNvSpPr txBox="1">
            <a:spLocks/>
          </p:cNvSpPr>
          <p:nvPr/>
        </p:nvSpPr>
        <p:spPr bwMode="auto">
          <a:xfrm>
            <a:off x="2171700" y="-106363"/>
            <a:ext cx="6599238" cy="11430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2800" b="1">
                <a:solidFill>
                  <a:srgbClr val="501214"/>
                </a:solidFill>
                <a:latin typeface="Arial" panose="020B0604020202020204" pitchFamily="34" charset="0"/>
                <a:cs typeface="Arial" panose="020B0604020202020204" pitchFamily="34" charset="0"/>
              </a:rPr>
              <a:t>Computational Results</a:t>
            </a:r>
          </a:p>
        </p:txBody>
      </p:sp>
      <p:sp>
        <p:nvSpPr>
          <p:cNvPr id="23556" name="Rectangle 3"/>
          <p:cNvSpPr>
            <a:spLocks noChangeArrowheads="1"/>
          </p:cNvSpPr>
          <p:nvPr/>
        </p:nvSpPr>
        <p:spPr bwMode="auto">
          <a:xfrm>
            <a:off x="2306638" y="4482965"/>
            <a:ext cx="5963477"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400" b="1" dirty="0"/>
              <a:t>Figure 5: </a:t>
            </a:r>
            <a:r>
              <a:rPr lang="en-US" altLang="en-US" sz="1400" dirty="0"/>
              <a:t>Monday schedule with only 50% new patients allowed per time period</a:t>
            </a:r>
            <a:endParaRPr lang="en-US" altLang="en-US" sz="1400" b="1" dirty="0"/>
          </a:p>
        </p:txBody>
      </p:sp>
      <p:sp>
        <p:nvSpPr>
          <p:cNvPr id="23558" name="TextBox 2"/>
          <p:cNvSpPr txBox="1">
            <a:spLocks noChangeArrowheads="1"/>
          </p:cNvSpPr>
          <p:nvPr/>
        </p:nvSpPr>
        <p:spPr bwMode="auto">
          <a:xfrm>
            <a:off x="2196195" y="5032911"/>
            <a:ext cx="6464300" cy="1323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pPr>
            <a:r>
              <a:rPr lang="en-US" altLang="en-US" sz="2000" dirty="0" smtClean="0">
                <a:solidFill>
                  <a:srgbClr val="000000"/>
                </a:solidFill>
                <a:latin typeface="Arial"/>
                <a:cs typeface="Arial"/>
              </a:rPr>
              <a:t>The IP model solution provided a schedule to accommodate as many patients as possible</a:t>
            </a:r>
          </a:p>
          <a:p>
            <a:pPr>
              <a:spcBef>
                <a:spcPct val="0"/>
              </a:spcBef>
            </a:pPr>
            <a:r>
              <a:rPr lang="en-US" altLang="en-US" sz="2000" dirty="0" smtClean="0">
                <a:solidFill>
                  <a:srgbClr val="000000"/>
                </a:solidFill>
                <a:latin typeface="Arial"/>
                <a:cs typeface="Arial"/>
              </a:rPr>
              <a:t>43 out of 45 were scheduled</a:t>
            </a:r>
          </a:p>
          <a:p>
            <a:pPr>
              <a:spcBef>
                <a:spcPct val="0"/>
              </a:spcBef>
            </a:pPr>
            <a:r>
              <a:rPr lang="en-US" altLang="en-US" sz="2000" dirty="0" smtClean="0">
                <a:solidFill>
                  <a:srgbClr val="000000"/>
                </a:solidFill>
                <a:latin typeface="Arial"/>
                <a:cs typeface="Arial"/>
              </a:rPr>
              <a:t>Only 2 new patients weren’t scheduled </a:t>
            </a:r>
            <a:endParaRPr lang="en-US" altLang="en-US" sz="2000" dirty="0">
              <a:solidFill>
                <a:srgbClr val="000000"/>
              </a:solidFill>
              <a:latin typeface="Arial"/>
              <a:cs typeface="Arial"/>
            </a:endParaRPr>
          </a:p>
        </p:txBody>
      </p:sp>
      <p:pic>
        <p:nvPicPr>
          <p:cNvPr id="7" name="Picture 6" descr="Macintosh HD:Users:codywaderandall:Desktop:Screen Shot 2015-04-29 at 7.43.00 PM.png"/>
          <p:cNvPicPr/>
          <p:nvPr/>
        </p:nvPicPr>
        <p:blipFill rotWithShape="1">
          <a:blip r:embed="rId4">
            <a:extLst>
              <a:ext uri="{28A0092B-C50C-407E-A947-70E740481C1C}">
                <a14:useLocalDpi xmlns:a14="http://schemas.microsoft.com/office/drawing/2010/main" val="0"/>
              </a:ext>
            </a:extLst>
          </a:blip>
          <a:srcRect l="1666" t="34142" r="15241" b="38325"/>
          <a:stretch/>
        </p:blipFill>
        <p:spPr bwMode="auto">
          <a:xfrm>
            <a:off x="0" y="2538256"/>
            <a:ext cx="9144000" cy="1776167"/>
          </a:xfrm>
          <a:prstGeom prst="rect">
            <a:avLst/>
          </a:prstGeom>
          <a:noFill/>
          <a:ln>
            <a:noFill/>
          </a:ln>
        </p:spPr>
      </p:pic>
      <p:pic>
        <p:nvPicPr>
          <p:cNvPr id="8" name="Picture 7" descr="Macintosh HD:Users:codywaderandall:Desktop:Screen Shot 2015-04-29 at 7.43.00 PM.png"/>
          <p:cNvPicPr/>
          <p:nvPr/>
        </p:nvPicPr>
        <p:blipFill rotWithShape="1">
          <a:blip r:embed="rId4">
            <a:extLst>
              <a:ext uri="{28A0092B-C50C-407E-A947-70E740481C1C}">
                <a14:useLocalDpi xmlns:a14="http://schemas.microsoft.com/office/drawing/2010/main" val="0"/>
              </a:ext>
            </a:extLst>
          </a:blip>
          <a:srcRect l="86242" t="39460" r="2585" b="45820"/>
          <a:stretch/>
        </p:blipFill>
        <p:spPr bwMode="auto">
          <a:xfrm>
            <a:off x="6553200" y="940155"/>
            <a:ext cx="1975309" cy="1223496"/>
          </a:xfrm>
          <a:prstGeom prst="rect">
            <a:avLst/>
          </a:prstGeom>
          <a:noFill/>
          <a:ln>
            <a:noFill/>
          </a:ln>
        </p:spPr>
      </p:pic>
      <p:pic>
        <p:nvPicPr>
          <p:cNvPr id="9" name="Picture 8" descr="Screen Shot 2015-05-04 at 5.48.30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89195" y="940155"/>
            <a:ext cx="4356100" cy="12446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4578" name="Slide Number Placeholder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B9508631-9285-4992-BDDB-ED65AB5386A4}" type="slidenum">
              <a:rPr lang="en-US" altLang="en-US" sz="1200">
                <a:solidFill>
                  <a:srgbClr val="898989"/>
                </a:solidFill>
              </a:rPr>
              <a:pPr>
                <a:spcBef>
                  <a:spcPct val="0"/>
                </a:spcBef>
                <a:buFontTx/>
                <a:buNone/>
              </a:pPr>
              <a:t>21</a:t>
            </a:fld>
            <a:endParaRPr lang="en-US" altLang="en-US" sz="1200">
              <a:solidFill>
                <a:srgbClr val="898989"/>
              </a:solidFill>
            </a:endParaRPr>
          </a:p>
        </p:txBody>
      </p:sp>
      <p:sp>
        <p:nvSpPr>
          <p:cNvPr id="24579" name="Title 1"/>
          <p:cNvSpPr txBox="1">
            <a:spLocks/>
          </p:cNvSpPr>
          <p:nvPr/>
        </p:nvSpPr>
        <p:spPr bwMode="auto">
          <a:xfrm>
            <a:off x="2171700" y="-106363"/>
            <a:ext cx="6599238" cy="11430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2800" b="1">
                <a:solidFill>
                  <a:srgbClr val="501214"/>
                </a:solidFill>
                <a:latin typeface="Arial" panose="020B0604020202020204" pitchFamily="34" charset="0"/>
                <a:cs typeface="Arial" panose="020B0604020202020204" pitchFamily="34" charset="0"/>
              </a:rPr>
              <a:t>Computational Results</a:t>
            </a:r>
          </a:p>
        </p:txBody>
      </p:sp>
      <p:sp>
        <p:nvSpPr>
          <p:cNvPr id="24580" name="Rectangle 3"/>
          <p:cNvSpPr>
            <a:spLocks noChangeArrowheads="1"/>
          </p:cNvSpPr>
          <p:nvPr/>
        </p:nvSpPr>
        <p:spPr bwMode="auto">
          <a:xfrm>
            <a:off x="2040744" y="4456091"/>
            <a:ext cx="6787725" cy="339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600" b="1" dirty="0"/>
              <a:t>Figure 6: </a:t>
            </a:r>
            <a:r>
              <a:rPr lang="en-US" altLang="en-US" sz="1600" dirty="0"/>
              <a:t>Monday schedule with only 70% new patients allowed per time period</a:t>
            </a:r>
            <a:endParaRPr lang="en-US" altLang="en-US" sz="1600" b="1" dirty="0"/>
          </a:p>
        </p:txBody>
      </p:sp>
      <p:sp>
        <p:nvSpPr>
          <p:cNvPr id="24582" name="TextBox 2"/>
          <p:cNvSpPr txBox="1">
            <a:spLocks noChangeArrowheads="1"/>
          </p:cNvSpPr>
          <p:nvPr/>
        </p:nvSpPr>
        <p:spPr bwMode="auto">
          <a:xfrm>
            <a:off x="1955800" y="5037474"/>
            <a:ext cx="6826250" cy="1323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pPr>
            <a:r>
              <a:rPr lang="en-US" altLang="en-US" sz="2000" dirty="0">
                <a:solidFill>
                  <a:srgbClr val="000000"/>
                </a:solidFill>
                <a:latin typeface="Arial" panose="020B0604020202020204" pitchFamily="34" charset="0"/>
                <a:cs typeface="Arial" panose="020B0604020202020204" pitchFamily="34" charset="0"/>
              </a:rPr>
              <a:t>It is observed that no change in the </a:t>
            </a:r>
            <a:r>
              <a:rPr lang="en-US" altLang="en-US" sz="2000" dirty="0" smtClean="0">
                <a:solidFill>
                  <a:srgbClr val="000000"/>
                </a:solidFill>
                <a:latin typeface="Arial" panose="020B0604020202020204" pitchFamily="34" charset="0"/>
                <a:cs typeface="Arial" panose="020B0604020202020204" pitchFamily="34" charset="0"/>
              </a:rPr>
              <a:t>amount of patients schedule </a:t>
            </a:r>
            <a:r>
              <a:rPr lang="en-US" altLang="en-US" sz="2000" dirty="0">
                <a:solidFill>
                  <a:srgbClr val="000000"/>
                </a:solidFill>
                <a:latin typeface="Arial" panose="020B0604020202020204" pitchFamily="34" charset="0"/>
                <a:cs typeface="Arial" panose="020B0604020202020204" pitchFamily="34" charset="0"/>
              </a:rPr>
              <a:t>happened when increasing the percentage of new patients arriving at each time period from 50% to 70</a:t>
            </a:r>
            <a:r>
              <a:rPr lang="en-US" altLang="en-US" sz="2000" dirty="0" smtClean="0">
                <a:solidFill>
                  <a:srgbClr val="000000"/>
                </a:solidFill>
                <a:latin typeface="Arial" panose="020B0604020202020204" pitchFamily="34" charset="0"/>
                <a:cs typeface="Arial" panose="020B0604020202020204" pitchFamily="34" charset="0"/>
              </a:rPr>
              <a:t>%. Still two patients unscheduled.</a:t>
            </a:r>
            <a:endParaRPr lang="en-US" altLang="en-US" sz="2000" dirty="0">
              <a:solidFill>
                <a:srgbClr val="000000"/>
              </a:solidFill>
              <a:latin typeface="Arial" panose="020B0604020202020204" pitchFamily="34" charset="0"/>
              <a:cs typeface="Arial" panose="020B0604020202020204" pitchFamily="34" charset="0"/>
            </a:endParaRPr>
          </a:p>
        </p:txBody>
      </p:sp>
      <p:pic>
        <p:nvPicPr>
          <p:cNvPr id="7" name="Picture 6" descr="Macintosh HD:Users:codywaderandall:Desktop:Screen Shot 2015-04-29 at 7.43.00 PM.png"/>
          <p:cNvPicPr/>
          <p:nvPr/>
        </p:nvPicPr>
        <p:blipFill rotWithShape="1">
          <a:blip r:embed="rId4">
            <a:extLst>
              <a:ext uri="{28A0092B-C50C-407E-A947-70E740481C1C}">
                <a14:useLocalDpi xmlns:a14="http://schemas.microsoft.com/office/drawing/2010/main" val="0"/>
              </a:ext>
            </a:extLst>
          </a:blip>
          <a:srcRect l="1408" t="66036" r="15475" b="6500"/>
          <a:stretch/>
        </p:blipFill>
        <p:spPr bwMode="auto">
          <a:xfrm>
            <a:off x="26021" y="2524257"/>
            <a:ext cx="9105100" cy="1841681"/>
          </a:xfrm>
          <a:prstGeom prst="rect">
            <a:avLst/>
          </a:prstGeom>
          <a:noFill/>
          <a:ln>
            <a:noFill/>
          </a:ln>
        </p:spPr>
      </p:pic>
      <p:pic>
        <p:nvPicPr>
          <p:cNvPr id="8" name="Picture 7" descr="Macintosh HD:Users:codywaderandall:Desktop:Screen Shot 2015-04-29 at 7.43.00 PM.png"/>
          <p:cNvPicPr/>
          <p:nvPr/>
        </p:nvPicPr>
        <p:blipFill rotWithShape="1">
          <a:blip r:embed="rId4">
            <a:extLst>
              <a:ext uri="{28A0092B-C50C-407E-A947-70E740481C1C}">
                <a14:useLocalDpi xmlns:a14="http://schemas.microsoft.com/office/drawing/2010/main" val="0"/>
              </a:ext>
            </a:extLst>
          </a:blip>
          <a:srcRect l="86268" t="69043" r="2264" b="14189"/>
          <a:stretch/>
        </p:blipFill>
        <p:spPr bwMode="auto">
          <a:xfrm>
            <a:off x="6553200" y="769346"/>
            <a:ext cx="2064090" cy="1381426"/>
          </a:xfrm>
          <a:prstGeom prst="rect">
            <a:avLst/>
          </a:prstGeom>
          <a:noFill/>
          <a:ln>
            <a:noFill/>
          </a:ln>
        </p:spPr>
      </p:pic>
      <p:pic>
        <p:nvPicPr>
          <p:cNvPr id="9" name="Picture 8" descr="Screen Shot 2015-05-04 at 5.48.30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89195" y="906172"/>
            <a:ext cx="4356100" cy="12446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4339" name="Content Placeholder 2"/>
          <p:cNvSpPr>
            <a:spLocks noGrp="1"/>
          </p:cNvSpPr>
          <p:nvPr>
            <p:ph idx="1"/>
          </p:nvPr>
        </p:nvSpPr>
        <p:spPr>
          <a:xfrm>
            <a:off x="1709738" y="903288"/>
            <a:ext cx="7340600" cy="3621087"/>
          </a:xfrm>
        </p:spPr>
        <p:txBody>
          <a:bodyPr/>
          <a:lstStyle/>
          <a:p>
            <a:pPr marL="0" indent="0" algn="just" eaLnBrk="1" hangingPunct="1">
              <a:buFont typeface="Arial" panose="020B0604020202020204" pitchFamily="34" charset="0"/>
              <a:buNone/>
              <a:defRPr/>
            </a:pPr>
            <a:r>
              <a:rPr lang="en-US" altLang="en-US" sz="2200" b="1" dirty="0" smtClean="0">
                <a:latin typeface="Arial" panose="020B0604020202020204" pitchFamily="34" charset="0"/>
                <a:cs typeface="Arial" panose="020B0604020202020204" pitchFamily="34" charset="0"/>
              </a:rPr>
              <a:t>Recommendations</a:t>
            </a:r>
          </a:p>
          <a:p>
            <a:pPr marL="0" indent="0" algn="just" eaLnBrk="1" hangingPunct="1">
              <a:buFont typeface="Arial" panose="020B0604020202020204" pitchFamily="34" charset="0"/>
              <a:buNone/>
              <a:defRPr/>
            </a:pPr>
            <a:endParaRPr lang="en-US" altLang="en-US" sz="2200" b="1" dirty="0" smtClean="0">
              <a:latin typeface="Arial" panose="020B0604020202020204" pitchFamily="34" charset="0"/>
              <a:cs typeface="Arial" panose="020B0604020202020204" pitchFamily="34" charset="0"/>
            </a:endParaRPr>
          </a:p>
          <a:p>
            <a:pPr algn="just" eaLnBrk="1" hangingPunct="1">
              <a:defRPr/>
            </a:pPr>
            <a:r>
              <a:rPr lang="en-US" altLang="en-US" sz="2000" dirty="0" smtClean="0">
                <a:latin typeface="Arial" panose="020B0604020202020204" pitchFamily="34" charset="0"/>
                <a:cs typeface="Arial" panose="020B0604020202020204" pitchFamily="34" charset="0"/>
              </a:rPr>
              <a:t>The </a:t>
            </a:r>
            <a:r>
              <a:rPr lang="en-US" altLang="en-US" sz="2000" dirty="0">
                <a:latin typeface="Arial" panose="020B0604020202020204" pitchFamily="34" charset="0"/>
                <a:cs typeface="Arial" panose="020B0604020202020204" pitchFamily="34" charset="0"/>
              </a:rPr>
              <a:t>clinic can accommodate </a:t>
            </a:r>
            <a:r>
              <a:rPr lang="en-US" altLang="en-US" sz="2000" dirty="0" smtClean="0">
                <a:latin typeface="Arial" panose="020B0604020202020204" pitchFamily="34" charset="0"/>
                <a:cs typeface="Arial" panose="020B0604020202020204" pitchFamily="34" charset="0"/>
              </a:rPr>
              <a:t>more patients </a:t>
            </a:r>
            <a:r>
              <a:rPr lang="en-US" altLang="en-US" sz="2000" dirty="0">
                <a:latin typeface="Arial" panose="020B0604020202020204" pitchFamily="34" charset="0"/>
                <a:cs typeface="Arial" panose="020B0604020202020204" pitchFamily="34" charset="0"/>
              </a:rPr>
              <a:t>when two new patients are allowed to be scheduled per time period.</a:t>
            </a:r>
          </a:p>
          <a:p>
            <a:pPr algn="just" eaLnBrk="1" hangingPunct="1">
              <a:defRPr/>
            </a:pPr>
            <a:endParaRPr lang="en-US" altLang="en-US" sz="2000" dirty="0" smtClean="0">
              <a:latin typeface="Arial" panose="020B0604020202020204" pitchFamily="34" charset="0"/>
              <a:cs typeface="Arial" panose="020B0604020202020204" pitchFamily="34" charset="0"/>
            </a:endParaRPr>
          </a:p>
          <a:p>
            <a:pPr algn="just" eaLnBrk="1" hangingPunct="1">
              <a:defRPr/>
            </a:pPr>
            <a:r>
              <a:rPr lang="en-US" altLang="en-US" sz="2000" dirty="0" smtClean="0">
                <a:latin typeface="Arial" panose="020B0604020202020204" pitchFamily="34" charset="0"/>
                <a:cs typeface="Arial" panose="020B0604020202020204" pitchFamily="34" charset="0"/>
              </a:rPr>
              <a:t>However, to minimize waiting time at </a:t>
            </a:r>
            <a:r>
              <a:rPr lang="en-US" altLang="en-US" sz="2000" dirty="0">
                <a:latin typeface="Arial" panose="020B0604020202020204" pitchFamily="34" charset="0"/>
                <a:cs typeface="Arial" panose="020B0604020202020204" pitchFamily="34" charset="0"/>
              </a:rPr>
              <a:t>t</a:t>
            </a:r>
            <a:r>
              <a:rPr lang="en-US" altLang="en-US" sz="2000" dirty="0" smtClean="0">
                <a:latin typeface="Arial" panose="020B0604020202020204" pitchFamily="34" charset="0"/>
                <a:cs typeface="Arial" panose="020B0604020202020204" pitchFamily="34" charset="0"/>
              </a:rPr>
              <a:t>he front desk, the number of new patients arriving per time period should be limited to one.</a:t>
            </a:r>
          </a:p>
          <a:p>
            <a:pPr algn="just" eaLnBrk="1" hangingPunct="1">
              <a:defRPr/>
            </a:pPr>
            <a:endParaRPr lang="en-US" altLang="en-US" sz="2000" dirty="0">
              <a:latin typeface="Arial" panose="020B0604020202020204" pitchFamily="34" charset="0"/>
              <a:cs typeface="Arial" panose="020B0604020202020204" pitchFamily="34" charset="0"/>
            </a:endParaRPr>
          </a:p>
          <a:p>
            <a:pPr marL="0" indent="0" algn="just" eaLnBrk="1" hangingPunct="1">
              <a:buFont typeface="Arial" panose="020B0604020202020204" pitchFamily="34" charset="0"/>
              <a:buNone/>
              <a:defRPr/>
            </a:pPr>
            <a:r>
              <a:rPr lang="en-US" altLang="en-US" sz="2000" dirty="0" smtClean="0">
                <a:latin typeface="Arial" panose="020B0604020202020204" pitchFamily="34" charset="0"/>
                <a:cs typeface="Arial" panose="020B0604020202020204" pitchFamily="34" charset="0"/>
              </a:rPr>
              <a:t>Therefore:</a:t>
            </a:r>
          </a:p>
          <a:p>
            <a:pPr algn="just" eaLnBrk="1" hangingPunct="1">
              <a:defRPr/>
            </a:pPr>
            <a:r>
              <a:rPr lang="en-US" altLang="en-US" sz="2000" dirty="0" smtClean="0">
                <a:latin typeface="Arial" panose="020B0604020202020204" pitchFamily="34" charset="0"/>
                <a:cs typeface="Arial" panose="020B0604020202020204" pitchFamily="34" charset="0"/>
              </a:rPr>
              <a:t>There is a trade-off between the maximum number of patients that can be scheduled at the clinic versus the patient waiting time at the front desk.</a:t>
            </a:r>
          </a:p>
          <a:p>
            <a:pPr marL="0" indent="0" eaLnBrk="1" hangingPunct="1">
              <a:buFont typeface="Arial" panose="020B0604020202020204" pitchFamily="34" charset="0"/>
              <a:buNone/>
              <a:defRPr/>
            </a:pPr>
            <a:endParaRPr lang="en-US" altLang="en-US" sz="2200" b="1" dirty="0" smtClean="0">
              <a:latin typeface="Arial" panose="020B0604020202020204" pitchFamily="34" charset="0"/>
              <a:cs typeface="Arial" panose="020B0604020202020204" pitchFamily="34" charset="0"/>
            </a:endParaRPr>
          </a:p>
          <a:p>
            <a:pPr marL="0" indent="0" eaLnBrk="1" hangingPunct="1">
              <a:buFont typeface="Arial" panose="020B0604020202020204" pitchFamily="34" charset="0"/>
              <a:buNone/>
              <a:defRPr/>
            </a:pPr>
            <a:endParaRPr lang="en-US" altLang="en-US" sz="2200" b="1" dirty="0">
              <a:latin typeface="Arial" panose="020B0604020202020204" pitchFamily="34" charset="0"/>
              <a:cs typeface="Arial" panose="020B0604020202020204" pitchFamily="34" charset="0"/>
            </a:endParaRPr>
          </a:p>
          <a:p>
            <a:pPr marL="0" indent="0" eaLnBrk="1" hangingPunct="1">
              <a:buFont typeface="Arial" panose="020B0604020202020204" pitchFamily="34" charset="0"/>
              <a:buNone/>
              <a:defRPr/>
            </a:pPr>
            <a:endParaRPr lang="en-US" altLang="en-US" sz="2200" b="1" dirty="0" smtClean="0">
              <a:latin typeface="Arial" panose="020B0604020202020204" pitchFamily="34" charset="0"/>
              <a:cs typeface="Arial" panose="020B0604020202020204" pitchFamily="34" charset="0"/>
            </a:endParaRPr>
          </a:p>
        </p:txBody>
      </p:sp>
      <p:sp>
        <p:nvSpPr>
          <p:cNvPr id="25603" name="Slide Number Placeholder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B625EEF9-C14A-4955-8385-E77A24A2E07A}" type="slidenum">
              <a:rPr lang="en-US" altLang="en-US" sz="1200">
                <a:solidFill>
                  <a:srgbClr val="898989"/>
                </a:solidFill>
              </a:rPr>
              <a:pPr>
                <a:spcBef>
                  <a:spcPct val="0"/>
                </a:spcBef>
                <a:buFontTx/>
                <a:buNone/>
              </a:pPr>
              <a:t>22</a:t>
            </a:fld>
            <a:endParaRPr lang="en-US" altLang="en-US" sz="1200">
              <a:solidFill>
                <a:srgbClr val="898989"/>
              </a:solidFill>
            </a:endParaRPr>
          </a:p>
        </p:txBody>
      </p:sp>
      <p:sp>
        <p:nvSpPr>
          <p:cNvPr id="25604" name="Title 1"/>
          <p:cNvSpPr txBox="1">
            <a:spLocks/>
          </p:cNvSpPr>
          <p:nvPr/>
        </p:nvSpPr>
        <p:spPr bwMode="auto">
          <a:xfrm>
            <a:off x="2171700" y="-106363"/>
            <a:ext cx="6599238" cy="11430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2800" b="1">
                <a:solidFill>
                  <a:srgbClr val="501214"/>
                </a:solidFill>
                <a:latin typeface="Arial" panose="020B0604020202020204" pitchFamily="34" charset="0"/>
                <a:cs typeface="Arial" panose="020B0604020202020204" pitchFamily="34" charset="0"/>
              </a:rPr>
              <a:t>Computational Results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6626" name="Title 1"/>
          <p:cNvSpPr>
            <a:spLocks noGrp="1"/>
          </p:cNvSpPr>
          <p:nvPr>
            <p:ph type="title"/>
          </p:nvPr>
        </p:nvSpPr>
        <p:spPr>
          <a:xfrm>
            <a:off x="2174875" y="3175"/>
            <a:ext cx="6599238" cy="1143000"/>
          </a:xfrm>
        </p:spPr>
        <p:txBody>
          <a:bodyPr/>
          <a:lstStyle/>
          <a:p>
            <a:pPr eaLnBrk="1" hangingPunct="1"/>
            <a:r>
              <a:rPr lang="en-US" altLang="en-US" sz="2800" b="1" smtClean="0">
                <a:solidFill>
                  <a:srgbClr val="501214"/>
                </a:solidFill>
                <a:latin typeface="Arial" panose="020B0604020202020204" pitchFamily="34" charset="0"/>
                <a:cs typeface="Arial" panose="020B0604020202020204" pitchFamily="34" charset="0"/>
              </a:rPr>
              <a:t>Conclusions</a:t>
            </a:r>
          </a:p>
        </p:txBody>
      </p:sp>
      <p:sp>
        <p:nvSpPr>
          <p:cNvPr id="22531" name="Content Placeholder 2"/>
          <p:cNvSpPr>
            <a:spLocks noGrp="1"/>
          </p:cNvSpPr>
          <p:nvPr>
            <p:ph idx="1"/>
          </p:nvPr>
        </p:nvSpPr>
        <p:spPr>
          <a:xfrm>
            <a:off x="1763713" y="2714625"/>
            <a:ext cx="7194550" cy="1606550"/>
          </a:xfrm>
          <a:solidFill>
            <a:schemeClr val="accent1">
              <a:lumMod val="20000"/>
              <a:lumOff val="80000"/>
            </a:schemeClr>
          </a:solidFill>
          <a:ln>
            <a:solidFill>
              <a:schemeClr val="tx2"/>
            </a:solidFill>
          </a:ln>
        </p:spPr>
        <p:txBody>
          <a:bodyPr/>
          <a:lstStyle/>
          <a:p>
            <a:pPr marL="457200" indent="-457200">
              <a:buFont typeface="+mj-lt"/>
              <a:buAutoNum type="arabicPeriod"/>
              <a:defRPr/>
            </a:pPr>
            <a:r>
              <a:rPr lang="en-US" sz="2000" dirty="0" smtClean="0">
                <a:latin typeface="Arial" panose="020B0604020202020204" pitchFamily="34" charset="0"/>
                <a:cs typeface="Arial" panose="020B0604020202020204" pitchFamily="34" charset="0"/>
              </a:rPr>
              <a:t>Create balance </a:t>
            </a:r>
            <a:r>
              <a:rPr lang="en-US" sz="2000" dirty="0">
                <a:latin typeface="Arial" panose="020B0604020202020204" pitchFamily="34" charset="0"/>
                <a:cs typeface="Arial" panose="020B0604020202020204" pitchFamily="34" charset="0"/>
              </a:rPr>
              <a:t>in the schedule of new and existing patients throughout the day. </a:t>
            </a:r>
          </a:p>
          <a:p>
            <a:pPr marL="457200" indent="-457200">
              <a:buFont typeface="+mj-lt"/>
              <a:buAutoNum type="arabicPeriod"/>
              <a:defRPr/>
            </a:pPr>
            <a:r>
              <a:rPr lang="en-US" sz="2000" dirty="0" smtClean="0">
                <a:latin typeface="Arial" panose="020B0604020202020204" pitchFamily="34" charset="0"/>
                <a:cs typeface="Arial" panose="020B0604020202020204" pitchFamily="34" charset="0"/>
              </a:rPr>
              <a:t>Conduct experimental scenarios of limiting new patients and the resulting schedule optimization.</a:t>
            </a:r>
            <a:endParaRPr lang="en-US" sz="1600" dirty="0" smtClean="0">
              <a:latin typeface="Arial" panose="020B0604020202020204" pitchFamily="34" charset="0"/>
              <a:cs typeface="Arial" panose="020B0604020202020204" pitchFamily="34" charset="0"/>
            </a:endParaRPr>
          </a:p>
          <a:p>
            <a:pPr marL="0" indent="0">
              <a:buFont typeface="Arial" panose="020B0604020202020204" pitchFamily="34" charset="0"/>
              <a:buNone/>
              <a:defRPr/>
            </a:pPr>
            <a:endParaRPr lang="en-US" sz="800" dirty="0">
              <a:latin typeface="Arial" panose="020B0604020202020204" pitchFamily="34" charset="0"/>
              <a:cs typeface="Arial" panose="020B0604020202020204" pitchFamily="34" charset="0"/>
            </a:endParaRPr>
          </a:p>
          <a:p>
            <a:pPr marL="457200" indent="-457200">
              <a:buFont typeface="+mj-lt"/>
              <a:buAutoNum type="arabicPeriod"/>
              <a:defRPr/>
            </a:pPr>
            <a:endParaRPr lang="en-US" sz="2000" dirty="0"/>
          </a:p>
          <a:p>
            <a:pPr marL="457200" indent="-457200">
              <a:buFont typeface="+mj-lt"/>
              <a:buAutoNum type="arabicPeriod"/>
              <a:defRPr/>
            </a:pPr>
            <a:endParaRPr lang="en-US" sz="2000" dirty="0"/>
          </a:p>
          <a:p>
            <a:pPr eaLnBrk="1" hangingPunct="1">
              <a:defRPr/>
            </a:pPr>
            <a:endParaRPr lang="en-US" altLang="en-US" sz="2000" dirty="0" smtClean="0">
              <a:latin typeface="Times" pitchFamily="-84" charset="0"/>
            </a:endParaRPr>
          </a:p>
        </p:txBody>
      </p:sp>
      <p:sp>
        <p:nvSpPr>
          <p:cNvPr id="26628" name="Rectangle 3"/>
          <p:cNvSpPr>
            <a:spLocks noGrp="1" noChangeArrowheads="1"/>
          </p:cNvSpPr>
          <p:nvPr/>
        </p:nvSpPr>
        <p:spPr bwMode="auto">
          <a:xfrm>
            <a:off x="168275" y="912813"/>
            <a:ext cx="6934200" cy="1143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endParaRPr lang="en-US" altLang="en-US" sz="2800" b="1">
              <a:solidFill>
                <a:srgbClr val="501215"/>
              </a:solidFill>
              <a:latin typeface="Arial" panose="020B0604020202020204" pitchFamily="34" charset="0"/>
            </a:endParaRPr>
          </a:p>
        </p:txBody>
      </p:sp>
      <p:sp>
        <p:nvSpPr>
          <p:cNvPr id="26629" name="Slide Number Placeholder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9400F448-3E95-485F-8FE6-F9DE8F7FA293}" type="slidenum">
              <a:rPr lang="en-US" altLang="en-US" sz="1200">
                <a:solidFill>
                  <a:srgbClr val="898989"/>
                </a:solidFill>
              </a:rPr>
              <a:pPr>
                <a:spcBef>
                  <a:spcPct val="0"/>
                </a:spcBef>
                <a:buFontTx/>
                <a:buNone/>
              </a:pPr>
              <a:t>23</a:t>
            </a:fld>
            <a:endParaRPr lang="en-US" altLang="en-US" sz="1200">
              <a:solidFill>
                <a:srgbClr val="898989"/>
              </a:solidFill>
            </a:endParaRPr>
          </a:p>
        </p:txBody>
      </p:sp>
      <p:sp>
        <p:nvSpPr>
          <p:cNvPr id="6" name="Content Placeholder 2"/>
          <p:cNvSpPr txBox="1">
            <a:spLocks/>
          </p:cNvSpPr>
          <p:nvPr/>
        </p:nvSpPr>
        <p:spPr bwMode="auto">
          <a:xfrm>
            <a:off x="1687513" y="992188"/>
            <a:ext cx="7348537" cy="1260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eaLnBrk="1" hangingPunct="1">
              <a:defRPr/>
            </a:pPr>
            <a:r>
              <a:rPr lang="en-US" altLang="en-US" sz="2000" dirty="0" smtClean="0">
                <a:latin typeface="Arial" pitchFamily="34" charset="0"/>
                <a:cs typeface="Arial" pitchFamily="34" charset="0"/>
              </a:rPr>
              <a:t>An Integer Programming model was developed in order to improve patient admission and doctor schedules in a multi-specialty outpatient clinic</a:t>
            </a:r>
          </a:p>
          <a:p>
            <a:pPr lvl="1" algn="just" eaLnBrk="1" hangingPunct="1">
              <a:defRPr/>
            </a:pPr>
            <a:endParaRPr lang="en-US" altLang="en-US" sz="1600" dirty="0" smtClean="0">
              <a:latin typeface="Arial" pitchFamily="34" charset="0"/>
              <a:cs typeface="Arial" pitchFamily="34" charset="0"/>
            </a:endParaRPr>
          </a:p>
          <a:p>
            <a:pPr marL="0" indent="0" algn="just" eaLnBrk="1" hangingPunct="1">
              <a:buFont typeface="Arial" pitchFamily="34" charset="0"/>
              <a:buNone/>
              <a:defRPr/>
            </a:pPr>
            <a:endParaRPr lang="en-US" altLang="en-US" sz="20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8674" name="Title 1"/>
          <p:cNvSpPr>
            <a:spLocks noGrp="1"/>
          </p:cNvSpPr>
          <p:nvPr>
            <p:ph type="title"/>
          </p:nvPr>
        </p:nvSpPr>
        <p:spPr>
          <a:xfrm>
            <a:off x="1778000" y="1660525"/>
            <a:ext cx="6599238" cy="1143000"/>
          </a:xfrm>
        </p:spPr>
        <p:txBody>
          <a:bodyPr/>
          <a:lstStyle/>
          <a:p>
            <a:pPr eaLnBrk="1" hangingPunct="1"/>
            <a:r>
              <a:rPr lang="en-US" altLang="en-US" sz="5400" b="1" smtClean="0">
                <a:solidFill>
                  <a:srgbClr val="501214"/>
                </a:solidFill>
                <a:latin typeface="Arial" panose="020B0604020202020204" pitchFamily="34" charset="0"/>
                <a:cs typeface="Arial" panose="020B0604020202020204" pitchFamily="34" charset="0"/>
              </a:rPr>
              <a:t>Questions?</a:t>
            </a:r>
          </a:p>
        </p:txBody>
      </p:sp>
      <p:sp>
        <p:nvSpPr>
          <p:cNvPr id="28676" name="Rectangle 3"/>
          <p:cNvSpPr>
            <a:spLocks noGrp="1" noChangeArrowheads="1"/>
          </p:cNvSpPr>
          <p:nvPr/>
        </p:nvSpPr>
        <p:spPr bwMode="auto">
          <a:xfrm>
            <a:off x="168275" y="912813"/>
            <a:ext cx="6934200" cy="1143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endParaRPr lang="en-US" altLang="en-US" sz="2800" b="1">
              <a:solidFill>
                <a:srgbClr val="501215"/>
              </a:solidFill>
              <a:latin typeface="Arial" panose="020B0604020202020204" pitchFamily="34" charset="0"/>
            </a:endParaRPr>
          </a:p>
        </p:txBody>
      </p:sp>
      <p:sp>
        <p:nvSpPr>
          <p:cNvPr id="28677" name="Slide Number Placeholder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ADFA45B7-DCB9-484C-B2AF-0467FEFD9132}" type="slidenum">
              <a:rPr lang="en-US" altLang="en-US" sz="1200">
                <a:solidFill>
                  <a:srgbClr val="898989"/>
                </a:solidFill>
              </a:rPr>
              <a:pPr>
                <a:spcBef>
                  <a:spcPct val="0"/>
                </a:spcBef>
                <a:buFontTx/>
                <a:buNone/>
              </a:pPr>
              <a:t>24</a:t>
            </a:fld>
            <a:endParaRPr lang="en-US" altLang="en-US" sz="1200">
              <a:solidFill>
                <a:srgbClr val="898989"/>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Title 1"/>
          <p:cNvSpPr>
            <a:spLocks noGrp="1"/>
          </p:cNvSpPr>
          <p:nvPr>
            <p:ph type="title"/>
          </p:nvPr>
        </p:nvSpPr>
        <p:spPr>
          <a:xfrm>
            <a:off x="2181225" y="-3175"/>
            <a:ext cx="6599238" cy="1143000"/>
          </a:xfrm>
        </p:spPr>
        <p:txBody>
          <a:bodyPr/>
          <a:lstStyle/>
          <a:p>
            <a:pPr eaLnBrk="1" hangingPunct="1"/>
            <a:r>
              <a:rPr lang="en-US" altLang="en-US" sz="2800" b="1" smtClean="0">
                <a:solidFill>
                  <a:srgbClr val="501214"/>
                </a:solidFill>
                <a:latin typeface="Arial" panose="020B0604020202020204" pitchFamily="34" charset="0"/>
                <a:cs typeface="Arial" panose="020B0604020202020204" pitchFamily="34" charset="0"/>
              </a:rPr>
              <a:t>Background</a:t>
            </a:r>
          </a:p>
        </p:txBody>
      </p:sp>
      <p:sp>
        <p:nvSpPr>
          <p:cNvPr id="5123" name="Content Placeholder 2"/>
          <p:cNvSpPr>
            <a:spLocks noGrp="1"/>
          </p:cNvSpPr>
          <p:nvPr>
            <p:ph idx="1"/>
          </p:nvPr>
        </p:nvSpPr>
        <p:spPr>
          <a:xfrm>
            <a:off x="2181225" y="1160463"/>
            <a:ext cx="6792913" cy="3335337"/>
          </a:xfrm>
        </p:spPr>
        <p:txBody>
          <a:bodyPr/>
          <a:lstStyle/>
          <a:p>
            <a:pPr marL="0" indent="0" eaLnBrk="1" hangingPunct="1">
              <a:lnSpc>
                <a:spcPct val="150000"/>
              </a:lnSpc>
              <a:spcBef>
                <a:spcPts val="0"/>
              </a:spcBef>
              <a:buFont typeface="Arial" panose="020B0604020202020204" pitchFamily="34" charset="0"/>
              <a:buNone/>
              <a:defRPr/>
            </a:pPr>
            <a:r>
              <a:rPr lang="en-US" altLang="en-US" sz="2400" b="1" dirty="0" smtClean="0">
                <a:latin typeface="Arial" panose="020B0604020202020204" pitchFamily="34" charset="0"/>
                <a:cs typeface="Arial" panose="020B0604020202020204" pitchFamily="34" charset="0"/>
              </a:rPr>
              <a:t>Setting</a:t>
            </a:r>
          </a:p>
          <a:p>
            <a:pPr eaLnBrk="1" hangingPunct="1">
              <a:lnSpc>
                <a:spcPct val="150000"/>
              </a:lnSpc>
              <a:spcBef>
                <a:spcPts val="0"/>
              </a:spcBef>
              <a:defRPr/>
            </a:pPr>
            <a:r>
              <a:rPr lang="en-US" altLang="en-US" sz="2000" dirty="0" smtClean="0">
                <a:latin typeface="Arial" panose="020B0604020202020204" pitchFamily="34" charset="0"/>
                <a:cs typeface="Arial" panose="020B0604020202020204" pitchFamily="34" charset="0"/>
              </a:rPr>
              <a:t>Focus: multi-specialty outpatient clinic</a:t>
            </a:r>
          </a:p>
          <a:p>
            <a:pPr eaLnBrk="1" hangingPunct="1">
              <a:lnSpc>
                <a:spcPct val="150000"/>
              </a:lnSpc>
              <a:spcBef>
                <a:spcPts val="0"/>
              </a:spcBef>
              <a:defRPr/>
            </a:pPr>
            <a:r>
              <a:rPr lang="en-US" altLang="en-US" sz="2000" dirty="0" smtClean="0">
                <a:latin typeface="Arial" panose="020B0604020202020204" pitchFamily="34" charset="0"/>
                <a:cs typeface="Arial" panose="020B0604020202020204" pitchFamily="34" charset="0"/>
              </a:rPr>
              <a:t>Live Oaks Health Partners is a multi-specialty group of physicians and healthcare providers.</a:t>
            </a:r>
            <a:endParaRPr lang="en-US" altLang="en-US" sz="1600" dirty="0" smtClean="0">
              <a:latin typeface="Arial" panose="020B0604020202020204" pitchFamily="34" charset="0"/>
              <a:cs typeface="Arial" panose="020B0604020202020204" pitchFamily="34" charset="0"/>
            </a:endParaRPr>
          </a:p>
          <a:p>
            <a:pPr eaLnBrk="1" hangingPunct="1">
              <a:lnSpc>
                <a:spcPct val="150000"/>
              </a:lnSpc>
              <a:spcBef>
                <a:spcPts val="0"/>
              </a:spcBef>
              <a:defRPr/>
            </a:pPr>
            <a:r>
              <a:rPr lang="en-US" altLang="en-US" sz="2000" dirty="0" smtClean="0">
                <a:latin typeface="Arial" panose="020B0604020202020204" pitchFamily="34" charset="0"/>
                <a:cs typeface="Arial" panose="020B0604020202020204" pitchFamily="34" charset="0"/>
              </a:rPr>
              <a:t>It is also affiliated with the Central Texas Medical Center </a:t>
            </a:r>
          </a:p>
          <a:p>
            <a:pPr eaLnBrk="1" hangingPunct="1">
              <a:lnSpc>
                <a:spcPct val="150000"/>
              </a:lnSpc>
              <a:spcBef>
                <a:spcPts val="0"/>
              </a:spcBef>
              <a:defRPr/>
            </a:pPr>
            <a:endParaRPr lang="en-US" altLang="en-US" sz="2000" dirty="0">
              <a:latin typeface="Arial" panose="020B0604020202020204" pitchFamily="34" charset="0"/>
              <a:cs typeface="Arial" panose="020B0604020202020204" pitchFamily="34" charset="0"/>
            </a:endParaRPr>
          </a:p>
          <a:p>
            <a:pPr marL="0" indent="0" eaLnBrk="1" hangingPunct="1">
              <a:lnSpc>
                <a:spcPct val="150000"/>
              </a:lnSpc>
              <a:spcBef>
                <a:spcPts val="0"/>
              </a:spcBef>
              <a:buFont typeface="Arial" panose="020B0604020202020204" pitchFamily="34" charset="0"/>
              <a:buNone/>
              <a:defRPr/>
            </a:pPr>
            <a:r>
              <a:rPr lang="en-US" altLang="en-US" sz="2400" b="1" dirty="0" smtClean="0">
                <a:latin typeface="Arial" panose="020B0604020202020204" pitchFamily="34" charset="0"/>
                <a:cs typeface="Arial" panose="020B0604020202020204" pitchFamily="34" charset="0"/>
              </a:rPr>
              <a:t>Clinic Objectives</a:t>
            </a:r>
          </a:p>
          <a:p>
            <a:pPr eaLnBrk="1" hangingPunct="1">
              <a:lnSpc>
                <a:spcPct val="150000"/>
              </a:lnSpc>
              <a:spcBef>
                <a:spcPts val="0"/>
              </a:spcBef>
              <a:defRPr/>
            </a:pPr>
            <a:r>
              <a:rPr lang="en-US" altLang="en-US" sz="2000" dirty="0" smtClean="0">
                <a:latin typeface="Arial" panose="020B0604020202020204" pitchFamily="34" charset="0"/>
                <a:cs typeface="Arial" panose="020B0604020202020204" pitchFamily="34" charset="0"/>
              </a:rPr>
              <a:t>Achieve equitable access for patients</a:t>
            </a:r>
          </a:p>
          <a:p>
            <a:pPr eaLnBrk="1" hangingPunct="1">
              <a:lnSpc>
                <a:spcPct val="150000"/>
              </a:lnSpc>
              <a:spcBef>
                <a:spcPts val="0"/>
              </a:spcBef>
              <a:defRPr/>
            </a:pPr>
            <a:r>
              <a:rPr lang="en-US" altLang="en-US" sz="2000" dirty="0" smtClean="0">
                <a:latin typeface="Arial" panose="020B0604020202020204" pitchFamily="34" charset="0"/>
                <a:cs typeface="Arial" panose="020B0604020202020204" pitchFamily="34" charset="0"/>
              </a:rPr>
              <a:t>Serve the agreed number of patients</a:t>
            </a:r>
          </a:p>
          <a:p>
            <a:pPr eaLnBrk="1" hangingPunct="1">
              <a:lnSpc>
                <a:spcPct val="150000"/>
              </a:lnSpc>
              <a:spcBef>
                <a:spcPts val="0"/>
              </a:spcBef>
              <a:defRPr/>
            </a:pPr>
            <a:r>
              <a:rPr lang="en-US" altLang="en-US" sz="2000" dirty="0" smtClean="0">
                <a:latin typeface="Arial" panose="020B0604020202020204" pitchFamily="34" charset="0"/>
                <a:cs typeface="Arial" panose="020B0604020202020204" pitchFamily="34" charset="0"/>
              </a:rPr>
              <a:t>Use resources efficiently </a:t>
            </a:r>
          </a:p>
          <a:p>
            <a:pPr eaLnBrk="1" hangingPunct="1">
              <a:defRPr/>
            </a:pPr>
            <a:endParaRPr lang="en-US" altLang="en-US" sz="2000" dirty="0" smtClean="0">
              <a:latin typeface="Times" pitchFamily="-84" charset="0"/>
            </a:endParaRPr>
          </a:p>
          <a:p>
            <a:pPr marL="0" indent="0" eaLnBrk="1" hangingPunct="1">
              <a:buFont typeface="Arial" panose="020B0604020202020204" pitchFamily="34" charset="0"/>
              <a:buNone/>
              <a:defRPr/>
            </a:pPr>
            <a:endParaRPr lang="en-US" altLang="en-US" sz="2400" b="1" dirty="0" smtClean="0">
              <a:latin typeface="Times" pitchFamily="-84" charset="0"/>
            </a:endParaRPr>
          </a:p>
        </p:txBody>
      </p:sp>
      <p:sp>
        <p:nvSpPr>
          <p:cNvPr id="6148" name="Slide Number Placeholder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71A93045-AD59-415D-9141-671B8427A1AC}" type="slidenum">
              <a:rPr lang="en-US" altLang="en-US" sz="1200">
                <a:solidFill>
                  <a:srgbClr val="898989"/>
                </a:solidFill>
              </a:rPr>
              <a:pPr>
                <a:spcBef>
                  <a:spcPct val="0"/>
                </a:spcBef>
                <a:buFontTx/>
                <a:buNone/>
              </a:pPr>
              <a:t>3</a:t>
            </a:fld>
            <a:endParaRPr lang="en-US" altLang="en-US" sz="1200">
              <a:solidFill>
                <a:srgbClr val="898989"/>
              </a:solidFill>
            </a:endParaRPr>
          </a:p>
        </p:txBody>
      </p:sp>
      <p:pic>
        <p:nvPicPr>
          <p:cNvPr id="614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3814763"/>
            <a:ext cx="2105025" cy="8858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2189163" y="4763"/>
            <a:ext cx="6599237" cy="1143000"/>
          </a:xfrm>
        </p:spPr>
        <p:txBody>
          <a:bodyPr/>
          <a:lstStyle/>
          <a:p>
            <a:pPr eaLnBrk="1" hangingPunct="1"/>
            <a:r>
              <a:rPr lang="en-US" altLang="en-US" sz="2800" b="1" smtClean="0">
                <a:solidFill>
                  <a:srgbClr val="501214"/>
                </a:solidFill>
                <a:latin typeface="Arial" panose="020B0604020202020204" pitchFamily="34" charset="0"/>
                <a:cs typeface="Arial" panose="020B0604020202020204" pitchFamily="34" charset="0"/>
              </a:rPr>
              <a:t>Background</a:t>
            </a:r>
          </a:p>
        </p:txBody>
      </p:sp>
      <p:sp>
        <p:nvSpPr>
          <p:cNvPr id="7171" name="Content Placeholder 2"/>
          <p:cNvSpPr>
            <a:spLocks noGrp="1"/>
          </p:cNvSpPr>
          <p:nvPr>
            <p:ph idx="1"/>
          </p:nvPr>
        </p:nvSpPr>
        <p:spPr>
          <a:xfrm>
            <a:off x="1638300" y="1079500"/>
            <a:ext cx="7334250" cy="3492500"/>
          </a:xfrm>
        </p:spPr>
        <p:txBody>
          <a:bodyPr/>
          <a:lstStyle/>
          <a:p>
            <a:pPr algn="just" eaLnBrk="1" hangingPunct="1">
              <a:spcBef>
                <a:spcPct val="0"/>
              </a:spcBef>
              <a:spcAft>
                <a:spcPts val="1200"/>
              </a:spcAft>
            </a:pPr>
            <a:r>
              <a:rPr lang="en-US" altLang="en-US" sz="2000" i="1" smtClean="0">
                <a:latin typeface="Arial" panose="020B0604020202020204" pitchFamily="34" charset="0"/>
                <a:cs typeface="Arial" panose="020B0604020202020204" pitchFamily="34" charset="0"/>
              </a:rPr>
              <a:t>Long wait times </a:t>
            </a:r>
            <a:r>
              <a:rPr lang="en-US" altLang="en-US" sz="2000" smtClean="0">
                <a:latin typeface="Arial" panose="020B0604020202020204" pitchFamily="34" charset="0"/>
                <a:cs typeface="Arial" panose="020B0604020202020204" pitchFamily="34" charset="0"/>
              </a:rPr>
              <a:t>are the major reason for patient service dissatisfaction</a:t>
            </a:r>
          </a:p>
          <a:p>
            <a:pPr algn="just" eaLnBrk="1" hangingPunct="1">
              <a:spcBef>
                <a:spcPct val="0"/>
              </a:spcBef>
              <a:spcAft>
                <a:spcPts val="1200"/>
              </a:spcAft>
            </a:pPr>
            <a:r>
              <a:rPr lang="en-US" altLang="en-US" sz="2000" smtClean="0">
                <a:latin typeface="Arial" panose="020B0604020202020204" pitchFamily="34" charset="0"/>
                <a:cs typeface="Arial" panose="020B0604020202020204" pitchFamily="34" charset="0"/>
              </a:rPr>
              <a:t>Patients visiting the clinic for the first time require a longer check-in period than existing patients and therefore increasing the total processing time</a:t>
            </a:r>
          </a:p>
          <a:p>
            <a:pPr algn="just" eaLnBrk="1" hangingPunct="1">
              <a:spcBef>
                <a:spcPct val="0"/>
              </a:spcBef>
              <a:spcAft>
                <a:spcPts val="1200"/>
              </a:spcAft>
            </a:pPr>
            <a:r>
              <a:rPr lang="en-US" altLang="en-US" sz="2000" smtClean="0">
                <a:latin typeface="Arial" panose="020B0604020202020204" pitchFamily="34" charset="0"/>
                <a:cs typeface="Arial" panose="020B0604020202020204" pitchFamily="34" charset="0"/>
              </a:rPr>
              <a:t>Service times vary depending on both doctor and type of patient</a:t>
            </a:r>
          </a:p>
          <a:p>
            <a:pPr algn="just" eaLnBrk="1" hangingPunct="1">
              <a:spcBef>
                <a:spcPct val="0"/>
              </a:spcBef>
              <a:spcAft>
                <a:spcPts val="1200"/>
              </a:spcAft>
            </a:pPr>
            <a:r>
              <a:rPr lang="en-US" altLang="en-US" sz="2000" smtClean="0">
                <a:latin typeface="Arial" panose="020B0604020202020204" pitchFamily="34" charset="0"/>
                <a:cs typeface="Arial" panose="020B0604020202020204" pitchFamily="34" charset="0"/>
              </a:rPr>
              <a:t>Each of the doctor’s schedules are unique and vary by day</a:t>
            </a:r>
          </a:p>
          <a:p>
            <a:pPr eaLnBrk="1" hangingPunct="1"/>
            <a:endParaRPr lang="en-US" altLang="en-US" sz="2400" smtClean="0">
              <a:latin typeface="Arial" panose="020B0604020202020204" pitchFamily="34" charset="0"/>
              <a:cs typeface="Arial" panose="020B0604020202020204" pitchFamily="34" charset="0"/>
            </a:endParaRPr>
          </a:p>
        </p:txBody>
      </p:sp>
      <p:sp>
        <p:nvSpPr>
          <p:cNvPr id="7172" name="Rectangle 3"/>
          <p:cNvSpPr>
            <a:spLocks noGrp="1" noChangeArrowheads="1"/>
          </p:cNvSpPr>
          <p:nvPr/>
        </p:nvSpPr>
        <p:spPr bwMode="auto">
          <a:xfrm>
            <a:off x="168275" y="912813"/>
            <a:ext cx="6934200" cy="1143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endParaRPr lang="en-US" altLang="en-US" sz="2800" b="1">
              <a:solidFill>
                <a:srgbClr val="501215"/>
              </a:solidFill>
              <a:latin typeface="Arial" panose="020B0604020202020204" pitchFamily="34" charset="0"/>
            </a:endParaRPr>
          </a:p>
        </p:txBody>
      </p:sp>
      <p:sp>
        <p:nvSpPr>
          <p:cNvPr id="7173" name="Slide Number Placeholder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464CCF1F-C734-44AE-ABCA-422DB062FEA1}" type="slidenum">
              <a:rPr lang="en-US" altLang="en-US" sz="1200">
                <a:solidFill>
                  <a:srgbClr val="898989"/>
                </a:solidFill>
              </a:rPr>
              <a:pPr>
                <a:spcBef>
                  <a:spcPct val="0"/>
                </a:spcBef>
                <a:buFontTx/>
                <a:buNone/>
              </a:pPr>
              <a:t>4</a:t>
            </a:fld>
            <a:endParaRPr lang="en-US" altLang="en-US" sz="1200">
              <a:solidFill>
                <a:srgbClr val="898989"/>
              </a:solidFill>
            </a:endParaRPr>
          </a:p>
        </p:txBody>
      </p:sp>
      <p:pic>
        <p:nvPicPr>
          <p:cNvPr id="71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08438" y="4738688"/>
            <a:ext cx="2960687" cy="1965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2189163" y="4763"/>
            <a:ext cx="6599237" cy="1143000"/>
          </a:xfrm>
        </p:spPr>
        <p:txBody>
          <a:bodyPr/>
          <a:lstStyle/>
          <a:p>
            <a:pPr eaLnBrk="1" hangingPunct="1"/>
            <a:r>
              <a:rPr lang="en-US" altLang="en-US" sz="2800" b="1" smtClean="0">
                <a:solidFill>
                  <a:srgbClr val="501214"/>
                </a:solidFill>
                <a:latin typeface="Arial" panose="020B0604020202020204" pitchFamily="34" charset="0"/>
                <a:cs typeface="Arial" panose="020B0604020202020204" pitchFamily="34" charset="0"/>
              </a:rPr>
              <a:t>Previous Work</a:t>
            </a:r>
          </a:p>
        </p:txBody>
      </p:sp>
      <p:sp>
        <p:nvSpPr>
          <p:cNvPr id="11267" name="Content Placeholder 2"/>
          <p:cNvSpPr>
            <a:spLocks noGrp="1"/>
          </p:cNvSpPr>
          <p:nvPr>
            <p:ph idx="1"/>
          </p:nvPr>
        </p:nvSpPr>
        <p:spPr>
          <a:xfrm>
            <a:off x="1639888" y="912813"/>
            <a:ext cx="7346950" cy="3460750"/>
          </a:xfrm>
        </p:spPr>
        <p:txBody>
          <a:bodyPr/>
          <a:lstStyle/>
          <a:p>
            <a:pPr marL="457200" lvl="1" indent="0" eaLnBrk="1" hangingPunct="1">
              <a:spcBef>
                <a:spcPct val="0"/>
              </a:spcBef>
              <a:spcAft>
                <a:spcPts val="1200"/>
              </a:spcAft>
              <a:buFont typeface="Arial" panose="020B0604020202020204" pitchFamily="34" charset="0"/>
              <a:buNone/>
              <a:defRPr/>
            </a:pPr>
            <a:endParaRPr lang="en-US" altLang="en-US" sz="2000" dirty="0" smtClean="0">
              <a:latin typeface="Arial" panose="020B0604020202020204" pitchFamily="34" charset="0"/>
              <a:cs typeface="Arial" panose="020B0604020202020204" pitchFamily="34" charset="0"/>
            </a:endParaRPr>
          </a:p>
          <a:p>
            <a:pPr lvl="1" eaLnBrk="1" hangingPunct="1">
              <a:spcBef>
                <a:spcPct val="0"/>
              </a:spcBef>
              <a:spcAft>
                <a:spcPts val="1200"/>
              </a:spcAft>
              <a:defRPr/>
            </a:pPr>
            <a:endParaRPr lang="en-US" altLang="en-US" sz="2000" dirty="0">
              <a:latin typeface="Arial" panose="020B0604020202020204" pitchFamily="34" charset="0"/>
              <a:cs typeface="Arial" panose="020B0604020202020204" pitchFamily="34" charset="0"/>
            </a:endParaRPr>
          </a:p>
          <a:p>
            <a:pPr lvl="1" eaLnBrk="1" hangingPunct="1">
              <a:spcBef>
                <a:spcPct val="0"/>
              </a:spcBef>
              <a:spcAft>
                <a:spcPts val="1200"/>
              </a:spcAft>
              <a:defRPr/>
            </a:pPr>
            <a:endParaRPr lang="en-US" altLang="en-US" sz="2000" dirty="0" smtClean="0">
              <a:latin typeface="Arial" panose="020B0604020202020204" pitchFamily="34" charset="0"/>
              <a:cs typeface="Arial" panose="020B0604020202020204" pitchFamily="34" charset="0"/>
            </a:endParaRPr>
          </a:p>
          <a:p>
            <a:pPr lvl="1" eaLnBrk="1" hangingPunct="1">
              <a:spcBef>
                <a:spcPct val="0"/>
              </a:spcBef>
              <a:spcAft>
                <a:spcPts val="1200"/>
              </a:spcAft>
              <a:defRPr/>
            </a:pPr>
            <a:endParaRPr lang="en-US" altLang="en-US" sz="2000" dirty="0" smtClean="0">
              <a:latin typeface="Arial" panose="020B0604020202020204" pitchFamily="34" charset="0"/>
              <a:cs typeface="Arial" panose="020B0604020202020204" pitchFamily="34" charset="0"/>
            </a:endParaRPr>
          </a:p>
          <a:p>
            <a:pPr lvl="1" eaLnBrk="1" hangingPunct="1">
              <a:spcBef>
                <a:spcPct val="0"/>
              </a:spcBef>
              <a:spcAft>
                <a:spcPts val="1200"/>
              </a:spcAft>
              <a:defRPr/>
            </a:pPr>
            <a:endParaRPr lang="en-US" altLang="en-US" sz="2000" dirty="0">
              <a:latin typeface="Arial" panose="020B0604020202020204" pitchFamily="34" charset="0"/>
              <a:cs typeface="Arial" panose="020B0604020202020204" pitchFamily="34" charset="0"/>
            </a:endParaRPr>
          </a:p>
          <a:p>
            <a:pPr lvl="1" eaLnBrk="1" hangingPunct="1">
              <a:spcBef>
                <a:spcPct val="0"/>
              </a:spcBef>
              <a:spcAft>
                <a:spcPts val="1200"/>
              </a:spcAft>
              <a:defRPr/>
            </a:pPr>
            <a:endParaRPr lang="en-US" altLang="en-US" sz="2000" dirty="0">
              <a:latin typeface="Arial" panose="020B0604020202020204" pitchFamily="34" charset="0"/>
              <a:cs typeface="Arial" panose="020B0604020202020204" pitchFamily="34" charset="0"/>
            </a:endParaRPr>
          </a:p>
          <a:p>
            <a:pPr lvl="1" eaLnBrk="1" hangingPunct="1">
              <a:spcBef>
                <a:spcPct val="0"/>
              </a:spcBef>
              <a:spcAft>
                <a:spcPts val="1200"/>
              </a:spcAft>
              <a:defRPr/>
            </a:pPr>
            <a:endParaRPr lang="en-US" altLang="en-US" sz="2000" dirty="0" smtClean="0">
              <a:latin typeface="Arial" panose="020B0604020202020204" pitchFamily="34" charset="0"/>
              <a:cs typeface="Arial" panose="020B0604020202020204" pitchFamily="34" charset="0"/>
            </a:endParaRPr>
          </a:p>
          <a:p>
            <a:pPr lvl="1" algn="just" eaLnBrk="1" hangingPunct="1">
              <a:spcBef>
                <a:spcPct val="0"/>
              </a:spcBef>
              <a:spcAft>
                <a:spcPts val="1200"/>
              </a:spcAft>
              <a:defRPr/>
            </a:pPr>
            <a:r>
              <a:rPr lang="en-US" altLang="en-US" sz="2000" dirty="0" smtClean="0">
                <a:latin typeface="Arial" panose="020B0604020202020204" pitchFamily="34" charset="0"/>
                <a:cs typeface="Arial" panose="020B0604020202020204" pitchFamily="34" charset="0"/>
              </a:rPr>
              <a:t>In </a:t>
            </a:r>
            <a:r>
              <a:rPr lang="en-US" altLang="en-US" sz="2000" dirty="0" err="1">
                <a:latin typeface="Arial" panose="020B0604020202020204" pitchFamily="34" charset="0"/>
                <a:cs typeface="Arial" panose="020B0604020202020204" pitchFamily="34" charset="0"/>
              </a:rPr>
              <a:t>Mocarzel</a:t>
            </a:r>
            <a:r>
              <a:rPr lang="en-US" altLang="en-US" sz="2000" dirty="0">
                <a:latin typeface="Arial" panose="020B0604020202020204" pitchFamily="34" charset="0"/>
                <a:cs typeface="Arial" panose="020B0604020202020204" pitchFamily="34" charset="0"/>
              </a:rPr>
              <a:t> et al.,</a:t>
            </a:r>
            <a:r>
              <a:rPr lang="en-US" altLang="en-US" sz="2000" dirty="0" smtClean="0">
                <a:latin typeface="Arial" panose="020B0604020202020204" pitchFamily="34" charset="0"/>
                <a:cs typeface="Arial" panose="020B0604020202020204" pitchFamily="34" charset="0"/>
              </a:rPr>
              <a:t>13 results </a:t>
            </a:r>
            <a:r>
              <a:rPr lang="en-US" altLang="en-US" sz="2000" dirty="0">
                <a:latin typeface="Arial" panose="020B0604020202020204" pitchFamily="34" charset="0"/>
                <a:cs typeface="Arial" panose="020B0604020202020204" pitchFamily="34" charset="0"/>
              </a:rPr>
              <a:t>showed that patient waiting time at the front desk increases when multiple new patients are scheduled at the same appointment time.</a:t>
            </a:r>
          </a:p>
          <a:p>
            <a:pPr lvl="1" algn="just" eaLnBrk="1" hangingPunct="1">
              <a:spcBef>
                <a:spcPct val="0"/>
              </a:spcBef>
              <a:spcAft>
                <a:spcPts val="1200"/>
              </a:spcAft>
              <a:defRPr/>
            </a:pPr>
            <a:r>
              <a:rPr lang="en-US" altLang="en-US" sz="2000" dirty="0" smtClean="0">
                <a:latin typeface="Arial" panose="020B0604020202020204" pitchFamily="34" charset="0"/>
                <a:cs typeface="Arial" panose="020B0604020202020204" pitchFamily="34" charset="0"/>
              </a:rPr>
              <a:t>We learned that waiting time can be reduced by optimizing the number of </a:t>
            </a:r>
            <a:r>
              <a:rPr lang="en-US" altLang="en-US" sz="2000" dirty="0">
                <a:latin typeface="Arial" panose="020B0604020202020204" pitchFamily="34" charset="0"/>
                <a:cs typeface="Arial" panose="020B0604020202020204" pitchFamily="34" charset="0"/>
              </a:rPr>
              <a:t>new </a:t>
            </a:r>
            <a:r>
              <a:rPr lang="en-US" altLang="en-US" sz="2000" dirty="0" smtClean="0">
                <a:latin typeface="Arial" panose="020B0604020202020204" pitchFamily="34" charset="0"/>
                <a:cs typeface="Arial" panose="020B0604020202020204" pitchFamily="34" charset="0"/>
              </a:rPr>
              <a:t>patients scheduled at each appointment period.</a:t>
            </a:r>
            <a:endParaRPr lang="en-US" altLang="en-US" sz="2000" dirty="0">
              <a:latin typeface="Arial" panose="020B0604020202020204" pitchFamily="34" charset="0"/>
              <a:cs typeface="Arial" panose="020B0604020202020204" pitchFamily="34" charset="0"/>
            </a:endParaRPr>
          </a:p>
          <a:p>
            <a:pPr marL="457200" lvl="1" indent="0" eaLnBrk="1" hangingPunct="1">
              <a:spcBef>
                <a:spcPct val="0"/>
              </a:spcBef>
              <a:spcAft>
                <a:spcPts val="1200"/>
              </a:spcAft>
              <a:buFont typeface="Arial" panose="020B0604020202020204" pitchFamily="34" charset="0"/>
              <a:buNone/>
              <a:defRPr/>
            </a:pPr>
            <a:endParaRPr lang="en-US" altLang="en-US" sz="2000" dirty="0" smtClean="0">
              <a:latin typeface="Arial" panose="020B0604020202020204" pitchFamily="34" charset="0"/>
              <a:cs typeface="Arial" panose="020B0604020202020204" pitchFamily="34" charset="0"/>
            </a:endParaRPr>
          </a:p>
        </p:txBody>
      </p:sp>
      <p:sp>
        <p:nvSpPr>
          <p:cNvPr id="8196" name="Rectangle 3"/>
          <p:cNvSpPr>
            <a:spLocks noGrp="1" noChangeArrowheads="1"/>
          </p:cNvSpPr>
          <p:nvPr/>
        </p:nvSpPr>
        <p:spPr bwMode="auto">
          <a:xfrm>
            <a:off x="168275" y="912813"/>
            <a:ext cx="6934200" cy="1143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endParaRPr lang="en-US" altLang="en-US" sz="2800" b="1">
              <a:solidFill>
                <a:srgbClr val="501215"/>
              </a:solidFill>
              <a:latin typeface="Arial" panose="020B0604020202020204" pitchFamily="34" charset="0"/>
            </a:endParaRPr>
          </a:p>
        </p:txBody>
      </p:sp>
      <p:sp>
        <p:nvSpPr>
          <p:cNvPr id="8197" name="Slide Number Placeholder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A98289C6-0DC6-4F47-8816-4C5CB7507011}" type="slidenum">
              <a:rPr lang="en-US" altLang="en-US" sz="1200">
                <a:solidFill>
                  <a:srgbClr val="898989"/>
                </a:solidFill>
              </a:rPr>
              <a:pPr>
                <a:spcBef>
                  <a:spcPct val="0"/>
                </a:spcBef>
                <a:buFontTx/>
                <a:buNone/>
              </a:pPr>
              <a:t>5</a:t>
            </a:fld>
            <a:endParaRPr lang="en-US" altLang="en-US" sz="1200">
              <a:solidFill>
                <a:srgbClr val="898989"/>
              </a:solidFill>
            </a:endParaRPr>
          </a:p>
        </p:txBody>
      </p:sp>
      <p:pic>
        <p:nvPicPr>
          <p:cNvPr id="819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0200" y="1074738"/>
            <a:ext cx="2413000" cy="26098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348610" y="1986964"/>
            <a:ext cx="573527" cy="369332"/>
          </a:xfrm>
          <a:prstGeom prst="rect">
            <a:avLst/>
          </a:prstGeom>
          <a:noFill/>
        </p:spPr>
        <p:txBody>
          <a:bodyPr>
            <a:spAutoFit/>
          </a:bodyPr>
          <a:lstStyle/>
          <a:p>
            <a:pPr>
              <a:defRPr/>
            </a:pPr>
            <a:r>
              <a:rPr lang="en-US" b="1" dirty="0">
                <a:ln w="18000">
                  <a:solidFill>
                    <a:schemeClr val="accent2">
                      <a:satMod val="140000"/>
                    </a:schemeClr>
                  </a:solidFill>
                  <a:prstDash val="solid"/>
                  <a:miter lim="800000"/>
                </a:ln>
                <a:solidFill>
                  <a:srgbClr val="FF3300"/>
                </a:solidFill>
                <a:effectLst>
                  <a:outerShdw blurRad="25500" dist="23000" dir="7020000" algn="tl">
                    <a:srgbClr val="000000">
                      <a:alpha val="50000"/>
                    </a:srgbClr>
                  </a:outerShdw>
                </a:effectLst>
              </a:rPr>
              <a:t>Exit</a:t>
            </a:r>
          </a:p>
        </p:txBody>
      </p:sp>
      <p:sp>
        <p:nvSpPr>
          <p:cNvPr id="8" name="TextBox 7"/>
          <p:cNvSpPr txBox="1"/>
          <p:nvPr/>
        </p:nvSpPr>
        <p:spPr>
          <a:xfrm>
            <a:off x="5070145" y="3685122"/>
            <a:ext cx="1025434" cy="369332"/>
          </a:xfrm>
          <a:prstGeom prst="rect">
            <a:avLst/>
          </a:prstGeom>
          <a:noFill/>
        </p:spPr>
        <p:txBody>
          <a:bodyPr>
            <a:spAutoFit/>
          </a:bodyPr>
          <a:lstStyle/>
          <a:p>
            <a:pPr>
              <a:defRPr/>
            </a:pPr>
            <a:r>
              <a:rPr lang="en-US" b="1" dirty="0">
                <a:ln w="18000">
                  <a:solidFill>
                    <a:schemeClr val="accent2">
                      <a:satMod val="140000"/>
                    </a:schemeClr>
                  </a:solidFill>
                  <a:prstDash val="solid"/>
                  <a:miter lim="800000"/>
                </a:ln>
                <a:solidFill>
                  <a:srgbClr val="FF3300"/>
                </a:solidFill>
                <a:effectLst>
                  <a:outerShdw blurRad="25500" dist="23000" dir="7020000" algn="tl">
                    <a:srgbClr val="000000">
                      <a:alpha val="50000"/>
                    </a:srgbClr>
                  </a:outerShdw>
                </a:effectLst>
              </a:rPr>
              <a:t>Entrance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p:cNvSpPr>
            <a:spLocks noGrp="1"/>
          </p:cNvSpPr>
          <p:nvPr>
            <p:ph idx="1"/>
          </p:nvPr>
        </p:nvSpPr>
        <p:spPr>
          <a:xfrm>
            <a:off x="1841500" y="4038600"/>
            <a:ext cx="7038975" cy="2654300"/>
          </a:xfrm>
        </p:spPr>
        <p:txBody>
          <a:bodyPr/>
          <a:lstStyle/>
          <a:p>
            <a:pPr eaLnBrk="1" hangingPunct="1">
              <a:defRPr/>
            </a:pPr>
            <a:r>
              <a:rPr lang="en-US" altLang="en-US" sz="2000" dirty="0" smtClean="0">
                <a:latin typeface="Arial" pitchFamily="34" charset="0"/>
                <a:cs typeface="Arial" pitchFamily="34" charset="0"/>
              </a:rPr>
              <a:t>This table represents the conclusions of previous work</a:t>
            </a:r>
          </a:p>
          <a:p>
            <a:pPr eaLnBrk="1" hangingPunct="1">
              <a:defRPr/>
            </a:pPr>
            <a:r>
              <a:rPr lang="en-US" altLang="en-US" sz="2000" dirty="0" smtClean="0">
                <a:latin typeface="Arial" pitchFamily="34" charset="0"/>
                <a:cs typeface="Arial" pitchFamily="34" charset="0"/>
              </a:rPr>
              <a:t>It is broken into three patient arrival percentages</a:t>
            </a:r>
          </a:p>
          <a:p>
            <a:pPr lvl="1" eaLnBrk="1" hangingPunct="1">
              <a:defRPr/>
            </a:pPr>
            <a:r>
              <a:rPr lang="en-US" altLang="en-US" sz="1600" dirty="0" smtClean="0">
                <a:latin typeface="Arial" pitchFamily="34" charset="0"/>
                <a:cs typeface="Arial" pitchFamily="34" charset="0"/>
              </a:rPr>
              <a:t>30% new, 70% existing</a:t>
            </a:r>
          </a:p>
          <a:p>
            <a:pPr lvl="1" eaLnBrk="1" hangingPunct="1">
              <a:defRPr/>
            </a:pPr>
            <a:r>
              <a:rPr lang="en-US" altLang="en-US" sz="1600" dirty="0" smtClean="0">
                <a:latin typeface="Arial" pitchFamily="34" charset="0"/>
                <a:cs typeface="Arial" pitchFamily="34" charset="0"/>
              </a:rPr>
              <a:t>50% new, 50% existing</a:t>
            </a:r>
          </a:p>
          <a:p>
            <a:pPr lvl="1" eaLnBrk="1" hangingPunct="1">
              <a:defRPr/>
            </a:pPr>
            <a:r>
              <a:rPr lang="en-US" altLang="en-US" sz="1600" dirty="0" smtClean="0">
                <a:latin typeface="Arial" pitchFamily="34" charset="0"/>
                <a:cs typeface="Arial" pitchFamily="34" charset="0"/>
              </a:rPr>
              <a:t>70% new, 30% existing</a:t>
            </a:r>
          </a:p>
          <a:p>
            <a:pPr eaLnBrk="1" hangingPunct="1">
              <a:defRPr/>
            </a:pPr>
            <a:r>
              <a:rPr lang="en-US" altLang="en-US" sz="2000" dirty="0" smtClean="0">
                <a:latin typeface="Arial" pitchFamily="34" charset="0"/>
                <a:cs typeface="Arial" pitchFamily="34" charset="0"/>
              </a:rPr>
              <a:t>Also shows high, normal, and low level conditions</a:t>
            </a:r>
            <a:endParaRPr lang="en-US" altLang="en-US" sz="2000" dirty="0">
              <a:latin typeface="Arial" pitchFamily="34" charset="0"/>
              <a:cs typeface="Arial" pitchFamily="34" charset="0"/>
            </a:endParaRPr>
          </a:p>
          <a:p>
            <a:pPr marL="0" indent="0" eaLnBrk="1" hangingPunct="1">
              <a:buFont typeface="Arial" panose="020B0604020202020204" pitchFamily="34" charset="0"/>
              <a:buNone/>
              <a:defRPr/>
            </a:pPr>
            <a:endParaRPr lang="en-US" altLang="en-US" sz="2000" dirty="0" smtClean="0">
              <a:latin typeface="Arial" pitchFamily="34" charset="0"/>
              <a:cs typeface="Arial" pitchFamily="34" charset="0"/>
            </a:endParaRPr>
          </a:p>
        </p:txBody>
      </p:sp>
      <p:sp>
        <p:nvSpPr>
          <p:cNvPr id="9219" name="Rectangle 3"/>
          <p:cNvSpPr>
            <a:spLocks noGrp="1" noChangeArrowheads="1"/>
          </p:cNvSpPr>
          <p:nvPr/>
        </p:nvSpPr>
        <p:spPr bwMode="auto">
          <a:xfrm>
            <a:off x="168275" y="912813"/>
            <a:ext cx="6934200" cy="1143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endParaRPr lang="en-US" altLang="en-US" sz="2800" b="1">
              <a:solidFill>
                <a:srgbClr val="501215"/>
              </a:solidFill>
              <a:latin typeface="Arial" panose="020B0604020202020204" pitchFamily="34" charset="0"/>
            </a:endParaRPr>
          </a:p>
        </p:txBody>
      </p:sp>
      <p:sp>
        <p:nvSpPr>
          <p:cNvPr id="9220" name="Slide Number Placeholder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70263C68-BF7A-497A-A60D-A3A65C61E9A9}" type="slidenum">
              <a:rPr lang="en-US" altLang="en-US" sz="1200">
                <a:solidFill>
                  <a:srgbClr val="898989"/>
                </a:solidFill>
              </a:rPr>
              <a:pPr>
                <a:spcBef>
                  <a:spcPct val="0"/>
                </a:spcBef>
                <a:buFontTx/>
                <a:buNone/>
              </a:pPr>
              <a:t>6</a:t>
            </a:fld>
            <a:endParaRPr lang="en-US" altLang="en-US" sz="1200">
              <a:solidFill>
                <a:srgbClr val="898989"/>
              </a:solidFill>
            </a:endParaRPr>
          </a:p>
        </p:txBody>
      </p:sp>
      <p:pic>
        <p:nvPicPr>
          <p:cNvPr id="922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5700" y="912813"/>
            <a:ext cx="5613400" cy="28289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9222" name="Rectangle 1"/>
          <p:cNvSpPr>
            <a:spLocks noChangeArrowheads="1"/>
          </p:cNvSpPr>
          <p:nvPr/>
        </p:nvSpPr>
        <p:spPr bwMode="auto">
          <a:xfrm>
            <a:off x="2693988" y="3729038"/>
            <a:ext cx="5262562" cy="261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100" b="1"/>
              <a:t>Figure 2: </a:t>
            </a:r>
            <a:r>
              <a:rPr lang="en-US" altLang="en-US" sz="1100"/>
              <a:t>Patient waiting time for check-in under different new patient arrivals’ scenarios</a:t>
            </a:r>
            <a:endParaRPr lang="en-US" altLang="en-US" sz="1100" b="1"/>
          </a:p>
        </p:txBody>
      </p:sp>
      <p:sp>
        <p:nvSpPr>
          <p:cNvPr id="9223" name="Title 1"/>
          <p:cNvSpPr txBox="1">
            <a:spLocks/>
          </p:cNvSpPr>
          <p:nvPr/>
        </p:nvSpPr>
        <p:spPr bwMode="auto">
          <a:xfrm>
            <a:off x="2189163" y="4763"/>
            <a:ext cx="6599237"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2800" b="1">
                <a:solidFill>
                  <a:srgbClr val="501214"/>
                </a:solidFill>
                <a:latin typeface="Arial" panose="020B0604020202020204" pitchFamily="34" charset="0"/>
                <a:cs typeface="Arial" panose="020B0604020202020204" pitchFamily="34" charset="0"/>
              </a:rPr>
              <a:t>Previous Work</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42" name="Title 1"/>
          <p:cNvSpPr>
            <a:spLocks noGrp="1"/>
          </p:cNvSpPr>
          <p:nvPr>
            <p:ph type="title"/>
          </p:nvPr>
        </p:nvSpPr>
        <p:spPr>
          <a:xfrm>
            <a:off x="2189163" y="4763"/>
            <a:ext cx="6599237" cy="1143000"/>
          </a:xfrm>
        </p:spPr>
        <p:txBody>
          <a:bodyPr/>
          <a:lstStyle/>
          <a:p>
            <a:pPr eaLnBrk="1" hangingPunct="1"/>
            <a:r>
              <a:rPr lang="en-US" altLang="en-US" sz="2800" b="1" smtClean="0">
                <a:solidFill>
                  <a:srgbClr val="501214"/>
                </a:solidFill>
                <a:latin typeface="Arial" panose="020B0604020202020204" pitchFamily="34" charset="0"/>
                <a:cs typeface="Arial" panose="020B0604020202020204" pitchFamily="34" charset="0"/>
              </a:rPr>
              <a:t>Problem Statement</a:t>
            </a:r>
          </a:p>
        </p:txBody>
      </p:sp>
      <p:sp>
        <p:nvSpPr>
          <p:cNvPr id="6147" name="Content Placeholder 2"/>
          <p:cNvSpPr>
            <a:spLocks noGrp="1"/>
          </p:cNvSpPr>
          <p:nvPr>
            <p:ph idx="1"/>
          </p:nvPr>
        </p:nvSpPr>
        <p:spPr>
          <a:xfrm>
            <a:off x="1833563" y="1079500"/>
            <a:ext cx="7038975" cy="4149725"/>
          </a:xfrm>
        </p:spPr>
        <p:txBody>
          <a:bodyPr/>
          <a:lstStyle/>
          <a:p>
            <a:pPr marL="0" indent="0" eaLnBrk="1" hangingPunct="1">
              <a:buFont typeface="Arial" panose="020B0604020202020204" pitchFamily="34" charset="0"/>
              <a:buNone/>
              <a:defRPr/>
            </a:pPr>
            <a:endParaRPr lang="en-US" altLang="en-US" sz="2400" dirty="0" smtClean="0">
              <a:latin typeface="Arial" panose="020B0604020202020204" pitchFamily="34" charset="0"/>
              <a:cs typeface="Arial" panose="020B0604020202020204" pitchFamily="34" charset="0"/>
            </a:endParaRPr>
          </a:p>
          <a:p>
            <a:pPr marL="0" indent="0" eaLnBrk="1" hangingPunct="1">
              <a:lnSpc>
                <a:spcPct val="150000"/>
              </a:lnSpc>
              <a:spcBef>
                <a:spcPts val="0"/>
              </a:spcBef>
              <a:buFont typeface="Arial" panose="020B0604020202020204" pitchFamily="34" charset="0"/>
              <a:buNone/>
              <a:defRPr/>
            </a:pPr>
            <a:r>
              <a:rPr lang="en-US" altLang="en-US" sz="2400" b="1" dirty="0" smtClean="0">
                <a:latin typeface="Arial" panose="020B0604020202020204" pitchFamily="34" charset="0"/>
                <a:cs typeface="Arial" panose="020B0604020202020204" pitchFamily="34" charset="0"/>
              </a:rPr>
              <a:t>Research Objective: </a:t>
            </a:r>
          </a:p>
          <a:p>
            <a:pPr marL="0" indent="0" eaLnBrk="1" hangingPunct="1">
              <a:lnSpc>
                <a:spcPct val="150000"/>
              </a:lnSpc>
              <a:spcBef>
                <a:spcPts val="0"/>
              </a:spcBef>
              <a:buFont typeface="Arial" panose="020B0604020202020204" pitchFamily="34" charset="0"/>
              <a:buNone/>
              <a:defRPr/>
            </a:pPr>
            <a:r>
              <a:rPr lang="en-US" altLang="en-US" sz="2400" dirty="0" smtClean="0">
                <a:latin typeface="Arial" panose="020B0604020202020204" pitchFamily="34" charset="0"/>
                <a:cs typeface="Arial" panose="020B0604020202020204" pitchFamily="34" charset="0"/>
              </a:rPr>
              <a:t>Optimize the patient appointment schedules at the Live Oak Health Partners.</a:t>
            </a:r>
          </a:p>
          <a:p>
            <a:pPr eaLnBrk="1" hangingPunct="1">
              <a:lnSpc>
                <a:spcPct val="150000"/>
              </a:lnSpc>
              <a:spcBef>
                <a:spcPts val="0"/>
              </a:spcBef>
              <a:defRPr/>
            </a:pPr>
            <a:r>
              <a:rPr lang="en-US" altLang="en-US" sz="2000" dirty="0" smtClean="0">
                <a:latin typeface="Arial" panose="020B0604020202020204" pitchFamily="34" charset="0"/>
                <a:cs typeface="Arial" panose="020B0604020202020204" pitchFamily="34" charset="0"/>
              </a:rPr>
              <a:t>Decrease check-in and check-out waiting times</a:t>
            </a:r>
            <a:endParaRPr lang="en-US" altLang="en-US" sz="1200" dirty="0" smtClean="0">
              <a:latin typeface="Arial" panose="020B0604020202020204" pitchFamily="34" charset="0"/>
              <a:cs typeface="Arial" panose="020B0604020202020204" pitchFamily="34" charset="0"/>
            </a:endParaRPr>
          </a:p>
          <a:p>
            <a:pPr eaLnBrk="1" hangingPunct="1">
              <a:lnSpc>
                <a:spcPct val="150000"/>
              </a:lnSpc>
              <a:spcBef>
                <a:spcPts val="0"/>
              </a:spcBef>
              <a:defRPr/>
            </a:pPr>
            <a:r>
              <a:rPr lang="en-US" altLang="en-US" sz="2000" dirty="0" smtClean="0">
                <a:latin typeface="Arial" panose="020B0604020202020204" pitchFamily="34" charset="0"/>
                <a:cs typeface="Arial" panose="020B0604020202020204" pitchFamily="34" charset="0"/>
              </a:rPr>
              <a:t>Decrease number of patients in queue</a:t>
            </a:r>
          </a:p>
          <a:p>
            <a:pPr eaLnBrk="1" hangingPunct="1">
              <a:lnSpc>
                <a:spcPct val="150000"/>
              </a:lnSpc>
              <a:spcBef>
                <a:spcPts val="0"/>
              </a:spcBef>
              <a:defRPr/>
            </a:pPr>
            <a:r>
              <a:rPr lang="en-US" altLang="en-US" sz="2000" dirty="0" smtClean="0">
                <a:latin typeface="Arial" panose="020B0604020202020204" pitchFamily="34" charset="0"/>
                <a:cs typeface="Arial" panose="020B0604020202020204" pitchFamily="34" charset="0"/>
              </a:rPr>
              <a:t>Decrease workload on staff</a:t>
            </a:r>
          </a:p>
          <a:p>
            <a:pPr eaLnBrk="1" hangingPunct="1">
              <a:lnSpc>
                <a:spcPct val="150000"/>
              </a:lnSpc>
              <a:spcBef>
                <a:spcPts val="0"/>
              </a:spcBef>
              <a:defRPr/>
            </a:pPr>
            <a:r>
              <a:rPr lang="en-US" altLang="en-US" sz="2000" dirty="0" smtClean="0">
                <a:latin typeface="Arial" panose="020B0604020202020204" pitchFamily="34" charset="0"/>
                <a:cs typeface="Arial" panose="020B0604020202020204" pitchFamily="34" charset="0"/>
              </a:rPr>
              <a:t>Increase doctor utilization</a:t>
            </a:r>
          </a:p>
          <a:p>
            <a:pPr marL="0" indent="0" eaLnBrk="1" hangingPunct="1">
              <a:lnSpc>
                <a:spcPct val="150000"/>
              </a:lnSpc>
              <a:spcBef>
                <a:spcPts val="0"/>
              </a:spcBef>
              <a:buNone/>
              <a:defRPr/>
            </a:pPr>
            <a:r>
              <a:rPr lang="en-US" altLang="en-US" sz="2000" dirty="0" smtClean="0">
                <a:latin typeface="Arial" panose="020B0604020202020204" pitchFamily="34" charset="0"/>
                <a:cs typeface="Arial" panose="020B0604020202020204" pitchFamily="34" charset="0"/>
              </a:rPr>
              <a:t>While considering patient no-shows and walk-ins</a:t>
            </a:r>
          </a:p>
          <a:p>
            <a:pPr marL="457200" indent="-457200" eaLnBrk="1" hangingPunct="1">
              <a:buFont typeface="+mj-lt"/>
              <a:buAutoNum type="arabicPeriod"/>
              <a:defRPr/>
            </a:pPr>
            <a:endParaRPr lang="en-US" altLang="en-US" sz="1600" dirty="0" smtClean="0">
              <a:latin typeface="Times" panose="02020603050405020304" pitchFamily="18" charset="0"/>
              <a:cs typeface="Times" panose="02020603050405020304" pitchFamily="18" charset="0"/>
            </a:endParaRPr>
          </a:p>
        </p:txBody>
      </p:sp>
      <p:sp>
        <p:nvSpPr>
          <p:cNvPr id="10244" name="Rectangle 3"/>
          <p:cNvSpPr>
            <a:spLocks noGrp="1" noChangeArrowheads="1"/>
          </p:cNvSpPr>
          <p:nvPr/>
        </p:nvSpPr>
        <p:spPr bwMode="auto">
          <a:xfrm>
            <a:off x="168275" y="912813"/>
            <a:ext cx="6934200" cy="1143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endParaRPr lang="en-US" altLang="en-US" sz="2800" b="1">
              <a:solidFill>
                <a:srgbClr val="501215"/>
              </a:solidFill>
              <a:latin typeface="Arial" panose="020B0604020202020204" pitchFamily="34" charset="0"/>
            </a:endParaRPr>
          </a:p>
        </p:txBody>
      </p:sp>
      <p:sp>
        <p:nvSpPr>
          <p:cNvPr id="10245" name="Slide Number Placeholder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80AE8ED8-1086-470A-B79F-BB325FFD35C1}" type="slidenum">
              <a:rPr lang="en-US" altLang="en-US" sz="1200">
                <a:solidFill>
                  <a:srgbClr val="898989"/>
                </a:solidFill>
              </a:rPr>
              <a:pPr>
                <a:spcBef>
                  <a:spcPct val="0"/>
                </a:spcBef>
                <a:buFontTx/>
                <a:buNone/>
              </a:pPr>
              <a:t>7</a:t>
            </a:fld>
            <a:endParaRPr lang="en-US" altLang="en-US" sz="1200">
              <a:solidFill>
                <a:srgbClr val="898989"/>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1266" name="Rectangle 3"/>
          <p:cNvSpPr>
            <a:spLocks noGrp="1" noChangeArrowheads="1"/>
          </p:cNvSpPr>
          <p:nvPr/>
        </p:nvSpPr>
        <p:spPr bwMode="auto">
          <a:xfrm>
            <a:off x="168275" y="912813"/>
            <a:ext cx="6934200" cy="1143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endParaRPr lang="en-US" altLang="en-US" sz="2800" b="1">
              <a:solidFill>
                <a:srgbClr val="501215"/>
              </a:solidFill>
              <a:latin typeface="Arial" panose="020B0604020202020204" pitchFamily="34" charset="0"/>
            </a:endParaRPr>
          </a:p>
        </p:txBody>
      </p:sp>
      <p:sp>
        <p:nvSpPr>
          <p:cNvPr id="5" name="TextBox 4"/>
          <p:cNvSpPr txBox="1"/>
          <p:nvPr/>
        </p:nvSpPr>
        <p:spPr>
          <a:xfrm>
            <a:off x="1817688" y="1025525"/>
            <a:ext cx="7189787" cy="1662113"/>
          </a:xfrm>
          <a:prstGeom prst="rect">
            <a:avLst/>
          </a:prstGeom>
          <a:noFill/>
        </p:spPr>
        <p:txBody>
          <a:bodyPr>
            <a:spAutoFit/>
          </a:bodyPr>
          <a:lstStyle/>
          <a:p>
            <a:pPr algn="just" eaLnBrk="1" hangingPunct="1">
              <a:defRPr/>
            </a:pPr>
            <a:r>
              <a:rPr lang="en-US" altLang="en-US" sz="2200" b="1" dirty="0">
                <a:latin typeface="Arial" panose="020B0604020202020204" pitchFamily="34" charset="0"/>
                <a:cs typeface="Arial" panose="020B0604020202020204" pitchFamily="34" charset="0"/>
              </a:rPr>
              <a:t>Clinic Description:</a:t>
            </a:r>
          </a:p>
          <a:p>
            <a:pPr marL="285750" indent="-285750" algn="just" eaLnBrk="1" hangingPunct="1">
              <a:buFont typeface="Arial" panose="020B0604020202020204" pitchFamily="34" charset="0"/>
              <a:buChar char="•"/>
              <a:defRPr/>
            </a:pPr>
            <a:r>
              <a:rPr lang="en-US" sz="2000" dirty="0">
                <a:latin typeface="Arial" panose="020B0604020202020204" pitchFamily="34" charset="0"/>
                <a:cs typeface="Arial" panose="020B0604020202020204" pitchFamily="34" charset="0"/>
              </a:rPr>
              <a:t>The clinic has 7 physicians </a:t>
            </a:r>
          </a:p>
          <a:p>
            <a:pPr lvl="1" algn="just" eaLnBrk="1" hangingPunct="1">
              <a:defRPr/>
            </a:pPr>
            <a:r>
              <a:rPr lang="en-US" sz="2000" dirty="0">
                <a:latin typeface="Arial" panose="020B0604020202020204" pitchFamily="34" charset="0"/>
                <a:cs typeface="Arial" panose="020B0604020202020204" pitchFamily="34" charset="0"/>
              </a:rPr>
              <a:t>(2 orthopedic, 3 general surgeons, 1 audiologist, and 1 ENT doctor)</a:t>
            </a:r>
          </a:p>
          <a:p>
            <a:pPr marL="285750" indent="-285750" algn="just" eaLnBrk="1" hangingPunct="1">
              <a:buFont typeface="Arial" panose="020B0604020202020204" pitchFamily="34" charset="0"/>
              <a:buChar char="•"/>
              <a:defRPr/>
            </a:pPr>
            <a:r>
              <a:rPr lang="en-US" sz="2000" dirty="0">
                <a:latin typeface="Arial" panose="020B0604020202020204" pitchFamily="34" charset="0"/>
                <a:cs typeface="Arial" panose="020B0604020202020204" pitchFamily="34" charset="0"/>
              </a:rPr>
              <a:t>The typical </a:t>
            </a:r>
            <a:r>
              <a:rPr lang="en-US" sz="2000" dirty="0" smtClean="0">
                <a:latin typeface="Arial" panose="020B0604020202020204" pitchFamily="34" charset="0"/>
                <a:cs typeface="Arial" panose="020B0604020202020204" pitchFamily="34" charset="0"/>
              </a:rPr>
              <a:t>morning weekly </a:t>
            </a:r>
            <a:r>
              <a:rPr lang="en-US" sz="2000" dirty="0">
                <a:latin typeface="Arial" panose="020B0604020202020204" pitchFamily="34" charset="0"/>
                <a:cs typeface="Arial" panose="020B0604020202020204" pitchFamily="34" charset="0"/>
              </a:rPr>
              <a:t>schedule for the physicians:</a:t>
            </a:r>
            <a:endParaRPr lang="en-US" sz="2000" dirty="0"/>
          </a:p>
        </p:txBody>
      </p:sp>
      <p:sp>
        <p:nvSpPr>
          <p:cNvPr id="11268" name="Title 1"/>
          <p:cNvSpPr>
            <a:spLocks noGrp="1"/>
          </p:cNvSpPr>
          <p:nvPr>
            <p:ph type="title"/>
          </p:nvPr>
        </p:nvSpPr>
        <p:spPr>
          <a:xfrm>
            <a:off x="2189163" y="4763"/>
            <a:ext cx="6599237" cy="1143000"/>
          </a:xfrm>
        </p:spPr>
        <p:txBody>
          <a:bodyPr/>
          <a:lstStyle/>
          <a:p>
            <a:pPr eaLnBrk="1" hangingPunct="1"/>
            <a:r>
              <a:rPr lang="en-US" altLang="en-US" sz="2800" b="1" smtClean="0">
                <a:solidFill>
                  <a:srgbClr val="501214"/>
                </a:solidFill>
                <a:latin typeface="Arial" panose="020B0604020202020204" pitchFamily="34" charset="0"/>
                <a:cs typeface="Arial" panose="020B0604020202020204" pitchFamily="34" charset="0"/>
              </a:rPr>
              <a:t>Problem Statement</a:t>
            </a:r>
          </a:p>
        </p:txBody>
      </p:sp>
      <p:sp>
        <p:nvSpPr>
          <p:cNvPr id="11269" name="Rectangle 2"/>
          <p:cNvSpPr>
            <a:spLocks noChangeArrowheads="1"/>
          </p:cNvSpPr>
          <p:nvPr/>
        </p:nvSpPr>
        <p:spPr bwMode="auto">
          <a:xfrm>
            <a:off x="3462788" y="2744788"/>
            <a:ext cx="3732176"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400" b="1" dirty="0"/>
              <a:t>Table 1: </a:t>
            </a:r>
            <a:r>
              <a:rPr lang="en-US" altLang="en-US" sz="1400" dirty="0" smtClean="0"/>
              <a:t>Morning weekly </a:t>
            </a:r>
            <a:r>
              <a:rPr lang="en-US" altLang="en-US" sz="1400" dirty="0"/>
              <a:t>Schedule for Physicians</a:t>
            </a:r>
            <a:endParaRPr lang="en-US" altLang="en-US" sz="1400" b="1" dirty="0"/>
          </a:p>
        </p:txBody>
      </p:sp>
      <p:pic>
        <p:nvPicPr>
          <p:cNvPr id="1025"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0643" y="3051175"/>
            <a:ext cx="6623875" cy="222906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290" name="Title 1"/>
          <p:cNvSpPr>
            <a:spLocks noGrp="1"/>
          </p:cNvSpPr>
          <p:nvPr>
            <p:ph type="title"/>
          </p:nvPr>
        </p:nvSpPr>
        <p:spPr>
          <a:xfrm>
            <a:off x="2171700" y="4763"/>
            <a:ext cx="6599238" cy="1143000"/>
          </a:xfrm>
        </p:spPr>
        <p:txBody>
          <a:bodyPr/>
          <a:lstStyle/>
          <a:p>
            <a:pPr eaLnBrk="1" hangingPunct="1"/>
            <a:r>
              <a:rPr lang="en-US" altLang="en-US" sz="2800" b="1" smtClean="0">
                <a:solidFill>
                  <a:srgbClr val="501214"/>
                </a:solidFill>
                <a:latin typeface="Arial" panose="020B0604020202020204" pitchFamily="34" charset="0"/>
                <a:cs typeface="Arial" panose="020B0604020202020204" pitchFamily="34" charset="0"/>
              </a:rPr>
              <a:t>Solution Approach</a:t>
            </a:r>
          </a:p>
        </p:txBody>
      </p:sp>
      <p:sp>
        <p:nvSpPr>
          <p:cNvPr id="9219" name="Content Placeholder 2"/>
          <p:cNvSpPr>
            <a:spLocks noGrp="1"/>
          </p:cNvSpPr>
          <p:nvPr>
            <p:ph idx="1"/>
          </p:nvPr>
        </p:nvSpPr>
        <p:spPr>
          <a:xfrm>
            <a:off x="1800225" y="1308100"/>
            <a:ext cx="7351713" cy="4149725"/>
          </a:xfrm>
        </p:spPr>
        <p:txBody>
          <a:bodyPr/>
          <a:lstStyle/>
          <a:p>
            <a:pPr marL="169863" indent="-169863" eaLnBrk="1" hangingPunct="1">
              <a:spcBef>
                <a:spcPts val="0"/>
              </a:spcBef>
              <a:spcAft>
                <a:spcPts val="600"/>
              </a:spcAft>
              <a:defRPr/>
            </a:pPr>
            <a:r>
              <a:rPr lang="en-US" sz="2000" dirty="0" smtClean="0">
                <a:latin typeface="Arial" panose="020B0604020202020204" pitchFamily="34" charset="0"/>
                <a:cs typeface="Arial" panose="020B0604020202020204" pitchFamily="34" charset="0"/>
              </a:rPr>
              <a:t>Develop an Integer Programming (IP) model to optimize patients scheduled</a:t>
            </a:r>
            <a:endParaRPr lang="en-US" altLang="en-US" sz="2000" dirty="0" smtClean="0">
              <a:latin typeface="Arial" panose="020B0604020202020204" pitchFamily="34" charset="0"/>
              <a:cs typeface="Arial" panose="020B0604020202020204" pitchFamily="34" charset="0"/>
            </a:endParaRPr>
          </a:p>
          <a:p>
            <a:pPr marL="169863" indent="-169863" eaLnBrk="1" hangingPunct="1">
              <a:spcBef>
                <a:spcPts val="0"/>
              </a:spcBef>
              <a:spcAft>
                <a:spcPts val="600"/>
              </a:spcAft>
              <a:defRPr/>
            </a:pPr>
            <a:endParaRPr lang="en-US" altLang="en-US" sz="2000" dirty="0" smtClean="0">
              <a:latin typeface="Arial" panose="020B0604020202020204" pitchFamily="34" charset="0"/>
              <a:cs typeface="Arial" panose="020B0604020202020204" pitchFamily="34" charset="0"/>
            </a:endParaRPr>
          </a:p>
          <a:p>
            <a:pPr marL="169863" indent="-169863" eaLnBrk="1" hangingPunct="1">
              <a:spcBef>
                <a:spcPts val="0"/>
              </a:spcBef>
              <a:spcAft>
                <a:spcPts val="600"/>
              </a:spcAft>
              <a:defRPr/>
            </a:pPr>
            <a:r>
              <a:rPr lang="en-US" altLang="en-US" sz="2000" dirty="0" smtClean="0">
                <a:latin typeface="Arial" panose="020B0604020202020204" pitchFamily="34" charset="0"/>
                <a:cs typeface="Arial" panose="020B0604020202020204" pitchFamily="34" charset="0"/>
              </a:rPr>
              <a:t>Primary performance measures considered were:</a:t>
            </a:r>
          </a:p>
          <a:p>
            <a:pPr marL="742950" lvl="2" indent="-342900" eaLnBrk="1" hangingPunct="1">
              <a:spcBef>
                <a:spcPts val="0"/>
              </a:spcBef>
              <a:spcAft>
                <a:spcPts val="600"/>
              </a:spcAft>
              <a:buFont typeface="Courier New" panose="02070309020205020404" pitchFamily="49" charset="0"/>
              <a:buChar char="o"/>
              <a:defRPr/>
            </a:pPr>
            <a:r>
              <a:rPr lang="en-US" altLang="en-US" sz="2000" dirty="0" smtClean="0">
                <a:latin typeface="Arial" panose="020B0604020202020204" pitchFamily="34" charset="0"/>
                <a:cs typeface="Arial" panose="020B0604020202020204" pitchFamily="34" charset="0"/>
              </a:rPr>
              <a:t>The waiting time for check-in/check-out</a:t>
            </a:r>
          </a:p>
          <a:p>
            <a:pPr marL="742950" lvl="2" indent="-342900" eaLnBrk="1" hangingPunct="1">
              <a:spcBef>
                <a:spcPts val="0"/>
              </a:spcBef>
              <a:spcAft>
                <a:spcPts val="600"/>
              </a:spcAft>
              <a:buFont typeface="Courier New" panose="02070309020205020404" pitchFamily="49" charset="0"/>
              <a:buChar char="o"/>
              <a:defRPr/>
            </a:pPr>
            <a:r>
              <a:rPr lang="en-US" altLang="en-US" sz="2000" dirty="0" smtClean="0">
                <a:latin typeface="Arial" panose="020B0604020202020204" pitchFamily="34" charset="0"/>
                <a:cs typeface="Arial" panose="020B0604020202020204" pitchFamily="34" charset="0"/>
              </a:rPr>
              <a:t>The availability of doctors</a:t>
            </a:r>
          </a:p>
          <a:p>
            <a:pPr marL="742950" lvl="2" indent="-342900" eaLnBrk="1" hangingPunct="1">
              <a:spcBef>
                <a:spcPts val="0"/>
              </a:spcBef>
              <a:spcAft>
                <a:spcPts val="600"/>
              </a:spcAft>
              <a:buFont typeface="Courier New" panose="02070309020205020404" pitchFamily="49" charset="0"/>
              <a:buChar char="o"/>
              <a:defRPr/>
            </a:pPr>
            <a:r>
              <a:rPr lang="en-US" altLang="en-US" sz="2000" dirty="0" smtClean="0">
                <a:latin typeface="Arial" panose="020B0604020202020204" pitchFamily="34" charset="0"/>
                <a:cs typeface="Arial" panose="020B0604020202020204" pitchFamily="34" charset="0"/>
              </a:rPr>
              <a:t>The doctor’s schedule utilization. </a:t>
            </a:r>
          </a:p>
          <a:p>
            <a:pPr marL="569913" lvl="2" indent="-169863" eaLnBrk="1" hangingPunct="1">
              <a:spcBef>
                <a:spcPts val="0"/>
              </a:spcBef>
              <a:spcAft>
                <a:spcPts val="600"/>
              </a:spcAft>
              <a:defRPr/>
            </a:pPr>
            <a:endParaRPr lang="en-US" altLang="en-US" sz="2000" dirty="0" smtClean="0">
              <a:latin typeface="Arial" panose="020B0604020202020204" pitchFamily="34" charset="0"/>
              <a:cs typeface="Arial" panose="020B0604020202020204" pitchFamily="34" charset="0"/>
            </a:endParaRPr>
          </a:p>
          <a:p>
            <a:pPr marL="169863" lvl="1" indent="-169863" eaLnBrk="1" hangingPunct="1">
              <a:spcBef>
                <a:spcPts val="0"/>
              </a:spcBef>
              <a:spcAft>
                <a:spcPts val="600"/>
              </a:spcAft>
              <a:buFont typeface="Arial" panose="020B0604020202020204" pitchFamily="34" charset="0"/>
              <a:buChar char="•"/>
              <a:defRPr/>
            </a:pPr>
            <a:r>
              <a:rPr lang="en-US" altLang="en-US" sz="2000" dirty="0">
                <a:latin typeface="Arial" panose="020B0604020202020204" pitchFamily="34" charset="0"/>
                <a:cs typeface="Arial" panose="020B0604020202020204" pitchFamily="34" charset="0"/>
              </a:rPr>
              <a:t>The choice to use optimization comes from the goal of preventing new patients from being scheduled together but still getting the most patients through the system as possible</a:t>
            </a:r>
          </a:p>
          <a:p>
            <a:pPr marL="342900" lvl="1" indent="-342900" eaLnBrk="1" hangingPunct="1">
              <a:spcBef>
                <a:spcPts val="0"/>
              </a:spcBef>
              <a:spcAft>
                <a:spcPts val="600"/>
              </a:spcAft>
              <a:defRPr/>
            </a:pPr>
            <a:endParaRPr lang="en-US" altLang="en-US" sz="2000" dirty="0" smtClean="0">
              <a:latin typeface="Arial" panose="020B0604020202020204" pitchFamily="34" charset="0"/>
              <a:cs typeface="Arial" panose="020B0604020202020204" pitchFamily="34" charset="0"/>
            </a:endParaRPr>
          </a:p>
          <a:p>
            <a:pPr marL="169863" lvl="1" indent="-169863" eaLnBrk="1" hangingPunct="1">
              <a:spcBef>
                <a:spcPts val="0"/>
              </a:spcBef>
              <a:spcAft>
                <a:spcPts val="600"/>
              </a:spcAft>
              <a:defRPr/>
            </a:pPr>
            <a:endParaRPr lang="en-US" altLang="en-US" dirty="0" smtClean="0">
              <a:latin typeface="Arial" panose="020B0604020202020204" pitchFamily="34" charset="0"/>
              <a:cs typeface="Arial" panose="020B0604020202020204" pitchFamily="34" charset="0"/>
            </a:endParaRPr>
          </a:p>
          <a:p>
            <a:pPr marL="457200" lvl="1" indent="-457200" eaLnBrk="1" hangingPunct="1">
              <a:spcBef>
                <a:spcPts val="0"/>
              </a:spcBef>
              <a:spcAft>
                <a:spcPts val="600"/>
              </a:spcAft>
              <a:buFont typeface="Arial" panose="020B0604020202020204" pitchFamily="34" charset="0"/>
              <a:buChar char="•"/>
              <a:defRPr/>
            </a:pPr>
            <a:endParaRPr lang="en-US" altLang="en-US" dirty="0" smtClean="0">
              <a:latin typeface="Arial" panose="020B0604020202020204" pitchFamily="34" charset="0"/>
              <a:cs typeface="Arial" panose="020B0604020202020204" pitchFamily="34" charset="0"/>
            </a:endParaRPr>
          </a:p>
          <a:p>
            <a:pPr marL="0" lvl="1" indent="0" eaLnBrk="1" hangingPunct="1">
              <a:spcBef>
                <a:spcPts val="0"/>
              </a:spcBef>
              <a:spcAft>
                <a:spcPts val="600"/>
              </a:spcAft>
              <a:buFont typeface="Arial" panose="020B0604020202020204" pitchFamily="34" charset="0"/>
              <a:buNone/>
              <a:defRPr/>
            </a:pPr>
            <a:endParaRPr lang="en-US" altLang="en-US" dirty="0" smtClean="0">
              <a:latin typeface="Arial" panose="020B0604020202020204" pitchFamily="34" charset="0"/>
              <a:cs typeface="Arial" panose="020B0604020202020204" pitchFamily="34" charset="0"/>
            </a:endParaRPr>
          </a:p>
          <a:p>
            <a:pPr eaLnBrk="1" hangingPunct="1">
              <a:defRPr/>
            </a:pPr>
            <a:endParaRPr lang="en-US" altLang="en-US" sz="2000" dirty="0" smtClean="0">
              <a:latin typeface="Times" pitchFamily="-84" charset="0"/>
            </a:endParaRPr>
          </a:p>
        </p:txBody>
      </p:sp>
      <p:sp>
        <p:nvSpPr>
          <p:cNvPr id="12292" name="Slide Number Placeholder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A8C86B76-7D29-4904-8346-8F13BA56F717}" type="slidenum">
              <a:rPr lang="en-US" altLang="en-US" sz="1200">
                <a:solidFill>
                  <a:srgbClr val="898989"/>
                </a:solidFill>
              </a:rPr>
              <a:pPr>
                <a:spcBef>
                  <a:spcPct val="0"/>
                </a:spcBef>
                <a:buFontTx/>
                <a:buNone/>
              </a:pPr>
              <a:t>9</a:t>
            </a:fld>
            <a:endParaRPr lang="en-US" altLang="en-US" sz="1200">
              <a:solidFill>
                <a:srgbClr val="898989"/>
              </a:solidFill>
            </a:endParaRPr>
          </a:p>
        </p:txBody>
      </p:sp>
      <p:sp>
        <p:nvSpPr>
          <p:cNvPr id="12293" name="Rectangle 1"/>
          <p:cNvSpPr>
            <a:spLocks noChangeArrowheads="1"/>
          </p:cNvSpPr>
          <p:nvPr/>
        </p:nvSpPr>
        <p:spPr bwMode="auto">
          <a:xfrm>
            <a:off x="1914525" y="906463"/>
            <a:ext cx="2641600" cy="430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2200" b="1">
                <a:latin typeface="Arial" panose="020B0604020202020204" pitchFamily="34" charset="0"/>
                <a:cs typeface="Arial" panose="020B0604020202020204" pitchFamily="34" charset="0"/>
              </a:rPr>
              <a:t>Model Abstraction</a:t>
            </a:r>
            <a:endParaRPr lang="en-US" altLang="en-US" sz="220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4785</TotalTime>
  <Words>1616</Words>
  <Application>Microsoft Office PowerPoint</Application>
  <PresentationFormat>On-screen Show (4:3)</PresentationFormat>
  <Paragraphs>234</Paragraphs>
  <Slides>24</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MS PGothic</vt:lpstr>
      <vt:lpstr>Arial</vt:lpstr>
      <vt:lpstr>Calibri</vt:lpstr>
      <vt:lpstr>Courier New</vt:lpstr>
      <vt:lpstr>Times</vt:lpstr>
      <vt:lpstr>Wingdings</vt:lpstr>
      <vt:lpstr>Office Theme</vt:lpstr>
      <vt:lpstr>An-IP Based Tool for Scheduling Patients and Providers at Outpatient Clinics</vt:lpstr>
      <vt:lpstr>Agenda</vt:lpstr>
      <vt:lpstr>Background</vt:lpstr>
      <vt:lpstr>Background</vt:lpstr>
      <vt:lpstr>Previous Work</vt:lpstr>
      <vt:lpstr>PowerPoint Presentation</vt:lpstr>
      <vt:lpstr>Problem Statement</vt:lpstr>
      <vt:lpstr>Problem Statement</vt:lpstr>
      <vt:lpstr>Solution Approach</vt:lpstr>
      <vt:lpstr>PowerPoint Presentation</vt:lpstr>
      <vt:lpstr>PowerPoint Presentation</vt:lpstr>
      <vt:lpstr>PowerPoint Presentation</vt:lpstr>
      <vt:lpstr>How we formulated the model</vt:lpstr>
      <vt:lpstr>PowerPoint Presentation</vt:lpstr>
      <vt:lpstr>PowerPoint Presentation</vt:lpstr>
      <vt:lpstr>PowerPoint Presentation</vt:lpstr>
      <vt:lpstr>Interface Input</vt:lpstr>
      <vt:lpstr>Interface Output</vt:lpstr>
      <vt:lpstr>PowerPoint Presentation</vt:lpstr>
      <vt:lpstr>PowerPoint Presentation</vt:lpstr>
      <vt:lpstr>PowerPoint Presentation</vt:lpstr>
      <vt:lpstr>PowerPoint Presentation</vt:lpstr>
      <vt:lpstr>Conclusions</vt:lpstr>
      <vt:lpstr>Questions?</vt:lpstr>
    </vt:vector>
  </TitlesOfParts>
  <Company>Texas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Justin Dietert</dc:creator>
  <cp:lastModifiedBy>Weiman, Adolfo C</cp:lastModifiedBy>
  <cp:revision>430</cp:revision>
  <cp:lastPrinted>2013-11-15T18:07:24Z</cp:lastPrinted>
  <dcterms:created xsi:type="dcterms:W3CDTF">2013-07-30T15:33:27Z</dcterms:created>
  <dcterms:modified xsi:type="dcterms:W3CDTF">2015-05-05T12:34:31Z</dcterms:modified>
</cp:coreProperties>
</file>