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2" r:id="rId5"/>
    <p:sldId id="271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338"/>
    <a:srgbClr val="501215"/>
    <a:srgbClr val="B49800"/>
    <a:srgbClr val="B49859"/>
    <a:srgbClr val="998019"/>
    <a:srgbClr val="F7F7F7"/>
    <a:srgbClr val="663333"/>
    <a:srgbClr val="0000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24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FE604A-349C-4118-BA2D-FCEAE3E2BF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6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A3516-7D2A-4FFB-B646-AE81436D257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7CCCB-91D1-4AB1-9C7A-419C498CF6FB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03-photo-title-2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19200"/>
            <a:ext cx="6400800" cy="914400"/>
          </a:xfrm>
        </p:spPr>
        <p:txBody>
          <a:bodyPr/>
          <a:lstStyle>
            <a:lvl1pPr marL="0" indent="0" algn="ctr">
              <a:buFont typeface="Wingdings" pitchFamily="-48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09600"/>
            <a:ext cx="16764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609600"/>
            <a:ext cx="48768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981200"/>
            <a:ext cx="670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51" name="Picture 27" descr="03-photo-side-200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716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01215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-48" charset="2"/>
        <a:buChar char="v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b79@txstate.edu" TargetMode="External"/><Relationship Id="rId2" Type="http://schemas.openxmlformats.org/officeDocument/2006/relationships/hyperlink" Target="mailto:cp22@txstate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wd11@txstate.edu" TargetMode="External"/><Relationship Id="rId4" Type="http://schemas.openxmlformats.org/officeDocument/2006/relationships/hyperlink" Target="http://www.bio.txstate.edu/prehealthadvisin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College of Science and Engineering</a:t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Biology Majors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010400" cy="1143000"/>
          </a:xfrm>
        </p:spPr>
        <p:txBody>
          <a:bodyPr/>
          <a:lstStyle/>
          <a:p>
            <a:pPr algn="l"/>
            <a:r>
              <a:rPr lang="en-US"/>
              <a:t>Major options: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6200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/>
              <a:t>Biology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/>
              <a:t>Aquatic Biology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/>
              <a:t>Microbiology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/>
              <a:t>Biology – Life Science Teacher Certification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/>
              <a:t>Wildlife Biology – Wildlife Certification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80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010400" cy="1447800"/>
          </a:xfrm>
        </p:spPr>
        <p:txBody>
          <a:bodyPr/>
          <a:lstStyle/>
          <a:p>
            <a:pPr algn="l"/>
            <a:br>
              <a:rPr lang="en-US" sz="2400" dirty="0"/>
            </a:br>
            <a:r>
              <a:rPr lang="en-US" sz="2400" dirty="0"/>
              <a:t>For those students interested in going to medical, dental, PA, or pharmacy school after graduation please contact the following faculty for more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67600" cy="4876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b="1" dirty="0"/>
              <a:t>Pre-Med &amp; Pre-Dental</a:t>
            </a:r>
          </a:p>
          <a:p>
            <a:pPr>
              <a:lnSpc>
                <a:spcPct val="90000"/>
              </a:lnSpc>
              <a:buNone/>
            </a:pPr>
            <a:endParaRPr lang="en-US" sz="12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Dr. Carolyn </a:t>
            </a:r>
            <a:r>
              <a:rPr lang="en-US" sz="3200" dirty="0" err="1"/>
              <a:t>Pesthy</a:t>
            </a:r>
            <a:r>
              <a:rPr lang="en-US" sz="3200" dirty="0"/>
              <a:t>  </a:t>
            </a:r>
            <a:r>
              <a:rPr lang="en-US" sz="3200" dirty="0">
                <a:hlinkClick r:id="rId2"/>
              </a:rPr>
              <a:t>cp22@txstate.edu</a:t>
            </a:r>
            <a:endParaRPr lang="en-US" sz="32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Dr. Marilyn Banta   </a:t>
            </a:r>
            <a:r>
              <a:rPr lang="en-US" sz="3200" dirty="0">
                <a:hlinkClick r:id="rId3"/>
              </a:rPr>
              <a:t>mb79@txstate.edu</a:t>
            </a:r>
            <a:endParaRPr lang="en-US" sz="32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400" dirty="0">
              <a:hlinkClick r:id="rId4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hlinkClick r:id="rId4"/>
              </a:rPr>
              <a:t>http://www.bio.txstate.edu/prehealthadvising</a:t>
            </a:r>
            <a:endParaRPr lang="en-US" sz="24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3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4000" b="1" dirty="0"/>
              <a:t>Pre-Pharmacy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12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Dr. Wendi David </a:t>
            </a:r>
            <a:r>
              <a:rPr lang="en-US" sz="3200" dirty="0">
                <a:hlinkClick r:id="rId5"/>
              </a:rPr>
              <a:t>wd11@txstate.edu</a:t>
            </a:r>
            <a:endParaRPr lang="en-US" sz="32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239000" cy="1143000"/>
          </a:xfrm>
        </p:spPr>
        <p:txBody>
          <a:bodyPr/>
          <a:lstStyle/>
          <a:p>
            <a:pPr algn="l"/>
            <a:r>
              <a:rPr lang="en-US"/>
              <a:t>Your Biology Major</a:t>
            </a:r>
            <a:endParaRPr lang="en-US" sz="200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4995F1-0F59-4F57-BFB4-61FE09029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914400"/>
            <a:ext cx="3352800" cy="639762"/>
          </a:xfrm>
        </p:spPr>
        <p:txBody>
          <a:bodyPr/>
          <a:lstStyle/>
          <a:p>
            <a:r>
              <a:rPr lang="en-US">
                <a:solidFill>
                  <a:srgbClr val="037338"/>
                </a:solidFill>
              </a:rPr>
              <a:t>Biology courses: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1447800" y="1554162"/>
            <a:ext cx="3352800" cy="3951288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endParaRPr lang="en-US" sz="800"/>
          </a:p>
          <a:p>
            <a:pPr>
              <a:lnSpc>
                <a:spcPct val="80000"/>
              </a:lnSpc>
            </a:pPr>
            <a:r>
              <a:rPr lang="en-US" sz="2000" b="1"/>
              <a:t>Functional Biology: </a:t>
            </a:r>
            <a:br>
              <a:rPr lang="en-US" sz="2000"/>
            </a:br>
            <a:r>
              <a:rPr lang="en-US" sz="2000"/>
              <a:t>BIO 1330 &amp; 1130</a:t>
            </a:r>
            <a:endParaRPr lang="en-US" sz="800"/>
          </a:p>
          <a:p>
            <a:pPr>
              <a:lnSpc>
                <a:spcPct val="80000"/>
              </a:lnSpc>
            </a:pPr>
            <a:r>
              <a:rPr lang="en-US" sz="2000" b="1"/>
              <a:t>Organismal Biology: </a:t>
            </a:r>
            <a:br>
              <a:rPr lang="en-US" sz="2000"/>
            </a:br>
            <a:r>
              <a:rPr lang="en-US" sz="2000"/>
              <a:t>BIO 1331 &amp; 1131</a:t>
            </a:r>
          </a:p>
          <a:p>
            <a:pPr>
              <a:lnSpc>
                <a:spcPct val="80000"/>
              </a:lnSpc>
            </a:pPr>
            <a:r>
              <a:rPr lang="en-US" sz="2000" b="1"/>
              <a:t>Genetics: </a:t>
            </a:r>
            <a:r>
              <a:rPr lang="en-US" sz="2000"/>
              <a:t>BIO 2450</a:t>
            </a:r>
          </a:p>
          <a:p>
            <a:pPr>
              <a:lnSpc>
                <a:spcPct val="80000"/>
              </a:lnSpc>
            </a:pPr>
            <a:r>
              <a:rPr lang="en-US" sz="2000" b="1"/>
              <a:t>Diversity Course: </a:t>
            </a:r>
            <a:r>
              <a:rPr lang="en-US" sz="2000"/>
              <a:t>microbiology, botany, or zoology </a:t>
            </a:r>
            <a:r>
              <a:rPr lang="en-US" sz="1200" i="1"/>
              <a:t>(major-dependent)</a:t>
            </a:r>
          </a:p>
          <a:p>
            <a:pPr>
              <a:lnSpc>
                <a:spcPct val="80000"/>
              </a:lnSpc>
            </a:pPr>
            <a:r>
              <a:rPr lang="en-US" sz="2000" b="1"/>
              <a:t>Physiology course: </a:t>
            </a:r>
            <a:r>
              <a:rPr lang="en-US" sz="2000"/>
              <a:t>vertebrate, plant, or cell </a:t>
            </a:r>
            <a:r>
              <a:rPr lang="en-US" sz="1200" i="1"/>
              <a:t>(major-dependent)</a:t>
            </a:r>
          </a:p>
          <a:p>
            <a:pPr>
              <a:lnSpc>
                <a:spcPct val="80000"/>
              </a:lnSpc>
            </a:pPr>
            <a:r>
              <a:rPr lang="en-US" sz="2000" b="1"/>
              <a:t>General Ecology: </a:t>
            </a:r>
            <a:r>
              <a:rPr lang="en-US" sz="2000"/>
              <a:t>BIO 4416 </a:t>
            </a:r>
          </a:p>
          <a:p>
            <a:pPr>
              <a:lnSpc>
                <a:spcPct val="80000"/>
              </a:lnSpc>
            </a:pPr>
            <a:r>
              <a:rPr lang="en-US" sz="2000" b="1"/>
              <a:t>Evolution: </a:t>
            </a:r>
            <a:r>
              <a:rPr lang="en-US" sz="2000"/>
              <a:t>BIO 4301</a:t>
            </a:r>
          </a:p>
          <a:p>
            <a:pPr>
              <a:lnSpc>
                <a:spcPct val="80000"/>
              </a:lnSpc>
            </a:pPr>
            <a:r>
              <a:rPr lang="en-US" sz="2000" b="1"/>
              <a:t>Advanced coursework: </a:t>
            </a:r>
            <a:r>
              <a:rPr lang="en-US" sz="2000"/>
              <a:t>undergraduate research recommended </a:t>
            </a:r>
            <a:br>
              <a:rPr lang="en-US" sz="2000"/>
            </a:br>
            <a:r>
              <a:rPr lang="en-US" sz="1200" i="1"/>
              <a:t>(major-dependent)</a:t>
            </a:r>
            <a:endParaRPr lang="en-US" sz="1200" b="1" i="1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800"/>
          </a:p>
          <a:p>
            <a:pPr marL="457200" lvl="1" indent="-457200">
              <a:lnSpc>
                <a:spcPct val="80000"/>
              </a:lnSpc>
              <a:buNone/>
            </a:pPr>
            <a:endParaRPr lang="en-US" sz="1800" i="1"/>
          </a:p>
          <a:p>
            <a:pPr marL="457200" indent="-457200">
              <a:lnSpc>
                <a:spcPct val="80000"/>
              </a:lnSpc>
              <a:buNone/>
            </a:pPr>
            <a:r>
              <a:rPr lang="en-US" sz="2000"/>
              <a:t>                                                  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71CD8-984A-4561-83F4-107396D7E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5400" y="914400"/>
            <a:ext cx="3581400" cy="639762"/>
          </a:xfrm>
        </p:spPr>
        <p:txBody>
          <a:bodyPr/>
          <a:lstStyle/>
          <a:p>
            <a:r>
              <a:rPr lang="en-US">
                <a:solidFill>
                  <a:srgbClr val="037338"/>
                </a:solidFill>
              </a:rPr>
              <a:t>Support courses: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A9836-69FA-4FD2-84A0-510A50B6B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5400" y="1554162"/>
            <a:ext cx="3581400" cy="3951288"/>
          </a:xfrm>
        </p:spPr>
        <p:txBody>
          <a:bodyPr/>
          <a:lstStyle/>
          <a:p>
            <a:r>
              <a:rPr lang="en-US" sz="2000" b="1"/>
              <a:t>General Chemistry: </a:t>
            </a:r>
            <a:r>
              <a:rPr lang="en-US" sz="2000"/>
              <a:t>CHEM 1341/1141 &amp; 1342/1142</a:t>
            </a:r>
          </a:p>
          <a:p>
            <a:pPr>
              <a:lnSpc>
                <a:spcPct val="80000"/>
              </a:lnSpc>
            </a:pPr>
            <a:r>
              <a:rPr lang="en-US" sz="2000" b="1"/>
              <a:t>Organic Chemistry: </a:t>
            </a:r>
            <a:r>
              <a:rPr lang="en-US" sz="2000"/>
              <a:t>CHEM 2341/2141 &amp; 2342/2142 </a:t>
            </a:r>
            <a:r>
              <a:rPr lang="en-US" sz="2000" u="sng"/>
              <a:t>or</a:t>
            </a:r>
            <a:r>
              <a:rPr lang="en-US" sz="2000"/>
              <a:t> CHEM 2330/2130 </a:t>
            </a:r>
            <a:r>
              <a:rPr lang="en-US" sz="1100" i="1"/>
              <a:t>(major-dependent)</a:t>
            </a:r>
          </a:p>
          <a:p>
            <a:r>
              <a:rPr lang="en-US" sz="2000" b="1"/>
              <a:t>Physics: </a:t>
            </a:r>
            <a:r>
              <a:rPr lang="en-US" sz="2000"/>
              <a:t>PHYS 1315/1115  &amp; 1325/1125 </a:t>
            </a:r>
            <a:r>
              <a:rPr lang="en-US" sz="2000" u="sng"/>
              <a:t>or</a:t>
            </a:r>
            <a:r>
              <a:rPr lang="en-US" sz="2000"/>
              <a:t> PHYS 1315/1115 </a:t>
            </a:r>
            <a:br>
              <a:rPr lang="en-US" sz="2000"/>
            </a:br>
            <a:r>
              <a:rPr lang="en-US" sz="1100" i="1"/>
              <a:t>(major-dependent)</a:t>
            </a:r>
          </a:p>
          <a:p>
            <a:r>
              <a:rPr lang="en-US" sz="2000" b="1"/>
              <a:t>Mathematics: </a:t>
            </a:r>
            <a:r>
              <a:rPr lang="en-US" sz="2000"/>
              <a:t>MATH 2321 &amp; MATH 2328 or MATH 2321 &amp; MATH 2331 </a:t>
            </a:r>
            <a:br>
              <a:rPr lang="en-US" sz="2000"/>
            </a:br>
            <a:r>
              <a:rPr lang="en-US" sz="1200" i="1"/>
              <a:t>(major-dependent)</a:t>
            </a:r>
            <a:endParaRPr lang="en-US" sz="1200" b="1"/>
          </a:p>
          <a:p>
            <a:r>
              <a:rPr lang="en-US" sz="2000"/>
              <a:t>Additional major-specific courses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0" y="1083909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ct val="80000"/>
              </a:lnSpc>
            </a:pPr>
            <a:r>
              <a:rPr lang="en-US" b="1"/>
              <a:t>A minor outside the Biology Department is required</a:t>
            </a:r>
            <a:endParaRPr lang="en-US" sz="2000" b="1"/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/>
              <a:t>Life Science Teacher Certification has a Secondary Education minor built into the degree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800"/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/>
              <a:t>Wildlife Biology – no minor required</a:t>
            </a:r>
          </a:p>
          <a:p>
            <a:pPr lvl="1" indent="-457200">
              <a:lnSpc>
                <a:spcPct val="80000"/>
              </a:lnSpc>
            </a:pPr>
            <a:endParaRPr lang="en-US" sz="2000"/>
          </a:p>
          <a:p>
            <a:pPr lvl="1" indent="-457200">
              <a:lnSpc>
                <a:spcPct val="80000"/>
              </a:lnSpc>
            </a:pPr>
            <a:endParaRPr lang="en-US" sz="800"/>
          </a:p>
          <a:p>
            <a:pPr marL="457200" indent="-457200">
              <a:lnSpc>
                <a:spcPct val="80000"/>
              </a:lnSpc>
            </a:pPr>
            <a:endParaRPr lang="en-US" sz="800" b="1"/>
          </a:p>
          <a:p>
            <a:pPr marL="400050" indent="-457200">
              <a:lnSpc>
                <a:spcPct val="80000"/>
              </a:lnSpc>
            </a:pPr>
            <a:r>
              <a:rPr lang="en-US" b="1"/>
              <a:t>Common minors: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/>
              <a:t>Chemistry: 7 additional hours</a:t>
            </a:r>
            <a:endParaRPr lang="en-US" sz="2000"/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/>
              <a:t>Biochemistry: 8 additional hours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/>
              <a:t>Psychology: 15-18 additional hours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/>
              <a:t>Geography: 19 additional hours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/>
              <a:t>All Other Minors – 18-24 additional hours</a:t>
            </a:r>
          </a:p>
          <a:p>
            <a:pPr marL="857250" lvl="1" indent="-457200">
              <a:lnSpc>
                <a:spcPct val="80000"/>
              </a:lnSpc>
            </a:pP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-76200"/>
            <a:ext cx="5257800" cy="1143000"/>
          </a:xfrm>
        </p:spPr>
        <p:txBody>
          <a:bodyPr/>
          <a:lstStyle/>
          <a:p>
            <a:pPr algn="l"/>
            <a:r>
              <a:rPr lang="en-US"/>
              <a:t>Your minor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200" y="4572000"/>
            <a:ext cx="7391400" cy="1752600"/>
          </a:xfrm>
        </p:spPr>
        <p:txBody>
          <a:bodyPr/>
          <a:lstStyle/>
          <a:p>
            <a:pPr lvl="2">
              <a:buNone/>
            </a:pPr>
            <a:r>
              <a:rPr lang="en-US" sz="1800"/>
              <a:t>X – prerequisite courses which must be completed with a “C” or higher.</a:t>
            </a:r>
          </a:p>
          <a:p>
            <a:pPr lvl="1">
              <a:buNone/>
            </a:pPr>
            <a:endParaRPr lang="en-US" sz="2000" i="1"/>
          </a:p>
          <a:p>
            <a:pPr lvl="2">
              <a:buNone/>
            </a:pPr>
            <a:r>
              <a:rPr lang="en-US" sz="2800" i="1">
                <a:solidFill>
                  <a:srgbClr val="FF0000"/>
                </a:solidFill>
              </a:rPr>
              <a:t>Note:  Genetics is a prerequisite for MOST advanced biology courses.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143000"/>
          </a:xfrm>
        </p:spPr>
        <p:txBody>
          <a:bodyPr/>
          <a:lstStyle/>
          <a:p>
            <a:pPr algn="l"/>
            <a:r>
              <a:rPr lang="en-US"/>
              <a:t>Prerequisites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96714"/>
              </p:ext>
            </p:extLst>
          </p:nvPr>
        </p:nvGraphicFramePr>
        <p:xfrm>
          <a:off x="2209800" y="1415034"/>
          <a:ext cx="6080760" cy="2937637"/>
        </p:xfrm>
        <a:graphic>
          <a:graphicData uri="http://schemas.openxmlformats.org/drawingml/2006/table">
            <a:tbl>
              <a:tblPr/>
              <a:tblGrid>
                <a:gridCol w="1762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7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                               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PREREQUISITES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BIO 1330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&amp; 1130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BIO 1331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&amp; 1131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CHEM 1341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CHEM 1141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(lab)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CHEM 1342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CHEM 1142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(lab)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BIO 2450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Genetics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Diversity Course: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  BIO 2400 Microbiology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BIO 2410 Botany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BIO 2411 Zoology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BIO 2450 Genetics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Advanced Biology Courses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6C12-112B-F64F-99C2-C98B707F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!!!!!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5007-93A9-4542-9AC8-E0A2B812F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Since BIO 2450 (Genetics) is the prerequisite to all advanced BIO classes, your priority classes should be:</a:t>
            </a:r>
          </a:p>
          <a:p>
            <a:r>
              <a:rPr lang="en-US"/>
              <a:t>BIO 1330/1130</a:t>
            </a:r>
          </a:p>
          <a:p>
            <a:r>
              <a:rPr lang="en-US"/>
              <a:t>BIO 1331/1131</a:t>
            </a:r>
          </a:p>
          <a:p>
            <a:r>
              <a:rPr lang="en-US"/>
              <a:t>CHEM 1341/1141</a:t>
            </a:r>
          </a:p>
          <a:p>
            <a:r>
              <a:rPr lang="en-US"/>
              <a:t>CHEM 1342/1141</a:t>
            </a:r>
          </a:p>
          <a:p>
            <a:r>
              <a:rPr lang="en-US" b="1"/>
              <a:t>If you don’t have a math class or math test scores to get into CHEM 1341/1141, taking Math 1315 is more important than taking BIO 1330/1130 or BIO 1331/1131</a:t>
            </a:r>
          </a:p>
        </p:txBody>
      </p:sp>
    </p:spTree>
    <p:extLst>
      <p:ext uri="{BB962C8B-B14F-4D97-AF65-F5344CB8AC3E}">
        <p14:creationId xmlns:p14="http://schemas.microsoft.com/office/powerpoint/2010/main" val="245048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63731"/>
      </a:accent1>
      <a:accent2>
        <a:srgbClr val="ABC1E5"/>
      </a:accent2>
      <a:accent3>
        <a:srgbClr val="FFFFFF"/>
      </a:accent3>
      <a:accent4>
        <a:srgbClr val="000000"/>
      </a:accent4>
      <a:accent5>
        <a:srgbClr val="C3AEAD"/>
      </a:accent5>
      <a:accent6>
        <a:srgbClr val="9BAFCF"/>
      </a:accent6>
      <a:hlink>
        <a:srgbClr val="CFA16C"/>
      </a:hlink>
      <a:folHlink>
        <a:srgbClr val="3B941D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Template_3</Template>
  <TotalTime>0</TotalTime>
  <Words>436</Words>
  <Application>Microsoft Office PowerPoint</Application>
  <PresentationFormat>On-screen Show (4:3)</PresentationFormat>
  <Paragraphs>108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Template_3</vt:lpstr>
      <vt:lpstr>College of Science and Engineering </vt:lpstr>
      <vt:lpstr>Major options:</vt:lpstr>
      <vt:lpstr> For those students interested in going to medical, dental, PA, or pharmacy school after graduation please contact the following faculty for more information </vt:lpstr>
      <vt:lpstr>Your Biology Major</vt:lpstr>
      <vt:lpstr>Your minor</vt:lpstr>
      <vt:lpstr>Prerequisites</vt:lpstr>
      <vt:lpstr>IMPORTANT !!!!!</vt:lpstr>
    </vt:vector>
  </TitlesOfParts>
  <Company>Texas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kh1428</dc:creator>
  <cp:lastModifiedBy>Sweeney, Joel E</cp:lastModifiedBy>
  <cp:revision>2</cp:revision>
  <dcterms:created xsi:type="dcterms:W3CDTF">2009-07-06T19:08:46Z</dcterms:created>
  <dcterms:modified xsi:type="dcterms:W3CDTF">2020-04-30T19:26:45Z</dcterms:modified>
</cp:coreProperties>
</file>