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02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321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936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6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971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7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7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41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20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45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3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61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39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6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18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35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B6A60-E497-4622-8B06-466C5441F3E5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AD8C44-FBC7-4A5D-8B3D-685D974E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utoShape 3"/>
          <p:cNvCxnSpPr>
            <a:cxnSpLocks noChangeShapeType="1"/>
          </p:cNvCxnSpPr>
          <p:nvPr/>
        </p:nvCxnSpPr>
        <p:spPr bwMode="auto">
          <a:xfrm>
            <a:off x="4384753" y="2734814"/>
            <a:ext cx="656637" cy="378490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55" name="AutoShape 4"/>
          <p:cNvCxnSpPr>
            <a:cxnSpLocks noChangeShapeType="1"/>
          </p:cNvCxnSpPr>
          <p:nvPr/>
        </p:nvCxnSpPr>
        <p:spPr bwMode="auto">
          <a:xfrm>
            <a:off x="3875759" y="3227735"/>
            <a:ext cx="508992" cy="418505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56" name="AutoShape 6"/>
          <p:cNvCxnSpPr>
            <a:cxnSpLocks noChangeShapeType="1"/>
          </p:cNvCxnSpPr>
          <p:nvPr/>
        </p:nvCxnSpPr>
        <p:spPr bwMode="auto">
          <a:xfrm flipH="1">
            <a:off x="3865248" y="3346202"/>
            <a:ext cx="3368" cy="600075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57" name="AutoShape 7"/>
          <p:cNvCxnSpPr>
            <a:cxnSpLocks noChangeShapeType="1"/>
          </p:cNvCxnSpPr>
          <p:nvPr/>
        </p:nvCxnSpPr>
        <p:spPr bwMode="auto">
          <a:xfrm rot="10800000">
            <a:off x="3445943" y="2734817"/>
            <a:ext cx="429816" cy="492919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58" name="AutoShape 16"/>
          <p:cNvCxnSpPr>
            <a:cxnSpLocks noChangeShapeType="1"/>
          </p:cNvCxnSpPr>
          <p:nvPr/>
        </p:nvCxnSpPr>
        <p:spPr bwMode="auto">
          <a:xfrm rot="10800000">
            <a:off x="3445944" y="2036512"/>
            <a:ext cx="0" cy="698302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sp>
        <p:nvSpPr>
          <p:cNvPr id="59" name="AutoShape 21"/>
          <p:cNvSpPr>
            <a:spLocks/>
          </p:cNvSpPr>
          <p:nvPr/>
        </p:nvSpPr>
        <p:spPr bwMode="auto">
          <a:xfrm>
            <a:off x="4388919" y="2397869"/>
            <a:ext cx="285750" cy="325041"/>
          </a:xfrm>
          <a:custGeom>
            <a:avLst/>
            <a:gdLst>
              <a:gd name="T0" fmla="*/ 381000 w 21600"/>
              <a:gd name="T1" fmla="*/ 433388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noFill/>
          <a:ln w="34925">
            <a:solidFill>
              <a:srgbClr val="FB4E2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60" name="AutoShape 23"/>
          <p:cNvCxnSpPr>
            <a:cxnSpLocks noChangeShapeType="1"/>
          </p:cNvCxnSpPr>
          <p:nvPr/>
        </p:nvCxnSpPr>
        <p:spPr bwMode="auto">
          <a:xfrm rot="10800000" flipH="1">
            <a:off x="3445944" y="2731840"/>
            <a:ext cx="938808" cy="2977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61" name="AutoShape 25"/>
          <p:cNvCxnSpPr>
            <a:cxnSpLocks noChangeShapeType="1"/>
          </p:cNvCxnSpPr>
          <p:nvPr/>
        </p:nvCxnSpPr>
        <p:spPr bwMode="auto">
          <a:xfrm rot="10800000">
            <a:off x="4384751" y="2731837"/>
            <a:ext cx="0" cy="914400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62" name="AutoShape 30"/>
          <p:cNvCxnSpPr>
            <a:cxnSpLocks noChangeShapeType="1"/>
          </p:cNvCxnSpPr>
          <p:nvPr/>
        </p:nvCxnSpPr>
        <p:spPr bwMode="auto">
          <a:xfrm flipV="1">
            <a:off x="3868616" y="3582379"/>
            <a:ext cx="516136" cy="535295"/>
          </a:xfrm>
          <a:prstGeom prst="straightConnector1">
            <a:avLst/>
          </a:prstGeom>
          <a:noFill/>
          <a:ln w="50800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63" name="AutoShape 16"/>
          <p:cNvCxnSpPr>
            <a:cxnSpLocks noChangeShapeType="1"/>
          </p:cNvCxnSpPr>
          <p:nvPr/>
        </p:nvCxnSpPr>
        <p:spPr bwMode="auto">
          <a:xfrm flipV="1">
            <a:off x="2917107" y="2731837"/>
            <a:ext cx="528839" cy="147542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64" name="AutoShape 3"/>
          <p:cNvCxnSpPr>
            <a:cxnSpLocks noChangeShapeType="1"/>
          </p:cNvCxnSpPr>
          <p:nvPr/>
        </p:nvCxnSpPr>
        <p:spPr bwMode="auto">
          <a:xfrm flipV="1">
            <a:off x="4391897" y="3116504"/>
            <a:ext cx="656587" cy="534184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65" name="AutoShape 3"/>
          <p:cNvCxnSpPr>
            <a:cxnSpLocks noChangeShapeType="1"/>
          </p:cNvCxnSpPr>
          <p:nvPr/>
        </p:nvCxnSpPr>
        <p:spPr bwMode="auto">
          <a:xfrm flipV="1">
            <a:off x="4360344" y="2489095"/>
            <a:ext cx="1131095" cy="256479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66" name="AutoShape 3"/>
          <p:cNvCxnSpPr>
            <a:cxnSpLocks noChangeShapeType="1"/>
          </p:cNvCxnSpPr>
          <p:nvPr/>
        </p:nvCxnSpPr>
        <p:spPr bwMode="auto">
          <a:xfrm flipV="1">
            <a:off x="5048532" y="2500402"/>
            <a:ext cx="442907" cy="604797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67" name="AutoShape 3"/>
          <p:cNvCxnSpPr>
            <a:cxnSpLocks noChangeShapeType="1"/>
          </p:cNvCxnSpPr>
          <p:nvPr/>
        </p:nvCxnSpPr>
        <p:spPr bwMode="auto">
          <a:xfrm flipV="1">
            <a:off x="5019949" y="3044374"/>
            <a:ext cx="954706" cy="71102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68" name="AutoShape 3"/>
          <p:cNvCxnSpPr>
            <a:cxnSpLocks noChangeShapeType="1"/>
          </p:cNvCxnSpPr>
          <p:nvPr/>
        </p:nvCxnSpPr>
        <p:spPr bwMode="auto">
          <a:xfrm flipV="1">
            <a:off x="4377607" y="3638426"/>
            <a:ext cx="1338958" cy="20007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69" name="AutoShape 3"/>
          <p:cNvCxnSpPr>
            <a:cxnSpLocks noChangeShapeType="1"/>
          </p:cNvCxnSpPr>
          <p:nvPr/>
        </p:nvCxnSpPr>
        <p:spPr bwMode="auto">
          <a:xfrm flipV="1">
            <a:off x="5705165" y="3044374"/>
            <a:ext cx="269490" cy="601862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70" name="AutoShape 3"/>
          <p:cNvCxnSpPr>
            <a:cxnSpLocks noChangeShapeType="1"/>
          </p:cNvCxnSpPr>
          <p:nvPr/>
        </p:nvCxnSpPr>
        <p:spPr bwMode="auto">
          <a:xfrm>
            <a:off x="5048481" y="3115476"/>
            <a:ext cx="668084" cy="542954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71" name="AutoShape 3"/>
          <p:cNvCxnSpPr>
            <a:cxnSpLocks noChangeShapeType="1"/>
          </p:cNvCxnSpPr>
          <p:nvPr/>
        </p:nvCxnSpPr>
        <p:spPr bwMode="auto">
          <a:xfrm>
            <a:off x="5705165" y="3655354"/>
            <a:ext cx="914384" cy="735178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72" name="AutoShape 3"/>
          <p:cNvCxnSpPr>
            <a:cxnSpLocks noChangeShapeType="1"/>
          </p:cNvCxnSpPr>
          <p:nvPr/>
        </p:nvCxnSpPr>
        <p:spPr bwMode="auto">
          <a:xfrm>
            <a:off x="5974658" y="3043347"/>
            <a:ext cx="892563" cy="179554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cxnSp>
        <p:nvCxnSpPr>
          <p:cNvPr id="73" name="AutoShape 3"/>
          <p:cNvCxnSpPr>
            <a:cxnSpLocks noChangeShapeType="1"/>
          </p:cNvCxnSpPr>
          <p:nvPr/>
        </p:nvCxnSpPr>
        <p:spPr bwMode="auto">
          <a:xfrm>
            <a:off x="5491439" y="2506283"/>
            <a:ext cx="483219" cy="535678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sp>
        <p:nvSpPr>
          <p:cNvPr id="74" name="Title 1"/>
          <p:cNvSpPr txBox="1">
            <a:spLocks/>
          </p:cNvSpPr>
          <p:nvPr/>
        </p:nvSpPr>
        <p:spPr>
          <a:xfrm>
            <a:off x="2348346" y="544034"/>
            <a:ext cx="7402837" cy="6672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>
                <a:solidFill>
                  <a:srgbClr val="EE4A3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>
                <a:solidFill>
                  <a:srgbClr val="EE4A30"/>
                </a:solidFill>
                <a:latin typeface="Arial" charset="0"/>
                <a:ea typeface="Arial" charset="0"/>
                <a:cs typeface="Arial" charset="0"/>
              </a:rPr>
              <a:t>etworked </a:t>
            </a:r>
            <a:r>
              <a:rPr lang="en-US" b="1" u="sng">
                <a:solidFill>
                  <a:srgbClr val="EE4A3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>
                <a:solidFill>
                  <a:srgbClr val="EE4A30"/>
                </a:solidFill>
                <a:latin typeface="Arial" charset="0"/>
                <a:ea typeface="Arial" charset="0"/>
                <a:cs typeface="Arial" charset="0"/>
              </a:rPr>
              <a:t>bject </a:t>
            </a:r>
            <a:r>
              <a:rPr lang="en-US" b="1" u="sng">
                <a:solidFill>
                  <a:srgbClr val="EE4A30"/>
                </a:solidFill>
                <a:latin typeface="Arial" charset="0"/>
                <a:ea typeface="Arial" charset="0"/>
                <a:cs typeface="Arial" charset="0"/>
              </a:rPr>
              <a:t>Mo</a:t>
            </a:r>
            <a:r>
              <a:rPr lang="en-US">
                <a:solidFill>
                  <a:srgbClr val="EE4A30"/>
                </a:solidFill>
                <a:latin typeface="Arial" charset="0"/>
                <a:ea typeface="Arial" charset="0"/>
                <a:cs typeface="Arial" charset="0"/>
              </a:rPr>
              <a:t>tion </a:t>
            </a:r>
            <a:r>
              <a:rPr lang="en-US" b="1" u="sng">
                <a:solidFill>
                  <a:srgbClr val="EE4A3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>
                <a:solidFill>
                  <a:srgbClr val="EE4A30"/>
                </a:solidFill>
                <a:latin typeface="Arial" charset="0"/>
                <a:ea typeface="Arial" charset="0"/>
                <a:cs typeface="Arial" charset="0"/>
              </a:rPr>
              <a:t>racker</a:t>
            </a:r>
            <a:endParaRPr lang="en-US" dirty="0">
              <a:solidFill>
                <a:srgbClr val="EE4A3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Subtitle 2"/>
          <p:cNvSpPr txBox="1">
            <a:spLocks/>
          </p:cNvSpPr>
          <p:nvPr/>
        </p:nvSpPr>
        <p:spPr>
          <a:xfrm>
            <a:off x="2348346" y="1223159"/>
            <a:ext cx="7402837" cy="873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7C963C"/>
                </a:solidFill>
                <a:latin typeface="Arial" charset="0"/>
                <a:ea typeface="Arial" charset="0"/>
                <a:cs typeface="Arial" charset="0"/>
              </a:rPr>
              <a:t>Sponsor: Dr. Kevin Kemp, NXP</a:t>
            </a:r>
          </a:p>
          <a:p>
            <a:pPr algn="ctr"/>
            <a:r>
              <a:rPr lang="en-US" sz="2000" dirty="0">
                <a:solidFill>
                  <a:srgbClr val="7C963C"/>
                </a:solidFill>
                <a:latin typeface="Arial" charset="0"/>
                <a:ea typeface="Arial" charset="0"/>
                <a:cs typeface="Arial" charset="0"/>
              </a:rPr>
              <a:t>Faculty Advisor: Dr. Bill Stapleton</a:t>
            </a:r>
          </a:p>
        </p:txBody>
      </p:sp>
      <p:cxnSp>
        <p:nvCxnSpPr>
          <p:cNvPr id="76" name="AutoShape 33"/>
          <p:cNvCxnSpPr>
            <a:cxnSpLocks noChangeShapeType="1"/>
          </p:cNvCxnSpPr>
          <p:nvPr/>
        </p:nvCxnSpPr>
        <p:spPr bwMode="auto">
          <a:xfrm flipH="1">
            <a:off x="3848605" y="4199989"/>
            <a:ext cx="8850" cy="507321"/>
          </a:xfrm>
          <a:prstGeom prst="straightConnector1">
            <a:avLst/>
          </a:prstGeom>
          <a:noFill/>
          <a:ln w="34925">
            <a:solidFill>
              <a:schemeClr val="tx1"/>
            </a:solidFill>
            <a:prstDash val="sysDot"/>
            <a:miter lim="800000"/>
            <a:headEnd/>
            <a:tailEnd/>
          </a:ln>
        </p:spPr>
      </p:cxnSp>
      <p:grpSp>
        <p:nvGrpSpPr>
          <p:cNvPr id="77" name="Group 53"/>
          <p:cNvGrpSpPr>
            <a:grpSpLocks/>
          </p:cNvGrpSpPr>
          <p:nvPr/>
        </p:nvGrpSpPr>
        <p:grpSpPr bwMode="auto">
          <a:xfrm>
            <a:off x="4674669" y="4612123"/>
            <a:ext cx="1933994" cy="902980"/>
            <a:chOff x="0" y="-88"/>
            <a:chExt cx="2296" cy="1072"/>
          </a:xfrm>
        </p:grpSpPr>
        <p:grpSp>
          <p:nvGrpSpPr>
            <p:cNvPr id="78" name="Group 51"/>
            <p:cNvGrpSpPr>
              <a:grpSpLocks/>
            </p:cNvGrpSpPr>
            <p:nvPr/>
          </p:nvGrpSpPr>
          <p:grpSpPr bwMode="auto">
            <a:xfrm>
              <a:off x="0" y="25"/>
              <a:ext cx="179" cy="782"/>
              <a:chOff x="0" y="0"/>
              <a:chExt cx="179" cy="782"/>
            </a:xfrm>
          </p:grpSpPr>
          <p:sp>
            <p:nvSpPr>
              <p:cNvPr id="80" name="AutoShape 46"/>
              <p:cNvSpPr>
                <a:spLocks/>
              </p:cNvSpPr>
              <p:nvPr/>
            </p:nvSpPr>
            <p:spPr bwMode="auto">
              <a:xfrm>
                <a:off x="22" y="0"/>
                <a:ext cx="124" cy="125"/>
              </a:xfrm>
              <a:custGeom>
                <a:avLst/>
                <a:gdLst>
                  <a:gd name="T0" fmla="*/ 62 w 19679"/>
                  <a:gd name="T1" fmla="*/ 69 h 19679"/>
                  <a:gd name="T2" fmla="*/ 0 60000 65536"/>
                  <a:gd name="T3" fmla="*/ 0 w 19679"/>
                  <a:gd name="T4" fmla="*/ 0 h 19679"/>
                  <a:gd name="T5" fmla="*/ 19679 w 19679"/>
                  <a:gd name="T6" fmla="*/ 19679 h 19679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  <a:moveTo>
                      <a:pt x="16796" y="2882"/>
                    </a:moveTo>
                  </a:path>
                </a:pathLst>
              </a:custGeom>
              <a:noFill/>
              <a:ln w="34925" cap="flat">
                <a:solidFill>
                  <a:srgbClr val="8499B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AutoShape 47"/>
              <p:cNvSpPr>
                <a:spLocks/>
              </p:cNvSpPr>
              <p:nvPr/>
            </p:nvSpPr>
            <p:spPr bwMode="auto">
              <a:xfrm>
                <a:off x="4" y="234"/>
                <a:ext cx="160" cy="159"/>
              </a:xfrm>
              <a:prstGeom prst="pentagon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Rectangle 49"/>
              <p:cNvSpPr>
                <a:spLocks/>
              </p:cNvSpPr>
              <p:nvPr/>
            </p:nvSpPr>
            <p:spPr bwMode="auto">
              <a:xfrm>
                <a:off x="16" y="498"/>
                <a:ext cx="136" cy="135"/>
              </a:xfrm>
              <a:prstGeom prst="rect">
                <a:avLst/>
              </a:prstGeom>
              <a:solidFill>
                <a:srgbClr val="49484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Line 50"/>
              <p:cNvSpPr>
                <a:spLocks noChangeShapeType="1"/>
              </p:cNvSpPr>
              <p:nvPr/>
            </p:nvSpPr>
            <p:spPr bwMode="auto">
              <a:xfrm>
                <a:off x="0" y="782"/>
                <a:ext cx="179" cy="0"/>
              </a:xfrm>
              <a:prstGeom prst="line">
                <a:avLst/>
              </a:prstGeom>
              <a:noFill/>
              <a:ln w="38100">
                <a:solidFill>
                  <a:srgbClr val="FB4E27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9" name="Rectangle 52"/>
            <p:cNvSpPr>
              <a:spLocks/>
            </p:cNvSpPr>
            <p:nvPr/>
          </p:nvSpPr>
          <p:spPr bwMode="auto">
            <a:xfrm>
              <a:off x="272" y="-88"/>
              <a:ext cx="2024" cy="10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ts val="263"/>
                </a:spcBef>
              </a:pPr>
              <a:r>
                <a:rPr lang="en-US" sz="1000" dirty="0">
                  <a:solidFill>
                    <a:srgbClr val="7C963C"/>
                  </a:solidFill>
                  <a:latin typeface="Helvetica" pitchFamily="34" charset="0"/>
                  <a:ea typeface="Gotham Medium" charset="0"/>
                  <a:cs typeface="Gotham Medium" charset="0"/>
                  <a:sym typeface="Gotham Medium" charset="0"/>
                </a:rPr>
                <a:t>End Device / Router Eligible</a:t>
              </a:r>
            </a:p>
            <a:p>
              <a:pPr>
                <a:spcBef>
                  <a:spcPts val="263"/>
                </a:spcBef>
              </a:pPr>
              <a:r>
                <a:rPr lang="en-US" sz="1000" dirty="0">
                  <a:solidFill>
                    <a:srgbClr val="7C963C"/>
                  </a:solidFill>
                  <a:latin typeface="Helvetica" pitchFamily="34" charset="0"/>
                  <a:ea typeface="Gotham Medium" charset="0"/>
                  <a:cs typeface="Gotham Medium" charset="0"/>
                  <a:sym typeface="Gotham Medium" charset="0"/>
                </a:rPr>
                <a:t>Thread Router</a:t>
              </a:r>
            </a:p>
            <a:p>
              <a:pPr>
                <a:spcBef>
                  <a:spcPts val="263"/>
                </a:spcBef>
              </a:pPr>
              <a:r>
                <a:rPr lang="en-US" sz="1000" dirty="0">
                  <a:solidFill>
                    <a:srgbClr val="7C963C"/>
                  </a:solidFill>
                  <a:latin typeface="Helvetica" pitchFamily="34" charset="0"/>
                  <a:ea typeface="Gotham Medium" charset="0"/>
                  <a:cs typeface="Gotham Medium" charset="0"/>
                  <a:sym typeface="Gotham Medium" charset="0"/>
                </a:rPr>
                <a:t>Border Router / Leader</a:t>
              </a:r>
            </a:p>
            <a:p>
              <a:pPr>
                <a:spcBef>
                  <a:spcPts val="263"/>
                </a:spcBef>
              </a:pPr>
              <a:r>
                <a:rPr lang="en-US" sz="1000" dirty="0">
                  <a:solidFill>
                    <a:srgbClr val="7C963C"/>
                  </a:solidFill>
                  <a:latin typeface="Helvetica" pitchFamily="34" charset="0"/>
                  <a:ea typeface="Gotham Medium" charset="0"/>
                  <a:cs typeface="Gotham Medium" charset="0"/>
                  <a:sym typeface="Gotham Medium" charset="0"/>
                </a:rPr>
                <a:t>Thread Link</a:t>
              </a:r>
            </a:p>
          </p:txBody>
        </p:sp>
      </p:grpSp>
      <p:cxnSp>
        <p:nvCxnSpPr>
          <p:cNvPr id="84" name="AutoShape 3"/>
          <p:cNvCxnSpPr>
            <a:cxnSpLocks noChangeShapeType="1"/>
          </p:cNvCxnSpPr>
          <p:nvPr/>
        </p:nvCxnSpPr>
        <p:spPr bwMode="auto">
          <a:xfrm rot="10800000" flipH="1">
            <a:off x="3875759" y="2731837"/>
            <a:ext cx="508992" cy="495896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sp>
        <p:nvSpPr>
          <p:cNvPr id="85" name="Rectangle 34"/>
          <p:cNvSpPr>
            <a:spLocks/>
          </p:cNvSpPr>
          <p:nvPr/>
        </p:nvSpPr>
        <p:spPr bwMode="auto">
          <a:xfrm>
            <a:off x="3746188" y="3946277"/>
            <a:ext cx="238125" cy="238125"/>
          </a:xfrm>
          <a:prstGeom prst="rect">
            <a:avLst/>
          </a:prstGeom>
          <a:solidFill>
            <a:srgbClr val="494842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6" name="Picture 38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</a:blip>
          <a:srcRect/>
          <a:stretch>
            <a:fillRect/>
          </a:stretch>
        </p:blipFill>
        <p:spPr bwMode="auto">
          <a:xfrm>
            <a:off x="3377484" y="4711330"/>
            <a:ext cx="1014413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7" name="AutoShape 27"/>
          <p:cNvSpPr>
            <a:spLocks/>
          </p:cNvSpPr>
          <p:nvPr/>
        </p:nvSpPr>
        <p:spPr bwMode="auto">
          <a:xfrm>
            <a:off x="5848452" y="2918171"/>
            <a:ext cx="252413" cy="252413"/>
          </a:xfrm>
          <a:prstGeom prst="pentagon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88" name="AutoShape 3"/>
          <p:cNvCxnSpPr>
            <a:cxnSpLocks noChangeShapeType="1"/>
          </p:cNvCxnSpPr>
          <p:nvPr/>
        </p:nvCxnSpPr>
        <p:spPr bwMode="auto">
          <a:xfrm flipV="1">
            <a:off x="5497302" y="2286261"/>
            <a:ext cx="693030" cy="204881"/>
          </a:xfrm>
          <a:prstGeom prst="straightConnector1">
            <a:avLst/>
          </a:prstGeom>
          <a:noFill/>
          <a:ln w="34925">
            <a:solidFill>
              <a:srgbClr val="FB4E27"/>
            </a:solidFill>
            <a:miter lim="800000"/>
            <a:headEnd/>
            <a:tailEnd/>
          </a:ln>
        </p:spPr>
      </p:cxnSp>
      <p:sp>
        <p:nvSpPr>
          <p:cNvPr id="89" name="AutoShape 27"/>
          <p:cNvSpPr>
            <a:spLocks/>
          </p:cNvSpPr>
          <p:nvPr/>
        </p:nvSpPr>
        <p:spPr bwMode="auto">
          <a:xfrm>
            <a:off x="4258548" y="2605633"/>
            <a:ext cx="252413" cy="252413"/>
          </a:xfrm>
          <a:prstGeom prst="pentagon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" name="AutoShape 27"/>
          <p:cNvSpPr>
            <a:spLocks/>
          </p:cNvSpPr>
          <p:nvPr/>
        </p:nvSpPr>
        <p:spPr bwMode="auto">
          <a:xfrm>
            <a:off x="3742412" y="3093790"/>
            <a:ext cx="252413" cy="252413"/>
          </a:xfrm>
          <a:prstGeom prst="pentagon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" name="AutoShape 24"/>
          <p:cNvSpPr>
            <a:spLocks/>
          </p:cNvSpPr>
          <p:nvPr/>
        </p:nvSpPr>
        <p:spPr bwMode="auto">
          <a:xfrm>
            <a:off x="3319741" y="2608610"/>
            <a:ext cx="252413" cy="252413"/>
          </a:xfrm>
          <a:prstGeom prst="pentagon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" name="AutoShape 27"/>
          <p:cNvSpPr>
            <a:spLocks/>
          </p:cNvSpPr>
          <p:nvPr/>
        </p:nvSpPr>
        <p:spPr bwMode="auto">
          <a:xfrm>
            <a:off x="5365233" y="2364936"/>
            <a:ext cx="252413" cy="252413"/>
          </a:xfrm>
          <a:prstGeom prst="pentagon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" name="AutoShape 27"/>
          <p:cNvSpPr>
            <a:spLocks/>
          </p:cNvSpPr>
          <p:nvPr/>
        </p:nvSpPr>
        <p:spPr bwMode="auto">
          <a:xfrm>
            <a:off x="5590362" y="3520033"/>
            <a:ext cx="252413" cy="252413"/>
          </a:xfrm>
          <a:prstGeom prst="pentagon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" name="AutoShape 27"/>
          <p:cNvSpPr>
            <a:spLocks/>
          </p:cNvSpPr>
          <p:nvPr/>
        </p:nvSpPr>
        <p:spPr bwMode="auto">
          <a:xfrm>
            <a:off x="4922326" y="2978992"/>
            <a:ext cx="252413" cy="252413"/>
          </a:xfrm>
          <a:prstGeom prst="pentagon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" name="AutoShape 31"/>
          <p:cNvSpPr>
            <a:spLocks/>
          </p:cNvSpPr>
          <p:nvPr/>
        </p:nvSpPr>
        <p:spPr bwMode="auto">
          <a:xfrm>
            <a:off x="4258548" y="3520033"/>
            <a:ext cx="252413" cy="252413"/>
          </a:xfrm>
          <a:prstGeom prst="pentagon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" name="AutoShape 15"/>
          <p:cNvSpPr>
            <a:spLocks/>
          </p:cNvSpPr>
          <p:nvPr/>
        </p:nvSpPr>
        <p:spPr bwMode="auto">
          <a:xfrm>
            <a:off x="2680768" y="2818756"/>
            <a:ext cx="236339" cy="238125"/>
          </a:xfrm>
          <a:custGeom>
            <a:avLst/>
            <a:gdLst>
              <a:gd name="T0" fmla="*/ 315103 w 19679"/>
              <a:gd name="T1" fmla="*/ 348493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50800" cap="flat">
            <a:solidFill>
              <a:srgbClr val="8499B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" name="AutoShape 17"/>
          <p:cNvSpPr>
            <a:spLocks/>
          </p:cNvSpPr>
          <p:nvPr/>
        </p:nvSpPr>
        <p:spPr bwMode="auto">
          <a:xfrm>
            <a:off x="3328072" y="1819478"/>
            <a:ext cx="235744" cy="238125"/>
          </a:xfrm>
          <a:custGeom>
            <a:avLst/>
            <a:gdLst>
              <a:gd name="T0" fmla="*/ 314309 w 19679"/>
              <a:gd name="T1" fmla="*/ 348493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50800" cap="flat">
            <a:solidFill>
              <a:srgbClr val="8499B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AutoShape 20"/>
          <p:cNvSpPr>
            <a:spLocks/>
          </p:cNvSpPr>
          <p:nvPr/>
        </p:nvSpPr>
        <p:spPr bwMode="auto">
          <a:xfrm>
            <a:off x="4644904" y="2182367"/>
            <a:ext cx="235744" cy="238125"/>
          </a:xfrm>
          <a:custGeom>
            <a:avLst/>
            <a:gdLst>
              <a:gd name="T0" fmla="*/ 314309 w 19679"/>
              <a:gd name="T1" fmla="*/ 348493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50800" cap="flat">
            <a:solidFill>
              <a:srgbClr val="8499B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" name="AutoShape 20"/>
          <p:cNvSpPr>
            <a:spLocks/>
          </p:cNvSpPr>
          <p:nvPr/>
        </p:nvSpPr>
        <p:spPr bwMode="auto">
          <a:xfrm>
            <a:off x="6190332" y="2112954"/>
            <a:ext cx="235744" cy="238125"/>
          </a:xfrm>
          <a:custGeom>
            <a:avLst/>
            <a:gdLst>
              <a:gd name="T0" fmla="*/ 314309 w 19679"/>
              <a:gd name="T1" fmla="*/ 348493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50800" cap="flat">
            <a:solidFill>
              <a:srgbClr val="8499B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0" name="AutoShape 20"/>
          <p:cNvSpPr>
            <a:spLocks/>
          </p:cNvSpPr>
          <p:nvPr/>
        </p:nvSpPr>
        <p:spPr bwMode="auto">
          <a:xfrm>
            <a:off x="6867218" y="3145474"/>
            <a:ext cx="235744" cy="238125"/>
          </a:xfrm>
          <a:custGeom>
            <a:avLst/>
            <a:gdLst>
              <a:gd name="T0" fmla="*/ 314309 w 19679"/>
              <a:gd name="T1" fmla="*/ 348493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50800" cap="flat">
            <a:solidFill>
              <a:srgbClr val="8499B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1" name="AutoShape 20"/>
          <p:cNvSpPr>
            <a:spLocks/>
          </p:cNvSpPr>
          <p:nvPr/>
        </p:nvSpPr>
        <p:spPr bwMode="auto">
          <a:xfrm>
            <a:off x="6588765" y="4271615"/>
            <a:ext cx="235744" cy="238125"/>
          </a:xfrm>
          <a:custGeom>
            <a:avLst/>
            <a:gdLst>
              <a:gd name="T0" fmla="*/ 314309 w 19679"/>
              <a:gd name="T1" fmla="*/ 348493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50800" cap="flat">
            <a:solidFill>
              <a:srgbClr val="8499B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103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76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Design Decisions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81203" y="1828800"/>
            <a:ext cx="7228703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TWR-KW4D2K512</a:t>
            </a:r>
          </a:p>
          <a:p>
            <a:pPr lvl="1"/>
            <a:r>
              <a:rPr lang="en-US" dirty="0" smtClean="0"/>
              <a:t>NXP next generation IEEE 802.15.4 smart radio platform; used for thread communication</a:t>
            </a:r>
          </a:p>
          <a:p>
            <a:r>
              <a:rPr lang="en-US" dirty="0" smtClean="0"/>
              <a:t>Use of 9-axis sensors</a:t>
            </a:r>
          </a:p>
          <a:p>
            <a:pPr lvl="1"/>
            <a:r>
              <a:rPr lang="en-US" dirty="0" smtClean="0"/>
              <a:t>Use of data from sensors are “fused” to compute something more than can be determined by anyone sensor alone</a:t>
            </a:r>
          </a:p>
          <a:p>
            <a:pPr lvl="1"/>
            <a:r>
              <a:rPr lang="en-US" dirty="0" smtClean="0"/>
              <a:t>Use of pressure sensor for altitude considered, but discarded</a:t>
            </a:r>
          </a:p>
        </p:txBody>
      </p:sp>
      <p:pic>
        <p:nvPicPr>
          <p:cNvPr id="11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13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85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Design Approach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389120"/>
          </a:xfrm>
        </p:spPr>
        <p:txBody>
          <a:bodyPr/>
          <a:lstStyle/>
          <a:p>
            <a:r>
              <a:rPr lang="en-US" dirty="0" smtClean="0"/>
              <a:t>Sensor Fusion Libraries</a:t>
            </a:r>
          </a:p>
          <a:p>
            <a:pPr lvl="1"/>
            <a:r>
              <a:rPr lang="en-US" dirty="0" smtClean="0"/>
              <a:t>Available using Kinetis Design Studio</a:t>
            </a:r>
          </a:p>
          <a:p>
            <a:r>
              <a:rPr lang="en-US" dirty="0" smtClean="0"/>
              <a:t>IAR Embedded Workbench</a:t>
            </a:r>
          </a:p>
          <a:p>
            <a:pPr lvl="1"/>
            <a:r>
              <a:rPr lang="en-US" dirty="0" smtClean="0"/>
              <a:t>Used for thread example and for project progress</a:t>
            </a:r>
          </a:p>
          <a:p>
            <a:r>
              <a:rPr lang="en-US" dirty="0" smtClean="0"/>
              <a:t>Helpful classes</a:t>
            </a:r>
          </a:p>
          <a:p>
            <a:pPr lvl="1"/>
            <a:r>
              <a:rPr lang="en-US" dirty="0" smtClean="0"/>
              <a:t>Microprocessors</a:t>
            </a:r>
          </a:p>
          <a:p>
            <a:pPr lvl="1"/>
            <a:r>
              <a:rPr lang="en-US" dirty="0" smtClean="0"/>
              <a:t>Circuits I &amp; II</a:t>
            </a:r>
          </a:p>
          <a:p>
            <a:pPr lvl="1"/>
            <a:r>
              <a:rPr lang="en-US" dirty="0" smtClean="0"/>
              <a:t>CS 1308, CS 2308</a:t>
            </a:r>
            <a:endParaRPr lang="en-US" dirty="0"/>
          </a:p>
        </p:txBody>
      </p:sp>
      <p:pic>
        <p:nvPicPr>
          <p:cNvPr id="6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8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69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3" y="1828800"/>
            <a:ext cx="7401697" cy="4389120"/>
          </a:xfrm>
        </p:spPr>
        <p:txBody>
          <a:bodyPr/>
          <a:lstStyle/>
          <a:p>
            <a:r>
              <a:rPr lang="en-US" dirty="0" smtClean="0"/>
              <a:t>Software sending information to THREAD</a:t>
            </a:r>
          </a:p>
          <a:p>
            <a:r>
              <a:rPr lang="en-US" dirty="0" smtClean="0"/>
              <a:t>Data is collected through 9-axis sensor board. Estimation of displacement is accomplished with this data, but this is not calculated on the device</a:t>
            </a:r>
          </a:p>
          <a:p>
            <a:r>
              <a:rPr lang="en-US" dirty="0" smtClean="0"/>
              <a:t>Accuracy in these estimations are within 5%</a:t>
            </a:r>
          </a:p>
        </p:txBody>
      </p:sp>
      <p:pic>
        <p:nvPicPr>
          <p:cNvPr id="6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8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22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3" y="3352803"/>
            <a:ext cx="4584589" cy="2755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1" y="381003"/>
            <a:ext cx="4584589" cy="275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8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80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85803"/>
            <a:ext cx="6096528" cy="47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7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78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389120"/>
          </a:xfrm>
        </p:spPr>
        <p:txBody>
          <a:bodyPr/>
          <a:lstStyle/>
          <a:p>
            <a:r>
              <a:rPr lang="en-US" dirty="0" smtClean="0"/>
              <a:t>Implementation of object tracking</a:t>
            </a:r>
          </a:p>
          <a:p>
            <a:r>
              <a:rPr lang="en-US" dirty="0" smtClean="0"/>
              <a:t>Durable housing unit</a:t>
            </a:r>
          </a:p>
          <a:p>
            <a:r>
              <a:rPr lang="en-US" dirty="0" smtClean="0"/>
              <a:t>Code refinement </a:t>
            </a:r>
            <a:endParaRPr lang="en-US" dirty="0"/>
          </a:p>
        </p:txBody>
      </p:sp>
      <p:pic>
        <p:nvPicPr>
          <p:cNvPr id="6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8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697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7" t="9629" r="25388" b="20701"/>
          <a:stretch/>
        </p:blipFill>
        <p:spPr>
          <a:xfrm>
            <a:off x="7888224" y="2028463"/>
            <a:ext cx="1508166" cy="1836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3818" y="3865178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nstantia" charset="0"/>
                <a:ea typeface="Constantia" charset="0"/>
                <a:cs typeface="Constantia" charset="0"/>
              </a:rPr>
              <a:t>Joe Castellon Project Manager</a:t>
            </a:r>
          </a:p>
          <a:p>
            <a:pPr algn="ctr"/>
            <a:r>
              <a:rPr lang="en-US" sz="1400" dirty="0">
                <a:latin typeface="Constantia" charset="0"/>
                <a:ea typeface="Constantia" charset="0"/>
                <a:cs typeface="Constantia" charset="0"/>
              </a:rPr>
              <a:t>Test Bed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209" r="4391"/>
          <a:stretch/>
        </p:blipFill>
        <p:spPr>
          <a:xfrm>
            <a:off x="4403584" y="2057403"/>
            <a:ext cx="1513489" cy="1828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7724" y="3865178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nstantia" charset="0"/>
                <a:ea typeface="Constantia" charset="0"/>
                <a:cs typeface="Constantia" charset="0"/>
              </a:rPr>
              <a:t>Nigel </a:t>
            </a:r>
            <a:r>
              <a:rPr lang="en-US" sz="1400" dirty="0" err="1">
                <a:latin typeface="Constantia" charset="0"/>
                <a:ea typeface="Constantia" charset="0"/>
                <a:cs typeface="Constantia" charset="0"/>
              </a:rPr>
              <a:t>Dalke</a:t>
            </a:r>
            <a:endParaRPr lang="en-US" sz="1400" dirty="0">
              <a:latin typeface="Constantia" charset="0"/>
              <a:ea typeface="Constantia" charset="0"/>
              <a:cs typeface="Constantia" charset="0"/>
            </a:endParaRPr>
          </a:p>
          <a:p>
            <a:pPr algn="ctr"/>
            <a:r>
              <a:rPr lang="en-US" sz="1400" dirty="0">
                <a:latin typeface="Constantia" charset="0"/>
                <a:ea typeface="Constantia" charset="0"/>
                <a:cs typeface="Constantia" charset="0"/>
              </a:rPr>
              <a:t>Design Engineer</a:t>
            </a:r>
          </a:p>
          <a:p>
            <a:pPr algn="ctr"/>
            <a:r>
              <a:rPr lang="en-US" sz="1400" dirty="0">
                <a:latin typeface="Constantia" charset="0"/>
                <a:ea typeface="Constantia" charset="0"/>
                <a:cs typeface="Constantia" charset="0"/>
              </a:rPr>
              <a:t>User Interface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057403"/>
            <a:ext cx="1490132" cy="1828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3" t="5449" r="26067" b="23096"/>
          <a:stretch/>
        </p:blipFill>
        <p:spPr>
          <a:xfrm>
            <a:off x="6146320" y="2025731"/>
            <a:ext cx="1484416" cy="18604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4852" y="3844156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nstantia" charset="0"/>
                <a:ea typeface="Constantia" charset="0"/>
                <a:cs typeface="Constantia" charset="0"/>
              </a:rPr>
              <a:t>Derek </a:t>
            </a:r>
            <a:r>
              <a:rPr lang="en-US" sz="1400" dirty="0" err="1">
                <a:latin typeface="Constantia" charset="0"/>
                <a:ea typeface="Constantia" charset="0"/>
                <a:cs typeface="Constantia" charset="0"/>
              </a:rPr>
              <a:t>Kostiha</a:t>
            </a:r>
            <a:endParaRPr lang="en-US" sz="1400" dirty="0">
              <a:latin typeface="Constantia" charset="0"/>
              <a:ea typeface="Constantia" charset="0"/>
              <a:cs typeface="Constantia" charset="0"/>
            </a:endParaRPr>
          </a:p>
          <a:p>
            <a:pPr algn="ctr"/>
            <a:r>
              <a:rPr lang="en-US" sz="1400" dirty="0">
                <a:latin typeface="Constantia" charset="0"/>
                <a:ea typeface="Constantia" charset="0"/>
                <a:cs typeface="Constantia" charset="0"/>
              </a:rPr>
              <a:t>Design Engineer</a:t>
            </a:r>
          </a:p>
          <a:p>
            <a:pPr algn="ctr"/>
            <a:r>
              <a:rPr lang="en-US" sz="1400" dirty="0">
                <a:latin typeface="Constantia" charset="0"/>
                <a:ea typeface="Constantia" charset="0"/>
                <a:cs typeface="Constantia" charset="0"/>
              </a:rPr>
              <a:t>CAD/Assembly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938" y="3865177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nstantia" charset="0"/>
                <a:ea typeface="Constantia" charset="0"/>
                <a:cs typeface="Constantia" charset="0"/>
              </a:rPr>
              <a:t>Murphy </a:t>
            </a:r>
            <a:r>
              <a:rPr lang="en-US" sz="1400" dirty="0" err="1">
                <a:latin typeface="Constantia" charset="0"/>
                <a:ea typeface="Constantia" charset="0"/>
                <a:cs typeface="Constantia" charset="0"/>
              </a:rPr>
              <a:t>Granillo</a:t>
            </a:r>
            <a:endParaRPr lang="en-US" sz="1400" dirty="0">
              <a:latin typeface="Constantia" charset="0"/>
              <a:ea typeface="Constantia" charset="0"/>
              <a:cs typeface="Constantia" charset="0"/>
            </a:endParaRPr>
          </a:p>
          <a:p>
            <a:pPr algn="ctr"/>
            <a:r>
              <a:rPr lang="en-US" sz="1400" dirty="0">
                <a:latin typeface="Constantia" charset="0"/>
                <a:ea typeface="Constantia" charset="0"/>
                <a:cs typeface="Constantia" charset="0"/>
              </a:rPr>
              <a:t>Verification &amp; Validation</a:t>
            </a:r>
          </a:p>
        </p:txBody>
      </p:sp>
      <p:pic>
        <p:nvPicPr>
          <p:cNvPr id="13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15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170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70120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§"/>
              <a:defRPr/>
            </a:pPr>
            <a:r>
              <a:rPr lang="en-US" dirty="0" smtClean="0"/>
              <a:t>Overview</a:t>
            </a:r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§"/>
              <a:defRPr/>
            </a:pPr>
            <a:r>
              <a:rPr lang="en-US" dirty="0" smtClean="0"/>
              <a:t>Design Approach</a:t>
            </a:r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§"/>
              <a:defRPr/>
            </a:pPr>
            <a:r>
              <a:rPr lang="en-US" dirty="0" smtClean="0"/>
              <a:t>Results</a:t>
            </a:r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§"/>
              <a:defRPr/>
            </a:pPr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6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8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997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905003"/>
            <a:ext cx="8229600" cy="4327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The problem:</a:t>
            </a:r>
          </a:p>
          <a:p>
            <a:pPr lvl="1">
              <a:spcBef>
                <a:spcPts val="0"/>
              </a:spcBef>
              <a:buSzPct val="75000"/>
              <a:buFont typeface="Courier New" charset="0"/>
              <a:buChar char="o"/>
              <a:defRPr/>
            </a:pPr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To further research Thread Network</a:t>
            </a:r>
          </a:p>
          <a:p>
            <a:pPr lvl="1">
              <a:spcBef>
                <a:spcPts val="0"/>
              </a:spcBef>
              <a:buSzPct val="75000"/>
              <a:buFont typeface="Courier New" charset="0"/>
              <a:buChar char="o"/>
              <a:defRPr/>
            </a:pP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A need for a TWP node to track change &amp; position over time</a:t>
            </a:r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endParaRPr lang="en-US" sz="2000" dirty="0">
              <a:latin typeface="Constantia" charset="0"/>
              <a:ea typeface="Constantia" charset="0"/>
              <a:cs typeface="Constantia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Why is this important? </a:t>
            </a:r>
          </a:p>
          <a:p>
            <a:pPr lvl="1">
              <a:spcBef>
                <a:spcPts val="0"/>
              </a:spcBef>
              <a:buSzPct val="75000"/>
              <a:buFont typeface="Courier New" charset="0"/>
              <a:buChar char="o"/>
              <a:defRPr/>
            </a:pP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One important thing of the 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IoT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is </a:t>
            </a:r>
            <a:r>
              <a:rPr lang="en-US" sz="2000" dirty="0">
                <a:solidFill>
                  <a:srgbClr val="FF0000"/>
                </a:solidFill>
                <a:latin typeface="Constantia" charset="0"/>
                <a:ea typeface="Constantia" charset="0"/>
                <a:cs typeface="Constantia" charset="0"/>
              </a:rPr>
              <a:t>security</a:t>
            </a:r>
          </a:p>
          <a:p>
            <a:pPr lvl="1">
              <a:spcBef>
                <a:spcPts val="0"/>
              </a:spcBef>
              <a:buSzPct val="75000"/>
              <a:buFont typeface="Courier New" charset="0"/>
              <a:buChar char="o"/>
              <a:defRPr/>
            </a:pP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As more &amp; more chipsets are added </a:t>
            </a:r>
            <a:r>
              <a:rPr lang="en-US" sz="2000" dirty="0">
                <a:solidFill>
                  <a:srgbClr val="FF0000"/>
                </a:solidFill>
                <a:latin typeface="Constantia" charset="0"/>
                <a:ea typeface="Constantia" charset="0"/>
                <a:cs typeface="Constantia" charset="0"/>
              </a:rPr>
              <a:t>cost increases</a:t>
            </a:r>
            <a:endParaRPr lang="en-US" dirty="0">
              <a:solidFill>
                <a:srgbClr val="FF0000"/>
              </a:solidFill>
              <a:latin typeface="Constantia" charset="0"/>
              <a:ea typeface="Constantia" charset="0"/>
              <a:cs typeface="Constantia" charset="0"/>
            </a:endParaRPr>
          </a:p>
          <a:p>
            <a:pPr lvl="1">
              <a:spcBef>
                <a:spcPts val="0"/>
              </a:spcBef>
              <a:buSzPct val="75000"/>
              <a:buFont typeface="Courier New" charset="0"/>
              <a:buChar char="o"/>
              <a:defRPr/>
            </a:pP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Thread Network </a:t>
            </a:r>
            <a:r>
              <a:rPr lang="en-US" sz="2000" dirty="0">
                <a:solidFill>
                  <a:srgbClr val="FF0000"/>
                </a:solidFill>
                <a:latin typeface="Constantia" charset="0"/>
                <a:ea typeface="Constantia" charset="0"/>
                <a:cs typeface="Constantia" charset="0"/>
              </a:rPr>
              <a:t>research will assure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M2M/</a:t>
            </a:r>
            <a:r>
              <a:rPr lang="en-US" sz="2000" dirty="0" err="1">
                <a:latin typeface="Constantia" charset="0"/>
                <a:ea typeface="Constantia" charset="0"/>
                <a:cs typeface="Constantia" charset="0"/>
              </a:rPr>
              <a:t>IoT</a:t>
            </a:r>
            <a:r>
              <a:rPr lang="en-US" sz="2000" dirty="0">
                <a:latin typeface="Constantia" charset="0"/>
                <a:ea typeface="Constantia" charset="0"/>
                <a:cs typeface="Constantia" charset="0"/>
              </a:rPr>
              <a:t> is:</a:t>
            </a:r>
          </a:p>
          <a:p>
            <a:pPr lvl="2">
              <a:spcBef>
                <a:spcPts val="0"/>
              </a:spcBef>
              <a:buSzPct val="75000"/>
              <a:buFont typeface="Courier New" charset="0"/>
              <a:buChar char="o"/>
              <a:defRPr/>
            </a:pPr>
            <a:r>
              <a:rPr lang="en-US" sz="1600" dirty="0">
                <a:latin typeface="Constantia" charset="0"/>
                <a:ea typeface="Constantia" charset="0"/>
                <a:cs typeface="Constantia" charset="0"/>
              </a:rPr>
              <a:t>Micro</a:t>
            </a:r>
          </a:p>
          <a:p>
            <a:pPr lvl="2">
              <a:spcBef>
                <a:spcPts val="0"/>
              </a:spcBef>
              <a:buSzPct val="75000"/>
              <a:buFont typeface="Courier New" charset="0"/>
              <a:buChar char="o"/>
              <a:defRPr/>
            </a:pPr>
            <a:r>
              <a:rPr lang="en-US" sz="1600" dirty="0">
                <a:latin typeface="Constantia" charset="0"/>
                <a:ea typeface="Constantia" charset="0"/>
                <a:cs typeface="Constantia" charset="0"/>
              </a:rPr>
              <a:t>Sturdy</a:t>
            </a:r>
          </a:p>
          <a:p>
            <a:pPr lvl="2">
              <a:spcBef>
                <a:spcPts val="0"/>
              </a:spcBef>
              <a:buSzPct val="75000"/>
              <a:buFont typeface="Courier New" charset="0"/>
              <a:buChar char="o"/>
              <a:defRPr/>
            </a:pPr>
            <a:r>
              <a:rPr lang="en-US" sz="1600" dirty="0">
                <a:latin typeface="Constantia" charset="0"/>
                <a:ea typeface="Constantia" charset="0"/>
                <a:cs typeface="Constantia" charset="0"/>
              </a:rPr>
              <a:t>Robust</a:t>
            </a:r>
          </a:p>
          <a:p>
            <a:pPr lvl="2">
              <a:spcBef>
                <a:spcPts val="0"/>
              </a:spcBef>
              <a:buSzPct val="75000"/>
              <a:buFont typeface="Courier New" charset="0"/>
              <a:buChar char="o"/>
              <a:defRPr/>
            </a:pPr>
            <a:r>
              <a:rPr lang="en-US" sz="1600" dirty="0">
                <a:latin typeface="Constantia" charset="0"/>
                <a:ea typeface="Constantia" charset="0"/>
                <a:cs typeface="Constantia" charset="0"/>
              </a:rPr>
              <a:t>Long-life</a:t>
            </a:r>
          </a:p>
          <a:p>
            <a:pPr lvl="1">
              <a:spcBef>
                <a:spcPts val="0"/>
              </a:spcBef>
              <a:buSzPct val="75000"/>
              <a:buFont typeface="Courier New" charset="0"/>
              <a:buChar char="o"/>
              <a:defRPr/>
            </a:pPr>
            <a:endParaRPr lang="en-US" sz="2000" b="1" dirty="0">
              <a:solidFill>
                <a:srgbClr val="FF0000"/>
              </a:solidFill>
              <a:latin typeface="Constantia" charset="0"/>
              <a:ea typeface="Constantia" charset="0"/>
              <a:cs typeface="Constantia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b="1" dirty="0">
              <a:solidFill>
                <a:srgbClr val="0000FF"/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457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Project Motivation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91003"/>
            <a:ext cx="2438400" cy="2345909"/>
          </a:xfrm>
          <a:prstGeom prst="rect">
            <a:avLst/>
          </a:prstGeom>
        </p:spPr>
      </p:pic>
      <p:pic>
        <p:nvPicPr>
          <p:cNvPr id="7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9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836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079524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Design and implement a network node motion tracker</a:t>
            </a:r>
          </a:p>
          <a:p>
            <a:pPr lvl="1"/>
            <a:r>
              <a:rPr lang="en-US" dirty="0" smtClean="0"/>
              <a:t>Implement using:</a:t>
            </a:r>
          </a:p>
          <a:p>
            <a:pPr lvl="2"/>
            <a:r>
              <a:rPr lang="en-US" dirty="0" smtClean="0"/>
              <a:t>NXP sensor fusion</a:t>
            </a:r>
          </a:p>
          <a:p>
            <a:pPr lvl="2"/>
            <a:r>
              <a:rPr lang="en-US" dirty="0" err="1" smtClean="0"/>
              <a:t>Proximetry</a:t>
            </a:r>
            <a:endParaRPr lang="en-US" dirty="0" smtClean="0"/>
          </a:p>
          <a:p>
            <a:pPr lvl="2"/>
            <a:r>
              <a:rPr lang="en-US" dirty="0" smtClean="0"/>
              <a:t>NXP hardware</a:t>
            </a:r>
          </a:p>
          <a:p>
            <a:r>
              <a:rPr lang="en-US" dirty="0" smtClean="0"/>
              <a:t>Device is to relay data to the </a:t>
            </a:r>
            <a:r>
              <a:rPr lang="en-US" dirty="0" err="1" smtClean="0"/>
              <a:t>proximetry</a:t>
            </a:r>
            <a:r>
              <a:rPr lang="en-US" dirty="0" smtClean="0"/>
              <a:t> cloud agent</a:t>
            </a:r>
          </a:p>
          <a:p>
            <a:r>
              <a:rPr lang="en-US" dirty="0" smtClean="0"/>
              <a:t>NXP Sensor Fusion Library for Kinetis MCUs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276549" y="4088697"/>
            <a:ext cx="3314405" cy="2203821"/>
            <a:chOff x="2356402" y="3260634"/>
            <a:chExt cx="4431196" cy="294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402" y="3489234"/>
              <a:ext cx="4431196" cy="271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6" t="41471" r="11967" b="40964"/>
            <a:stretch/>
          </p:blipFill>
          <p:spPr>
            <a:xfrm>
              <a:off x="3200400" y="3260634"/>
              <a:ext cx="2743200" cy="457200"/>
            </a:xfrm>
            <a:prstGeom prst="rect">
              <a:avLst/>
            </a:prstGeom>
          </p:spPr>
        </p:pic>
      </p:grpSp>
      <p:pic>
        <p:nvPicPr>
          <p:cNvPr id="9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11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450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Our Sponsors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389120"/>
          </a:xfrm>
        </p:spPr>
        <p:txBody>
          <a:bodyPr/>
          <a:lstStyle/>
          <a:p>
            <a:r>
              <a:rPr lang="en-US" dirty="0" smtClean="0"/>
              <a:t>Dr. Kevin Kemp, NXP</a:t>
            </a:r>
          </a:p>
          <a:p>
            <a:r>
              <a:rPr lang="en-US" dirty="0" smtClean="0"/>
              <a:t>Joe Thompson, </a:t>
            </a:r>
            <a:r>
              <a:rPr lang="en-US" smtClean="0"/>
              <a:t>Technical Advisor, </a:t>
            </a:r>
            <a:r>
              <a:rPr lang="en-US" dirty="0" smtClean="0"/>
              <a:t>NXP</a:t>
            </a:r>
          </a:p>
          <a:p>
            <a:r>
              <a:rPr lang="en-US" dirty="0" smtClean="0"/>
              <a:t>Dr. Bill Stapleton, Ingram School of Engineering, Texas State University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836" y="3467100"/>
            <a:ext cx="3090333" cy="1112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8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68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3602" y="609600"/>
            <a:ext cx="6347713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Roles &amp; Responsibilities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625348"/>
              </p:ext>
            </p:extLst>
          </p:nvPr>
        </p:nvGraphicFramePr>
        <p:xfrm>
          <a:off x="1981200" y="2631440"/>
          <a:ext cx="8229600" cy="1854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Role &amp; Responsibilities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Joe Castellon, Project Manager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 meetings,</a:t>
                      </a:r>
                      <a:r>
                        <a:rPr lang="en-US" sz="1600" baseline="0" dirty="0" smtClean="0"/>
                        <a:t> status reports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Nigel </a:t>
                      </a:r>
                      <a:r>
                        <a:rPr lang="en-US" sz="1600" dirty="0" err="1" smtClean="0"/>
                        <a:t>Dalke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</a:t>
                      </a:r>
                      <a:r>
                        <a:rPr lang="en-US" sz="1600" baseline="0" dirty="0" smtClean="0"/>
                        <a:t> engineer, liaison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Murphy </a:t>
                      </a:r>
                      <a:r>
                        <a:rPr lang="en-US" sz="1600" dirty="0" err="1" smtClean="0"/>
                        <a:t>Granillo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Verification &amp; validation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Derek </a:t>
                      </a:r>
                      <a:r>
                        <a:rPr lang="en-US" sz="1600" dirty="0" err="1" smtClean="0"/>
                        <a:t>Kostiha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 engineer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12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39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823995"/>
              </p:ext>
            </p:extLst>
          </p:nvPr>
        </p:nvGraphicFramePr>
        <p:xfrm>
          <a:off x="1981200" y="2631440"/>
          <a:ext cx="6685006" cy="25958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423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Portable</a:t>
                      </a:r>
                      <a:r>
                        <a:rPr lang="en-US" sz="1600" baseline="0" dirty="0" smtClean="0"/>
                        <a:t> DC Power Supply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$ 35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TWR-KW24D512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$ 149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TWR-ELEV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$ 39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TWR-SHIELD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$ 35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FRDM-STBC-AGM01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$ 274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7200"/>
            <a:ext cx="17526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3"/>
            <a:ext cx="2832100" cy="2067065"/>
          </a:xfrm>
          <a:prstGeom prst="rect">
            <a:avLst/>
          </a:prstGeom>
        </p:spPr>
      </p:pic>
      <p:pic>
        <p:nvPicPr>
          <p:cNvPr id="8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10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471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389120"/>
          </a:xfrm>
        </p:spPr>
        <p:txBody>
          <a:bodyPr/>
          <a:lstStyle/>
          <a:p>
            <a:r>
              <a:rPr lang="en-US" sz="2800" dirty="0"/>
              <a:t>Complexity and limitation on information resources</a:t>
            </a:r>
          </a:p>
          <a:p>
            <a:r>
              <a:rPr lang="en-US" sz="2800" dirty="0"/>
              <a:t>Lack of specific technical skills on the team</a:t>
            </a:r>
          </a:p>
          <a:p>
            <a:endParaRPr lang="en-US" dirty="0" smtClean="0"/>
          </a:p>
        </p:txBody>
      </p:sp>
      <p:pic>
        <p:nvPicPr>
          <p:cNvPr id="6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8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51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38182"/>
            <a:ext cx="3657600" cy="46308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6" name="Picture 2" descr="https://www.element14.com/community/resources/statics/1052085/NXP-Logo-EPS-vector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41842"/>
            <a:ext cx="1338538" cy="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4313" y="6611782"/>
            <a:ext cx="303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E2.1: [</a:t>
            </a:r>
            <a:r>
              <a:rPr lang="en-US" sz="1000" dirty="0" err="1"/>
              <a:t>NOMoT</a:t>
            </a:r>
            <a:r>
              <a:rPr lang="en-US" sz="1000" dirty="0"/>
              <a:t>] Networked Object Motion Tracker</a:t>
            </a:r>
          </a:p>
        </p:txBody>
      </p:sp>
      <p:pic>
        <p:nvPicPr>
          <p:cNvPr id="8" name="Picture 2" descr="http://www.txstate.edu/.resources/gato-template-txstate2015/images/txst-seconda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2" y="6292516"/>
            <a:ext cx="2649393" cy="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78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</TotalTime>
  <Words>532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Constantia</vt:lpstr>
      <vt:lpstr>Courier New</vt:lpstr>
      <vt:lpstr>Gotham Medium</vt:lpstr>
      <vt:lpstr>Helvetica</vt:lpstr>
      <vt:lpstr>Trebuchet MS</vt:lpstr>
      <vt:lpstr>Wingdings</vt:lpstr>
      <vt:lpstr>Wingdings 3</vt:lpstr>
      <vt:lpstr>Facet</vt:lpstr>
      <vt:lpstr>PowerPoint Presentation</vt:lpstr>
      <vt:lpstr>Topics</vt:lpstr>
      <vt:lpstr>PowerPoint Presentation</vt:lpstr>
      <vt:lpstr>Project Overview</vt:lpstr>
      <vt:lpstr>Our Sponsors</vt:lpstr>
      <vt:lpstr>Roles &amp; Responsibilities</vt:lpstr>
      <vt:lpstr>Budget</vt:lpstr>
      <vt:lpstr>Constraints</vt:lpstr>
      <vt:lpstr>Block Diagram</vt:lpstr>
      <vt:lpstr>Design Decisions</vt:lpstr>
      <vt:lpstr>Design Approach</vt:lpstr>
      <vt:lpstr>Results</vt:lpstr>
      <vt:lpstr>PowerPoint Presentation</vt:lpstr>
      <vt:lpstr>PowerPoint Presentation</vt:lpstr>
      <vt:lpstr>Future Work</vt:lpstr>
      <vt:lpstr>PowerPoint Presentation</vt:lpstr>
    </vt:vector>
  </TitlesOfParts>
  <Company>Texas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Dalke, Nigel G</dc:creator>
  <cp:lastModifiedBy>Rivas, Sarah D</cp:lastModifiedBy>
  <cp:revision>15</cp:revision>
  <dcterms:created xsi:type="dcterms:W3CDTF">2016-04-28T02:01:51Z</dcterms:created>
  <dcterms:modified xsi:type="dcterms:W3CDTF">2016-05-03T14:35:08Z</dcterms:modified>
</cp:coreProperties>
</file>