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60" r:id="rId3"/>
    <p:sldId id="261" r:id="rId4"/>
    <p:sldId id="263" r:id="rId5"/>
    <p:sldId id="262" r:id="rId6"/>
    <p:sldId id="265" r:id="rId7"/>
    <p:sldId id="264" r:id="rId8"/>
    <p:sldId id="266" r:id="rId9"/>
    <p:sldId id="267" r:id="rId10"/>
    <p:sldId id="268" r:id="rId11"/>
    <p:sldId id="271" r:id="rId12"/>
    <p:sldId id="270" r:id="rId13"/>
    <p:sldId id="269" r:id="rId14"/>
    <p:sldId id="275" r:id="rId15"/>
    <p:sldId id="274" r:id="rId16"/>
    <p:sldId id="276" r:id="rId17"/>
    <p:sldId id="273" r:id="rId18"/>
    <p:sldId id="277" r:id="rId19"/>
    <p:sldId id="278" r:id="rId20"/>
    <p:sldId id="279" r:id="rId21"/>
    <p:sldId id="280" r:id="rId22"/>
    <p:sldId id="281" r:id="rId23"/>
    <p:sldId id="259" r:id="rId24"/>
    <p:sldId id="283" r:id="rId25"/>
    <p:sldId id="282" r:id="rId26"/>
    <p:sldId id="284" r:id="rId27"/>
    <p:sldId id="285" r:id="rId28"/>
    <p:sldId id="286" r:id="rId29"/>
    <p:sldId id="287" r:id="rId30"/>
    <p:sldId id="291" r:id="rId31"/>
    <p:sldId id="288" r:id="rId32"/>
    <p:sldId id="289" r:id="rId33"/>
    <p:sldId id="290" r:id="rId34"/>
    <p:sldId id="292" r:id="rId35"/>
    <p:sldId id="293" r:id="rId36"/>
    <p:sldId id="294" r:id="rId37"/>
    <p:sldId id="295" r:id="rId38"/>
    <p:sldId id="296" r:id="rId39"/>
    <p:sldId id="297" r:id="rId40"/>
    <p:sldId id="258" r:id="rId41"/>
    <p:sldId id="298" r:id="rId42"/>
    <p:sldId id="299" r:id="rId43"/>
    <p:sldId id="301" r:id="rId44"/>
    <p:sldId id="302" r:id="rId45"/>
    <p:sldId id="303" r:id="rId46"/>
    <p:sldId id="305" r:id="rId47"/>
    <p:sldId id="304" r:id="rId48"/>
    <p:sldId id="307" r:id="rId49"/>
    <p:sldId id="310" r:id="rId50"/>
    <p:sldId id="308" r:id="rId51"/>
    <p:sldId id="309" r:id="rId52"/>
    <p:sldId id="311" r:id="rId53"/>
    <p:sldId id="312" r:id="rId54"/>
    <p:sldId id="31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98" autoAdjust="0"/>
  </p:normalViewPr>
  <p:slideViewPr>
    <p:cSldViewPr>
      <p:cViewPr varScale="1">
        <p:scale>
          <a:sx n="78" d="100"/>
          <a:sy n="78" d="100"/>
        </p:scale>
        <p:origin x="-149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4567F-3A3A-4BB5-AE6A-59CEBCC00860}" type="datetimeFigureOut">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FC738-D65A-4F92-9E0C-F941FD27B128}" type="slidenum">
              <a:rPr lang="en-US" smtClean="0"/>
              <a:t>‹#›</a:t>
            </a:fld>
            <a:endParaRPr lang="en-US"/>
          </a:p>
        </p:txBody>
      </p:sp>
    </p:spTree>
    <p:extLst>
      <p:ext uri="{BB962C8B-B14F-4D97-AF65-F5344CB8AC3E}">
        <p14:creationId xmlns:p14="http://schemas.microsoft.com/office/powerpoint/2010/main" val="16195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FC738-D65A-4F92-9E0C-F941FD27B128}" type="slidenum">
              <a:rPr lang="en-US" smtClean="0"/>
              <a:t>12</a:t>
            </a:fld>
            <a:endParaRPr lang="en-US"/>
          </a:p>
        </p:txBody>
      </p:sp>
    </p:spTree>
    <p:extLst>
      <p:ext uri="{BB962C8B-B14F-4D97-AF65-F5344CB8AC3E}">
        <p14:creationId xmlns:p14="http://schemas.microsoft.com/office/powerpoint/2010/main" val="367345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FC738-D65A-4F92-9E0C-F941FD27B128}" type="slidenum">
              <a:rPr lang="en-US" smtClean="0"/>
              <a:t>27</a:t>
            </a:fld>
            <a:endParaRPr lang="en-US"/>
          </a:p>
        </p:txBody>
      </p:sp>
    </p:spTree>
    <p:extLst>
      <p:ext uri="{BB962C8B-B14F-4D97-AF65-F5344CB8AC3E}">
        <p14:creationId xmlns:p14="http://schemas.microsoft.com/office/powerpoint/2010/main" val="74719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FC738-D65A-4F92-9E0C-F941FD27B128}" type="slidenum">
              <a:rPr lang="en-US" smtClean="0"/>
              <a:t>40</a:t>
            </a:fld>
            <a:endParaRPr lang="en-US"/>
          </a:p>
        </p:txBody>
      </p:sp>
    </p:spTree>
    <p:extLst>
      <p:ext uri="{BB962C8B-B14F-4D97-AF65-F5344CB8AC3E}">
        <p14:creationId xmlns:p14="http://schemas.microsoft.com/office/powerpoint/2010/main" val="4026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2EDD5-A9A3-4B37-A52B-03F193941E8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99909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2EDD5-A9A3-4B37-A52B-03F193941E8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161281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2EDD5-A9A3-4B37-A52B-03F193941E8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129344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2EDD5-A9A3-4B37-A52B-03F193941E8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21404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2EDD5-A9A3-4B37-A52B-03F193941E85}"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251679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2EDD5-A9A3-4B37-A52B-03F193941E85}"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404403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2EDD5-A9A3-4B37-A52B-03F193941E85}"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15846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2EDD5-A9A3-4B37-A52B-03F193941E85}"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214115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2EDD5-A9A3-4B37-A52B-03F193941E85}"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271860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2EDD5-A9A3-4B37-A52B-03F193941E85}"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157459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2EDD5-A9A3-4B37-A52B-03F193941E85}"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63E4F-F8D9-42C9-8A7C-1AAAA131F705}" type="slidenum">
              <a:rPr lang="en-US" smtClean="0"/>
              <a:t>‹#›</a:t>
            </a:fld>
            <a:endParaRPr lang="en-US"/>
          </a:p>
        </p:txBody>
      </p:sp>
    </p:spTree>
    <p:extLst>
      <p:ext uri="{BB962C8B-B14F-4D97-AF65-F5344CB8AC3E}">
        <p14:creationId xmlns:p14="http://schemas.microsoft.com/office/powerpoint/2010/main" val="330078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2EDD5-A9A3-4B37-A52B-03F193941E85}" type="datetimeFigureOut">
              <a:rPr lang="en-US" smtClean="0"/>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63E4F-F8D9-42C9-8A7C-1AAAA131F705}" type="slidenum">
              <a:rPr lang="en-US" smtClean="0"/>
              <a:t>‹#›</a:t>
            </a:fld>
            <a:endParaRPr lang="en-US"/>
          </a:p>
        </p:txBody>
      </p:sp>
    </p:spTree>
    <p:extLst>
      <p:ext uri="{BB962C8B-B14F-4D97-AF65-F5344CB8AC3E}">
        <p14:creationId xmlns:p14="http://schemas.microsoft.com/office/powerpoint/2010/main" val="95956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0"/>
            <a:ext cx="7315200" cy="3810000"/>
          </a:xfrm>
          <a:prstGeom prst="rect">
            <a:avLst/>
          </a:prstGeom>
        </p:spPr>
      </p:pic>
      <p:sp>
        <p:nvSpPr>
          <p:cNvPr id="4" name="TextBox 3"/>
          <p:cNvSpPr txBox="1"/>
          <p:nvPr/>
        </p:nvSpPr>
        <p:spPr>
          <a:xfrm>
            <a:off x="1371600" y="4648200"/>
            <a:ext cx="6781800" cy="1015663"/>
          </a:xfrm>
          <a:prstGeom prst="rect">
            <a:avLst/>
          </a:prstGeom>
          <a:noFill/>
        </p:spPr>
        <p:txBody>
          <a:bodyPr wrap="square" rtlCol="0">
            <a:spAutoFit/>
          </a:bodyPr>
          <a:lstStyle/>
          <a:p>
            <a:r>
              <a:rPr lang="en-US" sz="6000" dirty="0" smtClean="0">
                <a:solidFill>
                  <a:schemeClr val="bg1"/>
                </a:solidFill>
              </a:rPr>
              <a:t>Inventors’ Handbook</a:t>
            </a:r>
            <a:endParaRPr lang="en-US" sz="6000" dirty="0">
              <a:solidFill>
                <a:schemeClr val="bg1"/>
              </a:solidFill>
            </a:endParaRPr>
          </a:p>
        </p:txBody>
      </p:sp>
      <p:sp>
        <p:nvSpPr>
          <p:cNvPr id="2" name="TextBox 1"/>
          <p:cNvSpPr txBox="1"/>
          <p:nvPr/>
        </p:nvSpPr>
        <p:spPr>
          <a:xfrm>
            <a:off x="1752600" y="6096000"/>
            <a:ext cx="5943600" cy="646331"/>
          </a:xfrm>
          <a:prstGeom prst="rect">
            <a:avLst/>
          </a:prstGeom>
          <a:noFill/>
        </p:spPr>
        <p:txBody>
          <a:bodyPr wrap="square" rtlCol="0">
            <a:spAutoFit/>
          </a:bodyPr>
          <a:lstStyle/>
          <a:p>
            <a:pPr algn="ctr"/>
            <a:r>
              <a:rPr lang="en-US" dirty="0" smtClean="0">
                <a:solidFill>
                  <a:schemeClr val="bg1"/>
                </a:solidFill>
              </a:rPr>
              <a:t>Office of Commercialization and Industrial Relations </a:t>
            </a:r>
          </a:p>
          <a:p>
            <a:pPr algn="ctr"/>
            <a:r>
              <a:rPr lang="en-US" dirty="0" smtClean="0">
                <a:solidFill>
                  <a:schemeClr val="bg1"/>
                </a:solidFill>
              </a:rPr>
              <a:t>Texas State University</a:t>
            </a:r>
            <a:endParaRPr lang="en-US" dirty="0">
              <a:solidFill>
                <a:schemeClr val="bg1"/>
              </a:solidFill>
            </a:endParaRPr>
          </a:p>
        </p:txBody>
      </p:sp>
    </p:spTree>
    <p:extLst>
      <p:ext uri="{BB962C8B-B14F-4D97-AF65-F5344CB8AC3E}">
        <p14:creationId xmlns:p14="http://schemas.microsoft.com/office/powerpoint/2010/main" val="323074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22" y="1676400"/>
            <a:ext cx="3491753" cy="2967990"/>
          </a:xfrm>
          <a:prstGeom prst="rect">
            <a:avLst/>
          </a:prstGeom>
        </p:spPr>
      </p:pic>
      <p:sp>
        <p:nvSpPr>
          <p:cNvPr id="3" name="TextBox 2"/>
          <p:cNvSpPr txBox="1"/>
          <p:nvPr/>
        </p:nvSpPr>
        <p:spPr>
          <a:xfrm>
            <a:off x="4876800" y="838200"/>
            <a:ext cx="3429000" cy="4247317"/>
          </a:xfrm>
          <a:prstGeom prst="rect">
            <a:avLst/>
          </a:prstGeom>
          <a:noFill/>
        </p:spPr>
        <p:txBody>
          <a:bodyPr wrap="square" rtlCol="0">
            <a:spAutoFit/>
          </a:bodyPr>
          <a:lstStyle/>
          <a:p>
            <a:r>
              <a:rPr lang="en-US" sz="5400" dirty="0" smtClean="0">
                <a:solidFill>
                  <a:schemeClr val="bg1"/>
                </a:solidFill>
              </a:rPr>
              <a:t>Disclosing your invention and discoveries</a:t>
            </a:r>
            <a:endParaRPr lang="en-US" sz="5400" dirty="0">
              <a:solidFill>
                <a:schemeClr val="bg1"/>
              </a:solidFill>
            </a:endParaRPr>
          </a:p>
        </p:txBody>
      </p:sp>
    </p:spTree>
    <p:extLst>
      <p:ext uri="{BB962C8B-B14F-4D97-AF65-F5344CB8AC3E}">
        <p14:creationId xmlns:p14="http://schemas.microsoft.com/office/powerpoint/2010/main" val="165861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6093976"/>
          </a:xfrm>
          <a:prstGeom prst="rect">
            <a:avLst/>
          </a:prstGeom>
          <a:noFill/>
        </p:spPr>
        <p:txBody>
          <a:bodyPr wrap="square" rtlCol="0">
            <a:spAutoFit/>
          </a:bodyPr>
          <a:lstStyle/>
          <a:p>
            <a:pPr lvl="0" eaLnBrk="0" hangingPunct="0"/>
            <a:r>
              <a:rPr lang="en-US" sz="4400" dirty="0" smtClean="0">
                <a:solidFill>
                  <a:schemeClr val="bg1"/>
                </a:solidFill>
              </a:rPr>
              <a:t>Inventors/researchers</a:t>
            </a:r>
            <a:r>
              <a:rPr lang="en-US" sz="4400" dirty="0">
                <a:solidFill>
                  <a:schemeClr val="bg1"/>
                </a:solidFill>
              </a:rPr>
              <a:t> should submit a disclosure form to the OCIR for all inventions and copyrightable works that you feel may solve a significant problem and/or have significant commercial value. </a:t>
            </a:r>
            <a:endParaRPr lang="en-US" sz="4400" dirty="0" smtClean="0">
              <a:solidFill>
                <a:schemeClr val="bg1"/>
              </a:solidFill>
            </a:endParaRPr>
          </a:p>
          <a:p>
            <a:pPr lvl="0" eaLnBrk="0" hangingPunct="0"/>
            <a:endParaRPr lang="en-US" sz="4400" dirty="0">
              <a:solidFill>
                <a:schemeClr val="bg1"/>
              </a:solidFill>
            </a:endParaRPr>
          </a:p>
          <a:p>
            <a:pPr lvl="0" eaLnBrk="0" hangingPunct="0"/>
            <a:r>
              <a:rPr lang="en-US" sz="3200" b="1" dirty="0">
                <a:solidFill>
                  <a:schemeClr val="bg1"/>
                </a:solidFill>
              </a:rPr>
              <a:t>The disclosure to the OCIR is NOT a public disclosure.</a:t>
            </a:r>
            <a:endParaRPr lang="en-US" sz="3200" dirty="0">
              <a:solidFill>
                <a:schemeClr val="bg1"/>
              </a:solidFill>
            </a:endParaRPr>
          </a:p>
          <a:p>
            <a:pPr eaLnBrk="0" hangingPunct="0"/>
            <a:r>
              <a:rPr lang="en-US" b="1" dirty="0"/>
              <a:t> </a:t>
            </a:r>
            <a:endParaRPr lang="en-US" dirty="0"/>
          </a:p>
        </p:txBody>
      </p:sp>
    </p:spTree>
    <p:extLst>
      <p:ext uri="{BB962C8B-B14F-4D97-AF65-F5344CB8AC3E}">
        <p14:creationId xmlns:p14="http://schemas.microsoft.com/office/powerpoint/2010/main" val="228190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447"/>
            <a:ext cx="8534400" cy="6432530"/>
          </a:xfrm>
          <a:prstGeom prst="rect">
            <a:avLst/>
          </a:prstGeom>
        </p:spPr>
        <p:txBody>
          <a:bodyPr wrap="square">
            <a:spAutoFit/>
          </a:bodyPr>
          <a:lstStyle/>
          <a:p>
            <a:endParaRPr lang="en-US" sz="3600" b="1" dirty="0">
              <a:solidFill>
                <a:schemeClr val="bg1"/>
              </a:solidFill>
            </a:endParaRPr>
          </a:p>
          <a:p>
            <a:r>
              <a:rPr lang="en-US" sz="4400" b="1" dirty="0" smtClean="0">
                <a:solidFill>
                  <a:schemeClr val="bg1"/>
                </a:solidFill>
              </a:rPr>
              <a:t>If government funds were used</a:t>
            </a:r>
            <a:r>
              <a:rPr lang="en-US" sz="4400" dirty="0" smtClean="0">
                <a:solidFill>
                  <a:schemeClr val="bg1"/>
                </a:solidFill>
              </a:rPr>
              <a:t> for your research: </a:t>
            </a:r>
          </a:p>
          <a:p>
            <a:endParaRPr lang="en-US" sz="3600" dirty="0" smtClean="0">
              <a:solidFill>
                <a:schemeClr val="bg1"/>
              </a:solidFill>
            </a:endParaRPr>
          </a:p>
          <a:p>
            <a:pPr marL="571500" indent="-571500">
              <a:buFont typeface="Arial" panose="020B0604020202020204" pitchFamily="34" charset="0"/>
              <a:buChar char="•"/>
            </a:pPr>
            <a:r>
              <a:rPr lang="en-US" sz="3600" dirty="0" smtClean="0">
                <a:solidFill>
                  <a:schemeClr val="bg1"/>
                </a:solidFill>
              </a:rPr>
              <a:t>you are required to file a prompt disclosure so the Texas State may meet its reporting requirements to the sponsoring agency. </a:t>
            </a:r>
          </a:p>
          <a:p>
            <a:pPr marL="571500" indent="-571500">
              <a:buFont typeface="Arial" panose="020B0604020202020204" pitchFamily="34" charset="0"/>
              <a:buChar char="•"/>
            </a:pPr>
            <a:r>
              <a:rPr lang="en-US" sz="3600" dirty="0" smtClean="0">
                <a:solidFill>
                  <a:schemeClr val="bg1"/>
                </a:solidFill>
              </a:rPr>
              <a:t>Similar requirements may exist for other sponsored projects. </a:t>
            </a:r>
            <a:br>
              <a:rPr lang="en-US" sz="3600" dirty="0" smtClean="0">
                <a:solidFill>
                  <a:schemeClr val="bg1"/>
                </a:solidFill>
              </a:rPr>
            </a:br>
            <a:endParaRPr lang="en-US" sz="3600" dirty="0"/>
          </a:p>
        </p:txBody>
      </p:sp>
    </p:spTree>
    <p:extLst>
      <p:ext uri="{BB962C8B-B14F-4D97-AF65-F5344CB8AC3E}">
        <p14:creationId xmlns:p14="http://schemas.microsoft.com/office/powerpoint/2010/main" val="316981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7696200" cy="2123658"/>
          </a:xfrm>
          <a:prstGeom prst="rect">
            <a:avLst/>
          </a:prstGeom>
          <a:noFill/>
        </p:spPr>
        <p:txBody>
          <a:bodyPr wrap="square" rtlCol="0">
            <a:spAutoFit/>
          </a:bodyPr>
          <a:lstStyle/>
          <a:p>
            <a:r>
              <a:rPr lang="en-US" sz="4400" b="1" dirty="0" smtClean="0">
                <a:solidFill>
                  <a:schemeClr val="bg1"/>
                </a:solidFill>
              </a:rPr>
              <a:t>Protecting the intellectual property depends on receiving a timely disclosure</a:t>
            </a:r>
            <a:r>
              <a:rPr lang="en-US" sz="4400" dirty="0" smtClean="0">
                <a:solidFill>
                  <a:schemeClr val="bg1"/>
                </a:solidFill>
              </a:rPr>
              <a:t>.</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352800"/>
            <a:ext cx="2872740" cy="2965784"/>
          </a:xfrm>
          <a:prstGeom prst="rect">
            <a:avLst/>
          </a:prstGeom>
        </p:spPr>
      </p:pic>
    </p:spTree>
    <p:extLst>
      <p:ext uri="{BB962C8B-B14F-4D97-AF65-F5344CB8AC3E}">
        <p14:creationId xmlns:p14="http://schemas.microsoft.com/office/powerpoint/2010/main" val="157249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696200" cy="1107996"/>
          </a:xfrm>
          <a:prstGeom prst="rect">
            <a:avLst/>
          </a:prstGeom>
          <a:noFill/>
        </p:spPr>
        <p:txBody>
          <a:bodyPr wrap="square" rtlCol="0">
            <a:spAutoFit/>
          </a:bodyPr>
          <a:lstStyle/>
          <a:p>
            <a:r>
              <a:rPr lang="en-US" sz="6600" dirty="0" smtClean="0">
                <a:solidFill>
                  <a:schemeClr val="bg1"/>
                </a:solidFill>
              </a:rPr>
              <a:t>The Disclosure Form</a:t>
            </a:r>
            <a:endParaRPr lang="en-US" sz="6600" dirty="0">
              <a:solidFill>
                <a:schemeClr val="bg1"/>
              </a:solidFill>
            </a:endParaRPr>
          </a:p>
        </p:txBody>
      </p:sp>
      <p:sp>
        <p:nvSpPr>
          <p:cNvPr id="3" name="TextBox 2"/>
          <p:cNvSpPr txBox="1"/>
          <p:nvPr/>
        </p:nvSpPr>
        <p:spPr>
          <a:xfrm>
            <a:off x="914400" y="1752600"/>
            <a:ext cx="7391400" cy="3785652"/>
          </a:xfrm>
          <a:prstGeom prst="rect">
            <a:avLst/>
          </a:prstGeom>
          <a:noFill/>
        </p:spPr>
        <p:txBody>
          <a:bodyPr wrap="square" rtlCol="0">
            <a:spAutoFit/>
          </a:bodyPr>
          <a:lstStyle/>
          <a:p>
            <a:r>
              <a:rPr lang="en-US" dirty="0" smtClean="0">
                <a:solidFill>
                  <a:schemeClr val="bg1"/>
                </a:solidFill>
              </a:rPr>
              <a:t>The disclosure form is located on the OCIR website.</a:t>
            </a:r>
          </a:p>
          <a:p>
            <a:pPr lvl="0"/>
            <a:r>
              <a:rPr lang="en-US" dirty="0" smtClean="0">
                <a:solidFill>
                  <a:schemeClr val="bg1"/>
                </a:solidFill>
              </a:rPr>
              <a:t>http://www.txstate.edu/ocir/For-Inventors/Invention-Disclosure.html</a:t>
            </a:r>
          </a:p>
          <a:p>
            <a:endParaRPr lang="en-US" dirty="0" smtClean="0">
              <a:solidFill>
                <a:schemeClr val="bg1"/>
              </a:solidFill>
            </a:endParaRPr>
          </a:p>
          <a:p>
            <a:pPr lvl="0" eaLnBrk="0" hangingPunct="0"/>
            <a:r>
              <a:rPr lang="en-US" dirty="0" smtClean="0">
                <a:solidFill>
                  <a:schemeClr val="bg1"/>
                </a:solidFill>
              </a:rPr>
              <a:t>Download and complete the </a:t>
            </a:r>
            <a:r>
              <a:rPr lang="en-US" b="1" dirty="0" smtClean="0">
                <a:solidFill>
                  <a:srgbClr val="CC9900"/>
                </a:solidFill>
              </a:rPr>
              <a:t>Disclosure Form </a:t>
            </a:r>
            <a:r>
              <a:rPr lang="en-US" dirty="0" smtClean="0">
                <a:solidFill>
                  <a:schemeClr val="bg1"/>
                </a:solidFill>
              </a:rPr>
              <a:t>from OCIR website: </a:t>
            </a:r>
          </a:p>
          <a:p>
            <a:endParaRPr lang="en-US" dirty="0" smtClean="0">
              <a:solidFill>
                <a:schemeClr val="bg1"/>
              </a:solidFill>
            </a:endParaRPr>
          </a:p>
          <a:p>
            <a:endParaRPr lang="en-US" dirty="0">
              <a:solidFill>
                <a:schemeClr val="bg1"/>
              </a:solidFill>
            </a:endParaRPr>
          </a:p>
          <a:p>
            <a:r>
              <a:rPr lang="en-US" dirty="0" smtClean="0">
                <a:solidFill>
                  <a:schemeClr val="bg1"/>
                </a:solidFill>
              </a:rPr>
              <a:t>The </a:t>
            </a:r>
            <a:r>
              <a:rPr lang="en-US" dirty="0">
                <a:solidFill>
                  <a:schemeClr val="bg1"/>
                </a:solidFill>
              </a:rPr>
              <a:t>form answers some basic questions about your invention including who was involved, who provided funding for the work and if there were any publications among other things. It should also have a description of the invention that can be understood by people who are not scientists</a:t>
            </a:r>
            <a:r>
              <a:rPr lang="en-US" dirty="0" smtClean="0">
                <a:solidFill>
                  <a:schemeClr val="bg1"/>
                </a:solidFill>
              </a:rPr>
              <a:t>.</a:t>
            </a:r>
          </a:p>
          <a:p>
            <a:pPr lvl="0" eaLnBrk="0" hangingPunct="0"/>
            <a:endParaRPr lang="en-US" dirty="0" smtClean="0">
              <a:solidFill>
                <a:schemeClr val="bg1"/>
              </a:solidFill>
            </a:endParaRPr>
          </a:p>
          <a:p>
            <a:pPr lvl="0" eaLnBrk="0" hangingPunct="0"/>
            <a:endParaRPr lang="en-US" sz="1400" dirty="0" smtClean="0">
              <a:solidFill>
                <a:schemeClr val="bg1"/>
              </a:solidFill>
            </a:endParaRPr>
          </a:p>
          <a:p>
            <a:pPr lvl="0" eaLnBrk="0" hangingPunct="0"/>
            <a:endParaRPr lang="en-US" sz="1000" dirty="0" smtClean="0">
              <a:solidFill>
                <a:schemeClr val="bg1"/>
              </a:solidFill>
            </a:endParaRPr>
          </a:p>
          <a:p>
            <a:pPr lvl="0" eaLnBrk="0" hangingPunct="0"/>
            <a:r>
              <a:rPr lang="en-US" dirty="0" smtClean="0">
                <a:solidFill>
                  <a:schemeClr val="bg1"/>
                </a:solidFill>
              </a:rPr>
              <a:t>Submit form to </a:t>
            </a:r>
            <a:r>
              <a:rPr lang="en-US" u="sng" dirty="0" smtClean="0">
                <a:solidFill>
                  <a:schemeClr val="bg1"/>
                </a:solidFill>
              </a:rPr>
              <a:t>Dr.  Reddy </a:t>
            </a:r>
            <a:r>
              <a:rPr lang="en-US" u="sng" dirty="0" err="1" smtClean="0">
                <a:solidFill>
                  <a:schemeClr val="bg1"/>
                </a:solidFill>
              </a:rPr>
              <a:t>Venumbaka</a:t>
            </a:r>
            <a:r>
              <a:rPr lang="en-US" dirty="0" smtClean="0">
                <a:solidFill>
                  <a:schemeClr val="bg1"/>
                </a:solidFill>
              </a:rPr>
              <a:t> or </a:t>
            </a:r>
            <a:r>
              <a:rPr lang="en-US" u="sng" dirty="0" smtClean="0">
                <a:solidFill>
                  <a:schemeClr val="bg1"/>
                </a:solidFill>
              </a:rPr>
              <a:t>Teresa Carey</a:t>
            </a:r>
            <a:endParaRPr lang="en-US" dirty="0">
              <a:solidFill>
                <a:schemeClr val="bg1"/>
              </a:solidFill>
            </a:endParaRPr>
          </a:p>
        </p:txBody>
      </p:sp>
    </p:spTree>
    <p:extLst>
      <p:ext uri="{BB962C8B-B14F-4D97-AF65-F5344CB8AC3E}">
        <p14:creationId xmlns:p14="http://schemas.microsoft.com/office/powerpoint/2010/main" val="126587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8001000" cy="2677656"/>
          </a:xfrm>
          <a:prstGeom prst="rect">
            <a:avLst/>
          </a:prstGeom>
        </p:spPr>
        <p:txBody>
          <a:bodyPr wrap="square">
            <a:spAutoFit/>
          </a:bodyPr>
          <a:lstStyle/>
          <a:p>
            <a:pPr lvl="0" eaLnBrk="0" hangingPunct="0"/>
            <a:r>
              <a:rPr lang="en-US" sz="2400" dirty="0" smtClean="0">
                <a:solidFill>
                  <a:schemeClr val="bg1"/>
                </a:solidFill>
              </a:rPr>
              <a:t>The disclosure form documents the circumstances under which your invention occurred or the details of the completion of your copyrightable work and provides the information necessary to evaluate patentability, inventor/authorship issues, commercial potential, and any obligations to research sponsors. It also begins the process that may lead to the commercialization of your discovery.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264" y="3810000"/>
            <a:ext cx="4183823" cy="2660650"/>
          </a:xfrm>
          <a:prstGeom prst="rect">
            <a:avLst/>
          </a:prstGeom>
        </p:spPr>
      </p:pic>
    </p:spTree>
    <p:extLst>
      <p:ext uri="{BB962C8B-B14F-4D97-AF65-F5344CB8AC3E}">
        <p14:creationId xmlns:p14="http://schemas.microsoft.com/office/powerpoint/2010/main" val="46682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086600" cy="4801314"/>
          </a:xfrm>
          <a:prstGeom prst="rect">
            <a:avLst/>
          </a:prstGeom>
          <a:noFill/>
        </p:spPr>
        <p:txBody>
          <a:bodyPr wrap="square" rtlCol="0">
            <a:spAutoFit/>
          </a:bodyPr>
          <a:lstStyle/>
          <a:p>
            <a:r>
              <a:rPr lang="en-US" sz="3600" dirty="0">
                <a:solidFill>
                  <a:schemeClr val="bg1"/>
                </a:solidFill>
              </a:rPr>
              <a:t>Keep OCIR informed of publications, talks, and interactions with companies related to your </a:t>
            </a:r>
            <a:r>
              <a:rPr lang="en-US" sz="3600" dirty="0" smtClean="0">
                <a:solidFill>
                  <a:schemeClr val="bg1"/>
                </a:solidFill>
              </a:rPr>
              <a:t>discovery</a:t>
            </a:r>
          </a:p>
          <a:p>
            <a:endParaRPr lang="en-US" sz="3600" dirty="0" smtClean="0">
              <a:solidFill>
                <a:schemeClr val="bg1"/>
              </a:solidFill>
            </a:endParaRPr>
          </a:p>
          <a:p>
            <a:endParaRPr lang="en-US" dirty="0"/>
          </a:p>
          <a:p>
            <a:r>
              <a:rPr lang="en-US" sz="3600" dirty="0">
                <a:solidFill>
                  <a:schemeClr val="bg1"/>
                </a:solidFill>
              </a:rPr>
              <a:t>Respond to requests for information and documentation. Your cooperation with the OCIR and our IP attorney is essential to the process</a:t>
            </a:r>
          </a:p>
        </p:txBody>
      </p:sp>
    </p:spTree>
    <p:extLst>
      <p:ext uri="{BB962C8B-B14F-4D97-AF65-F5344CB8AC3E}">
        <p14:creationId xmlns:p14="http://schemas.microsoft.com/office/powerpoint/2010/main" val="1176475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05800" cy="646331"/>
          </a:xfrm>
          <a:prstGeom prst="rect">
            <a:avLst/>
          </a:prstGeom>
          <a:noFill/>
        </p:spPr>
        <p:txBody>
          <a:bodyPr wrap="square" rtlCol="0">
            <a:spAutoFit/>
          </a:bodyPr>
          <a:lstStyle/>
          <a:p>
            <a:r>
              <a:rPr lang="en-US" dirty="0"/>
              <a:t> </a:t>
            </a:r>
            <a:r>
              <a:rPr lang="en-US" sz="3600" dirty="0" smtClean="0">
                <a:solidFill>
                  <a:schemeClr val="bg1"/>
                </a:solidFill>
              </a:rPr>
              <a:t>How do I know if I should file a disclosure?</a:t>
            </a:r>
            <a:endParaRPr lang="en-US" sz="3600" dirty="0">
              <a:solidFill>
                <a:schemeClr val="bg1"/>
              </a:solidFill>
            </a:endParaRPr>
          </a:p>
        </p:txBody>
      </p:sp>
      <p:sp>
        <p:nvSpPr>
          <p:cNvPr id="3" name="TextBox 2"/>
          <p:cNvSpPr txBox="1"/>
          <p:nvPr/>
        </p:nvSpPr>
        <p:spPr>
          <a:xfrm>
            <a:off x="445851" y="1582340"/>
            <a:ext cx="8283575" cy="3693319"/>
          </a:xfrm>
          <a:prstGeom prst="rect">
            <a:avLst/>
          </a:prstGeom>
          <a:noFill/>
        </p:spPr>
        <p:txBody>
          <a:bodyPr wrap="square" rtlCol="0">
            <a:spAutoFit/>
          </a:bodyPr>
          <a:lstStyle/>
          <a:p>
            <a:r>
              <a:rPr lang="en-US" sz="2400" dirty="0">
                <a:solidFill>
                  <a:schemeClr val="bg1"/>
                </a:solidFill>
              </a:rPr>
              <a:t>You should file whenever you think you have solved a problem or think your discovery may have some value. As an example, you may consider disclosing an invention as you prepare a proposal to take a fully conceived idea and seek funding to prove or disprove its efficacy. However, you may wish to postpone disclosing an invention that you have a general idea on solving a problem and are seeking funding to explore how to implement it. If in doubt, file a disclosure anyway. We will discuss the progress of your work and your options with you</a:t>
            </a:r>
            <a:r>
              <a:rPr lang="en-US" dirty="0"/>
              <a:t>.</a:t>
            </a:r>
          </a:p>
          <a:p>
            <a:endParaRPr lang="en-US" dirty="0"/>
          </a:p>
        </p:txBody>
      </p:sp>
    </p:spTree>
    <p:extLst>
      <p:ext uri="{BB962C8B-B14F-4D97-AF65-F5344CB8AC3E}">
        <p14:creationId xmlns:p14="http://schemas.microsoft.com/office/powerpoint/2010/main" val="1522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670685"/>
            <a:ext cx="6553200" cy="3539430"/>
          </a:xfrm>
          <a:prstGeom prst="rect">
            <a:avLst/>
          </a:prstGeom>
          <a:noFill/>
        </p:spPr>
        <p:txBody>
          <a:bodyPr wrap="square" rtlCol="0">
            <a:spAutoFit/>
          </a:bodyPr>
          <a:lstStyle/>
          <a:p>
            <a:pPr eaLnBrk="0" hangingPunct="0"/>
            <a:r>
              <a:rPr lang="en-US" sz="2800" dirty="0" smtClean="0">
                <a:solidFill>
                  <a:schemeClr val="bg1"/>
                </a:solidFill>
              </a:rPr>
              <a:t>File a disclosure form prior </a:t>
            </a:r>
            <a:r>
              <a:rPr lang="en-US" sz="2800" dirty="0">
                <a:solidFill>
                  <a:schemeClr val="bg1"/>
                </a:solidFill>
              </a:rPr>
              <a:t>to </a:t>
            </a:r>
            <a:r>
              <a:rPr lang="en-US" sz="2800" b="1" dirty="0">
                <a:solidFill>
                  <a:schemeClr val="bg1"/>
                </a:solidFill>
              </a:rPr>
              <a:t>ANY</a:t>
            </a:r>
            <a:r>
              <a:rPr lang="en-US" sz="2800" dirty="0">
                <a:solidFill>
                  <a:schemeClr val="bg1"/>
                </a:solidFill>
              </a:rPr>
              <a:t> publication or </a:t>
            </a:r>
            <a:r>
              <a:rPr lang="en-US" sz="2800" b="1" dirty="0">
                <a:solidFill>
                  <a:schemeClr val="bg1"/>
                </a:solidFill>
              </a:rPr>
              <a:t>ANY</a:t>
            </a:r>
            <a:r>
              <a:rPr lang="en-US" sz="2800" dirty="0">
                <a:solidFill>
                  <a:schemeClr val="bg1"/>
                </a:solidFill>
              </a:rPr>
              <a:t> presentations. </a:t>
            </a:r>
            <a:r>
              <a:rPr lang="en-US" sz="2800" b="1" dirty="0">
                <a:solidFill>
                  <a:schemeClr val="bg1"/>
                </a:solidFill>
              </a:rPr>
              <a:t>Student posters, presentations and thesis or dissertations</a:t>
            </a:r>
            <a:r>
              <a:rPr lang="en-US" sz="2800" dirty="0">
                <a:solidFill>
                  <a:schemeClr val="bg1"/>
                </a:solidFill>
              </a:rPr>
              <a:t> are also included in this category. </a:t>
            </a:r>
            <a:endParaRPr lang="en-US" sz="2800" dirty="0" smtClean="0">
              <a:solidFill>
                <a:schemeClr val="bg1"/>
              </a:solidFill>
            </a:endParaRPr>
          </a:p>
          <a:p>
            <a:pPr eaLnBrk="0" hangingPunct="0"/>
            <a:endParaRPr lang="en-US" sz="2800" dirty="0"/>
          </a:p>
          <a:p>
            <a:pPr eaLnBrk="0" hangingPunct="0"/>
            <a:r>
              <a:rPr lang="en-US" sz="2800" dirty="0" smtClean="0">
                <a:solidFill>
                  <a:schemeClr val="bg1"/>
                </a:solidFill>
              </a:rPr>
              <a:t>You </a:t>
            </a:r>
            <a:r>
              <a:rPr lang="en-US" sz="2800" dirty="0">
                <a:solidFill>
                  <a:schemeClr val="bg1"/>
                </a:solidFill>
              </a:rPr>
              <a:t>should give us at least 90 days so that we can file a patent, if necessary.</a:t>
            </a:r>
          </a:p>
        </p:txBody>
      </p:sp>
      <p:sp>
        <p:nvSpPr>
          <p:cNvPr id="5" name="TextBox 4"/>
          <p:cNvSpPr txBox="1"/>
          <p:nvPr/>
        </p:nvSpPr>
        <p:spPr>
          <a:xfrm>
            <a:off x="609600" y="685800"/>
            <a:ext cx="7620000" cy="984885"/>
          </a:xfrm>
          <a:prstGeom prst="rect">
            <a:avLst/>
          </a:prstGeom>
          <a:noFill/>
        </p:spPr>
        <p:txBody>
          <a:bodyPr wrap="square" rtlCol="0">
            <a:spAutoFit/>
          </a:bodyPr>
          <a:lstStyle/>
          <a:p>
            <a:pPr algn="ctr"/>
            <a:r>
              <a:rPr lang="en-US" sz="4000" b="1" dirty="0" smtClean="0">
                <a:solidFill>
                  <a:schemeClr val="bg1"/>
                </a:solidFill>
              </a:rPr>
              <a:t>When should I file a disclosure?</a:t>
            </a:r>
          </a:p>
          <a:p>
            <a:endParaRPr lang="en-US" dirty="0"/>
          </a:p>
        </p:txBody>
      </p:sp>
      <p:pic>
        <p:nvPicPr>
          <p:cNvPr id="8194" name="Picture 2" descr="C:\Users\km42\AppData\Local\Microsoft\Windows\Temporary Internet Files\Content.IE5\R0TUJW27\MC9001571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953000"/>
            <a:ext cx="1814170" cy="15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9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2514600"/>
            <a:ext cx="7848601" cy="3139321"/>
          </a:xfrm>
          <a:prstGeom prst="rect">
            <a:avLst/>
          </a:prstGeom>
          <a:noFill/>
        </p:spPr>
        <p:txBody>
          <a:bodyPr wrap="square" rtlCol="0">
            <a:spAutoFit/>
          </a:bodyPr>
          <a:lstStyle/>
          <a:p>
            <a:r>
              <a:rPr lang="en-US" sz="3600" dirty="0" smtClean="0">
                <a:solidFill>
                  <a:schemeClr val="bg1"/>
                </a:solidFill>
              </a:rPr>
              <a:t>Yes, but you must contact </a:t>
            </a:r>
            <a:r>
              <a:rPr lang="en-US" sz="3600" dirty="0">
                <a:solidFill>
                  <a:schemeClr val="bg1"/>
                </a:solidFill>
              </a:rPr>
              <a:t>the OCIR prior to any publication or presentation. We can begin the process of getting your work </a:t>
            </a:r>
            <a:r>
              <a:rPr lang="en-US" sz="3600" dirty="0" smtClean="0">
                <a:solidFill>
                  <a:schemeClr val="bg1"/>
                </a:solidFill>
              </a:rPr>
              <a:t>protected upon receiving the disclosure.</a:t>
            </a:r>
            <a:endParaRPr lang="en-US" sz="3600" dirty="0">
              <a:solidFill>
                <a:schemeClr val="bg1"/>
              </a:solidFill>
            </a:endParaRPr>
          </a:p>
          <a:p>
            <a:endParaRPr lang="en-US" dirty="0"/>
          </a:p>
        </p:txBody>
      </p:sp>
      <p:sp>
        <p:nvSpPr>
          <p:cNvPr id="3" name="TextBox 2"/>
          <p:cNvSpPr txBox="1"/>
          <p:nvPr/>
        </p:nvSpPr>
        <p:spPr>
          <a:xfrm>
            <a:off x="761998" y="304800"/>
            <a:ext cx="7696201" cy="1600438"/>
          </a:xfrm>
          <a:prstGeom prst="rect">
            <a:avLst/>
          </a:prstGeom>
          <a:noFill/>
        </p:spPr>
        <p:txBody>
          <a:bodyPr wrap="square" rtlCol="0">
            <a:spAutoFit/>
          </a:bodyPr>
          <a:lstStyle/>
          <a:p>
            <a:pPr algn="ctr"/>
            <a:r>
              <a:rPr lang="en-US" sz="4000" b="1" dirty="0" smtClean="0">
                <a:solidFill>
                  <a:schemeClr val="bg1"/>
                </a:solidFill>
              </a:rPr>
              <a:t>Can I publish my work and protect my IP?</a:t>
            </a:r>
          </a:p>
          <a:p>
            <a:endParaRPr lang="en-US" dirty="0"/>
          </a:p>
        </p:txBody>
      </p:sp>
    </p:spTree>
    <p:extLst>
      <p:ext uri="{BB962C8B-B14F-4D97-AF65-F5344CB8AC3E}">
        <p14:creationId xmlns:p14="http://schemas.microsoft.com/office/powerpoint/2010/main" val="301656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6586418"/>
          </a:xfrm>
          <a:prstGeom prst="rect">
            <a:avLst/>
          </a:prstGeom>
          <a:noFill/>
        </p:spPr>
        <p:txBody>
          <a:bodyPr wrap="square" rtlCol="0">
            <a:spAutoFit/>
          </a:bodyPr>
          <a:lstStyle/>
          <a:p>
            <a:r>
              <a:rPr lang="en-US" sz="2400" dirty="0">
                <a:solidFill>
                  <a:schemeClr val="bg1"/>
                </a:solidFill>
              </a:rPr>
              <a:t>Texas State University recognizes that research and scholarship by its faculty, staff and students will result in inventions, discoveries and other intellectual creations with potential societal benefit and market value.  These include, but are not limited </a:t>
            </a:r>
            <a:r>
              <a:rPr lang="en-US" sz="2400" dirty="0" smtClean="0">
                <a:solidFill>
                  <a:schemeClr val="bg1"/>
                </a:solidFill>
              </a:rPr>
              <a:t>to:</a:t>
            </a:r>
          </a:p>
          <a:p>
            <a:pPr marL="342900" indent="-342900">
              <a:buFont typeface="Arial" panose="020B0604020202020204" pitchFamily="34" charset="0"/>
              <a:buChar char="•"/>
            </a:pPr>
            <a:r>
              <a:rPr lang="en-US" sz="2400" dirty="0" smtClean="0">
                <a:solidFill>
                  <a:schemeClr val="bg1"/>
                </a:solidFill>
              </a:rPr>
              <a:t>biological </a:t>
            </a:r>
            <a:r>
              <a:rPr lang="en-US" sz="2400" dirty="0">
                <a:solidFill>
                  <a:schemeClr val="bg1"/>
                </a:solidFill>
              </a:rPr>
              <a:t>and other proprietary </a:t>
            </a:r>
            <a:r>
              <a:rPr lang="en-US" sz="2400" dirty="0" smtClean="0">
                <a:solidFill>
                  <a:schemeClr val="bg1"/>
                </a:solidFill>
              </a:rPr>
              <a:t>materials</a:t>
            </a:r>
          </a:p>
          <a:p>
            <a:pPr marL="342900" indent="-342900">
              <a:buFont typeface="Arial" panose="020B0604020202020204" pitchFamily="34" charset="0"/>
              <a:buChar char="•"/>
            </a:pPr>
            <a:r>
              <a:rPr lang="en-US" sz="2400" dirty="0" smtClean="0">
                <a:solidFill>
                  <a:schemeClr val="bg1"/>
                </a:solidFill>
              </a:rPr>
              <a:t>plants</a:t>
            </a:r>
          </a:p>
          <a:p>
            <a:pPr marL="342900" indent="-342900">
              <a:buFont typeface="Arial" panose="020B0604020202020204" pitchFamily="34" charset="0"/>
              <a:buChar char="•"/>
            </a:pPr>
            <a:r>
              <a:rPr lang="en-US" sz="2400" dirty="0" smtClean="0">
                <a:solidFill>
                  <a:schemeClr val="bg1"/>
                </a:solidFill>
              </a:rPr>
              <a:t>computer software</a:t>
            </a:r>
          </a:p>
          <a:p>
            <a:pPr marL="342900" indent="-342900">
              <a:buFont typeface="Arial" panose="020B0604020202020204" pitchFamily="34" charset="0"/>
              <a:buChar char="•"/>
            </a:pPr>
            <a:r>
              <a:rPr lang="en-US" sz="2400" dirty="0" smtClean="0">
                <a:solidFill>
                  <a:schemeClr val="bg1"/>
                </a:solidFill>
              </a:rPr>
              <a:t> </a:t>
            </a:r>
            <a:r>
              <a:rPr lang="en-US" sz="2400" dirty="0">
                <a:solidFill>
                  <a:schemeClr val="bg1"/>
                </a:solidFill>
              </a:rPr>
              <a:t>trade </a:t>
            </a:r>
            <a:r>
              <a:rPr lang="en-US" sz="2400" dirty="0" smtClean="0">
                <a:solidFill>
                  <a:schemeClr val="bg1"/>
                </a:solidFill>
              </a:rPr>
              <a:t>secrets </a:t>
            </a:r>
          </a:p>
          <a:p>
            <a:pPr marL="342900" indent="-342900">
              <a:buFont typeface="Arial" panose="020B0604020202020204" pitchFamily="34" charset="0"/>
              <a:buChar char="•"/>
            </a:pPr>
            <a:r>
              <a:rPr lang="en-US" sz="2400" dirty="0" smtClean="0">
                <a:solidFill>
                  <a:schemeClr val="bg1"/>
                </a:solidFill>
              </a:rPr>
              <a:t>medical treatments </a:t>
            </a:r>
          </a:p>
          <a:p>
            <a:pPr marL="342900" indent="-342900">
              <a:buFont typeface="Arial" panose="020B0604020202020204" pitchFamily="34" charset="0"/>
              <a:buChar char="•"/>
            </a:pPr>
            <a:r>
              <a:rPr lang="en-US" sz="2400" dirty="0" smtClean="0">
                <a:solidFill>
                  <a:schemeClr val="bg1"/>
                </a:solidFill>
              </a:rPr>
              <a:t>devices</a:t>
            </a:r>
          </a:p>
          <a:p>
            <a:pPr marL="342900" indent="-342900">
              <a:buFont typeface="Arial" panose="020B0604020202020204" pitchFamily="34" charset="0"/>
              <a:buChar char="•"/>
            </a:pPr>
            <a:r>
              <a:rPr lang="en-US" sz="2400" dirty="0" smtClean="0">
                <a:solidFill>
                  <a:schemeClr val="bg1"/>
                </a:solidFill>
              </a:rPr>
              <a:t> pharmaceuticals</a:t>
            </a:r>
          </a:p>
          <a:p>
            <a:pPr marL="342900" indent="-342900">
              <a:buFont typeface="Arial" panose="020B0604020202020204" pitchFamily="34" charset="0"/>
              <a:buChar char="•"/>
            </a:pPr>
            <a:r>
              <a:rPr lang="en-US" sz="2400" dirty="0" smtClean="0">
                <a:solidFill>
                  <a:schemeClr val="bg1"/>
                </a:solidFill>
              </a:rPr>
              <a:t> phrases </a:t>
            </a:r>
          </a:p>
          <a:p>
            <a:pPr marL="342900" indent="-342900">
              <a:buFont typeface="Arial" panose="020B0604020202020204" pitchFamily="34" charset="0"/>
              <a:buChar char="•"/>
            </a:pPr>
            <a:r>
              <a:rPr lang="en-US" sz="2400" dirty="0" smtClean="0">
                <a:solidFill>
                  <a:schemeClr val="bg1"/>
                </a:solidFill>
              </a:rPr>
              <a:t>graphic designs </a:t>
            </a:r>
          </a:p>
          <a:p>
            <a:pPr marL="342900" indent="-342900">
              <a:buFont typeface="Arial" panose="020B0604020202020204" pitchFamily="34" charset="0"/>
              <a:buChar char="•"/>
            </a:pPr>
            <a:r>
              <a:rPr lang="en-US" sz="2400" dirty="0" smtClean="0">
                <a:solidFill>
                  <a:schemeClr val="bg1"/>
                </a:solidFill>
              </a:rPr>
              <a:t>manuscripts </a:t>
            </a:r>
          </a:p>
          <a:p>
            <a:pPr marL="342900" indent="-342900">
              <a:buFont typeface="Arial" panose="020B0604020202020204" pitchFamily="34" charset="0"/>
              <a:buChar char="•"/>
            </a:pPr>
            <a:r>
              <a:rPr lang="en-US" sz="2400" dirty="0" smtClean="0">
                <a:solidFill>
                  <a:schemeClr val="bg1"/>
                </a:solidFill>
              </a:rPr>
              <a:t>and </a:t>
            </a:r>
            <a:r>
              <a:rPr lang="en-US" sz="2400" dirty="0">
                <a:solidFill>
                  <a:schemeClr val="bg1"/>
                </a:solidFill>
              </a:rPr>
              <a:t>musical, artistic, and literary works</a:t>
            </a:r>
            <a:r>
              <a:rPr lang="en-US" sz="2400" dirty="0" smtClean="0">
                <a:solidFill>
                  <a:schemeClr val="bg1"/>
                </a:solidFill>
              </a:rPr>
              <a:t>.</a:t>
            </a:r>
          </a:p>
          <a:p>
            <a:r>
              <a:rPr lang="en-US" sz="2000" dirty="0" smtClean="0">
                <a:solidFill>
                  <a:schemeClr val="bg1"/>
                </a:solidFill>
              </a:rPr>
              <a:t> </a:t>
            </a:r>
            <a:endParaRPr lang="en-US" sz="2000" dirty="0">
              <a:solidFill>
                <a:schemeClr val="bg1"/>
              </a:solidFill>
            </a:endParaRPr>
          </a:p>
          <a:p>
            <a:endParaRPr lang="en-US" dirty="0"/>
          </a:p>
        </p:txBody>
      </p:sp>
    </p:spTree>
    <p:extLst>
      <p:ext uri="{BB962C8B-B14F-4D97-AF65-F5344CB8AC3E}">
        <p14:creationId xmlns:p14="http://schemas.microsoft.com/office/powerpoint/2010/main" val="27426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610600" cy="707886"/>
          </a:xfrm>
          <a:prstGeom prst="rect">
            <a:avLst/>
          </a:prstGeom>
          <a:noFill/>
        </p:spPr>
        <p:txBody>
          <a:bodyPr wrap="square" rtlCol="0">
            <a:spAutoFit/>
          </a:bodyPr>
          <a:lstStyle/>
          <a:p>
            <a:pPr algn="ctr"/>
            <a:r>
              <a:rPr lang="en-US" sz="4000" dirty="0">
                <a:solidFill>
                  <a:schemeClr val="bg1"/>
                </a:solidFill>
              </a:rPr>
              <a:t>Can I submit proposals containing my IP?</a:t>
            </a:r>
          </a:p>
        </p:txBody>
      </p:sp>
      <p:sp>
        <p:nvSpPr>
          <p:cNvPr id="3" name="TextBox 2"/>
          <p:cNvSpPr txBox="1"/>
          <p:nvPr/>
        </p:nvSpPr>
        <p:spPr>
          <a:xfrm>
            <a:off x="762000" y="2209800"/>
            <a:ext cx="7848600" cy="3816429"/>
          </a:xfrm>
          <a:prstGeom prst="rect">
            <a:avLst/>
          </a:prstGeom>
          <a:noFill/>
        </p:spPr>
        <p:txBody>
          <a:bodyPr wrap="square" rtlCol="0">
            <a:spAutoFit/>
          </a:bodyPr>
          <a:lstStyle/>
          <a:p>
            <a:r>
              <a:rPr lang="en-US" sz="3200" dirty="0">
                <a:solidFill>
                  <a:schemeClr val="bg1"/>
                </a:solidFill>
              </a:rPr>
              <a:t>Yes. The University of Cincinnati has created a good guidance document: http://</a:t>
            </a:r>
            <a:r>
              <a:rPr lang="en-US" sz="3200" dirty="0" smtClean="0">
                <a:solidFill>
                  <a:schemeClr val="bg1"/>
                </a:solidFill>
              </a:rPr>
              <a:t>www.ipo.uc.edu/index.cfm?fuseaction=overview.how</a:t>
            </a:r>
          </a:p>
          <a:p>
            <a:endParaRPr lang="en-US" sz="3200" dirty="0">
              <a:solidFill>
                <a:schemeClr val="bg1"/>
              </a:solidFill>
            </a:endParaRPr>
          </a:p>
          <a:p>
            <a:r>
              <a:rPr lang="en-US" sz="3200" dirty="0" smtClean="0">
                <a:solidFill>
                  <a:schemeClr val="bg1"/>
                </a:solidFill>
              </a:rPr>
              <a:t>OCIR and Office of Sponsored Projects are available to assist you.</a:t>
            </a:r>
            <a:endParaRPr lang="en-US" sz="3200" dirty="0">
              <a:solidFill>
                <a:schemeClr val="bg1"/>
              </a:solidFill>
            </a:endParaRPr>
          </a:p>
          <a:p>
            <a:endParaRPr lang="en-US" dirty="0"/>
          </a:p>
        </p:txBody>
      </p:sp>
    </p:spTree>
    <p:extLst>
      <p:ext uri="{BB962C8B-B14F-4D97-AF65-F5344CB8AC3E}">
        <p14:creationId xmlns:p14="http://schemas.microsoft.com/office/powerpoint/2010/main" val="34060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09600"/>
            <a:ext cx="3291815" cy="3291815"/>
          </a:xfrm>
          <a:prstGeom prst="rect">
            <a:avLst/>
          </a:prstGeom>
        </p:spPr>
      </p:pic>
      <p:sp>
        <p:nvSpPr>
          <p:cNvPr id="4" name="TextBox 3"/>
          <p:cNvSpPr txBox="1"/>
          <p:nvPr/>
        </p:nvSpPr>
        <p:spPr>
          <a:xfrm>
            <a:off x="3962400" y="3352800"/>
            <a:ext cx="4495800" cy="1754326"/>
          </a:xfrm>
          <a:prstGeom prst="rect">
            <a:avLst/>
          </a:prstGeom>
          <a:noFill/>
        </p:spPr>
        <p:txBody>
          <a:bodyPr wrap="square" rtlCol="0">
            <a:spAutoFit/>
          </a:bodyPr>
          <a:lstStyle/>
          <a:p>
            <a:r>
              <a:rPr lang="en-US" sz="5400" b="1" dirty="0">
                <a:solidFill>
                  <a:schemeClr val="bg1"/>
                </a:solidFill>
              </a:rPr>
              <a:t>Incentive to File Disclosure</a:t>
            </a:r>
            <a:endParaRPr lang="en-US" sz="5400" dirty="0">
              <a:solidFill>
                <a:schemeClr val="bg1"/>
              </a:solidFill>
            </a:endParaRPr>
          </a:p>
        </p:txBody>
      </p:sp>
    </p:spTree>
    <p:extLst>
      <p:ext uri="{BB962C8B-B14F-4D97-AF65-F5344CB8AC3E}">
        <p14:creationId xmlns:p14="http://schemas.microsoft.com/office/powerpoint/2010/main" val="362026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01000" cy="7048083"/>
          </a:xfrm>
          <a:prstGeom prst="rect">
            <a:avLst/>
          </a:prstGeom>
          <a:noFill/>
        </p:spPr>
        <p:txBody>
          <a:bodyPr wrap="square" rtlCol="0">
            <a:spAutoFit/>
          </a:bodyPr>
          <a:lstStyle/>
          <a:p>
            <a:r>
              <a:rPr lang="en-US" sz="3600" dirty="0">
                <a:solidFill>
                  <a:schemeClr val="bg1"/>
                </a:solidFill>
              </a:rPr>
              <a:t>As an incentive to help increase the entrepreneurial and commercialization efforts at Texas State, the Office of Commercialization and Industry Relations offers a stipend of $250 to up to 10  lead inventors on individual </a:t>
            </a:r>
            <a:r>
              <a:rPr lang="en-US" sz="3600" dirty="0" smtClean="0">
                <a:solidFill>
                  <a:schemeClr val="bg1"/>
                </a:solidFill>
              </a:rPr>
              <a:t>disclosures, </a:t>
            </a:r>
            <a:r>
              <a:rPr lang="en-US" sz="3600" dirty="0">
                <a:solidFill>
                  <a:schemeClr val="bg1"/>
                </a:solidFill>
              </a:rPr>
              <a:t>who submit an Invention Disclosure Form during a fiscal year, and has their Invention Disclosure recommended by the Intellectual Property (IP) Committee to file a patent application. </a:t>
            </a:r>
            <a:endParaRPr lang="en-US" sz="3600" dirty="0" smtClean="0">
              <a:solidFill>
                <a:schemeClr val="bg1"/>
              </a:solidFill>
            </a:endParaRPr>
          </a:p>
          <a:p>
            <a:endParaRPr lang="en-US" sz="2800" dirty="0" smtClean="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79571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579" y="533400"/>
            <a:ext cx="8305800" cy="3046988"/>
          </a:xfrm>
          <a:prstGeom prst="rect">
            <a:avLst/>
          </a:prstGeom>
          <a:noFill/>
        </p:spPr>
        <p:txBody>
          <a:bodyPr wrap="square" rtlCol="0">
            <a:spAutoFit/>
          </a:bodyPr>
          <a:lstStyle/>
          <a:p>
            <a:r>
              <a:rPr lang="en-US" sz="3200" dirty="0" smtClean="0">
                <a:solidFill>
                  <a:schemeClr val="bg1"/>
                </a:solidFill>
              </a:rPr>
              <a:t>The IP </a:t>
            </a:r>
            <a:r>
              <a:rPr lang="en-US" sz="3200" dirty="0">
                <a:solidFill>
                  <a:schemeClr val="bg1"/>
                </a:solidFill>
              </a:rPr>
              <a:t>Committee will review all Invention Disclosures and make recommendations regarding the university's interest in filing patents. Once the action to file is taken, a </a:t>
            </a:r>
            <a:r>
              <a:rPr lang="en-US" sz="3200" dirty="0" err="1">
                <a:solidFill>
                  <a:schemeClr val="bg1"/>
                </a:solidFill>
              </a:rPr>
              <a:t>PCR</a:t>
            </a:r>
            <a:r>
              <a:rPr lang="en-US" sz="3200" dirty="0">
                <a:solidFill>
                  <a:schemeClr val="bg1"/>
                </a:solidFill>
              </a:rPr>
              <a:t> will be processed and stipend paid to the lead inventor.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429000"/>
            <a:ext cx="3671839" cy="3076575"/>
          </a:xfrm>
          <a:prstGeom prst="rect">
            <a:avLst/>
          </a:prstGeom>
        </p:spPr>
      </p:pic>
    </p:spTree>
    <p:extLst>
      <p:ext uri="{BB962C8B-B14F-4D97-AF65-F5344CB8AC3E}">
        <p14:creationId xmlns:p14="http://schemas.microsoft.com/office/powerpoint/2010/main" val="309279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29600" cy="1138773"/>
          </a:xfrm>
          <a:prstGeom prst="rect">
            <a:avLst/>
          </a:prstGeom>
          <a:noFill/>
        </p:spPr>
        <p:txBody>
          <a:bodyPr wrap="square" rtlCol="0">
            <a:spAutoFit/>
          </a:bodyPr>
          <a:lstStyle/>
          <a:p>
            <a:pPr algn="ctr"/>
            <a:r>
              <a:rPr lang="en-US" sz="3200" b="1" dirty="0">
                <a:solidFill>
                  <a:schemeClr val="bg1"/>
                </a:solidFill>
              </a:rPr>
              <a:t>What happens to my disclosure after I file?</a:t>
            </a:r>
          </a:p>
          <a:p>
            <a:r>
              <a:rPr lang="en-US" dirty="0"/>
              <a:t> </a:t>
            </a:r>
          </a:p>
          <a:p>
            <a:endParaRPr lang="en-US" dirty="0"/>
          </a:p>
        </p:txBody>
      </p:sp>
      <p:sp>
        <p:nvSpPr>
          <p:cNvPr id="3" name="TextBox 2"/>
          <p:cNvSpPr txBox="1"/>
          <p:nvPr/>
        </p:nvSpPr>
        <p:spPr>
          <a:xfrm>
            <a:off x="381000" y="1524000"/>
            <a:ext cx="8153400" cy="5078313"/>
          </a:xfrm>
          <a:prstGeom prst="rect">
            <a:avLst/>
          </a:prstGeom>
          <a:noFill/>
        </p:spPr>
        <p:txBody>
          <a:bodyPr wrap="square" rtlCol="0">
            <a:spAutoFit/>
          </a:bodyPr>
          <a:lstStyle/>
          <a:p>
            <a:r>
              <a:rPr lang="en-US" b="1" dirty="0">
                <a:solidFill>
                  <a:schemeClr val="bg1"/>
                </a:solidFill>
              </a:rPr>
              <a:t>Review &amp; Evaluation</a:t>
            </a:r>
          </a:p>
          <a:p>
            <a:pPr lvl="0" eaLnBrk="0" hangingPunct="0"/>
            <a:r>
              <a:rPr lang="en-US" dirty="0">
                <a:solidFill>
                  <a:schemeClr val="bg1"/>
                </a:solidFill>
              </a:rPr>
              <a:t>The OCIR in conjunction with the Intellectual Property Committee</a:t>
            </a:r>
          </a:p>
          <a:p>
            <a:pPr eaLnBrk="0" hangingPunct="0"/>
            <a:r>
              <a:rPr lang="en-US" dirty="0">
                <a:solidFill>
                  <a:schemeClr val="bg1"/>
                </a:solidFill>
              </a:rPr>
              <a:t>reviews the disclosure for potential value.</a:t>
            </a:r>
          </a:p>
          <a:p>
            <a:pPr lvl="0" eaLnBrk="0" hangingPunct="0"/>
            <a:r>
              <a:rPr lang="en-US" dirty="0">
                <a:solidFill>
                  <a:schemeClr val="bg1"/>
                </a:solidFill>
              </a:rPr>
              <a:t>OCIR may request more information and additional forms to assist with this process.</a:t>
            </a:r>
          </a:p>
          <a:p>
            <a:pPr eaLnBrk="0" hangingPunct="0"/>
            <a:r>
              <a:rPr lang="en-US" dirty="0">
                <a:solidFill>
                  <a:schemeClr val="bg1"/>
                </a:solidFill>
              </a:rPr>
              <a:t> </a:t>
            </a:r>
          </a:p>
          <a:p>
            <a:r>
              <a:rPr lang="en-US" b="1" dirty="0">
                <a:solidFill>
                  <a:schemeClr val="bg1"/>
                </a:solidFill>
              </a:rPr>
              <a:t> </a:t>
            </a:r>
            <a:r>
              <a:rPr lang="en-US" b="1" dirty="0" smtClean="0">
                <a:solidFill>
                  <a:schemeClr val="bg1"/>
                </a:solidFill>
              </a:rPr>
              <a:t>The </a:t>
            </a:r>
            <a:r>
              <a:rPr lang="en-US" b="1" dirty="0">
                <a:solidFill>
                  <a:schemeClr val="bg1"/>
                </a:solidFill>
              </a:rPr>
              <a:t>Decision to File a Patent</a:t>
            </a:r>
          </a:p>
          <a:p>
            <a:pPr eaLnBrk="0" hangingPunct="0"/>
            <a:r>
              <a:rPr lang="en-US" b="1" dirty="0">
                <a:solidFill>
                  <a:schemeClr val="bg1"/>
                </a:solidFill>
              </a:rPr>
              <a:t> </a:t>
            </a:r>
            <a:r>
              <a:rPr lang="en-US" dirty="0" smtClean="0">
                <a:solidFill>
                  <a:schemeClr val="bg1"/>
                </a:solidFill>
              </a:rPr>
              <a:t>The </a:t>
            </a:r>
            <a:r>
              <a:rPr lang="en-US" dirty="0" smtClean="0">
                <a:solidFill>
                  <a:schemeClr val="bg1"/>
                </a:solidFill>
                <a:effectLst/>
              </a:rPr>
              <a:t>IP</a:t>
            </a:r>
            <a:r>
              <a:rPr lang="en-US" dirty="0">
                <a:solidFill>
                  <a:schemeClr val="bg1"/>
                </a:solidFill>
              </a:rPr>
              <a:t> committee will</a:t>
            </a:r>
            <a:r>
              <a:rPr lang="en-US" dirty="0" smtClean="0">
                <a:solidFill>
                  <a:schemeClr val="bg1"/>
                </a:solidFill>
                <a:effectLst/>
              </a:rPr>
              <a:t> </a:t>
            </a:r>
            <a:r>
              <a:rPr lang="en-US" dirty="0">
                <a:solidFill>
                  <a:schemeClr val="bg1"/>
                </a:solidFill>
              </a:rPr>
              <a:t>vote</a:t>
            </a:r>
            <a:r>
              <a:rPr lang="en-US" dirty="0" smtClean="0">
                <a:solidFill>
                  <a:schemeClr val="bg1"/>
                </a:solidFill>
                <a:effectLst/>
              </a:rPr>
              <a:t> on</a:t>
            </a:r>
            <a:r>
              <a:rPr lang="en-US" dirty="0">
                <a:solidFill>
                  <a:schemeClr val="bg1"/>
                </a:solidFill>
              </a:rPr>
              <a:t> </a:t>
            </a:r>
            <a:r>
              <a:rPr lang="en-US" dirty="0" smtClean="0">
                <a:solidFill>
                  <a:schemeClr val="bg1"/>
                </a:solidFill>
                <a:effectLst/>
              </a:rPr>
              <a:t>action</a:t>
            </a:r>
            <a:r>
              <a:rPr lang="en-US" dirty="0">
                <a:solidFill>
                  <a:schemeClr val="bg1"/>
                </a:solidFill>
              </a:rPr>
              <a:t> </a:t>
            </a:r>
            <a:r>
              <a:rPr lang="en-US" dirty="0" smtClean="0">
                <a:solidFill>
                  <a:schemeClr val="bg1"/>
                </a:solidFill>
                <a:effectLst/>
              </a:rPr>
              <a:t>to</a:t>
            </a:r>
            <a:r>
              <a:rPr lang="en-US" dirty="0">
                <a:solidFill>
                  <a:schemeClr val="bg1"/>
                </a:solidFill>
              </a:rPr>
              <a:t> </a:t>
            </a:r>
            <a:r>
              <a:rPr lang="en-US" dirty="0" smtClean="0">
                <a:solidFill>
                  <a:schemeClr val="bg1"/>
                </a:solidFill>
                <a:effectLst/>
              </a:rPr>
              <a:t>be</a:t>
            </a:r>
            <a:r>
              <a:rPr lang="en-US" dirty="0">
                <a:solidFill>
                  <a:schemeClr val="bg1"/>
                </a:solidFill>
              </a:rPr>
              <a:t> taken based </a:t>
            </a:r>
            <a:r>
              <a:rPr lang="en-US" dirty="0" smtClean="0">
                <a:solidFill>
                  <a:schemeClr val="bg1"/>
                </a:solidFill>
                <a:effectLst/>
              </a:rPr>
              <a:t>on</a:t>
            </a:r>
            <a:r>
              <a:rPr lang="en-US" dirty="0">
                <a:solidFill>
                  <a:schemeClr val="bg1"/>
                </a:solidFill>
              </a:rPr>
              <a:t> the information received from the author/inventor and </a:t>
            </a:r>
            <a:r>
              <a:rPr lang="en-US" dirty="0" smtClean="0">
                <a:solidFill>
                  <a:schemeClr val="bg1"/>
                </a:solidFill>
                <a:effectLst/>
              </a:rPr>
              <a:t>the</a:t>
            </a:r>
            <a:r>
              <a:rPr lang="en-US" dirty="0">
                <a:solidFill>
                  <a:schemeClr val="bg1"/>
                </a:solidFill>
              </a:rPr>
              <a:t> evaluation of </a:t>
            </a:r>
            <a:r>
              <a:rPr lang="en-US" dirty="0" smtClean="0">
                <a:solidFill>
                  <a:schemeClr val="bg1"/>
                </a:solidFill>
                <a:effectLst/>
              </a:rPr>
              <a:t>the </a:t>
            </a:r>
            <a:r>
              <a:rPr lang="en-US" dirty="0">
                <a:solidFill>
                  <a:schemeClr val="bg1"/>
                </a:solidFill>
              </a:rPr>
              <a:t>disclosure.</a:t>
            </a:r>
            <a:r>
              <a:rPr lang="en-US" dirty="0" smtClean="0">
                <a:solidFill>
                  <a:schemeClr val="bg1"/>
                </a:solidFill>
                <a:effectLst/>
              </a:rPr>
              <a:t> </a:t>
            </a:r>
            <a:endParaRPr lang="en-US" dirty="0">
              <a:solidFill>
                <a:schemeClr val="bg1"/>
              </a:solidFill>
            </a:endParaRPr>
          </a:p>
          <a:p>
            <a:r>
              <a:rPr lang="en-US" dirty="0">
                <a:solidFill>
                  <a:schemeClr val="bg1"/>
                </a:solidFill>
              </a:rPr>
              <a:t> </a:t>
            </a:r>
          </a:p>
          <a:p>
            <a:r>
              <a:rPr lang="en-US" dirty="0">
                <a:solidFill>
                  <a:schemeClr val="bg1"/>
                </a:solidFill>
              </a:rPr>
              <a:t> </a:t>
            </a:r>
            <a:r>
              <a:rPr lang="en-US" dirty="0" smtClean="0">
                <a:solidFill>
                  <a:schemeClr val="bg1"/>
                </a:solidFill>
                <a:effectLst/>
              </a:rPr>
              <a:t>If</a:t>
            </a:r>
            <a:r>
              <a:rPr lang="en-US" dirty="0" smtClean="0">
                <a:solidFill>
                  <a:schemeClr val="bg1"/>
                </a:solidFill>
              </a:rPr>
              <a:t> </a:t>
            </a:r>
            <a:r>
              <a:rPr lang="en-US" dirty="0">
                <a:solidFill>
                  <a:schemeClr val="bg1"/>
                </a:solidFill>
              </a:rPr>
              <a:t>the vote</a:t>
            </a:r>
            <a:r>
              <a:rPr lang="en-US" dirty="0" smtClean="0">
                <a:solidFill>
                  <a:schemeClr val="bg1"/>
                </a:solidFill>
                <a:effectLst/>
              </a:rPr>
              <a:t> </a:t>
            </a:r>
            <a:r>
              <a:rPr lang="en-US" dirty="0">
                <a:solidFill>
                  <a:schemeClr val="bg1"/>
                </a:solidFill>
              </a:rPr>
              <a:t>is to </a:t>
            </a:r>
            <a:r>
              <a:rPr lang="en-US" dirty="0" smtClean="0">
                <a:solidFill>
                  <a:schemeClr val="bg1"/>
                </a:solidFill>
                <a:effectLst/>
              </a:rPr>
              <a:t>file</a:t>
            </a:r>
            <a:r>
              <a:rPr lang="en-US" dirty="0">
                <a:solidFill>
                  <a:schemeClr val="bg1"/>
                </a:solidFill>
              </a:rPr>
              <a:t> </a:t>
            </a:r>
            <a:r>
              <a:rPr lang="en-US" dirty="0" smtClean="0">
                <a:solidFill>
                  <a:schemeClr val="bg1"/>
                </a:solidFill>
                <a:effectLst/>
              </a:rPr>
              <a:t>or</a:t>
            </a:r>
            <a:r>
              <a:rPr lang="en-US" dirty="0">
                <a:solidFill>
                  <a:schemeClr val="bg1"/>
                </a:solidFill>
              </a:rPr>
              <a:t> move forward, the OCIR will begin working with </a:t>
            </a:r>
            <a:r>
              <a:rPr lang="en-US" dirty="0" smtClean="0">
                <a:solidFill>
                  <a:schemeClr val="bg1"/>
                </a:solidFill>
                <a:effectLst/>
              </a:rPr>
              <a:t>the</a:t>
            </a:r>
            <a:r>
              <a:rPr lang="en-US" dirty="0">
                <a:solidFill>
                  <a:schemeClr val="bg1"/>
                </a:solidFill>
              </a:rPr>
              <a:t> Texas State University System’s contracted </a:t>
            </a:r>
            <a:r>
              <a:rPr lang="en-US" dirty="0" smtClean="0">
                <a:solidFill>
                  <a:schemeClr val="bg1"/>
                </a:solidFill>
                <a:effectLst/>
              </a:rPr>
              <a:t>IP</a:t>
            </a:r>
            <a:r>
              <a:rPr lang="en-US" dirty="0">
                <a:solidFill>
                  <a:schemeClr val="bg1"/>
                </a:solidFill>
              </a:rPr>
              <a:t> </a:t>
            </a:r>
            <a:r>
              <a:rPr lang="en-US" dirty="0" smtClean="0">
                <a:solidFill>
                  <a:schemeClr val="bg1"/>
                </a:solidFill>
                <a:effectLst/>
              </a:rPr>
              <a:t>attorney</a:t>
            </a:r>
            <a:r>
              <a:rPr lang="en-US" dirty="0">
                <a:solidFill>
                  <a:schemeClr val="bg1"/>
                </a:solidFill>
              </a:rPr>
              <a:t> </a:t>
            </a:r>
            <a:r>
              <a:rPr lang="en-US" dirty="0" smtClean="0">
                <a:solidFill>
                  <a:schemeClr val="bg1"/>
                </a:solidFill>
                <a:effectLst/>
              </a:rPr>
              <a:t>to</a:t>
            </a:r>
            <a:r>
              <a:rPr lang="en-US" dirty="0">
                <a:solidFill>
                  <a:schemeClr val="bg1"/>
                </a:solidFill>
              </a:rPr>
              <a:t> file the patent. The inventor’s</a:t>
            </a:r>
            <a:r>
              <a:rPr lang="en-US" dirty="0" smtClean="0">
                <a:solidFill>
                  <a:schemeClr val="bg1"/>
                </a:solidFill>
                <a:effectLst/>
              </a:rPr>
              <a:t> </a:t>
            </a:r>
            <a:r>
              <a:rPr lang="en-US" dirty="0">
                <a:solidFill>
                  <a:schemeClr val="bg1"/>
                </a:solidFill>
              </a:rPr>
              <a:t>cooperation</a:t>
            </a:r>
            <a:r>
              <a:rPr lang="en-US" dirty="0" smtClean="0">
                <a:solidFill>
                  <a:schemeClr val="bg1"/>
                </a:solidFill>
                <a:effectLst/>
              </a:rPr>
              <a:t> in</a:t>
            </a:r>
            <a:r>
              <a:rPr lang="en-US" dirty="0">
                <a:solidFill>
                  <a:schemeClr val="bg1"/>
                </a:solidFill>
              </a:rPr>
              <a:t> this</a:t>
            </a:r>
            <a:r>
              <a:rPr lang="en-US" dirty="0" smtClean="0">
                <a:solidFill>
                  <a:schemeClr val="bg1"/>
                </a:solidFill>
                <a:effectLst/>
              </a:rPr>
              <a:t> process is </a:t>
            </a:r>
            <a:r>
              <a:rPr lang="en-US" dirty="0">
                <a:solidFill>
                  <a:schemeClr val="bg1"/>
                </a:solidFill>
              </a:rPr>
              <a:t>vital</a:t>
            </a:r>
            <a:r>
              <a:rPr lang="en-US" dirty="0" smtClean="0">
                <a:solidFill>
                  <a:schemeClr val="bg1"/>
                </a:solidFill>
                <a:effectLst/>
              </a:rPr>
              <a:t> to</a:t>
            </a:r>
            <a:r>
              <a:rPr lang="en-US" dirty="0">
                <a:solidFill>
                  <a:schemeClr val="bg1"/>
                </a:solidFill>
              </a:rPr>
              <a:t> </a:t>
            </a:r>
            <a:r>
              <a:rPr lang="en-US" dirty="0" smtClean="0">
                <a:solidFill>
                  <a:schemeClr val="bg1"/>
                </a:solidFill>
                <a:effectLst/>
              </a:rPr>
              <a:t>a </a:t>
            </a:r>
            <a:r>
              <a:rPr lang="en-US" dirty="0">
                <a:solidFill>
                  <a:schemeClr val="bg1"/>
                </a:solidFill>
              </a:rPr>
              <a:t>successful application.</a:t>
            </a:r>
            <a:r>
              <a:rPr lang="en-US" dirty="0" smtClean="0">
                <a:solidFill>
                  <a:schemeClr val="bg1"/>
                </a:solidFill>
                <a:effectLst/>
              </a:rPr>
              <a:t> </a:t>
            </a:r>
            <a:endParaRPr lang="en-US" dirty="0">
              <a:solidFill>
                <a:schemeClr val="bg1"/>
              </a:solidFill>
            </a:endParaRPr>
          </a:p>
          <a:p>
            <a:r>
              <a:rPr lang="en-US" dirty="0">
                <a:solidFill>
                  <a:schemeClr val="bg1"/>
                </a:solidFill>
              </a:rPr>
              <a:t>  </a:t>
            </a:r>
          </a:p>
          <a:p>
            <a:pPr eaLnBrk="0" hangingPunct="0"/>
            <a:r>
              <a:rPr lang="en-US" dirty="0">
                <a:solidFill>
                  <a:schemeClr val="bg1"/>
                </a:solidFill>
              </a:rPr>
              <a:t>The patent process can take</a:t>
            </a:r>
            <a:r>
              <a:rPr lang="en-US" dirty="0" smtClean="0">
                <a:solidFill>
                  <a:schemeClr val="bg1"/>
                </a:solidFill>
                <a:effectLst/>
              </a:rPr>
              <a:t> 6 </a:t>
            </a:r>
            <a:r>
              <a:rPr lang="en-US" dirty="0">
                <a:solidFill>
                  <a:schemeClr val="bg1"/>
                </a:solidFill>
              </a:rPr>
              <a:t>years or </a:t>
            </a:r>
            <a:r>
              <a:rPr lang="en-US" dirty="0" smtClean="0">
                <a:solidFill>
                  <a:schemeClr val="bg1"/>
                </a:solidFill>
                <a:effectLst/>
              </a:rPr>
              <a:t>more</a:t>
            </a:r>
            <a:r>
              <a:rPr lang="en-US" dirty="0">
                <a:solidFill>
                  <a:schemeClr val="bg1"/>
                </a:solidFill>
              </a:rPr>
              <a:t> </a:t>
            </a:r>
            <a:r>
              <a:rPr lang="en-US" dirty="0" smtClean="0">
                <a:solidFill>
                  <a:schemeClr val="bg1"/>
                </a:solidFill>
                <a:effectLst/>
              </a:rPr>
              <a:t>to</a:t>
            </a:r>
            <a:r>
              <a:rPr lang="en-US" dirty="0">
                <a:solidFill>
                  <a:schemeClr val="bg1"/>
                </a:solidFill>
              </a:rPr>
              <a:t> complete and </a:t>
            </a:r>
            <a:r>
              <a:rPr lang="en-US" dirty="0" smtClean="0">
                <a:solidFill>
                  <a:schemeClr val="bg1"/>
                </a:solidFill>
                <a:effectLst/>
              </a:rPr>
              <a:t>cost </a:t>
            </a:r>
            <a:r>
              <a:rPr lang="en-US" dirty="0">
                <a:solidFill>
                  <a:schemeClr val="bg1"/>
                </a:solidFill>
              </a:rPr>
              <a:t>$25,000, or more. However, we can file a provisional patent very quickly to initiate protection.</a:t>
            </a:r>
          </a:p>
          <a:p>
            <a:r>
              <a:rPr lang="en-US" dirty="0"/>
              <a:t> </a:t>
            </a:r>
          </a:p>
          <a:p>
            <a:r>
              <a:rPr lang="en-US" dirty="0"/>
              <a:t> </a:t>
            </a:r>
          </a:p>
          <a:p>
            <a:endParaRPr lang="en-US" dirty="0"/>
          </a:p>
        </p:txBody>
      </p:sp>
    </p:spTree>
    <p:extLst>
      <p:ext uri="{BB962C8B-B14F-4D97-AF65-F5344CB8AC3E}">
        <p14:creationId xmlns:p14="http://schemas.microsoft.com/office/powerpoint/2010/main" val="189973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239000" cy="5693866"/>
          </a:xfrm>
          <a:prstGeom prst="rect">
            <a:avLst/>
          </a:prstGeom>
          <a:noFill/>
        </p:spPr>
        <p:txBody>
          <a:bodyPr wrap="square" rtlCol="0">
            <a:spAutoFit/>
          </a:bodyPr>
          <a:lstStyle/>
          <a:p>
            <a:pPr eaLnBrk="0" hangingPunct="0"/>
            <a:r>
              <a:rPr lang="en-US" sz="2800" dirty="0" smtClean="0">
                <a:solidFill>
                  <a:schemeClr val="bg1"/>
                </a:solidFill>
                <a:effectLst/>
              </a:rPr>
              <a:t>If</a:t>
            </a:r>
            <a:r>
              <a:rPr lang="en-US" sz="2800" dirty="0" smtClean="0">
                <a:solidFill>
                  <a:schemeClr val="bg1"/>
                </a:solidFill>
              </a:rPr>
              <a:t> the decision is </a:t>
            </a:r>
            <a:r>
              <a:rPr lang="en-US" sz="2800" b="1" dirty="0" smtClean="0">
                <a:solidFill>
                  <a:schemeClr val="bg1"/>
                </a:solidFill>
              </a:rPr>
              <a:t>not</a:t>
            </a:r>
            <a:r>
              <a:rPr lang="en-US" sz="2800" dirty="0" smtClean="0">
                <a:solidFill>
                  <a:schemeClr val="bg1"/>
                </a:solidFill>
              </a:rPr>
              <a:t> </a:t>
            </a:r>
            <a:r>
              <a:rPr lang="en-US" sz="2800" dirty="0" smtClean="0">
                <a:solidFill>
                  <a:schemeClr val="bg1"/>
                </a:solidFill>
                <a:effectLst/>
              </a:rPr>
              <a:t>to</a:t>
            </a:r>
            <a:r>
              <a:rPr lang="en-US" sz="2800" dirty="0" smtClean="0">
                <a:solidFill>
                  <a:schemeClr val="bg1"/>
                </a:solidFill>
              </a:rPr>
              <a:t> </a:t>
            </a:r>
            <a:r>
              <a:rPr lang="en-US" sz="2800" dirty="0" smtClean="0">
                <a:solidFill>
                  <a:schemeClr val="bg1"/>
                </a:solidFill>
                <a:effectLst/>
              </a:rPr>
              <a:t>file</a:t>
            </a:r>
            <a:r>
              <a:rPr lang="en-US" sz="2800" dirty="0" smtClean="0">
                <a:solidFill>
                  <a:schemeClr val="bg1"/>
                </a:solidFill>
              </a:rPr>
              <a:t> </a:t>
            </a:r>
            <a:r>
              <a:rPr lang="en-US" sz="2800" dirty="0" smtClean="0">
                <a:solidFill>
                  <a:schemeClr val="bg1"/>
                </a:solidFill>
                <a:effectLst/>
              </a:rPr>
              <a:t>or</a:t>
            </a:r>
            <a:r>
              <a:rPr lang="en-US" sz="2800" dirty="0" smtClean="0">
                <a:solidFill>
                  <a:schemeClr val="bg1"/>
                </a:solidFill>
              </a:rPr>
              <a:t> move forward, the </a:t>
            </a:r>
            <a:r>
              <a:rPr lang="en-US" sz="2800" dirty="0" smtClean="0">
                <a:solidFill>
                  <a:schemeClr val="bg1"/>
                </a:solidFill>
                <a:effectLst/>
              </a:rPr>
              <a:t>IP</a:t>
            </a:r>
            <a:r>
              <a:rPr lang="en-US" sz="2800" dirty="0" smtClean="0">
                <a:solidFill>
                  <a:schemeClr val="bg1"/>
                </a:solidFill>
              </a:rPr>
              <a:t> committee </a:t>
            </a:r>
            <a:r>
              <a:rPr lang="en-US" sz="2800" dirty="0" smtClean="0">
                <a:solidFill>
                  <a:schemeClr val="bg1"/>
                </a:solidFill>
                <a:effectLst/>
              </a:rPr>
              <a:t>may</a:t>
            </a:r>
            <a:r>
              <a:rPr lang="en-US" sz="2800" dirty="0" smtClean="0">
                <a:solidFill>
                  <a:schemeClr val="bg1"/>
                </a:solidFill>
              </a:rPr>
              <a:t> recommend that the work be</a:t>
            </a:r>
            <a:r>
              <a:rPr lang="en-US" sz="2800" dirty="0" smtClean="0">
                <a:solidFill>
                  <a:schemeClr val="bg1"/>
                </a:solidFill>
                <a:effectLst/>
              </a:rPr>
              <a:t> </a:t>
            </a:r>
            <a:r>
              <a:rPr lang="en-US" sz="2800" dirty="0" smtClean="0">
                <a:solidFill>
                  <a:schemeClr val="bg1"/>
                </a:solidFill>
              </a:rPr>
              <a:t>released </a:t>
            </a:r>
            <a:r>
              <a:rPr lang="en-US" sz="2800" dirty="0" smtClean="0">
                <a:solidFill>
                  <a:schemeClr val="bg1"/>
                </a:solidFill>
                <a:effectLst/>
              </a:rPr>
              <a:t>to</a:t>
            </a:r>
            <a:r>
              <a:rPr lang="en-US" sz="2800" dirty="0" smtClean="0">
                <a:solidFill>
                  <a:schemeClr val="bg1"/>
                </a:solidFill>
              </a:rPr>
              <a:t> the inventor. </a:t>
            </a:r>
            <a:r>
              <a:rPr lang="en-US" sz="2800" dirty="0" smtClean="0">
                <a:solidFill>
                  <a:schemeClr val="bg1"/>
                </a:solidFill>
                <a:effectLst/>
              </a:rPr>
              <a:t>Ap</a:t>
            </a:r>
            <a:r>
              <a:rPr lang="en-US" sz="2800" dirty="0" smtClean="0">
                <a:solidFill>
                  <a:schemeClr val="bg1"/>
                </a:solidFill>
              </a:rPr>
              <a:t>proval </a:t>
            </a:r>
            <a:r>
              <a:rPr lang="en-US" sz="2800" dirty="0" smtClean="0">
                <a:solidFill>
                  <a:schemeClr val="bg1"/>
                </a:solidFill>
                <a:effectLst/>
              </a:rPr>
              <a:t>by the</a:t>
            </a:r>
            <a:r>
              <a:rPr lang="en-US" sz="2800" dirty="0" smtClean="0">
                <a:solidFill>
                  <a:schemeClr val="bg1"/>
                </a:solidFill>
              </a:rPr>
              <a:t> University President is required to release to the author/inventor. </a:t>
            </a:r>
            <a:r>
              <a:rPr lang="en-US" sz="2800" dirty="0" smtClean="0">
                <a:solidFill>
                  <a:schemeClr val="bg1"/>
                </a:solidFill>
                <a:effectLst/>
              </a:rPr>
              <a:t>A</a:t>
            </a:r>
            <a:r>
              <a:rPr lang="en-US" sz="2800" dirty="0" smtClean="0">
                <a:solidFill>
                  <a:schemeClr val="bg1"/>
                </a:solidFill>
              </a:rPr>
              <a:t> decision </a:t>
            </a:r>
            <a:r>
              <a:rPr lang="en-US" sz="2800" dirty="0" smtClean="0">
                <a:solidFill>
                  <a:schemeClr val="bg1"/>
                </a:solidFill>
                <a:effectLst/>
              </a:rPr>
              <a:t>to</a:t>
            </a:r>
            <a:r>
              <a:rPr lang="en-US" sz="2800" dirty="0" smtClean="0">
                <a:solidFill>
                  <a:schemeClr val="bg1"/>
                </a:solidFill>
              </a:rPr>
              <a:t> release means that </a:t>
            </a:r>
            <a:r>
              <a:rPr lang="en-US" sz="2800" dirty="0" smtClean="0">
                <a:solidFill>
                  <a:schemeClr val="bg1"/>
                </a:solidFill>
                <a:effectLst/>
              </a:rPr>
              <a:t>the</a:t>
            </a:r>
            <a:r>
              <a:rPr lang="en-US" sz="2800" dirty="0" smtClean="0">
                <a:solidFill>
                  <a:schemeClr val="bg1"/>
                </a:solidFill>
              </a:rPr>
              <a:t> author/inventor may proceed on </a:t>
            </a:r>
            <a:r>
              <a:rPr lang="en-US" sz="2800" dirty="0" smtClean="0">
                <a:solidFill>
                  <a:schemeClr val="bg1"/>
                </a:solidFill>
                <a:effectLst/>
              </a:rPr>
              <a:t>his</a:t>
            </a:r>
            <a:r>
              <a:rPr lang="en-US" sz="2800" dirty="0" smtClean="0">
                <a:solidFill>
                  <a:schemeClr val="bg1"/>
                </a:solidFill>
              </a:rPr>
              <a:t> own. However, </a:t>
            </a:r>
            <a:r>
              <a:rPr lang="en-US" sz="2800" dirty="0" smtClean="0">
                <a:solidFill>
                  <a:schemeClr val="bg1"/>
                </a:solidFill>
                <a:effectLst/>
              </a:rPr>
              <a:t>the</a:t>
            </a:r>
            <a:r>
              <a:rPr lang="en-US" sz="2800" dirty="0" smtClean="0">
                <a:solidFill>
                  <a:schemeClr val="bg1"/>
                </a:solidFill>
              </a:rPr>
              <a:t> University </a:t>
            </a:r>
            <a:r>
              <a:rPr lang="en-US" sz="2800" dirty="0" smtClean="0">
                <a:solidFill>
                  <a:schemeClr val="bg1"/>
                </a:solidFill>
                <a:effectLst/>
              </a:rPr>
              <a:t>may</a:t>
            </a:r>
            <a:r>
              <a:rPr lang="en-US" sz="2800" dirty="0" smtClean="0">
                <a:solidFill>
                  <a:schemeClr val="bg1"/>
                </a:solidFill>
              </a:rPr>
              <a:t> maintain </a:t>
            </a:r>
            <a:r>
              <a:rPr lang="en-US" sz="2800" dirty="0" smtClean="0">
                <a:solidFill>
                  <a:schemeClr val="bg1"/>
                </a:solidFill>
                <a:effectLst/>
              </a:rPr>
              <a:t>an</a:t>
            </a:r>
            <a:r>
              <a:rPr lang="en-US" sz="2800" dirty="0" smtClean="0">
                <a:solidFill>
                  <a:schemeClr val="bg1"/>
                </a:solidFill>
              </a:rPr>
              <a:t> interest.</a:t>
            </a:r>
            <a:r>
              <a:rPr lang="en-US" sz="2800" dirty="0" smtClean="0">
                <a:solidFill>
                  <a:schemeClr val="bg1"/>
                </a:solidFill>
                <a:effectLst/>
              </a:rPr>
              <a:t> </a:t>
            </a:r>
            <a:endParaRPr lang="en-US" sz="2800" dirty="0" smtClean="0">
              <a:solidFill>
                <a:schemeClr val="bg1"/>
              </a:solidFill>
            </a:endParaRPr>
          </a:p>
          <a:p>
            <a:r>
              <a:rPr lang="en-US" sz="2800" dirty="0" smtClean="0">
                <a:solidFill>
                  <a:schemeClr val="bg1"/>
                </a:solidFill>
              </a:rPr>
              <a:t> </a:t>
            </a:r>
          </a:p>
          <a:p>
            <a:r>
              <a:rPr lang="en-US" sz="2800" dirty="0" smtClean="0">
                <a:solidFill>
                  <a:schemeClr val="bg1"/>
                </a:solidFill>
              </a:rPr>
              <a:t> </a:t>
            </a:r>
          </a:p>
          <a:p>
            <a:pPr eaLnBrk="0" hangingPunct="0"/>
            <a:r>
              <a:rPr lang="en-US" sz="2800" dirty="0" smtClean="0">
                <a:solidFill>
                  <a:schemeClr val="bg1"/>
                </a:solidFill>
              </a:rPr>
              <a:t>No matter which way the </a:t>
            </a:r>
            <a:r>
              <a:rPr lang="en-US" sz="2800" dirty="0" smtClean="0">
                <a:solidFill>
                  <a:schemeClr val="bg1"/>
                </a:solidFill>
                <a:effectLst/>
              </a:rPr>
              <a:t>IP</a:t>
            </a:r>
            <a:r>
              <a:rPr lang="en-US" sz="2800" dirty="0" smtClean="0">
                <a:solidFill>
                  <a:schemeClr val="bg1"/>
                </a:solidFill>
              </a:rPr>
              <a:t> committee votes, </a:t>
            </a:r>
            <a:r>
              <a:rPr lang="en-US" sz="2800" dirty="0" smtClean="0">
                <a:solidFill>
                  <a:schemeClr val="bg1"/>
                </a:solidFill>
                <a:effectLst/>
              </a:rPr>
              <a:t>the</a:t>
            </a:r>
            <a:r>
              <a:rPr lang="en-US" sz="2800" dirty="0" smtClean="0">
                <a:solidFill>
                  <a:schemeClr val="bg1"/>
                </a:solidFill>
              </a:rPr>
              <a:t> inventor will </a:t>
            </a:r>
            <a:r>
              <a:rPr lang="en-US" sz="2800" dirty="0" smtClean="0">
                <a:solidFill>
                  <a:schemeClr val="bg1"/>
                </a:solidFill>
                <a:effectLst/>
              </a:rPr>
              <a:t>be</a:t>
            </a:r>
            <a:r>
              <a:rPr lang="en-US" sz="2800" dirty="0" smtClean="0">
                <a:solidFill>
                  <a:schemeClr val="bg1"/>
                </a:solidFill>
              </a:rPr>
              <a:t> </a:t>
            </a:r>
            <a:r>
              <a:rPr lang="en-US" sz="2800" dirty="0" smtClean="0">
                <a:solidFill>
                  <a:schemeClr val="bg1"/>
                </a:solidFill>
                <a:effectLst/>
              </a:rPr>
              <a:t>kept</a:t>
            </a:r>
            <a:r>
              <a:rPr lang="en-US" sz="2800" dirty="0" smtClean="0">
                <a:solidFill>
                  <a:schemeClr val="bg1"/>
                </a:solidFill>
              </a:rPr>
              <a:t> informed of </a:t>
            </a:r>
            <a:r>
              <a:rPr lang="en-US" sz="2800" dirty="0" smtClean="0">
                <a:solidFill>
                  <a:schemeClr val="bg1"/>
                </a:solidFill>
                <a:effectLst/>
              </a:rPr>
              <a:t>any</a:t>
            </a:r>
            <a:r>
              <a:rPr lang="en-US" sz="2800" dirty="0" smtClean="0">
                <a:solidFill>
                  <a:schemeClr val="bg1"/>
                </a:solidFill>
              </a:rPr>
              <a:t> </a:t>
            </a:r>
            <a:r>
              <a:rPr lang="en-US" sz="2800" dirty="0" smtClean="0">
                <a:solidFill>
                  <a:schemeClr val="bg1"/>
                </a:solidFill>
                <a:effectLst/>
              </a:rPr>
              <a:t>actions</a:t>
            </a:r>
            <a:r>
              <a:rPr lang="en-US" sz="2800" dirty="0" smtClean="0">
                <a:solidFill>
                  <a:schemeClr val="bg1"/>
                </a:solidFill>
              </a:rPr>
              <a:t> related to </a:t>
            </a:r>
            <a:r>
              <a:rPr lang="en-US" sz="2800" dirty="0" smtClean="0">
                <a:solidFill>
                  <a:schemeClr val="bg1"/>
                </a:solidFill>
                <a:effectLst/>
              </a:rPr>
              <a:t>the</a:t>
            </a:r>
            <a:r>
              <a:rPr lang="en-US" sz="2800" dirty="0" smtClean="0">
                <a:solidFill>
                  <a:schemeClr val="bg1"/>
                </a:solidFill>
              </a:rPr>
              <a:t> disclosure.</a:t>
            </a:r>
            <a:r>
              <a:rPr lang="en-US" sz="2800" dirty="0" smtClean="0">
                <a:solidFill>
                  <a:schemeClr val="bg1"/>
                </a:solidFill>
                <a:effectLst/>
              </a:rPr>
              <a:t> </a:t>
            </a: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8884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685800"/>
            <a:ext cx="4267200" cy="2402434"/>
          </a:xfrm>
          <a:prstGeom prst="rect">
            <a:avLst/>
          </a:prstGeom>
        </p:spPr>
      </p:pic>
      <p:sp>
        <p:nvSpPr>
          <p:cNvPr id="3" name="Rectangle 2"/>
          <p:cNvSpPr/>
          <p:nvPr/>
        </p:nvSpPr>
        <p:spPr>
          <a:xfrm>
            <a:off x="715488" y="4267200"/>
            <a:ext cx="7865423" cy="769441"/>
          </a:xfrm>
          <a:prstGeom prst="rect">
            <a:avLst/>
          </a:prstGeom>
        </p:spPr>
        <p:txBody>
          <a:bodyPr wrap="none">
            <a:spAutoFit/>
          </a:bodyPr>
          <a:lstStyle/>
          <a:p>
            <a:r>
              <a:rPr lang="en-US" sz="4400" b="1" dirty="0">
                <a:solidFill>
                  <a:schemeClr val="bg1"/>
                </a:solidFill>
              </a:rPr>
              <a:t>Who owns intellectual property?</a:t>
            </a:r>
          </a:p>
        </p:txBody>
      </p:sp>
    </p:spTree>
    <p:extLst>
      <p:ext uri="{BB962C8B-B14F-4D97-AF65-F5344CB8AC3E}">
        <p14:creationId xmlns:p14="http://schemas.microsoft.com/office/powerpoint/2010/main" val="3332115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8" y="914400"/>
            <a:ext cx="8093413" cy="4247317"/>
          </a:xfrm>
          <a:prstGeom prst="rect">
            <a:avLst/>
          </a:prstGeom>
          <a:noFill/>
        </p:spPr>
        <p:txBody>
          <a:bodyPr wrap="square" rtlCol="0">
            <a:spAutoFit/>
          </a:bodyPr>
          <a:lstStyle/>
          <a:p>
            <a:r>
              <a:rPr lang="en-US" sz="3600" dirty="0" smtClean="0">
                <a:solidFill>
                  <a:schemeClr val="bg1"/>
                </a:solidFill>
              </a:rPr>
              <a:t>Ownership depends on the situation. </a:t>
            </a:r>
          </a:p>
          <a:p>
            <a:endParaRPr lang="en-US" sz="1400" dirty="0">
              <a:solidFill>
                <a:schemeClr val="bg1"/>
              </a:solidFill>
            </a:endParaRPr>
          </a:p>
          <a:p>
            <a:r>
              <a:rPr lang="en-US" sz="3200" dirty="0" smtClean="0">
                <a:solidFill>
                  <a:schemeClr val="bg1"/>
                </a:solidFill>
              </a:rPr>
              <a:t>Considerations include:</a:t>
            </a:r>
          </a:p>
          <a:p>
            <a:endParaRPr lang="en-US" sz="3200" dirty="0" smtClean="0">
              <a:solidFill>
                <a:schemeClr val="bg1"/>
              </a:solidFill>
            </a:endParaRPr>
          </a:p>
          <a:p>
            <a:pPr marL="285750" indent="-285750">
              <a:buFont typeface="Arial" panose="020B0604020202020204" pitchFamily="34" charset="0"/>
              <a:buChar char="•"/>
            </a:pPr>
            <a:r>
              <a:rPr lang="en-US" sz="3200" dirty="0" smtClean="0">
                <a:solidFill>
                  <a:schemeClr val="bg1"/>
                </a:solidFill>
              </a:rPr>
              <a:t>Use of University resources</a:t>
            </a:r>
          </a:p>
          <a:p>
            <a:pPr marL="285750" indent="-285750">
              <a:buFont typeface="Arial" panose="020B0604020202020204" pitchFamily="34" charset="0"/>
              <a:buChar char="•"/>
            </a:pPr>
            <a:endParaRPr lang="en-US" sz="1400" dirty="0" smtClean="0">
              <a:solidFill>
                <a:schemeClr val="bg1"/>
              </a:solidFill>
            </a:endParaRPr>
          </a:p>
          <a:p>
            <a:pPr marL="285750" indent="-285750">
              <a:buFont typeface="Arial" panose="020B0604020202020204" pitchFamily="34" charset="0"/>
              <a:buChar char="•"/>
            </a:pPr>
            <a:r>
              <a:rPr lang="en-US" sz="3200" dirty="0" smtClean="0">
                <a:solidFill>
                  <a:schemeClr val="bg1"/>
                </a:solidFill>
              </a:rPr>
              <a:t>Terms of research agreements involving the IP</a:t>
            </a:r>
          </a:p>
          <a:p>
            <a:pPr marL="285750" indent="-285750">
              <a:buFont typeface="Arial" panose="020B0604020202020204" pitchFamily="34" charset="0"/>
              <a:buChar char="•"/>
            </a:pPr>
            <a:endParaRPr lang="en-US" sz="1400" dirty="0" smtClean="0">
              <a:solidFill>
                <a:schemeClr val="bg1"/>
              </a:solidFill>
            </a:endParaRPr>
          </a:p>
          <a:p>
            <a:pPr marL="285750" indent="-285750">
              <a:buFont typeface="Arial" panose="020B0604020202020204" pitchFamily="34" charset="0"/>
              <a:buChar char="•"/>
            </a:pPr>
            <a:r>
              <a:rPr lang="en-US" sz="3200" dirty="0" smtClean="0">
                <a:solidFill>
                  <a:schemeClr val="bg1"/>
                </a:solidFill>
              </a:rPr>
              <a:t>Employment status of listed inventors/authors</a:t>
            </a:r>
            <a:endParaRPr lang="en-US" sz="3200" dirty="0">
              <a:solidFill>
                <a:schemeClr val="bg1"/>
              </a:solidFill>
            </a:endParaRPr>
          </a:p>
        </p:txBody>
      </p:sp>
    </p:spTree>
    <p:extLst>
      <p:ext uri="{BB962C8B-B14F-4D97-AF65-F5344CB8AC3E}">
        <p14:creationId xmlns:p14="http://schemas.microsoft.com/office/powerpoint/2010/main" val="375261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858000" cy="4185761"/>
          </a:xfrm>
          <a:prstGeom prst="rect">
            <a:avLst/>
          </a:prstGeom>
          <a:noFill/>
        </p:spPr>
        <p:txBody>
          <a:bodyPr wrap="square" rtlCol="0">
            <a:spAutoFit/>
          </a:bodyPr>
          <a:lstStyle/>
          <a:p>
            <a:pPr algn="ctr"/>
            <a:r>
              <a:rPr lang="en-US" sz="3200" b="1" dirty="0">
                <a:solidFill>
                  <a:schemeClr val="bg1"/>
                </a:solidFill>
              </a:rPr>
              <a:t>When does the University own IP?</a:t>
            </a:r>
          </a:p>
          <a:p>
            <a:pPr eaLnBrk="0" hangingPunct="0"/>
            <a:r>
              <a:rPr lang="en-US" b="1" dirty="0">
                <a:solidFill>
                  <a:schemeClr val="bg1"/>
                </a:solidFill>
              </a:rPr>
              <a:t> </a:t>
            </a:r>
            <a:endParaRPr lang="en-US" dirty="0">
              <a:solidFill>
                <a:schemeClr val="bg1"/>
              </a:solidFill>
            </a:endParaRPr>
          </a:p>
          <a:p>
            <a:pPr eaLnBrk="0" hangingPunct="0"/>
            <a:r>
              <a:rPr lang="en-US" dirty="0" smtClean="0">
                <a:solidFill>
                  <a:schemeClr val="bg1"/>
                </a:solidFill>
                <a:effectLst/>
              </a:rPr>
              <a:t>       If</a:t>
            </a:r>
            <a:r>
              <a:rPr lang="en-US" dirty="0">
                <a:solidFill>
                  <a:schemeClr val="bg1"/>
                </a:solidFill>
              </a:rPr>
              <a:t> intellectual property is created </a:t>
            </a:r>
            <a:r>
              <a:rPr lang="en-US" dirty="0" smtClean="0">
                <a:solidFill>
                  <a:schemeClr val="bg1"/>
                </a:solidFill>
                <a:effectLst/>
              </a:rPr>
              <a:t>by</a:t>
            </a:r>
            <a:r>
              <a:rPr lang="en-US" dirty="0">
                <a:solidFill>
                  <a:schemeClr val="bg1"/>
                </a:solidFill>
              </a:rPr>
              <a:t> </a:t>
            </a:r>
            <a:r>
              <a:rPr lang="en-US" dirty="0" smtClean="0">
                <a:solidFill>
                  <a:schemeClr val="bg1"/>
                </a:solidFill>
                <a:effectLst/>
              </a:rPr>
              <a:t>an</a:t>
            </a:r>
            <a:r>
              <a:rPr lang="en-US" dirty="0">
                <a:solidFill>
                  <a:schemeClr val="bg1"/>
                </a:solidFill>
              </a:rPr>
              <a:t> employee within </a:t>
            </a:r>
            <a:r>
              <a:rPr lang="en-US" dirty="0" smtClean="0">
                <a:solidFill>
                  <a:schemeClr val="bg1"/>
                </a:solidFill>
                <a:effectLst/>
              </a:rPr>
              <a:t>the scope</a:t>
            </a:r>
          </a:p>
          <a:p>
            <a:pPr eaLnBrk="0" hangingPunct="0"/>
            <a:r>
              <a:rPr lang="en-US" dirty="0">
                <a:solidFill>
                  <a:schemeClr val="bg1"/>
                </a:solidFill>
              </a:rPr>
              <a:t> </a:t>
            </a:r>
            <a:r>
              <a:rPr lang="en-US" dirty="0" smtClean="0">
                <a:solidFill>
                  <a:schemeClr val="bg1"/>
                </a:solidFill>
              </a:rPr>
              <a:t>      of  employment</a:t>
            </a:r>
            <a:r>
              <a:rPr lang="en-US" dirty="0">
                <a:solidFill>
                  <a:schemeClr val="bg1"/>
                </a:solidFill>
              </a:rPr>
              <a:t>; </a:t>
            </a:r>
            <a:r>
              <a:rPr lang="en-US" dirty="0" smtClean="0">
                <a:solidFill>
                  <a:schemeClr val="bg1"/>
                </a:solidFill>
              </a:rPr>
              <a:t>or</a:t>
            </a:r>
            <a:r>
              <a:rPr lang="en-US" dirty="0">
                <a:solidFill>
                  <a:schemeClr val="bg1"/>
                </a:solidFill>
              </a:rPr>
              <a:t> </a:t>
            </a:r>
          </a:p>
          <a:p>
            <a:r>
              <a:rPr lang="en-US" dirty="0">
                <a:solidFill>
                  <a:schemeClr val="bg1"/>
                </a:solidFill>
              </a:rPr>
              <a:t> </a:t>
            </a:r>
          </a:p>
          <a:p>
            <a:pPr eaLnBrk="0" hangingPunct="0"/>
            <a:r>
              <a:rPr lang="en-US" dirty="0" smtClean="0">
                <a:solidFill>
                  <a:schemeClr val="bg1"/>
                </a:solidFill>
                <a:effectLst/>
              </a:rPr>
              <a:t>      If</a:t>
            </a:r>
            <a:r>
              <a:rPr lang="en-US" dirty="0">
                <a:solidFill>
                  <a:schemeClr val="bg1"/>
                </a:solidFill>
              </a:rPr>
              <a:t> intellectual property is created on University </a:t>
            </a:r>
            <a:r>
              <a:rPr lang="en-US" dirty="0" smtClean="0">
                <a:solidFill>
                  <a:schemeClr val="bg1"/>
                </a:solidFill>
                <a:effectLst/>
              </a:rPr>
              <a:t>time,</a:t>
            </a:r>
            <a:r>
              <a:rPr lang="en-US" dirty="0">
                <a:solidFill>
                  <a:schemeClr val="bg1"/>
                </a:solidFill>
              </a:rPr>
              <a:t> with </a:t>
            </a:r>
            <a:r>
              <a:rPr lang="en-US" dirty="0" smtClean="0">
                <a:solidFill>
                  <a:schemeClr val="bg1"/>
                </a:solidFill>
                <a:effectLst/>
              </a:rPr>
              <a:t>the use</a:t>
            </a:r>
            <a:r>
              <a:rPr lang="en-US" dirty="0">
                <a:solidFill>
                  <a:schemeClr val="bg1"/>
                </a:solidFill>
              </a:rPr>
              <a:t> </a:t>
            </a:r>
            <a:r>
              <a:rPr lang="en-US" dirty="0" smtClean="0">
                <a:solidFill>
                  <a:schemeClr val="bg1"/>
                </a:solidFill>
              </a:rPr>
              <a:t>of</a:t>
            </a:r>
          </a:p>
          <a:p>
            <a:pPr eaLnBrk="0" hangingPunct="0"/>
            <a:r>
              <a:rPr lang="en-US" dirty="0">
                <a:solidFill>
                  <a:schemeClr val="bg1"/>
                </a:solidFill>
              </a:rPr>
              <a:t> </a:t>
            </a:r>
            <a:r>
              <a:rPr lang="en-US" dirty="0" smtClean="0">
                <a:solidFill>
                  <a:schemeClr val="bg1"/>
                </a:solidFill>
              </a:rPr>
              <a:t>     University </a:t>
            </a:r>
            <a:r>
              <a:rPr lang="en-US" dirty="0">
                <a:solidFill>
                  <a:schemeClr val="bg1"/>
                </a:solidFill>
              </a:rPr>
              <a:t>facilities or state financial support; or</a:t>
            </a:r>
          </a:p>
          <a:p>
            <a:pPr eaLnBrk="0" hangingPunct="0"/>
            <a:r>
              <a:rPr lang="en-US" dirty="0">
                <a:solidFill>
                  <a:schemeClr val="bg1"/>
                </a:solidFill>
              </a:rPr>
              <a:t>  </a:t>
            </a:r>
          </a:p>
          <a:p>
            <a:pPr eaLnBrk="0" hangingPunct="0"/>
            <a:r>
              <a:rPr lang="en-US" dirty="0" smtClean="0">
                <a:solidFill>
                  <a:schemeClr val="bg1"/>
                </a:solidFill>
                <a:effectLst/>
              </a:rPr>
              <a:t>       If</a:t>
            </a:r>
            <a:r>
              <a:rPr lang="en-US" dirty="0">
                <a:solidFill>
                  <a:schemeClr val="bg1"/>
                </a:solidFill>
              </a:rPr>
              <a:t> intellectual property is commissioned </a:t>
            </a:r>
            <a:r>
              <a:rPr lang="en-US" dirty="0" smtClean="0">
                <a:solidFill>
                  <a:schemeClr val="bg1"/>
                </a:solidFill>
                <a:effectLst/>
              </a:rPr>
              <a:t>by</a:t>
            </a:r>
            <a:r>
              <a:rPr lang="en-US" dirty="0">
                <a:solidFill>
                  <a:schemeClr val="bg1"/>
                </a:solidFill>
              </a:rPr>
              <a:t> </a:t>
            </a:r>
            <a:r>
              <a:rPr lang="en-US" dirty="0" smtClean="0">
                <a:solidFill>
                  <a:schemeClr val="bg1"/>
                </a:solidFill>
                <a:effectLst/>
              </a:rPr>
              <a:t>the</a:t>
            </a:r>
            <a:r>
              <a:rPr lang="en-US" dirty="0">
                <a:solidFill>
                  <a:schemeClr val="bg1"/>
                </a:solidFill>
              </a:rPr>
              <a:t> University, Sys</a:t>
            </a:r>
            <a:r>
              <a:rPr lang="en-US" dirty="0" smtClean="0">
                <a:solidFill>
                  <a:schemeClr val="bg1"/>
                </a:solidFill>
                <a:effectLst/>
              </a:rPr>
              <a:t>tem,</a:t>
            </a:r>
            <a:r>
              <a:rPr lang="en-US" dirty="0">
                <a:solidFill>
                  <a:schemeClr val="bg1"/>
                </a:solidFill>
              </a:rPr>
              <a:t> </a:t>
            </a:r>
            <a:endParaRPr lang="en-US" dirty="0" smtClean="0">
              <a:solidFill>
                <a:schemeClr val="bg1"/>
              </a:solidFill>
            </a:endParaRPr>
          </a:p>
          <a:p>
            <a:pPr eaLnBrk="0" hangingPunct="0"/>
            <a:r>
              <a:rPr lang="en-US" dirty="0">
                <a:solidFill>
                  <a:schemeClr val="bg1"/>
                </a:solidFill>
                <a:effectLst/>
              </a:rPr>
              <a:t> </a:t>
            </a:r>
            <a:r>
              <a:rPr lang="en-US" dirty="0" smtClean="0">
                <a:solidFill>
                  <a:schemeClr val="bg1"/>
                </a:solidFill>
                <a:effectLst/>
              </a:rPr>
              <a:t>      or</a:t>
            </a:r>
            <a:r>
              <a:rPr lang="en-US" dirty="0" smtClean="0">
                <a:solidFill>
                  <a:schemeClr val="bg1"/>
                </a:solidFill>
              </a:rPr>
              <a:t> </a:t>
            </a:r>
            <a:r>
              <a:rPr lang="en-US" dirty="0" smtClean="0">
                <a:solidFill>
                  <a:schemeClr val="bg1"/>
                </a:solidFill>
                <a:effectLst/>
              </a:rPr>
              <a:t>a </a:t>
            </a:r>
            <a:r>
              <a:rPr lang="en-US" dirty="0" smtClean="0">
                <a:solidFill>
                  <a:schemeClr val="bg1"/>
                </a:solidFill>
              </a:rPr>
              <a:t> </a:t>
            </a:r>
            <a:r>
              <a:rPr lang="en-US" dirty="0">
                <a:solidFill>
                  <a:schemeClr val="bg1"/>
                </a:solidFill>
              </a:rPr>
              <a:t>component institution pursuant to a signed contract; or </a:t>
            </a:r>
          </a:p>
          <a:p>
            <a:pPr eaLnBrk="0" hangingPunct="0"/>
            <a:r>
              <a:rPr lang="en-US" dirty="0">
                <a:solidFill>
                  <a:schemeClr val="bg1"/>
                </a:solidFill>
              </a:rPr>
              <a:t> </a:t>
            </a:r>
          </a:p>
          <a:p>
            <a:pPr lvl="0" eaLnBrk="0" hangingPunct="0"/>
            <a:r>
              <a:rPr lang="en-US" dirty="0">
                <a:solidFill>
                  <a:schemeClr val="bg1"/>
                </a:solidFill>
              </a:rPr>
              <a:t> </a:t>
            </a:r>
            <a:r>
              <a:rPr lang="en-US" dirty="0" smtClean="0">
                <a:solidFill>
                  <a:schemeClr val="bg1"/>
                </a:solidFill>
              </a:rPr>
              <a:t>      If </a:t>
            </a:r>
            <a:r>
              <a:rPr lang="en-US" dirty="0">
                <a:solidFill>
                  <a:schemeClr val="bg1"/>
                </a:solidFill>
              </a:rPr>
              <a:t>intellectual property results from research supported by Federal </a:t>
            </a:r>
            <a:endParaRPr lang="en-US" dirty="0" smtClean="0">
              <a:solidFill>
                <a:schemeClr val="bg1"/>
              </a:solidFill>
            </a:endParaRPr>
          </a:p>
          <a:p>
            <a:pPr lvl="0" eaLnBrk="0" hangingPunct="0"/>
            <a:r>
              <a:rPr lang="en-US" dirty="0">
                <a:solidFill>
                  <a:schemeClr val="bg1"/>
                </a:solidFill>
              </a:rPr>
              <a:t> </a:t>
            </a:r>
            <a:r>
              <a:rPr lang="en-US" dirty="0" smtClean="0">
                <a:solidFill>
                  <a:schemeClr val="bg1"/>
                </a:solidFill>
              </a:rPr>
              <a:t>      funds or third </a:t>
            </a:r>
            <a:r>
              <a:rPr lang="en-US" dirty="0">
                <a:solidFill>
                  <a:schemeClr val="bg1"/>
                </a:solidFill>
              </a:rPr>
              <a:t>party sponsorship.</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268" y="5029200"/>
            <a:ext cx="2276880" cy="1510777"/>
          </a:xfrm>
          <a:prstGeom prst="rect">
            <a:avLst/>
          </a:prstGeom>
        </p:spPr>
      </p:pic>
    </p:spTree>
    <p:extLst>
      <p:ext uri="{BB962C8B-B14F-4D97-AF65-F5344CB8AC3E}">
        <p14:creationId xmlns:p14="http://schemas.microsoft.com/office/powerpoint/2010/main" val="3849907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9118"/>
            <a:ext cx="8077200" cy="584775"/>
          </a:xfrm>
          <a:prstGeom prst="rect">
            <a:avLst/>
          </a:prstGeom>
          <a:noFill/>
        </p:spPr>
        <p:txBody>
          <a:bodyPr wrap="square" rtlCol="0">
            <a:spAutoFit/>
          </a:bodyPr>
          <a:lstStyle/>
          <a:p>
            <a:pPr algn="ctr"/>
            <a:r>
              <a:rPr lang="en-US" sz="3200" b="1" dirty="0">
                <a:solidFill>
                  <a:schemeClr val="bg1"/>
                </a:solidFill>
              </a:rPr>
              <a:t>When does an employee own IP?</a:t>
            </a:r>
          </a:p>
        </p:txBody>
      </p:sp>
      <p:sp>
        <p:nvSpPr>
          <p:cNvPr id="10" name="TextBox 9"/>
          <p:cNvSpPr txBox="1"/>
          <p:nvPr/>
        </p:nvSpPr>
        <p:spPr>
          <a:xfrm>
            <a:off x="838200" y="1219200"/>
            <a:ext cx="7315200" cy="4801314"/>
          </a:xfrm>
          <a:prstGeom prst="rect">
            <a:avLst/>
          </a:prstGeom>
          <a:noFill/>
        </p:spPr>
        <p:txBody>
          <a:bodyPr wrap="square" rtlCol="0">
            <a:spAutoFit/>
          </a:bodyPr>
          <a:lstStyle/>
          <a:p>
            <a:r>
              <a:rPr lang="en-US" dirty="0">
                <a:solidFill>
                  <a:schemeClr val="bg1"/>
                </a:solidFill>
              </a:rPr>
              <a:t>If it is unrelated to the employees job responsibilities </a:t>
            </a:r>
            <a:r>
              <a:rPr lang="en-US" b="1" i="1" dirty="0">
                <a:solidFill>
                  <a:schemeClr val="bg1"/>
                </a:solidFill>
              </a:rPr>
              <a:t>and </a:t>
            </a:r>
            <a:r>
              <a:rPr lang="en-US" dirty="0">
                <a:solidFill>
                  <a:schemeClr val="bg1"/>
                </a:solidFill>
              </a:rPr>
              <a:t>the employee made no more than incidental use of university or System </a:t>
            </a:r>
            <a:r>
              <a:rPr lang="en-US" dirty="0" smtClean="0">
                <a:solidFill>
                  <a:schemeClr val="bg1"/>
                </a:solidFill>
              </a:rPr>
              <a:t>resources</a:t>
            </a:r>
          </a:p>
          <a:p>
            <a:endParaRPr lang="en-US" dirty="0">
              <a:solidFill>
                <a:schemeClr val="bg1"/>
              </a:solidFill>
            </a:endParaRPr>
          </a:p>
          <a:p>
            <a:pPr lvl="0"/>
            <a:r>
              <a:rPr lang="en-US" dirty="0">
                <a:solidFill>
                  <a:schemeClr val="bg1"/>
                </a:solidFill>
              </a:rPr>
              <a:t>If it is an invention that has been released to the inventor in accordance with this Policy; or</a:t>
            </a:r>
          </a:p>
          <a:p>
            <a:endParaRPr lang="en-US" dirty="0" smtClean="0">
              <a:solidFill>
                <a:schemeClr val="bg1"/>
              </a:solidFill>
            </a:endParaRPr>
          </a:p>
          <a:p>
            <a:pPr lvl="0"/>
            <a:r>
              <a:rPr lang="en-US" dirty="0" smtClean="0">
                <a:solidFill>
                  <a:schemeClr val="bg1"/>
                </a:solidFill>
              </a:rPr>
              <a:t>If </a:t>
            </a:r>
            <a:r>
              <a:rPr lang="en-US" dirty="0">
                <a:solidFill>
                  <a:schemeClr val="bg1"/>
                </a:solidFill>
              </a:rPr>
              <a:t>the researcher- or student-authored scholarly, educational (i.e. course</a:t>
            </a:r>
          </a:p>
          <a:p>
            <a:r>
              <a:rPr lang="en-US" dirty="0">
                <a:solidFill>
                  <a:schemeClr val="bg1"/>
                </a:solidFill>
              </a:rPr>
              <a:t>materials), artistic, musical, literary, or architectural work is in the author's field of expertise (from here on, a "scholarly work"), even though such a work may be within the scope of employment and even if university or System resources were used. </a:t>
            </a:r>
          </a:p>
          <a:p>
            <a:endParaRPr lang="en-US" dirty="0">
              <a:solidFill>
                <a:schemeClr val="bg1"/>
              </a:solidFill>
            </a:endParaRPr>
          </a:p>
          <a:p>
            <a:r>
              <a:rPr lang="en-US" b="1" i="1" dirty="0">
                <a:solidFill>
                  <a:schemeClr val="bg1"/>
                </a:solidFill>
              </a:rPr>
              <a:t>UNLESS </a:t>
            </a:r>
            <a:r>
              <a:rPr lang="en-US" dirty="0">
                <a:solidFill>
                  <a:schemeClr val="bg1"/>
                </a:solidFill>
              </a:rPr>
              <a:t>it is a scholarly work (</a:t>
            </a:r>
            <a:r>
              <a:rPr lang="en-US" dirty="0" err="1">
                <a:solidFill>
                  <a:schemeClr val="bg1"/>
                </a:solidFill>
              </a:rPr>
              <a:t>i</a:t>
            </a:r>
            <a:r>
              <a:rPr lang="en-US" dirty="0">
                <a:solidFill>
                  <a:schemeClr val="bg1"/>
                </a:solidFill>
              </a:rPr>
              <a:t>) created by someone who was specifically hired or required to create it or (ii) commissioned by the System or a component institution of System, in either case, the University, not the creator, will own the intellectual property. Citation (Intellectual Property in Plain English, UT system)</a:t>
            </a:r>
          </a:p>
        </p:txBody>
      </p:sp>
    </p:spTree>
    <p:extLst>
      <p:ext uri="{BB962C8B-B14F-4D97-AF65-F5344CB8AC3E}">
        <p14:creationId xmlns:p14="http://schemas.microsoft.com/office/powerpoint/2010/main" val="251491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543800" cy="4832092"/>
          </a:xfrm>
          <a:prstGeom prst="rect">
            <a:avLst/>
          </a:prstGeom>
        </p:spPr>
        <p:txBody>
          <a:bodyPr wrap="square">
            <a:spAutoFit/>
          </a:bodyPr>
          <a:lstStyle/>
          <a:p>
            <a:r>
              <a:rPr lang="en-US" sz="2800" dirty="0" smtClean="0">
                <a:solidFill>
                  <a:schemeClr val="bg1"/>
                </a:solidFill>
              </a:rPr>
              <a:t>Texas State University’s IP policy seeks to protect the interests of individual inventors, researchers, creators and the university while also ensuring that the Texas State community and society benefit from fair and full dissemination of knowledge and innovation. This policy intends to foster the traditional freedoms of the Texas State faculty, staff, and students in matters of publication and invention through a fair and reasonable balance of equities and interests among creators, sponsors, and Texas State.</a:t>
            </a:r>
            <a:endParaRPr lang="en-US" sz="2800" dirty="0">
              <a:solidFill>
                <a:schemeClr val="bg1"/>
              </a:solidFill>
            </a:endParaRPr>
          </a:p>
        </p:txBody>
      </p:sp>
    </p:spTree>
    <p:extLst>
      <p:ext uri="{BB962C8B-B14F-4D97-AF65-F5344CB8AC3E}">
        <p14:creationId xmlns:p14="http://schemas.microsoft.com/office/powerpoint/2010/main" val="17315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3048000"/>
          </a:xfrm>
          <a:prstGeom prst="rect">
            <a:avLst/>
          </a:prstGeom>
        </p:spPr>
      </p:pic>
      <p:sp>
        <p:nvSpPr>
          <p:cNvPr id="4" name="TextBox 3"/>
          <p:cNvSpPr txBox="1"/>
          <p:nvPr/>
        </p:nvSpPr>
        <p:spPr>
          <a:xfrm>
            <a:off x="3733800" y="1066800"/>
            <a:ext cx="4800600" cy="1938992"/>
          </a:xfrm>
          <a:prstGeom prst="rect">
            <a:avLst/>
          </a:prstGeom>
          <a:noFill/>
        </p:spPr>
        <p:txBody>
          <a:bodyPr wrap="square" rtlCol="0">
            <a:spAutoFit/>
          </a:bodyPr>
          <a:lstStyle/>
          <a:p>
            <a:r>
              <a:rPr lang="en-US" sz="4000" dirty="0" smtClean="0">
                <a:solidFill>
                  <a:schemeClr val="bg1"/>
                </a:solidFill>
              </a:rPr>
              <a:t>What if I make a discovery while on Sabbatical?</a:t>
            </a:r>
            <a:endParaRPr lang="en-US" sz="4000" dirty="0">
              <a:solidFill>
                <a:schemeClr val="bg1"/>
              </a:solidFill>
            </a:endParaRPr>
          </a:p>
        </p:txBody>
      </p:sp>
      <p:sp>
        <p:nvSpPr>
          <p:cNvPr id="5" name="TextBox 4"/>
          <p:cNvSpPr txBox="1"/>
          <p:nvPr/>
        </p:nvSpPr>
        <p:spPr>
          <a:xfrm>
            <a:off x="1219200" y="4419600"/>
            <a:ext cx="7010400" cy="1661993"/>
          </a:xfrm>
          <a:prstGeom prst="rect">
            <a:avLst/>
          </a:prstGeom>
          <a:noFill/>
        </p:spPr>
        <p:txBody>
          <a:bodyPr wrap="square" rtlCol="0">
            <a:spAutoFit/>
          </a:bodyPr>
          <a:lstStyle/>
          <a:p>
            <a:r>
              <a:rPr lang="en-US" sz="2800" dirty="0">
                <a:solidFill>
                  <a:schemeClr val="bg1"/>
                </a:solidFill>
              </a:rPr>
              <a:t>Sabbatical leave is paid by the University. Depending upon the circumstances, the University will own the IP.</a:t>
            </a:r>
          </a:p>
          <a:p>
            <a:endParaRPr lang="en-US" dirty="0"/>
          </a:p>
        </p:txBody>
      </p:sp>
    </p:spTree>
    <p:extLst>
      <p:ext uri="{BB962C8B-B14F-4D97-AF65-F5344CB8AC3E}">
        <p14:creationId xmlns:p14="http://schemas.microsoft.com/office/powerpoint/2010/main" val="387598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450" y="2578310"/>
            <a:ext cx="7859949" cy="553998"/>
          </a:xfrm>
          <a:prstGeom prst="rect">
            <a:avLst/>
          </a:prstGeom>
          <a:noFill/>
        </p:spPr>
        <p:txBody>
          <a:bodyPr wrap="square" rtlCol="0">
            <a:spAutoFit/>
          </a:bodyPr>
          <a:lstStyle/>
          <a:p>
            <a:r>
              <a:rPr lang="en-US" sz="3000" b="1" dirty="0">
                <a:solidFill>
                  <a:schemeClr val="bg1"/>
                </a:solidFill>
              </a:rPr>
              <a:t>What about discoveries made while consulting</a:t>
            </a:r>
            <a:r>
              <a:rPr lang="en-US" sz="3000" b="1" dirty="0" smtClean="0">
                <a:solidFill>
                  <a:schemeClr val="bg1"/>
                </a:solidFill>
              </a:rPr>
              <a:t>?</a:t>
            </a:r>
            <a:endParaRPr lang="en-US" sz="3000" dirty="0"/>
          </a:p>
        </p:txBody>
      </p:sp>
      <p:sp>
        <p:nvSpPr>
          <p:cNvPr id="3" name="TextBox 2"/>
          <p:cNvSpPr txBox="1"/>
          <p:nvPr/>
        </p:nvSpPr>
        <p:spPr>
          <a:xfrm>
            <a:off x="533400" y="3657600"/>
            <a:ext cx="8153400" cy="2831544"/>
          </a:xfrm>
          <a:prstGeom prst="rect">
            <a:avLst/>
          </a:prstGeom>
          <a:noFill/>
        </p:spPr>
        <p:txBody>
          <a:bodyPr wrap="square" rtlCol="0">
            <a:spAutoFit/>
          </a:bodyPr>
          <a:lstStyle/>
          <a:p>
            <a:r>
              <a:rPr lang="en-US" sz="3200" dirty="0">
                <a:solidFill>
                  <a:schemeClr val="bg1"/>
                </a:solidFill>
              </a:rPr>
              <a:t>Consulting arrangements are governed by </a:t>
            </a:r>
            <a:r>
              <a:rPr lang="en-US" sz="3200" dirty="0" err="1">
                <a:solidFill>
                  <a:schemeClr val="bg1"/>
                </a:solidFill>
              </a:rPr>
              <a:t>UPPS</a:t>
            </a:r>
            <a:r>
              <a:rPr lang="en-US" sz="3200" dirty="0">
                <a:solidFill>
                  <a:schemeClr val="bg1"/>
                </a:solidFill>
              </a:rPr>
              <a:t> 04.04.06, found here: </a:t>
            </a:r>
            <a:endParaRPr lang="en-US" sz="3200" dirty="0" smtClean="0">
              <a:solidFill>
                <a:schemeClr val="bg1"/>
              </a:solidFill>
            </a:endParaRPr>
          </a:p>
          <a:p>
            <a:endParaRPr lang="en-US" sz="3200" b="1" u="sng" dirty="0">
              <a:solidFill>
                <a:schemeClr val="bg1"/>
              </a:solidFill>
            </a:endParaRPr>
          </a:p>
          <a:p>
            <a:r>
              <a:rPr lang="en-US" sz="3200" b="1" u="sng" dirty="0" smtClean="0">
                <a:solidFill>
                  <a:schemeClr val="bg1"/>
                </a:solidFill>
              </a:rPr>
              <a:t>http</a:t>
            </a:r>
            <a:r>
              <a:rPr lang="en-US" sz="3200" b="1" u="sng" dirty="0">
                <a:solidFill>
                  <a:schemeClr val="bg1"/>
                </a:solidFill>
              </a:rPr>
              <a:t>://www.txstate.edu/effective/upps/upps-04-04-06.html</a:t>
            </a:r>
            <a:endParaRPr lang="en-US" sz="3200" dirty="0">
              <a:solidFill>
                <a:schemeClr val="bg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65" y="304800"/>
            <a:ext cx="2613035" cy="1828800"/>
          </a:xfrm>
          <a:prstGeom prst="rect">
            <a:avLst/>
          </a:prstGeom>
        </p:spPr>
      </p:pic>
    </p:spTree>
    <p:extLst>
      <p:ext uri="{BB962C8B-B14F-4D97-AF65-F5344CB8AC3E}">
        <p14:creationId xmlns:p14="http://schemas.microsoft.com/office/powerpoint/2010/main" val="67052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2667000" cy="2217420"/>
          </a:xfrm>
          <a:prstGeom prst="rect">
            <a:avLst/>
          </a:prstGeom>
        </p:spPr>
      </p:pic>
      <p:sp>
        <p:nvSpPr>
          <p:cNvPr id="3" name="TextBox 2"/>
          <p:cNvSpPr txBox="1"/>
          <p:nvPr/>
        </p:nvSpPr>
        <p:spPr>
          <a:xfrm>
            <a:off x="3429000" y="457200"/>
            <a:ext cx="5029200" cy="2339102"/>
          </a:xfrm>
          <a:prstGeom prst="rect">
            <a:avLst/>
          </a:prstGeom>
          <a:noFill/>
        </p:spPr>
        <p:txBody>
          <a:bodyPr wrap="square" rtlCol="0">
            <a:spAutoFit/>
          </a:bodyPr>
          <a:lstStyle/>
          <a:p>
            <a:r>
              <a:rPr lang="en-US" sz="3200" dirty="0">
                <a:solidFill>
                  <a:schemeClr val="bg1"/>
                </a:solidFill>
              </a:rPr>
              <a:t>Faculty engaging in outside activity including consulting for companies must abide by the following guidelines:</a:t>
            </a:r>
          </a:p>
          <a:p>
            <a:endParaRPr lang="en-US" dirty="0"/>
          </a:p>
        </p:txBody>
      </p:sp>
      <p:sp>
        <p:nvSpPr>
          <p:cNvPr id="4" name="TextBox 3"/>
          <p:cNvSpPr txBox="1"/>
          <p:nvPr/>
        </p:nvSpPr>
        <p:spPr>
          <a:xfrm>
            <a:off x="1219200" y="3505200"/>
            <a:ext cx="7010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Obtain necessary approvals from your Chair and Dean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Fill out the required form found at: http</a:t>
            </a:r>
            <a:r>
              <a:rPr lang="en-US" dirty="0">
                <a:solidFill>
                  <a:schemeClr val="bg1"/>
                </a:solidFill>
              </a:rPr>
              <a:t>://</a:t>
            </a:r>
            <a:r>
              <a:rPr lang="en-US" dirty="0" smtClean="0">
                <a:solidFill>
                  <a:schemeClr val="bg1"/>
                </a:solidFill>
              </a:rPr>
              <a:t>www.hr.txstate.edu/Forms/outsideemploymentforms.html</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No university resources may be used. This includes your office, computer, lab facilities, and students.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46033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8077200" cy="5647700"/>
          </a:xfrm>
          <a:prstGeom prst="rect">
            <a:avLst/>
          </a:prstGeom>
          <a:noFill/>
        </p:spPr>
        <p:txBody>
          <a:bodyPr wrap="square" rtlCol="0">
            <a:spAutoFit/>
          </a:bodyPr>
          <a:lstStyle/>
          <a:p>
            <a:r>
              <a:rPr lang="en-US" sz="1900" b="1" i="1" dirty="0">
                <a:solidFill>
                  <a:schemeClr val="bg1"/>
                </a:solidFill>
              </a:rPr>
              <a:t>What intellectual property obligations do consultants have to the University?</a:t>
            </a:r>
          </a:p>
          <a:p>
            <a:endParaRPr lang="en-US" dirty="0" smtClean="0">
              <a:solidFill>
                <a:schemeClr val="bg1"/>
              </a:solidFill>
            </a:endParaRP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A </a:t>
            </a:r>
            <a:r>
              <a:rPr lang="en-US" dirty="0">
                <a:solidFill>
                  <a:schemeClr val="bg1"/>
                </a:solidFill>
              </a:rPr>
              <a:t>consulting agreement is a contract between the faculty or staff member and a company. The university is not a party to a consulting agreement. A consultant usually provides advice, not actual work on the project.</a:t>
            </a:r>
          </a:p>
          <a:p>
            <a:r>
              <a:rPr lang="en-US" dirty="0">
                <a:solidFill>
                  <a:schemeClr val="bg1"/>
                </a:solidFill>
              </a:rPr>
              <a:t> </a:t>
            </a:r>
          </a:p>
          <a:p>
            <a:pPr marL="285750" indent="-285750">
              <a:buFont typeface="Arial" panose="020B0604020202020204" pitchFamily="34" charset="0"/>
              <a:buChar char="•"/>
            </a:pPr>
            <a:r>
              <a:rPr lang="en-US" dirty="0">
                <a:solidFill>
                  <a:schemeClr val="bg1"/>
                </a:solidFill>
              </a:rPr>
              <a:t>University employees have an obligation to ensure that their personal activities are compliant with university employment policies.</a:t>
            </a:r>
          </a:p>
          <a:p>
            <a:r>
              <a:rPr lang="en-US" dirty="0">
                <a:solidFill>
                  <a:schemeClr val="bg1"/>
                </a:solidFill>
              </a:rPr>
              <a:t> </a:t>
            </a:r>
          </a:p>
          <a:p>
            <a:pPr marL="285750" indent="-285750">
              <a:buFont typeface="Arial" panose="020B0604020202020204" pitchFamily="34" charset="0"/>
              <a:buChar char="•"/>
            </a:pPr>
            <a:r>
              <a:rPr lang="en-US" dirty="0">
                <a:solidFill>
                  <a:schemeClr val="bg1"/>
                </a:solidFill>
              </a:rPr>
              <a:t>Faculty and staff engaging in outside employment or consulting activities must </a:t>
            </a:r>
            <a:endParaRPr lang="en-US" dirty="0" smtClean="0">
              <a:solidFill>
                <a:schemeClr val="bg1"/>
              </a:solidFill>
            </a:endParaRPr>
          </a:p>
          <a:p>
            <a:r>
              <a:rPr lang="en-US" dirty="0" smtClean="0">
                <a:solidFill>
                  <a:schemeClr val="bg1"/>
                </a:solidFill>
              </a:rPr>
              <a:t>     disclose </a:t>
            </a:r>
            <a:r>
              <a:rPr lang="en-US" dirty="0">
                <a:solidFill>
                  <a:schemeClr val="bg1"/>
                </a:solidFill>
              </a:rPr>
              <a:t>any intellectual property or inventions arising from these activities</a:t>
            </a:r>
            <a:r>
              <a:rPr lang="en-US" dirty="0" smtClean="0">
                <a:solidFill>
                  <a:schemeClr val="bg1"/>
                </a:solidFill>
              </a:rPr>
              <a:t>.</a:t>
            </a:r>
          </a:p>
          <a:p>
            <a:endParaRPr lang="en-US" dirty="0">
              <a:solidFill>
                <a:schemeClr val="bg1"/>
              </a:solidFill>
            </a:endParaRPr>
          </a:p>
          <a:p>
            <a:pPr eaLnBrk="0" hangingPunct="0"/>
            <a:r>
              <a:rPr lang="en-US" b="1" dirty="0"/>
              <a:t> </a:t>
            </a:r>
            <a:endParaRPr lang="en-US" dirty="0"/>
          </a:p>
          <a:p>
            <a:r>
              <a:rPr lang="en-US" dirty="0">
                <a:solidFill>
                  <a:schemeClr val="bg1"/>
                </a:solidFill>
              </a:rPr>
              <a:t>The University recognizes the difficulty of invention disclosure when consulting with some commercial business entities. When requested, </a:t>
            </a:r>
            <a:r>
              <a:rPr lang="en-US" b="1" dirty="0">
                <a:solidFill>
                  <a:schemeClr val="bg1"/>
                </a:solidFill>
              </a:rPr>
              <a:t>OCIR</a:t>
            </a:r>
            <a:r>
              <a:rPr lang="en-US" dirty="0">
                <a:solidFill>
                  <a:schemeClr val="bg1"/>
                </a:solidFill>
              </a:rPr>
              <a:t> can facilitate a confidentiality </a:t>
            </a:r>
            <a:r>
              <a:rPr lang="en-US" dirty="0" smtClean="0">
                <a:solidFill>
                  <a:schemeClr val="bg1"/>
                </a:solidFill>
              </a:rPr>
              <a:t>agreement or </a:t>
            </a:r>
            <a:r>
              <a:rPr lang="en-US" b="1" dirty="0" smtClean="0">
                <a:solidFill>
                  <a:schemeClr val="bg1"/>
                </a:solidFill>
              </a:rPr>
              <a:t>Non Disclosure Agreement </a:t>
            </a:r>
            <a:r>
              <a:rPr lang="en-US" dirty="0" smtClean="0">
                <a:solidFill>
                  <a:schemeClr val="bg1"/>
                </a:solidFill>
              </a:rPr>
              <a:t>with </a:t>
            </a:r>
            <a:r>
              <a:rPr lang="en-US" dirty="0">
                <a:solidFill>
                  <a:schemeClr val="bg1"/>
                </a:solidFill>
              </a:rPr>
              <a:t>the company to cover disclosure of the new invention. University </a:t>
            </a:r>
            <a:r>
              <a:rPr lang="en-US" dirty="0" smtClean="0">
                <a:solidFill>
                  <a:schemeClr val="bg1"/>
                </a:solidFill>
              </a:rPr>
              <a:t>employees </a:t>
            </a:r>
            <a:r>
              <a:rPr lang="en-US" dirty="0">
                <a:solidFill>
                  <a:schemeClr val="bg1"/>
                </a:solidFill>
              </a:rPr>
              <a:t>engaged in outside employment or consulting activities have an obligation to report any intellectual property developed in the course of their activity</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09406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
            <a:ext cx="2819400" cy="2819400"/>
          </a:xfrm>
          <a:prstGeom prst="rect">
            <a:avLst/>
          </a:prstGeom>
        </p:spPr>
      </p:pic>
      <p:sp>
        <p:nvSpPr>
          <p:cNvPr id="3" name="TextBox 2"/>
          <p:cNvSpPr txBox="1"/>
          <p:nvPr/>
        </p:nvSpPr>
        <p:spPr>
          <a:xfrm>
            <a:off x="3962400" y="381000"/>
            <a:ext cx="4419600" cy="3231654"/>
          </a:xfrm>
          <a:prstGeom prst="rect">
            <a:avLst/>
          </a:prstGeom>
          <a:noFill/>
        </p:spPr>
        <p:txBody>
          <a:bodyPr wrap="square" rtlCol="0">
            <a:spAutoFit/>
          </a:bodyPr>
          <a:lstStyle/>
          <a:p>
            <a:pPr algn="ctr"/>
            <a:r>
              <a:rPr lang="en-US" sz="4400" b="1" dirty="0">
                <a:solidFill>
                  <a:schemeClr val="bg1"/>
                </a:solidFill>
              </a:rPr>
              <a:t>Sharing </a:t>
            </a:r>
            <a:r>
              <a:rPr lang="en-US" sz="4400" b="1" dirty="0" smtClean="0">
                <a:solidFill>
                  <a:schemeClr val="bg1"/>
                </a:solidFill>
              </a:rPr>
              <a:t>Material </a:t>
            </a:r>
            <a:endParaRPr lang="en-US" sz="1400" b="1" dirty="0" smtClean="0">
              <a:solidFill>
                <a:schemeClr val="bg1"/>
              </a:solidFill>
            </a:endParaRPr>
          </a:p>
          <a:p>
            <a:endParaRPr lang="en-US" sz="4400" b="1" dirty="0">
              <a:solidFill>
                <a:schemeClr val="bg1"/>
              </a:solidFill>
            </a:endParaRPr>
          </a:p>
          <a:p>
            <a:pPr algn="ctr" eaLnBrk="0" hangingPunct="0"/>
            <a:r>
              <a:rPr lang="en-US" sz="4400" b="1" dirty="0">
                <a:solidFill>
                  <a:schemeClr val="bg1"/>
                </a:solidFill>
              </a:rPr>
              <a:t> </a:t>
            </a:r>
            <a:r>
              <a:rPr lang="en-US" sz="3600" b="1" dirty="0" smtClean="0">
                <a:solidFill>
                  <a:schemeClr val="bg1"/>
                </a:solidFill>
              </a:rPr>
              <a:t>What </a:t>
            </a:r>
            <a:r>
              <a:rPr lang="en-US" sz="3600" b="1" dirty="0">
                <a:solidFill>
                  <a:schemeClr val="bg1"/>
                </a:solidFill>
              </a:rPr>
              <a:t>if I’m using someone else's’ materials</a:t>
            </a:r>
            <a:r>
              <a:rPr lang="en-US" sz="3600" b="1" dirty="0" smtClean="0">
                <a:solidFill>
                  <a:schemeClr val="bg1"/>
                </a:solidFill>
              </a:rPr>
              <a:t>?</a:t>
            </a:r>
            <a:endParaRPr lang="en-US" dirty="0"/>
          </a:p>
        </p:txBody>
      </p:sp>
      <p:sp>
        <p:nvSpPr>
          <p:cNvPr id="4" name="TextBox 3"/>
          <p:cNvSpPr txBox="1"/>
          <p:nvPr/>
        </p:nvSpPr>
        <p:spPr>
          <a:xfrm>
            <a:off x="1066800" y="4267200"/>
            <a:ext cx="7467600" cy="1754326"/>
          </a:xfrm>
          <a:prstGeom prst="rect">
            <a:avLst/>
          </a:prstGeom>
          <a:noFill/>
        </p:spPr>
        <p:txBody>
          <a:bodyPr wrap="square" rtlCol="0">
            <a:spAutoFit/>
          </a:bodyPr>
          <a:lstStyle/>
          <a:p>
            <a:r>
              <a:rPr lang="en-US" dirty="0">
                <a:solidFill>
                  <a:schemeClr val="bg1"/>
                </a:solidFill>
              </a:rPr>
              <a:t>You can use the work of others, and even materials of others, but often permission is needed from the owner/author. Physical materials from outside sources may need a material transfer agreement. </a:t>
            </a:r>
            <a:r>
              <a:rPr lang="en-US" b="1" dirty="0">
                <a:solidFill>
                  <a:schemeClr val="bg1"/>
                </a:solidFill>
              </a:rPr>
              <a:t>Please contact the OCIR</a:t>
            </a:r>
            <a:r>
              <a:rPr lang="en-US" dirty="0">
                <a:solidFill>
                  <a:schemeClr val="bg1"/>
                </a:solidFill>
              </a:rPr>
              <a:t> if you are using or anticipate using materials owned by someone else. More information can be found on the OCIR website</a:t>
            </a:r>
            <a:r>
              <a:rPr lang="en-US" dirty="0" smtClean="0">
                <a:solidFill>
                  <a:schemeClr val="bg1"/>
                </a:solidFill>
              </a:rPr>
              <a:t>: </a:t>
            </a:r>
            <a:r>
              <a:rPr lang="en-US" u="sng" dirty="0" smtClean="0">
                <a:solidFill>
                  <a:schemeClr val="bg1"/>
                </a:solidFill>
              </a:rPr>
              <a:t>http</a:t>
            </a:r>
            <a:r>
              <a:rPr lang="en-US" u="sng" dirty="0">
                <a:solidFill>
                  <a:schemeClr val="bg1"/>
                </a:solidFill>
              </a:rPr>
              <a:t>://www.txstate.edu/ocir/For-Inventors/MTA.html</a:t>
            </a:r>
            <a:endParaRPr lang="en-US" dirty="0">
              <a:solidFill>
                <a:schemeClr val="bg1"/>
              </a:solidFill>
            </a:endParaRPr>
          </a:p>
        </p:txBody>
      </p:sp>
    </p:spTree>
    <p:extLst>
      <p:ext uri="{BB962C8B-B14F-4D97-AF65-F5344CB8AC3E}">
        <p14:creationId xmlns:p14="http://schemas.microsoft.com/office/powerpoint/2010/main" val="258537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360" y="4343400"/>
            <a:ext cx="2159000" cy="2159000"/>
          </a:xfrm>
          <a:prstGeom prst="rect">
            <a:avLst/>
          </a:prstGeom>
        </p:spPr>
      </p:pic>
      <p:sp>
        <p:nvSpPr>
          <p:cNvPr id="3" name="TextBox 2"/>
          <p:cNvSpPr txBox="1"/>
          <p:nvPr/>
        </p:nvSpPr>
        <p:spPr>
          <a:xfrm>
            <a:off x="609600" y="685800"/>
            <a:ext cx="7848600" cy="3970318"/>
          </a:xfrm>
          <a:prstGeom prst="rect">
            <a:avLst/>
          </a:prstGeom>
          <a:noFill/>
        </p:spPr>
        <p:txBody>
          <a:bodyPr wrap="square" rtlCol="0">
            <a:spAutoFit/>
          </a:bodyPr>
          <a:lstStyle/>
          <a:p>
            <a:r>
              <a:rPr lang="en-US" sz="3600" b="1" dirty="0">
                <a:solidFill>
                  <a:schemeClr val="bg1"/>
                </a:solidFill>
              </a:rPr>
              <a:t>Can I share my materials?</a:t>
            </a:r>
          </a:p>
          <a:p>
            <a:pPr eaLnBrk="0" hangingPunct="0"/>
            <a:r>
              <a:rPr lang="en-US" sz="3600" dirty="0">
                <a:solidFill>
                  <a:schemeClr val="bg1"/>
                </a:solidFill>
              </a:rPr>
              <a:t> </a:t>
            </a:r>
          </a:p>
          <a:p>
            <a:r>
              <a:rPr lang="en-US" sz="3600" dirty="0">
                <a:solidFill>
                  <a:schemeClr val="bg1"/>
                </a:solidFill>
              </a:rPr>
              <a:t>Yes. Outgoing material may also require a material transfer agreement. Please contact the OCIR and we will assist you in this process.</a:t>
            </a:r>
          </a:p>
          <a:p>
            <a:endParaRPr lang="en-US" sz="3600" dirty="0">
              <a:solidFill>
                <a:schemeClr val="bg1"/>
              </a:solidFill>
            </a:endParaRPr>
          </a:p>
        </p:txBody>
      </p:sp>
    </p:spTree>
    <p:extLst>
      <p:ext uri="{BB962C8B-B14F-4D97-AF65-F5344CB8AC3E}">
        <p14:creationId xmlns:p14="http://schemas.microsoft.com/office/powerpoint/2010/main" val="240610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6186309"/>
          </a:xfrm>
          <a:prstGeom prst="rect">
            <a:avLst/>
          </a:prstGeom>
          <a:noFill/>
        </p:spPr>
        <p:txBody>
          <a:bodyPr wrap="square" rtlCol="0">
            <a:spAutoFit/>
          </a:bodyPr>
          <a:lstStyle/>
          <a:p>
            <a:r>
              <a:rPr lang="en-US" sz="3600" b="1" dirty="0">
                <a:solidFill>
                  <a:schemeClr val="bg1"/>
                </a:solidFill>
              </a:rPr>
              <a:t>Industry Sponsored Research</a:t>
            </a:r>
          </a:p>
          <a:p>
            <a:r>
              <a:rPr lang="en-US" sz="3600" dirty="0">
                <a:solidFill>
                  <a:schemeClr val="bg1"/>
                </a:solidFill>
              </a:rPr>
              <a:t> </a:t>
            </a:r>
          </a:p>
          <a:p>
            <a:pPr eaLnBrk="0" hangingPunct="0"/>
            <a:r>
              <a:rPr lang="en-US" sz="3600" dirty="0">
                <a:solidFill>
                  <a:schemeClr val="bg1"/>
                </a:solidFill>
              </a:rPr>
              <a:t>The Sponsored Research Agreement will often contain the terms designating IP ownership and any interest the sponsor may have in the results of the work. The University retains ownership rights to University developments under most agreements. If you have questions, please contact the OCIR.</a:t>
            </a:r>
          </a:p>
          <a:p>
            <a:r>
              <a:rPr lang="en-US" b="1" dirty="0"/>
              <a:t> </a:t>
            </a:r>
          </a:p>
          <a:p>
            <a:endParaRPr lang="en-US" dirty="0"/>
          </a:p>
        </p:txBody>
      </p:sp>
    </p:spTree>
    <p:extLst>
      <p:ext uri="{BB962C8B-B14F-4D97-AF65-F5344CB8AC3E}">
        <p14:creationId xmlns:p14="http://schemas.microsoft.com/office/powerpoint/2010/main" val="347040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22053"/>
            <a:ext cx="6894233" cy="2161408"/>
          </a:xfrm>
          <a:prstGeom prst="rect">
            <a:avLst/>
          </a:prstGeom>
        </p:spPr>
      </p:pic>
      <p:sp>
        <p:nvSpPr>
          <p:cNvPr id="3" name="TextBox 2"/>
          <p:cNvSpPr txBox="1"/>
          <p:nvPr/>
        </p:nvSpPr>
        <p:spPr>
          <a:xfrm>
            <a:off x="0" y="3211749"/>
            <a:ext cx="9144000" cy="3693319"/>
          </a:xfrm>
          <a:prstGeom prst="rect">
            <a:avLst/>
          </a:prstGeom>
          <a:solidFill>
            <a:schemeClr val="accent2">
              <a:lumMod val="50000"/>
            </a:schemeClr>
          </a:solidFill>
        </p:spPr>
        <p:txBody>
          <a:bodyPr wrap="square" rtlCol="0">
            <a:spAutoFit/>
          </a:bodyPr>
          <a:lstStyle/>
          <a:p>
            <a:pPr marL="457200" eaLnBrk="0" hangingPunct="0"/>
            <a:r>
              <a:rPr lang="en-US" dirty="0">
                <a:solidFill>
                  <a:schemeClr val="bg1"/>
                </a:solidFill>
              </a:rPr>
              <a:t>Your enthusiasm and network are critical to this part of the process. Please provide contact information for any commercial partners that you know may be </a:t>
            </a:r>
            <a:r>
              <a:rPr lang="en-US" dirty="0" smtClean="0">
                <a:solidFill>
                  <a:schemeClr val="bg1"/>
                </a:solidFill>
              </a:rPr>
              <a:t>interested in your invention. </a:t>
            </a:r>
            <a:r>
              <a:rPr lang="en-US" dirty="0">
                <a:solidFill>
                  <a:schemeClr val="bg1"/>
                </a:solidFill>
              </a:rPr>
              <a:t>We will make contact and proceed from there. You may be asked to participate in discussions and presentations</a:t>
            </a:r>
            <a:r>
              <a:rPr lang="en-US" dirty="0" smtClean="0">
                <a:solidFill>
                  <a:schemeClr val="bg1"/>
                </a:solidFill>
              </a:rPr>
              <a:t>.</a:t>
            </a:r>
          </a:p>
          <a:p>
            <a:pPr marL="457200" eaLnBrk="0" hangingPunct="0"/>
            <a:endParaRPr lang="en-US" dirty="0">
              <a:solidFill>
                <a:schemeClr val="bg1"/>
              </a:solidFill>
            </a:endParaRPr>
          </a:p>
          <a:p>
            <a:pPr marL="457200" eaLnBrk="0" hangingPunct="0"/>
            <a:endParaRPr lang="en-US" dirty="0">
              <a:solidFill>
                <a:schemeClr val="bg1"/>
              </a:solidFill>
            </a:endParaRPr>
          </a:p>
          <a:p>
            <a:pPr marL="457200" eaLnBrk="0" hangingPunct="0"/>
            <a:r>
              <a:rPr lang="en-US" dirty="0">
                <a:solidFill>
                  <a:schemeClr val="bg1"/>
                </a:solidFill>
              </a:rPr>
              <a:t>Once a partner is located, a license agreement will be executed. The inventor can contribute to this process by providing contact information with anyone </a:t>
            </a:r>
            <a:r>
              <a:rPr lang="en-US" dirty="0" smtClean="0">
                <a:solidFill>
                  <a:schemeClr val="bg1"/>
                </a:solidFill>
              </a:rPr>
              <a:t>known </a:t>
            </a:r>
            <a:r>
              <a:rPr lang="en-US" dirty="0">
                <a:solidFill>
                  <a:schemeClr val="bg1"/>
                </a:solidFill>
              </a:rPr>
              <a:t>to have a commercial interest in the discovery. The inventor is not included in the actual negotiation process but we will keep you informed and may ask your advice</a:t>
            </a:r>
            <a:r>
              <a:rPr lang="en-US" dirty="0" smtClean="0">
                <a:solidFill>
                  <a:schemeClr val="bg1"/>
                </a:solidFill>
              </a:rPr>
              <a:t>.</a:t>
            </a:r>
          </a:p>
          <a:p>
            <a:pPr marL="457200" eaLnBrk="0" hangingPunct="0"/>
            <a:endParaRPr lang="en-US" dirty="0">
              <a:solidFill>
                <a:schemeClr val="bg1"/>
              </a:solidFill>
            </a:endParaRPr>
          </a:p>
          <a:p>
            <a:pPr eaLnBrk="0" hangingPunct="0"/>
            <a:endParaRPr lang="en-US" dirty="0" smtClean="0">
              <a:solidFill>
                <a:schemeClr val="bg1"/>
              </a:solidFill>
            </a:endParaRPr>
          </a:p>
          <a:p>
            <a:pPr eaLnBrk="0" hangingPunct="0"/>
            <a:endParaRPr lang="en-US" dirty="0">
              <a:solidFill>
                <a:schemeClr val="bg1"/>
              </a:solidFill>
            </a:endParaRPr>
          </a:p>
        </p:txBody>
      </p:sp>
    </p:spTree>
    <p:extLst>
      <p:ext uri="{BB962C8B-B14F-4D97-AF65-F5344CB8AC3E}">
        <p14:creationId xmlns:p14="http://schemas.microsoft.com/office/powerpoint/2010/main" val="1001004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620000" cy="5570756"/>
          </a:xfrm>
          <a:prstGeom prst="rect">
            <a:avLst/>
          </a:prstGeom>
          <a:noFill/>
        </p:spPr>
        <p:txBody>
          <a:bodyPr wrap="square" rtlCol="0">
            <a:spAutoFit/>
          </a:bodyPr>
          <a:lstStyle/>
          <a:p>
            <a:pPr eaLnBrk="0" hangingPunct="0"/>
            <a:r>
              <a:rPr lang="en-US" sz="3200" b="1" dirty="0">
                <a:solidFill>
                  <a:schemeClr val="bg1"/>
                </a:solidFill>
              </a:rPr>
              <a:t>What is a license Agreement?</a:t>
            </a:r>
          </a:p>
          <a:p>
            <a:pPr eaLnBrk="0" hangingPunct="0"/>
            <a:r>
              <a:rPr lang="en-US" b="1" dirty="0">
                <a:solidFill>
                  <a:schemeClr val="bg1"/>
                </a:solidFill>
              </a:rPr>
              <a:t> </a:t>
            </a:r>
            <a:endParaRPr lang="en-US" dirty="0">
              <a:solidFill>
                <a:schemeClr val="bg1"/>
              </a:solidFill>
            </a:endParaRPr>
          </a:p>
          <a:p>
            <a:pPr eaLnBrk="0" hangingPunct="0"/>
            <a:r>
              <a:rPr lang="en-US" dirty="0">
                <a:solidFill>
                  <a:schemeClr val="bg1"/>
                </a:solidFill>
              </a:rPr>
              <a:t>A license agreement is a legal document obligating the parties to the agreement to certain courses of action. The agreement will outline the rights and obligations of each party. Terms will include ownership of IP, rights in specific field(s) of use, milestones, payment, and more</a:t>
            </a:r>
            <a:r>
              <a:rPr lang="en-US" dirty="0" smtClean="0">
                <a:solidFill>
                  <a:schemeClr val="bg1"/>
                </a:solidFill>
              </a:rPr>
              <a:t>.</a:t>
            </a:r>
          </a:p>
          <a:p>
            <a:pPr eaLnBrk="0" hangingPunct="0"/>
            <a:endParaRPr lang="en-US" dirty="0">
              <a:solidFill>
                <a:schemeClr val="bg1"/>
              </a:solidFill>
            </a:endParaRPr>
          </a:p>
          <a:p>
            <a:pPr eaLnBrk="0" hangingPunct="0"/>
            <a:endParaRPr lang="en-US" dirty="0">
              <a:solidFill>
                <a:schemeClr val="bg1"/>
              </a:solidFill>
            </a:endParaRPr>
          </a:p>
          <a:p>
            <a:pPr eaLnBrk="0" hangingPunct="0"/>
            <a:r>
              <a:rPr lang="en-US" sz="3600" b="1" dirty="0">
                <a:solidFill>
                  <a:schemeClr val="bg1"/>
                </a:solidFill>
              </a:rPr>
              <a:t>How is a licensee chosen?</a:t>
            </a:r>
          </a:p>
          <a:p>
            <a:pPr eaLnBrk="0" hangingPunct="0"/>
            <a:r>
              <a:rPr lang="en-US" b="1" dirty="0">
                <a:solidFill>
                  <a:schemeClr val="bg1"/>
                </a:solidFill>
              </a:rPr>
              <a:t> </a:t>
            </a:r>
            <a:endParaRPr lang="en-US" dirty="0">
              <a:solidFill>
                <a:schemeClr val="bg1"/>
              </a:solidFill>
            </a:endParaRPr>
          </a:p>
          <a:p>
            <a:pPr eaLnBrk="0" hangingPunct="0"/>
            <a:r>
              <a:rPr lang="en-US" dirty="0">
                <a:solidFill>
                  <a:schemeClr val="bg1"/>
                </a:solidFill>
              </a:rPr>
              <a:t>The University will evaluate the potential partners based on the sound- ness of their business, the expected use of the IP, the commercialization plan for the IP, expected university return, and other factors. Public benefit and the continued right to do research in the field and publish are necessary elements to any agreement.</a:t>
            </a:r>
          </a:p>
          <a:p>
            <a:pPr eaLnBrk="0" hangingPunct="0"/>
            <a:r>
              <a:rPr lang="en-US" dirty="0">
                <a:solidFill>
                  <a:schemeClr val="bg1"/>
                </a:solidFill>
              </a:rPr>
              <a:t> </a:t>
            </a:r>
          </a:p>
          <a:p>
            <a:pPr eaLnBrk="0" hangingPunct="0"/>
            <a:r>
              <a:rPr lang="en-US" b="1" dirty="0"/>
              <a:t> </a:t>
            </a:r>
          </a:p>
          <a:p>
            <a:endParaRPr lang="en-US" dirty="0"/>
          </a:p>
        </p:txBody>
      </p:sp>
    </p:spTree>
    <p:extLst>
      <p:ext uri="{BB962C8B-B14F-4D97-AF65-F5344CB8AC3E}">
        <p14:creationId xmlns:p14="http://schemas.microsoft.com/office/powerpoint/2010/main" val="3178819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391400" cy="5632311"/>
          </a:xfrm>
          <a:prstGeom prst="rect">
            <a:avLst/>
          </a:prstGeom>
          <a:noFill/>
        </p:spPr>
        <p:txBody>
          <a:bodyPr wrap="square" rtlCol="0">
            <a:spAutoFit/>
          </a:bodyPr>
          <a:lstStyle/>
          <a:p>
            <a:pPr eaLnBrk="0" hangingPunct="0"/>
            <a:r>
              <a:rPr lang="en-US" sz="3600" b="1" dirty="0">
                <a:solidFill>
                  <a:schemeClr val="bg1"/>
                </a:solidFill>
              </a:rPr>
              <a:t>What is expected of me?</a:t>
            </a:r>
          </a:p>
          <a:p>
            <a:pPr eaLnBrk="0" hangingPunct="0"/>
            <a:r>
              <a:rPr lang="en-US" b="1" dirty="0">
                <a:solidFill>
                  <a:schemeClr val="bg1"/>
                </a:solidFill>
              </a:rPr>
              <a:t> </a:t>
            </a:r>
            <a:endParaRPr lang="en-US" dirty="0">
              <a:solidFill>
                <a:schemeClr val="bg1"/>
              </a:solidFill>
            </a:endParaRPr>
          </a:p>
          <a:p>
            <a:pPr eaLnBrk="0" hangingPunct="0"/>
            <a:r>
              <a:rPr lang="en-US" dirty="0">
                <a:solidFill>
                  <a:schemeClr val="bg1"/>
                </a:solidFill>
              </a:rPr>
              <a:t>You may be asked to assist the licensee with commercialization of the invention. The relationship may require a consulting agreement or may be infrequent contacts and follow up. It will vary. Participation in startup companies will require significant time contributions depending upon your role within the company</a:t>
            </a:r>
            <a:r>
              <a:rPr lang="en-US" dirty="0" smtClean="0">
                <a:solidFill>
                  <a:schemeClr val="bg1"/>
                </a:solidFill>
              </a:rPr>
              <a:t>.</a:t>
            </a:r>
          </a:p>
          <a:p>
            <a:pPr eaLnBrk="0" hangingPunct="0"/>
            <a:endParaRPr lang="en-US" dirty="0">
              <a:solidFill>
                <a:schemeClr val="bg1"/>
              </a:solidFill>
            </a:endParaRPr>
          </a:p>
          <a:p>
            <a:pPr eaLnBrk="0" hangingPunct="0"/>
            <a:r>
              <a:rPr lang="en-US" sz="3600" b="1" dirty="0" smtClean="0">
                <a:solidFill>
                  <a:schemeClr val="bg1"/>
                </a:solidFill>
              </a:rPr>
              <a:t>What do I get out of the deal?</a:t>
            </a:r>
          </a:p>
          <a:p>
            <a:pPr eaLnBrk="0" hangingPunct="0"/>
            <a:r>
              <a:rPr lang="en-US" b="1" dirty="0" smtClean="0">
                <a:solidFill>
                  <a:schemeClr val="bg1"/>
                </a:solidFill>
              </a:rPr>
              <a:t> </a:t>
            </a:r>
            <a:endParaRPr lang="en-US" dirty="0" smtClean="0">
              <a:solidFill>
                <a:schemeClr val="bg1"/>
              </a:solidFill>
            </a:endParaRPr>
          </a:p>
          <a:p>
            <a:pPr eaLnBrk="0" hangingPunct="0"/>
            <a:r>
              <a:rPr lang="en-US" dirty="0" smtClean="0">
                <a:solidFill>
                  <a:schemeClr val="bg1"/>
                </a:solidFill>
              </a:rPr>
              <a:t>Any financial return to the university is shared with the inventor according to university and Board of Regents policy. With success, an inventor can expect increased opportunities for one’s students, increased opportunities for partnership, consulting agreements, and continued lab funding, and let’s not forget prestige.</a:t>
            </a:r>
          </a:p>
          <a:p>
            <a:pPr eaLnBrk="0" hangingPunct="0"/>
            <a:r>
              <a:rPr lang="en-US" b="1" dirty="0" smtClean="0"/>
              <a:t> </a:t>
            </a:r>
          </a:p>
          <a:p>
            <a:pPr eaLnBrk="0" hangingPunct="0"/>
            <a:endParaRPr lang="en-US" dirty="0">
              <a:solidFill>
                <a:schemeClr val="bg1"/>
              </a:solidFill>
            </a:endParaRPr>
          </a:p>
          <a:p>
            <a:endParaRPr lang="en-US" dirty="0"/>
          </a:p>
        </p:txBody>
      </p:sp>
    </p:spTree>
    <p:extLst>
      <p:ext uri="{BB962C8B-B14F-4D97-AF65-F5344CB8AC3E}">
        <p14:creationId xmlns:p14="http://schemas.microsoft.com/office/powerpoint/2010/main" val="385492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620000" cy="1938992"/>
          </a:xfrm>
          <a:prstGeom prst="rect">
            <a:avLst/>
          </a:prstGeom>
          <a:noFill/>
        </p:spPr>
        <p:txBody>
          <a:bodyPr wrap="square" rtlCol="0">
            <a:spAutoFit/>
          </a:bodyPr>
          <a:lstStyle/>
          <a:p>
            <a:r>
              <a:rPr lang="en-US" sz="2400" dirty="0" smtClean="0">
                <a:solidFill>
                  <a:schemeClr val="bg1"/>
                </a:solidFill>
              </a:rPr>
              <a:t>The Office of Commercialization and Industrial Relations (OCIR) is available to assist you in the process of protecting intellectual property and moving your invention towards commercialization.  OCIR is located in the </a:t>
            </a:r>
            <a:r>
              <a:rPr lang="en-US" sz="2400" dirty="0" err="1" smtClean="0">
                <a:solidFill>
                  <a:schemeClr val="bg1"/>
                </a:solidFill>
              </a:rPr>
              <a:t>JCK</a:t>
            </a:r>
            <a:r>
              <a:rPr lang="en-US" sz="2400" dirty="0" smtClean="0">
                <a:solidFill>
                  <a:schemeClr val="bg1"/>
                </a:solidFill>
              </a:rPr>
              <a:t> Building, room 489.</a:t>
            </a:r>
            <a:endParaRPr lang="en-US" sz="2400"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976112"/>
            <a:ext cx="4572000" cy="38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4800600"/>
            <a:ext cx="3505200" cy="923330"/>
          </a:xfrm>
          <a:prstGeom prst="rect">
            <a:avLst/>
          </a:prstGeom>
          <a:noFill/>
        </p:spPr>
        <p:txBody>
          <a:bodyPr wrap="square" rtlCol="0">
            <a:spAutoFit/>
          </a:bodyPr>
          <a:lstStyle/>
          <a:p>
            <a:r>
              <a:rPr lang="en-US" dirty="0">
                <a:solidFill>
                  <a:schemeClr val="bg1"/>
                </a:solidFill>
              </a:rPr>
              <a:t>University patent policy can be found in the </a:t>
            </a:r>
            <a:r>
              <a:rPr lang="en-US" dirty="0" err="1">
                <a:solidFill>
                  <a:schemeClr val="bg1"/>
                </a:solidFill>
              </a:rPr>
              <a:t>TSUS</a:t>
            </a:r>
            <a:r>
              <a:rPr lang="en-US" dirty="0">
                <a:solidFill>
                  <a:schemeClr val="bg1"/>
                </a:solidFill>
              </a:rPr>
              <a:t> Regents Rules, Section III, 12.1-18.</a:t>
            </a:r>
          </a:p>
        </p:txBody>
      </p:sp>
    </p:spTree>
    <p:extLst>
      <p:ext uri="{BB962C8B-B14F-4D97-AF65-F5344CB8AC3E}">
        <p14:creationId xmlns:p14="http://schemas.microsoft.com/office/powerpoint/2010/main" val="668660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14400"/>
            <a:ext cx="3124200" cy="4686300"/>
          </a:xfrm>
          <a:prstGeom prst="rect">
            <a:avLst/>
          </a:prstGeom>
        </p:spPr>
      </p:pic>
      <p:sp>
        <p:nvSpPr>
          <p:cNvPr id="4" name="TextBox 3"/>
          <p:cNvSpPr txBox="1"/>
          <p:nvPr/>
        </p:nvSpPr>
        <p:spPr>
          <a:xfrm>
            <a:off x="3962400" y="152400"/>
            <a:ext cx="4800600" cy="1200329"/>
          </a:xfrm>
          <a:prstGeom prst="rect">
            <a:avLst/>
          </a:prstGeom>
          <a:noFill/>
        </p:spPr>
        <p:txBody>
          <a:bodyPr wrap="square" rtlCol="0">
            <a:spAutoFit/>
          </a:bodyPr>
          <a:lstStyle/>
          <a:p>
            <a:r>
              <a:rPr lang="en-US" sz="2400" dirty="0" smtClean="0">
                <a:solidFill>
                  <a:schemeClr val="bg1"/>
                </a:solidFill>
              </a:rPr>
              <a:t>A Startup company is a new business enterprise formed to commercialize intellectual property.</a:t>
            </a:r>
            <a:endParaRPr lang="en-US" sz="2400" dirty="0">
              <a:solidFill>
                <a:schemeClr val="bg1"/>
              </a:solidFill>
            </a:endParaRPr>
          </a:p>
        </p:txBody>
      </p:sp>
      <p:sp>
        <p:nvSpPr>
          <p:cNvPr id="5" name="TextBox 4"/>
          <p:cNvSpPr txBox="1"/>
          <p:nvPr/>
        </p:nvSpPr>
        <p:spPr>
          <a:xfrm>
            <a:off x="4114801" y="2209800"/>
            <a:ext cx="4495800" cy="3877985"/>
          </a:xfrm>
          <a:prstGeom prst="rect">
            <a:avLst/>
          </a:prstGeom>
          <a:noFill/>
        </p:spPr>
        <p:txBody>
          <a:bodyPr wrap="square" rtlCol="0">
            <a:spAutoFit/>
          </a:bodyPr>
          <a:lstStyle/>
          <a:p>
            <a:pPr eaLnBrk="0" hangingPunct="0"/>
            <a:r>
              <a:rPr lang="en-US" b="1" i="1" dirty="0">
                <a:solidFill>
                  <a:schemeClr val="bg1"/>
                </a:solidFill>
              </a:rPr>
              <a:t>Can a faculty member form a start up?</a:t>
            </a:r>
          </a:p>
          <a:p>
            <a:r>
              <a:rPr lang="en-US" sz="1600" dirty="0">
                <a:solidFill>
                  <a:schemeClr val="bg1"/>
                </a:solidFill>
              </a:rPr>
              <a:t> </a:t>
            </a:r>
          </a:p>
          <a:p>
            <a:r>
              <a:rPr lang="en-US" sz="1600" dirty="0">
                <a:solidFill>
                  <a:schemeClr val="bg1"/>
                </a:solidFill>
              </a:rPr>
              <a:t>YES. Conflict of interest and commitment issues will have to be addressed. The </a:t>
            </a:r>
            <a:r>
              <a:rPr lang="en-US" sz="1600" b="1" dirty="0">
                <a:solidFill>
                  <a:schemeClr val="bg1"/>
                </a:solidFill>
              </a:rPr>
              <a:t>OCIR</a:t>
            </a:r>
            <a:r>
              <a:rPr lang="en-US" sz="1600" dirty="0">
                <a:solidFill>
                  <a:schemeClr val="bg1"/>
                </a:solidFill>
              </a:rPr>
              <a:t> can assist with this process.</a:t>
            </a:r>
          </a:p>
          <a:p>
            <a:pPr eaLnBrk="0" hangingPunct="0"/>
            <a:r>
              <a:rPr lang="en-US" sz="1600" dirty="0">
                <a:solidFill>
                  <a:schemeClr val="bg1"/>
                </a:solidFill>
              </a:rPr>
              <a:t> </a:t>
            </a:r>
          </a:p>
          <a:p>
            <a:pPr eaLnBrk="0" hangingPunct="0"/>
            <a:r>
              <a:rPr lang="en-US" b="1" i="1" dirty="0">
                <a:solidFill>
                  <a:schemeClr val="bg1"/>
                </a:solidFill>
              </a:rPr>
              <a:t>And the IP?</a:t>
            </a:r>
          </a:p>
          <a:p>
            <a:pPr eaLnBrk="0" hangingPunct="0"/>
            <a:r>
              <a:rPr lang="en-US" sz="1600" b="1" dirty="0">
                <a:solidFill>
                  <a:schemeClr val="bg1"/>
                </a:solidFill>
              </a:rPr>
              <a:t> </a:t>
            </a:r>
            <a:endParaRPr lang="en-US" sz="1600" dirty="0">
              <a:solidFill>
                <a:schemeClr val="bg1"/>
              </a:solidFill>
            </a:endParaRPr>
          </a:p>
          <a:p>
            <a:pPr eaLnBrk="0" hangingPunct="0"/>
            <a:r>
              <a:rPr lang="en-US" sz="1600" dirty="0">
                <a:solidFill>
                  <a:schemeClr val="bg1"/>
                </a:solidFill>
              </a:rPr>
              <a:t>If university owned IP is a part of the new company’s business plan, the </a:t>
            </a:r>
            <a:r>
              <a:rPr lang="en-US" sz="1600" b="1" dirty="0">
                <a:solidFill>
                  <a:schemeClr val="bg1"/>
                </a:solidFill>
              </a:rPr>
              <a:t>OCIR</a:t>
            </a:r>
            <a:r>
              <a:rPr lang="en-US" sz="1600" dirty="0">
                <a:solidFill>
                  <a:schemeClr val="bg1"/>
                </a:solidFill>
              </a:rPr>
              <a:t> with work with the company to license the needed IP to the start up. Terms will be negotiated on a case-by case basis.</a:t>
            </a:r>
          </a:p>
          <a:p>
            <a:pPr eaLnBrk="0" hangingPunct="0"/>
            <a:r>
              <a:rPr lang="en-US" sz="1600" dirty="0">
                <a:solidFill>
                  <a:schemeClr val="bg1"/>
                </a:solidFill>
              </a:rPr>
              <a:t> </a:t>
            </a:r>
          </a:p>
          <a:p>
            <a:pPr eaLnBrk="0" hangingPunct="0"/>
            <a:r>
              <a:rPr lang="en-US" sz="1600" dirty="0">
                <a:solidFill>
                  <a:schemeClr val="bg1"/>
                </a:solidFill>
              </a:rPr>
              <a:t>NOTE: This is not automatic or guaranteed.</a:t>
            </a:r>
          </a:p>
          <a:p>
            <a:endParaRPr lang="en-US" dirty="0"/>
          </a:p>
        </p:txBody>
      </p:sp>
    </p:spTree>
    <p:extLst>
      <p:ext uri="{BB962C8B-B14F-4D97-AF65-F5344CB8AC3E}">
        <p14:creationId xmlns:p14="http://schemas.microsoft.com/office/powerpoint/2010/main" val="411280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38600"/>
            <a:ext cx="3213100" cy="2152650"/>
          </a:xfrm>
          <a:prstGeom prst="rect">
            <a:avLst/>
          </a:prstGeom>
        </p:spPr>
      </p:pic>
      <p:sp>
        <p:nvSpPr>
          <p:cNvPr id="3" name="TextBox 2"/>
          <p:cNvSpPr txBox="1"/>
          <p:nvPr/>
        </p:nvSpPr>
        <p:spPr>
          <a:xfrm>
            <a:off x="457200" y="533400"/>
            <a:ext cx="7848600" cy="2800767"/>
          </a:xfrm>
          <a:prstGeom prst="rect">
            <a:avLst/>
          </a:prstGeom>
          <a:noFill/>
        </p:spPr>
        <p:txBody>
          <a:bodyPr wrap="square" rtlCol="0">
            <a:spAutoFit/>
          </a:bodyPr>
          <a:lstStyle/>
          <a:p>
            <a:r>
              <a:rPr lang="en-US" sz="3200" b="1" dirty="0">
                <a:solidFill>
                  <a:schemeClr val="bg1"/>
                </a:solidFill>
              </a:rPr>
              <a:t>Factors considered in the licensing process</a:t>
            </a:r>
          </a:p>
          <a:p>
            <a:pPr eaLnBrk="0" hangingPunct="0"/>
            <a:r>
              <a:rPr lang="en-US" b="1" dirty="0">
                <a:solidFill>
                  <a:schemeClr val="bg1"/>
                </a:solidFill>
              </a:rPr>
              <a:t> </a:t>
            </a:r>
            <a:endParaRPr lang="en-US" dirty="0">
              <a:solidFill>
                <a:schemeClr val="bg1"/>
              </a:solidFill>
            </a:endParaRPr>
          </a:p>
          <a:p>
            <a:pPr eaLnBrk="0" hangingPunct="0"/>
            <a:r>
              <a:rPr lang="en-US" dirty="0">
                <a:solidFill>
                  <a:schemeClr val="bg1"/>
                </a:solidFill>
              </a:rPr>
              <a:t>Is there a sound business plan?</a:t>
            </a:r>
          </a:p>
          <a:p>
            <a:pPr eaLnBrk="0" hangingPunct="0"/>
            <a:r>
              <a:rPr lang="en-US" dirty="0">
                <a:solidFill>
                  <a:schemeClr val="bg1"/>
                </a:solidFill>
              </a:rPr>
              <a:t>Is there a sound commercialization plan for the IP?</a:t>
            </a:r>
          </a:p>
          <a:p>
            <a:pPr eaLnBrk="0" hangingPunct="0"/>
            <a:r>
              <a:rPr lang="en-US" dirty="0">
                <a:solidFill>
                  <a:schemeClr val="bg1"/>
                </a:solidFill>
              </a:rPr>
              <a:t>Is licensing to a startup the best avenue for public benefit?</a:t>
            </a:r>
          </a:p>
          <a:p>
            <a:pPr eaLnBrk="0" hangingPunct="0"/>
            <a:r>
              <a:rPr lang="en-US" dirty="0">
                <a:solidFill>
                  <a:schemeClr val="bg1"/>
                </a:solidFill>
              </a:rPr>
              <a:t>Is licensing to the startup the best avenue for getting the IP to market?</a:t>
            </a:r>
          </a:p>
          <a:p>
            <a:pPr eaLnBrk="0" hangingPunct="0"/>
            <a:r>
              <a:rPr lang="en-US" dirty="0">
                <a:solidFill>
                  <a:schemeClr val="bg1"/>
                </a:solidFill>
              </a:rPr>
              <a:t> </a:t>
            </a:r>
          </a:p>
          <a:p>
            <a:pPr eaLnBrk="0" hangingPunct="0"/>
            <a:r>
              <a:rPr lang="en-US" dirty="0">
                <a:solidFill>
                  <a:schemeClr val="bg1"/>
                </a:solidFill>
              </a:rPr>
              <a:t>The startup must be the best choice available for the license to be executed.</a:t>
            </a:r>
          </a:p>
          <a:p>
            <a:endParaRPr lang="en-US" dirty="0"/>
          </a:p>
        </p:txBody>
      </p:sp>
      <p:sp>
        <p:nvSpPr>
          <p:cNvPr id="4" name="TextBox 3"/>
          <p:cNvSpPr txBox="1"/>
          <p:nvPr/>
        </p:nvSpPr>
        <p:spPr>
          <a:xfrm>
            <a:off x="504217" y="3733800"/>
            <a:ext cx="4191000" cy="2308324"/>
          </a:xfrm>
          <a:prstGeom prst="rect">
            <a:avLst/>
          </a:prstGeom>
          <a:noFill/>
        </p:spPr>
        <p:txBody>
          <a:bodyPr wrap="square" rtlCol="0">
            <a:spAutoFit/>
          </a:bodyPr>
          <a:lstStyle/>
          <a:p>
            <a:r>
              <a:rPr lang="en-US" sz="3200" b="1" dirty="0">
                <a:solidFill>
                  <a:schemeClr val="bg1"/>
                </a:solidFill>
              </a:rPr>
              <a:t>Equity</a:t>
            </a:r>
          </a:p>
          <a:p>
            <a:r>
              <a:rPr lang="en-US" dirty="0">
                <a:solidFill>
                  <a:schemeClr val="bg1"/>
                </a:solidFill>
              </a:rPr>
              <a:t> </a:t>
            </a:r>
          </a:p>
          <a:p>
            <a:pPr eaLnBrk="0" hangingPunct="0"/>
            <a:r>
              <a:rPr lang="en-US" dirty="0">
                <a:solidFill>
                  <a:schemeClr val="bg1"/>
                </a:solidFill>
              </a:rPr>
              <a:t>In some cases, the University may accept equity in place of cash when licensing to a startup. The exact percentages and terms are negotiated at the time of license.</a:t>
            </a:r>
          </a:p>
          <a:p>
            <a:endParaRPr lang="en-US" dirty="0"/>
          </a:p>
        </p:txBody>
      </p:sp>
    </p:spTree>
    <p:extLst>
      <p:ext uri="{BB962C8B-B14F-4D97-AF65-F5344CB8AC3E}">
        <p14:creationId xmlns:p14="http://schemas.microsoft.com/office/powerpoint/2010/main" val="267692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894" y="107004"/>
            <a:ext cx="2895600" cy="2171700"/>
          </a:xfrm>
          <a:prstGeom prst="rect">
            <a:avLst/>
          </a:prstGeom>
        </p:spPr>
      </p:pic>
      <p:sp>
        <p:nvSpPr>
          <p:cNvPr id="3" name="TextBox 2"/>
          <p:cNvSpPr txBox="1"/>
          <p:nvPr/>
        </p:nvSpPr>
        <p:spPr>
          <a:xfrm>
            <a:off x="340468" y="1905000"/>
            <a:ext cx="8077200" cy="4493538"/>
          </a:xfrm>
          <a:prstGeom prst="rect">
            <a:avLst/>
          </a:prstGeom>
          <a:noFill/>
        </p:spPr>
        <p:txBody>
          <a:bodyPr wrap="square" rtlCol="0">
            <a:spAutoFit/>
          </a:bodyPr>
          <a:lstStyle/>
          <a:p>
            <a:r>
              <a:rPr lang="en-US" sz="3600" b="1" dirty="0" smtClean="0">
                <a:solidFill>
                  <a:schemeClr val="bg1"/>
                </a:solidFill>
              </a:rPr>
              <a:t>Financial</a:t>
            </a:r>
          </a:p>
          <a:p>
            <a:endParaRPr lang="en-US" sz="1600" b="1" dirty="0" smtClean="0">
              <a:solidFill>
                <a:schemeClr val="bg1"/>
              </a:solidFill>
            </a:endParaRPr>
          </a:p>
          <a:p>
            <a:r>
              <a:rPr lang="en-US" dirty="0">
                <a:solidFill>
                  <a:schemeClr val="bg1"/>
                </a:solidFill>
              </a:rPr>
              <a:t>There is </a:t>
            </a:r>
            <a:r>
              <a:rPr lang="en-US" dirty="0" err="1">
                <a:solidFill>
                  <a:schemeClr val="bg1"/>
                </a:solidFill>
              </a:rPr>
              <a:t>COI</a:t>
            </a:r>
            <a:r>
              <a:rPr lang="en-US" dirty="0">
                <a:solidFill>
                  <a:schemeClr val="bg1"/>
                </a:solidFill>
              </a:rPr>
              <a:t> when a university employee has a financial interest in a company doing business with the university</a:t>
            </a:r>
            <a:r>
              <a:rPr lang="en-US" dirty="0" smtClean="0">
                <a:solidFill>
                  <a:schemeClr val="bg1"/>
                </a:solidFill>
              </a:rPr>
              <a:t>.</a:t>
            </a:r>
          </a:p>
          <a:p>
            <a:endParaRPr lang="en-US" dirty="0">
              <a:solidFill>
                <a:schemeClr val="bg1"/>
              </a:solidFill>
            </a:endParaRPr>
          </a:p>
          <a:p>
            <a:r>
              <a:rPr lang="en-US" dirty="0">
                <a:solidFill>
                  <a:schemeClr val="bg1"/>
                </a:solidFill>
              </a:rPr>
              <a:t>The University requires a financial </a:t>
            </a:r>
            <a:r>
              <a:rPr lang="en-US" dirty="0" err="1">
                <a:solidFill>
                  <a:schemeClr val="bg1"/>
                </a:solidFill>
              </a:rPr>
              <a:t>COI</a:t>
            </a:r>
            <a:r>
              <a:rPr lang="en-US" dirty="0">
                <a:solidFill>
                  <a:schemeClr val="bg1"/>
                </a:solidFill>
              </a:rPr>
              <a:t> disclosure under the following circumstances:</a:t>
            </a:r>
          </a:p>
          <a:p>
            <a:endParaRPr lang="en-US" dirty="0" smtClean="0"/>
          </a:p>
          <a:p>
            <a:pPr eaLnBrk="0" hangingPunct="0"/>
            <a:r>
              <a:rPr lang="en-US" dirty="0">
                <a:solidFill>
                  <a:schemeClr val="bg1"/>
                </a:solidFill>
              </a:rPr>
              <a:t>The employee or close relative of an employee owns 5% or more of a company</a:t>
            </a:r>
          </a:p>
          <a:p>
            <a:pPr eaLnBrk="0" hangingPunct="0"/>
            <a:r>
              <a:rPr lang="en-US" dirty="0">
                <a:solidFill>
                  <a:schemeClr val="bg1"/>
                </a:solidFill>
              </a:rPr>
              <a:t>  </a:t>
            </a:r>
          </a:p>
          <a:p>
            <a:pPr eaLnBrk="0" hangingPunct="0"/>
            <a:r>
              <a:rPr lang="en-US" dirty="0">
                <a:solidFill>
                  <a:schemeClr val="bg1"/>
                </a:solidFill>
              </a:rPr>
              <a:t> The employee </a:t>
            </a:r>
            <a:r>
              <a:rPr lang="en-US" dirty="0" smtClean="0">
                <a:solidFill>
                  <a:schemeClr val="bg1"/>
                </a:solidFill>
                <a:effectLst/>
              </a:rPr>
              <a:t>or </a:t>
            </a:r>
            <a:r>
              <a:rPr lang="en-US" dirty="0">
                <a:solidFill>
                  <a:schemeClr val="bg1"/>
                </a:solidFill>
              </a:rPr>
              <a:t>close relative</a:t>
            </a:r>
            <a:r>
              <a:rPr lang="en-US" dirty="0" smtClean="0">
                <a:solidFill>
                  <a:schemeClr val="bg1"/>
                </a:solidFill>
                <a:effectLst/>
              </a:rPr>
              <a:t> </a:t>
            </a:r>
            <a:r>
              <a:rPr lang="en-US" dirty="0">
                <a:solidFill>
                  <a:schemeClr val="bg1"/>
                </a:solidFill>
              </a:rPr>
              <a:t>serves</a:t>
            </a:r>
            <a:r>
              <a:rPr lang="en-US" dirty="0" smtClean="0">
                <a:solidFill>
                  <a:schemeClr val="bg1"/>
                </a:solidFill>
                <a:effectLst/>
              </a:rPr>
              <a:t> on a</a:t>
            </a:r>
            <a:r>
              <a:rPr lang="en-US" dirty="0">
                <a:solidFill>
                  <a:schemeClr val="bg1"/>
                </a:solidFill>
              </a:rPr>
              <a:t> </a:t>
            </a:r>
            <a:r>
              <a:rPr lang="en-US" dirty="0" smtClean="0">
                <a:solidFill>
                  <a:schemeClr val="bg1"/>
                </a:solidFill>
                <a:effectLst/>
              </a:rPr>
              <a:t>Board</a:t>
            </a:r>
            <a:r>
              <a:rPr lang="en-US" dirty="0">
                <a:solidFill>
                  <a:schemeClr val="bg1"/>
                </a:solidFill>
              </a:rPr>
              <a:t> </a:t>
            </a:r>
            <a:r>
              <a:rPr lang="en-US" dirty="0" smtClean="0">
                <a:solidFill>
                  <a:schemeClr val="bg1"/>
                </a:solidFill>
                <a:effectLst/>
              </a:rPr>
              <a:t>or </a:t>
            </a:r>
            <a:r>
              <a:rPr lang="en-US" dirty="0">
                <a:solidFill>
                  <a:schemeClr val="bg1"/>
                </a:solidFill>
              </a:rPr>
              <a:t>is</a:t>
            </a:r>
            <a:r>
              <a:rPr lang="en-US" dirty="0" smtClean="0">
                <a:solidFill>
                  <a:schemeClr val="bg1"/>
                </a:solidFill>
                <a:effectLst/>
              </a:rPr>
              <a:t> </a:t>
            </a:r>
            <a:r>
              <a:rPr lang="en-US" dirty="0">
                <a:solidFill>
                  <a:schemeClr val="bg1"/>
                </a:solidFill>
              </a:rPr>
              <a:t>in</a:t>
            </a:r>
            <a:r>
              <a:rPr lang="en-US" dirty="0" smtClean="0">
                <a:solidFill>
                  <a:schemeClr val="bg1"/>
                </a:solidFill>
                <a:effectLst/>
              </a:rPr>
              <a:t> a</a:t>
            </a:r>
            <a:r>
              <a:rPr lang="en-US" dirty="0">
                <a:solidFill>
                  <a:schemeClr val="bg1"/>
                </a:solidFill>
              </a:rPr>
              <a:t> </a:t>
            </a:r>
            <a:r>
              <a:rPr lang="en-US" dirty="0" smtClean="0">
                <a:solidFill>
                  <a:schemeClr val="bg1"/>
                </a:solidFill>
                <a:effectLst/>
              </a:rPr>
              <a:t>man</a:t>
            </a:r>
            <a:r>
              <a:rPr lang="en-US" dirty="0">
                <a:solidFill>
                  <a:schemeClr val="bg1"/>
                </a:solidFill>
              </a:rPr>
              <a:t>agement position</a:t>
            </a:r>
            <a:r>
              <a:rPr lang="en-US" dirty="0" smtClean="0">
                <a:solidFill>
                  <a:schemeClr val="bg1"/>
                </a:solidFill>
                <a:effectLst/>
              </a:rPr>
              <a:t> </a:t>
            </a:r>
            <a:r>
              <a:rPr lang="en-US" dirty="0">
                <a:solidFill>
                  <a:schemeClr val="bg1"/>
                </a:solidFill>
              </a:rPr>
              <a:t>  of a company.</a:t>
            </a:r>
          </a:p>
          <a:p>
            <a:pPr eaLnBrk="0" hangingPunct="0"/>
            <a:r>
              <a:rPr lang="en-US" dirty="0">
                <a:solidFill>
                  <a:schemeClr val="bg1"/>
                </a:solidFill>
              </a:rPr>
              <a:t> </a:t>
            </a:r>
          </a:p>
          <a:p>
            <a:r>
              <a:rPr lang="en-US" dirty="0">
                <a:solidFill>
                  <a:schemeClr val="bg1"/>
                </a:solidFill>
              </a:rPr>
              <a:t> </a:t>
            </a:r>
            <a:r>
              <a:rPr lang="en-US" dirty="0" smtClean="0">
                <a:solidFill>
                  <a:schemeClr val="bg1"/>
                </a:solidFill>
              </a:rPr>
              <a:t> </a:t>
            </a:r>
            <a:r>
              <a:rPr lang="en-US" dirty="0">
                <a:solidFill>
                  <a:schemeClr val="bg1"/>
                </a:solidFill>
              </a:rPr>
              <a:t>The employee</a:t>
            </a:r>
            <a:r>
              <a:rPr lang="en-US" dirty="0" smtClean="0">
                <a:solidFill>
                  <a:schemeClr val="bg1"/>
                </a:solidFill>
                <a:effectLst/>
              </a:rPr>
              <a:t> </a:t>
            </a:r>
            <a:r>
              <a:rPr lang="en-US" dirty="0">
                <a:solidFill>
                  <a:schemeClr val="bg1"/>
                </a:solidFill>
              </a:rPr>
              <a:t>is</a:t>
            </a:r>
            <a:r>
              <a:rPr lang="en-US" dirty="0" smtClean="0">
                <a:solidFill>
                  <a:schemeClr val="bg1"/>
                </a:solidFill>
                <a:effectLst/>
              </a:rPr>
              <a:t> </a:t>
            </a:r>
            <a:r>
              <a:rPr lang="en-US" dirty="0">
                <a:solidFill>
                  <a:schemeClr val="bg1"/>
                </a:solidFill>
              </a:rPr>
              <a:t>engaging in</a:t>
            </a:r>
            <a:r>
              <a:rPr lang="en-US" dirty="0" smtClean="0">
                <a:solidFill>
                  <a:schemeClr val="bg1"/>
                </a:solidFill>
                <a:effectLst/>
              </a:rPr>
              <a:t> sponsored</a:t>
            </a:r>
            <a:r>
              <a:rPr lang="en-US" dirty="0">
                <a:solidFill>
                  <a:schemeClr val="bg1"/>
                </a:solidFill>
              </a:rPr>
              <a:t> research with</a:t>
            </a:r>
            <a:r>
              <a:rPr lang="en-US" dirty="0" smtClean="0">
                <a:solidFill>
                  <a:schemeClr val="bg1"/>
                </a:solidFill>
                <a:effectLst/>
              </a:rPr>
              <a:t> a</a:t>
            </a:r>
            <a:r>
              <a:rPr lang="en-US" dirty="0">
                <a:solidFill>
                  <a:schemeClr val="bg1"/>
                </a:solidFill>
              </a:rPr>
              <a:t> company in which </a:t>
            </a:r>
            <a:r>
              <a:rPr lang="en-US" dirty="0" smtClean="0">
                <a:solidFill>
                  <a:schemeClr val="bg1"/>
                </a:solidFill>
                <a:effectLst/>
              </a:rPr>
              <a:t>he </a:t>
            </a:r>
            <a:r>
              <a:rPr lang="en-US" dirty="0">
                <a:solidFill>
                  <a:schemeClr val="bg1"/>
                </a:solidFill>
              </a:rPr>
              <a:t>  has an interest.</a:t>
            </a:r>
          </a:p>
          <a:p>
            <a:endParaRPr lang="en-US" dirty="0"/>
          </a:p>
        </p:txBody>
      </p:sp>
    </p:spTree>
    <p:extLst>
      <p:ext uri="{BB962C8B-B14F-4D97-AF65-F5344CB8AC3E}">
        <p14:creationId xmlns:p14="http://schemas.microsoft.com/office/powerpoint/2010/main" val="80129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438" y="304800"/>
            <a:ext cx="7876162" cy="2031325"/>
          </a:xfrm>
          <a:prstGeom prst="rect">
            <a:avLst/>
          </a:prstGeom>
          <a:noFill/>
        </p:spPr>
        <p:txBody>
          <a:bodyPr wrap="square" rtlCol="0">
            <a:spAutoFit/>
          </a:bodyPr>
          <a:lstStyle/>
          <a:p>
            <a:r>
              <a:rPr lang="en-US" sz="4000" b="1" dirty="0" smtClean="0">
                <a:solidFill>
                  <a:schemeClr val="bg1"/>
                </a:solidFill>
              </a:rPr>
              <a:t>Commitment</a:t>
            </a:r>
          </a:p>
          <a:p>
            <a:endParaRPr lang="en-US" sz="1400" b="1" dirty="0" smtClean="0">
              <a:solidFill>
                <a:schemeClr val="bg1"/>
              </a:solidFill>
            </a:endParaRPr>
          </a:p>
          <a:p>
            <a:r>
              <a:rPr lang="en-US" dirty="0">
                <a:solidFill>
                  <a:schemeClr val="bg1"/>
                </a:solidFill>
              </a:rPr>
              <a:t>A conflict of commitment occurs when a university employee has an interest or employment in a company or other entity, which interferes with his commitments to the University</a:t>
            </a:r>
            <a:endParaRPr lang="en-US" b="1" dirty="0">
              <a:solidFill>
                <a:schemeClr val="bg1"/>
              </a:solidFill>
            </a:endParaRPr>
          </a:p>
          <a:p>
            <a:endParaRPr lang="en-US" dirty="0"/>
          </a:p>
        </p:txBody>
      </p:sp>
      <p:sp>
        <p:nvSpPr>
          <p:cNvPr id="3" name="TextBox 2"/>
          <p:cNvSpPr txBox="1"/>
          <p:nvPr/>
        </p:nvSpPr>
        <p:spPr>
          <a:xfrm>
            <a:off x="771727" y="2286000"/>
            <a:ext cx="7799962" cy="1815882"/>
          </a:xfrm>
          <a:prstGeom prst="rect">
            <a:avLst/>
          </a:prstGeom>
          <a:noFill/>
        </p:spPr>
        <p:txBody>
          <a:bodyPr wrap="square" rtlCol="0">
            <a:spAutoFit/>
          </a:bodyPr>
          <a:lstStyle/>
          <a:p>
            <a:r>
              <a:rPr lang="en-US" sz="4000" b="1" dirty="0">
                <a:solidFill>
                  <a:schemeClr val="bg1"/>
                </a:solidFill>
              </a:rPr>
              <a:t>Other</a:t>
            </a:r>
          </a:p>
          <a:p>
            <a:r>
              <a:rPr lang="en-US" dirty="0"/>
              <a:t> </a:t>
            </a:r>
          </a:p>
          <a:p>
            <a:pPr eaLnBrk="0" hangingPunct="0"/>
            <a:r>
              <a:rPr lang="en-US" dirty="0">
                <a:solidFill>
                  <a:schemeClr val="bg1"/>
                </a:solidFill>
              </a:rPr>
              <a:t>Nepotism Reporting lines</a:t>
            </a:r>
          </a:p>
          <a:p>
            <a:pPr eaLnBrk="0" hangingPunct="0"/>
            <a:r>
              <a:rPr lang="en-US" dirty="0">
                <a:solidFill>
                  <a:schemeClr val="bg1"/>
                </a:solidFill>
              </a:rPr>
              <a:t>Account management</a:t>
            </a:r>
          </a:p>
          <a:p>
            <a:endParaRPr lang="en-US" dirty="0"/>
          </a:p>
        </p:txBody>
      </p:sp>
      <p:sp>
        <p:nvSpPr>
          <p:cNvPr id="4" name="TextBox 3"/>
          <p:cNvSpPr txBox="1"/>
          <p:nvPr/>
        </p:nvSpPr>
        <p:spPr>
          <a:xfrm>
            <a:off x="836579" y="4267200"/>
            <a:ext cx="7735110" cy="2462213"/>
          </a:xfrm>
          <a:prstGeom prst="rect">
            <a:avLst/>
          </a:prstGeom>
          <a:noFill/>
        </p:spPr>
        <p:txBody>
          <a:bodyPr wrap="square" rtlCol="0">
            <a:spAutoFit/>
          </a:bodyPr>
          <a:lstStyle/>
          <a:p>
            <a:r>
              <a:rPr lang="en-US" sz="3200" b="1" u="sng" dirty="0">
                <a:solidFill>
                  <a:schemeClr val="bg1"/>
                </a:solidFill>
              </a:rPr>
              <a:t>What resources are available to help me manage </a:t>
            </a:r>
            <a:r>
              <a:rPr lang="en-US" sz="3200" b="1" u="sng" dirty="0" err="1">
                <a:solidFill>
                  <a:schemeClr val="bg1"/>
                </a:solidFill>
              </a:rPr>
              <a:t>COI</a:t>
            </a:r>
            <a:r>
              <a:rPr lang="en-US" sz="3200" b="1" u="sng" dirty="0">
                <a:solidFill>
                  <a:schemeClr val="bg1"/>
                </a:solidFill>
              </a:rPr>
              <a:t>?</a:t>
            </a:r>
            <a:endParaRPr lang="en-US" sz="3200" b="1" dirty="0">
              <a:solidFill>
                <a:schemeClr val="bg1"/>
              </a:solidFill>
            </a:endParaRPr>
          </a:p>
          <a:p>
            <a:pPr eaLnBrk="0" hangingPunct="0"/>
            <a:r>
              <a:rPr lang="en-US" b="1" dirty="0"/>
              <a:t> </a:t>
            </a:r>
            <a:r>
              <a:rPr lang="en-US" dirty="0"/>
              <a:t> </a:t>
            </a:r>
          </a:p>
          <a:p>
            <a:r>
              <a:rPr lang="en-US" dirty="0">
                <a:solidFill>
                  <a:schemeClr val="bg1"/>
                </a:solidFill>
              </a:rPr>
              <a:t>The official policy and </a:t>
            </a:r>
            <a:r>
              <a:rPr lang="en-US" dirty="0" err="1">
                <a:solidFill>
                  <a:schemeClr val="bg1"/>
                </a:solidFill>
              </a:rPr>
              <a:t>AVPR</a:t>
            </a:r>
            <a:r>
              <a:rPr lang="en-US" dirty="0">
                <a:solidFill>
                  <a:schemeClr val="bg1"/>
                </a:solidFill>
              </a:rPr>
              <a:t> forms can be found here: </a:t>
            </a:r>
          </a:p>
          <a:p>
            <a:r>
              <a:rPr lang="en-US" u="sng" dirty="0">
                <a:solidFill>
                  <a:schemeClr val="bg1"/>
                </a:solidFill>
              </a:rPr>
              <a:t>http://www.txstate.edu/research/orc/researcher-conflict-of-interest.html</a:t>
            </a:r>
            <a:endParaRPr lang="en-US" dirty="0">
              <a:solidFill>
                <a:schemeClr val="bg1"/>
              </a:solidFill>
            </a:endParaRPr>
          </a:p>
          <a:p>
            <a:pPr eaLnBrk="0" hangingPunct="0"/>
            <a:r>
              <a:rPr lang="en-US" dirty="0">
                <a:solidFill>
                  <a:schemeClr val="bg1"/>
                </a:solidFill>
              </a:rPr>
              <a:t> </a:t>
            </a:r>
          </a:p>
          <a:p>
            <a:endParaRPr lang="en-US" dirty="0"/>
          </a:p>
        </p:txBody>
      </p:sp>
    </p:spTree>
    <p:extLst>
      <p:ext uri="{BB962C8B-B14F-4D97-AF65-F5344CB8AC3E}">
        <p14:creationId xmlns:p14="http://schemas.microsoft.com/office/powerpoint/2010/main" val="738297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924800" cy="5078313"/>
          </a:xfrm>
          <a:prstGeom prst="rect">
            <a:avLst/>
          </a:prstGeom>
          <a:noFill/>
        </p:spPr>
        <p:txBody>
          <a:bodyPr wrap="square" rtlCol="0">
            <a:spAutoFit/>
          </a:bodyPr>
          <a:lstStyle/>
          <a:p>
            <a:r>
              <a:rPr lang="en-US" dirty="0" smtClean="0">
                <a:solidFill>
                  <a:schemeClr val="bg1"/>
                </a:solidFill>
              </a:rPr>
              <a:t>You </a:t>
            </a:r>
            <a:r>
              <a:rPr lang="en-US" dirty="0">
                <a:solidFill>
                  <a:schemeClr val="bg1"/>
                </a:solidFill>
              </a:rPr>
              <a:t>will need to disclose the conflict. If sponsored research or other research for a company is involved, the disclosure should be filed with the Office of the Associate Vice President for Research.</a:t>
            </a:r>
          </a:p>
          <a:p>
            <a:endParaRPr lang="en-US" dirty="0"/>
          </a:p>
          <a:p>
            <a:r>
              <a:rPr lang="en-US" dirty="0">
                <a:solidFill>
                  <a:schemeClr val="bg1"/>
                </a:solidFill>
              </a:rPr>
              <a:t>Other conflicts are disclosed to your Chair and Dean and may be filed with </a:t>
            </a:r>
            <a:r>
              <a:rPr lang="en-US" dirty="0" smtClean="0">
                <a:solidFill>
                  <a:schemeClr val="bg1"/>
                </a:solidFill>
              </a:rPr>
              <a:t>HR.</a:t>
            </a:r>
          </a:p>
          <a:p>
            <a:endParaRPr lang="en-US" dirty="0">
              <a:solidFill>
                <a:schemeClr val="bg1"/>
              </a:solidFill>
            </a:endParaRPr>
          </a:p>
          <a:p>
            <a:r>
              <a:rPr lang="en-US" dirty="0">
                <a:solidFill>
                  <a:schemeClr val="bg1"/>
                </a:solidFill>
              </a:rPr>
              <a:t>The disclosure will be reviewed and a determination will be made: </a:t>
            </a:r>
            <a:r>
              <a:rPr lang="en-US" b="1" dirty="0" smtClean="0">
                <a:solidFill>
                  <a:schemeClr val="bg1"/>
                </a:solidFill>
              </a:rPr>
              <a:t>Yes</a:t>
            </a:r>
            <a:r>
              <a:rPr lang="en-US" dirty="0">
                <a:solidFill>
                  <a:schemeClr val="bg1"/>
                </a:solidFill>
              </a:rPr>
              <a:t>, there is a conflict or No, there is no real conflict.</a:t>
            </a:r>
          </a:p>
          <a:p>
            <a:r>
              <a:rPr lang="en-US" dirty="0">
                <a:solidFill>
                  <a:schemeClr val="bg1"/>
                </a:solidFill>
              </a:rPr>
              <a:t> </a:t>
            </a:r>
          </a:p>
          <a:p>
            <a:r>
              <a:rPr lang="en-US" dirty="0">
                <a:solidFill>
                  <a:schemeClr val="bg1"/>
                </a:solidFill>
              </a:rPr>
              <a:t>If it is determined that there is no conflict, you will be notified in writing and the process is complete.</a:t>
            </a:r>
          </a:p>
          <a:p>
            <a:r>
              <a:rPr lang="en-US" dirty="0">
                <a:solidFill>
                  <a:schemeClr val="bg1"/>
                </a:solidFill>
              </a:rPr>
              <a:t> </a:t>
            </a:r>
          </a:p>
          <a:p>
            <a:r>
              <a:rPr lang="en-US" dirty="0">
                <a:solidFill>
                  <a:schemeClr val="bg1"/>
                </a:solidFill>
              </a:rPr>
              <a:t>If it is determined that there is a conflict, you will receive assistance from the Office of the </a:t>
            </a:r>
            <a:r>
              <a:rPr lang="en-US" dirty="0" err="1">
                <a:solidFill>
                  <a:schemeClr val="bg1"/>
                </a:solidFill>
              </a:rPr>
              <a:t>AVPR</a:t>
            </a:r>
            <a:r>
              <a:rPr lang="en-US" dirty="0">
                <a:solidFill>
                  <a:schemeClr val="bg1"/>
                </a:solidFill>
              </a:rPr>
              <a:t> to write a conflict management plan.</a:t>
            </a:r>
          </a:p>
          <a:p>
            <a:r>
              <a:rPr lang="en-US" dirty="0">
                <a:solidFill>
                  <a:schemeClr val="bg1"/>
                </a:solidFill>
              </a:rPr>
              <a:t> </a:t>
            </a:r>
          </a:p>
          <a:p>
            <a:r>
              <a:rPr lang="en-US" dirty="0">
                <a:solidFill>
                  <a:schemeClr val="bg1"/>
                </a:solidFill>
              </a:rPr>
              <a:t>The plan will be reviewed and recommendations for approval or revision will be made.</a:t>
            </a:r>
          </a:p>
          <a:p>
            <a:endParaRPr lang="en-US" dirty="0">
              <a:solidFill>
                <a:schemeClr val="bg1"/>
              </a:solidFill>
            </a:endParaRPr>
          </a:p>
        </p:txBody>
      </p:sp>
    </p:spTree>
    <p:extLst>
      <p:ext uri="{BB962C8B-B14F-4D97-AF65-F5344CB8AC3E}">
        <p14:creationId xmlns:p14="http://schemas.microsoft.com/office/powerpoint/2010/main" val="4220172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178" y="304800"/>
            <a:ext cx="7774021" cy="6068328"/>
          </a:xfrm>
          <a:prstGeom prst="rect">
            <a:avLst/>
          </a:prstGeom>
          <a:noFill/>
        </p:spPr>
        <p:txBody>
          <a:bodyPr wrap="square" rtlCol="0">
            <a:spAutoFit/>
          </a:bodyPr>
          <a:lstStyle/>
          <a:p>
            <a:pPr>
              <a:lnSpc>
                <a:spcPts val="2400"/>
              </a:lnSpc>
              <a:spcAft>
                <a:spcPts val="1000"/>
              </a:spcAft>
            </a:pPr>
            <a:r>
              <a:rPr lang="en-US" dirty="0">
                <a:solidFill>
                  <a:schemeClr val="bg1"/>
                </a:solidFill>
              </a:rPr>
              <a:t>You may be asked to revise the plan. The </a:t>
            </a:r>
            <a:r>
              <a:rPr lang="en-US" b="1" dirty="0">
                <a:solidFill>
                  <a:schemeClr val="bg1"/>
                </a:solidFill>
              </a:rPr>
              <a:t>OCIR</a:t>
            </a:r>
            <a:r>
              <a:rPr lang="en-US" dirty="0">
                <a:solidFill>
                  <a:schemeClr val="bg1"/>
                </a:solidFill>
              </a:rPr>
              <a:t> will assist you. Upon approval, you will be notified in writing. Please note that there may be cases where conflict cannot be adequately managed. In these rare cases, the University may not be able to move forward with related pending agreements</a:t>
            </a:r>
            <a:r>
              <a:rPr lang="en-US" dirty="0" smtClean="0">
                <a:solidFill>
                  <a:schemeClr val="bg1"/>
                </a:solidFill>
              </a:rPr>
              <a:t>.</a:t>
            </a:r>
          </a:p>
          <a:p>
            <a:endParaRPr lang="en-US" dirty="0">
              <a:solidFill>
                <a:schemeClr val="bg1"/>
              </a:solidFill>
            </a:endParaRPr>
          </a:p>
          <a:p>
            <a:endParaRPr lang="en-US" sz="2400" b="1" dirty="0">
              <a:solidFill>
                <a:schemeClr val="bg1"/>
              </a:solidFill>
            </a:endParaRPr>
          </a:p>
          <a:p>
            <a:r>
              <a:rPr lang="en-US" sz="2400" b="1" dirty="0" smtClean="0">
                <a:solidFill>
                  <a:schemeClr val="bg1"/>
                </a:solidFill>
              </a:rPr>
              <a:t>What </a:t>
            </a:r>
            <a:r>
              <a:rPr lang="en-US" sz="2400" b="1" dirty="0">
                <a:solidFill>
                  <a:schemeClr val="bg1"/>
                </a:solidFill>
              </a:rPr>
              <a:t>do reviewers look for in a conflict management plan?</a:t>
            </a:r>
          </a:p>
          <a:p>
            <a:r>
              <a:rPr lang="en-US" dirty="0">
                <a:solidFill>
                  <a:schemeClr val="bg1"/>
                </a:solidFill>
              </a:rPr>
              <a:t> </a:t>
            </a:r>
          </a:p>
          <a:p>
            <a:r>
              <a:rPr lang="en-US" dirty="0">
                <a:solidFill>
                  <a:schemeClr val="bg1"/>
                </a:solidFill>
              </a:rPr>
              <a:t>The following questions represent a few examples of the areas to be examined:</a:t>
            </a:r>
          </a:p>
          <a:p>
            <a:pPr eaLnBrk="0" hangingPunct="0"/>
            <a:r>
              <a:rPr lang="en-US" dirty="0">
                <a:solidFill>
                  <a:schemeClr val="bg1"/>
                </a:solidFill>
              </a:rPr>
              <a:t> </a:t>
            </a:r>
          </a:p>
          <a:p>
            <a:r>
              <a:rPr lang="en-US" dirty="0">
                <a:solidFill>
                  <a:schemeClr val="bg1"/>
                </a:solidFill>
              </a:rPr>
              <a:t>Can you separate university research from company research?</a:t>
            </a:r>
          </a:p>
          <a:p>
            <a:r>
              <a:rPr lang="en-US" dirty="0">
                <a:solidFill>
                  <a:schemeClr val="bg1"/>
                </a:solidFill>
              </a:rPr>
              <a:t> </a:t>
            </a:r>
          </a:p>
          <a:p>
            <a:r>
              <a:rPr lang="en-US" dirty="0">
                <a:solidFill>
                  <a:schemeClr val="bg1"/>
                </a:solidFill>
              </a:rPr>
              <a:t>Can you provide unbiased and appropriate guidance and support to students?</a:t>
            </a:r>
          </a:p>
          <a:p>
            <a:r>
              <a:rPr lang="en-US" dirty="0">
                <a:solidFill>
                  <a:schemeClr val="bg1"/>
                </a:solidFill>
              </a:rPr>
              <a:t> </a:t>
            </a:r>
          </a:p>
          <a:p>
            <a:r>
              <a:rPr lang="en-US" dirty="0">
                <a:solidFill>
                  <a:schemeClr val="bg1"/>
                </a:solidFill>
              </a:rPr>
              <a:t>Can you maintain academic integrity in research and education?</a:t>
            </a:r>
          </a:p>
          <a:p>
            <a:r>
              <a:rPr lang="en-US" dirty="0">
                <a:solidFill>
                  <a:schemeClr val="bg1"/>
                </a:solidFill>
              </a:rPr>
              <a:t> </a:t>
            </a:r>
          </a:p>
          <a:p>
            <a:r>
              <a:rPr lang="en-US" dirty="0">
                <a:solidFill>
                  <a:schemeClr val="bg1"/>
                </a:solidFill>
              </a:rPr>
              <a:t>Are appropriate cost accounting standards implemented?</a:t>
            </a:r>
          </a:p>
          <a:p>
            <a:r>
              <a:rPr lang="en-US" dirty="0">
                <a:solidFill>
                  <a:schemeClr val="bg1"/>
                </a:solidFill>
              </a:rPr>
              <a:t> </a:t>
            </a:r>
          </a:p>
          <a:p>
            <a:r>
              <a:rPr lang="en-US" dirty="0">
                <a:solidFill>
                  <a:schemeClr val="bg1"/>
                </a:solidFill>
              </a:rPr>
              <a:t>How will reporting take place? (</a:t>
            </a:r>
            <a:r>
              <a:rPr lang="en-US" dirty="0" err="1">
                <a:solidFill>
                  <a:schemeClr val="bg1"/>
                </a:solidFill>
              </a:rPr>
              <a:t>OTL,Stanford</a:t>
            </a:r>
            <a:r>
              <a:rPr lang="en-US" dirty="0">
                <a:solidFill>
                  <a:schemeClr val="bg1"/>
                </a:solidFill>
              </a:rPr>
              <a:t> University)</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4449930"/>
            <a:ext cx="1671847" cy="1671847"/>
          </a:xfrm>
          <a:prstGeom prst="rect">
            <a:avLst/>
          </a:prstGeom>
        </p:spPr>
      </p:pic>
    </p:spTree>
    <p:extLst>
      <p:ext uri="{BB962C8B-B14F-4D97-AF65-F5344CB8AC3E}">
        <p14:creationId xmlns:p14="http://schemas.microsoft.com/office/powerpoint/2010/main" val="293013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6629400" cy="4801314"/>
          </a:xfrm>
          <a:prstGeom prst="rect">
            <a:avLst/>
          </a:prstGeom>
          <a:noFill/>
        </p:spPr>
        <p:txBody>
          <a:bodyPr wrap="square" rtlCol="0">
            <a:spAutoFit/>
          </a:bodyPr>
          <a:lstStyle/>
          <a:p>
            <a:r>
              <a:rPr lang="en-US" dirty="0"/>
              <a:t> </a:t>
            </a:r>
          </a:p>
          <a:p>
            <a:r>
              <a:rPr lang="en-US" b="1" dirty="0">
                <a:solidFill>
                  <a:schemeClr val="bg1"/>
                </a:solidFill>
              </a:rPr>
              <a:t>Annual financial disclosure form is due September 1 </a:t>
            </a:r>
            <a:endParaRPr lang="en-US" dirty="0">
              <a:solidFill>
                <a:schemeClr val="bg1"/>
              </a:solidFill>
            </a:endParaRPr>
          </a:p>
          <a:p>
            <a:r>
              <a:rPr lang="en-US" b="1" u="sng" dirty="0">
                <a:solidFill>
                  <a:schemeClr val="bg1"/>
                </a:solidFill>
              </a:rPr>
              <a:t>http://www.txstate.edu/research/orc/researcher-conflict-of-interest/Pre-Disclosure.html</a:t>
            </a:r>
            <a:endParaRPr lang="en-US" dirty="0">
              <a:solidFill>
                <a:schemeClr val="bg1"/>
              </a:solidFill>
            </a:endParaRPr>
          </a:p>
          <a:p>
            <a:r>
              <a:rPr lang="en-US" dirty="0">
                <a:solidFill>
                  <a:schemeClr val="bg1"/>
                </a:solidFill>
              </a:rPr>
              <a:t> </a:t>
            </a:r>
          </a:p>
          <a:p>
            <a:r>
              <a:rPr lang="en-US" b="1" u="sng" dirty="0">
                <a:solidFill>
                  <a:schemeClr val="bg1"/>
                </a:solidFill>
              </a:rPr>
              <a:t>Relevant Policies</a:t>
            </a:r>
            <a:endParaRPr lang="en-US" b="1" dirty="0">
              <a:solidFill>
                <a:schemeClr val="bg1"/>
              </a:solidFill>
            </a:endParaRPr>
          </a:p>
          <a:p>
            <a:pPr eaLnBrk="0" hangingPunct="0"/>
            <a:r>
              <a:rPr lang="en-US" b="1" dirty="0">
                <a:solidFill>
                  <a:schemeClr val="bg1"/>
                </a:solidFill>
              </a:rPr>
              <a:t> </a:t>
            </a:r>
            <a:endParaRPr lang="en-US" dirty="0">
              <a:solidFill>
                <a:schemeClr val="bg1"/>
              </a:solidFill>
            </a:endParaRPr>
          </a:p>
          <a:p>
            <a:r>
              <a:rPr lang="en-US" dirty="0">
                <a:solidFill>
                  <a:schemeClr val="bg1"/>
                </a:solidFill>
              </a:rPr>
              <a:t> </a:t>
            </a:r>
            <a:r>
              <a:rPr lang="en-US" dirty="0" smtClean="0">
                <a:solidFill>
                  <a:schemeClr val="bg1"/>
                </a:solidFill>
              </a:rPr>
              <a:t>Texas </a:t>
            </a:r>
            <a:r>
              <a:rPr lang="en-US" dirty="0">
                <a:solidFill>
                  <a:schemeClr val="bg1"/>
                </a:solidFill>
              </a:rPr>
              <a:t>Education Code 51.912</a:t>
            </a:r>
            <a:r>
              <a:rPr lang="en-US" dirty="0" smtClean="0">
                <a:solidFill>
                  <a:schemeClr val="bg1"/>
                </a:solidFill>
                <a:effectLst/>
              </a:rPr>
              <a:t> </a:t>
            </a:r>
            <a:r>
              <a:rPr lang="en-US" dirty="0">
                <a:solidFill>
                  <a:schemeClr val="bg1"/>
                </a:solidFill>
              </a:rPr>
              <a:t> </a:t>
            </a:r>
          </a:p>
          <a:p>
            <a:r>
              <a:rPr lang="en-US" dirty="0">
                <a:solidFill>
                  <a:schemeClr val="bg1"/>
                </a:solidFill>
              </a:rPr>
              <a:t> </a:t>
            </a:r>
            <a:r>
              <a:rPr lang="en-US" dirty="0" err="1" smtClean="0">
                <a:solidFill>
                  <a:schemeClr val="bg1"/>
                </a:solidFill>
                <a:effectLst/>
              </a:rPr>
              <a:t>TSUS</a:t>
            </a:r>
            <a:r>
              <a:rPr lang="en-US" dirty="0" smtClean="0">
                <a:solidFill>
                  <a:schemeClr val="bg1"/>
                </a:solidFill>
              </a:rPr>
              <a:t> </a:t>
            </a:r>
            <a:r>
              <a:rPr lang="en-US" dirty="0">
                <a:solidFill>
                  <a:schemeClr val="bg1"/>
                </a:solidFill>
              </a:rPr>
              <a:t>Rules and Regulations Chapter </a:t>
            </a:r>
            <a:r>
              <a:rPr lang="en-US" dirty="0" smtClean="0">
                <a:solidFill>
                  <a:schemeClr val="bg1"/>
                </a:solidFill>
                <a:effectLst/>
              </a:rPr>
              <a:t>III</a:t>
            </a:r>
            <a:r>
              <a:rPr lang="en-US" dirty="0">
                <a:solidFill>
                  <a:schemeClr val="bg1"/>
                </a:solidFill>
              </a:rPr>
              <a:t> sections </a:t>
            </a:r>
            <a:r>
              <a:rPr lang="en-US" dirty="0" smtClean="0">
                <a:solidFill>
                  <a:schemeClr val="bg1"/>
                </a:solidFill>
                <a:effectLst/>
              </a:rPr>
              <a:t>12.16-12.18 </a:t>
            </a:r>
            <a:r>
              <a:rPr lang="en-US" dirty="0">
                <a:solidFill>
                  <a:schemeClr val="bg1"/>
                </a:solidFill>
              </a:rPr>
              <a:t> </a:t>
            </a:r>
          </a:p>
          <a:p>
            <a:r>
              <a:rPr lang="en-US" dirty="0">
                <a:solidFill>
                  <a:schemeClr val="bg1"/>
                </a:solidFill>
              </a:rPr>
              <a:t> </a:t>
            </a:r>
            <a:r>
              <a:rPr lang="en-US" dirty="0" err="1" smtClean="0">
                <a:solidFill>
                  <a:schemeClr val="bg1"/>
                </a:solidFill>
              </a:rPr>
              <a:t>UPPS</a:t>
            </a:r>
            <a:r>
              <a:rPr lang="en-US" dirty="0" smtClean="0">
                <a:solidFill>
                  <a:schemeClr val="bg1"/>
                </a:solidFill>
              </a:rPr>
              <a:t> </a:t>
            </a:r>
            <a:r>
              <a:rPr lang="en-US" dirty="0">
                <a:solidFill>
                  <a:schemeClr val="bg1"/>
                </a:solidFill>
              </a:rPr>
              <a:t>04.04.06 Outside Employment Activities</a:t>
            </a:r>
            <a:r>
              <a:rPr lang="en-US" dirty="0" smtClean="0">
                <a:solidFill>
                  <a:schemeClr val="bg1"/>
                </a:solidFill>
                <a:effectLst/>
              </a:rPr>
              <a:t> </a:t>
            </a:r>
            <a:r>
              <a:rPr lang="en-US" dirty="0">
                <a:solidFill>
                  <a:schemeClr val="bg1"/>
                </a:solidFill>
              </a:rPr>
              <a:t> </a:t>
            </a:r>
          </a:p>
          <a:p>
            <a:r>
              <a:rPr lang="en-US" dirty="0">
                <a:solidFill>
                  <a:schemeClr val="bg1"/>
                </a:solidFill>
              </a:rPr>
              <a:t> </a:t>
            </a:r>
            <a:r>
              <a:rPr lang="en-US" dirty="0" err="1" smtClean="0">
                <a:solidFill>
                  <a:schemeClr val="bg1"/>
                </a:solidFill>
              </a:rPr>
              <a:t>UPPS</a:t>
            </a:r>
            <a:r>
              <a:rPr lang="en-US" dirty="0" smtClean="0">
                <a:solidFill>
                  <a:schemeClr val="bg1"/>
                </a:solidFill>
              </a:rPr>
              <a:t> </a:t>
            </a:r>
            <a:r>
              <a:rPr lang="en-US" dirty="0">
                <a:solidFill>
                  <a:schemeClr val="bg1"/>
                </a:solidFill>
              </a:rPr>
              <a:t>01.04.02 Ethics Policy</a:t>
            </a:r>
            <a:r>
              <a:rPr lang="en-US" dirty="0" smtClean="0">
                <a:solidFill>
                  <a:schemeClr val="bg1"/>
                </a:solidFill>
                <a:effectLst/>
              </a:rPr>
              <a:t> </a:t>
            </a:r>
            <a:r>
              <a:rPr lang="en-US" dirty="0">
                <a:solidFill>
                  <a:schemeClr val="bg1"/>
                </a:solidFill>
              </a:rPr>
              <a:t> </a:t>
            </a:r>
          </a:p>
          <a:p>
            <a:r>
              <a:rPr lang="en-US" dirty="0">
                <a:solidFill>
                  <a:schemeClr val="bg1"/>
                </a:solidFill>
              </a:rPr>
              <a:t> </a:t>
            </a:r>
            <a:r>
              <a:rPr lang="en-US" dirty="0" smtClean="0">
                <a:solidFill>
                  <a:schemeClr val="bg1"/>
                </a:solidFill>
              </a:rPr>
              <a:t>NSF </a:t>
            </a:r>
            <a:r>
              <a:rPr lang="en-US" dirty="0" smtClean="0">
                <a:solidFill>
                  <a:schemeClr val="bg1"/>
                </a:solidFill>
                <a:effectLst/>
              </a:rPr>
              <a:t>08-1</a:t>
            </a:r>
            <a:r>
              <a:rPr lang="en-US" dirty="0">
                <a:solidFill>
                  <a:schemeClr val="bg1"/>
                </a:solidFill>
              </a:rPr>
              <a:t> January 2008 Chapter IV </a:t>
            </a:r>
            <a:r>
              <a:rPr lang="en-US" dirty="0" smtClean="0">
                <a:solidFill>
                  <a:schemeClr val="bg1"/>
                </a:solidFill>
                <a:effectLst/>
              </a:rPr>
              <a:t>-</a:t>
            </a:r>
            <a:r>
              <a:rPr lang="en-US" dirty="0">
                <a:solidFill>
                  <a:schemeClr val="bg1"/>
                </a:solidFill>
              </a:rPr>
              <a:t> </a:t>
            </a:r>
            <a:r>
              <a:rPr lang="en-US" dirty="0" smtClean="0">
                <a:solidFill>
                  <a:schemeClr val="bg1"/>
                </a:solidFill>
                <a:effectLst/>
              </a:rPr>
              <a:t>Grantee</a:t>
            </a:r>
            <a:r>
              <a:rPr lang="en-US" dirty="0">
                <a:solidFill>
                  <a:schemeClr val="bg1"/>
                </a:solidFill>
              </a:rPr>
              <a:t> Standards</a:t>
            </a:r>
            <a:r>
              <a:rPr lang="en-US" dirty="0" smtClean="0">
                <a:solidFill>
                  <a:schemeClr val="bg1"/>
                </a:solidFill>
                <a:effectLst/>
              </a:rPr>
              <a:t> </a:t>
            </a:r>
            <a:r>
              <a:rPr lang="en-US" dirty="0">
                <a:solidFill>
                  <a:schemeClr val="bg1"/>
                </a:solidFill>
              </a:rPr>
              <a:t> </a:t>
            </a:r>
          </a:p>
          <a:p>
            <a:r>
              <a:rPr lang="en-US" dirty="0">
                <a:solidFill>
                  <a:schemeClr val="bg1"/>
                </a:solidFill>
              </a:rPr>
              <a:t> </a:t>
            </a:r>
            <a:r>
              <a:rPr lang="en-US" dirty="0" smtClean="0">
                <a:solidFill>
                  <a:schemeClr val="bg1"/>
                </a:solidFill>
              </a:rPr>
              <a:t>NIH </a:t>
            </a:r>
            <a:r>
              <a:rPr lang="en-US" dirty="0" err="1">
                <a:solidFill>
                  <a:schemeClr val="bg1"/>
                </a:solidFill>
              </a:rPr>
              <a:t>FCOI</a:t>
            </a:r>
            <a:r>
              <a:rPr lang="en-US" dirty="0">
                <a:solidFill>
                  <a:schemeClr val="bg1"/>
                </a:solidFill>
              </a:rPr>
              <a:t> </a:t>
            </a:r>
            <a:r>
              <a:rPr lang="en-US" dirty="0" smtClean="0">
                <a:solidFill>
                  <a:schemeClr val="bg1"/>
                </a:solidFill>
                <a:effectLst/>
              </a:rPr>
              <a:t>(</a:t>
            </a:r>
            <a:r>
              <a:rPr lang="en-US" u="sng" dirty="0">
                <a:solidFill>
                  <a:schemeClr val="bg1"/>
                </a:solidFill>
              </a:rPr>
              <a:t>42 </a:t>
            </a:r>
            <a:r>
              <a:rPr lang="en-US" u="sng" dirty="0" err="1">
                <a:solidFill>
                  <a:schemeClr val="bg1"/>
                </a:solidFill>
              </a:rPr>
              <a:t>CFR</a:t>
            </a:r>
            <a:r>
              <a:rPr lang="en-US" u="sng" dirty="0">
                <a:solidFill>
                  <a:schemeClr val="bg1"/>
                </a:solidFill>
              </a:rPr>
              <a:t> Part 50, Subpart F</a:t>
            </a:r>
            <a:r>
              <a:rPr lang="en-US" dirty="0">
                <a:solidFill>
                  <a:schemeClr val="bg1"/>
                </a:solidFill>
              </a:rPr>
              <a:t>)</a:t>
            </a:r>
            <a:r>
              <a:rPr lang="en-US" dirty="0" smtClean="0">
                <a:solidFill>
                  <a:schemeClr val="bg1"/>
                </a:solidFill>
                <a:effectLst/>
              </a:rPr>
              <a:t> </a:t>
            </a:r>
            <a:r>
              <a:rPr lang="en-US" dirty="0">
                <a:solidFill>
                  <a:schemeClr val="bg1"/>
                </a:solidFill>
              </a:rPr>
              <a:t> </a:t>
            </a:r>
          </a:p>
          <a:p>
            <a:r>
              <a:rPr lang="en-US" dirty="0">
                <a:solidFill>
                  <a:schemeClr val="bg1"/>
                </a:solidFill>
              </a:rPr>
              <a:t>  </a:t>
            </a:r>
          </a:p>
          <a:p>
            <a:r>
              <a:rPr lang="en-US" dirty="0" err="1">
                <a:solidFill>
                  <a:schemeClr val="bg1"/>
                </a:solidFill>
              </a:rPr>
              <a:t>TXSTATE</a:t>
            </a:r>
            <a:r>
              <a:rPr lang="en-US" dirty="0">
                <a:solidFill>
                  <a:schemeClr val="bg1"/>
                </a:solidFill>
              </a:rPr>
              <a:t> Financial Disclosure Policy: http://www.txstate.edu/ research/orc/investigator-conflict-of-interest/financial- disclosure.html</a:t>
            </a:r>
            <a:r>
              <a:rPr lang="en-US" dirty="0" smtClean="0">
                <a:solidFill>
                  <a:schemeClr val="bg1"/>
                </a:solidFill>
                <a:effectLst/>
              </a:rPr>
              <a:t> </a:t>
            </a:r>
            <a:endParaRPr lang="en-US" dirty="0">
              <a:solidFill>
                <a:schemeClr val="bg1"/>
              </a:solidFill>
            </a:endParaRPr>
          </a:p>
        </p:txBody>
      </p:sp>
    </p:spTree>
    <p:extLst>
      <p:ext uri="{BB962C8B-B14F-4D97-AF65-F5344CB8AC3E}">
        <p14:creationId xmlns:p14="http://schemas.microsoft.com/office/powerpoint/2010/main" val="34314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145" y="228600"/>
            <a:ext cx="6781800" cy="6832640"/>
          </a:xfrm>
          <a:prstGeom prst="rect">
            <a:avLst/>
          </a:prstGeom>
          <a:noFill/>
        </p:spPr>
        <p:txBody>
          <a:bodyPr wrap="square" rtlCol="0">
            <a:spAutoFit/>
          </a:bodyPr>
          <a:lstStyle/>
          <a:p>
            <a:r>
              <a:rPr lang="en-US" sz="3200" b="1" dirty="0">
                <a:solidFill>
                  <a:schemeClr val="bg1"/>
                </a:solidFill>
              </a:rPr>
              <a:t>Revenue Sharing</a:t>
            </a:r>
          </a:p>
          <a:p>
            <a:pPr eaLnBrk="0" hangingPunct="0"/>
            <a:r>
              <a:rPr lang="en-US" b="1" dirty="0">
                <a:solidFill>
                  <a:schemeClr val="bg1"/>
                </a:solidFill>
              </a:rPr>
              <a:t> </a:t>
            </a:r>
            <a:endParaRPr lang="en-US" dirty="0">
              <a:solidFill>
                <a:schemeClr val="bg1"/>
              </a:solidFill>
            </a:endParaRPr>
          </a:p>
          <a:p>
            <a:r>
              <a:rPr lang="en-US" dirty="0">
                <a:solidFill>
                  <a:schemeClr val="bg1"/>
                </a:solidFill>
              </a:rPr>
              <a:t>If there is any revenue from an agreement, it is shared with the inventor/author according to university and system policy.</a:t>
            </a:r>
          </a:p>
          <a:p>
            <a:r>
              <a:rPr lang="en-US" dirty="0">
                <a:solidFill>
                  <a:schemeClr val="bg1"/>
                </a:solidFill>
              </a:rPr>
              <a:t> </a:t>
            </a:r>
          </a:p>
          <a:p>
            <a:r>
              <a:rPr lang="en-US" dirty="0">
                <a:solidFill>
                  <a:schemeClr val="bg1"/>
                </a:solidFill>
              </a:rPr>
              <a:t>First the OTC will deduct any out of pocket expenses associated with the IP. Then 50% of the remaining funds are distributed to the inventor(s).</a:t>
            </a:r>
          </a:p>
          <a:p>
            <a:pPr eaLnBrk="0" hangingPunct="0"/>
            <a:r>
              <a:rPr lang="en-US" dirty="0">
                <a:solidFill>
                  <a:schemeClr val="bg1"/>
                </a:solidFill>
              </a:rPr>
              <a:t> </a:t>
            </a:r>
          </a:p>
          <a:p>
            <a:r>
              <a:rPr lang="en-US" sz="3200" b="1" dirty="0">
                <a:solidFill>
                  <a:schemeClr val="bg1"/>
                </a:solidFill>
              </a:rPr>
              <a:t>What about equity?</a:t>
            </a:r>
          </a:p>
          <a:p>
            <a:pPr eaLnBrk="0" hangingPunct="0"/>
            <a:r>
              <a:rPr lang="en-US" b="1" dirty="0">
                <a:solidFill>
                  <a:schemeClr val="bg1"/>
                </a:solidFill>
              </a:rPr>
              <a:t> </a:t>
            </a:r>
            <a:endParaRPr lang="en-US" dirty="0">
              <a:solidFill>
                <a:schemeClr val="bg1"/>
              </a:solidFill>
            </a:endParaRPr>
          </a:p>
          <a:p>
            <a:r>
              <a:rPr lang="en-US" dirty="0">
                <a:solidFill>
                  <a:schemeClr val="bg1"/>
                </a:solidFill>
              </a:rPr>
              <a:t>Faculty may take equity in companies and keep any revenue derived from that equity. Equity holdings must be disclosed according to university policy and state and federal law.</a:t>
            </a:r>
          </a:p>
          <a:p>
            <a:r>
              <a:rPr lang="en-US" dirty="0">
                <a:solidFill>
                  <a:schemeClr val="bg1"/>
                </a:solidFill>
              </a:rPr>
              <a:t> </a:t>
            </a:r>
          </a:p>
          <a:p>
            <a:r>
              <a:rPr lang="en-US" dirty="0">
                <a:solidFill>
                  <a:schemeClr val="bg1"/>
                </a:solidFill>
              </a:rPr>
              <a:t>The university may also take equity in companies. Revenue from the university’s equity holdings are not shared with inventors.</a:t>
            </a:r>
          </a:p>
          <a:p>
            <a:r>
              <a:rPr lang="en-US" dirty="0">
                <a:solidFill>
                  <a:schemeClr val="bg1"/>
                </a:solidFill>
              </a:rPr>
              <a:t> </a:t>
            </a:r>
          </a:p>
          <a:p>
            <a:r>
              <a:rPr lang="en-US" sz="3200" b="1" dirty="0">
                <a:solidFill>
                  <a:schemeClr val="bg1"/>
                </a:solidFill>
              </a:rPr>
              <a:t>Taxes?</a:t>
            </a:r>
          </a:p>
          <a:p>
            <a:r>
              <a:rPr lang="en-US" dirty="0">
                <a:solidFill>
                  <a:schemeClr val="bg1"/>
                </a:solidFill>
              </a:rPr>
              <a:t> </a:t>
            </a:r>
          </a:p>
          <a:p>
            <a:r>
              <a:rPr lang="en-US" dirty="0">
                <a:solidFill>
                  <a:schemeClr val="bg1"/>
                </a:solidFill>
              </a:rPr>
              <a:t>The recipient of the revenue is responsible for all related taxes.</a:t>
            </a:r>
          </a:p>
          <a:p>
            <a:endParaRPr lang="en-US" dirty="0"/>
          </a:p>
        </p:txBody>
      </p:sp>
    </p:spTree>
    <p:extLst>
      <p:ext uri="{BB962C8B-B14F-4D97-AF65-F5344CB8AC3E}">
        <p14:creationId xmlns:p14="http://schemas.microsoft.com/office/powerpoint/2010/main" val="1169296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m42\AppData\Local\Microsoft\Windows\Temporary Internet Files\Content.IE5\4JZ3XIJR\MC9002177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
            <a:ext cx="1848002" cy="1687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0496" y="838200"/>
            <a:ext cx="5105400" cy="769441"/>
          </a:xfrm>
          <a:prstGeom prst="rect">
            <a:avLst/>
          </a:prstGeom>
          <a:noFill/>
        </p:spPr>
        <p:txBody>
          <a:bodyPr wrap="square" rtlCol="0">
            <a:spAutoFit/>
          </a:bodyPr>
          <a:lstStyle/>
          <a:p>
            <a:pPr algn="ctr"/>
            <a:r>
              <a:rPr lang="en-US" sz="4400" dirty="0" smtClean="0">
                <a:solidFill>
                  <a:schemeClr val="bg1"/>
                </a:solidFill>
              </a:rPr>
              <a:t>LAB Notebooks</a:t>
            </a:r>
            <a:endParaRPr lang="en-US" sz="4400" dirty="0">
              <a:solidFill>
                <a:schemeClr val="bg1"/>
              </a:solidFill>
            </a:endParaRPr>
          </a:p>
        </p:txBody>
      </p:sp>
      <p:sp>
        <p:nvSpPr>
          <p:cNvPr id="3" name="TextBox 2"/>
          <p:cNvSpPr txBox="1"/>
          <p:nvPr/>
        </p:nvSpPr>
        <p:spPr>
          <a:xfrm>
            <a:off x="1143000" y="2743200"/>
            <a:ext cx="7543800" cy="3139321"/>
          </a:xfrm>
          <a:prstGeom prst="rect">
            <a:avLst/>
          </a:prstGeom>
          <a:noFill/>
        </p:spPr>
        <p:txBody>
          <a:bodyPr wrap="square" rtlCol="0">
            <a:spAutoFit/>
          </a:bodyPr>
          <a:lstStyle/>
          <a:p>
            <a:r>
              <a:rPr lang="en-US" sz="3600" dirty="0" smtClean="0">
                <a:solidFill>
                  <a:schemeClr val="bg1"/>
                </a:solidFill>
              </a:rPr>
              <a:t>Why Keep a Lab Notebook?</a:t>
            </a:r>
          </a:p>
          <a:p>
            <a:endParaRPr lang="en-US" dirty="0">
              <a:solidFill>
                <a:schemeClr val="bg1"/>
              </a:solidFill>
            </a:endParaRPr>
          </a:p>
          <a:p>
            <a:r>
              <a:rPr lang="en-US" sz="2400" dirty="0" smtClean="0">
                <a:solidFill>
                  <a:schemeClr val="bg1"/>
                </a:solidFill>
              </a:rPr>
              <a:t>The lab notebook is an important tool used to document timelines and inventor contributions when a patent is filed.  A patent is granted to the inventor who was first to conceive the invention.  The notebook established a permanent record of events that can be used to support your claim.</a:t>
            </a:r>
            <a:endParaRPr lang="en-US" sz="2400" dirty="0">
              <a:solidFill>
                <a:schemeClr val="bg1"/>
              </a:solidFill>
            </a:endParaRPr>
          </a:p>
        </p:txBody>
      </p:sp>
      <p:sp>
        <p:nvSpPr>
          <p:cNvPr id="4" name="TextBox 3"/>
          <p:cNvSpPr txBox="1"/>
          <p:nvPr/>
        </p:nvSpPr>
        <p:spPr>
          <a:xfrm>
            <a:off x="2563796" y="1905000"/>
            <a:ext cx="5638800" cy="923330"/>
          </a:xfrm>
          <a:prstGeom prst="rect">
            <a:avLst/>
          </a:prstGeom>
          <a:noFill/>
        </p:spPr>
        <p:txBody>
          <a:bodyPr wrap="square" rtlCol="0">
            <a:spAutoFit/>
          </a:bodyPr>
          <a:lstStyle/>
          <a:p>
            <a:r>
              <a:rPr lang="en-US" b="1" i="1" u="sng" dirty="0">
                <a:solidFill>
                  <a:schemeClr val="bg1"/>
                </a:solidFill>
              </a:rPr>
              <a:t>Lab notebooks are the property of the University, not the individual.</a:t>
            </a:r>
            <a:endParaRPr lang="en-US" dirty="0">
              <a:solidFill>
                <a:schemeClr val="bg1"/>
              </a:solidFill>
            </a:endParaRPr>
          </a:p>
          <a:p>
            <a:endParaRPr lang="en-US" dirty="0"/>
          </a:p>
        </p:txBody>
      </p:sp>
    </p:spTree>
    <p:extLst>
      <p:ext uri="{BB962C8B-B14F-4D97-AF65-F5344CB8AC3E}">
        <p14:creationId xmlns:p14="http://schemas.microsoft.com/office/powerpoint/2010/main" val="3086635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57200"/>
            <a:ext cx="6019800" cy="1200329"/>
          </a:xfrm>
          <a:prstGeom prst="rect">
            <a:avLst/>
          </a:prstGeom>
          <a:noFill/>
        </p:spPr>
        <p:txBody>
          <a:bodyPr wrap="square" rtlCol="0">
            <a:spAutoFit/>
          </a:bodyPr>
          <a:lstStyle/>
          <a:p>
            <a:r>
              <a:rPr lang="en-US" sz="3600" dirty="0" smtClean="0">
                <a:solidFill>
                  <a:schemeClr val="bg1"/>
                </a:solidFill>
              </a:rPr>
              <a:t>How long do I keep my notebooks?</a:t>
            </a:r>
            <a:endParaRPr lang="en-US" sz="3600" dirty="0">
              <a:solidFill>
                <a:schemeClr val="bg1"/>
              </a:solidFill>
            </a:endParaRPr>
          </a:p>
        </p:txBody>
      </p:sp>
      <p:sp>
        <p:nvSpPr>
          <p:cNvPr id="4" name="TextBox 3"/>
          <p:cNvSpPr txBox="1"/>
          <p:nvPr/>
        </p:nvSpPr>
        <p:spPr>
          <a:xfrm>
            <a:off x="1142998" y="2590800"/>
            <a:ext cx="6128613" cy="3323987"/>
          </a:xfrm>
          <a:prstGeom prst="rect">
            <a:avLst/>
          </a:prstGeom>
          <a:noFill/>
        </p:spPr>
        <p:txBody>
          <a:bodyPr wrap="square" rtlCol="0">
            <a:spAutoFit/>
          </a:bodyPr>
          <a:lstStyle/>
          <a:p>
            <a:r>
              <a:rPr lang="en-US" sz="3200" dirty="0">
                <a:solidFill>
                  <a:schemeClr val="bg1"/>
                </a:solidFill>
              </a:rPr>
              <a:t>It can take 2-6 years to obtain a patent. Patents typically run for 20 years. Notebooks need to be available for the life of the patent. Notebooks are a great help in cases of infringement and litigation.</a:t>
            </a:r>
          </a:p>
          <a:p>
            <a:endParaRPr lang="en-US" dirty="0"/>
          </a:p>
        </p:txBody>
      </p:sp>
      <p:pic>
        <p:nvPicPr>
          <p:cNvPr id="4100" name="Picture 4" descr="C:\Users\km42\AppData\Local\Microsoft\Windows\Temporary Internet Files\Content.IE5\UTGEQ02A\MC900152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57200"/>
            <a:ext cx="1436827" cy="220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7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830997"/>
          </a:xfrm>
          <a:prstGeom prst="rect">
            <a:avLst/>
          </a:prstGeom>
          <a:noFill/>
        </p:spPr>
        <p:txBody>
          <a:bodyPr wrap="square" rtlCol="0">
            <a:spAutoFit/>
          </a:bodyPr>
          <a:lstStyle/>
          <a:p>
            <a:pPr algn="ctr"/>
            <a:r>
              <a:rPr lang="en-US" sz="4800" i="1" dirty="0" smtClean="0">
                <a:solidFill>
                  <a:schemeClr val="bg1"/>
                </a:solidFill>
              </a:rPr>
              <a:t>What is an invention or work</a:t>
            </a:r>
            <a:r>
              <a:rPr lang="en-US" sz="4000" i="1" dirty="0"/>
              <a:t> </a:t>
            </a:r>
            <a:r>
              <a:rPr lang="en-US" sz="4000" i="1" dirty="0" smtClean="0">
                <a:solidFill>
                  <a:schemeClr val="bg1"/>
                </a:solidFill>
              </a:rPr>
              <a:t>?</a:t>
            </a:r>
            <a:endParaRPr lang="en-US" i="1" dirty="0">
              <a:solidFill>
                <a:schemeClr val="bg1"/>
              </a:solidFill>
            </a:endParaRPr>
          </a:p>
        </p:txBody>
      </p:sp>
      <p:sp>
        <p:nvSpPr>
          <p:cNvPr id="3" name="TextBox 2"/>
          <p:cNvSpPr txBox="1"/>
          <p:nvPr/>
        </p:nvSpPr>
        <p:spPr>
          <a:xfrm>
            <a:off x="762000" y="2514600"/>
            <a:ext cx="7848600" cy="2800767"/>
          </a:xfrm>
          <a:prstGeom prst="rect">
            <a:avLst/>
          </a:prstGeom>
          <a:noFill/>
        </p:spPr>
        <p:txBody>
          <a:bodyPr wrap="square" rtlCol="0">
            <a:spAutoFit/>
          </a:bodyPr>
          <a:lstStyle/>
          <a:p>
            <a:r>
              <a:rPr lang="en-US" sz="4400" dirty="0" smtClean="0">
                <a:solidFill>
                  <a:schemeClr val="bg1"/>
                </a:solidFill>
              </a:rPr>
              <a:t>In general, an invention or work is fully conceived when you can reduce it to practice without any further innovation</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800162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m42\AppData\Local\Microsoft\Windows\Temporary Internet Files\Content.IE5\QI9K7YBA\MC9000589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876800"/>
            <a:ext cx="1788566" cy="1294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533400"/>
            <a:ext cx="7274966" cy="769441"/>
          </a:xfrm>
          <a:prstGeom prst="rect">
            <a:avLst/>
          </a:prstGeom>
          <a:noFill/>
        </p:spPr>
        <p:txBody>
          <a:bodyPr wrap="square" rtlCol="0">
            <a:spAutoFit/>
          </a:bodyPr>
          <a:lstStyle/>
          <a:p>
            <a:r>
              <a:rPr lang="en-US" sz="4400" dirty="0" smtClean="0">
                <a:solidFill>
                  <a:schemeClr val="bg1"/>
                </a:solidFill>
              </a:rPr>
              <a:t>What should be recorded?</a:t>
            </a:r>
            <a:endParaRPr lang="en-US" sz="4400" dirty="0">
              <a:solidFill>
                <a:schemeClr val="bg1"/>
              </a:solidFill>
            </a:endParaRPr>
          </a:p>
        </p:txBody>
      </p:sp>
      <p:sp>
        <p:nvSpPr>
          <p:cNvPr id="3" name="TextBox 2"/>
          <p:cNvSpPr txBox="1"/>
          <p:nvPr/>
        </p:nvSpPr>
        <p:spPr>
          <a:xfrm>
            <a:off x="1066800" y="1676400"/>
            <a:ext cx="5562600" cy="4801314"/>
          </a:xfrm>
          <a:prstGeom prst="rect">
            <a:avLst/>
          </a:prstGeom>
          <a:noFill/>
        </p:spPr>
        <p:txBody>
          <a:bodyPr wrap="square" rtlCol="0">
            <a:spAutoFit/>
          </a:bodyPr>
          <a:lstStyle/>
          <a:p>
            <a:pPr>
              <a:buFont typeface="Arial" panose="020B0604020202020204" pitchFamily="34" charset="0"/>
              <a:buChar char="•"/>
            </a:pPr>
            <a:r>
              <a:rPr lang="en-US" sz="2400" dirty="0">
                <a:solidFill>
                  <a:schemeClr val="bg1"/>
                </a:solidFill>
              </a:rPr>
              <a:t>Raw data and final results of experiments</a:t>
            </a:r>
            <a:br>
              <a:rPr lang="en-US" sz="2400" dirty="0">
                <a:solidFill>
                  <a:schemeClr val="bg1"/>
                </a:solidFill>
              </a:rPr>
            </a:br>
            <a:r>
              <a:rPr lang="en-US" sz="2400" dirty="0">
                <a:solidFill>
                  <a:schemeClr val="bg1"/>
                </a:solidFill>
              </a:rPr>
              <a:t>• Drawings</a:t>
            </a:r>
            <a:br>
              <a:rPr lang="en-US" sz="2400" dirty="0">
                <a:solidFill>
                  <a:schemeClr val="bg1"/>
                </a:solidFill>
              </a:rPr>
            </a:br>
            <a:r>
              <a:rPr lang="en-US" sz="2400" dirty="0">
                <a:solidFill>
                  <a:schemeClr val="bg1"/>
                </a:solidFill>
              </a:rPr>
              <a:t>• Protocols and designs of experiments</a:t>
            </a:r>
            <a:br>
              <a:rPr lang="en-US" sz="2400" dirty="0">
                <a:solidFill>
                  <a:schemeClr val="bg1"/>
                </a:solidFill>
              </a:rPr>
            </a:br>
            <a:r>
              <a:rPr lang="en-US" sz="2400" dirty="0">
                <a:solidFill>
                  <a:schemeClr val="bg1"/>
                </a:solidFill>
              </a:rPr>
              <a:t>• Calculations on which results are based</a:t>
            </a:r>
            <a:br>
              <a:rPr lang="en-US" sz="2400" dirty="0">
                <a:solidFill>
                  <a:schemeClr val="bg1"/>
                </a:solidFill>
              </a:rPr>
            </a:br>
            <a:r>
              <a:rPr lang="en-US" sz="2400" dirty="0">
                <a:solidFill>
                  <a:schemeClr val="bg1"/>
                </a:solidFill>
              </a:rPr>
              <a:t>• Details of equipment use</a:t>
            </a:r>
            <a:br>
              <a:rPr lang="en-US" sz="2400" dirty="0">
                <a:solidFill>
                  <a:schemeClr val="bg1"/>
                </a:solidFill>
              </a:rPr>
            </a:br>
            <a:r>
              <a:rPr lang="en-US" sz="2400" dirty="0">
                <a:solidFill>
                  <a:schemeClr val="bg1"/>
                </a:solidFill>
              </a:rPr>
              <a:t>• Details of research and </a:t>
            </a:r>
            <a:r>
              <a:rPr lang="en-US" sz="2400" dirty="0" smtClean="0">
                <a:solidFill>
                  <a:schemeClr val="bg1"/>
                </a:solidFill>
              </a:rPr>
              <a:t>developmental</a:t>
            </a:r>
          </a:p>
          <a:p>
            <a:r>
              <a:rPr lang="en-US" sz="2400" dirty="0">
                <a:solidFill>
                  <a:schemeClr val="bg1"/>
                </a:solidFill>
              </a:rPr>
              <a:t> </a:t>
            </a:r>
            <a:r>
              <a:rPr lang="en-US" sz="2400" dirty="0" smtClean="0">
                <a:solidFill>
                  <a:schemeClr val="bg1"/>
                </a:solidFill>
              </a:rPr>
              <a:t>   </a:t>
            </a:r>
            <a:r>
              <a:rPr lang="en-US" sz="2400" dirty="0">
                <a:solidFill>
                  <a:schemeClr val="bg1"/>
                </a:solidFill>
              </a:rPr>
              <a:t>efforts</a:t>
            </a:r>
            <a:br>
              <a:rPr lang="en-US" sz="2400" dirty="0">
                <a:solidFill>
                  <a:schemeClr val="bg1"/>
                </a:solidFill>
              </a:rPr>
            </a:br>
            <a:r>
              <a:rPr lang="en-US" sz="2400" dirty="0">
                <a:solidFill>
                  <a:schemeClr val="bg1"/>
                </a:solidFill>
              </a:rPr>
              <a:t>• Ideas generated in meeting- list </a:t>
            </a:r>
            <a:r>
              <a:rPr lang="en-US" sz="2400" dirty="0" smtClean="0">
                <a:solidFill>
                  <a:schemeClr val="bg1"/>
                </a:solidFill>
              </a:rPr>
              <a:t>who</a:t>
            </a:r>
          </a:p>
          <a:p>
            <a:r>
              <a:rPr lang="en-US" sz="2400" dirty="0">
                <a:solidFill>
                  <a:schemeClr val="bg1"/>
                </a:solidFill>
              </a:rPr>
              <a:t> </a:t>
            </a:r>
            <a:r>
              <a:rPr lang="en-US" sz="2400" dirty="0" smtClean="0">
                <a:solidFill>
                  <a:schemeClr val="bg1"/>
                </a:solidFill>
              </a:rPr>
              <a:t>  contributed </a:t>
            </a:r>
            <a:r>
              <a:rPr lang="en-US" sz="2400" dirty="0">
                <a:solidFill>
                  <a:schemeClr val="bg1"/>
                </a:solidFill>
              </a:rPr>
              <a:t>to the idea</a:t>
            </a:r>
            <a:br>
              <a:rPr lang="en-US" sz="2400" dirty="0">
                <a:solidFill>
                  <a:schemeClr val="bg1"/>
                </a:solidFill>
              </a:rPr>
            </a:br>
            <a:r>
              <a:rPr lang="en-US" sz="2400" dirty="0">
                <a:solidFill>
                  <a:schemeClr val="bg1"/>
                </a:solidFill>
              </a:rPr>
              <a:t>• Dates when idea was formed and </a:t>
            </a:r>
            <a:r>
              <a:rPr lang="en-US" sz="2400" dirty="0" smtClean="0">
                <a:solidFill>
                  <a:schemeClr val="bg1"/>
                </a:solidFill>
              </a:rPr>
              <a:t>when</a:t>
            </a:r>
          </a:p>
          <a:p>
            <a:r>
              <a:rPr lang="en-US" sz="2400" dirty="0">
                <a:solidFill>
                  <a:schemeClr val="bg1"/>
                </a:solidFill>
              </a:rPr>
              <a:t> </a:t>
            </a:r>
            <a:r>
              <a:rPr lang="en-US" sz="2400" dirty="0" smtClean="0">
                <a:solidFill>
                  <a:schemeClr val="bg1"/>
                </a:solidFill>
              </a:rPr>
              <a:t>   </a:t>
            </a:r>
            <a:r>
              <a:rPr lang="en-US" sz="2400" dirty="0">
                <a:solidFill>
                  <a:schemeClr val="bg1"/>
                </a:solidFill>
              </a:rPr>
              <a:t>work was started &amp; completed</a:t>
            </a:r>
            <a:br>
              <a:rPr lang="en-US" sz="2400" dirty="0">
                <a:solidFill>
                  <a:schemeClr val="bg1"/>
                </a:solidFill>
              </a:rPr>
            </a:br>
            <a:r>
              <a:rPr lang="en-US" sz="2400" dirty="0">
                <a:solidFill>
                  <a:schemeClr val="bg1"/>
                </a:solidFill>
              </a:rPr>
              <a:t>• Plans for future experiments</a:t>
            </a:r>
            <a:endParaRPr lang="en-US" sz="2400" b="1" dirty="0">
              <a:solidFill>
                <a:schemeClr val="bg1"/>
              </a:solidFill>
            </a:endParaRPr>
          </a:p>
          <a:p>
            <a:endParaRPr lang="en-US" dirty="0"/>
          </a:p>
        </p:txBody>
      </p:sp>
    </p:spTree>
    <p:extLst>
      <p:ext uri="{BB962C8B-B14F-4D97-AF65-F5344CB8AC3E}">
        <p14:creationId xmlns:p14="http://schemas.microsoft.com/office/powerpoint/2010/main" val="32513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239000" cy="646331"/>
          </a:xfrm>
          <a:prstGeom prst="rect">
            <a:avLst/>
          </a:prstGeom>
          <a:noFill/>
        </p:spPr>
        <p:txBody>
          <a:bodyPr wrap="square" rtlCol="0">
            <a:spAutoFit/>
          </a:bodyPr>
          <a:lstStyle/>
          <a:p>
            <a:r>
              <a:rPr lang="en-US" sz="3600" dirty="0">
                <a:solidFill>
                  <a:schemeClr val="bg1"/>
                </a:solidFill>
              </a:rPr>
              <a:t>How should information be recorded?</a:t>
            </a:r>
          </a:p>
        </p:txBody>
      </p:sp>
      <p:sp>
        <p:nvSpPr>
          <p:cNvPr id="3" name="TextBox 2"/>
          <p:cNvSpPr txBox="1"/>
          <p:nvPr/>
        </p:nvSpPr>
        <p:spPr>
          <a:xfrm>
            <a:off x="914400" y="1524000"/>
            <a:ext cx="7391400" cy="5170646"/>
          </a:xfrm>
          <a:prstGeom prst="rect">
            <a:avLst/>
          </a:prstGeom>
          <a:noFill/>
        </p:spPr>
        <p:txBody>
          <a:bodyPr wrap="square" rtlCol="0">
            <a:spAutoFit/>
          </a:bodyPr>
          <a:lstStyle/>
          <a:p>
            <a:r>
              <a:rPr lang="en-US" sz="2400" b="1" dirty="0">
                <a:solidFill>
                  <a:schemeClr val="bg1"/>
                </a:solidFill>
              </a:rPr>
              <a:t>Use archival-quality, bound notebooks with </a:t>
            </a:r>
            <a:r>
              <a:rPr lang="en-US" sz="2400" b="1" dirty="0" smtClean="0">
                <a:solidFill>
                  <a:schemeClr val="bg1"/>
                </a:solidFill>
              </a:rPr>
              <a:t>numbered</a:t>
            </a:r>
          </a:p>
          <a:p>
            <a:r>
              <a:rPr lang="en-US" sz="2400" b="1" dirty="0" smtClean="0">
                <a:solidFill>
                  <a:schemeClr val="bg1"/>
                </a:solidFill>
              </a:rPr>
              <a:t> </a:t>
            </a:r>
            <a:r>
              <a:rPr lang="en-US" sz="2400" b="1" dirty="0">
                <a:solidFill>
                  <a:schemeClr val="bg1"/>
                </a:solidFill>
              </a:rPr>
              <a:t>pages</a:t>
            </a:r>
            <a:br>
              <a:rPr lang="en-US" sz="2400" b="1" dirty="0">
                <a:solidFill>
                  <a:schemeClr val="bg1"/>
                </a:solidFill>
              </a:rPr>
            </a:br>
            <a:r>
              <a:rPr lang="en-US" sz="2400" b="1" dirty="0">
                <a:solidFill>
                  <a:schemeClr val="bg1"/>
                </a:solidFill>
              </a:rPr>
              <a:t>• </a:t>
            </a:r>
            <a:r>
              <a:rPr lang="en-US" sz="2400" dirty="0">
                <a:solidFill>
                  <a:schemeClr val="bg1"/>
                </a:solidFill>
              </a:rPr>
              <a:t>Each project should have its own notebook or set of </a:t>
            </a:r>
            <a:endParaRPr lang="en-US" sz="2400" dirty="0" smtClean="0">
              <a:solidFill>
                <a:schemeClr val="bg1"/>
              </a:solidFill>
            </a:endParaRPr>
          </a:p>
          <a:p>
            <a:r>
              <a:rPr lang="en-US" sz="2400" dirty="0">
                <a:solidFill>
                  <a:schemeClr val="bg1"/>
                </a:solidFill>
              </a:rPr>
              <a:t> </a:t>
            </a:r>
            <a:r>
              <a:rPr lang="en-US" sz="2400" dirty="0" smtClean="0">
                <a:solidFill>
                  <a:schemeClr val="bg1"/>
                </a:solidFill>
              </a:rPr>
              <a:t>  notebooks</a:t>
            </a:r>
            <a:r>
              <a:rPr lang="en-US" sz="2400" dirty="0">
                <a:solidFill>
                  <a:schemeClr val="bg1"/>
                </a:solidFill>
              </a:rPr>
              <a:t/>
            </a:r>
            <a:br>
              <a:rPr lang="en-US" sz="2400" dirty="0">
                <a:solidFill>
                  <a:schemeClr val="bg1"/>
                </a:solidFill>
              </a:rPr>
            </a:br>
            <a:r>
              <a:rPr lang="en-US" sz="2400" dirty="0">
                <a:solidFill>
                  <a:schemeClr val="bg1"/>
                </a:solidFill>
              </a:rPr>
              <a:t>• Number each notebook in multiple-notebook projects</a:t>
            </a:r>
            <a:br>
              <a:rPr lang="en-US" sz="2400" dirty="0">
                <a:solidFill>
                  <a:schemeClr val="bg1"/>
                </a:solidFill>
              </a:rPr>
            </a:br>
            <a:r>
              <a:rPr lang="en-US" sz="2400" dirty="0">
                <a:solidFill>
                  <a:schemeClr val="bg1"/>
                </a:solidFill>
              </a:rPr>
              <a:t>• Make entries in permanent ink</a:t>
            </a:r>
            <a:br>
              <a:rPr lang="en-US" sz="2400" dirty="0">
                <a:solidFill>
                  <a:schemeClr val="bg1"/>
                </a:solidFill>
              </a:rPr>
            </a:br>
            <a:r>
              <a:rPr lang="en-US" sz="2400" dirty="0">
                <a:solidFill>
                  <a:schemeClr val="bg1"/>
                </a:solidFill>
              </a:rPr>
              <a:t>• Use consistent nomenclature</a:t>
            </a:r>
            <a:br>
              <a:rPr lang="en-US" sz="2400" dirty="0">
                <a:solidFill>
                  <a:schemeClr val="bg1"/>
                </a:solidFill>
              </a:rPr>
            </a:br>
            <a:r>
              <a:rPr lang="en-US" sz="2400" dirty="0">
                <a:solidFill>
                  <a:schemeClr val="bg1"/>
                </a:solidFill>
              </a:rPr>
              <a:t>• Enter information on the same day as the event</a:t>
            </a:r>
            <a:br>
              <a:rPr lang="en-US" sz="2400" dirty="0">
                <a:solidFill>
                  <a:schemeClr val="bg1"/>
                </a:solidFill>
              </a:rPr>
            </a:br>
            <a:r>
              <a:rPr lang="en-US" sz="2400" dirty="0">
                <a:solidFill>
                  <a:schemeClr val="bg1"/>
                </a:solidFill>
              </a:rPr>
              <a:t>• Do not skip pages or leave large empty areas</a:t>
            </a:r>
            <a:br>
              <a:rPr lang="en-US" sz="2400" dirty="0">
                <a:solidFill>
                  <a:schemeClr val="bg1"/>
                </a:solidFill>
              </a:rPr>
            </a:br>
            <a:r>
              <a:rPr lang="en-US" sz="2400" dirty="0">
                <a:solidFill>
                  <a:schemeClr val="bg1"/>
                </a:solidFill>
              </a:rPr>
              <a:t>• Write legibly</a:t>
            </a:r>
            <a:br>
              <a:rPr lang="en-US" sz="2400" dirty="0">
                <a:solidFill>
                  <a:schemeClr val="bg1"/>
                </a:solidFill>
              </a:rPr>
            </a:br>
            <a:r>
              <a:rPr lang="en-US" sz="2400" dirty="0">
                <a:solidFill>
                  <a:schemeClr val="bg1"/>
                </a:solidFill>
              </a:rPr>
              <a:t>• Draw a line through discarded entries</a:t>
            </a:r>
            <a:br>
              <a:rPr lang="en-US" sz="2400" dirty="0">
                <a:solidFill>
                  <a:schemeClr val="bg1"/>
                </a:solidFill>
              </a:rPr>
            </a:br>
            <a:r>
              <a:rPr lang="en-US" sz="2400" dirty="0">
                <a:solidFill>
                  <a:schemeClr val="bg1"/>
                </a:solidFill>
              </a:rPr>
              <a:t>• Sign and date each entry &amp; have the entry witnessed </a:t>
            </a:r>
            <a:r>
              <a:rPr lang="en-US" sz="2400" dirty="0" smtClean="0">
                <a:solidFill>
                  <a:schemeClr val="bg1"/>
                </a:solidFill>
              </a:rPr>
              <a:t>by</a:t>
            </a:r>
          </a:p>
          <a:p>
            <a:r>
              <a:rPr lang="en-US" sz="2400" dirty="0">
                <a:solidFill>
                  <a:schemeClr val="bg1"/>
                </a:solidFill>
              </a:rPr>
              <a:t> </a:t>
            </a:r>
            <a:r>
              <a:rPr lang="en-US" sz="2400" dirty="0" smtClean="0">
                <a:solidFill>
                  <a:schemeClr val="bg1"/>
                </a:solidFill>
              </a:rPr>
              <a:t>   someone knowledgeable </a:t>
            </a:r>
            <a:r>
              <a:rPr lang="en-US" sz="2400" dirty="0">
                <a:solidFill>
                  <a:schemeClr val="bg1"/>
                </a:solidFill>
              </a:rPr>
              <a:t>about the work.</a:t>
            </a:r>
            <a:endParaRPr lang="en-US" sz="2400" b="1" dirty="0">
              <a:solidFill>
                <a:schemeClr val="bg1"/>
              </a:solidFill>
            </a:endParaRPr>
          </a:p>
          <a:p>
            <a:endParaRPr lang="en-US" dirty="0"/>
          </a:p>
        </p:txBody>
      </p:sp>
    </p:spTree>
    <p:extLst>
      <p:ext uri="{BB962C8B-B14F-4D97-AF65-F5344CB8AC3E}">
        <p14:creationId xmlns:p14="http://schemas.microsoft.com/office/powerpoint/2010/main" val="3154586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010400" cy="1446550"/>
          </a:xfrm>
          <a:prstGeom prst="rect">
            <a:avLst/>
          </a:prstGeom>
          <a:noFill/>
        </p:spPr>
        <p:txBody>
          <a:bodyPr wrap="square" rtlCol="0">
            <a:spAutoFit/>
          </a:bodyPr>
          <a:lstStyle/>
          <a:p>
            <a:r>
              <a:rPr lang="en-US" sz="4400" dirty="0" smtClean="0">
                <a:solidFill>
                  <a:schemeClr val="bg1"/>
                </a:solidFill>
              </a:rPr>
              <a:t>How should notebooks be stored?</a:t>
            </a:r>
            <a:endParaRPr lang="en-US" sz="4400" dirty="0">
              <a:solidFill>
                <a:schemeClr val="bg1"/>
              </a:solidFill>
            </a:endParaRPr>
          </a:p>
        </p:txBody>
      </p:sp>
      <p:pic>
        <p:nvPicPr>
          <p:cNvPr id="5122" name="Picture 2" descr="C:\Users\km42\AppData\Local\Microsoft\Windows\Temporary Internet Files\Content.IE5\4JZ3XIJR\MC9003912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397" y="4510392"/>
            <a:ext cx="1893722" cy="1827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4437" y="2667000"/>
            <a:ext cx="6890461" cy="2446824"/>
          </a:xfrm>
          <a:prstGeom prst="rect">
            <a:avLst/>
          </a:prstGeom>
          <a:noFill/>
        </p:spPr>
        <p:txBody>
          <a:bodyPr wrap="square" rtlCol="0">
            <a:spAutoFit/>
          </a:bodyPr>
          <a:lstStyle/>
          <a:p>
            <a:pPr>
              <a:lnSpc>
                <a:spcPct val="150000"/>
              </a:lnSpc>
              <a:buFont typeface="Arial" panose="020B0604020202020204" pitchFamily="34" charset="0"/>
              <a:buChar char="•"/>
            </a:pPr>
            <a:r>
              <a:rPr lang="en-US" dirty="0" smtClean="0">
                <a:solidFill>
                  <a:schemeClr val="bg1"/>
                </a:solidFill>
              </a:rPr>
              <a:t> Maintain </a:t>
            </a:r>
            <a:r>
              <a:rPr lang="en-US" dirty="0">
                <a:solidFill>
                  <a:schemeClr val="bg1"/>
                </a:solidFill>
              </a:rPr>
              <a:t>notebooks in a central location, preferably </a:t>
            </a:r>
            <a:r>
              <a:rPr lang="en-US" dirty="0" smtClean="0">
                <a:solidFill>
                  <a:schemeClr val="bg1"/>
                </a:solidFill>
              </a:rPr>
              <a:t>a fireproof </a:t>
            </a:r>
            <a:r>
              <a:rPr lang="en-US" dirty="0">
                <a:solidFill>
                  <a:schemeClr val="bg1"/>
                </a:solidFill>
              </a:rPr>
              <a:t>safe </a:t>
            </a:r>
            <a:r>
              <a:rPr lang="en-US" dirty="0" smtClean="0">
                <a:solidFill>
                  <a:schemeClr val="bg1"/>
                </a:solidFill>
              </a:rPr>
              <a:t>or</a:t>
            </a:r>
          </a:p>
          <a:p>
            <a:pPr>
              <a:lnSpc>
                <a:spcPct val="150000"/>
              </a:lnSpc>
            </a:pPr>
            <a:r>
              <a:rPr lang="en-US" dirty="0">
                <a:solidFill>
                  <a:schemeClr val="bg1"/>
                </a:solidFill>
              </a:rPr>
              <a:t> </a:t>
            </a:r>
            <a:r>
              <a:rPr lang="en-US" dirty="0" smtClean="0">
                <a:solidFill>
                  <a:schemeClr val="bg1"/>
                </a:solidFill>
              </a:rPr>
              <a:t>  </a:t>
            </a:r>
            <a:r>
              <a:rPr lang="en-US" dirty="0">
                <a:solidFill>
                  <a:schemeClr val="bg1"/>
                </a:solidFill>
              </a:rPr>
              <a:t>file </a:t>
            </a:r>
            <a:r>
              <a:rPr lang="en-US" dirty="0" smtClean="0">
                <a:solidFill>
                  <a:schemeClr val="bg1"/>
                </a:solidFill>
              </a:rPr>
              <a:t>cabinet</a:t>
            </a:r>
            <a:r>
              <a:rPr lang="en-US" dirty="0">
                <a:solidFill>
                  <a:schemeClr val="bg1"/>
                </a:solidFill>
              </a:rPr>
              <a:t>.</a:t>
            </a:r>
            <a:br>
              <a:rPr lang="en-US" dirty="0">
                <a:solidFill>
                  <a:schemeClr val="bg1"/>
                </a:solidFill>
              </a:rPr>
            </a:br>
            <a:r>
              <a:rPr lang="en-US" dirty="0">
                <a:solidFill>
                  <a:schemeClr val="bg1"/>
                </a:solidFill>
              </a:rPr>
              <a:t>• If there is a sprinkler system, plastic bags should be </a:t>
            </a:r>
            <a:r>
              <a:rPr lang="en-US" dirty="0" smtClean="0">
                <a:solidFill>
                  <a:schemeClr val="bg1"/>
                </a:solidFill>
              </a:rPr>
              <a:t>used</a:t>
            </a:r>
            <a:r>
              <a:rPr lang="en-US" dirty="0">
                <a:solidFill>
                  <a:schemeClr val="bg1"/>
                </a:solidFill>
              </a:rPr>
              <a:t>.</a:t>
            </a:r>
            <a:br>
              <a:rPr lang="en-US" dirty="0">
                <a:solidFill>
                  <a:schemeClr val="bg1"/>
                </a:solidFill>
              </a:rPr>
            </a:br>
            <a:r>
              <a:rPr lang="en-US" dirty="0">
                <a:solidFill>
                  <a:schemeClr val="bg1"/>
                </a:solidFill>
              </a:rPr>
              <a:t>• Store notebooks in a cool, dry place away from </a:t>
            </a:r>
            <a:r>
              <a:rPr lang="en-US" dirty="0" smtClean="0">
                <a:solidFill>
                  <a:schemeClr val="bg1"/>
                </a:solidFill>
              </a:rPr>
              <a:t>damaging light</a:t>
            </a:r>
            <a:r>
              <a:rPr lang="en-US" dirty="0">
                <a:solidFill>
                  <a:schemeClr val="bg1"/>
                </a:solidFill>
              </a:rPr>
              <a:t>, </a:t>
            </a:r>
            <a:endParaRPr lang="en-US" dirty="0" smtClean="0">
              <a:solidFill>
                <a:schemeClr val="bg1"/>
              </a:solidFill>
            </a:endParaRPr>
          </a:p>
          <a:p>
            <a:pPr>
              <a:lnSpc>
                <a:spcPct val="150000"/>
              </a:lnSpc>
            </a:pPr>
            <a:r>
              <a:rPr lang="en-US" dirty="0">
                <a:solidFill>
                  <a:schemeClr val="bg1"/>
                </a:solidFill>
              </a:rPr>
              <a:t> </a:t>
            </a:r>
            <a:r>
              <a:rPr lang="en-US" dirty="0" smtClean="0">
                <a:solidFill>
                  <a:schemeClr val="bg1"/>
                </a:solidFill>
              </a:rPr>
              <a:t> corrosive agents </a:t>
            </a:r>
            <a:r>
              <a:rPr lang="en-US" dirty="0">
                <a:solidFill>
                  <a:schemeClr val="bg1"/>
                </a:solidFill>
              </a:rPr>
              <a:t>and organic fumes.</a:t>
            </a:r>
          </a:p>
          <a:p>
            <a:endParaRPr lang="en-US" dirty="0"/>
          </a:p>
        </p:txBody>
      </p:sp>
      <p:cxnSp>
        <p:nvCxnSpPr>
          <p:cNvPr id="5" name="Straight Connector 4"/>
          <p:cNvCxnSpPr/>
          <p:nvPr/>
        </p:nvCxnSpPr>
        <p:spPr>
          <a:xfrm flipH="1">
            <a:off x="6846722" y="4153711"/>
            <a:ext cx="1752600" cy="243840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7010400" y="4347613"/>
            <a:ext cx="1752600" cy="22444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351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696200" cy="769441"/>
          </a:xfrm>
          <a:prstGeom prst="rect">
            <a:avLst/>
          </a:prstGeom>
          <a:noFill/>
        </p:spPr>
        <p:txBody>
          <a:bodyPr wrap="square" rtlCol="0">
            <a:spAutoFit/>
          </a:bodyPr>
          <a:lstStyle/>
          <a:p>
            <a:r>
              <a:rPr lang="en-US" sz="4400" dirty="0" smtClean="0">
                <a:solidFill>
                  <a:schemeClr val="bg1"/>
                </a:solidFill>
              </a:rPr>
              <a:t>Electronic Records</a:t>
            </a:r>
            <a:endParaRPr lang="en-US" sz="4400" dirty="0">
              <a:solidFill>
                <a:schemeClr val="bg1"/>
              </a:solidFill>
            </a:endParaRPr>
          </a:p>
        </p:txBody>
      </p:sp>
      <p:sp>
        <p:nvSpPr>
          <p:cNvPr id="3" name="TextBox 2"/>
          <p:cNvSpPr txBox="1"/>
          <p:nvPr/>
        </p:nvSpPr>
        <p:spPr>
          <a:xfrm>
            <a:off x="1066800" y="2057400"/>
            <a:ext cx="7239000" cy="3816429"/>
          </a:xfrm>
          <a:prstGeom prst="rect">
            <a:avLst/>
          </a:prstGeom>
          <a:noFill/>
        </p:spPr>
        <p:txBody>
          <a:bodyPr wrap="square" rtlCol="0">
            <a:spAutoFit/>
          </a:bodyPr>
          <a:lstStyle/>
          <a:p>
            <a:r>
              <a:rPr lang="en-US" sz="2800" dirty="0">
                <a:solidFill>
                  <a:schemeClr val="bg1"/>
                </a:solidFill>
              </a:rPr>
              <a:t>Electronic notebooks are held to the same requirements as hard copy notebooks. Electronic notebooks should be copied to Read-only electronic storage formats with a date stamp on a regular basis. All electronic documents MUST be convertible to a human-readable format. Electronic records need to be updated as the technology changes to meet these requirements</a:t>
            </a:r>
            <a:r>
              <a:rPr lang="en-US" dirty="0"/>
              <a:t>.</a:t>
            </a:r>
          </a:p>
          <a:p>
            <a:endParaRPr lang="en-US" dirty="0"/>
          </a:p>
        </p:txBody>
      </p:sp>
    </p:spTree>
    <p:extLst>
      <p:ext uri="{BB962C8B-B14F-4D97-AF65-F5344CB8AC3E}">
        <p14:creationId xmlns:p14="http://schemas.microsoft.com/office/powerpoint/2010/main" val="4040408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6934200" cy="1477328"/>
          </a:xfrm>
          <a:prstGeom prst="rect">
            <a:avLst/>
          </a:prstGeom>
          <a:noFill/>
        </p:spPr>
        <p:txBody>
          <a:bodyPr wrap="square" rtlCol="0">
            <a:spAutoFit/>
          </a:bodyPr>
          <a:lstStyle/>
          <a:p>
            <a:pPr algn="ctr"/>
            <a:r>
              <a:rPr lang="en-US" dirty="0">
                <a:solidFill>
                  <a:schemeClr val="bg1"/>
                </a:solidFill>
              </a:rPr>
              <a:t>For questions about university policies regarding industry relationships, patenting and licensing, and technology transfer, please contact:</a:t>
            </a:r>
          </a:p>
          <a:p>
            <a:pPr algn="ctr" eaLnBrk="0" hangingPunct="0"/>
            <a:r>
              <a:rPr lang="en-US" dirty="0">
                <a:solidFill>
                  <a:schemeClr val="bg1"/>
                </a:solidFill>
              </a:rPr>
              <a:t> </a:t>
            </a:r>
          </a:p>
          <a:p>
            <a:pPr algn="ctr" eaLnBrk="0" hangingPunct="0"/>
            <a:r>
              <a:rPr lang="en-US" b="1" u="heavy" dirty="0" smtClean="0">
                <a:solidFill>
                  <a:schemeClr val="bg1"/>
                </a:solidFill>
              </a:rPr>
              <a:t>Office </a:t>
            </a:r>
            <a:r>
              <a:rPr lang="en-US" b="1" u="heavy" dirty="0">
                <a:solidFill>
                  <a:schemeClr val="bg1"/>
                </a:solidFill>
              </a:rPr>
              <a:t>of Commercialization and Industrial Relations (OCIR)</a:t>
            </a:r>
            <a:endParaRPr lang="en-US" dirty="0">
              <a:solidFill>
                <a:schemeClr val="bg1"/>
              </a:solidFill>
            </a:endParaRP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16244714"/>
              </p:ext>
            </p:extLst>
          </p:nvPr>
        </p:nvGraphicFramePr>
        <p:xfrm>
          <a:off x="1752600" y="3200400"/>
          <a:ext cx="5699760" cy="1931802"/>
        </p:xfrm>
        <a:graphic>
          <a:graphicData uri="http://schemas.openxmlformats.org/drawingml/2006/table">
            <a:tbl>
              <a:tblPr>
                <a:tableStyleId>{5C22544A-7EE6-4342-B048-85BDC9FD1C3A}</a:tableStyleId>
              </a:tblPr>
              <a:tblGrid>
                <a:gridCol w="2758440"/>
                <a:gridCol w="1143000"/>
                <a:gridCol w="1798320"/>
              </a:tblGrid>
              <a:tr h="990600">
                <a:tc>
                  <a:txBody>
                    <a:bodyPr/>
                    <a:lstStyle/>
                    <a:p>
                      <a:pPr marL="34925" marR="1141095" eaLnBrk="0" hangingPunct="0">
                        <a:spcBef>
                          <a:spcPts val="630"/>
                        </a:spcBef>
                        <a:spcAft>
                          <a:spcPts val="0"/>
                        </a:spcAft>
                      </a:pPr>
                      <a:r>
                        <a:rPr lang="en-US" sz="1400" b="1" dirty="0">
                          <a:effectLst/>
                        </a:rPr>
                        <a:t>Reddy</a:t>
                      </a:r>
                      <a:r>
                        <a:rPr lang="en-US" sz="1400" b="1" spc="-100" dirty="0">
                          <a:effectLst/>
                        </a:rPr>
                        <a:t> </a:t>
                      </a:r>
                      <a:r>
                        <a:rPr lang="en-US" sz="1400" b="1" spc="-5" dirty="0" err="1">
                          <a:effectLst/>
                        </a:rPr>
                        <a:t>Venumbaka</a:t>
                      </a:r>
                      <a:r>
                        <a:rPr lang="en-US" sz="1400" b="1" spc="-5" dirty="0">
                          <a:effectLst/>
                        </a:rPr>
                        <a:t>,</a:t>
                      </a:r>
                      <a:r>
                        <a:rPr lang="en-US" sz="1400" b="1" spc="100" dirty="0">
                          <a:effectLst/>
                        </a:rPr>
                        <a:t> </a:t>
                      </a:r>
                      <a:r>
                        <a:rPr lang="en-US" sz="1400" b="1" spc="-5" dirty="0">
                          <a:effectLst/>
                        </a:rPr>
                        <a:t>Director,</a:t>
                      </a:r>
                      <a:r>
                        <a:rPr lang="en-US" sz="1400" b="1" spc="-60" dirty="0">
                          <a:effectLst/>
                        </a:rPr>
                        <a:t> </a:t>
                      </a:r>
                      <a:r>
                        <a:rPr lang="en-US" sz="1400" b="1" spc="-5" dirty="0">
                          <a:effectLst/>
                        </a:rPr>
                        <a:t>OCIR</a:t>
                      </a:r>
                      <a:endParaRPr lang="en-US" sz="1400" b="1" dirty="0">
                        <a:effectLst/>
                        <a:latin typeface="Times New Roman"/>
                        <a:ea typeface="Times New Roman"/>
                      </a:endParaRPr>
                    </a:p>
                  </a:txBody>
                  <a:tcPr marL="0" marR="0" marT="0" marB="0"/>
                </a:tc>
                <a:tc>
                  <a:txBody>
                    <a:bodyPr/>
                    <a:lstStyle/>
                    <a:p>
                      <a:pPr marL="0" marR="0" eaLnBrk="0" hangingPunct="0">
                        <a:spcBef>
                          <a:spcPts val="0"/>
                        </a:spcBef>
                        <a:spcAft>
                          <a:spcPts val="0"/>
                        </a:spcAft>
                      </a:pPr>
                      <a:r>
                        <a:rPr lang="en-US" sz="1350" b="1" dirty="0">
                          <a:effectLst/>
                        </a:rPr>
                        <a:t> </a:t>
                      </a:r>
                      <a:endParaRPr lang="en-US" sz="1200" b="1" dirty="0">
                        <a:effectLst/>
                      </a:endParaRPr>
                    </a:p>
                    <a:p>
                      <a:pPr marL="172720" marR="0" eaLnBrk="0" hangingPunct="0">
                        <a:spcBef>
                          <a:spcPts val="0"/>
                        </a:spcBef>
                        <a:spcAft>
                          <a:spcPts val="0"/>
                        </a:spcAft>
                      </a:pPr>
                      <a:r>
                        <a:rPr lang="en-US" sz="1200" b="1" dirty="0">
                          <a:effectLst/>
                        </a:rPr>
                        <a:t>512-245-2672</a:t>
                      </a:r>
                      <a:endParaRPr lang="en-US" sz="1200" b="1" dirty="0">
                        <a:effectLst/>
                        <a:latin typeface="Times New Roman"/>
                        <a:ea typeface="Times New Roman"/>
                      </a:endParaRPr>
                    </a:p>
                  </a:txBody>
                  <a:tcPr marL="0" marR="0" marT="0" marB="0"/>
                </a:tc>
                <a:tc>
                  <a:txBody>
                    <a:bodyPr/>
                    <a:lstStyle/>
                    <a:p>
                      <a:pPr marL="0" marR="0" eaLnBrk="0" hangingPunct="0">
                        <a:spcBef>
                          <a:spcPts val="0"/>
                        </a:spcBef>
                        <a:spcAft>
                          <a:spcPts val="0"/>
                        </a:spcAft>
                      </a:pPr>
                      <a:r>
                        <a:rPr lang="en-US" sz="1350" b="1" dirty="0">
                          <a:effectLst/>
                        </a:rPr>
                        <a:t> </a:t>
                      </a:r>
                      <a:endParaRPr lang="en-US" sz="1200" b="1" dirty="0">
                        <a:effectLst/>
                      </a:endParaRPr>
                    </a:p>
                    <a:p>
                      <a:pPr marL="95885" marR="0" eaLnBrk="0" hangingPunct="0">
                        <a:spcBef>
                          <a:spcPts val="0"/>
                        </a:spcBef>
                        <a:spcAft>
                          <a:spcPts val="0"/>
                        </a:spcAft>
                      </a:pPr>
                      <a:r>
                        <a:rPr lang="en-US" sz="1200" b="1" u="none" spc="-5" dirty="0" smtClean="0">
                          <a:effectLst/>
                        </a:rPr>
                        <a:t>      reddy@txstate.edu</a:t>
                      </a:r>
                      <a:endParaRPr lang="en-US" sz="1200" b="1" u="none" dirty="0">
                        <a:effectLst/>
                        <a:latin typeface="Times New Roman"/>
                        <a:ea typeface="Times New Roman"/>
                      </a:endParaRPr>
                    </a:p>
                  </a:txBody>
                  <a:tcPr marL="0" marR="0" marT="0" marB="0"/>
                </a:tc>
              </a:tr>
              <a:tr h="506894">
                <a:tc>
                  <a:txBody>
                    <a:bodyPr/>
                    <a:lstStyle/>
                    <a:p>
                      <a:pPr marL="34925" marR="0" eaLnBrk="0" hangingPunct="0">
                        <a:spcBef>
                          <a:spcPts val="0"/>
                        </a:spcBef>
                        <a:spcAft>
                          <a:spcPts val="0"/>
                        </a:spcAft>
                      </a:pPr>
                      <a:r>
                        <a:rPr lang="en-US" sz="1400" b="1" dirty="0">
                          <a:effectLst/>
                        </a:rPr>
                        <a:t>Teresa</a:t>
                      </a:r>
                      <a:r>
                        <a:rPr lang="en-US" sz="1400" b="1" spc="-55" dirty="0">
                          <a:effectLst/>
                        </a:rPr>
                        <a:t> </a:t>
                      </a:r>
                      <a:r>
                        <a:rPr lang="en-US" sz="1400" b="1" spc="-5" dirty="0">
                          <a:effectLst/>
                        </a:rPr>
                        <a:t>Carey</a:t>
                      </a:r>
                      <a:r>
                        <a:rPr lang="en-US" sz="1400" b="1" spc="-5" dirty="0" smtClean="0">
                          <a:effectLst/>
                        </a:rPr>
                        <a:t>,</a:t>
                      </a:r>
                    </a:p>
                    <a:p>
                      <a:pPr marL="34925" marR="0" eaLnBrk="0" hangingPunct="0">
                        <a:spcBef>
                          <a:spcPts val="0"/>
                        </a:spcBef>
                        <a:spcAft>
                          <a:spcPts val="0"/>
                        </a:spcAft>
                      </a:pPr>
                      <a:r>
                        <a:rPr lang="en-US" sz="1400" b="1" spc="-5" dirty="0" smtClean="0">
                          <a:effectLst/>
                        </a:rPr>
                        <a:t>Contract </a:t>
                      </a:r>
                      <a:r>
                        <a:rPr lang="en-US" sz="1400" b="1" spc="-5" dirty="0">
                          <a:effectLst/>
                        </a:rPr>
                        <a:t>&amp; IP Specialist</a:t>
                      </a:r>
                      <a:endParaRPr lang="en-US" sz="1400" b="1" dirty="0">
                        <a:effectLst/>
                        <a:latin typeface="Times New Roman"/>
                        <a:ea typeface="Times New Roman"/>
                      </a:endParaRPr>
                    </a:p>
                  </a:txBody>
                  <a:tcPr marL="0" marR="0" marT="0" marB="0"/>
                </a:tc>
                <a:tc>
                  <a:txBody>
                    <a:bodyPr/>
                    <a:lstStyle/>
                    <a:p>
                      <a:pPr marL="172720" marR="0" eaLnBrk="0" hangingPunct="0">
                        <a:spcBef>
                          <a:spcPts val="405"/>
                        </a:spcBef>
                        <a:spcAft>
                          <a:spcPts val="0"/>
                        </a:spcAft>
                      </a:pPr>
                      <a:r>
                        <a:rPr lang="en-US" sz="1200" b="1" dirty="0">
                          <a:effectLst/>
                        </a:rPr>
                        <a:t>512-245-2314</a:t>
                      </a:r>
                      <a:endParaRPr lang="en-US" sz="1200" b="1" dirty="0">
                        <a:effectLst/>
                        <a:latin typeface="Times New Roman"/>
                        <a:ea typeface="Times New Roman"/>
                      </a:endParaRPr>
                    </a:p>
                  </a:txBody>
                  <a:tcPr marL="0" marR="0" marT="0" marB="0"/>
                </a:tc>
                <a:tc>
                  <a:txBody>
                    <a:bodyPr/>
                    <a:lstStyle/>
                    <a:p>
                      <a:pPr marL="95885" marR="0" eaLnBrk="0" hangingPunct="0">
                        <a:spcBef>
                          <a:spcPts val="405"/>
                        </a:spcBef>
                        <a:spcAft>
                          <a:spcPts val="0"/>
                        </a:spcAft>
                      </a:pPr>
                      <a:r>
                        <a:rPr lang="en-US" sz="1200" b="1" u="none" dirty="0" smtClean="0">
                          <a:effectLst/>
                        </a:rPr>
                        <a:t>      tc18@txstate.edu</a:t>
                      </a:r>
                      <a:endParaRPr lang="en-US" sz="1200" b="1" u="none" dirty="0">
                        <a:effectLst/>
                        <a:latin typeface="Times New Roman"/>
                        <a:ea typeface="Times New Roman"/>
                      </a:endParaRPr>
                    </a:p>
                  </a:txBody>
                  <a:tcPr marL="0" marR="0" marT="0" marB="0"/>
                </a:tc>
              </a:tr>
              <a:tr h="434308">
                <a:tc>
                  <a:txBody>
                    <a:bodyPr/>
                    <a:lstStyle/>
                    <a:p>
                      <a:pPr marL="34925" marR="0" eaLnBrk="0" hangingPunct="0">
                        <a:lnSpc>
                          <a:spcPts val="1095"/>
                        </a:lnSpc>
                        <a:spcBef>
                          <a:spcPts val="0"/>
                        </a:spcBef>
                        <a:spcAft>
                          <a:spcPts val="0"/>
                        </a:spcAft>
                      </a:pPr>
                      <a:r>
                        <a:rPr lang="en-US" sz="1200" dirty="0">
                          <a:effectLst/>
                        </a:rPr>
                        <a:t> </a:t>
                      </a:r>
                      <a:endParaRPr lang="en-US" sz="1200" dirty="0" smtClean="0">
                        <a:effectLst/>
                      </a:endParaRPr>
                    </a:p>
                    <a:p>
                      <a:pPr marL="34925" marR="0" eaLnBrk="0" hangingPunct="0">
                        <a:lnSpc>
                          <a:spcPts val="1095"/>
                        </a:lnSpc>
                        <a:spcBef>
                          <a:spcPts val="0"/>
                        </a:spcBef>
                        <a:spcAft>
                          <a:spcPts val="0"/>
                        </a:spcAft>
                      </a:pPr>
                      <a:r>
                        <a:rPr lang="en-US" sz="1200" b="1" dirty="0" smtClean="0">
                          <a:effectLst/>
                        </a:rPr>
                        <a:t>OCIR Office</a:t>
                      </a:r>
                      <a:endParaRPr lang="en-US" sz="1200" b="1" dirty="0">
                        <a:effectLst/>
                        <a:latin typeface="Times New Roman"/>
                        <a:ea typeface="Times New Roman"/>
                      </a:endParaRPr>
                    </a:p>
                  </a:txBody>
                  <a:tcPr marL="0" marR="0" marT="0" marB="0"/>
                </a:tc>
                <a:tc>
                  <a:txBody>
                    <a:bodyPr/>
                    <a:lstStyle/>
                    <a:p>
                      <a:pPr marL="0" marR="0">
                        <a:spcBef>
                          <a:spcPts val="0"/>
                        </a:spcBef>
                        <a:spcAft>
                          <a:spcPts val="0"/>
                        </a:spcAft>
                      </a:pPr>
                      <a:r>
                        <a:rPr lang="en-US" sz="1200" b="1" dirty="0">
                          <a:effectLst/>
                        </a:rPr>
                        <a:t> </a:t>
                      </a:r>
                      <a:r>
                        <a:rPr lang="en-US" sz="1200" b="1" dirty="0" smtClean="0">
                          <a:effectLst/>
                        </a:rPr>
                        <a:t>   </a:t>
                      </a:r>
                    </a:p>
                    <a:p>
                      <a:pPr marL="0" marR="0">
                        <a:spcBef>
                          <a:spcPts val="0"/>
                        </a:spcBef>
                        <a:spcAft>
                          <a:spcPts val="0"/>
                        </a:spcAft>
                      </a:pPr>
                      <a:r>
                        <a:rPr lang="en-US" sz="1200" b="1" dirty="0" smtClean="0">
                          <a:effectLst/>
                        </a:rPr>
                        <a:t>     512-245-4524</a:t>
                      </a:r>
                      <a:endParaRPr lang="en-US" sz="1200" b="1" dirty="0">
                        <a:effectLst/>
                        <a:latin typeface="Times New Roman"/>
                        <a:ea typeface="Times New Roman"/>
                      </a:endParaRPr>
                    </a:p>
                  </a:txBody>
                  <a:tcPr marL="0" marR="0" marT="0" marB="0"/>
                </a:tc>
                <a:tc>
                  <a:txBody>
                    <a:bodyPr/>
                    <a:lstStyle/>
                    <a:p>
                      <a:pPr marL="0" marR="0">
                        <a:spcBef>
                          <a:spcPts val="0"/>
                        </a:spcBef>
                        <a:spcAft>
                          <a:spcPts val="0"/>
                        </a:spcAft>
                      </a:pPr>
                      <a:r>
                        <a:rPr lang="en-US" sz="1200" b="1" dirty="0">
                          <a:effectLst/>
                        </a:rPr>
                        <a:t> </a:t>
                      </a:r>
                      <a:r>
                        <a:rPr lang="en-US" sz="1200" b="1" dirty="0" smtClean="0">
                          <a:effectLst/>
                        </a:rPr>
                        <a:t>        </a:t>
                      </a:r>
                    </a:p>
                    <a:p>
                      <a:pPr marL="0" marR="0">
                        <a:spcBef>
                          <a:spcPts val="0"/>
                        </a:spcBef>
                        <a:spcAft>
                          <a:spcPts val="0"/>
                        </a:spcAft>
                      </a:pPr>
                      <a:r>
                        <a:rPr lang="en-US" sz="1200" b="1" smtClean="0">
                          <a:effectLst/>
                        </a:rPr>
                        <a:t>         </a:t>
                      </a:r>
                      <a:r>
                        <a:rPr lang="en-US" sz="1200" b="1" dirty="0" smtClean="0">
                          <a:effectLst/>
                        </a:rPr>
                        <a:t>OCIR@txstate.edu</a:t>
                      </a:r>
                      <a:endParaRPr lang="en-US" sz="1200" b="1" dirty="0">
                        <a:effectLst/>
                        <a:latin typeface="Times New Roman"/>
                        <a:ea typeface="Times New Roman"/>
                      </a:endParaRPr>
                    </a:p>
                  </a:txBody>
                  <a:tcPr marL="0" marR="0" marT="0" marB="0"/>
                </a:tc>
              </a:tr>
            </a:tbl>
          </a:graphicData>
        </a:graphic>
      </p:graphicFrame>
      <p:sp>
        <p:nvSpPr>
          <p:cNvPr id="4" name="TextBox 3"/>
          <p:cNvSpPr txBox="1"/>
          <p:nvPr/>
        </p:nvSpPr>
        <p:spPr>
          <a:xfrm>
            <a:off x="1524000" y="5943600"/>
            <a:ext cx="6096000" cy="369332"/>
          </a:xfrm>
          <a:prstGeom prst="rect">
            <a:avLst/>
          </a:prstGeom>
          <a:noFill/>
        </p:spPr>
        <p:txBody>
          <a:bodyPr wrap="square" rtlCol="0">
            <a:spAutoFit/>
          </a:bodyPr>
          <a:lstStyle/>
          <a:p>
            <a:pPr algn="ctr"/>
            <a:r>
              <a:rPr lang="en-US" dirty="0" smtClean="0">
                <a:solidFill>
                  <a:schemeClr val="bg1"/>
                </a:solidFill>
              </a:rPr>
              <a:t>Additional information is available on the OCIR website</a:t>
            </a:r>
            <a:endParaRPr lang="en-US" dirty="0">
              <a:solidFill>
                <a:schemeClr val="bg1"/>
              </a:solidFill>
            </a:endParaRPr>
          </a:p>
        </p:txBody>
      </p:sp>
    </p:spTree>
    <p:extLst>
      <p:ext uri="{BB962C8B-B14F-4D97-AF65-F5344CB8AC3E}">
        <p14:creationId xmlns:p14="http://schemas.microsoft.com/office/powerpoint/2010/main" val="153570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7315200" cy="769441"/>
          </a:xfrm>
          <a:prstGeom prst="rect">
            <a:avLst/>
          </a:prstGeom>
          <a:noFill/>
        </p:spPr>
        <p:txBody>
          <a:bodyPr wrap="square" rtlCol="0">
            <a:spAutoFit/>
          </a:bodyPr>
          <a:lstStyle/>
          <a:p>
            <a:r>
              <a:rPr lang="en-US" sz="4400" i="1" dirty="0" smtClean="0">
                <a:solidFill>
                  <a:schemeClr val="bg1"/>
                </a:solidFill>
              </a:rPr>
              <a:t>Who is an inventor?</a:t>
            </a:r>
            <a:endParaRPr lang="en-US" sz="4400" i="1"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447800"/>
            <a:ext cx="2755942" cy="3988328"/>
          </a:xfrm>
          <a:prstGeom prst="rect">
            <a:avLst/>
          </a:prstGeom>
        </p:spPr>
      </p:pic>
      <p:sp>
        <p:nvSpPr>
          <p:cNvPr id="4" name="TextBox 3"/>
          <p:cNvSpPr txBox="1"/>
          <p:nvPr/>
        </p:nvSpPr>
        <p:spPr>
          <a:xfrm>
            <a:off x="381000" y="1676400"/>
            <a:ext cx="4114800" cy="3970318"/>
          </a:xfrm>
          <a:prstGeom prst="rect">
            <a:avLst/>
          </a:prstGeom>
          <a:noFill/>
        </p:spPr>
        <p:txBody>
          <a:bodyPr wrap="square" rtlCol="0">
            <a:spAutoFit/>
          </a:bodyPr>
          <a:lstStyle/>
          <a:p>
            <a:r>
              <a:rPr lang="en-US" sz="2800" dirty="0" err="1" smtClean="0">
                <a:solidFill>
                  <a:schemeClr val="bg1"/>
                </a:solidFill>
              </a:rPr>
              <a:t>Inventorship</a:t>
            </a:r>
            <a:r>
              <a:rPr lang="en-US" sz="2800" dirty="0" smtClean="0">
                <a:solidFill>
                  <a:schemeClr val="bg1"/>
                </a:solidFill>
              </a:rPr>
              <a:t> is defined by US patent law. An inventor is anyone who made  significant contributions to the invention. Someone who merely followed the plan or direction of a manger or faculty member is </a:t>
            </a:r>
            <a:r>
              <a:rPr lang="en-US" sz="2800" b="1" i="1" dirty="0" smtClean="0">
                <a:solidFill>
                  <a:schemeClr val="bg1"/>
                </a:solidFill>
              </a:rPr>
              <a:t>not</a:t>
            </a:r>
            <a:r>
              <a:rPr lang="en-US" sz="2800" dirty="0" smtClean="0">
                <a:solidFill>
                  <a:schemeClr val="bg1"/>
                </a:solidFill>
              </a:rPr>
              <a:t> an inventor</a:t>
            </a:r>
            <a:endParaRPr lang="en-US" sz="2800" dirty="0"/>
          </a:p>
        </p:txBody>
      </p:sp>
    </p:spTree>
    <p:extLst>
      <p:ext uri="{BB962C8B-B14F-4D97-AF65-F5344CB8AC3E}">
        <p14:creationId xmlns:p14="http://schemas.microsoft.com/office/powerpoint/2010/main" val="307240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6425" y="1905000"/>
            <a:ext cx="5334000" cy="4401205"/>
          </a:xfrm>
          <a:prstGeom prst="rect">
            <a:avLst/>
          </a:prstGeom>
          <a:noFill/>
        </p:spPr>
        <p:txBody>
          <a:bodyPr wrap="square" rtlCol="0">
            <a:spAutoFit/>
          </a:bodyPr>
          <a:lstStyle/>
          <a:p>
            <a:pPr eaLnBrk="0" hangingPunct="0"/>
            <a:r>
              <a:rPr lang="en-US" sz="2800" dirty="0" smtClean="0">
                <a:solidFill>
                  <a:schemeClr val="bg1"/>
                </a:solidFill>
              </a:rPr>
              <a:t>ANY </a:t>
            </a:r>
            <a:r>
              <a:rPr lang="en-US" sz="2800" dirty="0">
                <a:solidFill>
                  <a:schemeClr val="bg1"/>
                </a:solidFill>
              </a:rPr>
              <a:t>publication, discussion, talk, presentation, conversation made concerning the work</a:t>
            </a:r>
            <a:r>
              <a:rPr lang="en-US" sz="2800" dirty="0" smtClean="0">
                <a:solidFill>
                  <a:schemeClr val="bg1"/>
                </a:solidFill>
              </a:rPr>
              <a:t>. Included in this category are:</a:t>
            </a:r>
          </a:p>
          <a:p>
            <a:pPr eaLnBrk="0" hangingPunct="0"/>
            <a:endParaRPr lang="en-US" sz="2800" dirty="0" smtClean="0">
              <a:solidFill>
                <a:schemeClr val="bg1"/>
              </a:solidFill>
            </a:endParaRPr>
          </a:p>
          <a:p>
            <a:pPr marL="457200" indent="-457200" eaLnBrk="0" hangingPunct="0">
              <a:buFont typeface="Arial" panose="020B0604020202020204" pitchFamily="34" charset="0"/>
              <a:buChar char="•"/>
            </a:pPr>
            <a:r>
              <a:rPr lang="en-US" sz="2800" dirty="0" smtClean="0">
                <a:solidFill>
                  <a:schemeClr val="bg1"/>
                </a:solidFill>
              </a:rPr>
              <a:t>Student posters</a:t>
            </a:r>
          </a:p>
          <a:p>
            <a:pPr marL="457200" indent="-457200" eaLnBrk="0" hangingPunct="0">
              <a:buFont typeface="Arial" panose="020B0604020202020204" pitchFamily="34" charset="0"/>
              <a:buChar char="•"/>
            </a:pPr>
            <a:endParaRPr lang="en-US" sz="2800" dirty="0" smtClean="0">
              <a:solidFill>
                <a:schemeClr val="bg1"/>
              </a:solidFill>
            </a:endParaRPr>
          </a:p>
          <a:p>
            <a:pPr marL="457200" indent="-457200" eaLnBrk="0" hangingPunct="0">
              <a:buFont typeface="Arial" panose="020B0604020202020204" pitchFamily="34" charset="0"/>
              <a:buChar char="•"/>
            </a:pPr>
            <a:r>
              <a:rPr lang="en-US" sz="2800" dirty="0" smtClean="0">
                <a:solidFill>
                  <a:schemeClr val="bg1"/>
                </a:solidFill>
              </a:rPr>
              <a:t>Presentations</a:t>
            </a:r>
          </a:p>
          <a:p>
            <a:pPr marL="457200" indent="-457200" eaLnBrk="0" hangingPunct="0">
              <a:buFont typeface="Arial" panose="020B0604020202020204" pitchFamily="34" charset="0"/>
              <a:buChar char="•"/>
            </a:pPr>
            <a:endParaRPr lang="en-US" sz="2800" dirty="0" smtClean="0">
              <a:solidFill>
                <a:schemeClr val="bg1"/>
              </a:solidFill>
            </a:endParaRPr>
          </a:p>
          <a:p>
            <a:pPr marL="457200" indent="-457200" eaLnBrk="0" hangingPunct="0">
              <a:buFont typeface="Arial" panose="020B0604020202020204" pitchFamily="34" charset="0"/>
              <a:buChar char="•"/>
            </a:pPr>
            <a:r>
              <a:rPr lang="en-US" sz="2800" dirty="0" smtClean="0">
                <a:solidFill>
                  <a:schemeClr val="bg1"/>
                </a:solidFill>
              </a:rPr>
              <a:t>Thesis or dissertations</a:t>
            </a:r>
            <a:endParaRPr lang="en-US" sz="2800" dirty="0">
              <a:solidFill>
                <a:schemeClr val="bg1"/>
              </a:solidFill>
            </a:endParaRPr>
          </a:p>
        </p:txBody>
      </p:sp>
      <p:sp>
        <p:nvSpPr>
          <p:cNvPr id="4" name="TextBox 3"/>
          <p:cNvSpPr txBox="1"/>
          <p:nvPr/>
        </p:nvSpPr>
        <p:spPr>
          <a:xfrm>
            <a:off x="1219200" y="533400"/>
            <a:ext cx="6477000" cy="769441"/>
          </a:xfrm>
          <a:prstGeom prst="rect">
            <a:avLst/>
          </a:prstGeom>
          <a:noFill/>
        </p:spPr>
        <p:txBody>
          <a:bodyPr wrap="square" rtlCol="0">
            <a:spAutoFit/>
          </a:bodyPr>
          <a:lstStyle/>
          <a:p>
            <a:r>
              <a:rPr lang="en-US" sz="4400" i="1" dirty="0" smtClean="0">
                <a:solidFill>
                  <a:schemeClr val="bg1"/>
                </a:solidFill>
              </a:rPr>
              <a:t>What is Public Disclosure?</a:t>
            </a:r>
            <a:endParaRPr lang="en-US" sz="4400" i="1" dirty="0">
              <a:solidFill>
                <a:schemeClr val="bg1"/>
              </a:solidFill>
            </a:endParaRPr>
          </a:p>
        </p:txBody>
      </p:sp>
    </p:spTree>
    <p:extLst>
      <p:ext uri="{BB962C8B-B14F-4D97-AF65-F5344CB8AC3E}">
        <p14:creationId xmlns:p14="http://schemas.microsoft.com/office/powerpoint/2010/main" val="39586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848600" cy="769441"/>
          </a:xfrm>
          <a:prstGeom prst="rect">
            <a:avLst/>
          </a:prstGeom>
          <a:noFill/>
        </p:spPr>
        <p:txBody>
          <a:bodyPr wrap="square" rtlCol="0">
            <a:spAutoFit/>
          </a:bodyPr>
          <a:lstStyle/>
          <a:p>
            <a:r>
              <a:rPr lang="en-US" sz="4400" dirty="0" smtClean="0">
                <a:solidFill>
                  <a:schemeClr val="bg1"/>
                </a:solidFill>
              </a:rPr>
              <a:t>Prior to ANY public disclosure:</a:t>
            </a:r>
            <a:endParaRPr lang="en-US" sz="4400" dirty="0">
              <a:solidFill>
                <a:schemeClr val="bg1"/>
              </a:solidFill>
            </a:endParaRPr>
          </a:p>
        </p:txBody>
      </p:sp>
      <p:pic>
        <p:nvPicPr>
          <p:cNvPr id="3075" name="Picture 3" descr="C:\Users\km42\AppData\Local\Microsoft\Windows\Temporary Internet Files\Content.IE5\UTGEQ02A\MP9004421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5052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m42\AppData\Local\Microsoft\Windows\Temporary Internet Files\Content.IE5\UTGEQ02A\MC90044151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209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524000"/>
            <a:ext cx="4876800" cy="5078313"/>
          </a:xfrm>
          <a:prstGeom prst="rect">
            <a:avLst/>
          </a:prstGeom>
          <a:noFill/>
        </p:spPr>
        <p:txBody>
          <a:bodyPr wrap="square" rtlCol="0">
            <a:spAutoFit/>
          </a:bodyPr>
          <a:lstStyle/>
          <a:p>
            <a:r>
              <a:rPr lang="en-US" sz="3600" dirty="0" smtClean="0">
                <a:solidFill>
                  <a:schemeClr val="bg1"/>
                </a:solidFill>
              </a:rPr>
              <a:t>Notify OCIR that you have a discovery by contacting:</a:t>
            </a:r>
          </a:p>
          <a:p>
            <a:r>
              <a:rPr lang="en-US" sz="3600" dirty="0" smtClean="0">
                <a:solidFill>
                  <a:schemeClr val="bg1"/>
                </a:solidFill>
              </a:rPr>
              <a:t>Dr. Reddy </a:t>
            </a:r>
            <a:r>
              <a:rPr lang="en-US" sz="3600" dirty="0" err="1" smtClean="0">
                <a:solidFill>
                  <a:schemeClr val="bg1"/>
                </a:solidFill>
              </a:rPr>
              <a:t>Venumbaka</a:t>
            </a:r>
            <a:r>
              <a:rPr lang="en-US" sz="3600" dirty="0" smtClean="0">
                <a:solidFill>
                  <a:schemeClr val="bg1"/>
                </a:solidFill>
              </a:rPr>
              <a:t> at reddy@txstate.edu  </a:t>
            </a:r>
          </a:p>
          <a:p>
            <a:r>
              <a:rPr lang="en-US" sz="3600" dirty="0" smtClean="0">
                <a:solidFill>
                  <a:schemeClr val="bg1"/>
                </a:solidFill>
              </a:rPr>
              <a:t>512-245-2672 or </a:t>
            </a:r>
          </a:p>
          <a:p>
            <a:r>
              <a:rPr lang="en-US" sz="3600" dirty="0" smtClean="0">
                <a:solidFill>
                  <a:schemeClr val="bg1"/>
                </a:solidFill>
              </a:rPr>
              <a:t>Teresa Carey at tx18@txstate.edu </a:t>
            </a:r>
          </a:p>
          <a:p>
            <a:r>
              <a:rPr lang="en-US" sz="3600" dirty="0" smtClean="0">
                <a:solidFill>
                  <a:schemeClr val="bg1"/>
                </a:solidFill>
              </a:rPr>
              <a:t>512-245-2314</a:t>
            </a:r>
            <a:endParaRPr lang="en-US" sz="3600" dirty="0">
              <a:solidFill>
                <a:schemeClr val="bg1"/>
              </a:solidFill>
            </a:endParaRPr>
          </a:p>
        </p:txBody>
      </p:sp>
    </p:spTree>
    <p:extLst>
      <p:ext uri="{BB962C8B-B14F-4D97-AF65-F5344CB8AC3E}">
        <p14:creationId xmlns:p14="http://schemas.microsoft.com/office/powerpoint/2010/main" val="282897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m42\AppData\Local\Microsoft\Windows\Temporary Internet Files\Content.IE5\R0TUJW27\MM90023475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1905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0" y="1447800"/>
            <a:ext cx="4876800" cy="707886"/>
          </a:xfrm>
          <a:prstGeom prst="rect">
            <a:avLst/>
          </a:prstGeom>
          <a:noFill/>
        </p:spPr>
        <p:txBody>
          <a:bodyPr wrap="square" rtlCol="0">
            <a:spAutoFit/>
          </a:bodyPr>
          <a:lstStyle/>
          <a:p>
            <a:r>
              <a:rPr lang="en-US" sz="4000" dirty="0" smtClean="0">
                <a:solidFill>
                  <a:schemeClr val="bg1"/>
                </a:solidFill>
              </a:rPr>
              <a:t>Why is this important?</a:t>
            </a:r>
            <a:endParaRPr lang="en-US" sz="4000" dirty="0">
              <a:solidFill>
                <a:schemeClr val="bg1"/>
              </a:solidFill>
            </a:endParaRPr>
          </a:p>
        </p:txBody>
      </p:sp>
      <p:sp>
        <p:nvSpPr>
          <p:cNvPr id="3" name="TextBox 2"/>
          <p:cNvSpPr txBox="1"/>
          <p:nvPr/>
        </p:nvSpPr>
        <p:spPr>
          <a:xfrm>
            <a:off x="838200" y="3733800"/>
            <a:ext cx="7391400" cy="2308324"/>
          </a:xfrm>
          <a:prstGeom prst="rect">
            <a:avLst/>
          </a:prstGeom>
          <a:noFill/>
        </p:spPr>
        <p:txBody>
          <a:bodyPr wrap="square" rtlCol="0">
            <a:spAutoFit/>
          </a:bodyPr>
          <a:lstStyle/>
          <a:p>
            <a:pPr eaLnBrk="0" hangingPunct="0"/>
            <a:r>
              <a:rPr lang="en-US" sz="3600" dirty="0">
                <a:solidFill>
                  <a:schemeClr val="bg1"/>
                </a:solidFill>
              </a:rPr>
              <a:t>Foreign patent filings require absolute novelty. Any public disclosure will automatically bar the invention from being patented outside the US.</a:t>
            </a:r>
          </a:p>
        </p:txBody>
      </p:sp>
    </p:spTree>
    <p:extLst>
      <p:ext uri="{BB962C8B-B14F-4D97-AF65-F5344CB8AC3E}">
        <p14:creationId xmlns:p14="http://schemas.microsoft.com/office/powerpoint/2010/main" val="143407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2190</Words>
  <Application>Microsoft Office PowerPoint</Application>
  <PresentationFormat>On-screen Show (4:3)</PresentationFormat>
  <Paragraphs>336</Paragraphs>
  <Slides>54</Slides>
  <Notes>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State University - San Marcos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dc:creator>
  <cp:lastModifiedBy>km</cp:lastModifiedBy>
  <cp:revision>36</cp:revision>
  <dcterms:created xsi:type="dcterms:W3CDTF">2014-11-07T18:22:16Z</dcterms:created>
  <dcterms:modified xsi:type="dcterms:W3CDTF">2014-11-14T17:06:35Z</dcterms:modified>
</cp:coreProperties>
</file>