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7" r:id="rId8"/>
    <p:sldId id="262" r:id="rId9"/>
    <p:sldId id="263" r:id="rId10"/>
    <p:sldId id="264" r:id="rId11"/>
    <p:sldId id="265" r:id="rId12"/>
    <p:sldId id="266" r:id="rId13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3" d="100"/>
          <a:sy n="113" d="100"/>
        </p:scale>
        <p:origin x="-968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995604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Victor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Victor: seebeck effect is when a temperature difference exist between two dissimilar electrical conductors and produces a voltage difference between the two substances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Rey: </a:t>
            </a:r>
            <a:r>
              <a:rPr lang="en" sz="1150"/>
              <a:t>Emerson Process Control makes data acquisition equipment that uses thermocouples. The purpose of this project is to build a system that simulates a variety of thermocouple outputs and is programmable, so that Emerson can use it to test the performance of their thermocouple sensor systems.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1150"/>
              <a:t>The purpose of this project is to build a system that simulates a variety of thermocouple outputs and is programmable, so that Emerson can use it to test the performance of their thermocouple sensor systems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lnSpc>
                <a:spcPct val="100000"/>
              </a:lnSpc>
              <a:spcBef>
                <a:spcPts val="500"/>
              </a:spcBef>
              <a:spcAft>
                <a:spcPts val="2400"/>
              </a:spcAft>
              <a:buNone/>
            </a:pPr>
            <a:r>
              <a:rPr lang="en" sz="1000" i="1"/>
              <a:t>Travis</a:t>
            </a:r>
            <a:r>
              <a:rPr lang="en" sz="1000"/>
              <a:t>: </a:t>
            </a:r>
            <a:r>
              <a:rPr lang="en" sz="1000" b="1"/>
              <a:t>Here explain what EMERSON expects our project needs to do</a:t>
            </a:r>
            <a:r>
              <a:rPr lang="en" sz="1000"/>
              <a:t> ;Mention 24bit resolution;</a:t>
            </a:r>
            <a:r>
              <a:rPr lang="en" sz="1000" b="1" i="1"/>
              <a:t>SUMMARY</a:t>
            </a:r>
            <a:r>
              <a:rPr lang="en" sz="1000" b="1"/>
              <a:t>,</a:t>
            </a:r>
            <a:r>
              <a:rPr lang="en" sz="1000" b="1" i="1"/>
              <a:t> </a:t>
            </a:r>
            <a:r>
              <a:rPr lang="en" sz="1000" b="1"/>
              <a:t>not a copy of your project requirements sheet (unless it is very short);Single slide only;Use bullet-style list;Give rationale for important requirements;</a:t>
            </a:r>
            <a:r>
              <a:rPr lang="en" sz="1150"/>
              <a:t>Emerson Process Control makes data acquisition equipment that uses thermocouples. The purpose of this project is to build a system that simulates a variety of thermocouple outputs and is programmable, so that Emerson can use it to test the performance of their thermocouple sensor systems.</a:t>
            </a:r>
          </a:p>
          <a:p>
            <a:pPr rtl="0">
              <a:lnSpc>
                <a:spcPct val="100000"/>
              </a:lnSpc>
              <a:spcBef>
                <a:spcPts val="500"/>
              </a:spcBef>
              <a:spcAft>
                <a:spcPts val="2400"/>
              </a:spcAft>
              <a:buNone/>
            </a:pPr>
            <a:endParaRPr sz="1000"/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lnSpc>
                <a:spcPct val="115000"/>
              </a:lnSpc>
              <a:spcBef>
                <a:spcPts val="500"/>
              </a:spcBef>
              <a:spcAft>
                <a:spcPts val="2400"/>
              </a:spcAft>
              <a:buNone/>
            </a:pPr>
            <a:r>
              <a:rPr lang="en" sz="1000"/>
              <a:t>Travis: </a:t>
            </a:r>
            <a:r>
              <a:rPr lang="en" sz="1000" b="1"/>
              <a:t>Limit technical details;Make basic function clear;State any difficult technical problems here, how solved (or propose to solve)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500"/>
              </a:spcBef>
              <a:spcAft>
                <a:spcPts val="2400"/>
              </a:spcAft>
              <a:buNone/>
            </a:pPr>
            <a:r>
              <a:rPr lang="en" sz="1000"/>
              <a:t>Travis: </a:t>
            </a:r>
            <a:r>
              <a:rPr lang="en" sz="1000" b="1"/>
              <a:t>Limit technical details;Make basic function clear;State any difficult technical problems here, how solved (or propose to solve)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1000"/>
              <a:t>Taylor: </a:t>
            </a:r>
            <a:r>
              <a:rPr lang="en" sz="1000" b="1"/>
              <a:t>Describe progress up to know</a:t>
            </a:r>
          </a:p>
          <a:p>
            <a:pPr rtl="0">
              <a:spcBef>
                <a:spcPts val="0"/>
              </a:spcBef>
              <a:buNone/>
            </a:pPr>
            <a:r>
              <a:rPr lang="en" sz="1000" b="1"/>
              <a:t>mention any schedule problems in the past and how we resolved them</a:t>
            </a:r>
          </a:p>
          <a:p>
            <a:pPr>
              <a:spcBef>
                <a:spcPts val="0"/>
              </a:spcBef>
              <a:buNone/>
            </a:pPr>
            <a:endParaRPr sz="100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lnSpc>
                <a:spcPct val="115000"/>
              </a:lnSpc>
              <a:spcBef>
                <a:spcPts val="500"/>
              </a:spcBef>
              <a:spcAft>
                <a:spcPts val="2400"/>
              </a:spcAft>
              <a:buNone/>
            </a:pPr>
            <a:r>
              <a:rPr lang="en" sz="1000"/>
              <a:t>Taylor: </a:t>
            </a:r>
            <a:r>
              <a:rPr lang="en" sz="1000" b="1"/>
              <a:t>Show proposed timeline from now till project completion;Describe challenges to completing on schedule</a:t>
            </a:r>
          </a:p>
          <a:p>
            <a:pPr rtl="0">
              <a:lnSpc>
                <a:spcPct val="115000"/>
              </a:lnSpc>
              <a:spcBef>
                <a:spcPts val="500"/>
              </a:spcBef>
              <a:spcAft>
                <a:spcPts val="2400"/>
              </a:spcAft>
              <a:buNone/>
            </a:pPr>
            <a:endParaRPr sz="1000"/>
          </a:p>
          <a:p>
            <a:pPr>
              <a:spcBef>
                <a:spcPts val="0"/>
              </a:spcBef>
              <a:buNone/>
            </a:pPr>
            <a:endParaRPr sz="10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Shape 9"/>
          <p:cNvGrpSpPr/>
          <p:nvPr/>
        </p:nvGrpSpPr>
        <p:grpSpPr>
          <a:xfrm>
            <a:off x="4350278" y="2855377"/>
            <a:ext cx="443588" cy="105632"/>
            <a:chOff x="4137525" y="2915950"/>
            <a:chExt cx="869099" cy="206999"/>
          </a:xfrm>
        </p:grpSpPr>
        <p:sp>
          <p:nvSpPr>
            <p:cNvPr id="10" name="Shape 10"/>
            <p:cNvSpPr/>
            <p:nvPr/>
          </p:nvSpPr>
          <p:spPr>
            <a:xfrm>
              <a:off x="4468575" y="2915950"/>
              <a:ext cx="206999" cy="20699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" name="Shape 11"/>
            <p:cNvSpPr/>
            <p:nvPr/>
          </p:nvSpPr>
          <p:spPr>
            <a:xfrm>
              <a:off x="4799625" y="2915950"/>
              <a:ext cx="206999" cy="20699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" name="Shape 12"/>
            <p:cNvSpPr/>
            <p:nvPr/>
          </p:nvSpPr>
          <p:spPr>
            <a:xfrm>
              <a:off x="4137525" y="2915950"/>
              <a:ext cx="206999" cy="20699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13" name="Shape 13"/>
          <p:cNvSpPr txBox="1">
            <a:spLocks noGrp="1"/>
          </p:cNvSpPr>
          <p:nvPr>
            <p:ph type="ctrTitle"/>
          </p:nvPr>
        </p:nvSpPr>
        <p:spPr>
          <a:xfrm>
            <a:off x="671257" y="990800"/>
            <a:ext cx="7801500" cy="17300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ubTitle" idx="1"/>
          </p:nvPr>
        </p:nvSpPr>
        <p:spPr>
          <a:xfrm>
            <a:off x="671250" y="3174875"/>
            <a:ext cx="7801500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title"/>
          </p:nvPr>
        </p:nvSpPr>
        <p:spPr>
          <a:xfrm>
            <a:off x="311700" y="1255275"/>
            <a:ext cx="8520599" cy="1890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12000"/>
            </a:lvl1pPr>
            <a:lvl2pPr algn="ctr">
              <a:spcBef>
                <a:spcPts val="0"/>
              </a:spcBef>
              <a:buSzPct val="100000"/>
              <a:defRPr sz="12000"/>
            </a:lvl2pPr>
            <a:lvl3pPr algn="ctr">
              <a:spcBef>
                <a:spcPts val="0"/>
              </a:spcBef>
              <a:buSzPct val="100000"/>
              <a:defRPr sz="12000"/>
            </a:lvl3pPr>
            <a:lvl4pPr algn="ctr">
              <a:spcBef>
                <a:spcPts val="0"/>
              </a:spcBef>
              <a:buSzPct val="100000"/>
              <a:defRPr sz="12000"/>
            </a:lvl4pPr>
            <a:lvl5pPr algn="ctr">
              <a:spcBef>
                <a:spcPts val="0"/>
              </a:spcBef>
              <a:buSzPct val="100000"/>
              <a:defRPr sz="12000"/>
            </a:lvl5pPr>
            <a:lvl6pPr algn="ctr">
              <a:spcBef>
                <a:spcPts val="0"/>
              </a:spcBef>
              <a:buSzPct val="100000"/>
              <a:defRPr sz="12000"/>
            </a:lvl6pPr>
            <a:lvl7pPr algn="ctr">
              <a:spcBef>
                <a:spcPts val="0"/>
              </a:spcBef>
              <a:buSzPct val="100000"/>
              <a:defRPr sz="12000"/>
            </a:lvl7pPr>
            <a:lvl8pPr algn="ctr">
              <a:spcBef>
                <a:spcPts val="0"/>
              </a:spcBef>
              <a:buSzPct val="100000"/>
              <a:defRPr sz="12000"/>
            </a:lvl8pPr>
            <a:lvl9pPr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311700" y="3228425"/>
            <a:ext cx="8520599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defRPr/>
            </a:lvl1pPr>
            <a:lvl2pPr algn="ctr">
              <a:spcBef>
                <a:spcPts val="0"/>
              </a:spcBef>
              <a:defRPr/>
            </a:lvl2pPr>
            <a:lvl3pPr algn="ctr">
              <a:spcBef>
                <a:spcPts val="0"/>
              </a:spcBef>
              <a:defRPr/>
            </a:lvl3pPr>
            <a:lvl4pPr algn="ctr">
              <a:spcBef>
                <a:spcPts val="0"/>
              </a:spcBef>
              <a:defRPr/>
            </a:lvl4pPr>
            <a:lvl5pPr algn="ctr">
              <a:spcBef>
                <a:spcPts val="0"/>
              </a:spcBef>
              <a:defRPr/>
            </a:lvl5pPr>
            <a:lvl6pPr algn="ctr">
              <a:spcBef>
                <a:spcPts val="0"/>
              </a:spcBef>
              <a:defRPr/>
            </a:lvl6pPr>
            <a:lvl7pPr algn="ctr">
              <a:spcBef>
                <a:spcPts val="0"/>
              </a:spcBef>
              <a:defRPr/>
            </a:lvl7pPr>
            <a:lvl8pPr algn="ctr">
              <a:spcBef>
                <a:spcPts val="0"/>
              </a:spcBef>
              <a:defRPr/>
            </a:lvl8pPr>
            <a:lvl9pPr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title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671250" y="2141250"/>
            <a:ext cx="7852199" cy="8610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algn="ctr">
              <a:spcBef>
                <a:spcPts val="0"/>
              </a:spcBef>
              <a:buSzPct val="100000"/>
              <a:defRPr sz="3600"/>
            </a:lvl1pPr>
            <a:lvl2pPr algn="ctr">
              <a:spcBef>
                <a:spcPts val="0"/>
              </a:spcBef>
              <a:buSzPct val="100000"/>
              <a:defRPr sz="3600"/>
            </a:lvl2pPr>
            <a:lvl3pPr algn="ctr">
              <a:spcBef>
                <a:spcPts val="0"/>
              </a:spcBef>
              <a:buSzPct val="100000"/>
              <a:defRPr sz="3600"/>
            </a:lvl3pPr>
            <a:lvl4pPr algn="ctr">
              <a:spcBef>
                <a:spcPts val="0"/>
              </a:spcBef>
              <a:buSzPct val="100000"/>
              <a:defRPr sz="3600"/>
            </a:lvl4pPr>
            <a:lvl5pPr algn="ctr">
              <a:spcBef>
                <a:spcPts val="0"/>
              </a:spcBef>
              <a:buSzPct val="100000"/>
              <a:defRPr sz="3600"/>
            </a:lvl5pPr>
            <a:lvl6pPr algn="ctr">
              <a:spcBef>
                <a:spcPts val="0"/>
              </a:spcBef>
              <a:buSzPct val="100000"/>
              <a:defRPr sz="3600"/>
            </a:lvl6pPr>
            <a:lvl7pPr algn="ctr">
              <a:spcBef>
                <a:spcPts val="0"/>
              </a:spcBef>
              <a:buSzPct val="100000"/>
              <a:defRPr sz="3600"/>
            </a:lvl7pPr>
            <a:lvl8pPr algn="ctr">
              <a:spcBef>
                <a:spcPts val="0"/>
              </a:spcBef>
              <a:buSzPct val="100000"/>
              <a:defRPr sz="3600"/>
            </a:lvl8pPr>
            <a:lvl9pPr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899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899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7999" cy="7556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SzPct val="100000"/>
              <a:defRPr sz="2400"/>
            </a:lvl1pPr>
            <a:lvl2pPr>
              <a:spcBef>
                <a:spcPts val="0"/>
              </a:spcBef>
              <a:buSzPct val="100000"/>
              <a:defRPr sz="2400"/>
            </a:lvl2pPr>
            <a:lvl3pPr>
              <a:spcBef>
                <a:spcPts val="0"/>
              </a:spcBef>
              <a:buSzPct val="100000"/>
              <a:defRPr sz="2400"/>
            </a:lvl3pPr>
            <a:lvl4pPr>
              <a:spcBef>
                <a:spcPts val="0"/>
              </a:spcBef>
              <a:buSzPct val="100000"/>
              <a:defRPr sz="2400"/>
            </a:lvl4pPr>
            <a:lvl5pPr>
              <a:spcBef>
                <a:spcPts val="0"/>
              </a:spcBef>
              <a:buSzPct val="100000"/>
              <a:defRPr sz="2400"/>
            </a:lvl5pPr>
            <a:lvl6pPr>
              <a:spcBef>
                <a:spcPts val="0"/>
              </a:spcBef>
              <a:buSzPct val="100000"/>
              <a:defRPr sz="2400"/>
            </a:lvl6pPr>
            <a:lvl7pPr>
              <a:spcBef>
                <a:spcPts val="0"/>
              </a:spcBef>
              <a:buSzPct val="100000"/>
              <a:defRPr sz="2400"/>
            </a:lvl7pPr>
            <a:lvl8pPr>
              <a:spcBef>
                <a:spcPts val="0"/>
              </a:spcBef>
              <a:buSzPct val="100000"/>
              <a:defRPr sz="2400"/>
            </a:lvl8pPr>
            <a:lvl9pPr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7999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12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lt2"/>
        </a:solidFill>
        <a:effectLst/>
      </p:bgPr>
    </p:bg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62271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/>
        </p:nvSpPr>
        <p:spPr>
          <a:xfrm>
            <a:off x="4572000" y="0"/>
            <a:ext cx="4572000" cy="5143499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cxnSp>
        <p:nvCxnSpPr>
          <p:cNvPr id="40" name="Shape 40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265500" y="1081400"/>
            <a:ext cx="4045199" cy="1710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4200"/>
            </a:lvl1pPr>
            <a:lvl2pPr algn="ctr">
              <a:spcBef>
                <a:spcPts val="0"/>
              </a:spcBef>
              <a:buSzPct val="100000"/>
              <a:defRPr sz="4200"/>
            </a:lvl2pPr>
            <a:lvl3pPr algn="ctr">
              <a:spcBef>
                <a:spcPts val="0"/>
              </a:spcBef>
              <a:buSzPct val="100000"/>
              <a:defRPr sz="4200"/>
            </a:lvl3pPr>
            <a:lvl4pPr algn="ctr">
              <a:spcBef>
                <a:spcPts val="0"/>
              </a:spcBef>
              <a:buSzPct val="100000"/>
              <a:defRPr sz="4200"/>
            </a:lvl4pPr>
            <a:lvl5pPr algn="ctr">
              <a:spcBef>
                <a:spcPts val="0"/>
              </a:spcBef>
              <a:buSzPct val="100000"/>
              <a:defRPr sz="4200"/>
            </a:lvl5pPr>
            <a:lvl6pPr algn="ctr">
              <a:spcBef>
                <a:spcPts val="0"/>
              </a:spcBef>
              <a:buSzPct val="100000"/>
              <a:defRPr sz="4200"/>
            </a:lvl6pPr>
            <a:lvl7pPr algn="ctr">
              <a:spcBef>
                <a:spcPts val="0"/>
              </a:spcBef>
              <a:buSzPct val="100000"/>
              <a:defRPr sz="4200"/>
            </a:lvl7pPr>
            <a:lvl8pPr algn="ctr">
              <a:spcBef>
                <a:spcPts val="0"/>
              </a:spcBef>
              <a:buSzPct val="100000"/>
              <a:defRPr sz="4200"/>
            </a:lvl8pPr>
            <a:lvl9pPr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ubTitle" idx="1"/>
          </p:nvPr>
        </p:nvSpPr>
        <p:spPr>
          <a:xfrm>
            <a:off x="265500" y="2845200"/>
            <a:ext cx="4045199" cy="1345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1pPr>
            <a:lvl2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2pPr>
            <a:lvl3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3pPr>
            <a:lvl4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4pPr>
            <a:lvl5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5pPr>
            <a:lvl6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6pPr>
            <a:lvl7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7pPr>
            <a:lvl8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8pPr>
            <a:lvl9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0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Oswald"/>
              <a:buNone/>
              <a:defRPr sz="21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SzPct val="100000"/>
              <a:buFont typeface="Average"/>
              <a:defRPr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rPr>
              <a:t>‹#›</a:t>
            </a:fld>
            <a:endParaRPr lang="en" sz="1000">
              <a:solidFill>
                <a:schemeClr val="accent3"/>
              </a:solidFill>
              <a:latin typeface="Average"/>
              <a:ea typeface="Average"/>
              <a:cs typeface="Average"/>
              <a:sym typeface="Average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community.emerson.com/cfs-file/__key/communityserver-blogs-components-weblogfiles/00-00-00-02-92/3581.emerson_5F00_electric_2D00_logo.jpg" TargetMode="External"/><Relationship Id="rId4" Type="http://schemas.openxmlformats.org/officeDocument/2006/relationships/hyperlink" Target="http://upload.wikimedia.org/wikipedia/en/e/ed/Thermocouple_(work_diagram)_LMB.png" TargetMode="External"/><Relationship Id="rId5" Type="http://schemas.openxmlformats.org/officeDocument/2006/relationships/hyperlink" Target="http://www.ti.com/graphics/folders/partimages/ADS1675.jpg" TargetMode="External"/><Relationship Id="rId6" Type="http://schemas.openxmlformats.org/officeDocument/2006/relationships/hyperlink" Target="http://www.vetco.net/catalog/images/VET-SP-DIP3-1.jpg" TargetMode="External"/><Relationship Id="rId7" Type="http://schemas.openxmlformats.org/officeDocument/2006/relationships/hyperlink" Target="http://media.digikey.com/Renders/~~Pkg.Case%20or%20Series/DIP16_SOT38-1%20Pkg.jpg" TargetMode="External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ctrTitle"/>
          </p:nvPr>
        </p:nvSpPr>
        <p:spPr>
          <a:xfrm>
            <a:off x="914400" y="172450"/>
            <a:ext cx="7772400" cy="13253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dirty="0">
                <a:solidFill>
                  <a:srgbClr val="FFFFFF"/>
                </a:solidFill>
              </a:rPr>
              <a:t>Temperature Signal  Simulator</a:t>
            </a:r>
          </a:p>
        </p:txBody>
      </p:sp>
      <p:sp>
        <p:nvSpPr>
          <p:cNvPr id="59" name="Shape 59"/>
          <p:cNvSpPr txBox="1">
            <a:spLocks noGrp="1"/>
          </p:cNvSpPr>
          <p:nvPr>
            <p:ph type="subTitle" idx="1"/>
          </p:nvPr>
        </p:nvSpPr>
        <p:spPr>
          <a:xfrm>
            <a:off x="701125" y="2742900"/>
            <a:ext cx="7772400" cy="2316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30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 sz="2400">
                <a:solidFill>
                  <a:srgbClr val="FFFFFF"/>
                </a:solidFill>
              </a:rPr>
              <a:t>Sponsor: Emerson- Kent Burr</a:t>
            </a:r>
          </a:p>
          <a:p>
            <a:pPr lvl="0" rtl="0">
              <a:lnSpc>
                <a:spcPct val="115000"/>
              </a:lnSpc>
              <a:spcBef>
                <a:spcPts val="30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 sz="2400">
                <a:solidFill>
                  <a:srgbClr val="FFFFFF"/>
                </a:solidFill>
              </a:rPr>
              <a:t>Advisor- Dr. Semih Aslan</a:t>
            </a:r>
          </a:p>
          <a:p>
            <a:pPr lvl="0" rtl="0">
              <a:lnSpc>
                <a:spcPct val="115000"/>
              </a:lnSpc>
              <a:spcBef>
                <a:spcPts val="30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 sz="2400">
                <a:solidFill>
                  <a:srgbClr val="FFFFFF"/>
                </a:solidFill>
              </a:rPr>
              <a:t>Group: NPPH(2.4)</a:t>
            </a:r>
          </a:p>
          <a:p>
            <a:pPr>
              <a:spcBef>
                <a:spcPts val="0"/>
              </a:spcBef>
              <a:buNone/>
            </a:pPr>
            <a:r>
              <a:rPr lang="en" sz="2400">
                <a:solidFill>
                  <a:srgbClr val="FFFFFF"/>
                </a:solidFill>
              </a:rPr>
              <a:t>Victor Pinones, Taylor Nash, Rey Perez, and Travis Howell</a:t>
            </a:r>
          </a:p>
        </p:txBody>
      </p:sp>
      <p:pic>
        <p:nvPicPr>
          <p:cNvPr id="60" name="Shape 6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11000" y="1362975"/>
            <a:ext cx="3115607" cy="14282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title"/>
          </p:nvPr>
        </p:nvSpPr>
        <p:spPr>
          <a:xfrm>
            <a:off x="258000" y="112150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 sz="3600"/>
              <a:t>Schedule</a:t>
            </a:r>
          </a:p>
        </p:txBody>
      </p:sp>
      <p:pic>
        <p:nvPicPr>
          <p:cNvPr id="114" name="Shape 1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037843"/>
            <a:ext cx="9144000" cy="410565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3600"/>
              <a:t>References	</a:t>
            </a:r>
          </a:p>
        </p:txBody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457200" y="874075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68300" rtl="0">
              <a:lnSpc>
                <a:spcPct val="115000"/>
              </a:lnSpc>
              <a:spcBef>
                <a:spcPts val="2000"/>
              </a:spcBef>
              <a:buSzPct val="100000"/>
              <a:buChar char="❖"/>
            </a:pPr>
            <a:r>
              <a:rPr lang="en" sz="2200" u="sng">
                <a:solidFill>
                  <a:schemeClr val="hlink"/>
                </a:solidFill>
                <a:hlinkClick r:id="rId3"/>
              </a:rPr>
              <a:t>http://community.emerson.com/cfs-file/__key/communityserver-blogs-components-weblogfiles/00-00-00-02-92/3581.emerson_5F00_electric_2D00_logo.jpg</a:t>
            </a:r>
          </a:p>
          <a:p>
            <a:pPr marL="457200" lvl="0" indent="-368300" rtl="0">
              <a:lnSpc>
                <a:spcPct val="115000"/>
              </a:lnSpc>
              <a:spcBef>
                <a:spcPts val="2000"/>
              </a:spcBef>
              <a:buSzPct val="100000"/>
              <a:buChar char="❖"/>
            </a:pPr>
            <a:r>
              <a:rPr lang="en" sz="2200" u="sng">
                <a:solidFill>
                  <a:schemeClr val="hlink"/>
                </a:solidFill>
                <a:hlinkClick r:id="rId4"/>
              </a:rPr>
              <a:t>http://upload.wikimedia.org/wikipedia/en/e/ed/Thermocouple_%28work_diagram%29_LMB.png</a:t>
            </a:r>
          </a:p>
          <a:p>
            <a:pPr marL="457200" lvl="0" indent="-368300" rtl="0">
              <a:lnSpc>
                <a:spcPct val="115000"/>
              </a:lnSpc>
              <a:spcBef>
                <a:spcPts val="2000"/>
              </a:spcBef>
              <a:buSzPct val="100000"/>
              <a:buChar char="❖"/>
            </a:pPr>
            <a:r>
              <a:rPr lang="en" sz="2200" u="sng">
                <a:solidFill>
                  <a:schemeClr val="hlink"/>
                </a:solidFill>
                <a:hlinkClick r:id="rId5"/>
              </a:rPr>
              <a:t>http://www.ti.com/graphics/folders/partimages/ADS1675.jpg</a:t>
            </a:r>
          </a:p>
          <a:p>
            <a:pPr marL="457200" lvl="0" indent="-368300" rtl="0">
              <a:lnSpc>
                <a:spcPct val="115000"/>
              </a:lnSpc>
              <a:spcBef>
                <a:spcPts val="2000"/>
              </a:spcBef>
              <a:buSzPct val="100000"/>
              <a:buChar char="❖"/>
            </a:pPr>
            <a:r>
              <a:rPr lang="en" sz="2200" u="sng">
                <a:solidFill>
                  <a:schemeClr val="hlink"/>
                </a:solidFill>
                <a:hlinkClick r:id="rId6"/>
              </a:rPr>
              <a:t>http://www.vetco.net/catalog/images/VET-SP-DIP3-1.jpg</a:t>
            </a:r>
          </a:p>
          <a:p>
            <a:pPr marL="457200" lvl="0" indent="-368300" rtl="0">
              <a:lnSpc>
                <a:spcPct val="115000"/>
              </a:lnSpc>
              <a:spcBef>
                <a:spcPts val="2000"/>
              </a:spcBef>
              <a:buSzPct val="100000"/>
              <a:buChar char="❖"/>
            </a:pPr>
            <a:r>
              <a:rPr lang="en" sz="2200" u="sng">
                <a:solidFill>
                  <a:schemeClr val="hlink"/>
                </a:solidFill>
                <a:hlinkClick r:id="rId7"/>
              </a:rPr>
              <a:t>http://media.digikey.com/Renders/~~Pkg.Case%20or%20Series/DIP16_SOT38-1%20Pkg.jpg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title"/>
          </p:nvPr>
        </p:nvSpPr>
        <p:spPr>
          <a:xfrm>
            <a:off x="407700" y="1861575"/>
            <a:ext cx="8328600" cy="2862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 sz="3600"/>
              <a:t>Questions????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0" y="111383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dirty="0"/>
              <a:t>What is a Thermocouple?</a:t>
            </a:r>
          </a:p>
        </p:txBody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-17000" y="701766"/>
            <a:ext cx="5894784" cy="4041325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514350" lvl="0" indent="-285750" rtl="0"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" sz="1800" dirty="0">
                <a:solidFill>
                  <a:srgbClr val="FFFFFF"/>
                </a:solidFill>
              </a:rPr>
              <a:t>Two wires made up of different </a:t>
            </a:r>
            <a:r>
              <a:rPr lang="en" sz="1800" dirty="0" smtClean="0">
                <a:solidFill>
                  <a:srgbClr val="FFFFFF"/>
                </a:solidFill>
              </a:rPr>
              <a:t>metals</a:t>
            </a:r>
            <a:endParaRPr lang="en-US" sz="1800" dirty="0">
              <a:solidFill>
                <a:srgbClr val="FFFFFF"/>
              </a:solidFill>
            </a:endParaRPr>
          </a:p>
          <a:p>
            <a:pPr marL="514350" lvl="4" indent="-285750">
              <a:buClr>
                <a:srgbClr val="FFFFFF"/>
              </a:buClr>
              <a:buFont typeface="Arial"/>
              <a:buChar char="•"/>
            </a:pPr>
            <a:r>
              <a:rPr lang="en" sz="1400" dirty="0" smtClean="0">
                <a:solidFill>
                  <a:srgbClr val="FFFFFF"/>
                </a:solidFill>
              </a:rPr>
              <a:t>Seebeck </a:t>
            </a:r>
            <a:r>
              <a:rPr lang="en" sz="1400" dirty="0">
                <a:solidFill>
                  <a:srgbClr val="FFFFFF"/>
                </a:solidFill>
              </a:rPr>
              <a:t>effect/Thermoelectric effect</a:t>
            </a:r>
          </a:p>
          <a:p>
            <a:pPr marL="514350" lvl="0" indent="-285750" rtl="0"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" sz="1800" dirty="0">
                <a:solidFill>
                  <a:srgbClr val="FFFFFF"/>
                </a:solidFill>
              </a:rPr>
              <a:t>At the end that is connected, it is used as the point of measurement to measure a temperature</a:t>
            </a:r>
          </a:p>
          <a:p>
            <a:pPr marL="514350" lvl="0" indent="-285750" rtl="0"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" sz="1800" dirty="0">
                <a:solidFill>
                  <a:srgbClr val="FFFFFF"/>
                </a:solidFill>
              </a:rPr>
              <a:t>At the end that is not connected, it is used as the reference side, where the temperature is known</a:t>
            </a:r>
          </a:p>
          <a:p>
            <a:pPr marL="514350" lvl="0" indent="-285750" rtl="0"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" sz="1800" dirty="0">
                <a:solidFill>
                  <a:srgbClr val="FFFFFF"/>
                </a:solidFill>
              </a:rPr>
              <a:t>This results in a voltage being produced and using specific thermocouple polynomials the temperature can be calculated and vice-versa</a:t>
            </a:r>
          </a:p>
        </p:txBody>
      </p:sp>
      <p:pic>
        <p:nvPicPr>
          <p:cNvPr id="67" name="Shape 6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19484" y="21463"/>
            <a:ext cx="3999900" cy="1747565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Shape 6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991500" y="2008325"/>
            <a:ext cx="2188250" cy="842580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Shape 6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172014" y="3000275"/>
            <a:ext cx="1827224" cy="965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>
            <a:off x="457200" y="105162"/>
            <a:ext cx="8229600" cy="1029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 sz="3000" dirty="0">
                <a:solidFill>
                  <a:srgbClr val="FFFFFF"/>
                </a:solidFill>
              </a:rPr>
              <a:t>Why Emerson Needs A T</a:t>
            </a:r>
            <a:r>
              <a:rPr lang="en" dirty="0">
                <a:solidFill>
                  <a:srgbClr val="FFFFFF"/>
                </a:solidFill>
              </a:rPr>
              <a:t>emperature</a:t>
            </a:r>
            <a:r>
              <a:rPr lang="en" sz="3000" dirty="0">
                <a:solidFill>
                  <a:srgbClr val="FFFFFF"/>
                </a:solidFill>
              </a:rPr>
              <a:t> Signal Simulator</a:t>
            </a:r>
          </a:p>
        </p:txBody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0" y="914139"/>
            <a:ext cx="5829783" cy="4279228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49250" rtl="0">
              <a:lnSpc>
                <a:spcPct val="115000"/>
              </a:lnSpc>
              <a:spcBef>
                <a:spcPts val="2000"/>
              </a:spcBef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" sz="1900" dirty="0">
                <a:solidFill>
                  <a:srgbClr val="FFFFFF"/>
                </a:solidFill>
              </a:rPr>
              <a:t>Emerson has three different test teams in Round Rock</a:t>
            </a:r>
          </a:p>
          <a:p>
            <a:pPr marL="914400" lvl="1" indent="-349250" rtl="0">
              <a:lnSpc>
                <a:spcPct val="1150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" sz="1900" dirty="0">
                <a:solidFill>
                  <a:srgbClr val="FFFFFF"/>
                </a:solidFill>
              </a:rPr>
              <a:t>They do different types of component testing, maxing out, and configurations</a:t>
            </a:r>
          </a:p>
          <a:p>
            <a:pPr marL="914400" lvl="1" indent="-349250" rtl="0">
              <a:lnSpc>
                <a:spcPct val="1150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" sz="1900" dirty="0">
                <a:solidFill>
                  <a:srgbClr val="FFFFFF"/>
                </a:solidFill>
              </a:rPr>
              <a:t>Thermocouples is a very common component they test</a:t>
            </a:r>
          </a:p>
          <a:p>
            <a:pPr marL="914400" lvl="1" indent="-349250" rtl="0">
              <a:lnSpc>
                <a:spcPct val="1150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" sz="1900" dirty="0">
                <a:solidFill>
                  <a:srgbClr val="FFFFFF"/>
                </a:solidFill>
              </a:rPr>
              <a:t>They want to be able to simulate thermocouple readings to test the performance of their thermocouple sensor systems</a:t>
            </a:r>
          </a:p>
          <a:p>
            <a:pPr marL="342900" indent="-342900">
              <a:spcBef>
                <a:spcPts val="0"/>
              </a:spcBef>
              <a:buFont typeface="Arial"/>
              <a:buChar char="•"/>
            </a:pPr>
            <a:endParaRPr sz="1900" dirty="0"/>
          </a:p>
        </p:txBody>
      </p:sp>
      <p:pic>
        <p:nvPicPr>
          <p:cNvPr id="76" name="Shape 7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943600" y="1134462"/>
            <a:ext cx="3200400" cy="2581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title"/>
          </p:nvPr>
        </p:nvSpPr>
        <p:spPr>
          <a:xfrm>
            <a:off x="311700" y="15867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 sz="3600" dirty="0"/>
              <a:t>Temperature Signal Simulator</a:t>
            </a:r>
          </a:p>
        </p:txBody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6900" y="1017725"/>
            <a:ext cx="6486900" cy="3769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5715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" sz="2000" dirty="0">
                <a:solidFill>
                  <a:srgbClr val="FFFFFF"/>
                </a:solidFill>
              </a:rPr>
              <a:t>Market for Temperature Simulator</a:t>
            </a:r>
          </a:p>
          <a:p>
            <a:pPr marL="1028700" marR="0" lvl="1" indent="-3429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" sz="2000" dirty="0">
                <a:solidFill>
                  <a:srgbClr val="FFFFFF"/>
                </a:solidFill>
              </a:rPr>
              <a:t>small market</a:t>
            </a:r>
          </a:p>
          <a:p>
            <a:pPr marL="1485900" marR="0" lvl="2" indent="-3429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" sz="2000" dirty="0">
                <a:solidFill>
                  <a:srgbClr val="FFFFFF"/>
                </a:solidFill>
              </a:rPr>
              <a:t>results in being expensive</a:t>
            </a:r>
          </a:p>
          <a:p>
            <a:pPr marL="1485900" marR="0" lvl="2" indent="-3429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" sz="2000" dirty="0">
                <a:solidFill>
                  <a:srgbClr val="FFFFFF"/>
                </a:solidFill>
              </a:rPr>
              <a:t>can only simulate one type of thermocouple</a:t>
            </a:r>
          </a:p>
          <a:p>
            <a:pPr marL="1485900" marR="0" lvl="2" indent="-3429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" sz="2000" dirty="0">
                <a:solidFill>
                  <a:srgbClr val="FFFFFF"/>
                </a:solidFill>
              </a:rPr>
              <a:t>requires someone physically having to be there manually simulation various temperature readings</a:t>
            </a:r>
          </a:p>
        </p:txBody>
      </p:sp>
      <p:pic>
        <p:nvPicPr>
          <p:cNvPr id="83" name="Shape 8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257912" y="2971800"/>
            <a:ext cx="2886075" cy="2171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 sz="3600"/>
              <a:t>Project Requirements</a:t>
            </a:r>
          </a:p>
        </p:txBody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6150599" cy="37748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571500" lvl="0" indent="-342900" rtl="0"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" sz="2000" dirty="0">
                <a:solidFill>
                  <a:srgbClr val="FFFFFF"/>
                </a:solidFill>
              </a:rPr>
              <a:t>Simulate all 8 thermocouple types</a:t>
            </a:r>
          </a:p>
          <a:p>
            <a:pPr marL="1028700" lvl="1" indent="-342900" rtl="0"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" sz="2000" dirty="0">
                <a:solidFill>
                  <a:srgbClr val="FFFFFF"/>
                </a:solidFill>
              </a:rPr>
              <a:t>Input a current signal via CHARM</a:t>
            </a:r>
          </a:p>
          <a:p>
            <a:pPr marL="1028700" lvl="1" indent="-342900" rtl="0"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" sz="2000" dirty="0">
                <a:solidFill>
                  <a:srgbClr val="FFFFFF"/>
                </a:solidFill>
              </a:rPr>
              <a:t>Output voltage signal to CHARM</a:t>
            </a:r>
          </a:p>
          <a:p>
            <a:pPr marL="571500" lvl="0" indent="-342900" rtl="0"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" sz="2000" dirty="0">
                <a:solidFill>
                  <a:srgbClr val="FFFFFF"/>
                </a:solidFill>
              </a:rPr>
              <a:t>Needs to be accurate to </a:t>
            </a:r>
            <a:r>
              <a:rPr lang="en" sz="2000" dirty="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士</a:t>
            </a:r>
            <a:r>
              <a:rPr lang="en" sz="2000" dirty="0">
                <a:solidFill>
                  <a:schemeClr val="dk1"/>
                </a:solidFill>
              </a:rPr>
              <a:t>0.5°</a:t>
            </a:r>
          </a:p>
          <a:p>
            <a:pPr marL="1028700" lvl="1" indent="-342900" rtl="0"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" sz="2000" dirty="0">
                <a:solidFill>
                  <a:srgbClr val="FFFFFF"/>
                </a:solidFill>
              </a:rPr>
              <a:t>Used to test Emerson’s products</a:t>
            </a:r>
          </a:p>
          <a:p>
            <a:pPr marL="1028700" lvl="1" indent="-342900" rtl="0"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" sz="2000" dirty="0">
                <a:solidFill>
                  <a:srgbClr val="FFFFFF"/>
                </a:solidFill>
              </a:rPr>
              <a:t>Needs to be 24 bit resolution</a:t>
            </a:r>
          </a:p>
          <a:p>
            <a:pPr marL="342900" lvl="0" indent="-342900" rtl="0">
              <a:spcBef>
                <a:spcPts val="0"/>
              </a:spcBef>
              <a:buFont typeface="Arial"/>
              <a:buChar char="•"/>
            </a:pPr>
            <a:endParaRPr sz="2000" dirty="0">
              <a:solidFill>
                <a:srgbClr val="FFFFFF"/>
              </a:solidFill>
            </a:endParaRPr>
          </a:p>
        </p:txBody>
      </p:sp>
      <p:pic>
        <p:nvPicPr>
          <p:cNvPr id="90" name="Shape 9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62300" y="3057525"/>
            <a:ext cx="2628900" cy="2085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title"/>
          </p:nvPr>
        </p:nvSpPr>
        <p:spPr>
          <a:xfrm>
            <a:off x="311700" y="0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600" dirty="0">
                <a:solidFill>
                  <a:srgbClr val="FFFFFF"/>
                </a:solidFill>
              </a:rPr>
              <a:t>Project Description</a:t>
            </a:r>
          </a:p>
        </p:txBody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154360" y="736611"/>
            <a:ext cx="8832300" cy="4249535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514350" lvl="0" indent="-285750" rtl="0"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" sz="1500" dirty="0">
                <a:solidFill>
                  <a:srgbClr val="FFFFFF"/>
                </a:solidFill>
              </a:rPr>
              <a:t>Using Arduino, ADC/DACs, and Emerson’s CHARMs (I/O devices) </a:t>
            </a:r>
          </a:p>
          <a:p>
            <a:pPr marL="971550" lvl="1" indent="-285750" rtl="0"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" sz="1500" dirty="0">
                <a:solidFill>
                  <a:srgbClr val="FFFFFF"/>
                </a:solidFill>
              </a:rPr>
              <a:t>Read in CHARMS 4-20 mA input signal</a:t>
            </a:r>
          </a:p>
          <a:p>
            <a:pPr marL="971550" lvl="1" indent="-285750" rtl="0"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" sz="1500" dirty="0">
                <a:solidFill>
                  <a:srgbClr val="FFFFFF"/>
                </a:solidFill>
              </a:rPr>
              <a:t>Convert analog signal into digital signal </a:t>
            </a:r>
          </a:p>
          <a:p>
            <a:pPr marL="971550" lvl="1" indent="-285750" rtl="0"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" sz="1500" dirty="0">
                <a:solidFill>
                  <a:srgbClr val="FFFFFF"/>
                </a:solidFill>
              </a:rPr>
              <a:t>Convert into temperature reading using lookup tables and thermocouple polynomials and coefficients</a:t>
            </a:r>
          </a:p>
          <a:p>
            <a:pPr marL="971550" lvl="1" indent="-285750" rtl="0"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" sz="1500" dirty="0">
                <a:solidFill>
                  <a:srgbClr val="FFFFFF"/>
                </a:solidFill>
              </a:rPr>
              <a:t>Send digital signal to the optoisolators</a:t>
            </a:r>
          </a:p>
          <a:p>
            <a:pPr marL="971550" lvl="1" indent="-285750" rtl="0"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" sz="1500" dirty="0">
                <a:solidFill>
                  <a:srgbClr val="FFFFFF"/>
                </a:solidFill>
              </a:rPr>
              <a:t>Convert the digital signal to an analog signal </a:t>
            </a:r>
          </a:p>
          <a:p>
            <a:pPr marL="971550" lvl="1" indent="-285750" rtl="0"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" sz="1500" dirty="0">
                <a:solidFill>
                  <a:srgbClr val="FFFFFF"/>
                </a:solidFill>
              </a:rPr>
              <a:t>Output to another CHARM which displays temperature reading for specific thermocouple onto PC</a:t>
            </a:r>
          </a:p>
          <a:p>
            <a:pPr marL="971550" lvl="1" indent="-285750" rtl="0"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" sz="1500" dirty="0">
                <a:solidFill>
                  <a:schemeClr val="dk1"/>
                </a:solidFill>
              </a:rPr>
              <a:t>Accurate to 士1 microvolt </a:t>
            </a:r>
            <a:r>
              <a:rPr lang="en" sz="1500" dirty="0">
                <a:solidFill>
                  <a:srgbClr val="FFFFFF"/>
                </a:solidFill>
              </a:rPr>
              <a:t>by using 24-bit resolution and electrical isolation</a:t>
            </a:r>
          </a:p>
          <a:p>
            <a:pPr marL="742950" lvl="0" indent="-285750">
              <a:spcBef>
                <a:spcPts val="0"/>
              </a:spcBef>
              <a:buFont typeface="Arial"/>
              <a:buChar char="•"/>
            </a:pPr>
            <a:endParaRPr sz="1500" dirty="0">
              <a:solidFill>
                <a:schemeClr val="dk1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dirty="0" smtClean="0"/>
              <a:t>Total Cost</a:t>
            </a:r>
            <a:endParaRPr lang="en-US" sz="4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1700" y="1422223"/>
            <a:ext cx="8520599" cy="3568137"/>
          </a:xfrm>
        </p:spPr>
        <p:txBody>
          <a:bodyPr/>
          <a:lstStyle/>
          <a:p>
            <a:pPr marL="285750" indent="-285750">
              <a:lnSpc>
                <a:spcPct val="70000"/>
              </a:lnSpc>
              <a:buFont typeface="Arial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Arduino			$40</a:t>
            </a:r>
          </a:p>
          <a:p>
            <a:pPr marL="285750" indent="-285750">
              <a:lnSpc>
                <a:spcPct val="70000"/>
              </a:lnSpc>
              <a:buFont typeface="Arial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DACs			$50</a:t>
            </a:r>
          </a:p>
          <a:p>
            <a:pPr marL="285750" indent="-285750">
              <a:lnSpc>
                <a:spcPct val="70000"/>
              </a:lnSpc>
              <a:buFont typeface="Arial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ADCs			$50</a:t>
            </a:r>
          </a:p>
          <a:p>
            <a:pPr marL="285750" indent="-285750">
              <a:lnSpc>
                <a:spcPct val="70000"/>
              </a:lnSpc>
              <a:buFont typeface="Arial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Digital Isolators		$60</a:t>
            </a:r>
          </a:p>
          <a:p>
            <a:pPr marL="285750" indent="-285750">
              <a:lnSpc>
                <a:spcPct val="70000"/>
              </a:lnSpc>
              <a:buFont typeface="Arial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Total			$200</a:t>
            </a:r>
          </a:p>
          <a:p>
            <a:pPr>
              <a:lnSpc>
                <a:spcPct val="70000"/>
              </a:lnSpc>
            </a:pPr>
            <a:endParaRPr lang="en-US" sz="2800" dirty="0" smtClean="0">
              <a:solidFill>
                <a:schemeClr val="tx1"/>
              </a:solidFill>
            </a:endParaRPr>
          </a:p>
          <a:p>
            <a:pPr marL="285750" indent="-285750">
              <a:lnSpc>
                <a:spcPct val="70000"/>
              </a:lnSpc>
              <a:buFont typeface="Arial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Rest of materials supplied by school and Emerson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49603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title"/>
          </p:nvPr>
        </p:nvSpPr>
        <p:spPr>
          <a:xfrm>
            <a:off x="311700" y="0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600" dirty="0">
                <a:solidFill>
                  <a:srgbClr val="FFFFFF"/>
                </a:solidFill>
              </a:rPr>
              <a:t>Issues</a:t>
            </a:r>
          </a:p>
        </p:txBody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-1" y="589979"/>
            <a:ext cx="9002113" cy="4434101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514350" lvl="0" indent="-285750" rtl="0"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" sz="1800" dirty="0">
                <a:solidFill>
                  <a:srgbClr val="FFFFFF"/>
                </a:solidFill>
              </a:rPr>
              <a:t>Hardware </a:t>
            </a:r>
          </a:p>
          <a:p>
            <a:pPr marL="971550" lvl="1" indent="-285750" rtl="0"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" sz="1800" dirty="0">
                <a:solidFill>
                  <a:srgbClr val="FFFFFF"/>
                </a:solidFill>
              </a:rPr>
              <a:t>Component compatibility</a:t>
            </a:r>
          </a:p>
          <a:p>
            <a:pPr marL="1428750" lvl="2" indent="-285750" rtl="0"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" sz="1800" dirty="0">
                <a:solidFill>
                  <a:srgbClr val="FFFFFF"/>
                </a:solidFill>
              </a:rPr>
              <a:t>surface mounts and PCB </a:t>
            </a:r>
          </a:p>
          <a:p>
            <a:pPr marL="971550" lvl="1" indent="-285750" rtl="0"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" sz="1800" dirty="0">
                <a:solidFill>
                  <a:srgbClr val="FFFFFF"/>
                </a:solidFill>
              </a:rPr>
              <a:t>Kept getting sent the wrong parts</a:t>
            </a:r>
          </a:p>
          <a:p>
            <a:pPr marL="1428750" lvl="2" indent="-285750" rtl="0"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" sz="1800" dirty="0">
                <a:solidFill>
                  <a:srgbClr val="FFFFFF"/>
                </a:solidFill>
              </a:rPr>
              <a:t>having to send back and wait to recieve correct parts</a:t>
            </a:r>
          </a:p>
          <a:p>
            <a:pPr marL="514350" lvl="0" indent="-28575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" sz="1800" dirty="0">
                <a:solidFill>
                  <a:schemeClr val="dk1"/>
                </a:solidFill>
              </a:rPr>
              <a:t>Software</a:t>
            </a:r>
          </a:p>
          <a:p>
            <a:pPr marL="971550" lvl="1" indent="-28575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" sz="1800" dirty="0">
                <a:solidFill>
                  <a:schemeClr val="dk1"/>
                </a:solidFill>
              </a:rPr>
              <a:t>Emerson provided software to use</a:t>
            </a:r>
          </a:p>
          <a:p>
            <a:pPr marL="1428750" lvl="2" indent="-28575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" sz="1800" dirty="0">
                <a:solidFill>
                  <a:schemeClr val="dk1"/>
                </a:solidFill>
              </a:rPr>
              <a:t>only works with PC’s, entire group has MACs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 sz="3600"/>
              <a:t>Schedule </a:t>
            </a:r>
          </a:p>
        </p:txBody>
      </p:sp>
      <p:pic>
        <p:nvPicPr>
          <p:cNvPr id="108" name="Shape 10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816744"/>
            <a:ext cx="9144000" cy="332676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theme/theme1.xml><?xml version="1.0" encoding="utf-8"?>
<a:theme xmlns:a="http://schemas.openxmlformats.org/drawingml/2006/main" name="slate">
  <a:themeElements>
    <a:clrScheme name="Slate">
      <a:dk1>
        <a:srgbClr val="FFFFFF"/>
      </a:dk1>
      <a:lt1>
        <a:srgbClr val="37474F"/>
      </a:lt1>
      <a:dk2>
        <a:srgbClr val="9E9E9E"/>
      </a:dk2>
      <a:lt2>
        <a:srgbClr val="E0E0E0"/>
      </a:lt2>
      <a:accent1>
        <a:srgbClr val="616161"/>
      </a:accent1>
      <a:accent2>
        <a:srgbClr val="78909C"/>
      </a:accent2>
      <a:accent3>
        <a:srgbClr val="CACACA"/>
      </a:accent3>
      <a:accent4>
        <a:srgbClr val="64FFDA"/>
      </a:accent4>
      <a:accent5>
        <a:srgbClr val="FFD966"/>
      </a:accent5>
      <a:accent6>
        <a:srgbClr val="F5F5F5"/>
      </a:accent6>
      <a:hlink>
        <a:srgbClr val="FFD966"/>
      </a:hlink>
      <a:folHlink>
        <a:srgbClr val="FFD9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650</Words>
  <Application>Microsoft Macintosh PowerPoint</Application>
  <PresentationFormat>On-screen Show (16:9)</PresentationFormat>
  <Paragraphs>74</Paragraphs>
  <Slides>12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slate</vt:lpstr>
      <vt:lpstr>Temperature Signal  Simulator</vt:lpstr>
      <vt:lpstr>What is a Thermocouple?</vt:lpstr>
      <vt:lpstr>Why Emerson Needs A Temperature Signal Simulator</vt:lpstr>
      <vt:lpstr>Temperature Signal Simulator</vt:lpstr>
      <vt:lpstr>Project Requirements</vt:lpstr>
      <vt:lpstr>Project Description</vt:lpstr>
      <vt:lpstr>Total Cost</vt:lpstr>
      <vt:lpstr>Issues</vt:lpstr>
      <vt:lpstr>Schedule </vt:lpstr>
      <vt:lpstr>Schedule</vt:lpstr>
      <vt:lpstr>References </vt:lpstr>
      <vt:lpstr>Questions????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Temperature Signal  Simulator</dc:title>
  <cp:lastModifiedBy>Victor Pinones</cp:lastModifiedBy>
  <cp:revision>2</cp:revision>
  <dcterms:modified xsi:type="dcterms:W3CDTF">2015-12-07T19:10:28Z</dcterms:modified>
</cp:coreProperties>
</file>