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612" r:id="rId2"/>
    <p:sldId id="856" r:id="rId3"/>
    <p:sldId id="800" r:id="rId4"/>
    <p:sldId id="857" r:id="rId5"/>
    <p:sldId id="855" r:id="rId6"/>
    <p:sldId id="797" r:id="rId7"/>
    <p:sldId id="798" r:id="rId8"/>
    <p:sldId id="853" r:id="rId9"/>
    <p:sldId id="770" r:id="rId10"/>
    <p:sldId id="771" r:id="rId11"/>
    <p:sldId id="802" r:id="rId12"/>
    <p:sldId id="803" r:id="rId13"/>
    <p:sldId id="806" r:id="rId14"/>
    <p:sldId id="808" r:id="rId15"/>
    <p:sldId id="837" r:id="rId16"/>
    <p:sldId id="838" r:id="rId17"/>
    <p:sldId id="839" r:id="rId18"/>
    <p:sldId id="840" r:id="rId19"/>
    <p:sldId id="841" r:id="rId20"/>
    <p:sldId id="842" r:id="rId21"/>
    <p:sldId id="858" r:id="rId22"/>
    <p:sldId id="843" r:id="rId23"/>
    <p:sldId id="85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C86F6"/>
    <a:srgbClr val="8164B0"/>
    <a:srgbClr val="615CB0"/>
    <a:srgbClr val="6EAB26"/>
    <a:srgbClr val="B8F63A"/>
    <a:srgbClr val="6FA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50" autoAdjust="0"/>
    <p:restoredTop sz="97982" autoAdjust="0"/>
  </p:normalViewPr>
  <p:slideViewPr>
    <p:cSldViewPr>
      <p:cViewPr>
        <p:scale>
          <a:sx n="110" d="100"/>
          <a:sy n="110" d="100"/>
        </p:scale>
        <p:origin x="78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4CF2-CDE5-44AD-A1F1-1521E35A76C5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B53F5-7A81-4F21-A3A7-FF7698686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1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856091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563632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 dirty="0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56828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79948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9684">
              <a:spcBef>
                <a:spcPts val="425"/>
              </a:spcBef>
            </a:pPr>
            <a:r>
              <a:rPr lang="en-US" smtClean="0">
                <a:solidFill>
                  <a:srgbClr val="000000"/>
                </a:solidFill>
                <a:latin typeface="Times" charset="0"/>
                <a:ea typeface="Times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1162601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8941">
              <a:spcBef>
                <a:spcPts val="430"/>
              </a:spcBef>
            </a:pPr>
            <a:r>
              <a:rPr lang="en-US">
                <a:solidFill>
                  <a:srgbClr val="000000"/>
                </a:solidFill>
                <a:latin typeface="Times" charset="0"/>
                <a:ea typeface="ＭＳ Ｐゴシック" charset="0"/>
                <a:cs typeface="Times" charset="0"/>
                <a:sym typeface="Times" charset="0"/>
              </a:rPr>
              <a:t>After discussing this slide, Peter turns it back to Sarah.</a:t>
            </a:r>
          </a:p>
        </p:txBody>
      </p:sp>
    </p:spTree>
    <p:extLst>
      <p:ext uri="{BB962C8B-B14F-4D97-AF65-F5344CB8AC3E}">
        <p14:creationId xmlns:p14="http://schemas.microsoft.com/office/powerpoint/2010/main" val="31646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1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6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AC10-A9C5-4E79-A5E6-79F8557280A5}" type="datetimeFigureOut">
              <a:rPr lang="en-US" smtClean="0"/>
              <a:t>7/5/17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9500-AEBE-45FD-B219-39AC85551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1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38" y="-152400"/>
            <a:ext cx="9367838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932925" y="2449352"/>
            <a:ext cx="5121915" cy="695944"/>
            <a:chOff x="1932093" y="2419514"/>
            <a:chExt cx="5121925" cy="694965"/>
          </a:xfrm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 rot="19112923">
              <a:off x="2117372" y="2419514"/>
              <a:ext cx="4011668" cy="36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/>
                <a:t>The Accelerated Learning Program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 rot="19112923">
              <a:off x="1932093" y="2745667"/>
              <a:ext cx="5121925" cy="36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 dirty="0">
                  <a:solidFill>
                    <a:schemeClr val="bg1"/>
                  </a:solidFill>
                </a:rPr>
                <a:t>The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Community College </a:t>
              </a:r>
              <a:r>
                <a:rPr lang="en-US" sz="1800" b="1" dirty="0">
                  <a:solidFill>
                    <a:schemeClr val="bg1"/>
                  </a:solidFill>
                </a:rPr>
                <a:t>of Baltimore County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423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657600" y="228600"/>
            <a:ext cx="1605337" cy="2672137"/>
            <a:chOff x="3657600" y="228600"/>
            <a:chExt cx="1605337" cy="2672137"/>
          </a:xfrm>
        </p:grpSpPr>
        <p:grpSp>
          <p:nvGrpSpPr>
            <p:cNvPr id="85" name="Group 84"/>
            <p:cNvGrpSpPr/>
            <p:nvPr/>
          </p:nvGrpSpPr>
          <p:grpSpPr>
            <a:xfrm>
              <a:off x="3657600" y="914400"/>
              <a:ext cx="533400" cy="1435101"/>
              <a:chOff x="381000" y="3479800"/>
              <a:chExt cx="533400" cy="1435101"/>
            </a:xfrm>
          </p:grpSpPr>
          <p:sp>
            <p:nvSpPr>
              <p:cNvPr id="86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038600" y="228600"/>
              <a:ext cx="1224337" cy="1224337"/>
              <a:chOff x="4038600" y="304800"/>
              <a:chExt cx="1224337" cy="1224337"/>
            </a:xfrm>
          </p:grpSpPr>
          <p:sp>
            <p:nvSpPr>
              <p:cNvPr id="108" name="Rectangle 2"/>
              <p:cNvSpPr>
                <a:spLocks/>
              </p:cNvSpPr>
              <p:nvPr/>
            </p:nvSpPr>
            <p:spPr bwMode="auto">
              <a:xfrm>
                <a:off x="40386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10"/>
              <p:cNvSpPr>
                <a:spLocks/>
              </p:cNvSpPr>
              <p:nvPr/>
            </p:nvSpPr>
            <p:spPr bwMode="auto">
              <a:xfrm>
                <a:off x="4038600" y="381000"/>
                <a:ext cx="1219200" cy="984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3604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65%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38600" y="1676400"/>
              <a:ext cx="1224337" cy="1224337"/>
              <a:chOff x="4114800" y="1676400"/>
              <a:chExt cx="1224337" cy="1224337"/>
            </a:xfrm>
          </p:grpSpPr>
          <p:sp>
            <p:nvSpPr>
              <p:cNvPr id="110" name="Rectangle 2"/>
              <p:cNvSpPr>
                <a:spLocks/>
              </p:cNvSpPr>
              <p:nvPr/>
            </p:nvSpPr>
            <p:spPr bwMode="auto">
              <a:xfrm>
                <a:off x="4114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13"/>
              <p:cNvSpPr>
                <a:spLocks/>
              </p:cNvSpPr>
              <p:nvPr/>
            </p:nvSpPr>
            <p:spPr bwMode="auto">
              <a:xfrm>
                <a:off x="4114800" y="1752600"/>
                <a:ext cx="1203325" cy="984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  did </a:t>
                </a: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not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      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1941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35%</a:t>
                </a:r>
              </a:p>
            </p:txBody>
          </p:sp>
        </p:grp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438400" y="228600"/>
            <a:ext cx="1224337" cy="1230313"/>
            <a:chOff x="2438400" y="304800"/>
            <a:chExt cx="1224337" cy="1230313"/>
          </a:xfrm>
        </p:grpSpPr>
        <p:sp>
          <p:nvSpPr>
            <p:cNvPr id="107" name="Rectangle 2"/>
            <p:cNvSpPr>
              <a:spLocks/>
            </p:cNvSpPr>
            <p:nvPr/>
          </p:nvSpPr>
          <p:spPr bwMode="auto">
            <a:xfrm>
              <a:off x="2438400" y="304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3"/>
            <p:cNvSpPr>
              <a:spLocks/>
            </p:cNvSpPr>
            <p:nvPr/>
          </p:nvSpPr>
          <p:spPr bwMode="auto">
            <a:xfrm>
              <a:off x="2438400" y="304800"/>
              <a:ext cx="1219199" cy="123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took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</a:rPr>
                <a:t>5545 </a:t>
              </a:r>
              <a:endParaRPr lang="en-US" sz="160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  <a:endParaRPr lang="en-US" sz="160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228600"/>
            <a:ext cx="1605337" cy="2678113"/>
            <a:chOff x="5257800" y="228600"/>
            <a:chExt cx="1605337" cy="2678113"/>
          </a:xfrm>
        </p:grpSpPr>
        <p:grpSp>
          <p:nvGrpSpPr>
            <p:cNvPr id="89" name="Group 88"/>
            <p:cNvGrpSpPr/>
            <p:nvPr/>
          </p:nvGrpSpPr>
          <p:grpSpPr>
            <a:xfrm>
              <a:off x="5257800" y="914400"/>
              <a:ext cx="533400" cy="1435101"/>
              <a:chOff x="381000" y="3479800"/>
              <a:chExt cx="533400" cy="1435101"/>
            </a:xfrm>
          </p:grpSpPr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0" y="228600"/>
              <a:ext cx="1224337" cy="1306513"/>
              <a:chOff x="5638800" y="228600"/>
              <a:chExt cx="1224337" cy="1306513"/>
            </a:xfrm>
          </p:grpSpPr>
          <p:sp>
            <p:nvSpPr>
              <p:cNvPr id="109" name="Rectangle 2"/>
              <p:cNvSpPr>
                <a:spLocks/>
              </p:cNvSpPr>
              <p:nvPr/>
            </p:nvSpPr>
            <p:spPr bwMode="auto">
              <a:xfrm>
                <a:off x="5638800" y="2286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18"/>
              <p:cNvSpPr>
                <a:spLocks/>
              </p:cNvSpPr>
              <p:nvPr/>
            </p:nvSpPr>
            <p:spPr bwMode="auto">
              <a:xfrm>
                <a:off x="5638800" y="304800"/>
                <a:ext cx="12192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2661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endParaRPr lang="en-US" sz="1600" smtClean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38800" y="1676400"/>
              <a:ext cx="1224337" cy="1230313"/>
              <a:chOff x="5638800" y="1676400"/>
              <a:chExt cx="1224337" cy="1230313"/>
            </a:xfrm>
          </p:grpSpPr>
          <p:sp>
            <p:nvSpPr>
              <p:cNvPr id="111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21"/>
              <p:cNvSpPr>
                <a:spLocks/>
              </p:cNvSpPr>
              <p:nvPr/>
            </p:nvSpPr>
            <p:spPr bwMode="auto">
              <a:xfrm>
                <a:off x="5715000" y="1676400"/>
                <a:ext cx="11176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943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17%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657600" y="3709988"/>
            <a:ext cx="1605337" cy="2625725"/>
            <a:chOff x="3657600" y="3709988"/>
            <a:chExt cx="1605337" cy="2625725"/>
          </a:xfrm>
        </p:grpSpPr>
        <p:grpSp>
          <p:nvGrpSpPr>
            <p:cNvPr id="117" name="Group 116"/>
            <p:cNvGrpSpPr/>
            <p:nvPr/>
          </p:nvGrpSpPr>
          <p:grpSpPr>
            <a:xfrm>
              <a:off x="3657600" y="4267200"/>
              <a:ext cx="533400" cy="1435101"/>
              <a:chOff x="381000" y="3479800"/>
              <a:chExt cx="533400" cy="1435101"/>
            </a:xfrm>
          </p:grpSpPr>
          <p:sp>
            <p:nvSpPr>
              <p:cNvPr id="118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038600" y="3709988"/>
              <a:ext cx="1224337" cy="1224337"/>
              <a:chOff x="3962400" y="3810000"/>
              <a:chExt cx="1224337" cy="1224337"/>
            </a:xfrm>
          </p:grpSpPr>
          <p:sp>
            <p:nvSpPr>
              <p:cNvPr id="113" name="Rectangle 2"/>
              <p:cNvSpPr>
                <a:spLocks/>
              </p:cNvSpPr>
              <p:nvPr/>
            </p:nvSpPr>
            <p:spPr bwMode="auto">
              <a:xfrm>
                <a:off x="3962400" y="38100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79" name="Rectangle 39"/>
              <p:cNvSpPr>
                <a:spLocks/>
              </p:cNvSpPr>
              <p:nvPr/>
            </p:nvSpPr>
            <p:spPr bwMode="auto">
              <a:xfrm>
                <a:off x="4156075" y="3811588"/>
                <a:ext cx="84455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485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82%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38600" y="5095501"/>
              <a:ext cx="1224337" cy="1240212"/>
              <a:chOff x="4038600" y="5089525"/>
              <a:chExt cx="1224337" cy="1240212"/>
            </a:xfrm>
          </p:grpSpPr>
          <p:sp>
            <p:nvSpPr>
              <p:cNvPr id="116" name="Rectangle 2"/>
              <p:cNvSpPr>
                <a:spLocks/>
              </p:cNvSpPr>
              <p:nvPr/>
            </p:nvSpPr>
            <p:spPr bwMode="auto">
              <a:xfrm>
                <a:off x="4038600" y="5105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77" name="Rectangle 42"/>
              <p:cNvSpPr>
                <a:spLocks/>
              </p:cNvSpPr>
              <p:nvPr/>
            </p:nvSpPr>
            <p:spPr bwMode="auto">
              <a:xfrm>
                <a:off x="4038600" y="5089525"/>
                <a:ext cx="1219200" cy="1231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052</a:t>
                </a: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107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438400" y="3709988"/>
            <a:ext cx="1224337" cy="1248149"/>
            <a:chOff x="2514600" y="3709988"/>
            <a:chExt cx="1224337" cy="1248149"/>
          </a:xfrm>
        </p:grpSpPr>
        <p:sp>
          <p:nvSpPr>
            <p:cNvPr id="112" name="Rectangle 2"/>
            <p:cNvSpPr>
              <a:spLocks/>
            </p:cNvSpPr>
            <p:nvPr/>
          </p:nvSpPr>
          <p:spPr bwMode="auto">
            <a:xfrm>
              <a:off x="2514600" y="3733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0" name="Rectangle 48"/>
            <p:cNvSpPr>
              <a:spLocks/>
            </p:cNvSpPr>
            <p:nvPr/>
          </p:nvSpPr>
          <p:spPr bwMode="auto">
            <a:xfrm>
              <a:off x="2595563" y="3709988"/>
              <a:ext cx="1003300" cy="12303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took </a:t>
              </a: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592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57800" y="3709988"/>
            <a:ext cx="1620278" cy="2625725"/>
            <a:chOff x="5257800" y="3709988"/>
            <a:chExt cx="1620278" cy="2625725"/>
          </a:xfrm>
        </p:grpSpPr>
        <p:grpSp>
          <p:nvGrpSpPr>
            <p:cNvPr id="121" name="Group 120"/>
            <p:cNvGrpSpPr/>
            <p:nvPr/>
          </p:nvGrpSpPr>
          <p:grpSpPr>
            <a:xfrm>
              <a:off x="5257800" y="4267200"/>
              <a:ext cx="533400" cy="1435101"/>
              <a:chOff x="381000" y="3479800"/>
              <a:chExt cx="533400" cy="1435101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638800" y="3709988"/>
              <a:ext cx="1224337" cy="1224337"/>
              <a:chOff x="5562600" y="3733800"/>
              <a:chExt cx="1224337" cy="1224337"/>
            </a:xfrm>
          </p:grpSpPr>
          <p:sp>
            <p:nvSpPr>
              <p:cNvPr id="114" name="Rectangle 2"/>
              <p:cNvSpPr>
                <a:spLocks/>
              </p:cNvSpPr>
              <p:nvPr/>
            </p:nvSpPr>
            <p:spPr bwMode="auto">
              <a:xfrm>
                <a:off x="5562600" y="3733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68" name="Rectangle 52"/>
              <p:cNvSpPr>
                <a:spLocks/>
              </p:cNvSpPr>
              <p:nvPr/>
            </p:nvSpPr>
            <p:spPr bwMode="auto">
              <a:xfrm>
                <a:off x="5562600" y="3824288"/>
                <a:ext cx="121920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53741" y="5091953"/>
              <a:ext cx="1224337" cy="1243760"/>
              <a:chOff x="5653741" y="5091953"/>
              <a:chExt cx="1224337" cy="1243760"/>
            </a:xfrm>
          </p:grpSpPr>
          <p:sp>
            <p:nvSpPr>
              <p:cNvPr id="115" name="Rectangle 2"/>
              <p:cNvSpPr>
                <a:spLocks/>
              </p:cNvSpPr>
              <p:nvPr/>
            </p:nvSpPr>
            <p:spPr bwMode="auto">
              <a:xfrm>
                <a:off x="5653741" y="5091953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66" name="Rectangle 55"/>
              <p:cNvSpPr>
                <a:spLocks/>
              </p:cNvSpPr>
              <p:nvPr/>
            </p:nvSpPr>
            <p:spPr bwMode="auto">
              <a:xfrm>
                <a:off x="5715001" y="5105400"/>
                <a:ext cx="1117600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0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0%</a:t>
                </a:r>
              </a:p>
            </p:txBody>
          </p:sp>
        </p:grpSp>
      </p:grpSp>
      <p:sp>
        <p:nvSpPr>
          <p:cNvPr id="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n-lt"/>
              </a:rPr>
              <a:t>data from Cho, </a:t>
            </a:r>
            <a:r>
              <a:rPr lang="en-US" sz="2000" err="1" smtClean="0">
                <a:latin typeface="+mn-lt"/>
              </a:rPr>
              <a:t>Kopko</a:t>
            </a:r>
            <a:r>
              <a:rPr lang="en-US" sz="2000" smtClean="0">
                <a:latin typeface="+mn-lt"/>
              </a:rPr>
              <a:t>, &amp; Jenkins, 2012 (CCRC)</a:t>
            </a:r>
            <a:endParaRPr lang="en-US" sz="200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858000" y="228600"/>
            <a:ext cx="1529137" cy="2678113"/>
            <a:chOff x="6858000" y="228600"/>
            <a:chExt cx="1529137" cy="2678113"/>
          </a:xfrm>
        </p:grpSpPr>
        <p:grpSp>
          <p:nvGrpSpPr>
            <p:cNvPr id="2" name="Group 1"/>
            <p:cNvGrpSpPr/>
            <p:nvPr/>
          </p:nvGrpSpPr>
          <p:grpSpPr>
            <a:xfrm>
              <a:off x="6858000" y="914400"/>
              <a:ext cx="533400" cy="1435101"/>
              <a:chOff x="7686872" y="3962400"/>
              <a:chExt cx="533400" cy="1435101"/>
            </a:xfrm>
          </p:grpSpPr>
          <p:sp>
            <p:nvSpPr>
              <p:cNvPr id="72" name="Line 14"/>
              <p:cNvSpPr>
                <a:spLocks noChangeShapeType="1"/>
              </p:cNvSpPr>
              <p:nvPr/>
            </p:nvSpPr>
            <p:spPr bwMode="auto">
              <a:xfrm flipH="1">
                <a:off x="7850188" y="53975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6"/>
              <p:cNvSpPr>
                <a:spLocks noChangeShapeType="1"/>
              </p:cNvSpPr>
              <p:nvPr/>
            </p:nvSpPr>
            <p:spPr bwMode="auto">
              <a:xfrm>
                <a:off x="7686872" y="39878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"/>
              <p:cNvSpPr>
                <a:spLocks noChangeShapeType="1"/>
              </p:cNvSpPr>
              <p:nvPr/>
            </p:nvSpPr>
            <p:spPr bwMode="auto">
              <a:xfrm>
                <a:off x="7848600" y="39624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7162800" y="228600"/>
              <a:ext cx="1224337" cy="1230313"/>
              <a:chOff x="2438400" y="304800"/>
              <a:chExt cx="1224337" cy="1230313"/>
            </a:xfrm>
          </p:grpSpPr>
          <p:sp>
            <p:nvSpPr>
              <p:cNvPr id="67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</a:rPr>
                  <a:t> 1829</a:t>
                </a:r>
                <a:endPara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33%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162800" y="1676400"/>
              <a:ext cx="1224337" cy="1230313"/>
              <a:chOff x="2438400" y="304800"/>
              <a:chExt cx="1224337" cy="1230313"/>
            </a:xfrm>
          </p:grpSpPr>
          <p:sp>
            <p:nvSpPr>
              <p:cNvPr id="70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 pass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832</a:t>
                </a: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15%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6819513" y="3696849"/>
            <a:ext cx="1529137" cy="2678510"/>
            <a:chOff x="6858000" y="228600"/>
            <a:chExt cx="1529137" cy="2678510"/>
          </a:xfrm>
        </p:grpSpPr>
        <p:grpSp>
          <p:nvGrpSpPr>
            <p:cNvPr id="81" name="Group 80"/>
            <p:cNvGrpSpPr/>
            <p:nvPr/>
          </p:nvGrpSpPr>
          <p:grpSpPr>
            <a:xfrm>
              <a:off x="6858000" y="849751"/>
              <a:ext cx="533400" cy="1435101"/>
              <a:chOff x="7686872" y="3897751"/>
              <a:chExt cx="533400" cy="1435101"/>
            </a:xfrm>
          </p:grpSpPr>
          <p:sp>
            <p:nvSpPr>
              <p:cNvPr id="96" name="Line 14"/>
              <p:cNvSpPr>
                <a:spLocks noChangeShapeType="1"/>
              </p:cNvSpPr>
              <p:nvPr/>
            </p:nvSpPr>
            <p:spPr bwMode="auto">
              <a:xfrm flipH="1">
                <a:off x="7850188" y="5332852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6"/>
              <p:cNvSpPr>
                <a:spLocks noChangeShapeType="1"/>
              </p:cNvSpPr>
              <p:nvPr/>
            </p:nvSpPr>
            <p:spPr bwMode="auto">
              <a:xfrm>
                <a:off x="7686872" y="3923151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7"/>
              <p:cNvSpPr>
                <a:spLocks noChangeShapeType="1"/>
              </p:cNvSpPr>
              <p:nvPr/>
            </p:nvSpPr>
            <p:spPr bwMode="auto">
              <a:xfrm>
                <a:off x="7848600" y="3897751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7162800" y="228600"/>
              <a:ext cx="1224337" cy="1230313"/>
              <a:chOff x="2438400" y="304800"/>
              <a:chExt cx="1224337" cy="1230313"/>
            </a:xfrm>
          </p:grpSpPr>
          <p:sp>
            <p:nvSpPr>
              <p:cNvPr id="94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Rectangle 3"/>
              <p:cNvSpPr>
                <a:spLocks/>
              </p:cNvSpPr>
              <p:nvPr/>
            </p:nvSpPr>
            <p:spPr bwMode="auto">
              <a:xfrm>
                <a:off x="2438400" y="304800"/>
                <a:ext cx="1219199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</a:rPr>
                  <a:t> 438</a:t>
                </a:r>
                <a:endPara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74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%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7162800" y="1676004"/>
              <a:ext cx="1224337" cy="1231106"/>
              <a:chOff x="2438400" y="304404"/>
              <a:chExt cx="1224337" cy="1231106"/>
            </a:xfrm>
          </p:grpSpPr>
          <p:sp>
            <p:nvSpPr>
              <p:cNvPr id="84" name="Rectangle 2"/>
              <p:cNvSpPr>
                <a:spLocks/>
              </p:cNvSpPr>
              <p:nvPr/>
            </p:nvSpPr>
            <p:spPr bwMode="auto">
              <a:xfrm>
                <a:off x="24384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Rectangle 3"/>
              <p:cNvSpPr>
                <a:spLocks/>
              </p:cNvSpPr>
              <p:nvPr/>
            </p:nvSpPr>
            <p:spPr bwMode="auto">
              <a:xfrm>
                <a:off x="2438400" y="304404"/>
                <a:ext cx="1219199" cy="1231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 pass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154</a:t>
                </a:r>
              </a:p>
              <a:p>
                <a:pPr algn="ctr">
                  <a:defRPr/>
                </a:pPr>
                <a:r>
                  <a:rPr lang="en-US" sz="1600" smtClean="0">
                    <a:ea typeface="Arial" charset="0"/>
                    <a:cs typeface="Arial" charset="0"/>
                    <a:sym typeface="Arial" charset="0"/>
                  </a:rPr>
                  <a:t>26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%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99" name="Group 76"/>
          <p:cNvGrpSpPr>
            <a:grpSpLocks/>
          </p:cNvGrpSpPr>
          <p:nvPr/>
        </p:nvGrpSpPr>
        <p:grpSpPr bwMode="auto">
          <a:xfrm>
            <a:off x="7162800" y="228600"/>
            <a:ext cx="1219200" cy="4724400"/>
            <a:chOff x="6324600" y="1530350"/>
            <a:chExt cx="1219200" cy="4724400"/>
          </a:xfrm>
        </p:grpSpPr>
        <p:sp>
          <p:nvSpPr>
            <p:cNvPr id="100" name="Rectangle 60"/>
            <p:cNvSpPr>
              <a:spLocks/>
            </p:cNvSpPr>
            <p:nvPr/>
          </p:nvSpPr>
          <p:spPr bwMode="auto">
            <a:xfrm>
              <a:off x="6324600" y="5035550"/>
              <a:ext cx="1219200" cy="12192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59"/>
            <p:cNvSpPr>
              <a:spLocks/>
            </p:cNvSpPr>
            <p:nvPr/>
          </p:nvSpPr>
          <p:spPr bwMode="auto">
            <a:xfrm>
              <a:off x="6324600" y="1530350"/>
              <a:ext cx="1219200" cy="12700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199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88"/>
          <p:cNvGrpSpPr>
            <a:grpSpLocks/>
          </p:cNvGrpSpPr>
          <p:nvPr/>
        </p:nvGrpSpPr>
        <p:grpSpPr bwMode="auto">
          <a:xfrm>
            <a:off x="6754813" y="355601"/>
            <a:ext cx="1714500" cy="2768600"/>
            <a:chOff x="0" y="0"/>
            <a:chExt cx="1080" cy="1744"/>
          </a:xfrm>
        </p:grpSpPr>
        <p:grpSp>
          <p:nvGrpSpPr>
            <p:cNvPr id="153" name="Group 89"/>
            <p:cNvGrpSpPr>
              <a:grpSpLocks/>
            </p:cNvGrpSpPr>
            <p:nvPr/>
          </p:nvGrpSpPr>
          <p:grpSpPr bwMode="auto">
            <a:xfrm>
              <a:off x="0" y="0"/>
              <a:ext cx="1080" cy="1744"/>
              <a:chOff x="0" y="0"/>
              <a:chExt cx="1080" cy="1744"/>
            </a:xfrm>
          </p:grpSpPr>
          <p:sp>
            <p:nvSpPr>
              <p:cNvPr id="156" name="Line 93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Rectangle 90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Rectangle 91"/>
              <p:cNvSpPr>
                <a:spLocks/>
              </p:cNvSpPr>
              <p:nvPr/>
            </p:nvSpPr>
            <p:spPr bwMode="auto">
              <a:xfrm>
                <a:off x="280" y="944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92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94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0" cy="912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4" name="Rectangle 95"/>
            <p:cNvSpPr>
              <a:spLocks/>
            </p:cNvSpPr>
            <p:nvPr/>
          </p:nvSpPr>
          <p:spPr bwMode="auto">
            <a:xfrm>
              <a:off x="376" y="24"/>
              <a:ext cx="62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passed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>
                  <a:latin typeface="+mn-lt"/>
                  <a:ea typeface="Lucida Grande" charset="0"/>
                  <a:cs typeface="Lucida Grande" charset="0"/>
                  <a:sym typeface="Arial" charset="0"/>
                </a:rPr>
                <a:t>ENG </a:t>
              </a:r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102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554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10%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55" name="Rectangle 96"/>
            <p:cNvSpPr>
              <a:spLocks/>
            </p:cNvSpPr>
            <p:nvPr/>
          </p:nvSpPr>
          <p:spPr bwMode="auto">
            <a:xfrm>
              <a:off x="295" y="952"/>
              <a:ext cx="721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F, I, or W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in</a:t>
              </a: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ENG102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167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3</a:t>
              </a:r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%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2514600" y="304800"/>
            <a:ext cx="6159500" cy="6134100"/>
            <a:chOff x="2425700" y="304800"/>
            <a:chExt cx="6159500" cy="61341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3594100" y="304800"/>
              <a:ext cx="1724025" cy="2678114"/>
              <a:chOff x="3594100" y="304800"/>
              <a:chExt cx="1724025" cy="2678114"/>
            </a:xfrm>
          </p:grpSpPr>
          <p:sp>
            <p:nvSpPr>
              <p:cNvPr id="211" name="Rectangle 2"/>
              <p:cNvSpPr>
                <a:spLocks/>
              </p:cNvSpPr>
              <p:nvPr/>
            </p:nvSpPr>
            <p:spPr bwMode="auto">
              <a:xfrm>
                <a:off x="4038600" y="16764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12" name="Group 5"/>
              <p:cNvGrpSpPr>
                <a:grpSpLocks/>
              </p:cNvGrpSpPr>
              <p:nvPr/>
            </p:nvGrpSpPr>
            <p:grpSpPr bwMode="auto">
              <a:xfrm>
                <a:off x="3594100" y="304800"/>
                <a:ext cx="1724025" cy="2678114"/>
                <a:chOff x="0" y="0"/>
                <a:chExt cx="1086" cy="1687"/>
              </a:xfrm>
              <a:solidFill>
                <a:srgbClr val="91C200"/>
              </a:solidFill>
            </p:grpSpPr>
            <p:sp>
              <p:nvSpPr>
                <p:cNvPr id="213" name="Line 6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4" name="Line 7"/>
                <p:cNvSpPr>
                  <a:spLocks noChangeShapeType="1"/>
                </p:cNvSpPr>
                <p:nvPr/>
              </p:nvSpPr>
              <p:spPr bwMode="auto">
                <a:xfrm>
                  <a:off x="176" y="368"/>
                  <a:ext cx="1" cy="904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215" name="Group 77"/>
                <p:cNvGrpSpPr>
                  <a:grpSpLocks/>
                </p:cNvGrpSpPr>
                <p:nvPr/>
              </p:nvGrpSpPr>
              <p:grpSpPr bwMode="auto">
                <a:xfrm>
                  <a:off x="280" y="0"/>
                  <a:ext cx="800" cy="800"/>
                  <a:chOff x="0" y="0"/>
                  <a:chExt cx="800" cy="800"/>
                </a:xfrm>
                <a:grpFill/>
              </p:grpSpPr>
              <p:sp>
                <p:nvSpPr>
                  <p:cNvPr id="218" name="Rectangle 9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800" cy="800"/>
                  </a:xfrm>
                  <a:prstGeom prst="rect">
                    <a:avLst/>
                  </a:prstGeom>
                  <a:solidFill>
                    <a:srgbClr val="6FAC27"/>
                  </a:solidFill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19" name="Rectangle 10"/>
                  <p:cNvSpPr>
                    <a:spLocks/>
                  </p:cNvSpPr>
                  <p:nvPr/>
                </p:nvSpPr>
                <p:spPr bwMode="auto">
                  <a:xfrm>
                    <a:off x="127" y="48"/>
                    <a:ext cx="532" cy="6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160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passed</a:t>
                    </a:r>
                  </a:p>
                  <a:p>
                    <a:pPr algn="ctr">
                      <a:defRPr/>
                    </a:pPr>
                    <a:r>
                      <a:rPr lang="en-US" sz="160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ENG 052</a:t>
                    </a:r>
                  </a:p>
                  <a:p>
                    <a:pPr algn="ctr">
                      <a:defRPr/>
                    </a:pPr>
                    <a:r>
                      <a:rPr lang="en-US" sz="1600" smtClean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3604</a:t>
                    </a:r>
                    <a:endPara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endParaRPr>
                  </a:p>
                  <a:p>
                    <a:pPr algn="ctr">
                      <a:defRPr/>
                    </a:pPr>
                    <a:r>
                      <a:rPr lang="en-US" sz="1600" smtClean="0">
                        <a:latin typeface="+mn-lt"/>
                        <a:ea typeface="Arial" charset="0"/>
                        <a:cs typeface="Arial" charset="0"/>
                        <a:sym typeface="Arial" charset="0"/>
                      </a:rPr>
                      <a:t>65%</a:t>
                    </a:r>
                    <a:endPara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endParaRPr>
                  </a:p>
                </p:txBody>
              </p:sp>
            </p:grpSp>
            <p:sp>
              <p:nvSpPr>
                <p:cNvPr id="216" name="Rectangle 13"/>
                <p:cNvSpPr>
                  <a:spLocks/>
                </p:cNvSpPr>
                <p:nvPr/>
              </p:nvSpPr>
              <p:spPr bwMode="auto">
                <a:xfrm>
                  <a:off x="232" y="912"/>
                  <a:ext cx="85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  did </a:t>
                  </a:r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not </a:t>
                  </a: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       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052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1941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35%</a:t>
                  </a:r>
                </a:p>
                <a:p>
                  <a:pPr algn="ctr">
                    <a:defRPr/>
                  </a:pP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1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66" y="1272"/>
                  <a:ext cx="170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14" name="Group 1"/>
            <p:cNvGrpSpPr>
              <a:grpSpLocks/>
            </p:cNvGrpSpPr>
            <p:nvPr/>
          </p:nvGrpSpPr>
          <p:grpSpPr bwMode="auto">
            <a:xfrm>
              <a:off x="2425700" y="304800"/>
              <a:ext cx="1270000" cy="1270000"/>
              <a:chOff x="-24" y="0"/>
              <a:chExt cx="800" cy="800"/>
            </a:xfrm>
            <a:solidFill>
              <a:srgbClr val="91C200"/>
            </a:solidFill>
          </p:grpSpPr>
          <p:sp>
            <p:nvSpPr>
              <p:cNvPr id="209" name="Rectangle 2"/>
              <p:cNvSpPr>
                <a:spLocks/>
              </p:cNvSpPr>
              <p:nvPr/>
            </p:nvSpPr>
            <p:spPr bwMode="auto">
              <a:xfrm>
                <a:off x="-24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0" name="Rectangle 3"/>
              <p:cNvSpPr>
                <a:spLocks/>
              </p:cNvSpPr>
              <p:nvPr/>
            </p:nvSpPr>
            <p:spPr bwMode="auto">
              <a:xfrm>
                <a:off x="30" y="0"/>
                <a:ext cx="6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>
                  <a:defRPr/>
                </a:pPr>
                <a:r>
                  <a:rPr lang="en-US" sz="1600">
                    <a:solidFill>
                      <a:schemeClr val="tx1"/>
                    </a:solidFill>
                    <a:latin typeface="+mn-lt"/>
                  </a:rPr>
                  <a:t>5545 </a:t>
                </a:r>
                <a:endPara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solidFill>
                      <a:schemeClr val="tx1"/>
                    </a:solidFill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  <a:endPara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5181600" y="304800"/>
              <a:ext cx="1727200" cy="2641600"/>
              <a:chOff x="5181600" y="304800"/>
              <a:chExt cx="1727200" cy="2641600"/>
            </a:xfrm>
          </p:grpSpPr>
          <p:sp>
            <p:nvSpPr>
              <p:cNvPr id="201" name="Rectangle 2"/>
              <p:cNvSpPr>
                <a:spLocks/>
              </p:cNvSpPr>
              <p:nvPr/>
            </p:nvSpPr>
            <p:spPr bwMode="auto">
              <a:xfrm>
                <a:off x="5638800" y="3048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2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70000" cy="12700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3" name="Group 15"/>
              <p:cNvGrpSpPr>
                <a:grpSpLocks/>
              </p:cNvGrpSpPr>
              <p:nvPr/>
            </p:nvGrpSpPr>
            <p:grpSpPr bwMode="auto">
              <a:xfrm>
                <a:off x="5181600" y="304800"/>
                <a:ext cx="1676401" cy="2601913"/>
                <a:chOff x="0" y="0"/>
                <a:chExt cx="1056" cy="1639"/>
              </a:xfrm>
              <a:solidFill>
                <a:srgbClr val="91C200"/>
              </a:solidFill>
            </p:grpSpPr>
            <p:sp>
              <p:nvSpPr>
                <p:cNvPr id="204" name="Line 22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5" name="Rectangle 18"/>
                <p:cNvSpPr>
                  <a:spLocks/>
                </p:cNvSpPr>
                <p:nvPr/>
              </p:nvSpPr>
              <p:spPr bwMode="auto">
                <a:xfrm>
                  <a:off x="240" y="0"/>
                  <a:ext cx="816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101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2661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48%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endPara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06" name="Rectangle 21"/>
                <p:cNvSpPr>
                  <a:spLocks/>
                </p:cNvSpPr>
                <p:nvPr/>
              </p:nvSpPr>
              <p:spPr bwMode="auto">
                <a:xfrm>
                  <a:off x="325" y="864"/>
                  <a:ext cx="70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no</a:t>
                  </a:r>
                </a:p>
                <a:p>
                  <a:pPr algn="ctr">
                    <a:defRPr/>
                  </a:pPr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more writing</a:t>
                  </a:r>
                </a:p>
                <a:p>
                  <a:pPr algn="ctr">
                    <a:defRPr/>
                  </a:pPr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courses</a:t>
                  </a: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943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>
                    <a:defRPr/>
                  </a:pP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17%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  <p:sp>
              <p:nvSpPr>
                <p:cNvPr id="207" name="Line 23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8" name="Line 24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16" name="Group 34"/>
            <p:cNvGrpSpPr>
              <a:grpSpLocks/>
            </p:cNvGrpSpPr>
            <p:nvPr/>
          </p:nvGrpSpPr>
          <p:grpSpPr bwMode="auto">
            <a:xfrm>
              <a:off x="3556000" y="3683000"/>
              <a:ext cx="1714500" cy="2705100"/>
              <a:chOff x="0" y="0"/>
              <a:chExt cx="1080" cy="1704"/>
            </a:xfrm>
          </p:grpSpPr>
          <p:sp>
            <p:nvSpPr>
              <p:cNvPr id="192" name="Line 35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36"/>
              <p:cNvSpPr>
                <a:spLocks noChangeShapeType="1"/>
              </p:cNvSpPr>
              <p:nvPr/>
            </p:nvSpPr>
            <p:spPr bwMode="auto">
              <a:xfrm>
                <a:off x="176" y="368"/>
                <a:ext cx="1" cy="904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94" name="Group 37"/>
              <p:cNvGrpSpPr>
                <a:grpSpLocks/>
              </p:cNvGrpSpPr>
              <p:nvPr/>
            </p:nvGrpSpPr>
            <p:grpSpPr bwMode="auto">
              <a:xfrm>
                <a:off x="280" y="0"/>
                <a:ext cx="800" cy="800"/>
                <a:chOff x="0" y="0"/>
                <a:chExt cx="800" cy="800"/>
              </a:xfrm>
            </p:grpSpPr>
            <p:sp>
              <p:nvSpPr>
                <p:cNvPr id="199" name="Rectangle 38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0" name="Rectangle 39"/>
                <p:cNvSpPr>
                  <a:spLocks/>
                </p:cNvSpPr>
                <p:nvPr/>
              </p:nvSpPr>
              <p:spPr bwMode="auto">
                <a:xfrm>
                  <a:off x="98" y="81"/>
                  <a:ext cx="532" cy="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passed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052</a:t>
                  </a:r>
                </a:p>
                <a:p>
                  <a:pPr algn="ctr"/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485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82%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</p:grpSp>
          <p:grpSp>
            <p:nvGrpSpPr>
              <p:cNvPr id="195" name="Group 40"/>
              <p:cNvGrpSpPr>
                <a:grpSpLocks/>
              </p:cNvGrpSpPr>
              <p:nvPr/>
            </p:nvGrpSpPr>
            <p:grpSpPr bwMode="auto">
              <a:xfrm>
                <a:off x="280" y="886"/>
                <a:ext cx="800" cy="818"/>
                <a:chOff x="0" y="-17"/>
                <a:chExt cx="800" cy="817"/>
              </a:xfrm>
            </p:grpSpPr>
            <p:sp>
              <p:nvSpPr>
                <p:cNvPr id="197" name="Rectangle 41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Rectangle 42"/>
                <p:cNvSpPr>
                  <a:spLocks/>
                </p:cNvSpPr>
                <p:nvPr/>
              </p:nvSpPr>
              <p:spPr bwMode="auto">
                <a:xfrm>
                  <a:off x="122" y="-17"/>
                  <a:ext cx="532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didn’t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pass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052</a:t>
                  </a:r>
                </a:p>
                <a:p>
                  <a:pPr algn="ctr"/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107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18%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</p:txBody>
            </p:sp>
          </p:grpSp>
          <p:sp>
            <p:nvSpPr>
              <p:cNvPr id="196" name="Line 43"/>
              <p:cNvSpPr>
                <a:spLocks noChangeShapeType="1"/>
              </p:cNvSpPr>
              <p:nvPr/>
            </p:nvSpPr>
            <p:spPr bwMode="auto">
              <a:xfrm flipH="1">
                <a:off x="166" y="1272"/>
                <a:ext cx="170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7" name="Group 46"/>
            <p:cNvGrpSpPr>
              <a:grpSpLocks/>
            </p:cNvGrpSpPr>
            <p:nvPr/>
          </p:nvGrpSpPr>
          <p:grpSpPr bwMode="auto">
            <a:xfrm>
              <a:off x="2425700" y="3683000"/>
              <a:ext cx="1270000" cy="1270000"/>
              <a:chOff x="0" y="0"/>
              <a:chExt cx="800" cy="800"/>
            </a:xfrm>
          </p:grpSpPr>
          <p:sp>
            <p:nvSpPr>
              <p:cNvPr id="190" name="Rectangle 47"/>
              <p:cNvSpPr>
                <a:spLocks/>
              </p:cNvSpPr>
              <p:nvPr/>
            </p:nvSpPr>
            <p:spPr bwMode="auto">
              <a:xfrm>
                <a:off x="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48"/>
              <p:cNvSpPr>
                <a:spLocks/>
              </p:cNvSpPr>
              <p:nvPr/>
            </p:nvSpPr>
            <p:spPr bwMode="auto">
              <a:xfrm>
                <a:off x="107" y="17"/>
                <a:ext cx="632" cy="7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Fa07-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Fa10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118" name="Group 49"/>
            <p:cNvGrpSpPr>
              <a:grpSpLocks/>
            </p:cNvGrpSpPr>
            <p:nvPr/>
          </p:nvGrpSpPr>
          <p:grpSpPr bwMode="auto">
            <a:xfrm>
              <a:off x="5143500" y="3683000"/>
              <a:ext cx="1738313" cy="2717800"/>
              <a:chOff x="0" y="0"/>
              <a:chExt cx="1095" cy="1712"/>
            </a:xfrm>
          </p:grpSpPr>
          <p:grpSp>
            <p:nvGrpSpPr>
              <p:cNvPr id="181" name="Group 50"/>
              <p:cNvGrpSpPr>
                <a:grpSpLocks/>
              </p:cNvGrpSpPr>
              <p:nvPr/>
            </p:nvGrpSpPr>
            <p:grpSpPr bwMode="auto">
              <a:xfrm>
                <a:off x="280" y="0"/>
                <a:ext cx="800" cy="800"/>
                <a:chOff x="0" y="0"/>
                <a:chExt cx="800" cy="800"/>
              </a:xfrm>
            </p:grpSpPr>
            <p:sp>
              <p:nvSpPr>
                <p:cNvPr id="188" name="Rectangle 51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Rectangle 52"/>
                <p:cNvSpPr>
                  <a:spLocks/>
                </p:cNvSpPr>
                <p:nvPr/>
              </p:nvSpPr>
              <p:spPr bwMode="auto">
                <a:xfrm>
                  <a:off x="92" y="89"/>
                  <a:ext cx="532" cy="6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ENG </a:t>
                  </a:r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101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 smtClean="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592</a:t>
                  </a:r>
                  <a:endParaRPr lang="en-US" sz="1600">
                    <a:latin typeface="+mn-lt"/>
                    <a:ea typeface="Arial" charset="0"/>
                    <a:cs typeface="Arial" charset="0"/>
                    <a:sym typeface="Arial" charset="0"/>
                  </a:endParaRP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100%</a:t>
                  </a:r>
                </a:p>
              </p:txBody>
            </p:sp>
          </p:grpSp>
          <p:grpSp>
            <p:nvGrpSpPr>
              <p:cNvPr id="182" name="Group 53"/>
              <p:cNvGrpSpPr>
                <a:grpSpLocks/>
              </p:cNvGrpSpPr>
              <p:nvPr/>
            </p:nvGrpSpPr>
            <p:grpSpPr bwMode="auto">
              <a:xfrm>
                <a:off x="295" y="912"/>
                <a:ext cx="800" cy="800"/>
                <a:chOff x="0" y="0"/>
                <a:chExt cx="800" cy="800"/>
              </a:xfrm>
            </p:grpSpPr>
            <p:sp>
              <p:nvSpPr>
                <p:cNvPr id="186" name="Rectangle 54"/>
                <p:cNvSpPr>
                  <a:spLocks/>
                </p:cNvSpPr>
                <p:nvPr/>
              </p:nvSpPr>
              <p:spPr bwMode="auto">
                <a:xfrm>
                  <a:off x="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Rectangle 55"/>
                <p:cNvSpPr>
                  <a:spLocks/>
                </p:cNvSpPr>
                <p:nvPr/>
              </p:nvSpPr>
              <p:spPr bwMode="auto">
                <a:xfrm>
                  <a:off x="54" y="12"/>
                  <a:ext cx="704" cy="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ctr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took no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more writing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courses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</a:t>
                  </a:r>
                </a:p>
                <a:p>
                  <a:pPr algn="ctr"/>
                  <a:r>
                    <a:rPr lang="en-US" sz="1600">
                      <a:latin typeface="+mn-lt"/>
                      <a:ea typeface="Arial" charset="0"/>
                      <a:cs typeface="Arial" charset="0"/>
                      <a:sym typeface="Arial" charset="0"/>
                    </a:rPr>
                    <a:t>0%</a:t>
                  </a:r>
                </a:p>
              </p:txBody>
            </p:sp>
          </p:grpSp>
          <p:sp>
            <p:nvSpPr>
              <p:cNvPr id="183" name="Line 56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57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1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58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1" cy="912"/>
              </a:xfrm>
              <a:prstGeom prst="line">
                <a:avLst/>
              </a:prstGeom>
              <a:noFill/>
              <a:ln w="57150">
                <a:solidFill>
                  <a:srgbClr val="8DB01D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9" name="Group 25"/>
            <p:cNvGrpSpPr>
              <a:grpSpLocks/>
            </p:cNvGrpSpPr>
            <p:nvPr/>
          </p:nvGrpSpPr>
          <p:grpSpPr bwMode="auto">
            <a:xfrm>
              <a:off x="6845300" y="317500"/>
              <a:ext cx="1739900" cy="2705100"/>
              <a:chOff x="0" y="0"/>
              <a:chExt cx="1096" cy="1704"/>
            </a:xfrm>
            <a:solidFill>
              <a:srgbClr val="91C200"/>
            </a:solidFill>
          </p:grpSpPr>
          <p:grpSp>
            <p:nvGrpSpPr>
              <p:cNvPr id="129" name="Group 95"/>
              <p:cNvGrpSpPr>
                <a:grpSpLocks/>
              </p:cNvGrpSpPr>
              <p:nvPr/>
            </p:nvGrpSpPr>
            <p:grpSpPr bwMode="auto">
              <a:xfrm>
                <a:off x="0" y="0"/>
                <a:ext cx="1096" cy="1704"/>
                <a:chOff x="0" y="0"/>
                <a:chExt cx="1096" cy="1704"/>
              </a:xfrm>
              <a:grpFill/>
            </p:grpSpPr>
            <p:sp>
              <p:nvSpPr>
                <p:cNvPr id="132" name="Rectangle 27"/>
                <p:cNvSpPr>
                  <a:spLocks/>
                </p:cNvSpPr>
                <p:nvPr/>
              </p:nvSpPr>
              <p:spPr bwMode="auto">
                <a:xfrm>
                  <a:off x="28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33" name="Rectangle 28"/>
                <p:cNvSpPr>
                  <a:spLocks/>
                </p:cNvSpPr>
                <p:nvPr/>
              </p:nvSpPr>
              <p:spPr bwMode="auto">
                <a:xfrm>
                  <a:off x="296" y="904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6" name="Line 29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7" name="Line 30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80" name="Line 31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grp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30" name="Rectangle 32"/>
              <p:cNvSpPr>
                <a:spLocks/>
              </p:cNvSpPr>
              <p:nvPr/>
            </p:nvSpPr>
            <p:spPr bwMode="auto">
              <a:xfrm>
                <a:off x="427" y="98"/>
                <a:ext cx="532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1829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33%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31" name="Rectangle 33"/>
              <p:cNvSpPr>
                <a:spLocks/>
              </p:cNvSpPr>
              <p:nvPr/>
            </p:nvSpPr>
            <p:spPr bwMode="auto">
              <a:xfrm>
                <a:off x="375" y="904"/>
                <a:ext cx="5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832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15%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20" name="Group 59"/>
            <p:cNvGrpSpPr>
              <a:grpSpLocks/>
            </p:cNvGrpSpPr>
            <p:nvPr/>
          </p:nvGrpSpPr>
          <p:grpSpPr bwMode="auto">
            <a:xfrm>
              <a:off x="6807200" y="3670300"/>
              <a:ext cx="1714500" cy="2768600"/>
              <a:chOff x="0" y="0"/>
              <a:chExt cx="1080" cy="1744"/>
            </a:xfrm>
          </p:grpSpPr>
          <p:grpSp>
            <p:nvGrpSpPr>
              <p:cNvPr id="121" name="Group 60"/>
              <p:cNvGrpSpPr>
                <a:grpSpLocks/>
              </p:cNvGrpSpPr>
              <p:nvPr/>
            </p:nvGrpSpPr>
            <p:grpSpPr bwMode="auto">
              <a:xfrm>
                <a:off x="0" y="0"/>
                <a:ext cx="1080" cy="1744"/>
                <a:chOff x="0" y="0"/>
                <a:chExt cx="1080" cy="1744"/>
              </a:xfrm>
            </p:grpSpPr>
            <p:sp>
              <p:nvSpPr>
                <p:cNvPr id="124" name="Rectangle 61"/>
                <p:cNvSpPr>
                  <a:spLocks/>
                </p:cNvSpPr>
                <p:nvPr/>
              </p:nvSpPr>
              <p:spPr bwMode="auto">
                <a:xfrm>
                  <a:off x="280" y="0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Rectangle 62"/>
                <p:cNvSpPr>
                  <a:spLocks/>
                </p:cNvSpPr>
                <p:nvPr/>
              </p:nvSpPr>
              <p:spPr bwMode="auto">
                <a:xfrm>
                  <a:off x="280" y="944"/>
                  <a:ext cx="800" cy="800"/>
                </a:xfrm>
                <a:prstGeom prst="rect">
                  <a:avLst/>
                </a:prstGeom>
                <a:solidFill>
                  <a:srgbClr val="6FAC27"/>
                </a:solidFill>
                <a:ln w="25400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Line 63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288" cy="1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Line 64"/>
                <p:cNvSpPr>
                  <a:spLocks noChangeShapeType="1"/>
                </p:cNvSpPr>
                <p:nvPr/>
              </p:nvSpPr>
              <p:spPr bwMode="auto">
                <a:xfrm>
                  <a:off x="159" y="1288"/>
                  <a:ext cx="227" cy="1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Line 65"/>
                <p:cNvSpPr>
                  <a:spLocks noChangeShapeType="1"/>
                </p:cNvSpPr>
                <p:nvPr/>
              </p:nvSpPr>
              <p:spPr bwMode="auto">
                <a:xfrm>
                  <a:off x="168" y="384"/>
                  <a:ext cx="1" cy="912"/>
                </a:xfrm>
                <a:prstGeom prst="line">
                  <a:avLst/>
                </a:prstGeom>
                <a:noFill/>
                <a:ln w="57150">
                  <a:solidFill>
                    <a:srgbClr val="8DB01D"/>
                  </a:solidFill>
                  <a:round/>
                  <a:headEnd/>
                  <a:tailEnd/>
                </a:ln>
              </p:spPr>
              <p:txBody>
                <a:bodyPr lIns="0" tIns="0" rIns="0" bIns="0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2" name="Rectangle 66"/>
              <p:cNvSpPr>
                <a:spLocks/>
              </p:cNvSpPr>
              <p:nvPr/>
            </p:nvSpPr>
            <p:spPr bwMode="auto">
              <a:xfrm>
                <a:off x="435" y="105"/>
                <a:ext cx="532" cy="6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438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74%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  <p:sp>
            <p:nvSpPr>
              <p:cNvPr id="123" name="Rectangle 67"/>
              <p:cNvSpPr>
                <a:spLocks/>
              </p:cNvSpPr>
              <p:nvPr/>
            </p:nvSpPr>
            <p:spPr bwMode="auto">
              <a:xfrm>
                <a:off x="435" y="940"/>
                <a:ext cx="532" cy="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154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61" name="Group 97"/>
          <p:cNvGrpSpPr>
            <a:grpSpLocks/>
          </p:cNvGrpSpPr>
          <p:nvPr/>
        </p:nvGrpSpPr>
        <p:grpSpPr bwMode="auto">
          <a:xfrm>
            <a:off x="6688932" y="3645929"/>
            <a:ext cx="1717675" cy="2768600"/>
            <a:chOff x="0" y="0"/>
            <a:chExt cx="1082" cy="1744"/>
          </a:xfrm>
        </p:grpSpPr>
        <p:grpSp>
          <p:nvGrpSpPr>
            <p:cNvPr id="162" name="Group 98"/>
            <p:cNvGrpSpPr>
              <a:grpSpLocks/>
            </p:cNvGrpSpPr>
            <p:nvPr/>
          </p:nvGrpSpPr>
          <p:grpSpPr bwMode="auto">
            <a:xfrm>
              <a:off x="0" y="0"/>
              <a:ext cx="1080" cy="1744"/>
              <a:chOff x="0" y="0"/>
              <a:chExt cx="1080" cy="1744"/>
            </a:xfrm>
          </p:grpSpPr>
          <p:sp>
            <p:nvSpPr>
              <p:cNvPr id="165" name="Line 102"/>
              <p:cNvSpPr>
                <a:spLocks noChangeShapeType="1"/>
              </p:cNvSpPr>
              <p:nvPr/>
            </p:nvSpPr>
            <p:spPr bwMode="auto">
              <a:xfrm>
                <a:off x="159" y="1288"/>
                <a:ext cx="227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99"/>
              <p:cNvSpPr>
                <a:spLocks/>
              </p:cNvSpPr>
              <p:nvPr/>
            </p:nvSpPr>
            <p:spPr bwMode="auto">
              <a:xfrm>
                <a:off x="280" y="0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100"/>
              <p:cNvSpPr>
                <a:spLocks/>
              </p:cNvSpPr>
              <p:nvPr/>
            </p:nvSpPr>
            <p:spPr bwMode="auto">
              <a:xfrm>
                <a:off x="280" y="944"/>
                <a:ext cx="800" cy="800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101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288" cy="0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103"/>
              <p:cNvSpPr>
                <a:spLocks noChangeShapeType="1"/>
              </p:cNvSpPr>
              <p:nvPr/>
            </p:nvSpPr>
            <p:spPr bwMode="auto">
              <a:xfrm>
                <a:off x="168" y="384"/>
                <a:ext cx="0" cy="912"/>
              </a:xfrm>
              <a:prstGeom prst="line">
                <a:avLst/>
              </a:prstGeom>
              <a:noFill/>
              <a:ln w="57150">
                <a:solidFill>
                  <a:srgbClr val="7C9F1A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3" name="Rectangle 104"/>
            <p:cNvSpPr>
              <a:spLocks/>
            </p:cNvSpPr>
            <p:nvPr/>
          </p:nvSpPr>
          <p:spPr bwMode="auto">
            <a:xfrm>
              <a:off x="384" y="32"/>
              <a:ext cx="62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passed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>
                  <a:latin typeface="+mn-lt"/>
                  <a:ea typeface="Lucida Grande" charset="0"/>
                  <a:cs typeface="Lucida Grande" charset="0"/>
                  <a:sym typeface="Arial" charset="0"/>
                </a:rPr>
                <a:t>ENG </a:t>
              </a:r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102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195</a:t>
              </a:r>
              <a:endParaRPr lang="en-US" sz="1600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33%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  <p:sp>
          <p:nvSpPr>
            <p:cNvPr id="164" name="Rectangle 105"/>
            <p:cNvSpPr>
              <a:spLocks/>
            </p:cNvSpPr>
            <p:nvPr/>
          </p:nvSpPr>
          <p:spPr bwMode="auto">
            <a:xfrm>
              <a:off x="306" y="944"/>
              <a:ext cx="776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8100" tIns="38100" rIns="38100" bIns="38100" anchor="ctr">
              <a:prstTxWarp prst="textNoShape">
                <a:avLst/>
              </a:prstTxWarp>
            </a:bodyPr>
            <a:lstStyle/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haven’t</a:t>
              </a:r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 </a:t>
              </a:r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passed ENG102 </a:t>
              </a: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101</a:t>
              </a:r>
              <a:endParaRPr lang="en-US">
                <a:latin typeface="+mn-lt"/>
                <a:ea typeface="Lucida Grande" charset="0"/>
                <a:cs typeface="Lucida Grande" charset="0"/>
                <a:sym typeface="Arial" charset="0"/>
              </a:endParaRPr>
            </a:p>
            <a:p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17%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70" name="Group 106"/>
          <p:cNvGrpSpPr>
            <a:grpSpLocks/>
          </p:cNvGrpSpPr>
          <p:nvPr/>
        </p:nvGrpSpPr>
        <p:grpSpPr bwMode="auto">
          <a:xfrm>
            <a:off x="7126287" y="381000"/>
            <a:ext cx="1319213" cy="4559300"/>
            <a:chOff x="-23" y="0"/>
            <a:chExt cx="831" cy="2872"/>
          </a:xfrm>
        </p:grpSpPr>
        <p:sp>
          <p:nvSpPr>
            <p:cNvPr id="172" name="Rectangle 108"/>
            <p:cNvSpPr>
              <a:spLocks/>
            </p:cNvSpPr>
            <p:nvPr/>
          </p:nvSpPr>
          <p:spPr bwMode="auto">
            <a:xfrm>
              <a:off x="-23" y="2072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07"/>
            <p:cNvSpPr>
              <a:spLocks/>
            </p:cNvSpPr>
            <p:nvPr/>
          </p:nvSpPr>
          <p:spPr bwMode="auto">
            <a:xfrm>
              <a:off x="8" y="0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1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n-lt"/>
              </a:rPr>
              <a:t>data from Cho, Kopko, &amp; Jenkins, 2012 (CCRC)</a:t>
            </a:r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127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-0.19792 0.000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/>
      <p:bldP spid="17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219075" y="4876800"/>
            <a:ext cx="8645526" cy="276225"/>
            <a:chOff x="-14" y="0"/>
            <a:chExt cx="5446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4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10%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269874" y="3733800"/>
            <a:ext cx="8582026" cy="276225"/>
            <a:chOff x="26" y="0"/>
            <a:chExt cx="5406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6" y="0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0%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35858"/>
            <a:ext cx="8178800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Percent Earning 12 or More Credits within 1 Year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785813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246063" y="2590800"/>
            <a:ext cx="8580438" cy="276225"/>
            <a:chOff x="27" y="0"/>
            <a:chExt cx="5405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smtClean="0">
                  <a:cs typeface="Arial" charset="0"/>
                  <a:sym typeface="Arial" charset="0"/>
                </a:rPr>
                <a:t>30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54" name="Rectangle 26"/>
          <p:cNvSpPr>
            <a:spLocks/>
          </p:cNvSpPr>
          <p:nvPr/>
        </p:nvSpPr>
        <p:spPr bwMode="auto">
          <a:xfrm>
            <a:off x="2965233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2010</a:t>
            </a: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650167" y="6096000"/>
            <a:ext cx="5925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6316065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42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8001000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2013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1280299" y="6096000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</a:t>
            </a:r>
          </a:p>
        </p:txBody>
      </p: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246063" y="1447800"/>
            <a:ext cx="8580438" cy="276225"/>
            <a:chOff x="27" y="0"/>
            <a:chExt cx="5405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z="1800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00200" y="1752600"/>
            <a:ext cx="7162800" cy="4277870"/>
            <a:chOff x="1600200" y="1752600"/>
            <a:chExt cx="7162800" cy="4277870"/>
          </a:xfrm>
        </p:grpSpPr>
        <p:grpSp>
          <p:nvGrpSpPr>
            <p:cNvPr id="5" name="Group 4"/>
            <p:cNvGrpSpPr/>
            <p:nvPr/>
          </p:nvGrpSpPr>
          <p:grpSpPr>
            <a:xfrm>
              <a:off x="1600200" y="1752600"/>
              <a:ext cx="533400" cy="4277870"/>
              <a:chOff x="1676400" y="1752600"/>
              <a:chExt cx="533400" cy="4277870"/>
            </a:xfrm>
          </p:grpSpPr>
          <p:sp>
            <p:nvSpPr>
              <p:cNvPr id="52" name="Rectangle 17"/>
              <p:cNvSpPr>
                <a:spLocks/>
              </p:cNvSpPr>
              <p:nvPr/>
            </p:nvSpPr>
            <p:spPr bwMode="auto">
              <a:xfrm>
                <a:off x="1676400" y="1752600"/>
                <a:ext cx="533400" cy="42578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39%</a:t>
                </a: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N=149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200400" y="2209800"/>
              <a:ext cx="533400" cy="3820670"/>
              <a:chOff x="1676400" y="2209800"/>
              <a:chExt cx="533400" cy="3820670"/>
            </a:xfrm>
          </p:grpSpPr>
          <p:sp>
            <p:nvSpPr>
              <p:cNvPr id="41" name="Rectangle 17"/>
              <p:cNvSpPr>
                <a:spLocks/>
              </p:cNvSpPr>
              <p:nvPr/>
            </p:nvSpPr>
            <p:spPr bwMode="auto">
              <a:xfrm>
                <a:off x="1676400" y="2209800"/>
                <a:ext cx="533400" cy="38006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34%</a:t>
                </a: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N=288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4876800" y="2362200"/>
              <a:ext cx="533400" cy="3668270"/>
              <a:chOff x="1676400" y="2362200"/>
              <a:chExt cx="533400" cy="3668270"/>
            </a:xfrm>
          </p:grpSpPr>
          <p:sp>
            <p:nvSpPr>
              <p:cNvPr id="55" name="Rectangle 17"/>
              <p:cNvSpPr>
                <a:spLocks/>
              </p:cNvSpPr>
              <p:nvPr/>
            </p:nvSpPr>
            <p:spPr bwMode="auto">
              <a:xfrm>
                <a:off x="1676400" y="2362200"/>
                <a:ext cx="533400" cy="36482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33%</a:t>
                </a: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N=550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6553200" y="1905000"/>
              <a:ext cx="533400" cy="4125470"/>
              <a:chOff x="1676400" y="1905000"/>
              <a:chExt cx="533400" cy="4125470"/>
            </a:xfrm>
          </p:grpSpPr>
          <p:sp>
            <p:nvSpPr>
              <p:cNvPr id="61" name="Rectangle 17"/>
              <p:cNvSpPr>
                <a:spLocks/>
              </p:cNvSpPr>
              <p:nvPr/>
            </p:nvSpPr>
            <p:spPr bwMode="auto">
              <a:xfrm>
                <a:off x="1676400" y="1905000"/>
                <a:ext cx="533400" cy="4105479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</a:t>
                </a:r>
                <a:r>
                  <a:rPr lang="en-US" sz="240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8%</a:t>
                </a: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N=587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229600" y="2102556"/>
              <a:ext cx="533400" cy="3927914"/>
              <a:chOff x="1676400" y="2102556"/>
              <a:chExt cx="533400" cy="3927914"/>
            </a:xfrm>
          </p:grpSpPr>
          <p:sp>
            <p:nvSpPr>
              <p:cNvPr id="67" name="Rectangle 17"/>
              <p:cNvSpPr>
                <a:spLocks/>
              </p:cNvSpPr>
              <p:nvPr/>
            </p:nvSpPr>
            <p:spPr bwMode="auto">
              <a:xfrm>
                <a:off x="1676400" y="2102556"/>
                <a:ext cx="533400" cy="390792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35%</a:t>
                </a: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6200000">
                <a:off x="1501484" y="5396442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N=669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066800" y="3886199"/>
            <a:ext cx="7162800" cy="2144270"/>
            <a:chOff x="1066800" y="3886199"/>
            <a:chExt cx="7162800" cy="2144270"/>
          </a:xfrm>
        </p:grpSpPr>
        <p:grpSp>
          <p:nvGrpSpPr>
            <p:cNvPr id="4" name="Group 3"/>
            <p:cNvGrpSpPr/>
            <p:nvPr/>
          </p:nvGrpSpPr>
          <p:grpSpPr>
            <a:xfrm>
              <a:off x="1066800" y="3886199"/>
              <a:ext cx="533400" cy="2144270"/>
              <a:chOff x="1143000" y="3886199"/>
              <a:chExt cx="533400" cy="2144270"/>
            </a:xfrm>
          </p:grpSpPr>
          <p:sp>
            <p:nvSpPr>
              <p:cNvPr id="53" name="Rectangle 23"/>
              <p:cNvSpPr>
                <a:spLocks/>
              </p:cNvSpPr>
              <p:nvPr/>
            </p:nvSpPr>
            <p:spPr bwMode="auto">
              <a:xfrm>
                <a:off x="1143000" y="3886199"/>
                <a:ext cx="533400" cy="2142159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20</a:t>
                </a:r>
                <a:r>
                  <a:rPr lang="en-US" sz="240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922843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N=1406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667000" y="4586111"/>
              <a:ext cx="533400" cy="1444358"/>
              <a:chOff x="1143000" y="4586111"/>
              <a:chExt cx="533400" cy="1444358"/>
            </a:xfrm>
          </p:grpSpPr>
          <p:sp>
            <p:nvSpPr>
              <p:cNvPr id="45" name="Rectangle 23"/>
              <p:cNvSpPr>
                <a:spLocks/>
              </p:cNvSpPr>
              <p:nvPr/>
            </p:nvSpPr>
            <p:spPr bwMode="auto">
              <a:xfrm>
                <a:off x="1143000" y="4586111"/>
                <a:ext cx="533400" cy="1442247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14</a:t>
                </a:r>
                <a:r>
                  <a:rPr lang="en-US" sz="240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 rot="16200000">
                <a:off x="922844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N=1328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4343400" y="4445001"/>
              <a:ext cx="533400" cy="1585468"/>
              <a:chOff x="1143000" y="4445001"/>
              <a:chExt cx="533400" cy="1585468"/>
            </a:xfrm>
          </p:grpSpPr>
          <p:sp>
            <p:nvSpPr>
              <p:cNvPr id="58" name="Rectangle 23"/>
              <p:cNvSpPr>
                <a:spLocks/>
              </p:cNvSpPr>
              <p:nvPr/>
            </p:nvSpPr>
            <p:spPr bwMode="auto">
              <a:xfrm>
                <a:off x="1143000" y="4445001"/>
                <a:ext cx="533400" cy="158335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15</a:t>
                </a:r>
                <a:r>
                  <a:rPr lang="en-US" sz="240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 rot="16200000">
                <a:off x="922844" y="5331445"/>
                <a:ext cx="99793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N=1042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019800" y="4332112"/>
              <a:ext cx="533400" cy="1696248"/>
              <a:chOff x="1143000" y="4332112"/>
              <a:chExt cx="533400" cy="1696248"/>
            </a:xfrm>
          </p:grpSpPr>
          <p:sp>
            <p:nvSpPr>
              <p:cNvPr id="64" name="Rectangle 23"/>
              <p:cNvSpPr>
                <a:spLocks/>
              </p:cNvSpPr>
              <p:nvPr/>
            </p:nvSpPr>
            <p:spPr bwMode="auto">
              <a:xfrm>
                <a:off x="1143000" y="4332112"/>
                <a:ext cx="533400" cy="1696248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16</a:t>
                </a:r>
                <a:r>
                  <a:rPr lang="en-US" sz="240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 rot="16200000">
                <a:off x="987840" y="533144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N=884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7696200" y="4755444"/>
              <a:ext cx="533400" cy="1272914"/>
              <a:chOff x="1143000" y="4755444"/>
              <a:chExt cx="533400" cy="1272914"/>
            </a:xfrm>
          </p:grpSpPr>
          <p:sp>
            <p:nvSpPr>
              <p:cNvPr id="70" name="Rectangle 23"/>
              <p:cNvSpPr>
                <a:spLocks/>
              </p:cNvSpPr>
              <p:nvPr/>
            </p:nvSpPr>
            <p:spPr bwMode="auto">
              <a:xfrm>
                <a:off x="1143000" y="4755444"/>
                <a:ext cx="533400" cy="1272914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2400" smtClean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13</a:t>
                </a:r>
                <a:r>
                  <a:rPr lang="en-US" sz="2400" smtClean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  <a:endParaRPr lang="en-US" sz="240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6200000">
                <a:off x="987840" y="5331445"/>
                <a:ext cx="8679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chemeClr val="bg1"/>
                    </a:solidFill>
                  </a:rPr>
                  <a:t>N=687</a:t>
                </a:r>
                <a:endParaRPr lang="en-US" sz="20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4706479" y="1190978"/>
            <a:ext cx="2567151" cy="369332"/>
            <a:chOff x="6174035" y="1219200"/>
            <a:chExt cx="2567151" cy="369332"/>
          </a:xfrm>
        </p:grpSpPr>
        <p:sp>
          <p:nvSpPr>
            <p:cNvPr id="73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1219200"/>
              <a:ext cx="22641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traditional </a:t>
              </a:r>
              <a:r>
                <a:rPr lang="en-US" sz="1800" err="1" smtClean="0"/>
                <a:t>dev</a:t>
              </a:r>
              <a:r>
                <a:rPr lang="en-US" sz="1800" smtClean="0"/>
                <a:t> writing </a:t>
              </a:r>
              <a:endParaRPr lang="en-US" sz="18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504289" y="1202267"/>
            <a:ext cx="839321" cy="369332"/>
            <a:chOff x="4724400" y="1219200"/>
            <a:chExt cx="839321" cy="369332"/>
          </a:xfrm>
        </p:grpSpPr>
        <p:sp>
          <p:nvSpPr>
            <p:cNvPr id="76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29200" y="1219200"/>
              <a:ext cx="534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ALP   </a:t>
              </a:r>
              <a:endParaRPr lang="en-US" sz="1800"/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019800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53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0"/>
            <a:ext cx="9144000" cy="62456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148349" y="2819400"/>
            <a:ext cx="8578850" cy="276225"/>
            <a:chOff x="28" y="0"/>
            <a:chExt cx="5404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8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cs typeface="Arial" charset="0"/>
                  <a:sym typeface="Arial" charset="0"/>
                </a:rPr>
                <a:t>5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r>
                <a:rPr lang="en-US" sz="18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152400"/>
            <a:ext cx="817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Success Rates for 7 Participating Colleges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661112" y="1245827"/>
            <a:ext cx="0" cy="443265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122949" y="1574800"/>
            <a:ext cx="8578850" cy="276225"/>
            <a:chOff x="28" y="0"/>
            <a:chExt cx="5404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8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cs typeface="Arial" charset="0"/>
                  <a:sym typeface="Arial" charset="0"/>
                </a:rPr>
                <a:t>7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5</a:t>
              </a:r>
              <a:r>
                <a:rPr lang="en-US" sz="18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95962" y="4064000"/>
            <a:ext cx="8643938" cy="276225"/>
            <a:chOff x="-13" y="0"/>
            <a:chExt cx="5445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3" y="0"/>
              <a:ext cx="2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5</a:t>
              </a:r>
              <a:r>
                <a:rPr lang="en-US" sz="18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29400" y="609600"/>
            <a:ext cx="2264103" cy="826532"/>
            <a:chOff x="6096000" y="1066800"/>
            <a:chExt cx="2264103" cy="826532"/>
          </a:xfrm>
        </p:grpSpPr>
        <p:sp>
          <p:nvSpPr>
            <p:cNvPr id="36" name="Rectangle 23"/>
            <p:cNvSpPr>
              <a:spLocks/>
            </p:cNvSpPr>
            <p:nvPr/>
          </p:nvSpPr>
          <p:spPr bwMode="auto">
            <a:xfrm>
              <a:off x="6111242" y="1131425"/>
              <a:ext cx="327332" cy="284163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37" name="Rectangle 17"/>
            <p:cNvSpPr>
              <a:spLocks/>
            </p:cNvSpPr>
            <p:nvPr/>
          </p:nvSpPr>
          <p:spPr bwMode="auto">
            <a:xfrm>
              <a:off x="6096000" y="16002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00800" y="1066800"/>
              <a:ext cx="1959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comparison cohort</a:t>
              </a:r>
              <a:endParaRPr lang="en-US" sz="18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00800" y="1524000"/>
              <a:ext cx="1210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ALP cohort</a:t>
              </a:r>
              <a:endParaRPr lang="en-US" sz="18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13499" y="1550628"/>
            <a:ext cx="990600" cy="3800679"/>
            <a:chOff x="762000" y="2133600"/>
            <a:chExt cx="990600" cy="3800679"/>
          </a:xfrm>
        </p:grpSpPr>
        <p:sp>
          <p:nvSpPr>
            <p:cNvPr id="52" name="Rectangle 17"/>
            <p:cNvSpPr>
              <a:spLocks/>
            </p:cNvSpPr>
            <p:nvPr/>
          </p:nvSpPr>
          <p:spPr bwMode="auto">
            <a:xfrm>
              <a:off x="1219200" y="2133600"/>
              <a:ext cx="533400" cy="38006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76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1" name="Rectangle 23"/>
            <p:cNvSpPr>
              <a:spLocks/>
            </p:cNvSpPr>
            <p:nvPr/>
          </p:nvSpPr>
          <p:spPr bwMode="auto">
            <a:xfrm>
              <a:off x="762000" y="4114800"/>
              <a:ext cx="457200" cy="18194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37</a:t>
              </a:r>
              <a:r>
                <a:rPr lang="en-US" sz="180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856499" y="1093428"/>
            <a:ext cx="990600" cy="4257879"/>
            <a:chOff x="1905000" y="1676400"/>
            <a:chExt cx="990600" cy="4257879"/>
          </a:xfrm>
        </p:grpSpPr>
        <p:sp>
          <p:nvSpPr>
            <p:cNvPr id="54" name="Rectangle 17"/>
            <p:cNvSpPr>
              <a:spLocks/>
            </p:cNvSpPr>
            <p:nvPr/>
          </p:nvSpPr>
          <p:spPr bwMode="auto">
            <a:xfrm>
              <a:off x="2362200" y="1676400"/>
              <a:ext cx="533400" cy="42578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</a:t>
              </a: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6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5" name="Rectangle 23"/>
            <p:cNvSpPr>
              <a:spLocks/>
            </p:cNvSpPr>
            <p:nvPr/>
          </p:nvSpPr>
          <p:spPr bwMode="auto">
            <a:xfrm>
              <a:off x="1905000" y="4343400"/>
              <a:ext cx="457200" cy="15908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33</a:t>
              </a:r>
              <a:r>
                <a:rPr lang="en-US" sz="1800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75699" y="2007828"/>
            <a:ext cx="990600" cy="3343479"/>
            <a:chOff x="3124200" y="2590800"/>
            <a:chExt cx="990600" cy="3343479"/>
          </a:xfrm>
        </p:grpSpPr>
        <p:sp>
          <p:nvSpPr>
            <p:cNvPr id="57" name="Rectangle 17"/>
            <p:cNvSpPr>
              <a:spLocks/>
            </p:cNvSpPr>
            <p:nvPr/>
          </p:nvSpPr>
          <p:spPr bwMode="auto">
            <a:xfrm>
              <a:off x="3581400" y="2590800"/>
              <a:ext cx="533400" cy="33434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73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58" name="Rectangle 23"/>
            <p:cNvSpPr>
              <a:spLocks/>
            </p:cNvSpPr>
            <p:nvPr/>
          </p:nvSpPr>
          <p:spPr bwMode="auto">
            <a:xfrm>
              <a:off x="3124200" y="4038600"/>
              <a:ext cx="457200" cy="18956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</a:t>
              </a:r>
              <a:r>
                <a:rPr lang="en-US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18699" y="2312628"/>
            <a:ext cx="990600" cy="3038679"/>
            <a:chOff x="4267200" y="2895600"/>
            <a:chExt cx="990600" cy="3038679"/>
          </a:xfrm>
        </p:grpSpPr>
        <p:sp>
          <p:nvSpPr>
            <p:cNvPr id="59" name="Rectangle 17"/>
            <p:cNvSpPr>
              <a:spLocks/>
            </p:cNvSpPr>
            <p:nvPr/>
          </p:nvSpPr>
          <p:spPr bwMode="auto">
            <a:xfrm>
              <a:off x="4724400" y="2895600"/>
              <a:ext cx="533400" cy="30386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68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0" name="Rectangle 23"/>
            <p:cNvSpPr>
              <a:spLocks/>
            </p:cNvSpPr>
            <p:nvPr/>
          </p:nvSpPr>
          <p:spPr bwMode="auto">
            <a:xfrm>
              <a:off x="4267200" y="3733800"/>
              <a:ext cx="457200" cy="22004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48</a:t>
              </a:r>
              <a:r>
                <a:rPr lang="en-US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37899" y="712428"/>
            <a:ext cx="990600" cy="4638879"/>
            <a:chOff x="5486400" y="1295400"/>
            <a:chExt cx="990600" cy="4638879"/>
          </a:xfrm>
        </p:grpSpPr>
        <p:sp>
          <p:nvSpPr>
            <p:cNvPr id="61" name="Rectangle 17"/>
            <p:cNvSpPr>
              <a:spLocks/>
            </p:cNvSpPr>
            <p:nvPr/>
          </p:nvSpPr>
          <p:spPr bwMode="auto">
            <a:xfrm>
              <a:off x="5943600" y="1295400"/>
              <a:ext cx="533400" cy="46388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94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2" name="Rectangle 23"/>
            <p:cNvSpPr>
              <a:spLocks/>
            </p:cNvSpPr>
            <p:nvPr/>
          </p:nvSpPr>
          <p:spPr bwMode="auto">
            <a:xfrm>
              <a:off x="5486400" y="3962400"/>
              <a:ext cx="457200" cy="19718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</a:t>
              </a:r>
              <a:r>
                <a:rPr lang="en-US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9</a:t>
              </a:r>
              <a:r>
                <a:rPr lang="en-US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57099" y="2846028"/>
            <a:ext cx="990600" cy="2505279"/>
            <a:chOff x="6705600" y="3429000"/>
            <a:chExt cx="990600" cy="2505279"/>
          </a:xfrm>
        </p:grpSpPr>
        <p:sp>
          <p:nvSpPr>
            <p:cNvPr id="63" name="Rectangle 17"/>
            <p:cNvSpPr>
              <a:spLocks/>
            </p:cNvSpPr>
            <p:nvPr/>
          </p:nvSpPr>
          <p:spPr bwMode="auto">
            <a:xfrm>
              <a:off x="7162800" y="3429000"/>
              <a:ext cx="533400" cy="25052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51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4" name="Rectangle 23"/>
            <p:cNvSpPr>
              <a:spLocks/>
            </p:cNvSpPr>
            <p:nvPr/>
          </p:nvSpPr>
          <p:spPr bwMode="auto">
            <a:xfrm>
              <a:off x="6705600" y="4267200"/>
              <a:ext cx="457200" cy="16670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35</a:t>
              </a:r>
              <a:r>
                <a:rPr lang="en-US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876299" y="1245828"/>
            <a:ext cx="990600" cy="4105479"/>
            <a:chOff x="7924800" y="1828800"/>
            <a:chExt cx="990600" cy="4105479"/>
          </a:xfrm>
        </p:grpSpPr>
        <p:sp>
          <p:nvSpPr>
            <p:cNvPr id="65" name="Rectangle 17"/>
            <p:cNvSpPr>
              <a:spLocks/>
            </p:cNvSpPr>
            <p:nvPr/>
          </p:nvSpPr>
          <p:spPr bwMode="auto">
            <a:xfrm>
              <a:off x="8382000" y="1828800"/>
              <a:ext cx="533400" cy="4105479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82</a:t>
              </a:r>
              <a:r>
                <a:rPr lang="en-US" sz="1800" smtClean="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8" name="Rectangle 23"/>
            <p:cNvSpPr>
              <a:spLocks/>
            </p:cNvSpPr>
            <p:nvPr/>
          </p:nvSpPr>
          <p:spPr bwMode="auto">
            <a:xfrm>
              <a:off x="7924800" y="3810000"/>
              <a:ext cx="457200" cy="2124279"/>
            </a:xfrm>
            <a:prstGeom prst="rect">
              <a:avLst/>
            </a:prstGeom>
            <a:solidFill>
              <a:srgbClr val="8BBB1E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chemeClr val="bg1"/>
                  </a:solidFill>
                  <a:ea typeface="ＭＳ Ｐゴシック" charset="-128"/>
                  <a:cs typeface="ＭＳ Ｐゴシック" charset="-128"/>
                  <a:sym typeface="Gill Sans" charset="0"/>
                </a:rPr>
                <a:t>47</a:t>
              </a:r>
              <a:r>
                <a:rPr lang="en-US" smtClean="0">
                  <a:solidFill>
                    <a:schemeClr val="bg1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rPr>
                <a:t>%</a:t>
              </a:r>
              <a:endParaRPr lang="en-US" sz="1800">
                <a:solidFill>
                  <a:schemeClr val="bg1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256299" y="5360628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5518" y="5334000"/>
            <a:ext cx="10947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A</a:t>
            </a:r>
          </a:p>
          <a:p>
            <a:pPr algn="ctr"/>
            <a:r>
              <a:rPr lang="en-US" sz="2000" smtClean="0"/>
              <a:t>5-10000</a:t>
            </a:r>
          </a:p>
          <a:p>
            <a:pPr algn="ctr"/>
            <a:r>
              <a:rPr lang="en-US" sz="2000" smtClean="0"/>
              <a:t>suburbs</a:t>
            </a:r>
          </a:p>
          <a:p>
            <a:pPr algn="ctr"/>
            <a:r>
              <a:rPr lang="en-US" sz="2000"/>
              <a:t>M</a:t>
            </a:r>
            <a:r>
              <a:rPr lang="en-US" sz="2000" smtClean="0"/>
              <a:t>idwest</a:t>
            </a:r>
            <a:endParaRPr lang="en-US" sz="2000"/>
          </a:p>
        </p:txBody>
      </p:sp>
      <p:sp>
        <p:nvSpPr>
          <p:cNvPr id="53" name="TextBox 52"/>
          <p:cNvSpPr txBox="1"/>
          <p:nvPr/>
        </p:nvSpPr>
        <p:spPr>
          <a:xfrm>
            <a:off x="1752695" y="5334000"/>
            <a:ext cx="11731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B</a:t>
            </a:r>
          </a:p>
          <a:p>
            <a:pPr algn="ctr"/>
            <a:r>
              <a:rPr lang="en-US" sz="2000" smtClean="0"/>
              <a:t>10-20000</a:t>
            </a:r>
          </a:p>
          <a:p>
            <a:pPr algn="ctr"/>
            <a:r>
              <a:rPr lang="en-US" sz="2000" smtClean="0"/>
              <a:t>suburbs</a:t>
            </a:r>
          </a:p>
          <a:p>
            <a:pPr algn="ctr"/>
            <a:r>
              <a:rPr lang="en-US" sz="2000"/>
              <a:t>M</a:t>
            </a:r>
            <a:r>
              <a:rPr lang="en-US" sz="2000" smtClean="0"/>
              <a:t>idwest</a:t>
            </a:r>
            <a:endParaRPr lang="en-US" sz="2000"/>
          </a:p>
        </p:txBody>
      </p:sp>
      <p:sp>
        <p:nvSpPr>
          <p:cNvPr id="56" name="TextBox 55"/>
          <p:cNvSpPr txBox="1"/>
          <p:nvPr/>
        </p:nvSpPr>
        <p:spPr>
          <a:xfrm>
            <a:off x="2858269" y="5334000"/>
            <a:ext cx="12903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C</a:t>
            </a:r>
          </a:p>
          <a:p>
            <a:pPr algn="ctr"/>
            <a:r>
              <a:rPr lang="en-US" sz="2000" smtClean="0"/>
              <a:t>20000+</a:t>
            </a:r>
          </a:p>
          <a:p>
            <a:pPr algn="ctr"/>
            <a:r>
              <a:rPr lang="en-US" sz="2000" smtClean="0"/>
              <a:t>urban</a:t>
            </a:r>
          </a:p>
          <a:p>
            <a:pPr algn="ctr"/>
            <a:r>
              <a:rPr lang="en-US" sz="2000" smtClean="0"/>
              <a:t>Southwest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081062" y="5334000"/>
            <a:ext cx="13276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D</a:t>
            </a:r>
          </a:p>
          <a:p>
            <a:pPr algn="ctr"/>
            <a:r>
              <a:rPr lang="en-US" sz="2000" smtClean="0"/>
              <a:t>&lt;5000</a:t>
            </a:r>
          </a:p>
          <a:p>
            <a:pPr algn="ctr"/>
            <a:r>
              <a:rPr lang="en-US" sz="2000" smtClean="0"/>
              <a:t>small town</a:t>
            </a:r>
          </a:p>
          <a:p>
            <a:pPr algn="ctr"/>
            <a:r>
              <a:rPr lang="en-US" sz="2000"/>
              <a:t>M</a:t>
            </a:r>
            <a:r>
              <a:rPr lang="en-US" sz="2000" smtClean="0"/>
              <a:t>idwest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41175" y="5334000"/>
            <a:ext cx="1229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E</a:t>
            </a:r>
          </a:p>
          <a:p>
            <a:pPr algn="ctr"/>
            <a:r>
              <a:rPr lang="en-US" sz="2000" smtClean="0"/>
              <a:t>&lt;5000</a:t>
            </a:r>
          </a:p>
          <a:p>
            <a:pPr algn="ctr"/>
            <a:r>
              <a:rPr lang="en-US" sz="2000" smtClean="0"/>
              <a:t>suburbs</a:t>
            </a:r>
          </a:p>
          <a:p>
            <a:pPr algn="ctr"/>
            <a:r>
              <a:rPr lang="en-US" sz="2000" smtClean="0"/>
              <a:t>Southeast</a:t>
            </a:r>
            <a:endParaRPr lang="en-US" sz="2000"/>
          </a:p>
        </p:txBody>
      </p:sp>
      <p:sp>
        <p:nvSpPr>
          <p:cNvPr id="72" name="TextBox 71"/>
          <p:cNvSpPr txBox="1"/>
          <p:nvPr/>
        </p:nvSpPr>
        <p:spPr>
          <a:xfrm>
            <a:off x="6503480" y="5334000"/>
            <a:ext cx="12298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F</a:t>
            </a:r>
          </a:p>
          <a:p>
            <a:pPr algn="ctr"/>
            <a:r>
              <a:rPr lang="en-US" sz="2000" smtClean="0"/>
              <a:t>&lt;5000</a:t>
            </a:r>
          </a:p>
          <a:p>
            <a:pPr algn="ctr"/>
            <a:r>
              <a:rPr lang="en-US" sz="2000" smtClean="0"/>
              <a:t>rural</a:t>
            </a:r>
          </a:p>
          <a:p>
            <a:pPr algn="ctr"/>
            <a:r>
              <a:rPr lang="en-US" sz="2000" smtClean="0"/>
              <a:t>Southeast</a:t>
            </a:r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7665786" y="5334000"/>
            <a:ext cx="14782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G</a:t>
            </a:r>
          </a:p>
          <a:p>
            <a:pPr algn="ctr"/>
            <a:r>
              <a:rPr lang="en-US" sz="2000" smtClean="0"/>
              <a:t>5-10000</a:t>
            </a:r>
          </a:p>
          <a:p>
            <a:pPr algn="ctr"/>
            <a:r>
              <a:rPr lang="en-US" sz="2000" smtClean="0"/>
              <a:t>small town</a:t>
            </a:r>
          </a:p>
          <a:p>
            <a:pPr algn="ctr"/>
            <a:r>
              <a:rPr lang="en-US" sz="2000" smtClean="0"/>
              <a:t>Mid-Atlantic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4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8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29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6858000" cy="502920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264606" y="1285875"/>
            <a:ext cx="5842989" cy="4117400"/>
            <a:chOff x="1264606" y="1285875"/>
            <a:chExt cx="5842989" cy="4117400"/>
          </a:xfrm>
        </p:grpSpPr>
        <p:sp>
          <p:nvSpPr>
            <p:cNvPr id="158" name="Oval 157"/>
            <p:cNvSpPr/>
            <p:nvPr/>
          </p:nvSpPr>
          <p:spPr>
            <a:xfrm>
              <a:off x="6427284" y="249322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542925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6526282" y="253484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342900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5000781" y="326611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502920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4" name="Oval 163"/>
            <p:cNvSpPr/>
            <p:nvPr/>
          </p:nvSpPr>
          <p:spPr>
            <a:xfrm>
              <a:off x="47434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45720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45720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7" name="Oval 166"/>
            <p:cNvSpPr/>
            <p:nvPr/>
          </p:nvSpPr>
          <p:spPr>
            <a:xfrm>
              <a:off x="48577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8" name="Oval 167"/>
            <p:cNvSpPr/>
            <p:nvPr/>
          </p:nvSpPr>
          <p:spPr>
            <a:xfrm>
              <a:off x="6808900" y="198355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69" name="Oval 168"/>
            <p:cNvSpPr/>
            <p:nvPr/>
          </p:nvSpPr>
          <p:spPr>
            <a:xfrm>
              <a:off x="5794513" y="376133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0" name="Oval 169"/>
            <p:cNvSpPr/>
            <p:nvPr/>
          </p:nvSpPr>
          <p:spPr>
            <a:xfrm>
              <a:off x="6781660" y="234267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1" name="Oval 170"/>
            <p:cNvSpPr/>
            <p:nvPr/>
          </p:nvSpPr>
          <p:spPr>
            <a:xfrm>
              <a:off x="5314950" y="20574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2" name="Oval 171"/>
            <p:cNvSpPr/>
            <p:nvPr/>
          </p:nvSpPr>
          <p:spPr>
            <a:xfrm>
              <a:off x="6674087" y="219685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3" name="Oval 172"/>
            <p:cNvSpPr/>
            <p:nvPr/>
          </p:nvSpPr>
          <p:spPr>
            <a:xfrm>
              <a:off x="1828800" y="1371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4" name="Oval 173"/>
            <p:cNvSpPr/>
            <p:nvPr/>
          </p:nvSpPr>
          <p:spPr>
            <a:xfrm>
              <a:off x="48577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5" name="Oval 174"/>
            <p:cNvSpPr/>
            <p:nvPr/>
          </p:nvSpPr>
          <p:spPr>
            <a:xfrm>
              <a:off x="6708053" y="21466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6" name="Oval 175"/>
            <p:cNvSpPr/>
            <p:nvPr/>
          </p:nvSpPr>
          <p:spPr>
            <a:xfrm>
              <a:off x="6002202" y="288294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6544946" y="26070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8" name="Oval 177"/>
            <p:cNvSpPr/>
            <p:nvPr/>
          </p:nvSpPr>
          <p:spPr>
            <a:xfrm>
              <a:off x="234315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79" name="Oval 178"/>
            <p:cNvSpPr/>
            <p:nvPr/>
          </p:nvSpPr>
          <p:spPr>
            <a:xfrm>
              <a:off x="6150931" y="284806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0" name="Oval 179"/>
            <p:cNvSpPr/>
            <p:nvPr/>
          </p:nvSpPr>
          <p:spPr>
            <a:xfrm>
              <a:off x="6759170" y="225897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1" name="Oval 180"/>
            <p:cNvSpPr/>
            <p:nvPr/>
          </p:nvSpPr>
          <p:spPr>
            <a:xfrm>
              <a:off x="388620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2" name="Oval 181"/>
            <p:cNvSpPr/>
            <p:nvPr/>
          </p:nvSpPr>
          <p:spPr>
            <a:xfrm>
              <a:off x="5915053" y="232893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4599137" y="17432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4" name="Oval 183"/>
            <p:cNvSpPr/>
            <p:nvPr/>
          </p:nvSpPr>
          <p:spPr>
            <a:xfrm>
              <a:off x="571500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520065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6" name="Oval 185"/>
            <p:cNvSpPr/>
            <p:nvPr/>
          </p:nvSpPr>
          <p:spPr>
            <a:xfrm>
              <a:off x="6457950" y="1885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7" name="Oval 186"/>
            <p:cNvSpPr/>
            <p:nvPr/>
          </p:nvSpPr>
          <p:spPr>
            <a:xfrm>
              <a:off x="6203369" y="386033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8" name="Oval 187"/>
            <p:cNvSpPr/>
            <p:nvPr/>
          </p:nvSpPr>
          <p:spPr>
            <a:xfrm>
              <a:off x="4570382" y="34665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21717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0" name="Oval 189"/>
            <p:cNvSpPr/>
            <p:nvPr/>
          </p:nvSpPr>
          <p:spPr>
            <a:xfrm>
              <a:off x="58293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97180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115050" y="2343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308610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314325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45795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43700" y="1600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684682" y="35808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17195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743700" y="2343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5486400" y="2228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9149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5981855" y="25904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20065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3197164" y="40804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6096155" y="27047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457450" y="1543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82930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14325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3147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4003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6881120" y="202900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577215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582930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6707526" y="224323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200650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53721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62293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4" name="Oval 63"/>
            <p:cNvSpPr/>
            <p:nvPr/>
          </p:nvSpPr>
          <p:spPr>
            <a:xfrm>
              <a:off x="588645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65151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736084" y="53461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51435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635129" y="227429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1943100" y="1485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4400550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5143500" y="3829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691515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5429250" y="2628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5543550" y="21145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5657850" y="21145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62865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3371850" y="5086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770921" y="210533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04484" y="207946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5367350" y="23048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320040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2" name="Oval 81"/>
            <p:cNvSpPr/>
            <p:nvPr/>
          </p:nvSpPr>
          <p:spPr>
            <a:xfrm>
              <a:off x="5456028" y="21410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3394340" y="512032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65151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54305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4371975" y="3943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6868258" y="21270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8" name="Oval 87"/>
            <p:cNvSpPr/>
            <p:nvPr/>
          </p:nvSpPr>
          <p:spPr>
            <a:xfrm>
              <a:off x="56007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650430" y="221691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514350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7150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51435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146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491490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5543550" y="20574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3314700" y="3086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5657850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600075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597337" y="30059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548640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46291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685800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30861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2004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4629150" y="1657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85775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7" name="Oval 106"/>
            <p:cNvSpPr/>
            <p:nvPr/>
          </p:nvSpPr>
          <p:spPr>
            <a:xfrm>
              <a:off x="5486400" y="19431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582930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5029200" y="1885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697230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582930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4686300" y="1600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3" name="Oval 112"/>
            <p:cNvSpPr/>
            <p:nvPr/>
          </p:nvSpPr>
          <p:spPr>
            <a:xfrm>
              <a:off x="2286000" y="1771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657225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3771900" y="3886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30861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611505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5715000" y="2400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19" name="Oval 118"/>
            <p:cNvSpPr/>
            <p:nvPr/>
          </p:nvSpPr>
          <p:spPr>
            <a:xfrm>
              <a:off x="6915150" y="1828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46863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5600700" y="2171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6526282" y="19145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91465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7434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6163035" y="299789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40080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485775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6289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3143250" y="30289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57175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5029200" y="2571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3086100" y="3143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4798982" y="36951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65722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325755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5829300" y="2686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468630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52006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4457700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514600" y="2743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1535527" y="334176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1600200" y="1371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5704217" y="27317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4" name="Oval 143"/>
            <p:cNvSpPr/>
            <p:nvPr/>
          </p:nvSpPr>
          <p:spPr>
            <a:xfrm>
              <a:off x="4659522" y="373793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49149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4800600" y="3600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6057900" y="2857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5457184" y="23139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5029200" y="29146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6885933" y="18816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48577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6662124" y="1714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6725498" y="189882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428625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6623088" y="252541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6915150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3486150" y="2800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1" name="Oval 190"/>
            <p:cNvSpPr/>
            <p:nvPr/>
          </p:nvSpPr>
          <p:spPr>
            <a:xfrm>
              <a:off x="4286250" y="3429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2" name="Oval 191"/>
            <p:cNvSpPr/>
            <p:nvPr/>
          </p:nvSpPr>
          <p:spPr>
            <a:xfrm>
              <a:off x="6824726" y="203850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3" name="Oval 192"/>
            <p:cNvSpPr/>
            <p:nvPr/>
          </p:nvSpPr>
          <p:spPr>
            <a:xfrm>
              <a:off x="4811383" y="352012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4" name="Oval 193"/>
            <p:cNvSpPr/>
            <p:nvPr/>
          </p:nvSpPr>
          <p:spPr>
            <a:xfrm>
              <a:off x="4972050" y="34861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4914900" y="33718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6" name="Oval 195"/>
            <p:cNvSpPr/>
            <p:nvPr/>
          </p:nvSpPr>
          <p:spPr>
            <a:xfrm>
              <a:off x="474345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7" name="Oval 196"/>
            <p:cNvSpPr/>
            <p:nvPr/>
          </p:nvSpPr>
          <p:spPr>
            <a:xfrm>
              <a:off x="4800600" y="33147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8" name="Oval 197"/>
            <p:cNvSpPr/>
            <p:nvPr/>
          </p:nvSpPr>
          <p:spPr>
            <a:xfrm>
              <a:off x="2457450" y="5143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199" name="Oval 198"/>
            <p:cNvSpPr/>
            <p:nvPr/>
          </p:nvSpPr>
          <p:spPr>
            <a:xfrm>
              <a:off x="4796081" y="344361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0" name="Oval 199"/>
            <p:cNvSpPr/>
            <p:nvPr/>
          </p:nvSpPr>
          <p:spPr>
            <a:xfrm>
              <a:off x="405765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3314700" y="3714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5943600" y="2514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6534227" y="238117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4" name="Oval 203"/>
            <p:cNvSpPr/>
            <p:nvPr/>
          </p:nvSpPr>
          <p:spPr>
            <a:xfrm>
              <a:off x="5200650" y="2971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5" name="Oval 204"/>
            <p:cNvSpPr/>
            <p:nvPr/>
          </p:nvSpPr>
          <p:spPr>
            <a:xfrm>
              <a:off x="5570097" y="227429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6" name="Oval 205"/>
            <p:cNvSpPr/>
            <p:nvPr/>
          </p:nvSpPr>
          <p:spPr>
            <a:xfrm>
              <a:off x="3886200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7" name="Oval 206"/>
            <p:cNvSpPr/>
            <p:nvPr/>
          </p:nvSpPr>
          <p:spPr>
            <a:xfrm>
              <a:off x="5313794" y="310882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5342421" y="195817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09" name="Oval 208"/>
            <p:cNvSpPr/>
            <p:nvPr/>
          </p:nvSpPr>
          <p:spPr>
            <a:xfrm>
              <a:off x="6201496" y="260006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0" name="Oval 209"/>
            <p:cNvSpPr/>
            <p:nvPr/>
          </p:nvSpPr>
          <p:spPr>
            <a:xfrm>
              <a:off x="3418112" y="507025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1" name="Oval 210"/>
            <p:cNvSpPr/>
            <p:nvPr/>
          </p:nvSpPr>
          <p:spPr>
            <a:xfrm>
              <a:off x="1485900" y="14287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2" name="Oval 211"/>
            <p:cNvSpPr/>
            <p:nvPr/>
          </p:nvSpPr>
          <p:spPr>
            <a:xfrm>
              <a:off x="634365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3" name="Oval 212"/>
            <p:cNvSpPr/>
            <p:nvPr/>
          </p:nvSpPr>
          <p:spPr>
            <a:xfrm>
              <a:off x="1614087" y="31373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4" name="Oval 213"/>
            <p:cNvSpPr/>
            <p:nvPr/>
          </p:nvSpPr>
          <p:spPr>
            <a:xfrm>
              <a:off x="1976909" y="183088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5" name="Oval 214"/>
            <p:cNvSpPr/>
            <p:nvPr/>
          </p:nvSpPr>
          <p:spPr>
            <a:xfrm>
              <a:off x="1614087" y="195418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6" name="Oval 215"/>
            <p:cNvSpPr/>
            <p:nvPr/>
          </p:nvSpPr>
          <p:spPr>
            <a:xfrm>
              <a:off x="1264606" y="283645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1478377" y="282579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1729880" y="350755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1595886" y="339838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0" name="Oval 219"/>
            <p:cNvSpPr/>
            <p:nvPr/>
          </p:nvSpPr>
          <p:spPr>
            <a:xfrm>
              <a:off x="1844180" y="362185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1" name="Oval 220"/>
            <p:cNvSpPr/>
            <p:nvPr/>
          </p:nvSpPr>
          <p:spPr>
            <a:xfrm>
              <a:off x="1506952" y="12858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2" name="Oval 221"/>
            <p:cNvSpPr/>
            <p:nvPr/>
          </p:nvSpPr>
          <p:spPr>
            <a:xfrm>
              <a:off x="2457450" y="22860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3" name="Oval 222"/>
            <p:cNvSpPr/>
            <p:nvPr/>
          </p:nvSpPr>
          <p:spPr>
            <a:xfrm>
              <a:off x="2571750" y="208058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4" name="Oval 223"/>
            <p:cNvSpPr/>
            <p:nvPr/>
          </p:nvSpPr>
          <p:spPr>
            <a:xfrm>
              <a:off x="2311269" y="37041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5" name="Oval 224"/>
            <p:cNvSpPr/>
            <p:nvPr/>
          </p:nvSpPr>
          <p:spPr>
            <a:xfrm>
              <a:off x="2887804" y="38038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436214" y="338646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7" name="Oval 226"/>
            <p:cNvSpPr/>
            <p:nvPr/>
          </p:nvSpPr>
          <p:spPr>
            <a:xfrm>
              <a:off x="2935490" y="222744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8" name="Oval 227"/>
            <p:cNvSpPr/>
            <p:nvPr/>
          </p:nvSpPr>
          <p:spPr>
            <a:xfrm>
              <a:off x="3642129" y="22018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29" name="Oval 228"/>
            <p:cNvSpPr/>
            <p:nvPr/>
          </p:nvSpPr>
          <p:spPr>
            <a:xfrm>
              <a:off x="4000500" y="3143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0" name="Oval 229"/>
            <p:cNvSpPr/>
            <p:nvPr/>
          </p:nvSpPr>
          <p:spPr>
            <a:xfrm>
              <a:off x="4429125" y="299625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1" name="Oval 230"/>
            <p:cNvSpPr/>
            <p:nvPr/>
          </p:nvSpPr>
          <p:spPr>
            <a:xfrm>
              <a:off x="4089999" y="351229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074512" y="37041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283504" y="450041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089999" y="429296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5" name="Oval 234"/>
            <p:cNvSpPr/>
            <p:nvPr/>
          </p:nvSpPr>
          <p:spPr>
            <a:xfrm>
              <a:off x="4548824" y="42007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4000500" y="41148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5001247" y="428635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4782808" y="40005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4645145" y="36522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0" name="Oval 239"/>
            <p:cNvSpPr/>
            <p:nvPr/>
          </p:nvSpPr>
          <p:spPr>
            <a:xfrm>
              <a:off x="4457700" y="28060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1" name="Oval 240"/>
            <p:cNvSpPr/>
            <p:nvPr/>
          </p:nvSpPr>
          <p:spPr>
            <a:xfrm>
              <a:off x="4572000" y="29203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5086350" y="31718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3" name="Oval 242"/>
            <p:cNvSpPr/>
            <p:nvPr/>
          </p:nvSpPr>
          <p:spPr>
            <a:xfrm>
              <a:off x="4686300" y="303469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4" name="Oval 243"/>
            <p:cNvSpPr/>
            <p:nvPr/>
          </p:nvSpPr>
          <p:spPr>
            <a:xfrm>
              <a:off x="4673720" y="271462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4911779" y="286308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6" name="Oval 245"/>
            <p:cNvSpPr/>
            <p:nvPr/>
          </p:nvSpPr>
          <p:spPr>
            <a:xfrm>
              <a:off x="4827723" y="287663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7" name="Oval 246"/>
            <p:cNvSpPr/>
            <p:nvPr/>
          </p:nvSpPr>
          <p:spPr>
            <a:xfrm>
              <a:off x="4587995" y="319348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8" name="Oval 247"/>
            <p:cNvSpPr/>
            <p:nvPr/>
          </p:nvSpPr>
          <p:spPr>
            <a:xfrm>
              <a:off x="4905337" y="24083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49" name="Oval 248"/>
            <p:cNvSpPr/>
            <p:nvPr/>
          </p:nvSpPr>
          <p:spPr>
            <a:xfrm>
              <a:off x="4570382" y="243689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0" name="Oval 249"/>
            <p:cNvSpPr/>
            <p:nvPr/>
          </p:nvSpPr>
          <p:spPr>
            <a:xfrm>
              <a:off x="4323286" y="210915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1" name="Oval 250"/>
            <p:cNvSpPr/>
            <p:nvPr/>
          </p:nvSpPr>
          <p:spPr>
            <a:xfrm>
              <a:off x="4486275" y="15430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2" name="Oval 251"/>
            <p:cNvSpPr/>
            <p:nvPr/>
          </p:nvSpPr>
          <p:spPr>
            <a:xfrm>
              <a:off x="4454039" y="19044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4568339" y="20187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4894978" y="199547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5009278" y="210977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5797055" y="2525162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5257800" y="39433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5114925" y="39728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59" name="Oval 258"/>
            <p:cNvSpPr/>
            <p:nvPr/>
          </p:nvSpPr>
          <p:spPr>
            <a:xfrm>
              <a:off x="5229225" y="40871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5389892" y="401962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1" name="Oval 260"/>
            <p:cNvSpPr/>
            <p:nvPr/>
          </p:nvSpPr>
          <p:spPr>
            <a:xfrm>
              <a:off x="5567694" y="377167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2" name="Oval 261"/>
            <p:cNvSpPr/>
            <p:nvPr/>
          </p:nvSpPr>
          <p:spPr>
            <a:xfrm>
              <a:off x="5943600" y="37719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6057900" y="38862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4" name="Oval 263"/>
            <p:cNvSpPr/>
            <p:nvPr/>
          </p:nvSpPr>
          <p:spPr>
            <a:xfrm>
              <a:off x="5950848" y="36522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5" name="Oval 264"/>
            <p:cNvSpPr/>
            <p:nvPr/>
          </p:nvSpPr>
          <p:spPr>
            <a:xfrm>
              <a:off x="6065148" y="37665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6" name="Oval 265"/>
            <p:cNvSpPr/>
            <p:nvPr/>
          </p:nvSpPr>
          <p:spPr>
            <a:xfrm>
              <a:off x="6220185" y="374718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6044997" y="360232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8" name="Oval 267"/>
            <p:cNvSpPr/>
            <p:nvPr/>
          </p:nvSpPr>
          <p:spPr>
            <a:xfrm>
              <a:off x="5800725" y="390949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69" name="Oval 268"/>
            <p:cNvSpPr/>
            <p:nvPr/>
          </p:nvSpPr>
          <p:spPr>
            <a:xfrm>
              <a:off x="5943600" y="35433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0" name="Oval 269"/>
            <p:cNvSpPr/>
            <p:nvPr/>
          </p:nvSpPr>
          <p:spPr>
            <a:xfrm>
              <a:off x="6057900" y="365760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1" name="Oval 270"/>
            <p:cNvSpPr/>
            <p:nvPr/>
          </p:nvSpPr>
          <p:spPr>
            <a:xfrm>
              <a:off x="6134460" y="395970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2" name="Oval 271"/>
            <p:cNvSpPr/>
            <p:nvPr/>
          </p:nvSpPr>
          <p:spPr>
            <a:xfrm>
              <a:off x="5835752" y="360011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4" name="Oval 273"/>
            <p:cNvSpPr/>
            <p:nvPr/>
          </p:nvSpPr>
          <p:spPr>
            <a:xfrm>
              <a:off x="6228610" y="265033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6704503" y="254317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6" name="Oval 275"/>
            <p:cNvSpPr/>
            <p:nvPr/>
          </p:nvSpPr>
          <p:spPr>
            <a:xfrm>
              <a:off x="6229350" y="24574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7" name="Oval 276"/>
            <p:cNvSpPr/>
            <p:nvPr/>
          </p:nvSpPr>
          <p:spPr>
            <a:xfrm>
              <a:off x="6643690" y="230574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8" name="Oval 277"/>
            <p:cNvSpPr/>
            <p:nvPr/>
          </p:nvSpPr>
          <p:spPr>
            <a:xfrm>
              <a:off x="6720088" y="242527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79" name="Oval 278"/>
            <p:cNvSpPr/>
            <p:nvPr/>
          </p:nvSpPr>
          <p:spPr>
            <a:xfrm>
              <a:off x="6742346" y="229363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0" name="Oval 279"/>
            <p:cNvSpPr/>
            <p:nvPr/>
          </p:nvSpPr>
          <p:spPr>
            <a:xfrm>
              <a:off x="6691513" y="237463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1" name="Oval 280"/>
            <p:cNvSpPr/>
            <p:nvPr/>
          </p:nvSpPr>
          <p:spPr>
            <a:xfrm>
              <a:off x="6158555" y="2000250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2" name="Oval 281"/>
            <p:cNvSpPr/>
            <p:nvPr/>
          </p:nvSpPr>
          <p:spPr>
            <a:xfrm>
              <a:off x="6236231" y="2018709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3" name="Oval 282"/>
            <p:cNvSpPr/>
            <p:nvPr/>
          </p:nvSpPr>
          <p:spPr>
            <a:xfrm>
              <a:off x="6315407" y="1982756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6753152" y="2045854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7" name="Oval 286"/>
            <p:cNvSpPr/>
            <p:nvPr/>
          </p:nvSpPr>
          <p:spPr>
            <a:xfrm>
              <a:off x="6803828" y="2165381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89" name="Oval 288"/>
            <p:cNvSpPr/>
            <p:nvPr/>
          </p:nvSpPr>
          <p:spPr>
            <a:xfrm>
              <a:off x="6656060" y="203436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0" name="Oval 289"/>
            <p:cNvSpPr/>
            <p:nvPr/>
          </p:nvSpPr>
          <p:spPr>
            <a:xfrm>
              <a:off x="6710747" y="199891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6741016" y="1985803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6864035" y="1976745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6988061" y="1939298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  <p:sp>
          <p:nvSpPr>
            <p:cNvPr id="294" name="Oval 293"/>
            <p:cNvSpPr/>
            <p:nvPr/>
          </p:nvSpPr>
          <p:spPr>
            <a:xfrm>
              <a:off x="7050445" y="1870247"/>
              <a:ext cx="57150" cy="57150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29050" y="6019800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257 schools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5943600"/>
            <a:ext cx="7467600" cy="0"/>
          </a:xfrm>
          <a:prstGeom prst="line">
            <a:avLst/>
          </a:prstGeom>
          <a:ln w="57150">
            <a:solidFill>
              <a:srgbClr val="7C8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1143000" y="914400"/>
            <a:ext cx="0" cy="5105400"/>
          </a:xfrm>
          <a:prstGeom prst="line">
            <a:avLst/>
          </a:prstGeom>
          <a:ln w="57150">
            <a:solidFill>
              <a:srgbClr val="7C86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00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317501" y="5366662"/>
            <a:ext cx="8628064" cy="276225"/>
            <a:chOff x="-3" y="0"/>
            <a:chExt cx="5435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3" y="0"/>
              <a:ext cx="2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304801" y="2754090"/>
            <a:ext cx="8640765" cy="276225"/>
            <a:chOff x="-11" y="0"/>
            <a:chExt cx="5443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303214" y="2100947"/>
            <a:ext cx="8642351" cy="276225"/>
            <a:chOff x="-12" y="0"/>
            <a:chExt cx="5444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120</a:t>
              </a:r>
              <a:r>
                <a:rPr lang="en-US" sz="1800" smtClean="0"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303213" y="1447804"/>
            <a:ext cx="8642353" cy="276225"/>
            <a:chOff x="-12" y="0"/>
            <a:chExt cx="5444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1400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2" name="Group 1"/>
          <p:cNvGrpSpPr>
            <a:grpSpLocks/>
          </p:cNvGrpSpPr>
          <p:nvPr/>
        </p:nvGrpSpPr>
        <p:grpSpPr bwMode="auto">
          <a:xfrm>
            <a:off x="371475" y="3407232"/>
            <a:ext cx="8574090" cy="276225"/>
            <a:chOff x="31" y="0"/>
            <a:chExt cx="5401" cy="174"/>
          </a:xfrm>
        </p:grpSpPr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4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8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371475" y="4060376"/>
            <a:ext cx="8574090" cy="276225"/>
            <a:chOff x="31" y="0"/>
            <a:chExt cx="5401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6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371475" y="4713519"/>
            <a:ext cx="8574090" cy="276225"/>
            <a:chOff x="31" y="0"/>
            <a:chExt cx="5401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0" y="21747"/>
            <a:ext cx="9144000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Number Taking ALP or Traditional </a:t>
            </a:r>
            <a:r>
              <a:rPr lang="en-US" sz="2400" b="1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E</a:t>
            </a: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ach Fall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838200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26"/>
          <p:cNvSpPr>
            <a:spLocks/>
          </p:cNvSpPr>
          <p:nvPr/>
        </p:nvSpPr>
        <p:spPr bwMode="auto">
          <a:xfrm>
            <a:off x="1897858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2008</a:t>
            </a: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619618" y="6019804"/>
            <a:ext cx="5925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5507837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42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6415091" y="6028941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2013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990604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2007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431790" y="1741311"/>
            <a:ext cx="2655968" cy="369332"/>
            <a:chOff x="6174035" y="1219200"/>
            <a:chExt cx="2655968" cy="369332"/>
          </a:xfrm>
        </p:grpSpPr>
        <p:sp>
          <p:nvSpPr>
            <p:cNvPr id="73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1219200"/>
              <a:ext cx="235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traditional </a:t>
              </a:r>
              <a:r>
                <a:rPr lang="en-US" sz="1800" err="1" smtClean="0"/>
                <a:t>dev</a:t>
              </a:r>
              <a:r>
                <a:rPr lang="en-US" sz="1800" smtClean="0"/>
                <a:t> writing </a:t>
              </a:r>
              <a:endParaRPr lang="en-US" sz="18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229598" y="1752600"/>
            <a:ext cx="934424" cy="369332"/>
            <a:chOff x="4724400" y="1219200"/>
            <a:chExt cx="934424" cy="369332"/>
          </a:xfrm>
        </p:grpSpPr>
        <p:sp>
          <p:nvSpPr>
            <p:cNvPr id="76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29200" y="1219200"/>
              <a:ext cx="62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ALP   </a:t>
              </a:r>
              <a:endParaRPr lang="en-US" sz="1800"/>
            </a:p>
          </p:txBody>
        </p:sp>
      </p:grpSp>
      <p:sp>
        <p:nvSpPr>
          <p:cNvPr id="78" name="Rectangle 26"/>
          <p:cNvSpPr>
            <a:spLocks/>
          </p:cNvSpPr>
          <p:nvPr/>
        </p:nvSpPr>
        <p:spPr bwMode="auto">
          <a:xfrm>
            <a:off x="7322345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2014</a:t>
            </a:r>
          </a:p>
        </p:txBody>
      </p:sp>
      <p:sp>
        <p:nvSpPr>
          <p:cNvPr id="91" name="Rectangle 26"/>
          <p:cNvSpPr>
            <a:spLocks/>
          </p:cNvSpPr>
          <p:nvPr/>
        </p:nvSpPr>
        <p:spPr bwMode="auto">
          <a:xfrm>
            <a:off x="2805112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</a:t>
            </a:r>
          </a:p>
        </p:txBody>
      </p:sp>
      <p:sp>
        <p:nvSpPr>
          <p:cNvPr id="92" name="Rectangle 26"/>
          <p:cNvSpPr>
            <a:spLocks/>
          </p:cNvSpPr>
          <p:nvPr/>
        </p:nvSpPr>
        <p:spPr bwMode="auto">
          <a:xfrm>
            <a:off x="3712366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2010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832168" y="3505204"/>
            <a:ext cx="7842686" cy="2549249"/>
            <a:chOff x="832166" y="3505200"/>
            <a:chExt cx="7842686" cy="2549249"/>
          </a:xfrm>
        </p:grpSpPr>
        <p:grpSp>
          <p:nvGrpSpPr>
            <p:cNvPr id="2" name="Group 1"/>
            <p:cNvGrpSpPr/>
            <p:nvPr/>
          </p:nvGrpSpPr>
          <p:grpSpPr>
            <a:xfrm>
              <a:off x="832166" y="5580348"/>
              <a:ext cx="469950" cy="435399"/>
              <a:chOff x="891823" y="5591119"/>
              <a:chExt cx="469950" cy="435399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891823" y="5591119"/>
                <a:ext cx="4699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34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Rectangle 17"/>
              <p:cNvSpPr>
                <a:spLocks/>
              </p:cNvSpPr>
              <p:nvPr/>
            </p:nvSpPr>
            <p:spPr bwMode="auto">
              <a:xfrm>
                <a:off x="925689" y="5943600"/>
                <a:ext cx="370114" cy="829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49250" y="5475733"/>
              <a:ext cx="469950" cy="512605"/>
              <a:chOff x="2013173" y="5513913"/>
              <a:chExt cx="469950" cy="51260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013173" y="5513913"/>
                <a:ext cx="4699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Rectangle 17"/>
              <p:cNvSpPr>
                <a:spLocks/>
              </p:cNvSpPr>
              <p:nvPr/>
            </p:nvSpPr>
            <p:spPr bwMode="auto">
              <a:xfrm>
                <a:off x="2057400" y="5867400"/>
                <a:ext cx="370114" cy="1591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519983" y="5288312"/>
              <a:ext cx="612593" cy="745707"/>
              <a:chOff x="2886332" y="5280811"/>
              <a:chExt cx="612593" cy="745707"/>
            </a:xfrm>
          </p:grpSpPr>
          <p:sp>
            <p:nvSpPr>
              <p:cNvPr id="41" name="Rectangle 17"/>
              <p:cNvSpPr>
                <a:spLocks/>
              </p:cNvSpPr>
              <p:nvPr/>
            </p:nvSpPr>
            <p:spPr bwMode="auto">
              <a:xfrm>
                <a:off x="2982686" y="5638800"/>
                <a:ext cx="370114" cy="3877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886332" y="5280811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149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498038" y="4878294"/>
              <a:ext cx="612593" cy="1117566"/>
              <a:chOff x="3728921" y="4907337"/>
              <a:chExt cx="612593" cy="1117566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3728921" y="4907337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288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Rectangle 17"/>
              <p:cNvSpPr>
                <a:spLocks/>
              </p:cNvSpPr>
              <p:nvPr/>
            </p:nvSpPr>
            <p:spPr bwMode="auto">
              <a:xfrm>
                <a:off x="3876201" y="5256185"/>
                <a:ext cx="370114" cy="7687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4492454" y="4051244"/>
              <a:ext cx="612593" cy="1973639"/>
              <a:chOff x="5009092" y="4089424"/>
              <a:chExt cx="612593" cy="1973639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5009092" y="4089424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550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Rectangle 17"/>
              <p:cNvSpPr>
                <a:spLocks/>
              </p:cNvSpPr>
              <p:nvPr/>
            </p:nvSpPr>
            <p:spPr bwMode="auto">
              <a:xfrm>
                <a:off x="5105400" y="4465971"/>
                <a:ext cx="370114" cy="1597092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424948" y="3886762"/>
              <a:ext cx="612593" cy="2101576"/>
              <a:chOff x="6007277" y="3924942"/>
              <a:chExt cx="612593" cy="2101576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6007277" y="3924942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587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Rectangle 17"/>
              <p:cNvSpPr>
                <a:spLocks/>
              </p:cNvSpPr>
              <p:nvPr/>
            </p:nvSpPr>
            <p:spPr bwMode="auto">
              <a:xfrm>
                <a:off x="6096000" y="4292974"/>
                <a:ext cx="370114" cy="1733544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293987" y="3733800"/>
              <a:ext cx="612593" cy="2320649"/>
              <a:chOff x="7071076" y="3680095"/>
              <a:chExt cx="612593" cy="2320649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7071076" y="368009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669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Rectangle 17"/>
              <p:cNvSpPr>
                <a:spLocks/>
              </p:cNvSpPr>
              <p:nvPr/>
            </p:nvSpPr>
            <p:spPr bwMode="auto">
              <a:xfrm>
                <a:off x="7162800" y="4020071"/>
                <a:ext cx="370114" cy="198067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57456" y="3505200"/>
              <a:ext cx="612593" cy="2529613"/>
              <a:chOff x="7955136" y="3517606"/>
              <a:chExt cx="612593" cy="2529613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7955136" y="3517606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700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Rectangle 17"/>
              <p:cNvSpPr>
                <a:spLocks/>
              </p:cNvSpPr>
              <p:nvPr/>
            </p:nvSpPr>
            <p:spPr bwMode="auto">
              <a:xfrm>
                <a:off x="8031336" y="3898606"/>
                <a:ext cx="370114" cy="21486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8062259" y="3617259"/>
              <a:ext cx="612593" cy="2417554"/>
              <a:chOff x="7940195" y="3629665"/>
              <a:chExt cx="612593" cy="2417554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7940195" y="362966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670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Rectangle 17"/>
              <p:cNvSpPr>
                <a:spLocks/>
              </p:cNvSpPr>
              <p:nvPr/>
            </p:nvSpPr>
            <p:spPr bwMode="auto">
              <a:xfrm>
                <a:off x="8031336" y="3974806"/>
                <a:ext cx="370114" cy="20724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</p:grpSp>
      <p:sp>
        <p:nvSpPr>
          <p:cNvPr id="108" name="Rectangle 26"/>
          <p:cNvSpPr>
            <a:spLocks/>
          </p:cNvSpPr>
          <p:nvPr/>
        </p:nvSpPr>
        <p:spPr bwMode="auto">
          <a:xfrm>
            <a:off x="8229604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2015</a:t>
            </a:r>
          </a:p>
        </p:txBody>
      </p:sp>
      <p:sp>
        <p:nvSpPr>
          <p:cNvPr id="9" name="Rectangle 8"/>
          <p:cNvSpPr/>
          <p:nvPr/>
        </p:nvSpPr>
        <p:spPr>
          <a:xfrm>
            <a:off x="7162800" y="3429000"/>
            <a:ext cx="914400" cy="32766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2514600" y="1219200"/>
            <a:ext cx="914400" cy="5486400"/>
          </a:xfrm>
          <a:prstGeom prst="rect">
            <a:avLst/>
          </a:prstGeom>
          <a:noFill/>
          <a:ln w="762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110510" y="1197521"/>
            <a:ext cx="7960284" cy="4854372"/>
            <a:chOff x="1110509" y="1197521"/>
            <a:chExt cx="7960284" cy="4854372"/>
          </a:xfrm>
        </p:grpSpPr>
        <p:grpSp>
          <p:nvGrpSpPr>
            <p:cNvPr id="36" name="Group 35"/>
            <p:cNvGrpSpPr/>
            <p:nvPr/>
          </p:nvGrpSpPr>
          <p:grpSpPr>
            <a:xfrm>
              <a:off x="1110509" y="1197521"/>
              <a:ext cx="7960284" cy="4830632"/>
              <a:chOff x="1110509" y="1197521"/>
              <a:chExt cx="7960284" cy="4830632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110509" y="2783423"/>
                <a:ext cx="612593" cy="3244730"/>
                <a:chOff x="1192743" y="2756014"/>
                <a:chExt cx="612593" cy="3244730"/>
              </a:xfrm>
            </p:grpSpPr>
            <p:sp>
              <p:nvSpPr>
                <p:cNvPr id="93" name="Rectangle 17"/>
                <p:cNvSpPr>
                  <a:spLocks/>
                </p:cNvSpPr>
                <p:nvPr/>
              </p:nvSpPr>
              <p:spPr bwMode="auto">
                <a:xfrm>
                  <a:off x="1295400" y="3085903"/>
                  <a:ext cx="370114" cy="2914841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1192743" y="2756014"/>
                  <a:ext cx="6125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966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1851249" y="2109197"/>
                <a:ext cx="736199" cy="3891547"/>
                <a:chOff x="2039143" y="2109197"/>
                <a:chExt cx="736199" cy="3891547"/>
              </a:xfrm>
            </p:grpSpPr>
            <p:sp>
              <p:nvSpPr>
                <p:cNvPr id="95" name="Rectangle 17"/>
                <p:cNvSpPr>
                  <a:spLocks/>
                </p:cNvSpPr>
                <p:nvPr/>
              </p:nvSpPr>
              <p:spPr bwMode="auto">
                <a:xfrm>
                  <a:off x="2209800" y="2435134"/>
                  <a:ext cx="370114" cy="3565610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2039143" y="2109197"/>
                  <a:ext cx="73619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1142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784481" y="1197521"/>
                <a:ext cx="755235" cy="4803223"/>
                <a:chOff x="3024386" y="1197521"/>
                <a:chExt cx="755235" cy="4803223"/>
              </a:xfrm>
            </p:grpSpPr>
            <p:sp>
              <p:nvSpPr>
                <p:cNvPr id="96" name="Rectangle 17"/>
                <p:cNvSpPr>
                  <a:spLocks/>
                </p:cNvSpPr>
                <p:nvPr/>
              </p:nvSpPr>
              <p:spPr bwMode="auto">
                <a:xfrm>
                  <a:off x="3205538" y="1542952"/>
                  <a:ext cx="370114" cy="4457792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4" name="TextBox 123"/>
                <p:cNvSpPr txBox="1"/>
                <p:nvPr/>
              </p:nvSpPr>
              <p:spPr>
                <a:xfrm>
                  <a:off x="3024386" y="1197521"/>
                  <a:ext cx="7552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1406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3823720" y="1494552"/>
                <a:ext cx="755235" cy="4501148"/>
                <a:chOff x="4104305" y="1494552"/>
                <a:chExt cx="755235" cy="4501148"/>
              </a:xfrm>
            </p:grpSpPr>
            <p:sp>
              <p:nvSpPr>
                <p:cNvPr id="97" name="Rectangle 17"/>
                <p:cNvSpPr>
                  <a:spLocks/>
                </p:cNvSpPr>
                <p:nvPr/>
              </p:nvSpPr>
              <p:spPr bwMode="auto">
                <a:xfrm>
                  <a:off x="4260531" y="1826351"/>
                  <a:ext cx="370114" cy="4169349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4104305" y="1494552"/>
                  <a:ext cx="7552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1328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4756214" y="2346252"/>
                <a:ext cx="755235" cy="3659944"/>
                <a:chOff x="5129124" y="2346252"/>
                <a:chExt cx="755235" cy="3659944"/>
              </a:xfrm>
            </p:grpSpPr>
            <p:sp>
              <p:nvSpPr>
                <p:cNvPr id="98" name="Rectangle 17"/>
                <p:cNvSpPr>
                  <a:spLocks/>
                </p:cNvSpPr>
                <p:nvPr/>
              </p:nvSpPr>
              <p:spPr bwMode="auto">
                <a:xfrm>
                  <a:off x="5299562" y="2676549"/>
                  <a:ext cx="370114" cy="3329647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5129124" y="2346252"/>
                  <a:ext cx="75523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1042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755246" y="2931725"/>
                <a:ext cx="612593" cy="3074471"/>
                <a:chOff x="6248400" y="2931725"/>
                <a:chExt cx="612593" cy="3074471"/>
              </a:xfrm>
            </p:grpSpPr>
            <p:sp>
              <p:nvSpPr>
                <p:cNvPr id="120" name="Rectangle 17"/>
                <p:cNvSpPr>
                  <a:spLocks/>
                </p:cNvSpPr>
                <p:nvPr/>
              </p:nvSpPr>
              <p:spPr bwMode="auto">
                <a:xfrm>
                  <a:off x="6349088" y="3253844"/>
                  <a:ext cx="370114" cy="2752352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6248400" y="2931725"/>
                  <a:ext cx="6125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884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7538456" y="3886200"/>
                <a:ext cx="612593" cy="2114544"/>
                <a:chOff x="8305800" y="3886200"/>
                <a:chExt cx="612593" cy="2114544"/>
              </a:xfrm>
            </p:grpSpPr>
            <p:sp>
              <p:nvSpPr>
                <p:cNvPr id="122" name="Rectangle 17"/>
                <p:cNvSpPr>
                  <a:spLocks/>
                </p:cNvSpPr>
                <p:nvPr/>
              </p:nvSpPr>
              <p:spPr bwMode="auto">
                <a:xfrm>
                  <a:off x="8382000" y="4267200"/>
                  <a:ext cx="370114" cy="1733544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8305800" y="3886200"/>
                  <a:ext cx="6125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590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8458200" y="4453965"/>
                <a:ext cx="612593" cy="1546779"/>
                <a:chOff x="8305800" y="4453965"/>
                <a:chExt cx="612593" cy="1546779"/>
              </a:xfrm>
            </p:grpSpPr>
            <p:sp>
              <p:nvSpPr>
                <p:cNvPr id="105" name="Rectangle 17"/>
                <p:cNvSpPr>
                  <a:spLocks/>
                </p:cNvSpPr>
                <p:nvPr/>
              </p:nvSpPr>
              <p:spPr bwMode="auto">
                <a:xfrm>
                  <a:off x="8382000" y="4800600"/>
                  <a:ext cx="370114" cy="1200144"/>
                </a:xfrm>
                <a:prstGeom prst="rect">
                  <a:avLst/>
                </a:prstGeom>
                <a:solidFill>
                  <a:srgbClr val="6FAC27"/>
                </a:solidFill>
                <a:ln w="9525" cap="flat">
                  <a:solidFill>
                    <a:srgbClr val="8FB2CF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>
                  <a:outerShdw blurRad="12700" dist="25399" dir="5400000" algn="ctr" rotWithShape="0">
                    <a:schemeClr val="bg2">
                      <a:alpha val="34998"/>
                    </a:schemeClr>
                  </a:outerShdw>
                </a:effectLst>
              </p:spPr>
              <p:txBody>
                <a:bodyPr lIns="0" tIns="0" rIns="0" bIns="0"/>
                <a:lstStyle/>
                <a:p>
                  <a:pPr algn="ctr" defTabSz="914400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8305800" y="4453965"/>
                  <a:ext cx="61259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smtClean="0">
                      <a:solidFill>
                        <a:srgbClr val="000000"/>
                      </a:solidFill>
                    </a:rPr>
                    <a:t>408</a:t>
                  </a:r>
                  <a:endParaRPr lang="en-US" sz="2000">
                    <a:solidFill>
                      <a:srgbClr val="000000"/>
                    </a:solidFill>
                  </a:endParaRPr>
                </a:p>
              </p:txBody>
            </p:sp>
          </p:grpSp>
        </p:grpSp>
        <p:grpSp>
          <p:nvGrpSpPr>
            <p:cNvPr id="133" name="Group 132"/>
            <p:cNvGrpSpPr/>
            <p:nvPr/>
          </p:nvGrpSpPr>
          <p:grpSpPr>
            <a:xfrm>
              <a:off x="6629400" y="3581400"/>
              <a:ext cx="612593" cy="2470493"/>
              <a:chOff x="7315390" y="3615789"/>
              <a:chExt cx="612593" cy="2470493"/>
            </a:xfrm>
          </p:grpSpPr>
          <p:sp>
            <p:nvSpPr>
              <p:cNvPr id="134" name="Rectangle 17"/>
              <p:cNvSpPr>
                <a:spLocks/>
              </p:cNvSpPr>
              <p:nvPr/>
            </p:nvSpPr>
            <p:spPr bwMode="auto">
              <a:xfrm>
                <a:off x="7414576" y="3979246"/>
                <a:ext cx="370114" cy="2107036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7315390" y="3615789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687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0198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30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317501" y="5366662"/>
            <a:ext cx="8628064" cy="276225"/>
            <a:chOff x="-3" y="0"/>
            <a:chExt cx="5435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3" y="0"/>
              <a:ext cx="2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304801" y="2754090"/>
            <a:ext cx="8640765" cy="276225"/>
            <a:chOff x="-11" y="0"/>
            <a:chExt cx="5443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303214" y="2100947"/>
            <a:ext cx="8642351" cy="276225"/>
            <a:chOff x="-12" y="0"/>
            <a:chExt cx="5444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120</a:t>
              </a:r>
              <a:r>
                <a:rPr lang="en-US" sz="1800" smtClean="0"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303213" y="1447804"/>
            <a:ext cx="8642353" cy="276225"/>
            <a:chOff x="-12" y="0"/>
            <a:chExt cx="5444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1400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2" name="Group 1"/>
          <p:cNvGrpSpPr>
            <a:grpSpLocks/>
          </p:cNvGrpSpPr>
          <p:nvPr/>
        </p:nvGrpSpPr>
        <p:grpSpPr bwMode="auto">
          <a:xfrm>
            <a:off x="371475" y="3407232"/>
            <a:ext cx="8574090" cy="276225"/>
            <a:chOff x="31" y="0"/>
            <a:chExt cx="5401" cy="174"/>
          </a:xfrm>
        </p:grpSpPr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4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8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371475" y="4060376"/>
            <a:ext cx="8574090" cy="276225"/>
            <a:chOff x="31" y="0"/>
            <a:chExt cx="5401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6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371475" y="4713519"/>
            <a:ext cx="8574090" cy="276225"/>
            <a:chOff x="31" y="0"/>
            <a:chExt cx="5401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mtClean="0">
                  <a:cs typeface="Arial" charset="0"/>
                  <a:sym typeface="Arial" charset="0"/>
                </a:rPr>
                <a:t>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609601" y="21747"/>
            <a:ext cx="8178800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Number Taking ALP or Traditional </a:t>
            </a:r>
            <a:r>
              <a:rPr lang="en-US" sz="2400" b="1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E</a:t>
            </a: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ach Fall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838200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619618" y="6019804"/>
            <a:ext cx="5925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5507837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42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6415091" y="6028941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2013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5431790" y="1741311"/>
            <a:ext cx="2655968" cy="369332"/>
            <a:chOff x="6174035" y="1219200"/>
            <a:chExt cx="2655968" cy="369332"/>
          </a:xfrm>
        </p:grpSpPr>
        <p:sp>
          <p:nvSpPr>
            <p:cNvPr id="73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1219200"/>
              <a:ext cx="235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traditional </a:t>
              </a:r>
              <a:r>
                <a:rPr lang="en-US" sz="1800" err="1" smtClean="0"/>
                <a:t>dev</a:t>
              </a:r>
              <a:r>
                <a:rPr lang="en-US" sz="1800" smtClean="0"/>
                <a:t> writing </a:t>
              </a:r>
              <a:endParaRPr lang="en-US" sz="180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8229598" y="1752600"/>
            <a:ext cx="934424" cy="369332"/>
            <a:chOff x="4724400" y="1219200"/>
            <a:chExt cx="934424" cy="369332"/>
          </a:xfrm>
        </p:grpSpPr>
        <p:sp>
          <p:nvSpPr>
            <p:cNvPr id="76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29200" y="1219200"/>
              <a:ext cx="62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smtClean="0"/>
                <a:t>ALP   </a:t>
              </a:r>
              <a:endParaRPr lang="en-US" sz="1800"/>
            </a:p>
          </p:txBody>
        </p:sp>
      </p:grpSp>
      <p:sp>
        <p:nvSpPr>
          <p:cNvPr id="91" name="Rectangle 26"/>
          <p:cNvSpPr>
            <a:spLocks/>
          </p:cNvSpPr>
          <p:nvPr/>
        </p:nvSpPr>
        <p:spPr bwMode="auto">
          <a:xfrm>
            <a:off x="2805112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</a:t>
            </a:r>
          </a:p>
        </p:txBody>
      </p:sp>
      <p:sp>
        <p:nvSpPr>
          <p:cNvPr id="92" name="Rectangle 26"/>
          <p:cNvSpPr>
            <a:spLocks/>
          </p:cNvSpPr>
          <p:nvPr/>
        </p:nvSpPr>
        <p:spPr bwMode="auto">
          <a:xfrm>
            <a:off x="3712366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2010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519983" y="5288316"/>
            <a:ext cx="612593" cy="745707"/>
            <a:chOff x="2886332" y="5280811"/>
            <a:chExt cx="612592" cy="745707"/>
          </a:xfrm>
        </p:grpSpPr>
        <p:sp>
          <p:nvSpPr>
            <p:cNvPr id="41" name="Rectangle 17"/>
            <p:cNvSpPr>
              <a:spLocks/>
            </p:cNvSpPr>
            <p:nvPr/>
          </p:nvSpPr>
          <p:spPr bwMode="auto">
            <a:xfrm>
              <a:off x="2982686" y="5638800"/>
              <a:ext cx="370114" cy="387718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886332" y="5280811"/>
              <a:ext cx="6125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149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498041" y="4878294"/>
            <a:ext cx="612593" cy="1117566"/>
            <a:chOff x="3728921" y="4907337"/>
            <a:chExt cx="612593" cy="1117566"/>
          </a:xfrm>
        </p:grpSpPr>
        <p:sp>
          <p:nvSpPr>
            <p:cNvPr id="107" name="TextBox 106"/>
            <p:cNvSpPr txBox="1"/>
            <p:nvPr/>
          </p:nvSpPr>
          <p:spPr>
            <a:xfrm>
              <a:off x="3728921" y="4907337"/>
              <a:ext cx="61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288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9" name="Rectangle 17"/>
            <p:cNvSpPr>
              <a:spLocks/>
            </p:cNvSpPr>
            <p:nvPr/>
          </p:nvSpPr>
          <p:spPr bwMode="auto">
            <a:xfrm>
              <a:off x="3876201" y="5256185"/>
              <a:ext cx="370114" cy="768718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92452" y="4051248"/>
            <a:ext cx="612593" cy="1973639"/>
            <a:chOff x="5009092" y="4089424"/>
            <a:chExt cx="612593" cy="1973639"/>
          </a:xfrm>
        </p:grpSpPr>
        <p:sp>
          <p:nvSpPr>
            <p:cNvPr id="110" name="TextBox 109"/>
            <p:cNvSpPr txBox="1"/>
            <p:nvPr/>
          </p:nvSpPr>
          <p:spPr>
            <a:xfrm>
              <a:off x="5009092" y="4089424"/>
              <a:ext cx="61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550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70" name="Rectangle 17"/>
            <p:cNvSpPr>
              <a:spLocks/>
            </p:cNvSpPr>
            <p:nvPr/>
          </p:nvSpPr>
          <p:spPr bwMode="auto">
            <a:xfrm>
              <a:off x="5105400" y="4465971"/>
              <a:ext cx="370114" cy="1597092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424947" y="3886762"/>
            <a:ext cx="612593" cy="2101576"/>
            <a:chOff x="6007277" y="3924942"/>
            <a:chExt cx="612592" cy="2101576"/>
          </a:xfrm>
        </p:grpSpPr>
        <p:sp>
          <p:nvSpPr>
            <p:cNvPr id="113" name="TextBox 112"/>
            <p:cNvSpPr txBox="1"/>
            <p:nvPr/>
          </p:nvSpPr>
          <p:spPr>
            <a:xfrm>
              <a:off x="6007277" y="3924942"/>
              <a:ext cx="6125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587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79" name="Rectangle 17"/>
            <p:cNvSpPr>
              <a:spLocks/>
            </p:cNvSpPr>
            <p:nvPr/>
          </p:nvSpPr>
          <p:spPr bwMode="auto">
            <a:xfrm>
              <a:off x="6096000" y="4292974"/>
              <a:ext cx="370114" cy="1733544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93984" y="3733804"/>
            <a:ext cx="612593" cy="2282383"/>
            <a:chOff x="7071076" y="3680095"/>
            <a:chExt cx="612593" cy="2282383"/>
          </a:xfrm>
        </p:grpSpPr>
        <p:sp>
          <p:nvSpPr>
            <p:cNvPr id="116" name="TextBox 115"/>
            <p:cNvSpPr txBox="1"/>
            <p:nvPr/>
          </p:nvSpPr>
          <p:spPr>
            <a:xfrm>
              <a:off x="7071076" y="3680095"/>
              <a:ext cx="61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669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80" name="Rectangle 17"/>
            <p:cNvSpPr>
              <a:spLocks/>
            </p:cNvSpPr>
            <p:nvPr/>
          </p:nvSpPr>
          <p:spPr bwMode="auto">
            <a:xfrm>
              <a:off x="7162800" y="4020071"/>
              <a:ext cx="370114" cy="1942407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32167" y="2109197"/>
            <a:ext cx="1755282" cy="4526156"/>
            <a:chOff x="832166" y="2109197"/>
            <a:chExt cx="1755282" cy="4526156"/>
          </a:xfrm>
        </p:grpSpPr>
        <p:sp>
          <p:nvSpPr>
            <p:cNvPr id="54" name="Rectangle 26"/>
            <p:cNvSpPr>
              <a:spLocks/>
            </p:cNvSpPr>
            <p:nvPr/>
          </p:nvSpPr>
          <p:spPr bwMode="auto">
            <a:xfrm>
              <a:off x="1897854" y="60198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2008</a:t>
              </a:r>
            </a:p>
          </p:txBody>
        </p:sp>
        <p:sp>
          <p:nvSpPr>
            <p:cNvPr id="30" name="Rectangle 26"/>
            <p:cNvSpPr>
              <a:spLocks/>
            </p:cNvSpPr>
            <p:nvPr/>
          </p:nvSpPr>
          <p:spPr bwMode="auto">
            <a:xfrm>
              <a:off x="990600" y="60198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2007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32166" y="5580348"/>
              <a:ext cx="469950" cy="435399"/>
              <a:chOff x="891823" y="5591119"/>
              <a:chExt cx="469950" cy="435399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891823" y="5591119"/>
                <a:ext cx="4699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34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Rectangle 17"/>
              <p:cNvSpPr>
                <a:spLocks/>
              </p:cNvSpPr>
              <p:nvPr/>
            </p:nvSpPr>
            <p:spPr bwMode="auto">
              <a:xfrm>
                <a:off x="925689" y="5943600"/>
                <a:ext cx="370114" cy="829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649250" y="5475733"/>
              <a:ext cx="469950" cy="512605"/>
              <a:chOff x="2013173" y="5513913"/>
              <a:chExt cx="469950" cy="51260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013173" y="5513913"/>
                <a:ext cx="4699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Rectangle 17"/>
              <p:cNvSpPr>
                <a:spLocks/>
              </p:cNvSpPr>
              <p:nvPr/>
            </p:nvSpPr>
            <p:spPr bwMode="auto">
              <a:xfrm>
                <a:off x="2057400" y="5867400"/>
                <a:ext cx="370114" cy="1591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110509" y="2783423"/>
              <a:ext cx="612593" cy="3244730"/>
              <a:chOff x="1192743" y="2756014"/>
              <a:chExt cx="612593" cy="3244730"/>
            </a:xfrm>
          </p:grpSpPr>
          <p:sp>
            <p:nvSpPr>
              <p:cNvPr id="93" name="Rectangle 17"/>
              <p:cNvSpPr>
                <a:spLocks/>
              </p:cNvSpPr>
              <p:nvPr/>
            </p:nvSpPr>
            <p:spPr bwMode="auto">
              <a:xfrm>
                <a:off x="1295400" y="3085903"/>
                <a:ext cx="370114" cy="2914841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192743" y="2756014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966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851249" y="2109197"/>
              <a:ext cx="736199" cy="3891547"/>
              <a:chOff x="2039143" y="2109197"/>
              <a:chExt cx="736199" cy="3891547"/>
            </a:xfrm>
          </p:grpSpPr>
          <p:sp>
            <p:nvSpPr>
              <p:cNvPr id="95" name="Rectangle 17"/>
              <p:cNvSpPr>
                <a:spLocks/>
              </p:cNvSpPr>
              <p:nvPr/>
            </p:nvSpPr>
            <p:spPr bwMode="auto">
              <a:xfrm>
                <a:off x="2209800" y="2435134"/>
                <a:ext cx="370114" cy="3565610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039143" y="2109197"/>
                <a:ext cx="7361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1142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2784486" y="1197525"/>
            <a:ext cx="755235" cy="4803223"/>
            <a:chOff x="3024386" y="1197521"/>
            <a:chExt cx="755235" cy="4803223"/>
          </a:xfrm>
        </p:grpSpPr>
        <p:sp>
          <p:nvSpPr>
            <p:cNvPr id="96" name="Rectangle 17"/>
            <p:cNvSpPr>
              <a:spLocks/>
            </p:cNvSpPr>
            <p:nvPr/>
          </p:nvSpPr>
          <p:spPr bwMode="auto">
            <a:xfrm>
              <a:off x="3205538" y="1542952"/>
              <a:ext cx="370114" cy="4457792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024386" y="1197521"/>
              <a:ext cx="755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1406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23725" y="1494552"/>
            <a:ext cx="755235" cy="4501148"/>
            <a:chOff x="4104305" y="1494552"/>
            <a:chExt cx="755235" cy="4501148"/>
          </a:xfrm>
        </p:grpSpPr>
        <p:sp>
          <p:nvSpPr>
            <p:cNvPr id="97" name="Rectangle 17"/>
            <p:cNvSpPr>
              <a:spLocks/>
            </p:cNvSpPr>
            <p:nvPr/>
          </p:nvSpPr>
          <p:spPr bwMode="auto">
            <a:xfrm>
              <a:off x="4260531" y="1826351"/>
              <a:ext cx="370114" cy="4169349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104305" y="1494552"/>
              <a:ext cx="755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1328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56220" y="2346252"/>
            <a:ext cx="755235" cy="3659944"/>
            <a:chOff x="5129124" y="2346252"/>
            <a:chExt cx="755235" cy="3659944"/>
          </a:xfrm>
        </p:grpSpPr>
        <p:sp>
          <p:nvSpPr>
            <p:cNvPr id="98" name="Rectangle 17"/>
            <p:cNvSpPr>
              <a:spLocks/>
            </p:cNvSpPr>
            <p:nvPr/>
          </p:nvSpPr>
          <p:spPr bwMode="auto">
            <a:xfrm>
              <a:off x="5299562" y="2676549"/>
              <a:ext cx="370114" cy="3329647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129124" y="2346252"/>
              <a:ext cx="755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1042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755245" y="2931729"/>
            <a:ext cx="612593" cy="3074471"/>
            <a:chOff x="6248400" y="2931725"/>
            <a:chExt cx="612593" cy="3074471"/>
          </a:xfrm>
        </p:grpSpPr>
        <p:sp>
          <p:nvSpPr>
            <p:cNvPr id="120" name="Rectangle 17"/>
            <p:cNvSpPr>
              <a:spLocks/>
            </p:cNvSpPr>
            <p:nvPr/>
          </p:nvSpPr>
          <p:spPr bwMode="auto">
            <a:xfrm>
              <a:off x="6349088" y="3253844"/>
              <a:ext cx="370114" cy="2752352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248400" y="2931725"/>
              <a:ext cx="6125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884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629398" y="3581404"/>
            <a:ext cx="612593" cy="2470493"/>
            <a:chOff x="7315390" y="3615789"/>
            <a:chExt cx="612592" cy="2470493"/>
          </a:xfrm>
        </p:grpSpPr>
        <p:sp>
          <p:nvSpPr>
            <p:cNvPr id="121" name="Rectangle 17"/>
            <p:cNvSpPr>
              <a:spLocks/>
            </p:cNvSpPr>
            <p:nvPr/>
          </p:nvSpPr>
          <p:spPr bwMode="auto">
            <a:xfrm>
              <a:off x="7414576" y="3979246"/>
              <a:ext cx="370114" cy="2107036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315390" y="3615789"/>
              <a:ext cx="6125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smtClean="0">
                  <a:solidFill>
                    <a:srgbClr val="000000"/>
                  </a:solidFill>
                </a:rPr>
                <a:t>687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57458" y="3505204"/>
            <a:ext cx="1913337" cy="3130153"/>
            <a:chOff x="7157456" y="3505200"/>
            <a:chExt cx="1913337" cy="3130153"/>
          </a:xfrm>
        </p:grpSpPr>
        <p:sp>
          <p:nvSpPr>
            <p:cNvPr id="78" name="Rectangle 26"/>
            <p:cNvSpPr>
              <a:spLocks/>
            </p:cNvSpPr>
            <p:nvPr/>
          </p:nvSpPr>
          <p:spPr bwMode="auto">
            <a:xfrm>
              <a:off x="7322343" y="60198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2014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57456" y="3505200"/>
              <a:ext cx="612593" cy="2529613"/>
              <a:chOff x="7955136" y="3517606"/>
              <a:chExt cx="612593" cy="2529613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7955136" y="3517606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700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Rectangle 17"/>
              <p:cNvSpPr>
                <a:spLocks/>
              </p:cNvSpPr>
              <p:nvPr/>
            </p:nvSpPr>
            <p:spPr bwMode="auto">
              <a:xfrm>
                <a:off x="8031336" y="3898606"/>
                <a:ext cx="370114" cy="21486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99" name="Group 98"/>
            <p:cNvGrpSpPr/>
            <p:nvPr/>
          </p:nvGrpSpPr>
          <p:grpSpPr>
            <a:xfrm>
              <a:off x="8062259" y="3617259"/>
              <a:ext cx="612593" cy="2417554"/>
              <a:chOff x="7940195" y="3629665"/>
              <a:chExt cx="612593" cy="2417554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7940195" y="362966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670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Rectangle 17"/>
              <p:cNvSpPr>
                <a:spLocks/>
              </p:cNvSpPr>
              <p:nvPr/>
            </p:nvSpPr>
            <p:spPr bwMode="auto">
              <a:xfrm>
                <a:off x="8031336" y="3974806"/>
                <a:ext cx="370114" cy="20724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538456" y="3886200"/>
              <a:ext cx="612593" cy="2114544"/>
              <a:chOff x="8305800" y="3886200"/>
              <a:chExt cx="612593" cy="2114544"/>
            </a:xfrm>
          </p:grpSpPr>
          <p:sp>
            <p:nvSpPr>
              <p:cNvPr id="122" name="Rectangle 17"/>
              <p:cNvSpPr>
                <a:spLocks/>
              </p:cNvSpPr>
              <p:nvPr/>
            </p:nvSpPr>
            <p:spPr bwMode="auto">
              <a:xfrm>
                <a:off x="8382000" y="4267200"/>
                <a:ext cx="370114" cy="1733544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8305800" y="3886200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590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8458200" y="4453965"/>
              <a:ext cx="612593" cy="1546779"/>
              <a:chOff x="8305800" y="4453965"/>
              <a:chExt cx="612593" cy="1546779"/>
            </a:xfrm>
          </p:grpSpPr>
          <p:sp>
            <p:nvSpPr>
              <p:cNvPr id="105" name="Rectangle 17"/>
              <p:cNvSpPr>
                <a:spLocks/>
              </p:cNvSpPr>
              <p:nvPr/>
            </p:nvSpPr>
            <p:spPr bwMode="auto">
              <a:xfrm>
                <a:off x="8382000" y="4800600"/>
                <a:ext cx="370114" cy="1200144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305800" y="445396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smtClean="0">
                    <a:solidFill>
                      <a:srgbClr val="000000"/>
                    </a:solidFill>
                  </a:rPr>
                  <a:t>408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8" name="Rectangle 26"/>
            <p:cNvSpPr>
              <a:spLocks/>
            </p:cNvSpPr>
            <p:nvPr/>
          </p:nvSpPr>
          <p:spPr bwMode="auto">
            <a:xfrm>
              <a:off x="8229602" y="6019800"/>
              <a:ext cx="611605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Fall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2015</a:t>
              </a: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019800"/>
            <a:ext cx="845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67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8"/>
          <p:cNvGrpSpPr>
            <a:grpSpLocks/>
          </p:cNvGrpSpPr>
          <p:nvPr/>
        </p:nvGrpSpPr>
        <p:grpSpPr bwMode="auto">
          <a:xfrm>
            <a:off x="304800" y="4724404"/>
            <a:ext cx="8569326" cy="276225"/>
            <a:chOff x="34" y="0"/>
            <a:chExt cx="5398" cy="174"/>
          </a:xfrm>
        </p:grpSpPr>
        <p:sp>
          <p:nvSpPr>
            <p:cNvPr id="166" name="Line 19"/>
            <p:cNvSpPr>
              <a:spLocks noChangeShapeType="1"/>
            </p:cNvSpPr>
            <p:nvPr/>
          </p:nvSpPr>
          <p:spPr bwMode="auto">
            <a:xfrm>
              <a:off x="370" y="82"/>
              <a:ext cx="5062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7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62" name="Group 1"/>
          <p:cNvGrpSpPr>
            <a:grpSpLocks/>
          </p:cNvGrpSpPr>
          <p:nvPr/>
        </p:nvGrpSpPr>
        <p:grpSpPr bwMode="auto">
          <a:xfrm>
            <a:off x="285751" y="3543301"/>
            <a:ext cx="8640765" cy="276225"/>
            <a:chOff x="-11" y="0"/>
            <a:chExt cx="5443" cy="174"/>
          </a:xfrm>
        </p:grpSpPr>
        <p:sp>
          <p:nvSpPr>
            <p:cNvPr id="163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4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59" name="Group 1"/>
          <p:cNvGrpSpPr>
            <a:grpSpLocks/>
          </p:cNvGrpSpPr>
          <p:nvPr/>
        </p:nvGrpSpPr>
        <p:grpSpPr bwMode="auto">
          <a:xfrm>
            <a:off x="285751" y="2362204"/>
            <a:ext cx="8640765" cy="276225"/>
            <a:chOff x="-11" y="0"/>
            <a:chExt cx="5443" cy="174"/>
          </a:xfrm>
        </p:grpSpPr>
        <p:sp>
          <p:nvSpPr>
            <p:cNvPr id="160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1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6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304801" y="4133854"/>
            <a:ext cx="8594726" cy="276225"/>
            <a:chOff x="18" y="8"/>
            <a:chExt cx="5414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18" y="8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3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282576" y="1181104"/>
            <a:ext cx="8642353" cy="276225"/>
            <a:chOff x="-12" y="0"/>
            <a:chExt cx="5444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8000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285751" y="1771652"/>
            <a:ext cx="8640765" cy="276225"/>
            <a:chOff x="-11" y="0"/>
            <a:chExt cx="5443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7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285751" y="2952754"/>
            <a:ext cx="8640765" cy="276225"/>
            <a:chOff x="-11" y="0"/>
            <a:chExt cx="5443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5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0" y="114685"/>
            <a:ext cx="9143999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Analyzing Pass Rates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838200" y="12573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1" name="Rectangle 26"/>
          <p:cNvSpPr>
            <a:spLocks/>
          </p:cNvSpPr>
          <p:nvPr/>
        </p:nvSpPr>
        <p:spPr bwMode="auto">
          <a:xfrm>
            <a:off x="1104941" y="5886583"/>
            <a:ext cx="11449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number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in cohort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2009-2013</a:t>
            </a:r>
          </a:p>
        </p:txBody>
      </p:sp>
      <p:grpSp>
        <p:nvGrpSpPr>
          <p:cNvPr id="109" name="Group 18"/>
          <p:cNvGrpSpPr>
            <a:grpSpLocks/>
          </p:cNvGrpSpPr>
          <p:nvPr/>
        </p:nvGrpSpPr>
        <p:grpSpPr bwMode="auto">
          <a:xfrm>
            <a:off x="304800" y="5314954"/>
            <a:ext cx="8569326" cy="276225"/>
            <a:chOff x="34" y="0"/>
            <a:chExt cx="5398" cy="174"/>
          </a:xfrm>
        </p:grpSpPr>
        <p:sp>
          <p:nvSpPr>
            <p:cNvPr id="111" name="Line 19"/>
            <p:cNvSpPr>
              <a:spLocks noChangeShapeType="1"/>
            </p:cNvSpPr>
            <p:nvPr/>
          </p:nvSpPr>
          <p:spPr bwMode="auto">
            <a:xfrm>
              <a:off x="370" y="90"/>
              <a:ext cx="5062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2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62800" y="1485900"/>
            <a:ext cx="1905000" cy="1447800"/>
            <a:chOff x="5562748" y="1524000"/>
            <a:chExt cx="1905000" cy="1447800"/>
          </a:xfrm>
        </p:grpSpPr>
        <p:sp>
          <p:nvSpPr>
            <p:cNvPr id="9" name="Rectangle 8"/>
            <p:cNvSpPr/>
            <p:nvPr/>
          </p:nvSpPr>
          <p:spPr>
            <a:xfrm>
              <a:off x="5562748" y="1524000"/>
              <a:ext cx="1905000" cy="144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7"/>
            <p:cNvSpPr>
              <a:spLocks/>
            </p:cNvSpPr>
            <p:nvPr/>
          </p:nvSpPr>
          <p:spPr bwMode="auto">
            <a:xfrm rot="5400000">
              <a:off x="5810898" y="1856570"/>
              <a:ext cx="370114" cy="714310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0" name="Rectangle 17"/>
            <p:cNvSpPr>
              <a:spLocks/>
            </p:cNvSpPr>
            <p:nvPr/>
          </p:nvSpPr>
          <p:spPr bwMode="auto">
            <a:xfrm rot="5400000">
              <a:off x="5803607" y="1435393"/>
              <a:ext cx="370114" cy="699728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1" name="Rectangle 17"/>
            <p:cNvSpPr>
              <a:spLocks/>
            </p:cNvSpPr>
            <p:nvPr/>
          </p:nvSpPr>
          <p:spPr bwMode="auto">
            <a:xfrm rot="5400000">
              <a:off x="5810898" y="2285038"/>
              <a:ext cx="370114" cy="714310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2" name="Rectangle 26"/>
            <p:cNvSpPr>
              <a:spLocks/>
            </p:cNvSpPr>
            <p:nvPr/>
          </p:nvSpPr>
          <p:spPr bwMode="auto">
            <a:xfrm>
              <a:off x="6385578" y="1676400"/>
              <a:ext cx="10419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traditional</a:t>
              </a:r>
            </a:p>
          </p:txBody>
        </p:sp>
        <p:sp>
          <p:nvSpPr>
            <p:cNvPr id="143" name="Rectangle 26"/>
            <p:cNvSpPr>
              <a:spLocks/>
            </p:cNvSpPr>
            <p:nvPr/>
          </p:nvSpPr>
          <p:spPr bwMode="auto">
            <a:xfrm>
              <a:off x="6385578" y="2106982"/>
              <a:ext cx="4859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ALP</a:t>
              </a:r>
            </a:p>
          </p:txBody>
        </p:sp>
        <p:sp>
          <p:nvSpPr>
            <p:cNvPr id="144" name="Rectangle 26"/>
            <p:cNvSpPr>
              <a:spLocks/>
            </p:cNvSpPr>
            <p:nvPr/>
          </p:nvSpPr>
          <p:spPr bwMode="auto">
            <a:xfrm>
              <a:off x="6385580" y="2517468"/>
              <a:ext cx="4773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total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85253" y="2617381"/>
            <a:ext cx="554548" cy="3282375"/>
            <a:chOff x="985251" y="2617377"/>
            <a:chExt cx="554548" cy="3282375"/>
          </a:xfrm>
        </p:grpSpPr>
        <p:sp>
          <p:nvSpPr>
            <p:cNvPr id="145" name="Rectangle 17"/>
            <p:cNvSpPr>
              <a:spLocks/>
            </p:cNvSpPr>
            <p:nvPr/>
          </p:nvSpPr>
          <p:spPr bwMode="auto">
            <a:xfrm>
              <a:off x="1082735" y="2896204"/>
              <a:ext cx="370114" cy="3003548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6" name="Rectangle 26"/>
            <p:cNvSpPr>
              <a:spLocks/>
            </p:cNvSpPr>
            <p:nvPr/>
          </p:nvSpPr>
          <p:spPr bwMode="auto">
            <a:xfrm>
              <a:off x="985251" y="2617377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5343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97008" y="1301703"/>
            <a:ext cx="554548" cy="4601840"/>
            <a:chOff x="1797006" y="1301703"/>
            <a:chExt cx="554548" cy="4601840"/>
          </a:xfrm>
        </p:grpSpPr>
        <p:sp>
          <p:nvSpPr>
            <p:cNvPr id="149" name="Rectangle 17"/>
            <p:cNvSpPr>
              <a:spLocks/>
            </p:cNvSpPr>
            <p:nvPr/>
          </p:nvSpPr>
          <p:spPr bwMode="auto">
            <a:xfrm>
              <a:off x="1856670" y="1562100"/>
              <a:ext cx="370114" cy="434144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50" name="Rectangle 26"/>
            <p:cNvSpPr>
              <a:spLocks/>
            </p:cNvSpPr>
            <p:nvPr/>
          </p:nvSpPr>
          <p:spPr bwMode="auto">
            <a:xfrm>
              <a:off x="1797006" y="1301703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7589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385079" y="4409087"/>
            <a:ext cx="554548" cy="1515387"/>
            <a:chOff x="1385077" y="4409083"/>
            <a:chExt cx="554548" cy="1515387"/>
          </a:xfrm>
        </p:grpSpPr>
        <p:sp>
          <p:nvSpPr>
            <p:cNvPr id="147" name="Rectangle 17"/>
            <p:cNvSpPr>
              <a:spLocks/>
            </p:cNvSpPr>
            <p:nvPr/>
          </p:nvSpPr>
          <p:spPr bwMode="auto">
            <a:xfrm>
              <a:off x="1469583" y="4686299"/>
              <a:ext cx="370114" cy="1238171"/>
            </a:xfrm>
            <a:prstGeom prst="rect">
              <a:avLst/>
            </a:prstGeom>
            <a:solidFill>
              <a:srgbClr val="615CB1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8" name="Rectangle 26"/>
            <p:cNvSpPr>
              <a:spLocks/>
            </p:cNvSpPr>
            <p:nvPr/>
          </p:nvSpPr>
          <p:spPr bwMode="auto">
            <a:xfrm>
              <a:off x="1385077" y="4409083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2246</a:t>
              </a: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304800" y="5905500"/>
            <a:ext cx="8520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8"/>
          <p:cNvGrpSpPr>
            <a:grpSpLocks/>
          </p:cNvGrpSpPr>
          <p:nvPr/>
        </p:nvGrpSpPr>
        <p:grpSpPr bwMode="auto">
          <a:xfrm>
            <a:off x="304800" y="4724404"/>
            <a:ext cx="8569326" cy="276225"/>
            <a:chOff x="34" y="0"/>
            <a:chExt cx="5398" cy="174"/>
          </a:xfrm>
        </p:grpSpPr>
        <p:sp>
          <p:nvSpPr>
            <p:cNvPr id="166" name="Line 19"/>
            <p:cNvSpPr>
              <a:spLocks noChangeShapeType="1"/>
            </p:cNvSpPr>
            <p:nvPr/>
          </p:nvSpPr>
          <p:spPr bwMode="auto">
            <a:xfrm>
              <a:off x="370" y="82"/>
              <a:ext cx="5062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7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62" name="Group 1"/>
          <p:cNvGrpSpPr>
            <a:grpSpLocks/>
          </p:cNvGrpSpPr>
          <p:nvPr/>
        </p:nvGrpSpPr>
        <p:grpSpPr bwMode="auto">
          <a:xfrm>
            <a:off x="285751" y="3543301"/>
            <a:ext cx="8640765" cy="276225"/>
            <a:chOff x="-11" y="0"/>
            <a:chExt cx="5443" cy="174"/>
          </a:xfrm>
        </p:grpSpPr>
        <p:sp>
          <p:nvSpPr>
            <p:cNvPr id="163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4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59" name="Group 1"/>
          <p:cNvGrpSpPr>
            <a:grpSpLocks/>
          </p:cNvGrpSpPr>
          <p:nvPr/>
        </p:nvGrpSpPr>
        <p:grpSpPr bwMode="auto">
          <a:xfrm>
            <a:off x="285751" y="2362204"/>
            <a:ext cx="8640765" cy="276225"/>
            <a:chOff x="-11" y="0"/>
            <a:chExt cx="5443" cy="174"/>
          </a:xfrm>
        </p:grpSpPr>
        <p:sp>
          <p:nvSpPr>
            <p:cNvPr id="160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1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6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304801" y="4133854"/>
            <a:ext cx="8594726" cy="276225"/>
            <a:chOff x="18" y="8"/>
            <a:chExt cx="5414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18" y="8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3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282576" y="1181104"/>
            <a:ext cx="8642353" cy="276225"/>
            <a:chOff x="-12" y="0"/>
            <a:chExt cx="5444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8000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285751" y="1771652"/>
            <a:ext cx="8640765" cy="276225"/>
            <a:chOff x="-11" y="0"/>
            <a:chExt cx="5443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7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285751" y="2952754"/>
            <a:ext cx="8640765" cy="276225"/>
            <a:chOff x="-11" y="0"/>
            <a:chExt cx="5443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5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838200" y="12573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1" name="Rectangle 26"/>
          <p:cNvSpPr>
            <a:spLocks/>
          </p:cNvSpPr>
          <p:nvPr/>
        </p:nvSpPr>
        <p:spPr bwMode="auto">
          <a:xfrm>
            <a:off x="1104941" y="5886583"/>
            <a:ext cx="11449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number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in cohort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2009-2013</a:t>
            </a:r>
          </a:p>
        </p:txBody>
      </p:sp>
      <p:grpSp>
        <p:nvGrpSpPr>
          <p:cNvPr id="109" name="Group 18"/>
          <p:cNvGrpSpPr>
            <a:grpSpLocks/>
          </p:cNvGrpSpPr>
          <p:nvPr/>
        </p:nvGrpSpPr>
        <p:grpSpPr bwMode="auto">
          <a:xfrm>
            <a:off x="304800" y="5314954"/>
            <a:ext cx="8569326" cy="276225"/>
            <a:chOff x="34" y="0"/>
            <a:chExt cx="5398" cy="174"/>
          </a:xfrm>
        </p:grpSpPr>
        <p:sp>
          <p:nvSpPr>
            <p:cNvPr id="111" name="Line 19"/>
            <p:cNvSpPr>
              <a:spLocks noChangeShapeType="1"/>
            </p:cNvSpPr>
            <p:nvPr/>
          </p:nvSpPr>
          <p:spPr bwMode="auto">
            <a:xfrm>
              <a:off x="370" y="90"/>
              <a:ext cx="5062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2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62800" y="1485900"/>
            <a:ext cx="1905000" cy="1447800"/>
            <a:chOff x="5562748" y="1524000"/>
            <a:chExt cx="1905000" cy="1447800"/>
          </a:xfrm>
        </p:grpSpPr>
        <p:sp>
          <p:nvSpPr>
            <p:cNvPr id="9" name="Rectangle 8"/>
            <p:cNvSpPr/>
            <p:nvPr/>
          </p:nvSpPr>
          <p:spPr>
            <a:xfrm>
              <a:off x="5562748" y="1524000"/>
              <a:ext cx="1905000" cy="144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7"/>
            <p:cNvSpPr>
              <a:spLocks/>
            </p:cNvSpPr>
            <p:nvPr/>
          </p:nvSpPr>
          <p:spPr bwMode="auto">
            <a:xfrm rot="5400000">
              <a:off x="5810898" y="1856570"/>
              <a:ext cx="370114" cy="714310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0" name="Rectangle 17"/>
            <p:cNvSpPr>
              <a:spLocks/>
            </p:cNvSpPr>
            <p:nvPr/>
          </p:nvSpPr>
          <p:spPr bwMode="auto">
            <a:xfrm rot="5400000">
              <a:off x="5803607" y="1435393"/>
              <a:ext cx="370114" cy="699728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1" name="Rectangle 17"/>
            <p:cNvSpPr>
              <a:spLocks/>
            </p:cNvSpPr>
            <p:nvPr/>
          </p:nvSpPr>
          <p:spPr bwMode="auto">
            <a:xfrm rot="5400000">
              <a:off x="5810898" y="2285038"/>
              <a:ext cx="370114" cy="714310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2" name="Rectangle 26"/>
            <p:cNvSpPr>
              <a:spLocks/>
            </p:cNvSpPr>
            <p:nvPr/>
          </p:nvSpPr>
          <p:spPr bwMode="auto">
            <a:xfrm>
              <a:off x="6385578" y="1676400"/>
              <a:ext cx="10419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traditional</a:t>
              </a:r>
            </a:p>
          </p:txBody>
        </p:sp>
        <p:sp>
          <p:nvSpPr>
            <p:cNvPr id="143" name="Rectangle 26"/>
            <p:cNvSpPr>
              <a:spLocks/>
            </p:cNvSpPr>
            <p:nvPr/>
          </p:nvSpPr>
          <p:spPr bwMode="auto">
            <a:xfrm>
              <a:off x="6385578" y="2106982"/>
              <a:ext cx="4859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ALP</a:t>
              </a:r>
            </a:p>
          </p:txBody>
        </p:sp>
        <p:sp>
          <p:nvSpPr>
            <p:cNvPr id="144" name="Rectangle 26"/>
            <p:cNvSpPr>
              <a:spLocks/>
            </p:cNvSpPr>
            <p:nvPr/>
          </p:nvSpPr>
          <p:spPr bwMode="auto">
            <a:xfrm>
              <a:off x="6385580" y="2517468"/>
              <a:ext cx="4773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total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85253" y="2617381"/>
            <a:ext cx="554548" cy="3282375"/>
            <a:chOff x="985251" y="2617377"/>
            <a:chExt cx="554548" cy="3282375"/>
          </a:xfrm>
        </p:grpSpPr>
        <p:sp>
          <p:nvSpPr>
            <p:cNvPr id="145" name="Rectangle 17"/>
            <p:cNvSpPr>
              <a:spLocks/>
            </p:cNvSpPr>
            <p:nvPr/>
          </p:nvSpPr>
          <p:spPr bwMode="auto">
            <a:xfrm>
              <a:off x="1082735" y="2896204"/>
              <a:ext cx="370114" cy="3003548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6" name="Rectangle 26"/>
            <p:cNvSpPr>
              <a:spLocks/>
            </p:cNvSpPr>
            <p:nvPr/>
          </p:nvSpPr>
          <p:spPr bwMode="auto">
            <a:xfrm>
              <a:off x="985251" y="2617377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5343</a:t>
              </a:r>
            </a:p>
          </p:txBody>
        </p:sp>
      </p:grpSp>
      <p:sp>
        <p:nvSpPr>
          <p:cNvPr id="151" name="Rectangle 26"/>
          <p:cNvSpPr>
            <a:spLocks/>
          </p:cNvSpPr>
          <p:nvPr/>
        </p:nvSpPr>
        <p:spPr bwMode="auto">
          <a:xfrm>
            <a:off x="3279888" y="5886583"/>
            <a:ext cx="13112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number who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passed 101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2009-2013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51135" y="4780500"/>
            <a:ext cx="554548" cy="1141359"/>
            <a:chOff x="3251131" y="4780496"/>
            <a:chExt cx="554548" cy="1141359"/>
          </a:xfrm>
        </p:grpSpPr>
        <p:sp>
          <p:nvSpPr>
            <p:cNvPr id="152" name="Rectangle 17"/>
            <p:cNvSpPr>
              <a:spLocks/>
            </p:cNvSpPr>
            <p:nvPr/>
          </p:nvSpPr>
          <p:spPr bwMode="auto">
            <a:xfrm>
              <a:off x="3340865" y="5105400"/>
              <a:ext cx="370114" cy="816455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53" name="Rectangle 26"/>
            <p:cNvSpPr>
              <a:spLocks/>
            </p:cNvSpPr>
            <p:nvPr/>
          </p:nvSpPr>
          <p:spPr bwMode="auto">
            <a:xfrm>
              <a:off x="3251131" y="4780496"/>
              <a:ext cx="554548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1584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429001" y="2895604"/>
            <a:ext cx="1314006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smtClean="0"/>
              <a:t>30%</a:t>
            </a:r>
            <a:endParaRPr lang="en-US" sz="4400"/>
          </a:p>
        </p:txBody>
      </p:sp>
      <p:grpSp>
        <p:nvGrpSpPr>
          <p:cNvPr id="59" name="Group 58"/>
          <p:cNvGrpSpPr/>
          <p:nvPr/>
        </p:nvGrpSpPr>
        <p:grpSpPr>
          <a:xfrm>
            <a:off x="1385079" y="4409087"/>
            <a:ext cx="554548" cy="1515387"/>
            <a:chOff x="1385077" y="4409083"/>
            <a:chExt cx="554548" cy="1515387"/>
          </a:xfrm>
        </p:grpSpPr>
        <p:sp>
          <p:nvSpPr>
            <p:cNvPr id="60" name="Rectangle 17"/>
            <p:cNvSpPr>
              <a:spLocks/>
            </p:cNvSpPr>
            <p:nvPr/>
          </p:nvSpPr>
          <p:spPr bwMode="auto">
            <a:xfrm>
              <a:off x="1469583" y="4686299"/>
              <a:ext cx="370114" cy="1238171"/>
            </a:xfrm>
            <a:prstGeom prst="rect">
              <a:avLst/>
            </a:prstGeom>
            <a:solidFill>
              <a:srgbClr val="615CB1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2" name="Rectangle 26"/>
            <p:cNvSpPr>
              <a:spLocks/>
            </p:cNvSpPr>
            <p:nvPr/>
          </p:nvSpPr>
          <p:spPr bwMode="auto">
            <a:xfrm>
              <a:off x="1385077" y="4409083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2246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617373" y="5022397"/>
            <a:ext cx="554548" cy="880101"/>
            <a:chOff x="3617369" y="5022393"/>
            <a:chExt cx="554548" cy="880101"/>
          </a:xfrm>
        </p:grpSpPr>
        <p:sp>
          <p:nvSpPr>
            <p:cNvPr id="64" name="Rectangle 17"/>
            <p:cNvSpPr>
              <a:spLocks/>
            </p:cNvSpPr>
            <p:nvPr/>
          </p:nvSpPr>
          <p:spPr bwMode="auto">
            <a:xfrm>
              <a:off x="3727713" y="5257800"/>
              <a:ext cx="370114" cy="644694"/>
            </a:xfrm>
            <a:prstGeom prst="rect">
              <a:avLst/>
            </a:prstGeom>
            <a:solidFill>
              <a:srgbClr val="615CB1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5" name="Rectangle 26"/>
            <p:cNvSpPr>
              <a:spLocks/>
            </p:cNvSpPr>
            <p:nvPr/>
          </p:nvSpPr>
          <p:spPr bwMode="auto">
            <a:xfrm>
              <a:off x="3617369" y="5022393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1409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429001" y="2971804"/>
            <a:ext cx="1314006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smtClean="0"/>
              <a:t>63%</a:t>
            </a:r>
            <a:endParaRPr lang="en-US" sz="4400"/>
          </a:p>
        </p:txBody>
      </p:sp>
      <p:grpSp>
        <p:nvGrpSpPr>
          <p:cNvPr id="67" name="Group 66"/>
          <p:cNvGrpSpPr/>
          <p:nvPr/>
        </p:nvGrpSpPr>
        <p:grpSpPr>
          <a:xfrm>
            <a:off x="1797008" y="1301703"/>
            <a:ext cx="554548" cy="4601840"/>
            <a:chOff x="1797006" y="1301703"/>
            <a:chExt cx="554548" cy="4601840"/>
          </a:xfrm>
        </p:grpSpPr>
        <p:sp>
          <p:nvSpPr>
            <p:cNvPr id="68" name="Rectangle 17"/>
            <p:cNvSpPr>
              <a:spLocks/>
            </p:cNvSpPr>
            <p:nvPr/>
          </p:nvSpPr>
          <p:spPr bwMode="auto">
            <a:xfrm>
              <a:off x="1856670" y="1562100"/>
              <a:ext cx="370114" cy="4341443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69" name="Rectangle 26"/>
            <p:cNvSpPr>
              <a:spLocks/>
            </p:cNvSpPr>
            <p:nvPr/>
          </p:nvSpPr>
          <p:spPr bwMode="auto">
            <a:xfrm>
              <a:off x="1797006" y="1301703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7589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097718" y="2998991"/>
            <a:ext cx="2492228" cy="3718589"/>
            <a:chOff x="5097717" y="2998987"/>
            <a:chExt cx="2492228" cy="3718589"/>
          </a:xfrm>
        </p:grpSpPr>
        <p:sp>
          <p:nvSpPr>
            <p:cNvPr id="70" name="Rectangle 26"/>
            <p:cNvSpPr>
              <a:spLocks/>
            </p:cNvSpPr>
            <p:nvPr/>
          </p:nvSpPr>
          <p:spPr bwMode="auto">
            <a:xfrm>
              <a:off x="5097717" y="5886579"/>
              <a:ext cx="249222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number who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would have passed 101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if we had fully scaled up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6033404" y="2998987"/>
              <a:ext cx="554548" cy="2898253"/>
              <a:chOff x="1810610" y="3005290"/>
              <a:chExt cx="554548" cy="2898253"/>
            </a:xfrm>
          </p:grpSpPr>
          <p:sp>
            <p:nvSpPr>
              <p:cNvPr id="72" name="Rectangle 17"/>
              <p:cNvSpPr>
                <a:spLocks/>
              </p:cNvSpPr>
              <p:nvPr/>
            </p:nvSpPr>
            <p:spPr bwMode="auto">
              <a:xfrm>
                <a:off x="1856670" y="3282903"/>
                <a:ext cx="370114" cy="2620640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3" name="Rectangle 26"/>
              <p:cNvSpPr>
                <a:spLocks/>
              </p:cNvSpPr>
              <p:nvPr/>
            </p:nvSpPr>
            <p:spPr bwMode="auto">
              <a:xfrm>
                <a:off x="1810610" y="3005290"/>
                <a:ext cx="554548" cy="2769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wrap="none" lIns="0" tIns="0" rIns="40639" bIns="0">
                <a:spAutoFit/>
              </a:bodyPr>
              <a:lstStyle/>
              <a:p>
                <a:pPr marL="39688"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mtClean="0">
                    <a:solidFill>
                      <a:srgbClr val="000000"/>
                    </a:solidFill>
                    <a:latin typeface="Arial"/>
                    <a:ea typeface="ヒラギノ角ゴ ProN W3" charset="0"/>
                    <a:cs typeface="Gill Sans" charset="0"/>
                    <a:sym typeface="Gill Sans" charset="0"/>
                  </a:rPr>
                  <a:t>4781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044165" y="4079247"/>
            <a:ext cx="554548" cy="1833728"/>
            <a:chOff x="4044161" y="4079247"/>
            <a:chExt cx="554548" cy="1833728"/>
          </a:xfrm>
        </p:grpSpPr>
        <p:sp>
          <p:nvSpPr>
            <p:cNvPr id="75" name="Rectangle 17"/>
            <p:cNvSpPr>
              <a:spLocks/>
            </p:cNvSpPr>
            <p:nvPr/>
          </p:nvSpPr>
          <p:spPr bwMode="auto">
            <a:xfrm>
              <a:off x="4114800" y="4326146"/>
              <a:ext cx="370114" cy="1586829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6" name="Rectangle 26"/>
            <p:cNvSpPr>
              <a:spLocks/>
            </p:cNvSpPr>
            <p:nvPr/>
          </p:nvSpPr>
          <p:spPr bwMode="auto">
            <a:xfrm>
              <a:off x="4044161" y="4079247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2993</a:t>
              </a: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304800" y="5905500"/>
            <a:ext cx="8520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7" name="Rectangle 12"/>
          <p:cNvSpPr>
            <a:spLocks/>
          </p:cNvSpPr>
          <p:nvPr/>
        </p:nvSpPr>
        <p:spPr bwMode="auto">
          <a:xfrm>
            <a:off x="0" y="114685"/>
            <a:ext cx="9143999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Analyzing Pass Rates</a:t>
            </a:r>
          </a:p>
        </p:txBody>
      </p:sp>
    </p:spTree>
    <p:extLst>
      <p:ext uri="{BB962C8B-B14F-4D97-AF65-F5344CB8AC3E}">
        <p14:creationId xmlns:p14="http://schemas.microsoft.com/office/powerpoint/2010/main" val="9485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8"/>
          <p:cNvGrpSpPr>
            <a:grpSpLocks/>
          </p:cNvGrpSpPr>
          <p:nvPr/>
        </p:nvGrpSpPr>
        <p:grpSpPr bwMode="auto">
          <a:xfrm>
            <a:off x="304800" y="4724404"/>
            <a:ext cx="8569326" cy="276225"/>
            <a:chOff x="34" y="0"/>
            <a:chExt cx="5398" cy="174"/>
          </a:xfrm>
        </p:grpSpPr>
        <p:sp>
          <p:nvSpPr>
            <p:cNvPr id="166" name="Line 19"/>
            <p:cNvSpPr>
              <a:spLocks noChangeShapeType="1"/>
            </p:cNvSpPr>
            <p:nvPr/>
          </p:nvSpPr>
          <p:spPr bwMode="auto">
            <a:xfrm>
              <a:off x="370" y="82"/>
              <a:ext cx="5062" cy="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7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62" name="Group 1"/>
          <p:cNvGrpSpPr>
            <a:grpSpLocks/>
          </p:cNvGrpSpPr>
          <p:nvPr/>
        </p:nvGrpSpPr>
        <p:grpSpPr bwMode="auto">
          <a:xfrm>
            <a:off x="285751" y="3543301"/>
            <a:ext cx="8640765" cy="276225"/>
            <a:chOff x="-11" y="0"/>
            <a:chExt cx="5443" cy="174"/>
          </a:xfrm>
        </p:grpSpPr>
        <p:sp>
          <p:nvSpPr>
            <p:cNvPr id="163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4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4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159" name="Group 1"/>
          <p:cNvGrpSpPr>
            <a:grpSpLocks/>
          </p:cNvGrpSpPr>
          <p:nvPr/>
        </p:nvGrpSpPr>
        <p:grpSpPr bwMode="auto">
          <a:xfrm>
            <a:off x="285751" y="2362204"/>
            <a:ext cx="8640765" cy="276225"/>
            <a:chOff x="-11" y="0"/>
            <a:chExt cx="5443" cy="174"/>
          </a:xfrm>
        </p:grpSpPr>
        <p:sp>
          <p:nvSpPr>
            <p:cNvPr id="160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1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6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304801" y="4133854"/>
            <a:ext cx="8594726" cy="276225"/>
            <a:chOff x="18" y="8"/>
            <a:chExt cx="5414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18" y="8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3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282576" y="1181104"/>
            <a:ext cx="8642353" cy="276225"/>
            <a:chOff x="-12" y="0"/>
            <a:chExt cx="5444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cs typeface="Arial" charset="0"/>
                  <a:sym typeface="Arial" charset="0"/>
                </a:rPr>
                <a:t>8000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285751" y="1771652"/>
            <a:ext cx="8640765" cy="276225"/>
            <a:chOff x="-11" y="0"/>
            <a:chExt cx="5443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7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285751" y="2952754"/>
            <a:ext cx="8640765" cy="276225"/>
            <a:chOff x="-11" y="0"/>
            <a:chExt cx="5443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cs typeface="Arial" charset="0"/>
                  <a:sym typeface="Arial" charset="0"/>
                </a:rPr>
                <a:t>5</a:t>
              </a:r>
              <a:r>
                <a:rPr lang="en-US" smtClean="0">
                  <a:cs typeface="Arial" charset="0"/>
                  <a:sym typeface="Arial" charset="0"/>
                </a:rPr>
                <a:t>00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838200" y="12573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1" name="Rectangle 26"/>
          <p:cNvSpPr>
            <a:spLocks/>
          </p:cNvSpPr>
          <p:nvPr/>
        </p:nvSpPr>
        <p:spPr bwMode="auto">
          <a:xfrm>
            <a:off x="1104941" y="5886583"/>
            <a:ext cx="11449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number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in cohort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2009-2013</a:t>
            </a:r>
          </a:p>
        </p:txBody>
      </p:sp>
      <p:grpSp>
        <p:nvGrpSpPr>
          <p:cNvPr id="109" name="Group 18"/>
          <p:cNvGrpSpPr>
            <a:grpSpLocks/>
          </p:cNvGrpSpPr>
          <p:nvPr/>
        </p:nvGrpSpPr>
        <p:grpSpPr bwMode="auto">
          <a:xfrm>
            <a:off x="304800" y="5314954"/>
            <a:ext cx="8569326" cy="276225"/>
            <a:chOff x="34" y="0"/>
            <a:chExt cx="5398" cy="174"/>
          </a:xfrm>
        </p:grpSpPr>
        <p:sp>
          <p:nvSpPr>
            <p:cNvPr id="111" name="Line 19"/>
            <p:cNvSpPr>
              <a:spLocks noChangeShapeType="1"/>
            </p:cNvSpPr>
            <p:nvPr/>
          </p:nvSpPr>
          <p:spPr bwMode="auto">
            <a:xfrm>
              <a:off x="370" y="90"/>
              <a:ext cx="5062" cy="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2" name="Rectangle 20"/>
            <p:cNvSpPr>
              <a:spLocks/>
            </p:cNvSpPr>
            <p:nvPr/>
          </p:nvSpPr>
          <p:spPr bwMode="auto">
            <a:xfrm>
              <a:off x="34" y="0"/>
              <a:ext cx="29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1</a:t>
              </a:r>
              <a:r>
                <a:rPr lang="en-US" sz="1800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000</a:t>
              </a:r>
              <a:endParaRPr lang="en-US" sz="1800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162800" y="1485900"/>
            <a:ext cx="1905000" cy="1447800"/>
            <a:chOff x="5562748" y="1524000"/>
            <a:chExt cx="1905000" cy="1447800"/>
          </a:xfrm>
        </p:grpSpPr>
        <p:sp>
          <p:nvSpPr>
            <p:cNvPr id="9" name="Rectangle 8"/>
            <p:cNvSpPr/>
            <p:nvPr/>
          </p:nvSpPr>
          <p:spPr>
            <a:xfrm>
              <a:off x="5562748" y="1524000"/>
              <a:ext cx="1905000" cy="1447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7"/>
            <p:cNvSpPr>
              <a:spLocks/>
            </p:cNvSpPr>
            <p:nvPr/>
          </p:nvSpPr>
          <p:spPr bwMode="auto">
            <a:xfrm rot="5400000">
              <a:off x="5810898" y="1856570"/>
              <a:ext cx="370114" cy="714310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0" name="Rectangle 17"/>
            <p:cNvSpPr>
              <a:spLocks/>
            </p:cNvSpPr>
            <p:nvPr/>
          </p:nvSpPr>
          <p:spPr bwMode="auto">
            <a:xfrm rot="5400000">
              <a:off x="5803607" y="1435393"/>
              <a:ext cx="370114" cy="699728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1" name="Rectangle 17"/>
            <p:cNvSpPr>
              <a:spLocks/>
            </p:cNvSpPr>
            <p:nvPr/>
          </p:nvSpPr>
          <p:spPr bwMode="auto">
            <a:xfrm rot="5400000">
              <a:off x="5810898" y="2285038"/>
              <a:ext cx="370114" cy="714310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42" name="Rectangle 26"/>
            <p:cNvSpPr>
              <a:spLocks/>
            </p:cNvSpPr>
            <p:nvPr/>
          </p:nvSpPr>
          <p:spPr bwMode="auto">
            <a:xfrm>
              <a:off x="6385578" y="1676400"/>
              <a:ext cx="104191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traditional</a:t>
              </a:r>
            </a:p>
          </p:txBody>
        </p:sp>
        <p:sp>
          <p:nvSpPr>
            <p:cNvPr id="143" name="Rectangle 26"/>
            <p:cNvSpPr>
              <a:spLocks/>
            </p:cNvSpPr>
            <p:nvPr/>
          </p:nvSpPr>
          <p:spPr bwMode="auto">
            <a:xfrm>
              <a:off x="6385578" y="2106982"/>
              <a:ext cx="4859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ALP</a:t>
              </a:r>
            </a:p>
          </p:txBody>
        </p:sp>
        <p:sp>
          <p:nvSpPr>
            <p:cNvPr id="144" name="Rectangle 26"/>
            <p:cNvSpPr>
              <a:spLocks/>
            </p:cNvSpPr>
            <p:nvPr/>
          </p:nvSpPr>
          <p:spPr bwMode="auto">
            <a:xfrm>
              <a:off x="6385580" y="2517468"/>
              <a:ext cx="47734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total</a:t>
              </a:r>
            </a:p>
          </p:txBody>
        </p:sp>
      </p:grpSp>
      <p:sp>
        <p:nvSpPr>
          <p:cNvPr id="151" name="Rectangle 26"/>
          <p:cNvSpPr>
            <a:spLocks/>
          </p:cNvSpPr>
          <p:nvPr/>
        </p:nvSpPr>
        <p:spPr bwMode="auto">
          <a:xfrm>
            <a:off x="3279888" y="5886583"/>
            <a:ext cx="131129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number who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passed 101</a:t>
            </a:r>
          </a:p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2009-2013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97718" y="2998991"/>
            <a:ext cx="2492228" cy="3718589"/>
            <a:chOff x="5097717" y="2998987"/>
            <a:chExt cx="2492228" cy="3718589"/>
          </a:xfrm>
        </p:grpSpPr>
        <p:sp>
          <p:nvSpPr>
            <p:cNvPr id="70" name="Rectangle 26"/>
            <p:cNvSpPr>
              <a:spLocks/>
            </p:cNvSpPr>
            <p:nvPr/>
          </p:nvSpPr>
          <p:spPr bwMode="auto">
            <a:xfrm>
              <a:off x="5097717" y="5886579"/>
              <a:ext cx="249222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number who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would have passed 101</a:t>
              </a:r>
            </a:p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if we had fully scaled up</a:t>
              </a: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6033404" y="2998987"/>
              <a:ext cx="554548" cy="2898253"/>
              <a:chOff x="1810610" y="3005290"/>
              <a:chExt cx="554548" cy="2898253"/>
            </a:xfrm>
          </p:grpSpPr>
          <p:sp>
            <p:nvSpPr>
              <p:cNvPr id="72" name="Rectangle 17"/>
              <p:cNvSpPr>
                <a:spLocks/>
              </p:cNvSpPr>
              <p:nvPr/>
            </p:nvSpPr>
            <p:spPr bwMode="auto">
              <a:xfrm>
                <a:off x="1856670" y="3282903"/>
                <a:ext cx="370114" cy="2620640"/>
              </a:xfrm>
              <a:prstGeom prst="rect">
                <a:avLst/>
              </a:prstGeom>
              <a:solidFill>
                <a:srgbClr val="FF000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73" name="Rectangle 26"/>
              <p:cNvSpPr>
                <a:spLocks/>
              </p:cNvSpPr>
              <p:nvPr/>
            </p:nvSpPr>
            <p:spPr bwMode="auto">
              <a:xfrm>
                <a:off x="1810610" y="3005290"/>
                <a:ext cx="554548" cy="2769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/>
            </p:spPr>
            <p:txBody>
              <a:bodyPr wrap="none" lIns="0" tIns="0" rIns="40639" bIns="0">
                <a:spAutoFit/>
              </a:bodyPr>
              <a:lstStyle/>
              <a:p>
                <a:pPr marL="39688"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mtClean="0">
                    <a:solidFill>
                      <a:srgbClr val="000000"/>
                    </a:solidFill>
                    <a:latin typeface="Arial"/>
                    <a:ea typeface="ヒラギノ角ゴ ProN W3" charset="0"/>
                    <a:cs typeface="Gill Sans" charset="0"/>
                    <a:sym typeface="Gill Sans" charset="0"/>
                  </a:rPr>
                  <a:t>4781</a:t>
                </a:r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4044165" y="4079247"/>
            <a:ext cx="554548" cy="1833728"/>
            <a:chOff x="4044161" y="4079247"/>
            <a:chExt cx="554548" cy="1833728"/>
          </a:xfrm>
        </p:grpSpPr>
        <p:sp>
          <p:nvSpPr>
            <p:cNvPr id="75" name="Rectangle 17"/>
            <p:cNvSpPr>
              <a:spLocks/>
            </p:cNvSpPr>
            <p:nvPr/>
          </p:nvSpPr>
          <p:spPr bwMode="auto">
            <a:xfrm>
              <a:off x="4114800" y="4326146"/>
              <a:ext cx="370114" cy="1586829"/>
            </a:xfrm>
            <a:prstGeom prst="rect">
              <a:avLst/>
            </a:prstGeom>
            <a:solidFill>
              <a:srgbClr val="FF000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6" name="Rectangle 26"/>
            <p:cNvSpPr>
              <a:spLocks/>
            </p:cNvSpPr>
            <p:nvPr/>
          </p:nvSpPr>
          <p:spPr bwMode="auto">
            <a:xfrm>
              <a:off x="4044161" y="4079247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2993</a:t>
              </a: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304800" y="5905500"/>
            <a:ext cx="8520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79164" y="3175074"/>
            <a:ext cx="554548" cy="1361648"/>
            <a:chOff x="5016182" y="3271059"/>
            <a:chExt cx="554548" cy="1077704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5272527" y="3271059"/>
              <a:ext cx="267" cy="107770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26"/>
            <p:cNvSpPr>
              <a:spLocks/>
            </p:cNvSpPr>
            <p:nvPr/>
          </p:nvSpPr>
          <p:spPr bwMode="auto">
            <a:xfrm>
              <a:off x="5016182" y="3657600"/>
              <a:ext cx="554548" cy="2769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/>
          </p:spPr>
          <p:txBody>
            <a:bodyPr wrap="none" lIns="0" tIns="0" rIns="40639" bIns="0">
              <a:spAutoFit/>
            </a:bodyPr>
            <a:lstStyle/>
            <a:p>
              <a:pPr marL="39688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00"/>
                  </a:solidFill>
                  <a:latin typeface="Arial"/>
                  <a:ea typeface="ヒラギノ角ゴ ProN W3" charset="0"/>
                  <a:cs typeface="Gill Sans" charset="0"/>
                  <a:sym typeface="Gill Sans" charset="0"/>
                </a:rPr>
                <a:t>1788</a:t>
              </a:r>
            </a:p>
          </p:txBody>
        </p:sp>
      </p:grpSp>
      <p:sp>
        <p:nvSpPr>
          <p:cNvPr id="78" name="Rectangle 26"/>
          <p:cNvSpPr>
            <a:spLocks/>
          </p:cNvSpPr>
          <p:nvPr/>
        </p:nvSpPr>
        <p:spPr bwMode="auto">
          <a:xfrm>
            <a:off x="4699235" y="3506271"/>
            <a:ext cx="1107353" cy="553998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6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3576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0" y="114685"/>
            <a:ext cx="9143999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Analyzing Pass Rates</a:t>
            </a:r>
          </a:p>
        </p:txBody>
      </p:sp>
    </p:spTree>
    <p:extLst>
      <p:ext uri="{BB962C8B-B14F-4D97-AF65-F5344CB8AC3E}">
        <p14:creationId xmlns:p14="http://schemas.microsoft.com/office/powerpoint/2010/main" val="91867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339695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cs typeface="Arial" charset="0"/>
                <a:sym typeface="Arial" charset="0"/>
              </a:rPr>
              <a:t>Student Comments</a:t>
            </a:r>
            <a:endParaRPr lang="en-US" sz="3200" b="1" dirty="0">
              <a:solidFill>
                <a:schemeClr val="bg1"/>
              </a:solidFill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cs typeface="Arial" charset="0"/>
                <a:sym typeface="Arial" charset="0"/>
              </a:rPr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9901" y="2667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cs typeface="Arial" charset="0"/>
                <a:sym typeface="Arial" charset="0"/>
              </a:rPr>
              <a:t>“I’m not sure I’m really college material.”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7066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67400" y="5334000"/>
            <a:ext cx="3398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26 Boeing 737-700s</a:t>
            </a:r>
          </a:p>
          <a:p>
            <a:r>
              <a:rPr lang="en-US" sz="2800" smtClean="0"/>
              <a:t>137 seats per plane</a:t>
            </a:r>
            <a:endParaRPr lang="en-US" sz="2800"/>
          </a:p>
        </p:txBody>
      </p:sp>
      <p:grpSp>
        <p:nvGrpSpPr>
          <p:cNvPr id="6" name="Group 5"/>
          <p:cNvGrpSpPr/>
          <p:nvPr/>
        </p:nvGrpSpPr>
        <p:grpSpPr>
          <a:xfrm>
            <a:off x="9127435" y="-65307"/>
            <a:ext cx="9161426" cy="5876360"/>
            <a:chOff x="0" y="14290"/>
            <a:chExt cx="9161426" cy="58763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443"/>
              <a:ext cx="2257823" cy="79954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6" y="872427"/>
              <a:ext cx="2257823" cy="79954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7" y="1747173"/>
              <a:ext cx="2257823" cy="799541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43" y="2583157"/>
              <a:ext cx="2257823" cy="79954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43" y="3419141"/>
              <a:ext cx="2257823" cy="799541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69" y="4255125"/>
              <a:ext cx="2257823" cy="799541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7" y="5091109"/>
              <a:ext cx="2257823" cy="799541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5940" y="26503"/>
              <a:ext cx="2257823" cy="79954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2566" y="862487"/>
              <a:ext cx="2257823" cy="799541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949" y="1737233"/>
              <a:ext cx="2257823" cy="79954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5575" y="2573217"/>
              <a:ext cx="2257823" cy="799541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5575" y="3409201"/>
              <a:ext cx="2257823" cy="79954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201" y="4245185"/>
              <a:ext cx="2257823" cy="799541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949" y="5081169"/>
              <a:ext cx="2257823" cy="799541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9963" y="14290"/>
              <a:ext cx="2257823" cy="799541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589" y="850274"/>
              <a:ext cx="2257823" cy="799541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80" y="1725020"/>
              <a:ext cx="2257823" cy="799541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406" y="2561004"/>
              <a:ext cx="2257823" cy="79954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406" y="3396988"/>
              <a:ext cx="2257823" cy="799541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3032" y="4232972"/>
              <a:ext cx="2257823" cy="799541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0534" y="17604"/>
              <a:ext cx="2257823" cy="799541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7160" y="853588"/>
              <a:ext cx="2257823" cy="799541"/>
            </a:xfrm>
            <a:prstGeom prst="rect">
              <a:avLst/>
            </a:prstGeom>
          </p:spPr>
        </p:pic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351" y="1728334"/>
              <a:ext cx="2257823" cy="799541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6977" y="2564318"/>
              <a:ext cx="2257823" cy="799541"/>
            </a:xfrm>
            <a:prstGeom prst="rect">
              <a:avLst/>
            </a:prstGeom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6977" y="3400302"/>
              <a:ext cx="2257823" cy="799541"/>
            </a:xfrm>
            <a:prstGeom prst="rect">
              <a:avLst/>
            </a:prstGeom>
          </p:spPr>
        </p:pic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603" y="4236286"/>
              <a:ext cx="2257823" cy="7995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394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7 -0.00625 L -1.0092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33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4111"/>
            <a:ext cx="9144000" cy="1219200"/>
          </a:xfrm>
          <a:prstGeom prst="rect">
            <a:avLst/>
          </a:prstGeom>
          <a:solidFill>
            <a:srgbClr val="7DA4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2"/>
          <p:cNvSpPr>
            <a:spLocks/>
          </p:cNvSpPr>
          <p:nvPr/>
        </p:nvSpPr>
        <p:spPr bwMode="auto">
          <a:xfrm>
            <a:off x="-77118" y="385939"/>
            <a:ext cx="914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 charset="0"/>
                <a:sym typeface="Arial" charset="0"/>
              </a:rPr>
              <a:t>Obstacles to Scaling Up ALP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718" y="805039"/>
            <a:ext cx="8915400" cy="647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  <a:buSzPct val="80000"/>
            </a:pPr>
            <a:r>
              <a:rPr lang="en-US" sz="2800" dirty="0"/>
              <a:t>	</a:t>
            </a:r>
            <a:r>
              <a:rPr lang="en-US" sz="2800" dirty="0" smtClean="0"/>
              <a:t> 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 smtClean="0"/>
              <a:t>Faculty development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 smtClean="0"/>
              <a:t>Classroom space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 smtClean="0"/>
              <a:t>Credentials issues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/>
              <a:t>I</a:t>
            </a:r>
            <a:r>
              <a:rPr lang="en-US" sz="2800" dirty="0" smtClean="0"/>
              <a:t>ntegrating reading and </a:t>
            </a:r>
            <a:r>
              <a:rPr lang="en-US" sz="2800" dirty="0" smtClean="0"/>
              <a:t>writing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 smtClean="0"/>
              <a:t>Coordinating with advisors</a:t>
            </a:r>
            <a:endParaRPr lang="en-US" sz="2800" dirty="0" smtClean="0"/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/>
              <a:t>I</a:t>
            </a:r>
            <a:r>
              <a:rPr lang="en-US" sz="2800" dirty="0" smtClean="0"/>
              <a:t>ncreasing </a:t>
            </a:r>
            <a:r>
              <a:rPr lang="en-US" sz="2800" dirty="0"/>
              <a:t>number of 101s; </a:t>
            </a:r>
            <a:r>
              <a:rPr lang="en-US" sz="2800" dirty="0" smtClean="0"/>
              <a:t>eliminating freestanding developmental writing courses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 smtClean="0"/>
              <a:t>Coordination with other acceleration initiatives and student success course</a:t>
            </a:r>
          </a:p>
          <a:p>
            <a:pPr marL="450850" indent="-450850">
              <a:spcAft>
                <a:spcPts val="1200"/>
              </a:spcAft>
              <a:buSzPct val="80000"/>
              <a:buBlip>
                <a:blip r:embed="rId2"/>
              </a:buBlip>
            </a:pPr>
            <a:r>
              <a:rPr lang="en-US" sz="2800" dirty="0"/>
              <a:t>I</a:t>
            </a:r>
            <a:r>
              <a:rPr lang="en-US" sz="2800" dirty="0" smtClean="0"/>
              <a:t>nertia</a:t>
            </a:r>
          </a:p>
          <a:p>
            <a:pPr>
              <a:lnSpc>
                <a:spcPct val="80000"/>
              </a:lnSpc>
              <a:spcAft>
                <a:spcPts val="1200"/>
              </a:spcAft>
              <a:buSzPct val="80000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847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12701" y="5366662"/>
            <a:ext cx="9131302" cy="276225"/>
            <a:chOff x="-3" y="0"/>
            <a:chExt cx="5752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3" y="0"/>
              <a:ext cx="21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2</a:t>
              </a: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1" y="2754090"/>
            <a:ext cx="9144003" cy="276225"/>
            <a:chOff x="-11" y="0"/>
            <a:chExt cx="5760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-11" y="0"/>
              <a:ext cx="3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100</a:t>
              </a: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-1586" y="2100947"/>
            <a:ext cx="9145589" cy="276225"/>
            <a:chOff x="-12" y="0"/>
            <a:chExt cx="5761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1200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-1587" y="1447804"/>
            <a:ext cx="9145591" cy="276225"/>
            <a:chOff x="-12" y="0"/>
            <a:chExt cx="5761" cy="174"/>
          </a:xfrm>
        </p:grpSpPr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5" name="Rectangle 16"/>
            <p:cNvSpPr>
              <a:spLocks/>
            </p:cNvSpPr>
            <p:nvPr/>
          </p:nvSpPr>
          <p:spPr bwMode="auto">
            <a:xfrm>
              <a:off x="-12" y="0"/>
              <a:ext cx="3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1400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2" name="Group 1"/>
          <p:cNvGrpSpPr>
            <a:grpSpLocks/>
          </p:cNvGrpSpPr>
          <p:nvPr/>
        </p:nvGrpSpPr>
        <p:grpSpPr bwMode="auto">
          <a:xfrm>
            <a:off x="66675" y="3407232"/>
            <a:ext cx="9077328" cy="276225"/>
            <a:chOff x="31" y="0"/>
            <a:chExt cx="5718" cy="174"/>
          </a:xfrm>
        </p:grpSpPr>
        <p:sp>
          <p:nvSpPr>
            <p:cNvPr id="83" name="Line 2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4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cs typeface="Arial" charset="0"/>
                  <a:sym typeface="Arial" charset="0"/>
                </a:rPr>
                <a:t>8</a:t>
              </a: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0</a:t>
              </a: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5" name="Group 1"/>
          <p:cNvGrpSpPr>
            <a:grpSpLocks/>
          </p:cNvGrpSpPr>
          <p:nvPr/>
        </p:nvGrpSpPr>
        <p:grpSpPr bwMode="auto">
          <a:xfrm>
            <a:off x="66675" y="4060376"/>
            <a:ext cx="9077328" cy="276225"/>
            <a:chOff x="31" y="0"/>
            <a:chExt cx="5718" cy="174"/>
          </a:xfrm>
        </p:grpSpPr>
        <p:sp>
          <p:nvSpPr>
            <p:cNvPr id="86" name="Line 2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87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cs typeface="Arial" charset="0"/>
                  <a:sym typeface="Arial" charset="0"/>
                </a:rPr>
                <a:t>6</a:t>
              </a: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0</a:t>
              </a: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88" name="Group 1"/>
          <p:cNvGrpSpPr>
            <a:grpSpLocks/>
          </p:cNvGrpSpPr>
          <p:nvPr/>
        </p:nvGrpSpPr>
        <p:grpSpPr bwMode="auto">
          <a:xfrm>
            <a:off x="66675" y="4713519"/>
            <a:ext cx="9077328" cy="276225"/>
            <a:chOff x="31" y="0"/>
            <a:chExt cx="5718" cy="174"/>
          </a:xfrm>
        </p:grpSpPr>
        <p:sp>
          <p:nvSpPr>
            <p:cNvPr id="89" name="Line 2"/>
            <p:cNvSpPr>
              <a:spLocks noChangeShapeType="1"/>
            </p:cNvSpPr>
            <p:nvPr/>
          </p:nvSpPr>
          <p:spPr bwMode="auto">
            <a:xfrm>
              <a:off x="344" y="96"/>
              <a:ext cx="540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0" name="Rectangle 3"/>
            <p:cNvSpPr>
              <a:spLocks/>
            </p:cNvSpPr>
            <p:nvPr/>
          </p:nvSpPr>
          <p:spPr bwMode="auto">
            <a:xfrm>
              <a:off x="31" y="0"/>
              <a:ext cx="23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>
                  <a:solidFill>
                    <a:prstClr val="black"/>
                  </a:solidFill>
                  <a:cs typeface="Arial" charset="0"/>
                  <a:sym typeface="Arial" charset="0"/>
                </a:rPr>
                <a:t>4</a:t>
              </a:r>
              <a:r>
                <a:rPr lang="en-US" smtClean="0">
                  <a:solidFill>
                    <a:prstClr val="black"/>
                  </a:solidFill>
                  <a:cs typeface="Arial" charset="0"/>
                  <a:sym typeface="Arial" charset="0"/>
                </a:rPr>
                <a:t>0</a:t>
              </a:r>
              <a:r>
                <a:rPr lang="en-US" smtClean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endParaRPr lang="en-US">
                <a:solidFill>
                  <a:srgbClr val="000000"/>
                </a:solidFill>
                <a:latin typeface="Gill Sans" charset="0"/>
                <a:ea typeface="ヒラギノ角ゴ ProN W3" charset="0"/>
                <a:cs typeface="Arial" charset="0"/>
                <a:sym typeface="Arial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0" y="130708"/>
            <a:ext cx="9144000" cy="878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Number Taking ALP or Traditional </a:t>
            </a:r>
            <a:r>
              <a:rPr lang="en-US" sz="2400" b="1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E</a:t>
            </a:r>
            <a:r>
              <a:rPr lang="en-US" sz="2400" b="1" smtClean="0">
                <a:solidFill>
                  <a:srgbClr val="FFFFFF"/>
                </a:solidFill>
                <a:latin typeface="Arial"/>
                <a:cs typeface="Arial" charset="0"/>
                <a:sym typeface="Arial" charset="0"/>
              </a:rPr>
              <a:t>ach Fall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533400" y="1371600"/>
            <a:ext cx="0" cy="49660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4" name="Rectangle 26"/>
          <p:cNvSpPr>
            <a:spLocks/>
          </p:cNvSpPr>
          <p:nvPr/>
        </p:nvSpPr>
        <p:spPr bwMode="auto">
          <a:xfrm>
            <a:off x="1559763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2008</a:t>
            </a:r>
          </a:p>
        </p:txBody>
      </p:sp>
      <p:sp>
        <p:nvSpPr>
          <p:cNvPr id="39" name="Rectangle 26"/>
          <p:cNvSpPr>
            <a:spLocks/>
          </p:cNvSpPr>
          <p:nvPr/>
        </p:nvSpPr>
        <p:spPr bwMode="auto">
          <a:xfrm>
            <a:off x="4181640" y="6019804"/>
            <a:ext cx="59256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2011</a:t>
            </a:r>
          </a:p>
        </p:txBody>
      </p:sp>
      <p:sp>
        <p:nvSpPr>
          <p:cNvPr id="40" name="Rectangle 26"/>
          <p:cNvSpPr>
            <a:spLocks/>
          </p:cNvSpPr>
          <p:nvPr/>
        </p:nvSpPr>
        <p:spPr bwMode="auto">
          <a:xfrm>
            <a:off x="5036563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489" y="20982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Rectangle 26"/>
          <p:cNvSpPr>
            <a:spLocks/>
          </p:cNvSpPr>
          <p:nvPr/>
        </p:nvSpPr>
        <p:spPr bwMode="auto">
          <a:xfrm>
            <a:off x="5910522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2013</a:t>
            </a:r>
          </a:p>
        </p:txBody>
      </p:sp>
      <p:sp>
        <p:nvSpPr>
          <p:cNvPr id="30" name="Rectangle 26"/>
          <p:cNvSpPr>
            <a:spLocks/>
          </p:cNvSpPr>
          <p:nvPr/>
        </p:nvSpPr>
        <p:spPr bwMode="auto">
          <a:xfrm>
            <a:off x="685804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2007</a:t>
            </a:r>
          </a:p>
        </p:txBody>
      </p:sp>
      <p:grpSp>
        <p:nvGrpSpPr>
          <p:cNvPr id="72" name="Group 71"/>
          <p:cNvGrpSpPr/>
          <p:nvPr/>
        </p:nvGrpSpPr>
        <p:grpSpPr>
          <a:xfrm>
            <a:off x="4856758" y="1727801"/>
            <a:ext cx="2655968" cy="369332"/>
            <a:chOff x="6174035" y="1219200"/>
            <a:chExt cx="2655968" cy="369332"/>
          </a:xfrm>
        </p:grpSpPr>
        <p:sp>
          <p:nvSpPr>
            <p:cNvPr id="73" name="Rectangle 23"/>
            <p:cNvSpPr>
              <a:spLocks/>
            </p:cNvSpPr>
            <p:nvPr/>
          </p:nvSpPr>
          <p:spPr bwMode="auto">
            <a:xfrm>
              <a:off x="6174035" y="1295400"/>
              <a:ext cx="327332" cy="284163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77000" y="1219200"/>
              <a:ext cx="235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mtClean="0">
                  <a:solidFill>
                    <a:prstClr val="black"/>
                  </a:solidFill>
                </a:rPr>
                <a:t>traditional </a:t>
              </a:r>
              <a:r>
                <a:rPr lang="en-US" err="1" smtClean="0">
                  <a:solidFill>
                    <a:prstClr val="black"/>
                  </a:solidFill>
                </a:rPr>
                <a:t>dev</a:t>
              </a:r>
              <a:r>
                <a:rPr lang="en-US" smtClean="0">
                  <a:solidFill>
                    <a:prstClr val="black"/>
                  </a:solidFill>
                </a:rPr>
                <a:t> writing 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654566" y="1739090"/>
            <a:ext cx="934424" cy="369332"/>
            <a:chOff x="4724400" y="1219200"/>
            <a:chExt cx="934424" cy="369332"/>
          </a:xfrm>
        </p:grpSpPr>
        <p:sp>
          <p:nvSpPr>
            <p:cNvPr id="76" name="Rectangle 17"/>
            <p:cNvSpPr>
              <a:spLocks/>
            </p:cNvSpPr>
            <p:nvPr/>
          </p:nvSpPr>
          <p:spPr bwMode="auto">
            <a:xfrm>
              <a:off x="4724400" y="1295400"/>
              <a:ext cx="327332" cy="269875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29200" y="1219200"/>
              <a:ext cx="62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mtClean="0">
                  <a:solidFill>
                    <a:prstClr val="black"/>
                  </a:solidFill>
                </a:rPr>
                <a:t>ALP   </a:t>
              </a:r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78" name="Rectangle 26"/>
          <p:cNvSpPr>
            <a:spLocks/>
          </p:cNvSpPr>
          <p:nvPr/>
        </p:nvSpPr>
        <p:spPr bwMode="auto">
          <a:xfrm>
            <a:off x="6784481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2014</a:t>
            </a:r>
          </a:p>
        </p:txBody>
      </p:sp>
      <p:sp>
        <p:nvSpPr>
          <p:cNvPr id="91" name="Rectangle 26"/>
          <p:cNvSpPr>
            <a:spLocks/>
          </p:cNvSpPr>
          <p:nvPr/>
        </p:nvSpPr>
        <p:spPr bwMode="auto">
          <a:xfrm>
            <a:off x="2433722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2009</a:t>
            </a:r>
          </a:p>
        </p:txBody>
      </p:sp>
      <p:sp>
        <p:nvSpPr>
          <p:cNvPr id="92" name="Rectangle 26"/>
          <p:cNvSpPr>
            <a:spLocks/>
          </p:cNvSpPr>
          <p:nvPr/>
        </p:nvSpPr>
        <p:spPr bwMode="auto">
          <a:xfrm>
            <a:off x="3307681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2010</a:t>
            </a:r>
          </a:p>
        </p:txBody>
      </p:sp>
      <p:sp>
        <p:nvSpPr>
          <p:cNvPr id="108" name="Rectangle 26"/>
          <p:cNvSpPr>
            <a:spLocks/>
          </p:cNvSpPr>
          <p:nvPr/>
        </p:nvSpPr>
        <p:spPr bwMode="auto">
          <a:xfrm>
            <a:off x="7658440" y="601980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2015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7368" y="5580352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smtClean="0">
                <a:solidFill>
                  <a:srgbClr val="000000"/>
                </a:solidFill>
              </a:rPr>
              <a:t>34</a:t>
            </a:r>
            <a:endParaRPr lang="en-US" sz="2000">
              <a:solidFill>
                <a:srgbClr val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61234" y="2791330"/>
            <a:ext cx="857069" cy="3244730"/>
            <a:chOff x="561234" y="2783423"/>
            <a:chExt cx="857069" cy="3244730"/>
          </a:xfrm>
        </p:grpSpPr>
        <p:sp>
          <p:nvSpPr>
            <p:cNvPr id="66" name="Rectangle 17"/>
            <p:cNvSpPr>
              <a:spLocks/>
            </p:cNvSpPr>
            <p:nvPr/>
          </p:nvSpPr>
          <p:spPr bwMode="auto">
            <a:xfrm>
              <a:off x="561234" y="5932833"/>
              <a:ext cx="370114" cy="82918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05710" y="2783423"/>
              <a:ext cx="612593" cy="3244730"/>
              <a:chOff x="1192743" y="2756014"/>
              <a:chExt cx="612593" cy="3244730"/>
            </a:xfrm>
          </p:grpSpPr>
          <p:sp>
            <p:nvSpPr>
              <p:cNvPr id="93" name="Rectangle 17"/>
              <p:cNvSpPr>
                <a:spLocks/>
              </p:cNvSpPr>
              <p:nvPr/>
            </p:nvSpPr>
            <p:spPr bwMode="auto">
              <a:xfrm>
                <a:off x="1295400" y="3085903"/>
                <a:ext cx="370114" cy="2914841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192743" y="2756014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966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1325989" y="2115855"/>
            <a:ext cx="938197" cy="3920205"/>
            <a:chOff x="1344452" y="2109197"/>
            <a:chExt cx="938197" cy="3920205"/>
          </a:xfrm>
        </p:grpSpPr>
        <p:grpSp>
          <p:nvGrpSpPr>
            <p:cNvPr id="7" name="Group 6"/>
            <p:cNvGrpSpPr/>
            <p:nvPr/>
          </p:nvGrpSpPr>
          <p:grpSpPr>
            <a:xfrm>
              <a:off x="1344452" y="5475737"/>
              <a:ext cx="469950" cy="553665"/>
              <a:chOff x="2013173" y="5513913"/>
              <a:chExt cx="469950" cy="553665"/>
            </a:xfrm>
          </p:grpSpPr>
          <p:sp>
            <p:nvSpPr>
              <p:cNvPr id="104" name="TextBox 103"/>
              <p:cNvSpPr txBox="1"/>
              <p:nvPr/>
            </p:nvSpPr>
            <p:spPr>
              <a:xfrm>
                <a:off x="2013173" y="5513913"/>
                <a:ext cx="46995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68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Rectangle 17"/>
              <p:cNvSpPr>
                <a:spLocks/>
              </p:cNvSpPr>
              <p:nvPr/>
            </p:nvSpPr>
            <p:spPr bwMode="auto">
              <a:xfrm>
                <a:off x="2057400" y="5867400"/>
                <a:ext cx="370114" cy="20017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546450" y="2109197"/>
              <a:ext cx="736199" cy="3891547"/>
              <a:chOff x="2039143" y="2109197"/>
              <a:chExt cx="736199" cy="3891547"/>
            </a:xfrm>
          </p:grpSpPr>
          <p:sp>
            <p:nvSpPr>
              <p:cNvPr id="95" name="Rectangle 17"/>
              <p:cNvSpPr>
                <a:spLocks/>
              </p:cNvSpPr>
              <p:nvPr/>
            </p:nvSpPr>
            <p:spPr bwMode="auto">
              <a:xfrm>
                <a:off x="2209800" y="2435134"/>
                <a:ext cx="370114" cy="3565610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039143" y="2109197"/>
                <a:ext cx="73619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1142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131337" y="1199558"/>
            <a:ext cx="1019732" cy="4836502"/>
            <a:chOff x="2215185" y="1197521"/>
            <a:chExt cx="1019732" cy="4836502"/>
          </a:xfrm>
        </p:grpSpPr>
        <p:grpSp>
          <p:nvGrpSpPr>
            <p:cNvPr id="6" name="Group 5"/>
            <p:cNvGrpSpPr/>
            <p:nvPr/>
          </p:nvGrpSpPr>
          <p:grpSpPr>
            <a:xfrm>
              <a:off x="2215185" y="5288316"/>
              <a:ext cx="612593" cy="745707"/>
              <a:chOff x="2886332" y="5280811"/>
              <a:chExt cx="612593" cy="745707"/>
            </a:xfrm>
          </p:grpSpPr>
          <p:sp>
            <p:nvSpPr>
              <p:cNvPr id="41" name="Rectangle 17"/>
              <p:cNvSpPr>
                <a:spLocks/>
              </p:cNvSpPr>
              <p:nvPr/>
            </p:nvSpPr>
            <p:spPr bwMode="auto">
              <a:xfrm>
                <a:off x="2982686" y="5638800"/>
                <a:ext cx="370114" cy="3877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886332" y="5280811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149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479682" y="1197521"/>
              <a:ext cx="755235" cy="4803223"/>
              <a:chOff x="3024386" y="1197521"/>
              <a:chExt cx="755235" cy="4803223"/>
            </a:xfrm>
          </p:grpSpPr>
          <p:sp>
            <p:nvSpPr>
              <p:cNvPr id="96" name="Rectangle 17"/>
              <p:cNvSpPr>
                <a:spLocks/>
              </p:cNvSpPr>
              <p:nvPr/>
            </p:nvSpPr>
            <p:spPr bwMode="auto">
              <a:xfrm>
                <a:off x="3205538" y="1542952"/>
                <a:ext cx="370114" cy="4457792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3024386" y="1197521"/>
                <a:ext cx="755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1406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031732" y="1501210"/>
            <a:ext cx="1080916" cy="4534850"/>
            <a:chOff x="3193240" y="1494552"/>
            <a:chExt cx="1080916" cy="4534850"/>
          </a:xfrm>
        </p:grpSpPr>
        <p:grpSp>
          <p:nvGrpSpPr>
            <p:cNvPr id="5" name="Group 4"/>
            <p:cNvGrpSpPr/>
            <p:nvPr/>
          </p:nvGrpSpPr>
          <p:grpSpPr>
            <a:xfrm>
              <a:off x="3193240" y="4878298"/>
              <a:ext cx="612593" cy="1151104"/>
              <a:chOff x="3728921" y="4907337"/>
              <a:chExt cx="612593" cy="1117566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3728921" y="4907337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288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Rectangle 17"/>
              <p:cNvSpPr>
                <a:spLocks/>
              </p:cNvSpPr>
              <p:nvPr/>
            </p:nvSpPr>
            <p:spPr bwMode="auto">
              <a:xfrm>
                <a:off x="3876201" y="5256185"/>
                <a:ext cx="370114" cy="768718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518921" y="1494552"/>
              <a:ext cx="755235" cy="4501148"/>
              <a:chOff x="4104305" y="1494552"/>
              <a:chExt cx="755235" cy="4501148"/>
            </a:xfrm>
          </p:grpSpPr>
          <p:sp>
            <p:nvSpPr>
              <p:cNvPr id="97" name="Rectangle 17"/>
              <p:cNvSpPr>
                <a:spLocks/>
              </p:cNvSpPr>
              <p:nvPr/>
            </p:nvSpPr>
            <p:spPr bwMode="auto">
              <a:xfrm>
                <a:off x="4260531" y="1826351"/>
                <a:ext cx="370114" cy="4169349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4104305" y="1494552"/>
                <a:ext cx="755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1328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3966287" y="2357425"/>
            <a:ext cx="1018994" cy="3678635"/>
            <a:chOff x="4187656" y="2346252"/>
            <a:chExt cx="1018994" cy="3678635"/>
          </a:xfrm>
        </p:grpSpPr>
        <p:grpSp>
          <p:nvGrpSpPr>
            <p:cNvPr id="4" name="Group 3"/>
            <p:cNvGrpSpPr/>
            <p:nvPr/>
          </p:nvGrpSpPr>
          <p:grpSpPr>
            <a:xfrm>
              <a:off x="4187656" y="4051248"/>
              <a:ext cx="612593" cy="1973639"/>
              <a:chOff x="5009092" y="4089424"/>
              <a:chExt cx="612593" cy="1973639"/>
            </a:xfrm>
          </p:grpSpPr>
          <p:sp>
            <p:nvSpPr>
              <p:cNvPr id="110" name="TextBox 109"/>
              <p:cNvSpPr txBox="1"/>
              <p:nvPr/>
            </p:nvSpPr>
            <p:spPr>
              <a:xfrm>
                <a:off x="5009092" y="4089424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550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Rectangle 17"/>
              <p:cNvSpPr>
                <a:spLocks/>
              </p:cNvSpPr>
              <p:nvPr/>
            </p:nvSpPr>
            <p:spPr bwMode="auto">
              <a:xfrm>
                <a:off x="5105400" y="4465971"/>
                <a:ext cx="370114" cy="1597092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451415" y="2346252"/>
              <a:ext cx="755235" cy="3659944"/>
              <a:chOff x="5129124" y="2346252"/>
              <a:chExt cx="755235" cy="3659944"/>
            </a:xfrm>
          </p:grpSpPr>
          <p:sp>
            <p:nvSpPr>
              <p:cNvPr id="98" name="Rectangle 17"/>
              <p:cNvSpPr>
                <a:spLocks/>
              </p:cNvSpPr>
              <p:nvPr/>
            </p:nvSpPr>
            <p:spPr bwMode="auto">
              <a:xfrm>
                <a:off x="5299562" y="2676549"/>
                <a:ext cx="370114" cy="3329647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5129124" y="2346252"/>
                <a:ext cx="7552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1042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919991" y="2950253"/>
            <a:ext cx="942890" cy="3085807"/>
            <a:chOff x="5120150" y="2931725"/>
            <a:chExt cx="942890" cy="3085807"/>
          </a:xfrm>
        </p:grpSpPr>
        <p:grpSp>
          <p:nvGrpSpPr>
            <p:cNvPr id="8" name="Group 7"/>
            <p:cNvGrpSpPr/>
            <p:nvPr/>
          </p:nvGrpSpPr>
          <p:grpSpPr>
            <a:xfrm>
              <a:off x="5120150" y="3886765"/>
              <a:ext cx="612593" cy="2130767"/>
              <a:chOff x="6007277" y="3924942"/>
              <a:chExt cx="612593" cy="2101576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6007277" y="3924942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587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79" name="Rectangle 17"/>
              <p:cNvSpPr>
                <a:spLocks/>
              </p:cNvSpPr>
              <p:nvPr/>
            </p:nvSpPr>
            <p:spPr bwMode="auto">
              <a:xfrm>
                <a:off x="6096000" y="4292974"/>
                <a:ext cx="370114" cy="1733544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450447" y="2931725"/>
              <a:ext cx="612593" cy="3074471"/>
              <a:chOff x="6248400" y="2931725"/>
              <a:chExt cx="612593" cy="3074471"/>
            </a:xfrm>
          </p:grpSpPr>
          <p:sp>
            <p:nvSpPr>
              <p:cNvPr id="120" name="Rectangle 17"/>
              <p:cNvSpPr>
                <a:spLocks/>
              </p:cNvSpPr>
              <p:nvPr/>
            </p:nvSpPr>
            <p:spPr bwMode="auto">
              <a:xfrm>
                <a:off x="6349088" y="3253844"/>
                <a:ext cx="370114" cy="2752352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6248400" y="293172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884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6712662" y="3506447"/>
            <a:ext cx="993592" cy="2529613"/>
            <a:chOff x="6852658" y="3505204"/>
            <a:chExt cx="993592" cy="2529613"/>
          </a:xfrm>
        </p:grpSpPr>
        <p:grpSp>
          <p:nvGrpSpPr>
            <p:cNvPr id="11" name="Group 10"/>
            <p:cNvGrpSpPr/>
            <p:nvPr/>
          </p:nvGrpSpPr>
          <p:grpSpPr>
            <a:xfrm>
              <a:off x="6852658" y="3505204"/>
              <a:ext cx="612593" cy="2529613"/>
              <a:chOff x="7955136" y="3517606"/>
              <a:chExt cx="612593" cy="2529613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7955136" y="3517606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700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" name="Rectangle 17"/>
              <p:cNvSpPr>
                <a:spLocks/>
              </p:cNvSpPr>
              <p:nvPr/>
            </p:nvSpPr>
            <p:spPr bwMode="auto">
              <a:xfrm>
                <a:off x="8031336" y="3898606"/>
                <a:ext cx="370114" cy="21486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7233657" y="3886200"/>
              <a:ext cx="612593" cy="2114544"/>
              <a:chOff x="8305800" y="3886200"/>
              <a:chExt cx="612593" cy="2114544"/>
            </a:xfrm>
          </p:grpSpPr>
          <p:sp>
            <p:nvSpPr>
              <p:cNvPr id="122" name="Rectangle 17"/>
              <p:cNvSpPr>
                <a:spLocks/>
              </p:cNvSpPr>
              <p:nvPr/>
            </p:nvSpPr>
            <p:spPr bwMode="auto">
              <a:xfrm>
                <a:off x="8382000" y="4267200"/>
                <a:ext cx="370114" cy="1733544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8305800" y="3886200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590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7627452" y="3612053"/>
            <a:ext cx="1008533" cy="2424007"/>
            <a:chOff x="7330157" y="3023818"/>
            <a:chExt cx="1008533" cy="2424007"/>
          </a:xfrm>
        </p:grpSpPr>
        <p:grpSp>
          <p:nvGrpSpPr>
            <p:cNvPr id="99" name="Group 98"/>
            <p:cNvGrpSpPr/>
            <p:nvPr/>
          </p:nvGrpSpPr>
          <p:grpSpPr>
            <a:xfrm>
              <a:off x="7330157" y="3023818"/>
              <a:ext cx="612593" cy="2417554"/>
              <a:chOff x="7940195" y="3629665"/>
              <a:chExt cx="612593" cy="2417554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7940195" y="362966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670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Rectangle 17"/>
              <p:cNvSpPr>
                <a:spLocks/>
              </p:cNvSpPr>
              <p:nvPr/>
            </p:nvSpPr>
            <p:spPr bwMode="auto">
              <a:xfrm>
                <a:off x="8031336" y="3974806"/>
                <a:ext cx="370114" cy="207241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7726097" y="3860520"/>
              <a:ext cx="612593" cy="1587305"/>
              <a:chOff x="8305800" y="4453965"/>
              <a:chExt cx="612593" cy="1587305"/>
            </a:xfrm>
          </p:grpSpPr>
          <p:sp>
            <p:nvSpPr>
              <p:cNvPr id="105" name="Rectangle 17"/>
              <p:cNvSpPr>
                <a:spLocks/>
              </p:cNvSpPr>
              <p:nvPr/>
            </p:nvSpPr>
            <p:spPr bwMode="auto">
              <a:xfrm>
                <a:off x="8382000" y="4800600"/>
                <a:ext cx="370114" cy="1240670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8305800" y="445396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408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5797589" y="3717971"/>
            <a:ext cx="804712" cy="2318089"/>
            <a:chOff x="5989189" y="3733804"/>
            <a:chExt cx="804712" cy="2318089"/>
          </a:xfrm>
        </p:grpSpPr>
        <p:grpSp>
          <p:nvGrpSpPr>
            <p:cNvPr id="10" name="Group 9"/>
            <p:cNvGrpSpPr/>
            <p:nvPr/>
          </p:nvGrpSpPr>
          <p:grpSpPr>
            <a:xfrm>
              <a:off x="5989189" y="3733804"/>
              <a:ext cx="612593" cy="2283729"/>
              <a:chOff x="7071076" y="3680095"/>
              <a:chExt cx="612593" cy="2283729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7071076" y="3680095"/>
                <a:ext cx="61259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/>
                <a:r>
                  <a:rPr lang="en-US" sz="2000" smtClean="0">
                    <a:solidFill>
                      <a:srgbClr val="000000"/>
                    </a:solidFill>
                  </a:rPr>
                  <a:t>669</a:t>
                </a:r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Rectangle 17"/>
              <p:cNvSpPr>
                <a:spLocks/>
              </p:cNvSpPr>
              <p:nvPr/>
            </p:nvSpPr>
            <p:spPr bwMode="auto">
              <a:xfrm>
                <a:off x="7162800" y="4020071"/>
                <a:ext cx="370114" cy="194375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Gill Sans" charset="0"/>
                  <a:ea typeface="ＭＳ Ｐゴシック" charset="-128"/>
                  <a:cs typeface="ＭＳ Ｐゴシック" charset="-128"/>
                  <a:sym typeface="Gill Sans" charset="0"/>
                </a:endParaRPr>
              </a:p>
            </p:txBody>
          </p:sp>
        </p:grpSp>
        <p:sp>
          <p:nvSpPr>
            <p:cNvPr id="134" name="Rectangle 17"/>
            <p:cNvSpPr>
              <a:spLocks/>
            </p:cNvSpPr>
            <p:nvPr/>
          </p:nvSpPr>
          <p:spPr bwMode="auto">
            <a:xfrm>
              <a:off x="6423787" y="3944857"/>
              <a:ext cx="370114" cy="2107036"/>
            </a:xfrm>
            <a:prstGeom prst="rect">
              <a:avLst/>
            </a:prstGeom>
            <a:solidFill>
              <a:srgbClr val="6FAC27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6324601" y="3581400"/>
            <a:ext cx="612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smtClean="0">
                <a:solidFill>
                  <a:srgbClr val="000000"/>
                </a:solidFill>
              </a:rPr>
              <a:t>687</a:t>
            </a: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111" name="Rectangle 26"/>
          <p:cNvSpPr>
            <a:spLocks/>
          </p:cNvSpPr>
          <p:nvPr/>
        </p:nvSpPr>
        <p:spPr bwMode="auto">
          <a:xfrm>
            <a:off x="8532395" y="6006294"/>
            <a:ext cx="61160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Fall</a:t>
            </a:r>
          </a:p>
          <a:p>
            <a:pPr marL="396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2016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8584206" y="-425339"/>
            <a:ext cx="384102" cy="6453057"/>
            <a:chOff x="8686801" y="1295400"/>
            <a:chExt cx="384102" cy="4767614"/>
          </a:xfrm>
        </p:grpSpPr>
        <p:sp>
          <p:nvSpPr>
            <p:cNvPr id="109" name="Rectangle 17"/>
            <p:cNvSpPr>
              <a:spLocks/>
            </p:cNvSpPr>
            <p:nvPr/>
          </p:nvSpPr>
          <p:spPr bwMode="auto">
            <a:xfrm>
              <a:off x="8700789" y="1555283"/>
              <a:ext cx="370114" cy="4507731"/>
            </a:xfrm>
            <a:prstGeom prst="rect">
              <a:avLst/>
            </a:prstGeom>
            <a:solidFill>
              <a:srgbClr val="615CB0"/>
            </a:solidFill>
            <a:ln w="9525" cap="flat">
              <a:solidFill>
                <a:srgbClr val="8FB2CF"/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12700" dist="25399" dir="5400000" algn="ctr" rotWithShape="0">
                <a:schemeClr val="bg2">
                  <a:alpha val="34998"/>
                </a:schemeClr>
              </a:outerShdw>
            </a:effectLst>
          </p:spPr>
          <p:txBody>
            <a:bodyPr lIns="0" tIns="0" rIns="0" bIns="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Gill Sans" charset="0"/>
                <a:ea typeface="ＭＳ Ｐゴシック" charset="-128"/>
                <a:cs typeface="ＭＳ Ｐゴシック" charset="-128"/>
                <a:sym typeface="Gill Sans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8483943" y="1498258"/>
              <a:ext cx="775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b="1" smtClean="0">
                  <a:solidFill>
                    <a:srgbClr val="FFFFFF"/>
                  </a:solidFill>
                </a:rPr>
                <a:t>100%</a:t>
              </a:r>
              <a:endParaRPr lang="en-US" b="1">
                <a:solidFill>
                  <a:srgbClr val="FFFFFF"/>
                </a:solidFill>
              </a:endParaRPr>
            </a:p>
          </p:txBody>
        </p: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152399" y="6019800"/>
            <a:ext cx="912088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1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lide1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838" y="-152400"/>
            <a:ext cx="9367838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ALP Logo w Name 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76963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1932925" y="2449352"/>
            <a:ext cx="5121915" cy="695944"/>
            <a:chOff x="1932093" y="2419514"/>
            <a:chExt cx="5121925" cy="694965"/>
          </a:xfrm>
        </p:grpSpPr>
        <p:sp>
          <p:nvSpPr>
            <p:cNvPr id="10" name="TextBox 3"/>
            <p:cNvSpPr txBox="1">
              <a:spLocks noChangeArrowheads="1"/>
            </p:cNvSpPr>
            <p:nvPr/>
          </p:nvSpPr>
          <p:spPr bwMode="auto">
            <a:xfrm rot="19112923">
              <a:off x="2117372" y="2419514"/>
              <a:ext cx="4011668" cy="36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/>
                <a:t>The Accelerated Learning Program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 rot="19112923">
              <a:off x="1932093" y="2745667"/>
              <a:ext cx="5121925" cy="368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1">
                  <a:solidFill>
                    <a:schemeClr val="bg1"/>
                  </a:solidFill>
                </a:rPr>
                <a:t>The </a:t>
              </a:r>
              <a:r>
                <a:rPr lang="en-US" sz="1800" b="1" smtClean="0">
                  <a:solidFill>
                    <a:schemeClr val="bg1"/>
                  </a:solidFill>
                </a:rPr>
                <a:t>Community College </a:t>
              </a:r>
              <a:r>
                <a:rPr lang="en-US" sz="1800" b="1">
                  <a:solidFill>
                    <a:schemeClr val="bg1"/>
                  </a:solidFill>
                </a:rPr>
                <a:t>of Baltimore County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-156073" y="2558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padams2@ccbcmd.edu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8462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>
                <a:cs typeface="Arial" charset="0"/>
                <a:sym typeface="Arial" charset="0"/>
              </a:rPr>
              <a:t>.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77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3838" indent="-223838">
              <a:spcBef>
                <a:spcPct val="0"/>
              </a:spcBef>
            </a:pPr>
            <a:r>
              <a:rPr lang="en-US" altLang="en-US" sz="2800" smtClean="0"/>
              <a:t>“	</a:t>
            </a:r>
            <a:r>
              <a:rPr lang="en-US" sz="2800"/>
              <a:t>I’m really a bad </a:t>
            </a:r>
            <a:r>
              <a:rPr lang="en-US" sz="2800" smtClean="0"/>
              <a:t>writer</a:t>
            </a:r>
          </a:p>
          <a:p>
            <a:pPr marL="223838" indent="-223838">
              <a:spcBef>
                <a:spcPct val="0"/>
              </a:spcBef>
            </a:pPr>
            <a:endParaRPr lang="en-US" altLang="en-US" sz="2800"/>
          </a:p>
          <a:p>
            <a:pPr marL="223838" indent="-223838">
              <a:spcBef>
                <a:spcPct val="0"/>
              </a:spcBef>
            </a:pPr>
            <a:endParaRPr lang="en-US" altLang="en-US" sz="2800" smtClean="0"/>
          </a:p>
          <a:p>
            <a:pPr marL="223838" indent="-223838">
              <a:spcBef>
                <a:spcPct val="0"/>
              </a:spcBef>
            </a:pPr>
            <a:endParaRPr lang="en-US" altLang="en-US" sz="2800"/>
          </a:p>
        </p:txBody>
      </p:sp>
      <p:grpSp>
        <p:nvGrpSpPr>
          <p:cNvPr id="8" name="Group 7"/>
          <p:cNvGrpSpPr/>
          <p:nvPr/>
        </p:nvGrpSpPr>
        <p:grpSpPr>
          <a:xfrm>
            <a:off x="1143000" y="2590800"/>
            <a:ext cx="7467600" cy="954107"/>
            <a:chOff x="1143000" y="2590800"/>
            <a:chExt cx="7467600" cy="954107"/>
          </a:xfrm>
        </p:grpSpPr>
        <p:sp>
          <p:nvSpPr>
            <p:cNvPr id="4" name="TextBox 3"/>
            <p:cNvSpPr txBox="1"/>
            <p:nvPr/>
          </p:nvSpPr>
          <p:spPr>
            <a:xfrm>
              <a:off x="4267200" y="2590800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, but my English </a:t>
              </a:r>
              <a:r>
                <a:rPr lang="en-US" sz="2800" smtClean="0"/>
                <a:t>teacher </a:t>
              </a:r>
              <a:endParaRPr lang="en-US" altLang="en-US" sz="28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43000" y="3021687"/>
              <a:ext cx="480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thinks I’m a good writer</a:t>
              </a:r>
              <a:endParaRPr lang="en-US" altLang="en-US" sz="28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43000" y="2999187"/>
            <a:ext cx="9829800" cy="1774686"/>
            <a:chOff x="1143000" y="2999187"/>
            <a:chExt cx="9829800" cy="1774686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2999187"/>
              <a:ext cx="6400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, so this semester </a:t>
              </a:r>
              <a:r>
                <a:rPr lang="en-US" sz="2800" smtClean="0"/>
                <a:t>I</a:t>
              </a:r>
              <a:endParaRPr lang="en-US" sz="28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43000" y="3388878"/>
              <a:ext cx="70866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/>
                <a:t>wrote really good </a:t>
              </a:r>
              <a:r>
                <a:rPr lang="en-US" sz="2800" smtClean="0"/>
                <a:t>papers, </a:t>
              </a:r>
              <a:r>
                <a:rPr lang="en-US" sz="2800"/>
                <a:t>so </a:t>
              </a:r>
              <a:r>
                <a:rPr lang="en-US" sz="2800" smtClean="0"/>
                <a:t>she </a:t>
              </a:r>
              <a:r>
                <a:rPr lang="en-US" sz="2800"/>
                <a:t>wouldn’t find out what a bad writer I am</a:t>
              </a:r>
              <a:r>
                <a:rPr lang="en-US" altLang="en-US" sz="2800"/>
                <a:t>.”</a:t>
              </a:r>
              <a:endParaRPr lang="en-US" sz="2800"/>
            </a:p>
            <a:p>
              <a:endParaRPr lang="en-US" sz="2800"/>
            </a:p>
          </p:txBody>
        </p:sp>
      </p:grpSp>
      <p:sp>
        <p:nvSpPr>
          <p:cNvPr id="12" name="Rectangle 9"/>
          <p:cNvSpPr txBox="1">
            <a:spLocks noChangeArrowheads="1"/>
          </p:cNvSpPr>
          <p:nvPr/>
        </p:nvSpPr>
        <p:spPr bwMode="auto">
          <a:xfrm>
            <a:off x="0" y="339695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smtClean="0">
                <a:solidFill>
                  <a:schemeClr val="bg1"/>
                </a:solidFill>
                <a:cs typeface="Arial" charset="0"/>
                <a:sym typeface="Arial" charset="0"/>
              </a:rPr>
              <a:t>Student Comments</a:t>
            </a:r>
            <a:endParaRPr lang="en-US" sz="3200" b="1" dirty="0">
              <a:solidFill>
                <a:schemeClr val="bg1"/>
              </a:solidFill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47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What is a Co-Requisite Model?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95400" y="-5715000"/>
            <a:ext cx="5738780" cy="4864512"/>
            <a:chOff x="1577913" y="970569"/>
            <a:chExt cx="5738780" cy="4864512"/>
          </a:xfrm>
        </p:grpSpPr>
        <p:pic>
          <p:nvPicPr>
            <p:cNvPr id="3" name="Picture 2" descr="LS00938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400000">
              <a:off x="1577913" y="970569"/>
              <a:ext cx="5738780" cy="4864512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667000" y="2286000"/>
              <a:ext cx="40592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Co-Requisite Models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38200" y="4038600"/>
            <a:ext cx="8001000" cy="1676400"/>
            <a:chOff x="1524000" y="4038600"/>
            <a:chExt cx="8090476" cy="1676400"/>
          </a:xfrm>
        </p:grpSpPr>
        <p:sp>
          <p:nvSpPr>
            <p:cNvPr id="7" name="Rectangle 6"/>
            <p:cNvSpPr/>
            <p:nvPr/>
          </p:nvSpPr>
          <p:spPr>
            <a:xfrm>
              <a:off x="4914295" y="4038600"/>
              <a:ext cx="381000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000" y="4114800"/>
              <a:ext cx="809047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Developmental programs in which the developmental course is a co-requisite, not a pre-requisite, to the credit-level course.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532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308E-6 -4.00649E-6 L 0.01668 0.9459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LS00938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0000">
            <a:off x="1577913" y="970569"/>
            <a:ext cx="5738780" cy="4864512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5473692" y="4648200"/>
            <a:ext cx="1841714" cy="533400"/>
            <a:chOff x="2438400" y="4191000"/>
            <a:chExt cx="1841714" cy="533400"/>
          </a:xfrm>
        </p:grpSpPr>
        <p:sp>
          <p:nvSpPr>
            <p:cNvPr id="20" name="Rectangle 19"/>
            <p:cNvSpPr/>
            <p:nvPr/>
          </p:nvSpPr>
          <p:spPr>
            <a:xfrm>
              <a:off x="2438400" y="4191000"/>
              <a:ext cx="1841714" cy="533400"/>
            </a:xfrm>
            <a:prstGeom prst="rect">
              <a:avLst/>
            </a:prstGeom>
            <a:solidFill>
              <a:srgbClr val="FFFF00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536405" y="4222403"/>
              <a:ext cx="17307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Compressed</a:t>
              </a:r>
              <a:endParaRPr lang="en-US" sz="2400" dirty="0"/>
            </a:p>
          </p:txBody>
        </p:sp>
      </p:grpSp>
      <p:sp>
        <p:nvSpPr>
          <p:cNvPr id="17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dirty="0" smtClean="0">
                <a:cs typeface="Arial" charset="0"/>
                <a:sym typeface="Arial" charset="0"/>
              </a:rPr>
              <a:t>Co-Requisite Models</a:t>
            </a:r>
            <a:endParaRPr lang="en-US" sz="3200" dirty="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286000"/>
            <a:ext cx="40592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Co-Requisite Models</a:t>
            </a:r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367233" y="4221480"/>
            <a:ext cx="1371600" cy="960120"/>
            <a:chOff x="2057400" y="4724400"/>
            <a:chExt cx="1371600" cy="960120"/>
          </a:xfrm>
        </p:grpSpPr>
        <p:sp>
          <p:nvSpPr>
            <p:cNvPr id="19" name="Rectangle 18"/>
            <p:cNvSpPr/>
            <p:nvPr/>
          </p:nvSpPr>
          <p:spPr>
            <a:xfrm>
              <a:off x="2057400" y="4724400"/>
              <a:ext cx="1371600" cy="960120"/>
            </a:xfrm>
            <a:prstGeom prst="rect">
              <a:avLst/>
            </a:prstGeom>
            <a:solidFill>
              <a:srgbClr val="FF0000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57400" y="4859141"/>
              <a:ext cx="1371600" cy="690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Writing</a:t>
              </a:r>
            </a:p>
            <a:p>
              <a:pPr algn="ctr">
                <a:lnSpc>
                  <a:spcPct val="80000"/>
                </a:lnSpc>
              </a:pPr>
              <a:r>
                <a:rPr lang="en-US" sz="2400" dirty="0" smtClean="0"/>
                <a:t>Center</a:t>
              </a:r>
              <a:endParaRPr lang="en-US" sz="2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53212" y="4648200"/>
            <a:ext cx="1045002" cy="533400"/>
            <a:chOff x="5791200" y="3886200"/>
            <a:chExt cx="1045002" cy="533400"/>
          </a:xfrm>
        </p:grpSpPr>
        <p:sp>
          <p:nvSpPr>
            <p:cNvPr id="26" name="Rectangle 25"/>
            <p:cNvSpPr/>
            <p:nvPr/>
          </p:nvSpPr>
          <p:spPr>
            <a:xfrm>
              <a:off x="5791200" y="3886200"/>
              <a:ext cx="1045002" cy="533400"/>
            </a:xfrm>
            <a:prstGeom prst="rect">
              <a:avLst/>
            </a:prstGeom>
            <a:solidFill>
              <a:srgbClr val="8164B0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885301" y="3886200"/>
              <a:ext cx="9172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NCBO</a:t>
              </a:r>
              <a:endParaRPr lang="en-US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3901" y="4684889"/>
            <a:ext cx="1676400" cy="496711"/>
          </a:xfrm>
          <a:prstGeom prst="rect">
            <a:avLst/>
          </a:prstGeom>
          <a:solidFill>
            <a:srgbClr val="0000FF"/>
          </a:solidFill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MyCompLab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86774" y="4343400"/>
            <a:ext cx="1583269" cy="838200"/>
            <a:chOff x="7390974" y="3733800"/>
            <a:chExt cx="1583269" cy="838200"/>
          </a:xfrm>
        </p:grpSpPr>
        <p:pic>
          <p:nvPicPr>
            <p:cNvPr id="9" name="Picture 8" descr="ALP Logo Triangles1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0974" y="4038600"/>
              <a:ext cx="1583269" cy="53340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7696201" y="3733800"/>
              <a:ext cx="11222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3 hours</a:t>
              </a:r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19140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0 olive on whi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882900"/>
            <a:ext cx="609600" cy="2959100"/>
          </a:xfrm>
          <a:prstGeom prst="rect">
            <a:avLst/>
          </a:prstGeom>
        </p:spPr>
      </p:pic>
      <p:pic>
        <p:nvPicPr>
          <p:cNvPr id="4" name="Picture 3" descr="10 olive on whi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200" y="2913194"/>
            <a:ext cx="609600" cy="2959100"/>
          </a:xfrm>
          <a:prstGeom prst="rect">
            <a:avLst/>
          </a:prstGeom>
        </p:spPr>
      </p:pic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81500" y="2963994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2938594"/>
            <a:ext cx="279400" cy="4826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</p:spPr>
      </p:pic>
      <p:pic>
        <p:nvPicPr>
          <p:cNvPr id="47110" name="Picture 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7600" y="2355982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9718" name="Rectangle 18"/>
          <p:cNvSpPr>
            <a:spLocks/>
          </p:cNvSpPr>
          <p:nvPr/>
        </p:nvSpPr>
        <p:spPr bwMode="auto">
          <a:xfrm>
            <a:off x="3860800" y="1693994"/>
            <a:ext cx="2463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+mn-lt"/>
                <a:ea typeface="Arial" charset="0"/>
                <a:cs typeface="Arial" charset="0"/>
                <a:sym typeface="Arial" charset="0"/>
              </a:rPr>
              <a:t>ENG </a:t>
            </a:r>
            <a:r>
              <a:rPr lang="en-US" sz="2400" smtClean="0">
                <a:latin typeface="+mn-lt"/>
                <a:ea typeface="Arial" charset="0"/>
                <a:cs typeface="Arial" charset="0"/>
                <a:sym typeface="Arial" charset="0"/>
              </a:rPr>
              <a:t>101</a:t>
            </a:r>
            <a:endParaRPr lang="en-US" sz="240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29716" name="Rectangle 23"/>
          <p:cNvSpPr>
            <a:spLocks/>
          </p:cNvSpPr>
          <p:nvPr/>
        </p:nvSpPr>
        <p:spPr bwMode="auto">
          <a:xfrm>
            <a:off x="6299200" y="1693994"/>
            <a:ext cx="24638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+mn-lt"/>
                <a:ea typeface="Arial" charset="0"/>
                <a:cs typeface="Arial" charset="0"/>
                <a:sym typeface="Arial" charset="0"/>
              </a:rPr>
              <a:t>ENG 052</a:t>
            </a:r>
          </a:p>
        </p:txBody>
      </p:sp>
      <p:pic>
        <p:nvPicPr>
          <p:cNvPr id="47130" name="Picture 26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67600" y="2355982"/>
            <a:ext cx="292100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" name="Picture 1" descr="10 purple peopl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2836994"/>
            <a:ext cx="801511" cy="305091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/>
          <p:cNvSpPr txBox="1">
            <a:spLocks noChangeArrowheads="1"/>
          </p:cNvSpPr>
          <p:nvPr/>
        </p:nvSpPr>
        <p:spPr bwMode="auto">
          <a:xfrm>
            <a:off x="0" y="304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smtClean="0">
                <a:cs typeface="Arial" charset="0"/>
                <a:sym typeface="Arial" charset="0"/>
              </a:rPr>
              <a:t>ALP</a:t>
            </a:r>
            <a:endParaRPr lang="en-US" sz="3200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pic>
        <p:nvPicPr>
          <p:cNvPr id="18" name="Picture 2" descr="ALP Logo w Name small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46800"/>
            <a:ext cx="1828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5778" y="2355982"/>
            <a:ext cx="36828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mtClean="0"/>
              <a:t>Developmental student are in ENG 101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Cohort effect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Attitude toward the developmental course changes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Allows exposures to stronger role models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T</a:t>
            </a:r>
            <a:r>
              <a:rPr lang="en-US" smtClean="0"/>
              <a:t>ime for non-cog issues</a:t>
            </a:r>
          </a:p>
          <a:p>
            <a:pPr marL="342900" indent="-342900">
              <a:buFont typeface="+mj-lt"/>
              <a:buAutoNum type="arabicPeriod"/>
            </a:pPr>
            <a:r>
              <a:rPr lang="en-US"/>
              <a:t>T</a:t>
            </a:r>
            <a:r>
              <a:rPr lang="en-US" smtClean="0"/>
              <a:t>ime for reading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mtClean="0"/>
              <a:t>Time for individual attention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2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/>
          <p:cNvSpPr txBox="1">
            <a:spLocks noChangeArrowheads="1"/>
          </p:cNvSpPr>
          <p:nvPr/>
        </p:nvSpPr>
        <p:spPr bwMode="auto">
          <a:xfrm>
            <a:off x="0" y="1524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b="1" smtClean="0">
                <a:cs typeface="Arial" charset="0"/>
                <a:sym typeface="Arial" charset="0"/>
              </a:rPr>
              <a:t>How does an ALP developmental class</a:t>
            </a:r>
          </a:p>
          <a:p>
            <a:pPr algn="ctr" eaLnBrk="1" hangingPunct="1"/>
            <a:r>
              <a:rPr lang="en-US" sz="2400" b="1" smtClean="0">
                <a:cs typeface="Arial" charset="0"/>
                <a:sym typeface="Arial" charset="0"/>
              </a:rPr>
              <a:t>differ from a traditional one?</a:t>
            </a:r>
            <a:endParaRPr lang="en-US" sz="2400" b="1">
              <a:ea typeface="ヒラギノ角ゴ ProN W6" charset="0"/>
              <a:cs typeface="ヒラギノ角ゴ ProN W6" charset="0"/>
              <a:sym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3657600"/>
            <a:ext cx="6553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smtClean="0">
                <a:solidFill>
                  <a:srgbClr val="FF0000"/>
                </a:solidFill>
                <a:cs typeface="Arial" charset="0"/>
                <a:sym typeface="Arial" charset="0"/>
              </a:rPr>
              <a:t>Goal of an ALP developmental course:</a:t>
            </a:r>
            <a:endParaRPr lang="en-US" sz="2800" b="1">
              <a:solidFill>
                <a:srgbClr val="FF0000"/>
              </a:solidFill>
              <a:cs typeface="Arial" charset="0"/>
              <a:sym typeface="Arial" charset="0"/>
            </a:endParaRPr>
          </a:p>
          <a:p>
            <a:pPr algn="l"/>
            <a:endParaRPr lang="en-US" sz="1800" b="1">
              <a:solidFill>
                <a:srgbClr val="FF0000"/>
              </a:solidFill>
              <a:cs typeface="Arial" charset="0"/>
              <a:sym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3716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>
                <a:cs typeface="Arial" charset="0"/>
                <a:sym typeface="Arial" charset="0"/>
              </a:rPr>
              <a:t>.</a:t>
            </a:r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914400" y="1905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cs typeface="Arial" charset="0"/>
                <a:sym typeface="Arial" charset="0"/>
              </a:rPr>
              <a:t>for </a:t>
            </a:r>
            <a:r>
              <a:rPr lang="en-US" sz="2800" smtClean="0">
                <a:cs typeface="Arial" charset="0"/>
                <a:sym typeface="Arial" charset="0"/>
              </a:rPr>
              <a:t>students </a:t>
            </a:r>
            <a:r>
              <a:rPr lang="en-US" sz="2800">
                <a:cs typeface="Arial" charset="0"/>
                <a:sym typeface="Arial" charset="0"/>
              </a:rPr>
              <a:t>to pass </a:t>
            </a:r>
            <a:r>
              <a:rPr lang="en-US" sz="2800" smtClean="0">
                <a:cs typeface="Arial" charset="0"/>
                <a:sym typeface="Arial" charset="0"/>
              </a:rPr>
              <a:t>the developmental course and be ready for first-year composition.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914400" y="4343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cs typeface="Arial" charset="0"/>
                <a:sym typeface="Arial" charset="0"/>
              </a:rPr>
              <a:t>for </a:t>
            </a:r>
            <a:r>
              <a:rPr lang="en-US" sz="2800" smtClean="0">
                <a:cs typeface="Arial" charset="0"/>
                <a:sym typeface="Arial" charset="0"/>
              </a:rPr>
              <a:t>students </a:t>
            </a:r>
            <a:r>
              <a:rPr lang="en-US" sz="2800">
                <a:cs typeface="Arial" charset="0"/>
                <a:sym typeface="Arial" charset="0"/>
              </a:rPr>
              <a:t>to pass first-year composition course.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914400" y="13716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cs typeface="Arial" charset="0"/>
                <a:sym typeface="Arial" charset="0"/>
              </a:rPr>
              <a:t>Goal of a traditional developmental course:</a:t>
            </a:r>
          </a:p>
        </p:txBody>
      </p:sp>
    </p:spTree>
    <p:extLst>
      <p:ext uri="{BB962C8B-B14F-4D97-AF65-F5344CB8AC3E}">
        <p14:creationId xmlns:p14="http://schemas.microsoft.com/office/powerpoint/2010/main" val="203582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81400" y="533400"/>
            <a:ext cx="2286000" cy="1981200"/>
            <a:chOff x="2819400" y="1066800"/>
            <a:chExt cx="2286000" cy="1981200"/>
          </a:xfrm>
        </p:grpSpPr>
        <p:sp>
          <p:nvSpPr>
            <p:cNvPr id="5" name="Rectangle 4"/>
            <p:cNvSpPr/>
            <p:nvPr/>
          </p:nvSpPr>
          <p:spPr bwMode="auto">
            <a:xfrm>
              <a:off x="2971800" y="1066800"/>
              <a:ext cx="1981200" cy="1981200"/>
            </a:xfrm>
            <a:prstGeom prst="rect">
              <a:avLst/>
            </a:prstGeom>
            <a:solidFill>
              <a:srgbClr val="8DB01D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19400" y="1272570"/>
              <a:ext cx="2286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/>
                <a:t>traditional</a:t>
              </a:r>
            </a:p>
            <a:p>
              <a:pPr algn="ctr"/>
              <a:r>
                <a:rPr lang="en-US" sz="2400" smtClean="0"/>
                <a:t>stand-alone</a:t>
              </a:r>
            </a:p>
            <a:p>
              <a:pPr algn="ctr"/>
              <a:r>
                <a:rPr lang="en-US" sz="2400" smtClean="0"/>
                <a:t>developmental writing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8600" y="533400"/>
            <a:ext cx="3505200" cy="1981200"/>
            <a:chOff x="228600" y="533400"/>
            <a:chExt cx="3505200" cy="1981200"/>
          </a:xfrm>
        </p:grpSpPr>
        <p:sp>
          <p:nvSpPr>
            <p:cNvPr id="10" name="Left Arrow 9"/>
            <p:cNvSpPr/>
            <p:nvPr/>
          </p:nvSpPr>
          <p:spPr>
            <a:xfrm>
              <a:off x="2362200" y="1371600"/>
              <a:ext cx="1371600" cy="457200"/>
            </a:xfrm>
            <a:prstGeom prst="lef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28600" y="533400"/>
              <a:ext cx="2286000" cy="1981200"/>
              <a:chOff x="2819400" y="1066800"/>
              <a:chExt cx="2286000" cy="198120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2971800" y="1066800"/>
                <a:ext cx="1981200" cy="1981200"/>
              </a:xfrm>
              <a:prstGeom prst="rect">
                <a:avLst/>
              </a:prstGeom>
              <a:solidFill>
                <a:srgbClr val="8DB01D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819400" y="1533435"/>
                <a:ext cx="2286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smtClean="0"/>
                  <a:t>high school</a:t>
                </a:r>
              </a:p>
              <a:p>
                <a:pPr algn="ctr"/>
                <a:r>
                  <a:rPr lang="en-US" sz="2400" smtClean="0"/>
                  <a:t>or </a:t>
                </a:r>
              </a:p>
              <a:p>
                <a:pPr algn="ctr"/>
                <a:r>
                  <a:rPr lang="en-US" sz="2400" smtClean="0"/>
                  <a:t>middle school</a:t>
                </a:r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3581400" y="3276600"/>
            <a:ext cx="2286000" cy="1981200"/>
            <a:chOff x="2819400" y="1066800"/>
            <a:chExt cx="2286000" cy="19812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971800" y="1066800"/>
              <a:ext cx="1981200" cy="1981200"/>
            </a:xfrm>
            <a:prstGeom prst="rect">
              <a:avLst/>
            </a:prstGeom>
            <a:solidFill>
              <a:srgbClr val="8DB01D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19400" y="1600200"/>
              <a:ext cx="2286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smtClean="0"/>
                <a:t>ALP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15000" y="3276600"/>
            <a:ext cx="3505200" cy="1981200"/>
            <a:chOff x="5715000" y="3276600"/>
            <a:chExt cx="3505200" cy="1981200"/>
          </a:xfrm>
        </p:grpSpPr>
        <p:sp>
          <p:nvSpPr>
            <p:cNvPr id="17" name="Left Arrow 16"/>
            <p:cNvSpPr/>
            <p:nvPr/>
          </p:nvSpPr>
          <p:spPr>
            <a:xfrm flipH="1">
              <a:off x="5715000" y="4000225"/>
              <a:ext cx="1371600" cy="457200"/>
            </a:xfrm>
            <a:prstGeom prst="lef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934200" y="3276600"/>
              <a:ext cx="2286000" cy="1981200"/>
              <a:chOff x="2819400" y="1066800"/>
              <a:chExt cx="2286000" cy="19812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2971800" y="1066800"/>
                <a:ext cx="1981200" cy="1981200"/>
              </a:xfrm>
              <a:prstGeom prst="rect">
                <a:avLst/>
              </a:prstGeom>
              <a:solidFill>
                <a:srgbClr val="8DB01D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819400" y="1600200"/>
                <a:ext cx="22860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b="1" smtClean="0"/>
                  <a:t>ENG 101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623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657600" y="228600"/>
            <a:ext cx="1605337" cy="2672137"/>
            <a:chOff x="3657600" y="228600"/>
            <a:chExt cx="1605337" cy="2672137"/>
          </a:xfrm>
        </p:grpSpPr>
        <p:grpSp>
          <p:nvGrpSpPr>
            <p:cNvPr id="85" name="Group 84"/>
            <p:cNvGrpSpPr/>
            <p:nvPr/>
          </p:nvGrpSpPr>
          <p:grpSpPr>
            <a:xfrm>
              <a:off x="3657600" y="914400"/>
              <a:ext cx="533400" cy="1435101"/>
              <a:chOff x="381000" y="3479800"/>
              <a:chExt cx="533400" cy="1435101"/>
            </a:xfrm>
          </p:grpSpPr>
          <p:sp>
            <p:nvSpPr>
              <p:cNvPr id="86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038600" y="228600"/>
              <a:ext cx="1224337" cy="1224337"/>
              <a:chOff x="4038600" y="304800"/>
              <a:chExt cx="1224337" cy="1224337"/>
            </a:xfrm>
          </p:grpSpPr>
          <p:sp>
            <p:nvSpPr>
              <p:cNvPr id="108" name="Rectangle 2"/>
              <p:cNvSpPr>
                <a:spLocks/>
              </p:cNvSpPr>
              <p:nvPr/>
            </p:nvSpPr>
            <p:spPr bwMode="auto">
              <a:xfrm>
                <a:off x="4038600" y="304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Rectangle 10"/>
              <p:cNvSpPr>
                <a:spLocks/>
              </p:cNvSpPr>
              <p:nvPr/>
            </p:nvSpPr>
            <p:spPr bwMode="auto">
              <a:xfrm>
                <a:off x="4038600" y="381000"/>
                <a:ext cx="1219200" cy="9842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3604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65%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38600" y="1676400"/>
              <a:ext cx="1224337" cy="1224337"/>
              <a:chOff x="4114800" y="1676400"/>
              <a:chExt cx="1224337" cy="1224337"/>
            </a:xfrm>
          </p:grpSpPr>
          <p:sp>
            <p:nvSpPr>
              <p:cNvPr id="110" name="Rectangle 2"/>
              <p:cNvSpPr>
                <a:spLocks/>
              </p:cNvSpPr>
              <p:nvPr/>
            </p:nvSpPr>
            <p:spPr bwMode="auto">
              <a:xfrm>
                <a:off x="4114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Rectangle 13"/>
              <p:cNvSpPr>
                <a:spLocks/>
              </p:cNvSpPr>
              <p:nvPr/>
            </p:nvSpPr>
            <p:spPr bwMode="auto">
              <a:xfrm>
                <a:off x="4114800" y="1752600"/>
                <a:ext cx="1203325" cy="984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  did </a:t>
                </a: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not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pass       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1941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35%</a:t>
                </a:r>
              </a:p>
            </p:txBody>
          </p:sp>
        </p:grpSp>
      </p:grpSp>
      <p:sp>
        <p:nvSpPr>
          <p:cNvPr id="31748" name="Line 45"/>
          <p:cNvSpPr>
            <a:spLocks noChangeShapeType="1"/>
          </p:cNvSpPr>
          <p:nvPr/>
        </p:nvSpPr>
        <p:spPr bwMode="auto">
          <a:xfrm>
            <a:off x="355600" y="3378200"/>
            <a:ext cx="8077200" cy="1588"/>
          </a:xfrm>
          <a:prstGeom prst="line">
            <a:avLst/>
          </a:prstGeom>
          <a:noFill/>
          <a:ln w="38100">
            <a:solidFill>
              <a:srgbClr val="615CB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438400" y="228600"/>
            <a:ext cx="1224337" cy="1230313"/>
            <a:chOff x="2438400" y="304800"/>
            <a:chExt cx="1224337" cy="1230313"/>
          </a:xfrm>
        </p:grpSpPr>
        <p:sp>
          <p:nvSpPr>
            <p:cNvPr id="107" name="Rectangle 2"/>
            <p:cNvSpPr>
              <a:spLocks/>
            </p:cNvSpPr>
            <p:nvPr/>
          </p:nvSpPr>
          <p:spPr bwMode="auto">
            <a:xfrm>
              <a:off x="2438400" y="304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3"/>
            <p:cNvSpPr>
              <a:spLocks/>
            </p:cNvSpPr>
            <p:nvPr/>
          </p:nvSpPr>
          <p:spPr bwMode="auto">
            <a:xfrm>
              <a:off x="2438400" y="304800"/>
              <a:ext cx="1219199" cy="1230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took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>
                  <a:solidFill>
                    <a:schemeClr val="tx1"/>
                  </a:solidFill>
                  <a:latin typeface="+mn-lt"/>
                </a:rPr>
                <a:t>5545 </a:t>
              </a:r>
              <a:endParaRPr lang="en-US" sz="1600" smtClean="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>
                <a:defRPr/>
              </a:pPr>
              <a:r>
                <a:rPr lang="en-US" sz="1600" smtClean="0">
                  <a:solidFill>
                    <a:schemeClr val="tx1"/>
                  </a:solidFill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  <a:endParaRPr lang="en-US" sz="1600">
                <a:solidFill>
                  <a:schemeClr val="tx1"/>
                </a:solidFill>
                <a:latin typeface="+mn-lt"/>
                <a:ea typeface="Arial" charset="0"/>
                <a:cs typeface="Arial" charset="0"/>
                <a:sym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257800" y="228600"/>
            <a:ext cx="1605337" cy="2678113"/>
            <a:chOff x="5257800" y="228600"/>
            <a:chExt cx="1605337" cy="2678113"/>
          </a:xfrm>
        </p:grpSpPr>
        <p:grpSp>
          <p:nvGrpSpPr>
            <p:cNvPr id="89" name="Group 88"/>
            <p:cNvGrpSpPr/>
            <p:nvPr/>
          </p:nvGrpSpPr>
          <p:grpSpPr>
            <a:xfrm>
              <a:off x="5257800" y="914400"/>
              <a:ext cx="533400" cy="1435101"/>
              <a:chOff x="381000" y="3479800"/>
              <a:chExt cx="533400" cy="1435101"/>
            </a:xfrm>
          </p:grpSpPr>
          <p:sp>
            <p:nvSpPr>
              <p:cNvPr id="90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5638800" y="228600"/>
              <a:ext cx="1224337" cy="1306513"/>
              <a:chOff x="5638800" y="228600"/>
              <a:chExt cx="1224337" cy="1306513"/>
            </a:xfrm>
          </p:grpSpPr>
          <p:sp>
            <p:nvSpPr>
              <p:cNvPr id="109" name="Rectangle 2"/>
              <p:cNvSpPr>
                <a:spLocks/>
              </p:cNvSpPr>
              <p:nvPr/>
            </p:nvSpPr>
            <p:spPr bwMode="auto">
              <a:xfrm>
                <a:off x="5638800" y="2286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Rectangle 18"/>
              <p:cNvSpPr>
                <a:spLocks/>
              </p:cNvSpPr>
              <p:nvPr/>
            </p:nvSpPr>
            <p:spPr bwMode="auto">
              <a:xfrm>
                <a:off x="5638800" y="304800"/>
                <a:ext cx="12192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took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2661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endParaRPr lang="en-US" sz="1600" smtClean="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5638800" y="1676400"/>
              <a:ext cx="1224337" cy="1230313"/>
              <a:chOff x="5638800" y="1676400"/>
              <a:chExt cx="1224337" cy="1230313"/>
            </a:xfrm>
          </p:grpSpPr>
          <p:sp>
            <p:nvSpPr>
              <p:cNvPr id="111" name="Rectangle 2"/>
              <p:cNvSpPr>
                <a:spLocks/>
              </p:cNvSpPr>
              <p:nvPr/>
            </p:nvSpPr>
            <p:spPr bwMode="auto">
              <a:xfrm>
                <a:off x="5638800" y="1676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Rectangle 21"/>
              <p:cNvSpPr>
                <a:spLocks/>
              </p:cNvSpPr>
              <p:nvPr/>
            </p:nvSpPr>
            <p:spPr bwMode="auto">
              <a:xfrm>
                <a:off x="5715000" y="1676400"/>
                <a:ext cx="1117601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943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>
                  <a:defRPr/>
                </a:pP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17%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657600" y="3709988"/>
            <a:ext cx="1605337" cy="2625725"/>
            <a:chOff x="3657600" y="3709988"/>
            <a:chExt cx="1605337" cy="2625725"/>
          </a:xfrm>
        </p:grpSpPr>
        <p:grpSp>
          <p:nvGrpSpPr>
            <p:cNvPr id="117" name="Group 116"/>
            <p:cNvGrpSpPr/>
            <p:nvPr/>
          </p:nvGrpSpPr>
          <p:grpSpPr>
            <a:xfrm>
              <a:off x="3657600" y="4267200"/>
              <a:ext cx="533400" cy="1435101"/>
              <a:chOff x="381000" y="3479800"/>
              <a:chExt cx="533400" cy="1435101"/>
            </a:xfrm>
          </p:grpSpPr>
          <p:sp>
            <p:nvSpPr>
              <p:cNvPr id="118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038600" y="3709988"/>
              <a:ext cx="1224337" cy="1224337"/>
              <a:chOff x="3962400" y="3810000"/>
              <a:chExt cx="1224337" cy="1224337"/>
            </a:xfrm>
          </p:grpSpPr>
          <p:sp>
            <p:nvSpPr>
              <p:cNvPr id="113" name="Rectangle 2"/>
              <p:cNvSpPr>
                <a:spLocks/>
              </p:cNvSpPr>
              <p:nvPr/>
            </p:nvSpPr>
            <p:spPr bwMode="auto">
              <a:xfrm>
                <a:off x="3962400" y="38100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79" name="Rectangle 39"/>
              <p:cNvSpPr>
                <a:spLocks/>
              </p:cNvSpPr>
              <p:nvPr/>
            </p:nvSpPr>
            <p:spPr bwMode="auto">
              <a:xfrm>
                <a:off x="4156075" y="3811588"/>
                <a:ext cx="84455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passed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052</a:t>
                </a: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485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82%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038600" y="5095501"/>
              <a:ext cx="1224337" cy="1240212"/>
              <a:chOff x="4038600" y="5089525"/>
              <a:chExt cx="1224337" cy="1240212"/>
            </a:xfrm>
          </p:grpSpPr>
          <p:sp>
            <p:nvSpPr>
              <p:cNvPr id="116" name="Rectangle 2"/>
              <p:cNvSpPr>
                <a:spLocks/>
              </p:cNvSpPr>
              <p:nvPr/>
            </p:nvSpPr>
            <p:spPr bwMode="auto">
              <a:xfrm>
                <a:off x="4038600" y="51054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77" name="Rectangle 42"/>
              <p:cNvSpPr>
                <a:spLocks/>
              </p:cNvSpPr>
              <p:nvPr/>
            </p:nvSpPr>
            <p:spPr bwMode="auto">
              <a:xfrm>
                <a:off x="4038600" y="5089525"/>
                <a:ext cx="1219200" cy="1231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didn’t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pass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052</a:t>
                </a: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107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18%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438400" y="3709988"/>
            <a:ext cx="1224337" cy="1248149"/>
            <a:chOff x="2514600" y="3709988"/>
            <a:chExt cx="1224337" cy="1248149"/>
          </a:xfrm>
        </p:grpSpPr>
        <p:sp>
          <p:nvSpPr>
            <p:cNvPr id="112" name="Rectangle 2"/>
            <p:cNvSpPr>
              <a:spLocks/>
            </p:cNvSpPr>
            <p:nvPr/>
          </p:nvSpPr>
          <p:spPr bwMode="auto">
            <a:xfrm>
              <a:off x="2514600" y="3733800"/>
              <a:ext cx="1224337" cy="1224337"/>
            </a:xfrm>
            <a:prstGeom prst="rect">
              <a:avLst/>
            </a:prstGeom>
            <a:solidFill>
              <a:srgbClr val="6FAC27"/>
            </a:solidFill>
            <a:ln w="25400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770" name="Rectangle 48"/>
            <p:cNvSpPr>
              <a:spLocks/>
            </p:cNvSpPr>
            <p:nvPr/>
          </p:nvSpPr>
          <p:spPr bwMode="auto">
            <a:xfrm>
              <a:off x="2595563" y="3709988"/>
              <a:ext cx="1003300" cy="12303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took </a:t>
              </a: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ENG 052</a:t>
              </a: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Fa07-</a:t>
              </a:r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Fa10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 smtClean="0">
                  <a:latin typeface="+mn-lt"/>
                  <a:ea typeface="Arial" charset="0"/>
                  <a:cs typeface="Arial" charset="0"/>
                  <a:sym typeface="Arial" charset="0"/>
                </a:rPr>
                <a:t>592</a:t>
              </a:r>
              <a:endParaRPr lang="en-US" sz="1600">
                <a:latin typeface="+mn-lt"/>
                <a:ea typeface="Arial" charset="0"/>
                <a:cs typeface="Arial" charset="0"/>
                <a:sym typeface="Arial" charset="0"/>
              </a:endParaRPr>
            </a:p>
            <a:p>
              <a:pPr algn="ctr"/>
              <a:r>
                <a:rPr lang="en-US" sz="1600">
                  <a:latin typeface="+mn-lt"/>
                  <a:ea typeface="Arial" charset="0"/>
                  <a:cs typeface="Arial" charset="0"/>
                  <a:sym typeface="Arial" charset="0"/>
                </a:rPr>
                <a:t>100%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57800" y="3709988"/>
            <a:ext cx="1620278" cy="2625725"/>
            <a:chOff x="5257800" y="3709988"/>
            <a:chExt cx="1620278" cy="2625725"/>
          </a:xfrm>
        </p:grpSpPr>
        <p:grpSp>
          <p:nvGrpSpPr>
            <p:cNvPr id="121" name="Group 120"/>
            <p:cNvGrpSpPr/>
            <p:nvPr/>
          </p:nvGrpSpPr>
          <p:grpSpPr>
            <a:xfrm>
              <a:off x="5257800" y="4267200"/>
              <a:ext cx="533400" cy="1435101"/>
              <a:chOff x="381000" y="3479800"/>
              <a:chExt cx="533400" cy="1435101"/>
            </a:xfrm>
          </p:grpSpPr>
          <p:sp>
            <p:nvSpPr>
              <p:cNvPr id="122" name="Line 14"/>
              <p:cNvSpPr>
                <a:spLocks noChangeShapeType="1"/>
              </p:cNvSpPr>
              <p:nvPr/>
            </p:nvSpPr>
            <p:spPr bwMode="auto">
              <a:xfrm flipH="1">
                <a:off x="544316" y="4914901"/>
                <a:ext cx="370084" cy="0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Line 6"/>
              <p:cNvSpPr>
                <a:spLocks noChangeShapeType="1"/>
              </p:cNvSpPr>
              <p:nvPr/>
            </p:nvSpPr>
            <p:spPr bwMode="auto">
              <a:xfrm>
                <a:off x="381000" y="3505200"/>
                <a:ext cx="457200" cy="1588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Line 7"/>
              <p:cNvSpPr>
                <a:spLocks noChangeShapeType="1"/>
              </p:cNvSpPr>
              <p:nvPr/>
            </p:nvSpPr>
            <p:spPr bwMode="auto">
              <a:xfrm>
                <a:off x="542728" y="3479800"/>
                <a:ext cx="1588" cy="1435101"/>
              </a:xfrm>
              <a:prstGeom prst="line">
                <a:avLst/>
              </a:prstGeom>
              <a:solidFill>
                <a:srgbClr val="91C200"/>
              </a:solidFill>
              <a:ln w="57150">
                <a:solidFill>
                  <a:srgbClr val="6FAC27"/>
                </a:solidFill>
                <a:round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5638800" y="3709988"/>
              <a:ext cx="1224337" cy="1224337"/>
              <a:chOff x="5562600" y="3733800"/>
              <a:chExt cx="1224337" cy="1224337"/>
            </a:xfrm>
          </p:grpSpPr>
          <p:sp>
            <p:nvSpPr>
              <p:cNvPr id="114" name="Rectangle 2"/>
              <p:cNvSpPr>
                <a:spLocks/>
              </p:cNvSpPr>
              <p:nvPr/>
            </p:nvSpPr>
            <p:spPr bwMode="auto">
              <a:xfrm>
                <a:off x="5562600" y="3733800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68" name="Rectangle 52"/>
              <p:cNvSpPr>
                <a:spLocks/>
              </p:cNvSpPr>
              <p:nvPr/>
            </p:nvSpPr>
            <p:spPr bwMode="auto">
              <a:xfrm>
                <a:off x="5562600" y="3824288"/>
                <a:ext cx="1219200" cy="984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ENG </a:t>
                </a:r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101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 smtClean="0">
                    <a:latin typeface="+mn-lt"/>
                    <a:ea typeface="Arial" charset="0"/>
                    <a:cs typeface="Arial" charset="0"/>
                    <a:sym typeface="Arial" charset="0"/>
                  </a:rPr>
                  <a:t>592</a:t>
                </a:r>
                <a:endParaRPr lang="en-US" sz="1600">
                  <a:latin typeface="+mn-lt"/>
                  <a:ea typeface="Arial" charset="0"/>
                  <a:cs typeface="Arial" charset="0"/>
                  <a:sym typeface="Arial" charset="0"/>
                </a:endParaRP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100%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653741" y="5091953"/>
              <a:ext cx="1224337" cy="1243760"/>
              <a:chOff x="5653741" y="5091953"/>
              <a:chExt cx="1224337" cy="1243760"/>
            </a:xfrm>
          </p:grpSpPr>
          <p:sp>
            <p:nvSpPr>
              <p:cNvPr id="115" name="Rectangle 2"/>
              <p:cNvSpPr>
                <a:spLocks/>
              </p:cNvSpPr>
              <p:nvPr/>
            </p:nvSpPr>
            <p:spPr bwMode="auto">
              <a:xfrm>
                <a:off x="5653741" y="5091953"/>
                <a:ext cx="1224337" cy="1224337"/>
              </a:xfrm>
              <a:prstGeom prst="rect">
                <a:avLst/>
              </a:prstGeom>
              <a:solidFill>
                <a:srgbClr val="6FAC27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766" name="Rectangle 55"/>
              <p:cNvSpPr>
                <a:spLocks/>
              </p:cNvSpPr>
              <p:nvPr/>
            </p:nvSpPr>
            <p:spPr bwMode="auto">
              <a:xfrm>
                <a:off x="5715001" y="5105400"/>
                <a:ext cx="1117600" cy="1230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took no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more writing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courses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0</a:t>
                </a:r>
              </a:p>
              <a:p>
                <a:pPr algn="ctr"/>
                <a:r>
                  <a:rPr lang="en-US" sz="1600">
                    <a:latin typeface="+mn-lt"/>
                    <a:ea typeface="Arial" charset="0"/>
                    <a:cs typeface="Arial" charset="0"/>
                    <a:sym typeface="Arial" charset="0"/>
                  </a:rPr>
                  <a:t>0%</a:t>
                </a:r>
              </a:p>
            </p:txBody>
          </p:sp>
        </p:grpSp>
      </p:grpSp>
      <p:sp>
        <p:nvSpPr>
          <p:cNvPr id="29710" name="Rectangle 36"/>
          <p:cNvSpPr>
            <a:spLocks/>
          </p:cNvSpPr>
          <p:nvPr/>
        </p:nvSpPr>
        <p:spPr bwMode="auto">
          <a:xfrm>
            <a:off x="5638800" y="5105400"/>
            <a:ext cx="1270000" cy="12446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4038600" y="228600"/>
            <a:ext cx="1270000" cy="4699000"/>
            <a:chOff x="-384" y="48"/>
            <a:chExt cx="800" cy="2960"/>
          </a:xfrm>
        </p:grpSpPr>
        <p:sp>
          <p:nvSpPr>
            <p:cNvPr id="31758" name="Rectangle 47"/>
            <p:cNvSpPr>
              <a:spLocks/>
            </p:cNvSpPr>
            <p:nvPr/>
          </p:nvSpPr>
          <p:spPr bwMode="auto">
            <a:xfrm>
              <a:off x="-384" y="48"/>
              <a:ext cx="800" cy="800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9" name="Rectangle 48"/>
            <p:cNvSpPr>
              <a:spLocks/>
            </p:cNvSpPr>
            <p:nvPr/>
          </p:nvSpPr>
          <p:spPr bwMode="auto">
            <a:xfrm>
              <a:off x="-384" y="2219"/>
              <a:ext cx="800" cy="789"/>
            </a:xfrm>
            <a:prstGeom prst="rect">
              <a:avLst/>
            </a:prstGeom>
            <a:noFill/>
            <a:ln w="76200">
              <a:solidFill>
                <a:srgbClr val="FF0000"/>
              </a:solidFill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" name="Rectangle 36"/>
          <p:cNvSpPr>
            <a:spLocks/>
          </p:cNvSpPr>
          <p:nvPr/>
        </p:nvSpPr>
        <p:spPr bwMode="auto">
          <a:xfrm>
            <a:off x="5638800" y="1676400"/>
            <a:ext cx="1270000" cy="127000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4"/>
          <p:cNvSpPr>
            <a:spLocks/>
          </p:cNvSpPr>
          <p:nvPr/>
        </p:nvSpPr>
        <p:spPr bwMode="auto">
          <a:xfrm>
            <a:off x="228600" y="304800"/>
            <a:ext cx="2057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traditional </a:t>
            </a:r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developmental 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students: 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2007 –</a:t>
            </a:r>
          </a:p>
          <a:p>
            <a:r>
              <a:rPr lang="en-US" sz="2000">
                <a:latin typeface="+mn-lt"/>
                <a:ea typeface="Arial" charset="0"/>
                <a:cs typeface="Arial" charset="0"/>
                <a:sym typeface="Arial" charset="0"/>
              </a:rPr>
              <a:t>f</a:t>
            </a:r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all 2010</a:t>
            </a:r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</p:txBody>
      </p:sp>
      <p:sp>
        <p:nvSpPr>
          <p:cNvPr id="79" name="Rectangle 4"/>
          <p:cNvSpPr>
            <a:spLocks/>
          </p:cNvSpPr>
          <p:nvPr/>
        </p:nvSpPr>
        <p:spPr bwMode="auto">
          <a:xfrm>
            <a:off x="381000" y="3657600"/>
            <a:ext cx="1981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endParaRPr lang="en-US" sz="2000" smtClean="0">
              <a:latin typeface="+mn-lt"/>
              <a:ea typeface="Arial" charset="0"/>
              <a:cs typeface="Arial" charset="0"/>
              <a:sym typeface="Arial" charset="0"/>
            </a:endParaRPr>
          </a:p>
          <a:p>
            <a:endParaRPr lang="en-US" sz="2000">
              <a:latin typeface="+mn-lt"/>
              <a:ea typeface="Arial" charset="0"/>
              <a:cs typeface="Arial" charset="0"/>
              <a:sym typeface="Arial" charset="0"/>
            </a:endParaRP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ALP students:</a:t>
            </a:r>
          </a:p>
          <a:p>
            <a:r>
              <a:rPr lang="en-US" sz="2000" smtClean="0">
                <a:latin typeface="+mn-lt"/>
                <a:ea typeface="Arial" charset="0"/>
                <a:cs typeface="Arial" charset="0"/>
                <a:sym typeface="Arial" charset="0"/>
              </a:rPr>
              <a:t> </a:t>
            </a:r>
            <a:r>
              <a:rPr lang="en-US" sz="2000">
                <a:ea typeface="Arial" charset="0"/>
                <a:cs typeface="Arial" charset="0"/>
                <a:sym typeface="Arial" charset="0"/>
              </a:rPr>
              <a:t>fall 2007 –</a:t>
            </a:r>
          </a:p>
          <a:p>
            <a:r>
              <a:rPr lang="en-US" sz="2000">
                <a:ea typeface="Arial" charset="0"/>
                <a:cs typeface="Arial" charset="0"/>
                <a:sym typeface="Arial" charset="0"/>
              </a:rPr>
              <a:t>fall 2010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4095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+mn-lt"/>
              </a:rPr>
              <a:t>data from Cho, Kopko, &amp; Jenkins, 2012 (CCRC)</a:t>
            </a:r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37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 animBg="1"/>
      <p:bldP spid="7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40214</TotalTime>
  <Words>1092</Words>
  <Application>Microsoft Macintosh PowerPoint</Application>
  <PresentationFormat>On-screen Show (4:3)</PresentationFormat>
  <Paragraphs>589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Gill Sans</vt:lpstr>
      <vt:lpstr>Lucida Grande</vt:lpstr>
      <vt:lpstr>ＭＳ Ｐゴシック</vt:lpstr>
      <vt:lpstr>Times</vt:lpstr>
      <vt:lpstr>ヒラギノ角ゴ ProN W3</vt:lpstr>
      <vt:lpstr>ヒラギノ角ゴ ProN W6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Peter Adams</cp:lastModifiedBy>
  <cp:revision>329</cp:revision>
  <cp:lastPrinted>2014-10-15T21:42:34Z</cp:lastPrinted>
  <dcterms:created xsi:type="dcterms:W3CDTF">2012-10-28T13:12:27Z</dcterms:created>
  <dcterms:modified xsi:type="dcterms:W3CDTF">2017-07-05T15:20:56Z</dcterms:modified>
</cp:coreProperties>
</file>