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326" r:id="rId2"/>
    <p:sldId id="286" r:id="rId3"/>
    <p:sldId id="287" r:id="rId4"/>
    <p:sldId id="288" r:id="rId5"/>
    <p:sldId id="289" r:id="rId6"/>
    <p:sldId id="290" r:id="rId7"/>
    <p:sldId id="291"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25" r:id="rId29"/>
    <p:sldId id="313" r:id="rId30"/>
    <p:sldId id="314" r:id="rId31"/>
    <p:sldId id="315" r:id="rId32"/>
    <p:sldId id="292" r:id="rId33"/>
    <p:sldId id="316" r:id="rId34"/>
    <p:sldId id="317" r:id="rId35"/>
    <p:sldId id="318" r:id="rId36"/>
    <p:sldId id="319" r:id="rId37"/>
    <p:sldId id="320" r:id="rId38"/>
    <p:sldId id="321" r:id="rId39"/>
    <p:sldId id="322" r:id="rId40"/>
    <p:sldId id="323" r:id="rId41"/>
    <p:sldId id="324" r:id="rId42"/>
    <p:sldId id="28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5638"/>
    <a:srgbClr val="501214"/>
    <a:srgbClr val="B4985A"/>
    <a:srgbClr val="EBEBE0"/>
    <a:srgbClr val="4798D0"/>
    <a:srgbClr val="C76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96395" autoAdjust="0"/>
  </p:normalViewPr>
  <p:slideViewPr>
    <p:cSldViewPr snapToGrid="0">
      <p:cViewPr varScale="1">
        <p:scale>
          <a:sx n="103" d="100"/>
          <a:sy n="103" d="100"/>
        </p:scale>
        <p:origin x="13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354C-F3CF-44F6-AF8E-48E9E5159053}" type="datetimeFigureOut">
              <a:rPr lang="en-US" smtClean="0"/>
              <a:t>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AE5B0-673C-4FFF-B72D-9E677BDD7B71}" type="slidenum">
              <a:rPr lang="en-US" smtClean="0"/>
              <a:t>‹#›</a:t>
            </a:fld>
            <a:endParaRPr lang="en-US"/>
          </a:p>
        </p:txBody>
      </p:sp>
    </p:spTree>
    <p:extLst>
      <p:ext uri="{BB962C8B-B14F-4D97-AF65-F5344CB8AC3E}">
        <p14:creationId xmlns:p14="http://schemas.microsoft.com/office/powerpoint/2010/main" val="412354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 order to carry out numerous business and human resources processes, you need an organizational plan, that is a functional structure representing the university.</a:t>
            </a:r>
          </a:p>
          <a:p>
            <a:pPr marL="628650" lvl="1" indent="-171450" algn="l">
              <a:buFont typeface="Arial" panose="020B0604020202020204" pitchFamily="34" charset="0"/>
              <a:buChar char="•"/>
            </a:pPr>
            <a:r>
              <a:rPr lang="en-US" dirty="0" smtClean="0"/>
              <a:t>This </a:t>
            </a:r>
            <a:r>
              <a:rPr lang="en-US" dirty="0"/>
              <a:t>structure provides a comprehensive and dynamic model of how the University’s human resources are organized and how that organization changes over time.</a:t>
            </a:r>
          </a:p>
          <a:p>
            <a:pPr algn="l"/>
            <a:endParaRPr lang="en-US" dirty="0"/>
          </a:p>
          <a:p>
            <a:pPr algn="l"/>
            <a:r>
              <a:rPr lang="en-US" dirty="0"/>
              <a:t>Organizational Management also forms the basis for SAP Business Workflow.</a:t>
            </a:r>
          </a:p>
          <a:p>
            <a:pPr marL="628650" lvl="1" indent="-171450" algn="l">
              <a:buFont typeface="Arial" panose="020B0604020202020204" pitchFamily="34" charset="0"/>
              <a:buChar char="•"/>
            </a:pPr>
            <a:r>
              <a:rPr lang="en-US" dirty="0"/>
              <a:t>The organizational plan you create forms the framework for a routing structure that SAP Business Workflow uses to assign tasks to an employee. </a:t>
            </a:r>
          </a:p>
          <a:p>
            <a:pPr marL="1085850" lvl="2" indent="-171450" algn="l">
              <a:buFont typeface="Wingdings" panose="05000000000000000000" pitchFamily="2" charset="2"/>
              <a:buChar char="q"/>
            </a:pPr>
            <a:r>
              <a:rPr lang="en-US" dirty="0"/>
              <a:t>For example, creating, routing and approving timesheets and PCRs in the future</a:t>
            </a:r>
            <a:r>
              <a:rPr lang="en-US" dirty="0" smtClean="0"/>
              <a:t>.</a:t>
            </a:r>
          </a:p>
          <a:p>
            <a:pPr marL="914400" lvl="2" indent="0" algn="l">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68DAE5B0-673C-4FFF-B72D-9E677BDD7B71}" type="slidenum">
              <a:rPr lang="en-US" smtClean="0"/>
              <a:t>3</a:t>
            </a:fld>
            <a:endParaRPr lang="en-US"/>
          </a:p>
        </p:txBody>
      </p:sp>
    </p:spTree>
    <p:extLst>
      <p:ext uri="{BB962C8B-B14F-4D97-AF65-F5344CB8AC3E}">
        <p14:creationId xmlns:p14="http://schemas.microsoft.com/office/powerpoint/2010/main" val="190354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PCR will have to be created beginning 3/1/06 up until the date when the salary can be 100% accounted for.</a:t>
            </a:r>
          </a:p>
        </p:txBody>
      </p:sp>
      <p:sp>
        <p:nvSpPr>
          <p:cNvPr id="4" name="Slide Number Placeholder 3"/>
          <p:cNvSpPr>
            <a:spLocks noGrp="1"/>
          </p:cNvSpPr>
          <p:nvPr>
            <p:ph type="sldNum" sz="quarter" idx="10"/>
          </p:nvPr>
        </p:nvSpPr>
        <p:spPr/>
        <p:txBody>
          <a:bodyPr/>
          <a:lstStyle/>
          <a:p>
            <a:fld id="{68DAE5B0-673C-4FFF-B72D-9E677BDD7B71}" type="slidenum">
              <a:rPr lang="en-US" smtClean="0"/>
              <a:t>15</a:t>
            </a:fld>
            <a:endParaRPr lang="en-US"/>
          </a:p>
        </p:txBody>
      </p:sp>
    </p:spTree>
    <p:extLst>
      <p:ext uri="{BB962C8B-B14F-4D97-AF65-F5344CB8AC3E}">
        <p14:creationId xmlns:p14="http://schemas.microsoft.com/office/powerpoint/2010/main" val="378175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Pre-population of an employee’s current information includes position, FTE, rate of pay and other relevant information for the personnel action.</a:t>
            </a:r>
          </a:p>
        </p:txBody>
      </p:sp>
      <p:sp>
        <p:nvSpPr>
          <p:cNvPr id="4" name="Slide Number Placeholder 3"/>
          <p:cNvSpPr>
            <a:spLocks noGrp="1"/>
          </p:cNvSpPr>
          <p:nvPr>
            <p:ph type="sldNum" sz="quarter" idx="10"/>
          </p:nvPr>
        </p:nvSpPr>
        <p:spPr/>
        <p:txBody>
          <a:bodyPr/>
          <a:lstStyle/>
          <a:p>
            <a:fld id="{68DAE5B0-673C-4FFF-B72D-9E677BDD7B71}" type="slidenum">
              <a:rPr lang="en-US" smtClean="0"/>
              <a:t>16</a:t>
            </a:fld>
            <a:endParaRPr lang="en-US"/>
          </a:p>
        </p:txBody>
      </p:sp>
    </p:spTree>
    <p:extLst>
      <p:ext uri="{BB962C8B-B14F-4D97-AF65-F5344CB8AC3E}">
        <p14:creationId xmlns:p14="http://schemas.microsoft.com/office/powerpoint/2010/main" val="748881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graduate student PCRs are all approved by the Dean of the college prior to going to the Graduate College.</a:t>
            </a:r>
          </a:p>
          <a:p>
            <a:endParaRPr lang="en-US" dirty="0"/>
          </a:p>
          <a:p>
            <a:r>
              <a:rPr lang="en-US" dirty="0"/>
              <a:t>Non academic graduate dean PCRs are all approved by the Vice President for Student Affairs prior to going to the Graduate College.</a:t>
            </a:r>
          </a:p>
        </p:txBody>
      </p:sp>
      <p:sp>
        <p:nvSpPr>
          <p:cNvPr id="4" name="Slide Number Placeholder 3"/>
          <p:cNvSpPr>
            <a:spLocks noGrp="1"/>
          </p:cNvSpPr>
          <p:nvPr>
            <p:ph type="sldNum" sz="quarter" idx="10"/>
          </p:nvPr>
        </p:nvSpPr>
        <p:spPr/>
        <p:txBody>
          <a:bodyPr/>
          <a:lstStyle/>
          <a:p>
            <a:fld id="{68DAE5B0-673C-4FFF-B72D-9E677BDD7B71}" type="slidenum">
              <a:rPr lang="en-US" smtClean="0"/>
              <a:t>18</a:t>
            </a:fld>
            <a:endParaRPr lang="en-US"/>
          </a:p>
        </p:txBody>
      </p:sp>
    </p:spTree>
    <p:extLst>
      <p:ext uri="{BB962C8B-B14F-4D97-AF65-F5344CB8AC3E}">
        <p14:creationId xmlns:p14="http://schemas.microsoft.com/office/powerpoint/2010/main" val="278773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Faculty Records reviews staff appointments in Academic Affairs and then forwards to HR for processing.</a:t>
            </a:r>
          </a:p>
        </p:txBody>
      </p:sp>
      <p:sp>
        <p:nvSpPr>
          <p:cNvPr id="4" name="Slide Number Placeholder 3"/>
          <p:cNvSpPr>
            <a:spLocks noGrp="1"/>
          </p:cNvSpPr>
          <p:nvPr>
            <p:ph type="sldNum" sz="quarter" idx="10"/>
          </p:nvPr>
        </p:nvSpPr>
        <p:spPr/>
        <p:txBody>
          <a:bodyPr/>
          <a:lstStyle/>
          <a:p>
            <a:fld id="{68DAE5B0-673C-4FFF-B72D-9E677BDD7B71}" type="slidenum">
              <a:rPr lang="en-US" smtClean="0"/>
              <a:t>19</a:t>
            </a:fld>
            <a:endParaRPr lang="en-US"/>
          </a:p>
        </p:txBody>
      </p:sp>
    </p:spTree>
    <p:extLst>
      <p:ext uri="{BB962C8B-B14F-4D97-AF65-F5344CB8AC3E}">
        <p14:creationId xmlns:p14="http://schemas.microsoft.com/office/powerpoint/2010/main" val="285327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applies when an employee is going from an hourly to a monthly position or vice versa.  </a:t>
            </a:r>
          </a:p>
        </p:txBody>
      </p:sp>
      <p:sp>
        <p:nvSpPr>
          <p:cNvPr id="4" name="Slide Number Placeholder 3"/>
          <p:cNvSpPr>
            <a:spLocks noGrp="1"/>
          </p:cNvSpPr>
          <p:nvPr>
            <p:ph type="sldNum" sz="quarter" idx="10"/>
          </p:nvPr>
        </p:nvSpPr>
        <p:spPr/>
        <p:txBody>
          <a:bodyPr/>
          <a:lstStyle/>
          <a:p>
            <a:fld id="{68DAE5B0-673C-4FFF-B72D-9E677BDD7B71}" type="slidenum">
              <a:rPr lang="en-US" smtClean="0"/>
              <a:t>24</a:t>
            </a:fld>
            <a:endParaRPr lang="en-US"/>
          </a:p>
        </p:txBody>
      </p:sp>
    </p:spTree>
    <p:extLst>
      <p:ext uri="{BB962C8B-B14F-4D97-AF65-F5344CB8AC3E}">
        <p14:creationId xmlns:p14="http://schemas.microsoft.com/office/powerpoint/2010/main" val="135780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most common </a:t>
            </a:r>
            <a:r>
              <a:rPr lang="en-US" dirty="0" err="1"/>
              <a:t>infotypes</a:t>
            </a:r>
            <a:r>
              <a:rPr lang="en-US" dirty="0"/>
              <a:t> that a manager would check on an employee.</a:t>
            </a:r>
          </a:p>
          <a:p>
            <a:endParaRPr lang="en-US" dirty="0"/>
          </a:p>
          <a:p>
            <a:r>
              <a:rPr lang="en-US" dirty="0"/>
              <a:t>These </a:t>
            </a:r>
            <a:r>
              <a:rPr lang="en-US" dirty="0" err="1"/>
              <a:t>infotypes</a:t>
            </a:r>
            <a:r>
              <a:rPr lang="en-US" dirty="0"/>
              <a:t> are best viewed using SAP GUI.</a:t>
            </a:r>
          </a:p>
        </p:txBody>
      </p:sp>
      <p:sp>
        <p:nvSpPr>
          <p:cNvPr id="4" name="Slide Number Placeholder 3"/>
          <p:cNvSpPr>
            <a:spLocks noGrp="1"/>
          </p:cNvSpPr>
          <p:nvPr>
            <p:ph type="sldNum" sz="quarter" idx="10"/>
          </p:nvPr>
        </p:nvSpPr>
        <p:spPr/>
        <p:txBody>
          <a:bodyPr/>
          <a:lstStyle/>
          <a:p>
            <a:fld id="{68DAE5B0-673C-4FFF-B72D-9E677BDD7B71}" type="slidenum">
              <a:rPr lang="en-US" smtClean="0"/>
              <a:t>27</a:t>
            </a:fld>
            <a:endParaRPr lang="en-US"/>
          </a:p>
        </p:txBody>
      </p:sp>
    </p:spTree>
    <p:extLst>
      <p:ext uri="{BB962C8B-B14F-4D97-AF65-F5344CB8AC3E}">
        <p14:creationId xmlns:p14="http://schemas.microsoft.com/office/powerpoint/2010/main" val="3916606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most common </a:t>
            </a:r>
            <a:r>
              <a:rPr lang="en-US" dirty="0" err="1"/>
              <a:t>infotypes</a:t>
            </a:r>
            <a:r>
              <a:rPr lang="en-US" dirty="0"/>
              <a:t> that a manager would check on an employee.</a:t>
            </a:r>
          </a:p>
          <a:p>
            <a:endParaRPr lang="en-US" dirty="0"/>
          </a:p>
          <a:p>
            <a:r>
              <a:rPr lang="en-US" dirty="0"/>
              <a:t>These </a:t>
            </a:r>
            <a:r>
              <a:rPr lang="en-US" dirty="0" err="1"/>
              <a:t>infotypes</a:t>
            </a:r>
            <a:r>
              <a:rPr lang="en-US" dirty="0"/>
              <a:t> are best viewed using SAP GUI.</a:t>
            </a:r>
          </a:p>
        </p:txBody>
      </p:sp>
      <p:sp>
        <p:nvSpPr>
          <p:cNvPr id="4" name="Slide Number Placeholder 3"/>
          <p:cNvSpPr>
            <a:spLocks noGrp="1"/>
          </p:cNvSpPr>
          <p:nvPr>
            <p:ph type="sldNum" sz="quarter" idx="10"/>
          </p:nvPr>
        </p:nvSpPr>
        <p:spPr/>
        <p:txBody>
          <a:bodyPr/>
          <a:lstStyle/>
          <a:p>
            <a:fld id="{68DAE5B0-673C-4FFF-B72D-9E677BDD7B71}" type="slidenum">
              <a:rPr lang="en-US" smtClean="0"/>
              <a:t>28</a:t>
            </a:fld>
            <a:endParaRPr lang="en-US"/>
          </a:p>
        </p:txBody>
      </p:sp>
    </p:spTree>
    <p:extLst>
      <p:ext uri="{BB962C8B-B14F-4D97-AF65-F5344CB8AC3E}">
        <p14:creationId xmlns:p14="http://schemas.microsoft.com/office/powerpoint/2010/main" val="646530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an employee is concurrently employed in the same department, you can select the assignment to view by using the drop-down on the “</a:t>
            </a:r>
            <a:r>
              <a:rPr lang="en-US" dirty="0" err="1"/>
              <a:t>Pers</a:t>
            </a:r>
            <a:r>
              <a:rPr lang="en-US" dirty="0"/>
              <a:t> Assign” selection.</a:t>
            </a:r>
          </a:p>
        </p:txBody>
      </p:sp>
      <p:sp>
        <p:nvSpPr>
          <p:cNvPr id="4" name="Slide Number Placeholder 3"/>
          <p:cNvSpPr>
            <a:spLocks noGrp="1"/>
          </p:cNvSpPr>
          <p:nvPr>
            <p:ph type="sldNum" sz="quarter" idx="10"/>
          </p:nvPr>
        </p:nvSpPr>
        <p:spPr/>
        <p:txBody>
          <a:bodyPr/>
          <a:lstStyle/>
          <a:p>
            <a:fld id="{68DAE5B0-673C-4FFF-B72D-9E677BDD7B71}" type="slidenum">
              <a:rPr lang="en-US" smtClean="0"/>
              <a:t>29</a:t>
            </a:fld>
            <a:endParaRPr lang="en-US"/>
          </a:p>
        </p:txBody>
      </p:sp>
    </p:spTree>
    <p:extLst>
      <p:ext uri="{BB962C8B-B14F-4D97-AF65-F5344CB8AC3E}">
        <p14:creationId xmlns:p14="http://schemas.microsoft.com/office/powerpoint/2010/main" val="2713458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information is viewed with the “eyeglass or mountain” view.</a:t>
            </a:r>
          </a:p>
        </p:txBody>
      </p:sp>
      <p:sp>
        <p:nvSpPr>
          <p:cNvPr id="4" name="Slide Number Placeholder 3"/>
          <p:cNvSpPr>
            <a:spLocks noGrp="1"/>
          </p:cNvSpPr>
          <p:nvPr>
            <p:ph type="sldNum" sz="quarter" idx="10"/>
          </p:nvPr>
        </p:nvSpPr>
        <p:spPr/>
        <p:txBody>
          <a:bodyPr/>
          <a:lstStyle/>
          <a:p>
            <a:fld id="{68DAE5B0-673C-4FFF-B72D-9E677BDD7B71}" type="slidenum">
              <a:rPr lang="en-US" smtClean="0"/>
              <a:t>30</a:t>
            </a:fld>
            <a:endParaRPr lang="en-US"/>
          </a:p>
        </p:txBody>
      </p:sp>
    </p:spTree>
    <p:extLst>
      <p:ext uri="{BB962C8B-B14F-4D97-AF65-F5344CB8AC3E}">
        <p14:creationId xmlns:p14="http://schemas.microsoft.com/office/powerpoint/2010/main" val="1890066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infotype</a:t>
            </a:r>
            <a:r>
              <a:rPr lang="en-US" dirty="0"/>
              <a:t> is selected by clicking on the box to the right of the information or can be entered by number in the field at the bottom of the screen.</a:t>
            </a:r>
          </a:p>
        </p:txBody>
      </p:sp>
      <p:sp>
        <p:nvSpPr>
          <p:cNvPr id="4" name="Slide Number Placeholder 3"/>
          <p:cNvSpPr>
            <a:spLocks noGrp="1"/>
          </p:cNvSpPr>
          <p:nvPr>
            <p:ph type="sldNum" sz="quarter" idx="10"/>
          </p:nvPr>
        </p:nvSpPr>
        <p:spPr/>
        <p:txBody>
          <a:bodyPr/>
          <a:lstStyle/>
          <a:p>
            <a:fld id="{68DAE5B0-673C-4FFF-B72D-9E677BDD7B71}" type="slidenum">
              <a:rPr lang="en-US" smtClean="0"/>
              <a:t>31</a:t>
            </a:fld>
            <a:endParaRPr lang="en-US"/>
          </a:p>
        </p:txBody>
      </p:sp>
    </p:spTree>
    <p:extLst>
      <p:ext uri="{BB962C8B-B14F-4D97-AF65-F5344CB8AC3E}">
        <p14:creationId xmlns:p14="http://schemas.microsoft.com/office/powerpoint/2010/main" val="199839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organizational plan consists of objects, much like building blocks, that when linked together form the organizational structure.</a:t>
            </a:r>
          </a:p>
          <a:p>
            <a:endParaRPr lang="en-US" dirty="0"/>
          </a:p>
          <a:p>
            <a:r>
              <a:rPr lang="en-US" dirty="0"/>
              <a:t>This linking occurs when relationships between the objects are created.</a:t>
            </a:r>
          </a:p>
          <a:p>
            <a:endParaRPr lang="en-US" dirty="0"/>
          </a:p>
          <a:p>
            <a:r>
              <a:rPr lang="en-US" dirty="0"/>
              <a:t>These are the five primary objects used to create TX State's organizational structure.</a:t>
            </a:r>
          </a:p>
        </p:txBody>
      </p:sp>
      <p:sp>
        <p:nvSpPr>
          <p:cNvPr id="4" name="Slide Number Placeholder 3"/>
          <p:cNvSpPr>
            <a:spLocks noGrp="1"/>
          </p:cNvSpPr>
          <p:nvPr>
            <p:ph type="sldNum" sz="quarter" idx="10"/>
          </p:nvPr>
        </p:nvSpPr>
        <p:spPr/>
        <p:txBody>
          <a:bodyPr/>
          <a:lstStyle/>
          <a:p>
            <a:fld id="{68DAE5B0-673C-4FFF-B72D-9E677BDD7B71}" type="slidenum">
              <a:rPr lang="en-US" smtClean="0"/>
              <a:t>4</a:t>
            </a:fld>
            <a:endParaRPr lang="en-US"/>
          </a:p>
        </p:txBody>
      </p:sp>
    </p:spTree>
    <p:extLst>
      <p:ext uri="{BB962C8B-B14F-4D97-AF65-F5344CB8AC3E}">
        <p14:creationId xmlns:p14="http://schemas.microsoft.com/office/powerpoint/2010/main" val="770322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overview allows you to see all actions that have taken place on an employee.  Use the mountain to view a list of all actions.  The eyeglasses only allow you to see one action at a time.</a:t>
            </a:r>
          </a:p>
        </p:txBody>
      </p:sp>
      <p:sp>
        <p:nvSpPr>
          <p:cNvPr id="4" name="Slide Number Placeholder 3"/>
          <p:cNvSpPr>
            <a:spLocks noGrp="1"/>
          </p:cNvSpPr>
          <p:nvPr>
            <p:ph type="sldNum" sz="quarter" idx="10"/>
          </p:nvPr>
        </p:nvSpPr>
        <p:spPr/>
        <p:txBody>
          <a:bodyPr/>
          <a:lstStyle/>
          <a:p>
            <a:fld id="{68DAE5B0-673C-4FFF-B72D-9E677BDD7B71}" type="slidenum">
              <a:rPr lang="en-US" smtClean="0"/>
              <a:t>32</a:t>
            </a:fld>
            <a:endParaRPr lang="en-US"/>
          </a:p>
        </p:txBody>
      </p:sp>
    </p:spTree>
    <p:extLst>
      <p:ext uri="{BB962C8B-B14F-4D97-AF65-F5344CB8AC3E}">
        <p14:creationId xmlns:p14="http://schemas.microsoft.com/office/powerpoint/2010/main" val="4001878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one </a:t>
            </a:r>
            <a:r>
              <a:rPr lang="en-US" dirty="0" err="1"/>
              <a:t>infotype</a:t>
            </a:r>
            <a:r>
              <a:rPr lang="en-US" dirty="0"/>
              <a:t> where you will see the employee’s position title.</a:t>
            </a:r>
          </a:p>
        </p:txBody>
      </p:sp>
      <p:sp>
        <p:nvSpPr>
          <p:cNvPr id="4" name="Slide Number Placeholder 3"/>
          <p:cNvSpPr>
            <a:spLocks noGrp="1"/>
          </p:cNvSpPr>
          <p:nvPr>
            <p:ph type="sldNum" sz="quarter" idx="10"/>
          </p:nvPr>
        </p:nvSpPr>
        <p:spPr/>
        <p:txBody>
          <a:bodyPr/>
          <a:lstStyle/>
          <a:p>
            <a:fld id="{68DAE5B0-673C-4FFF-B72D-9E677BDD7B71}" type="slidenum">
              <a:rPr lang="en-US" smtClean="0"/>
              <a:t>33</a:t>
            </a:fld>
            <a:endParaRPr lang="en-US"/>
          </a:p>
        </p:txBody>
      </p:sp>
    </p:spTree>
    <p:extLst>
      <p:ext uri="{BB962C8B-B14F-4D97-AF65-F5344CB8AC3E}">
        <p14:creationId xmlns:p14="http://schemas.microsoft.com/office/powerpoint/2010/main" val="859499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permanent and temporary address can be stored on an employee and the employee can update in ESS.  The employee’s personal cell or pager number can be stored in the communications section.  The employee will also provide this information through ESS.</a:t>
            </a:r>
          </a:p>
          <a:p>
            <a:endParaRPr lang="en-US" dirty="0"/>
          </a:p>
          <a:p>
            <a:r>
              <a:rPr lang="en-US" b="1" dirty="0"/>
              <a:t>The privacy indicator is stored on this </a:t>
            </a:r>
            <a:r>
              <a:rPr lang="en-US" b="1" dirty="0" err="1"/>
              <a:t>infotype</a:t>
            </a:r>
            <a:r>
              <a:rPr lang="en-US" b="1" dirty="0"/>
              <a:t> which means you cannot release the employee’s address or phone number to anyone if the privacy indicator is selected.</a:t>
            </a:r>
          </a:p>
          <a:p>
            <a:endParaRPr lang="en-US" b="1" dirty="0"/>
          </a:p>
          <a:p>
            <a:r>
              <a:rPr lang="en-US" dirty="0"/>
              <a:t>The employee’s university mail code is also stored on this </a:t>
            </a:r>
            <a:r>
              <a:rPr lang="en-US" dirty="0" err="1"/>
              <a:t>infotype</a:t>
            </a:r>
            <a:r>
              <a:rPr lang="en-US" dirty="0"/>
              <a:t>.  If a change needs to be made, contact HR or Faculty Records.</a:t>
            </a:r>
          </a:p>
        </p:txBody>
      </p:sp>
      <p:sp>
        <p:nvSpPr>
          <p:cNvPr id="4" name="Slide Number Placeholder 3"/>
          <p:cNvSpPr>
            <a:spLocks noGrp="1"/>
          </p:cNvSpPr>
          <p:nvPr>
            <p:ph type="sldNum" sz="quarter" idx="10"/>
          </p:nvPr>
        </p:nvSpPr>
        <p:spPr/>
        <p:txBody>
          <a:bodyPr/>
          <a:lstStyle/>
          <a:p>
            <a:fld id="{68DAE5B0-673C-4FFF-B72D-9E677BDD7B71}" type="slidenum">
              <a:rPr lang="en-US" smtClean="0"/>
              <a:t>34</a:t>
            </a:fld>
            <a:endParaRPr lang="en-US"/>
          </a:p>
        </p:txBody>
      </p:sp>
    </p:spTree>
    <p:extLst>
      <p:ext uri="{BB962C8B-B14F-4D97-AF65-F5344CB8AC3E}">
        <p14:creationId xmlns:p14="http://schemas.microsoft.com/office/powerpoint/2010/main" val="535577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only </a:t>
            </a:r>
            <a:r>
              <a:rPr lang="en-US" dirty="0" err="1"/>
              <a:t>infotype</a:t>
            </a:r>
            <a:r>
              <a:rPr lang="en-US" dirty="0"/>
              <a:t> where the employee’s employment percent or FTE is stored. Every hourly student and task employee will have an FTE of 100% on each appointment.  This is the system default and we will not change it because we do not use FTE for this group of employees.</a:t>
            </a:r>
          </a:p>
          <a:p>
            <a:endParaRPr lang="en-US" dirty="0"/>
          </a:p>
          <a:p>
            <a:r>
              <a:rPr lang="en-US" dirty="0"/>
              <a:t>This </a:t>
            </a:r>
            <a:r>
              <a:rPr lang="en-US" dirty="0" err="1"/>
              <a:t>infotype</a:t>
            </a:r>
            <a:r>
              <a:rPr lang="en-US" dirty="0"/>
              <a:t> allows you to view the work schedule for an employee.  This is useful for those departments who have employees who work different work schedules such as the police department and the physical plant.</a:t>
            </a:r>
          </a:p>
        </p:txBody>
      </p:sp>
      <p:sp>
        <p:nvSpPr>
          <p:cNvPr id="4" name="Slide Number Placeholder 3"/>
          <p:cNvSpPr>
            <a:spLocks noGrp="1"/>
          </p:cNvSpPr>
          <p:nvPr>
            <p:ph type="sldNum" sz="quarter" idx="10"/>
          </p:nvPr>
        </p:nvSpPr>
        <p:spPr/>
        <p:txBody>
          <a:bodyPr/>
          <a:lstStyle/>
          <a:p>
            <a:fld id="{68DAE5B0-673C-4FFF-B72D-9E677BDD7B71}" type="slidenum">
              <a:rPr lang="en-US" smtClean="0"/>
              <a:t>35</a:t>
            </a:fld>
            <a:endParaRPr lang="en-US"/>
          </a:p>
        </p:txBody>
      </p:sp>
    </p:spTree>
    <p:extLst>
      <p:ext uri="{BB962C8B-B14F-4D97-AF65-F5344CB8AC3E}">
        <p14:creationId xmlns:p14="http://schemas.microsoft.com/office/powerpoint/2010/main" val="50437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Per course faculty will have a blank on this info type.  All salary payments for per course faculty are stored in info type 14, Recurring Payments.</a:t>
            </a:r>
          </a:p>
        </p:txBody>
      </p:sp>
      <p:sp>
        <p:nvSpPr>
          <p:cNvPr id="4" name="Slide Number Placeholder 3"/>
          <p:cNvSpPr>
            <a:spLocks noGrp="1"/>
          </p:cNvSpPr>
          <p:nvPr>
            <p:ph type="sldNum" sz="quarter" idx="10"/>
          </p:nvPr>
        </p:nvSpPr>
        <p:spPr/>
        <p:txBody>
          <a:bodyPr/>
          <a:lstStyle/>
          <a:p>
            <a:fld id="{68DAE5B0-673C-4FFF-B72D-9E677BDD7B71}" type="slidenum">
              <a:rPr lang="en-US" smtClean="0"/>
              <a:t>36</a:t>
            </a:fld>
            <a:endParaRPr lang="en-US"/>
          </a:p>
        </p:txBody>
      </p:sp>
    </p:spTree>
    <p:extLst>
      <p:ext uri="{BB962C8B-B14F-4D97-AF65-F5344CB8AC3E}">
        <p14:creationId xmlns:p14="http://schemas.microsoft.com/office/powerpoint/2010/main" val="3476029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payments are one-time payments such as awards and stipends.</a:t>
            </a:r>
          </a:p>
          <a:p>
            <a:endParaRPr lang="en-US" dirty="0"/>
          </a:p>
          <a:p>
            <a:r>
              <a:rPr lang="en-US" dirty="0"/>
              <a:t>A payment can to be made from an account other than the employee’s regular cost distribution account.  The symbol that is circled indicates that another account has been entered for this payment.  This can be done for recurring payments, such a teaching overloads as well.</a:t>
            </a:r>
          </a:p>
        </p:txBody>
      </p:sp>
      <p:sp>
        <p:nvSpPr>
          <p:cNvPr id="4" name="Slide Number Placeholder 3"/>
          <p:cNvSpPr>
            <a:spLocks noGrp="1"/>
          </p:cNvSpPr>
          <p:nvPr>
            <p:ph type="sldNum" sz="quarter" idx="10"/>
          </p:nvPr>
        </p:nvSpPr>
        <p:spPr/>
        <p:txBody>
          <a:bodyPr/>
          <a:lstStyle/>
          <a:p>
            <a:fld id="{68DAE5B0-673C-4FFF-B72D-9E677BDD7B71}" type="slidenum">
              <a:rPr lang="en-US" smtClean="0"/>
              <a:t>37</a:t>
            </a:fld>
            <a:endParaRPr lang="en-US"/>
          </a:p>
        </p:txBody>
      </p:sp>
    </p:spTree>
    <p:extLst>
      <p:ext uri="{BB962C8B-B14F-4D97-AF65-F5344CB8AC3E}">
        <p14:creationId xmlns:p14="http://schemas.microsoft.com/office/powerpoint/2010/main" val="832102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employee’s cost distribution must always equal 100%, no matter their employment FTE.</a:t>
            </a:r>
          </a:p>
        </p:txBody>
      </p:sp>
      <p:sp>
        <p:nvSpPr>
          <p:cNvPr id="4" name="Slide Number Placeholder 3"/>
          <p:cNvSpPr>
            <a:spLocks noGrp="1"/>
          </p:cNvSpPr>
          <p:nvPr>
            <p:ph type="sldNum" sz="quarter" idx="10"/>
          </p:nvPr>
        </p:nvSpPr>
        <p:spPr/>
        <p:txBody>
          <a:bodyPr/>
          <a:lstStyle/>
          <a:p>
            <a:fld id="{68DAE5B0-673C-4FFF-B72D-9E677BDD7B71}" type="slidenum">
              <a:rPr lang="en-US" smtClean="0"/>
              <a:t>38</a:t>
            </a:fld>
            <a:endParaRPr lang="en-US"/>
          </a:p>
        </p:txBody>
      </p:sp>
    </p:spTree>
    <p:extLst>
      <p:ext uri="{BB962C8B-B14F-4D97-AF65-F5344CB8AC3E}">
        <p14:creationId xmlns:p14="http://schemas.microsoft.com/office/powerpoint/2010/main" val="2723394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infotype</a:t>
            </a:r>
            <a:r>
              <a:rPr lang="en-US" dirty="0"/>
              <a:t> will show you have many ULP increases an employee has earned on an assignment.</a:t>
            </a:r>
          </a:p>
          <a:p>
            <a:endParaRPr lang="en-US" dirty="0"/>
          </a:p>
          <a:p>
            <a:r>
              <a:rPr lang="en-US" dirty="0"/>
              <a:t>Once payroll is run, the Last Pay Period End Date will be updated.</a:t>
            </a:r>
          </a:p>
        </p:txBody>
      </p:sp>
      <p:sp>
        <p:nvSpPr>
          <p:cNvPr id="4" name="Slide Number Placeholder 3"/>
          <p:cNvSpPr>
            <a:spLocks noGrp="1"/>
          </p:cNvSpPr>
          <p:nvPr>
            <p:ph type="sldNum" sz="quarter" idx="10"/>
          </p:nvPr>
        </p:nvSpPr>
        <p:spPr/>
        <p:txBody>
          <a:bodyPr/>
          <a:lstStyle/>
          <a:p>
            <a:fld id="{68DAE5B0-673C-4FFF-B72D-9E677BDD7B71}" type="slidenum">
              <a:rPr lang="en-US" smtClean="0"/>
              <a:t>39</a:t>
            </a:fld>
            <a:endParaRPr lang="en-US"/>
          </a:p>
        </p:txBody>
      </p:sp>
    </p:spTree>
    <p:extLst>
      <p:ext uri="{BB962C8B-B14F-4D97-AF65-F5344CB8AC3E}">
        <p14:creationId xmlns:p14="http://schemas.microsoft.com/office/powerpoint/2010/main" val="2108189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Education </a:t>
            </a:r>
            <a:r>
              <a:rPr lang="en-US" dirty="0" err="1"/>
              <a:t>infotype</a:t>
            </a:r>
            <a:r>
              <a:rPr lang="en-US" dirty="0"/>
              <a:t> was designed to capture up to 7 degrees on an employee.</a:t>
            </a:r>
          </a:p>
          <a:p>
            <a:endParaRPr lang="en-US" dirty="0"/>
          </a:p>
          <a:p>
            <a:r>
              <a:rPr lang="en-US" dirty="0"/>
              <a:t>Degree 1 is always the first or lowest degree held by the employee. </a:t>
            </a:r>
          </a:p>
        </p:txBody>
      </p:sp>
      <p:sp>
        <p:nvSpPr>
          <p:cNvPr id="4" name="Slide Number Placeholder 3"/>
          <p:cNvSpPr>
            <a:spLocks noGrp="1"/>
          </p:cNvSpPr>
          <p:nvPr>
            <p:ph type="sldNum" sz="quarter" idx="10"/>
          </p:nvPr>
        </p:nvSpPr>
        <p:spPr/>
        <p:txBody>
          <a:bodyPr/>
          <a:lstStyle/>
          <a:p>
            <a:fld id="{68DAE5B0-673C-4FFF-B72D-9E677BDD7B71}" type="slidenum">
              <a:rPr lang="en-US" smtClean="0"/>
              <a:t>40</a:t>
            </a:fld>
            <a:endParaRPr lang="en-US"/>
          </a:p>
        </p:txBody>
      </p:sp>
    </p:spTree>
    <p:extLst>
      <p:ext uri="{BB962C8B-B14F-4D97-AF65-F5344CB8AC3E}">
        <p14:creationId xmlns:p14="http://schemas.microsoft.com/office/powerpoint/2010/main" val="6131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major object in Texas State’s organizational plan is the position</a:t>
            </a:r>
          </a:p>
          <a:p>
            <a:endParaRPr lang="en-US" dirty="0"/>
          </a:p>
          <a:p>
            <a:r>
              <a:rPr lang="en-US" dirty="0"/>
              <a:t>Positions are:</a:t>
            </a:r>
          </a:p>
          <a:p>
            <a:pPr marL="628650" lvl="1" indent="-171450">
              <a:buFont typeface="Arial" panose="020B0604020202020204" pitchFamily="34" charset="0"/>
              <a:buChar char="•"/>
            </a:pPr>
            <a:r>
              <a:rPr lang="en-US" dirty="0"/>
              <a:t>Individual employee assignments</a:t>
            </a:r>
          </a:p>
          <a:p>
            <a:pPr marL="628650" lvl="1" indent="-171450">
              <a:buFont typeface="Arial" panose="020B0604020202020204" pitchFamily="34" charset="0"/>
              <a:buChar char="•"/>
            </a:pPr>
            <a:r>
              <a:rPr lang="en-US" dirty="0"/>
              <a:t>More specific than the jobs which describe them</a:t>
            </a:r>
          </a:p>
          <a:p>
            <a:pPr marL="628650" lvl="1" indent="-171450">
              <a:buFont typeface="Arial" panose="020B0604020202020204" pitchFamily="34" charset="0"/>
              <a:buChar char="•"/>
            </a:pPr>
            <a:r>
              <a:rPr lang="en-US" dirty="0"/>
              <a:t>Are linked to other organizational objects by relationships</a:t>
            </a:r>
          </a:p>
          <a:p>
            <a:endParaRPr lang="en-US" dirty="0"/>
          </a:p>
          <a:p>
            <a:r>
              <a:rPr lang="en-US" dirty="0"/>
              <a:t>An individual cannot be an employee of the University without being assigned to a position.</a:t>
            </a:r>
          </a:p>
          <a:p>
            <a:endParaRPr lang="en-US" dirty="0"/>
          </a:p>
          <a:p>
            <a:r>
              <a:rPr lang="en-US" dirty="0"/>
              <a:t>A manager is equivalent to the department head, giving them PCR authority.</a:t>
            </a:r>
          </a:p>
          <a:p>
            <a:endParaRPr lang="en-US" dirty="0"/>
          </a:p>
          <a:p>
            <a:r>
              <a:rPr lang="en-US" dirty="0"/>
              <a:t>The Vice Presidents determine which managers are designated as department heads.</a:t>
            </a:r>
          </a:p>
        </p:txBody>
      </p:sp>
      <p:sp>
        <p:nvSpPr>
          <p:cNvPr id="4" name="Slide Number Placeholder 3"/>
          <p:cNvSpPr>
            <a:spLocks noGrp="1"/>
          </p:cNvSpPr>
          <p:nvPr>
            <p:ph type="sldNum" sz="quarter" idx="10"/>
          </p:nvPr>
        </p:nvSpPr>
        <p:spPr/>
        <p:txBody>
          <a:bodyPr/>
          <a:lstStyle/>
          <a:p>
            <a:fld id="{68DAE5B0-673C-4FFF-B72D-9E677BDD7B71}" type="slidenum">
              <a:rPr lang="en-US" smtClean="0"/>
              <a:t>5</a:t>
            </a:fld>
            <a:endParaRPr lang="en-US"/>
          </a:p>
        </p:txBody>
      </p:sp>
    </p:spTree>
    <p:extLst>
      <p:ext uri="{BB962C8B-B14F-4D97-AF65-F5344CB8AC3E}">
        <p14:creationId xmlns:p14="http://schemas.microsoft.com/office/powerpoint/2010/main" val="189296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over emphasize the critical role positions fill in SAP.  </a:t>
            </a:r>
          </a:p>
          <a:p>
            <a:endParaRPr lang="en-US" dirty="0"/>
          </a:p>
          <a:p>
            <a:r>
              <a:rPr lang="en-US" dirty="0"/>
              <a:t>What’s the obvious </a:t>
            </a:r>
            <a:r>
              <a:rPr lang="en-US" b="1" u="sng" dirty="0"/>
              <a:t>prerequisite</a:t>
            </a:r>
            <a:r>
              <a:rPr lang="en-US" dirty="0"/>
              <a:t> for hiring an employee?  The existence of a position in your department’s SAP organizational structure.</a:t>
            </a:r>
          </a:p>
          <a:p>
            <a:endParaRPr lang="en-US" dirty="0"/>
          </a:p>
          <a:p>
            <a:r>
              <a:rPr lang="en-US" dirty="0"/>
              <a:t>And that same prerequisite applies to the other actions you see listed on this slide.</a:t>
            </a:r>
          </a:p>
          <a:p>
            <a:endParaRPr lang="en-US" dirty="0"/>
          </a:p>
          <a:p>
            <a:r>
              <a:rPr lang="en-US" dirty="0"/>
              <a:t>If funding has been approved to add a new position to a department, start the new position request process long before an employee is assigned to the position.  A New Position Data Form, or NPDF, will need to be completed and submitted to Human Resources for staff, student and non-academic graduate student positions.  NPDF forms are submitted to Faculty Records for faculty, academic graduate students and undergraduate instructional students.  </a:t>
            </a:r>
          </a:p>
          <a:p>
            <a:endParaRPr lang="en-US" dirty="0"/>
          </a:p>
          <a:p>
            <a:r>
              <a:rPr lang="en-US" dirty="0"/>
              <a:t>This form is available on the Human Resources Website, at www.hr.txstate.edu.</a:t>
            </a:r>
          </a:p>
        </p:txBody>
      </p:sp>
      <p:sp>
        <p:nvSpPr>
          <p:cNvPr id="4" name="Slide Number Placeholder 3"/>
          <p:cNvSpPr>
            <a:spLocks noGrp="1"/>
          </p:cNvSpPr>
          <p:nvPr>
            <p:ph type="sldNum" sz="quarter" idx="10"/>
          </p:nvPr>
        </p:nvSpPr>
        <p:spPr/>
        <p:txBody>
          <a:bodyPr/>
          <a:lstStyle/>
          <a:p>
            <a:fld id="{68DAE5B0-673C-4FFF-B72D-9E677BDD7B71}" type="slidenum">
              <a:rPr lang="en-US" smtClean="0"/>
              <a:t>6</a:t>
            </a:fld>
            <a:endParaRPr lang="en-US"/>
          </a:p>
        </p:txBody>
      </p:sp>
    </p:spTree>
    <p:extLst>
      <p:ext uri="{BB962C8B-B14F-4D97-AF65-F5344CB8AC3E}">
        <p14:creationId xmlns:p14="http://schemas.microsoft.com/office/powerpoint/2010/main" val="379389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leave is </a:t>
            </a:r>
            <a:r>
              <a:rPr lang="en-US" b="1" dirty="0"/>
              <a:t>less than</a:t>
            </a:r>
            <a:r>
              <a:rPr lang="en-US" dirty="0"/>
              <a:t> 30 days, pay adjustments will be made through time reporting.</a:t>
            </a:r>
          </a:p>
        </p:txBody>
      </p:sp>
      <p:sp>
        <p:nvSpPr>
          <p:cNvPr id="4" name="Slide Number Placeholder 3"/>
          <p:cNvSpPr>
            <a:spLocks noGrp="1"/>
          </p:cNvSpPr>
          <p:nvPr>
            <p:ph type="sldNum" sz="quarter" idx="10"/>
          </p:nvPr>
        </p:nvSpPr>
        <p:spPr/>
        <p:txBody>
          <a:bodyPr/>
          <a:lstStyle/>
          <a:p>
            <a:fld id="{68DAE5B0-673C-4FFF-B72D-9E677BDD7B71}" type="slidenum">
              <a:rPr lang="en-US" smtClean="0"/>
              <a:t>8</a:t>
            </a:fld>
            <a:endParaRPr lang="en-US"/>
          </a:p>
        </p:txBody>
      </p:sp>
    </p:spTree>
    <p:extLst>
      <p:ext uri="{BB962C8B-B14F-4D97-AF65-F5344CB8AC3E}">
        <p14:creationId xmlns:p14="http://schemas.microsoft.com/office/powerpoint/2010/main" val="309629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AE5B0-673C-4FFF-B72D-9E677BDD7B71}" type="slidenum">
              <a:rPr lang="en-US" smtClean="0"/>
              <a:t>10</a:t>
            </a:fld>
            <a:endParaRPr lang="en-US"/>
          </a:p>
        </p:txBody>
      </p:sp>
    </p:spTree>
    <p:extLst>
      <p:ext uri="{BB962C8B-B14F-4D97-AF65-F5344CB8AC3E}">
        <p14:creationId xmlns:p14="http://schemas.microsoft.com/office/powerpoint/2010/main" val="258536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FTEs are not used to calculate pay rates in SAP as they were in the old system.</a:t>
            </a:r>
          </a:p>
        </p:txBody>
      </p:sp>
      <p:sp>
        <p:nvSpPr>
          <p:cNvPr id="4" name="Slide Number Placeholder 3"/>
          <p:cNvSpPr>
            <a:spLocks noGrp="1"/>
          </p:cNvSpPr>
          <p:nvPr>
            <p:ph type="sldNum" sz="quarter" idx="10"/>
          </p:nvPr>
        </p:nvSpPr>
        <p:spPr/>
        <p:txBody>
          <a:bodyPr/>
          <a:lstStyle/>
          <a:p>
            <a:fld id="{68DAE5B0-673C-4FFF-B72D-9E677BDD7B71}" type="slidenum">
              <a:rPr lang="en-US" smtClean="0"/>
              <a:t>11</a:t>
            </a:fld>
            <a:endParaRPr lang="en-US"/>
          </a:p>
        </p:txBody>
      </p:sp>
    </p:spTree>
    <p:extLst>
      <p:ext uri="{BB962C8B-B14F-4D97-AF65-F5344CB8AC3E}">
        <p14:creationId xmlns:p14="http://schemas.microsoft.com/office/powerpoint/2010/main" val="333739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Concurrent employment is needed when you have different rates of pay or different reporting lines or different job duties.</a:t>
            </a:r>
          </a:p>
        </p:txBody>
      </p:sp>
      <p:sp>
        <p:nvSpPr>
          <p:cNvPr id="4" name="Slide Number Placeholder 3"/>
          <p:cNvSpPr>
            <a:spLocks noGrp="1"/>
          </p:cNvSpPr>
          <p:nvPr>
            <p:ph type="sldNum" sz="quarter" idx="10"/>
          </p:nvPr>
        </p:nvSpPr>
        <p:spPr/>
        <p:txBody>
          <a:bodyPr/>
          <a:lstStyle/>
          <a:p>
            <a:fld id="{68DAE5B0-673C-4FFF-B72D-9E677BDD7B71}" type="slidenum">
              <a:rPr lang="en-US" smtClean="0"/>
              <a:t>12</a:t>
            </a:fld>
            <a:endParaRPr lang="en-US"/>
          </a:p>
        </p:txBody>
      </p:sp>
    </p:spTree>
    <p:extLst>
      <p:ext uri="{BB962C8B-B14F-4D97-AF65-F5344CB8AC3E}">
        <p14:creationId xmlns:p14="http://schemas.microsoft.com/office/powerpoint/2010/main" val="381534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retirees and program faculty are not picked up in the mass leave and return from leave actions.</a:t>
            </a:r>
          </a:p>
          <a:p>
            <a:endParaRPr lang="en-US" dirty="0"/>
          </a:p>
          <a:p>
            <a:r>
              <a:rPr lang="en-US" dirty="0"/>
              <a:t>Working retirees and program faculty must have rehire or leave and return from leave actions processed for them so funds can be encumbered and unencumbered in the budget.  </a:t>
            </a:r>
          </a:p>
        </p:txBody>
      </p:sp>
      <p:sp>
        <p:nvSpPr>
          <p:cNvPr id="4" name="Slide Number Placeholder 3"/>
          <p:cNvSpPr>
            <a:spLocks noGrp="1"/>
          </p:cNvSpPr>
          <p:nvPr>
            <p:ph type="sldNum" sz="quarter" idx="10"/>
          </p:nvPr>
        </p:nvSpPr>
        <p:spPr/>
        <p:txBody>
          <a:bodyPr/>
          <a:lstStyle/>
          <a:p>
            <a:fld id="{68DAE5B0-673C-4FFF-B72D-9E677BDD7B71}" type="slidenum">
              <a:rPr lang="en-US" smtClean="0"/>
              <a:t>13</a:t>
            </a:fld>
            <a:endParaRPr lang="en-US"/>
          </a:p>
        </p:txBody>
      </p:sp>
    </p:spTree>
    <p:extLst>
      <p:ext uri="{BB962C8B-B14F-4D97-AF65-F5344CB8AC3E}">
        <p14:creationId xmlns:p14="http://schemas.microsoft.com/office/powerpoint/2010/main" val="359582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EA37DB-624C-434D-8C87-F14B98E3B836}" type="datetime1">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D8878-7055-472E-93D2-1E5578FC6866}" type="slidenum">
              <a:rPr lang="en-US" smtClean="0"/>
              <a:t>‹#›</a:t>
            </a:fld>
            <a:endParaRPr lang="en-US"/>
          </a:p>
        </p:txBody>
      </p:sp>
    </p:spTree>
    <p:extLst>
      <p:ext uri="{BB962C8B-B14F-4D97-AF65-F5344CB8AC3E}">
        <p14:creationId xmlns:p14="http://schemas.microsoft.com/office/powerpoint/2010/main" val="326180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6CFAD-22E0-46C6-A5EE-98606E5954FE}" type="datetime1">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D8878-7055-472E-93D2-1E5578FC6866}" type="slidenum">
              <a:rPr lang="en-US" smtClean="0"/>
              <a:t>‹#›</a:t>
            </a:fld>
            <a:endParaRPr lang="en-US"/>
          </a:p>
        </p:txBody>
      </p:sp>
    </p:spTree>
    <p:extLst>
      <p:ext uri="{BB962C8B-B14F-4D97-AF65-F5344CB8AC3E}">
        <p14:creationId xmlns:p14="http://schemas.microsoft.com/office/powerpoint/2010/main" val="144989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C20940-B759-4FA6-9687-C94C35A9A831}" type="datetime1">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D8878-7055-472E-93D2-1E5578FC6866}" type="slidenum">
              <a:rPr lang="en-US" smtClean="0"/>
              <a:t>‹#›</a:t>
            </a:fld>
            <a:endParaRPr lang="en-US"/>
          </a:p>
        </p:txBody>
      </p:sp>
    </p:spTree>
    <p:extLst>
      <p:ext uri="{BB962C8B-B14F-4D97-AF65-F5344CB8AC3E}">
        <p14:creationId xmlns:p14="http://schemas.microsoft.com/office/powerpoint/2010/main" val="312703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8EB74-9E54-4EF9-BE62-74BF0D8B0589}" type="datetime1">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D8878-7055-472E-93D2-1E5578FC6866}" type="slidenum">
              <a:rPr lang="en-US" smtClean="0"/>
              <a:t>‹#›</a:t>
            </a:fld>
            <a:endParaRPr lang="en-US"/>
          </a:p>
        </p:txBody>
      </p:sp>
    </p:spTree>
    <p:extLst>
      <p:ext uri="{BB962C8B-B14F-4D97-AF65-F5344CB8AC3E}">
        <p14:creationId xmlns:p14="http://schemas.microsoft.com/office/powerpoint/2010/main" val="252491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B7D97B-0C43-4D59-BD09-0026DE33F004}" type="datetime1">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D8878-7055-472E-93D2-1E5578FC6866}" type="slidenum">
              <a:rPr lang="en-US" smtClean="0"/>
              <a:t>‹#›</a:t>
            </a:fld>
            <a:endParaRPr lang="en-US"/>
          </a:p>
        </p:txBody>
      </p:sp>
    </p:spTree>
    <p:extLst>
      <p:ext uri="{BB962C8B-B14F-4D97-AF65-F5344CB8AC3E}">
        <p14:creationId xmlns:p14="http://schemas.microsoft.com/office/powerpoint/2010/main" val="424823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69A530-DC78-4654-A016-B3798C5CD56A}" type="datetime1">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D8878-7055-472E-93D2-1E5578FC6866}" type="slidenum">
              <a:rPr lang="en-US" smtClean="0"/>
              <a:t>‹#›</a:t>
            </a:fld>
            <a:endParaRPr lang="en-US"/>
          </a:p>
        </p:txBody>
      </p:sp>
    </p:spTree>
    <p:extLst>
      <p:ext uri="{BB962C8B-B14F-4D97-AF65-F5344CB8AC3E}">
        <p14:creationId xmlns:p14="http://schemas.microsoft.com/office/powerpoint/2010/main" val="169995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F1D51A-3310-4A63-8320-895F4ACD6800}" type="datetime1">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D8878-7055-472E-93D2-1E5578FC6866}" type="slidenum">
              <a:rPr lang="en-US" smtClean="0"/>
              <a:t>‹#›</a:t>
            </a:fld>
            <a:endParaRPr lang="en-US"/>
          </a:p>
        </p:txBody>
      </p:sp>
    </p:spTree>
    <p:extLst>
      <p:ext uri="{BB962C8B-B14F-4D97-AF65-F5344CB8AC3E}">
        <p14:creationId xmlns:p14="http://schemas.microsoft.com/office/powerpoint/2010/main" val="344168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D62322-0A88-4658-9F77-736771656277}" type="datetime1">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D8878-7055-472E-93D2-1E5578FC6866}" type="slidenum">
              <a:rPr lang="en-US" smtClean="0"/>
              <a:t>‹#›</a:t>
            </a:fld>
            <a:endParaRPr lang="en-US"/>
          </a:p>
        </p:txBody>
      </p:sp>
    </p:spTree>
    <p:extLst>
      <p:ext uri="{BB962C8B-B14F-4D97-AF65-F5344CB8AC3E}">
        <p14:creationId xmlns:p14="http://schemas.microsoft.com/office/powerpoint/2010/main" val="188670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3364D-90ED-4D67-8D14-7A1C2CE6EA76}" type="datetime1">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7D8878-7055-472E-93D2-1E5578FC6866}" type="slidenum">
              <a:rPr lang="en-US" smtClean="0"/>
              <a:t>‹#›</a:t>
            </a:fld>
            <a:endParaRPr lang="en-US"/>
          </a:p>
        </p:txBody>
      </p:sp>
    </p:spTree>
    <p:extLst>
      <p:ext uri="{BB962C8B-B14F-4D97-AF65-F5344CB8AC3E}">
        <p14:creationId xmlns:p14="http://schemas.microsoft.com/office/powerpoint/2010/main" val="203943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EA9540-CC96-45A6-ABB7-38CD94ACEBB2}" type="datetime1">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D8878-7055-472E-93D2-1E5578FC6866}" type="slidenum">
              <a:rPr lang="en-US" smtClean="0"/>
              <a:t>‹#›</a:t>
            </a:fld>
            <a:endParaRPr lang="en-US"/>
          </a:p>
        </p:txBody>
      </p:sp>
    </p:spTree>
    <p:extLst>
      <p:ext uri="{BB962C8B-B14F-4D97-AF65-F5344CB8AC3E}">
        <p14:creationId xmlns:p14="http://schemas.microsoft.com/office/powerpoint/2010/main" val="252770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F9570F-5D92-4DF5-A4C7-65935B71DD2E}" type="datetime1">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D8878-7055-472E-93D2-1E5578FC6866}" type="slidenum">
              <a:rPr lang="en-US" smtClean="0"/>
              <a:t>‹#›</a:t>
            </a:fld>
            <a:endParaRPr lang="en-US"/>
          </a:p>
        </p:txBody>
      </p:sp>
    </p:spTree>
    <p:extLst>
      <p:ext uri="{BB962C8B-B14F-4D97-AF65-F5344CB8AC3E}">
        <p14:creationId xmlns:p14="http://schemas.microsoft.com/office/powerpoint/2010/main" val="44268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FBA96-4CD1-43EA-9A78-63C1AEB35706}" type="datetime1">
              <a:rPr lang="en-US" smtClean="0"/>
              <a:t>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D8878-7055-472E-93D2-1E5578FC6866}" type="slidenum">
              <a:rPr lang="en-US" smtClean="0"/>
              <a:t>‹#›</a:t>
            </a:fld>
            <a:endParaRPr lang="en-US"/>
          </a:p>
        </p:txBody>
      </p:sp>
    </p:spTree>
    <p:extLst>
      <p:ext uri="{BB962C8B-B14F-4D97-AF65-F5344CB8AC3E}">
        <p14:creationId xmlns:p14="http://schemas.microsoft.com/office/powerpoint/2010/main" val="1726491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hr.txstate.edu/hrmasterdatacenter/NSNR-Hiring-Step.html"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mailto:td01@txstate.edu" TargetMode="External"/><Relationship Id="rId2" Type="http://schemas.openxmlformats.org/officeDocument/2006/relationships/hyperlink" Target="mailto:kb1367@txstate.edu" TargetMode="External"/><Relationship Id="rId1" Type="http://schemas.openxmlformats.org/officeDocument/2006/relationships/slideLayout" Target="../slideLayouts/slideLayout1.xml"/><Relationship Id="rId5" Type="http://schemas.openxmlformats.org/officeDocument/2006/relationships/hyperlink" Target="mailto:es15@txstate.edu" TargetMode="External"/><Relationship Id="rId4" Type="http://schemas.openxmlformats.org/officeDocument/2006/relationships/hyperlink" Target="mailto:lisag@txstate.edu"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695" y="6569242"/>
            <a:ext cx="4382610" cy="2887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4104" y="5392212"/>
            <a:ext cx="1828800" cy="762149"/>
          </a:xfrm>
          <a:prstGeom prst="rect">
            <a:avLst/>
          </a:prstGeom>
        </p:spPr>
      </p:pic>
      <p:sp>
        <p:nvSpPr>
          <p:cNvPr id="7" name="Rectangle 6"/>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18933" y="2254684"/>
            <a:ext cx="11095533" cy="10789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sz="2600" b="1" spc="300" dirty="0" smtClean="0">
                <a:solidFill>
                  <a:srgbClr val="501214"/>
                </a:solidFill>
                <a:latin typeface="Euphemia"/>
                <a:cs typeface="Arial" panose="020B0604020202020204" pitchFamily="34" charset="0"/>
              </a:rPr>
              <a:t>Understanding Staff PCR Appointments in SAP</a:t>
            </a:r>
            <a:endParaRPr lang="en-US" sz="2400" b="1" i="1" spc="300" dirty="0">
              <a:solidFill>
                <a:srgbClr val="6A5638"/>
              </a:solidFill>
              <a:latin typeface="Euphemia"/>
              <a:cs typeface="Arial" panose="020B0604020202020204" pitchFamily="34" charset="0"/>
            </a:endParaRPr>
          </a:p>
        </p:txBody>
      </p:sp>
    </p:spTree>
    <p:extLst>
      <p:ext uri="{BB962C8B-B14F-4D97-AF65-F5344CB8AC3E}">
        <p14:creationId xmlns:p14="http://schemas.microsoft.com/office/powerpoint/2010/main" val="1603451756"/>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5" y="342393"/>
            <a:ext cx="10566612" cy="11591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Euphemia"/>
              </a:rPr>
              <a:t>Things to Know Before You Start</a:t>
            </a:r>
            <a:endParaRPr kumimoji="0" lang="en-US" sz="3000" b="1" i="0" u="none" strike="noStrike" kern="1200" cap="none" spc="300" normalizeH="0" baseline="0" noProof="0" dirty="0">
              <a:ln>
                <a:noFill/>
              </a:ln>
              <a:solidFill>
                <a:srgbClr val="501214">
                  <a:lumMod val="75000"/>
                </a:srgbClr>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10</a:t>
            </a:fld>
            <a:endParaRPr lang="en-US" dirty="0">
              <a:latin typeface="Euphemia"/>
            </a:endParaRPr>
          </a:p>
        </p:txBody>
      </p:sp>
      <p:sp>
        <p:nvSpPr>
          <p:cNvPr id="2" name="TextBox 1"/>
          <p:cNvSpPr txBox="1"/>
          <p:nvPr/>
        </p:nvSpPr>
        <p:spPr>
          <a:xfrm>
            <a:off x="809625" y="1594651"/>
            <a:ext cx="10725150" cy="4247317"/>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Euphemia"/>
              </a:rPr>
              <a:t>Employee </a:t>
            </a:r>
            <a:r>
              <a:rPr lang="en-US" altLang="en-US" u="sng" dirty="0">
                <a:latin typeface="Euphemia"/>
              </a:rPr>
              <a:t>appointments</a:t>
            </a:r>
            <a:r>
              <a:rPr lang="en-US" altLang="en-US" dirty="0">
                <a:latin typeface="Euphemia"/>
              </a:rPr>
              <a:t> are open ended with no termination dates - ending dates are not set up in advance.</a:t>
            </a:r>
          </a:p>
          <a:p>
            <a:pPr marL="742950" lvl="1" indent="-285750">
              <a:lnSpc>
                <a:spcPct val="150000"/>
              </a:lnSpc>
              <a:buFont typeface="Courier New" panose="02070309020205020404" pitchFamily="49" charset="0"/>
              <a:buChar char="o"/>
            </a:pPr>
            <a:r>
              <a:rPr lang="en-US" altLang="en-US" dirty="0">
                <a:latin typeface="Euphemia"/>
              </a:rPr>
              <a:t>The </a:t>
            </a:r>
            <a:r>
              <a:rPr lang="en-US" altLang="en-US" u="sng" dirty="0">
                <a:latin typeface="Euphemia"/>
              </a:rPr>
              <a:t>funding</a:t>
            </a:r>
            <a:r>
              <a:rPr lang="en-US" altLang="en-US" dirty="0">
                <a:latin typeface="Euphemia"/>
              </a:rPr>
              <a:t> for grant employees can have ending dates, however, a funding end date does not end an employee’s appointment or employment.</a:t>
            </a:r>
          </a:p>
          <a:p>
            <a:pPr marL="742950" lvl="1" indent="-285750">
              <a:lnSpc>
                <a:spcPct val="150000"/>
              </a:lnSpc>
              <a:buFont typeface="Courier New" panose="02070309020205020404" pitchFamily="49" charset="0"/>
              <a:buChar char="o"/>
            </a:pPr>
            <a:r>
              <a:rPr lang="en-US" altLang="en-US" dirty="0">
                <a:latin typeface="Euphemia"/>
              </a:rPr>
              <a:t>All employees, including faculty and students, must have a separation PCR prepared so that there will be a vacant position in which to hire or appoint a replacement.</a:t>
            </a:r>
          </a:p>
          <a:p>
            <a:pPr marL="742950" lvl="1" indent="-285750">
              <a:lnSpc>
                <a:spcPct val="150000"/>
              </a:lnSpc>
              <a:buFont typeface="Courier New" panose="02070309020205020404" pitchFamily="49" charset="0"/>
              <a:buChar char="o"/>
            </a:pPr>
            <a:r>
              <a:rPr lang="en-US" altLang="en-US" dirty="0">
                <a:latin typeface="Euphemia"/>
              </a:rPr>
              <a:t>If a separation PCR is not prepared for salaried employees, even those who are temporary, they will continue to be paid once they leave the university.</a:t>
            </a:r>
          </a:p>
          <a:p>
            <a:pPr marL="742950" lvl="1" indent="-285750">
              <a:lnSpc>
                <a:spcPct val="150000"/>
              </a:lnSpc>
              <a:buFont typeface="Courier New" panose="02070309020205020404" pitchFamily="49" charset="0"/>
              <a:buChar char="o"/>
            </a:pPr>
            <a:r>
              <a:rPr lang="en-US" altLang="en-US" dirty="0">
                <a:latin typeface="Euphemia"/>
              </a:rPr>
              <a:t>A separation PCR is not required if an employee is changing departments. The department that is receiving the employee will prepare the PCR.</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9316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12694" y="425197"/>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Euphemia"/>
              </a:rPr>
              <a:t>Things to Know (cont.) </a:t>
            </a:r>
            <a:endParaRPr kumimoji="0" lang="en-US" sz="3000" b="1" i="0" u="none" strike="noStrike" kern="1200" cap="none" spc="300" normalizeH="0" baseline="0" noProof="0" dirty="0">
              <a:ln>
                <a:noFill/>
              </a:ln>
              <a:solidFill>
                <a:srgbClr val="501214">
                  <a:lumMod val="75000"/>
                </a:srgbClr>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11</a:t>
            </a:fld>
            <a:endParaRPr lang="en-US" dirty="0">
              <a:latin typeface="Euphemia"/>
            </a:endParaRPr>
          </a:p>
        </p:txBody>
      </p:sp>
      <p:sp>
        <p:nvSpPr>
          <p:cNvPr id="2" name="TextBox 1"/>
          <p:cNvSpPr txBox="1"/>
          <p:nvPr/>
        </p:nvSpPr>
        <p:spPr>
          <a:xfrm>
            <a:off x="602673" y="1828800"/>
            <a:ext cx="10932102" cy="3000821"/>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Euphemia"/>
              </a:rPr>
              <a:t>The effective date on a PCR should be the actual date that the action begins </a:t>
            </a:r>
          </a:p>
          <a:p>
            <a:pPr marL="1257300" lvl="2" indent="-342900">
              <a:lnSpc>
                <a:spcPct val="150000"/>
              </a:lnSpc>
              <a:buFont typeface="Arial" panose="020B0604020202020204" pitchFamily="34" charset="0"/>
              <a:buChar char="•"/>
            </a:pPr>
            <a:r>
              <a:rPr lang="en-US" altLang="en-US" i="1" dirty="0" smtClean="0">
                <a:latin typeface="Euphemia"/>
              </a:rPr>
              <a:t>Example: The </a:t>
            </a:r>
            <a:r>
              <a:rPr lang="en-US" altLang="en-US" i="1" dirty="0">
                <a:latin typeface="Euphemia"/>
              </a:rPr>
              <a:t>first date of employment or the last day worked.</a:t>
            </a:r>
          </a:p>
          <a:p>
            <a:pPr marL="742950" lvl="1" indent="-285750">
              <a:lnSpc>
                <a:spcPct val="150000"/>
              </a:lnSpc>
              <a:buFont typeface="Courier New" panose="02070309020205020404" pitchFamily="49" charset="0"/>
              <a:buChar char="o"/>
            </a:pPr>
            <a:r>
              <a:rPr lang="en-US" altLang="en-US" dirty="0">
                <a:latin typeface="Euphemia"/>
              </a:rPr>
              <a:t>The cost distribution on a PCR must always equal 100% even if the employee’s FTE is less than 100% </a:t>
            </a:r>
          </a:p>
          <a:p>
            <a:pPr marL="742950" lvl="1" indent="-285750">
              <a:lnSpc>
                <a:spcPct val="150000"/>
              </a:lnSpc>
              <a:buFont typeface="Courier New" panose="02070309020205020404" pitchFamily="49" charset="0"/>
              <a:buChar char="o"/>
            </a:pPr>
            <a:r>
              <a:rPr lang="en-US" altLang="en-US" dirty="0">
                <a:latin typeface="Euphemia"/>
              </a:rPr>
              <a:t>Basic pay entered is the employee’s actual pay</a:t>
            </a:r>
          </a:p>
          <a:p>
            <a:pPr marL="1200150" lvl="2" indent="-285750">
              <a:lnSpc>
                <a:spcPct val="150000"/>
              </a:lnSpc>
              <a:buFont typeface="Arial" panose="020B0604020202020204" pitchFamily="34" charset="0"/>
              <a:buChar char="•"/>
            </a:pPr>
            <a:r>
              <a:rPr lang="en-US" altLang="en-US" i="1" dirty="0">
                <a:latin typeface="Euphemia"/>
              </a:rPr>
              <a:t>Example: If an employee is appointed at 50%, the basic pay entered should be 50% of the full-time rate</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8975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Euphemia"/>
              </a:rPr>
              <a:t>Concurrent Employment</a:t>
            </a:r>
            <a:endParaRPr kumimoji="0" lang="en-US" sz="3000" b="1" i="0" u="none" strike="noStrike" kern="1200" cap="none" spc="300" normalizeH="0" baseline="0" noProof="0" dirty="0">
              <a:ln>
                <a:noFill/>
              </a:ln>
              <a:solidFill>
                <a:srgbClr val="501214">
                  <a:lumMod val="75000"/>
                </a:srgbClr>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12</a:t>
            </a:fld>
            <a:endParaRPr lang="en-US" dirty="0">
              <a:latin typeface="Euphemia"/>
            </a:endParaRPr>
          </a:p>
        </p:txBody>
      </p:sp>
      <p:sp>
        <p:nvSpPr>
          <p:cNvPr id="2" name="TextBox 1"/>
          <p:cNvSpPr txBox="1"/>
          <p:nvPr/>
        </p:nvSpPr>
        <p:spPr>
          <a:xfrm>
            <a:off x="809625" y="1482266"/>
            <a:ext cx="10725150" cy="3000821"/>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Euphemia"/>
              </a:rPr>
              <a:t>Employees who fill multiple positions, have multiple reporting lines or multiple pay rates are concurrently employed</a:t>
            </a:r>
          </a:p>
          <a:p>
            <a:pPr marL="742950" lvl="1" indent="-285750">
              <a:lnSpc>
                <a:spcPct val="150000"/>
              </a:lnSpc>
              <a:buFont typeface="Courier New" panose="02070309020205020404" pitchFamily="49" charset="0"/>
              <a:buChar char="o"/>
            </a:pPr>
            <a:r>
              <a:rPr lang="en-US" altLang="en-US" dirty="0">
                <a:latin typeface="Euphemia"/>
              </a:rPr>
              <a:t>Concurrent employees are allowed to have multiple pay rates</a:t>
            </a:r>
          </a:p>
          <a:p>
            <a:pPr marL="742950" lvl="1" indent="-285750">
              <a:lnSpc>
                <a:spcPct val="150000"/>
              </a:lnSpc>
              <a:buFont typeface="Courier New" panose="02070309020205020404" pitchFamily="49" charset="0"/>
              <a:buChar char="o"/>
            </a:pPr>
            <a:r>
              <a:rPr lang="en-US" altLang="en-US" dirty="0">
                <a:latin typeface="Euphemia"/>
              </a:rPr>
              <a:t>Employees who are funded from different sources of funds but perform the same job duties are not concurrently employed</a:t>
            </a:r>
          </a:p>
          <a:p>
            <a:pPr marL="742950" lvl="1" indent="-285750">
              <a:lnSpc>
                <a:spcPct val="150000"/>
              </a:lnSpc>
              <a:buFont typeface="Courier New" panose="02070309020205020404" pitchFamily="49" charset="0"/>
              <a:buChar char="o"/>
            </a:pPr>
            <a:r>
              <a:rPr lang="en-US" altLang="en-US" dirty="0">
                <a:latin typeface="Euphemia"/>
              </a:rPr>
              <a:t>Each staff position that is eligible for the University Longevity Program (ULP) has its own ULP eligibility date and schedule</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72771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Euphemia"/>
              </a:rPr>
              <a:t>Processing for Less Than 12 Month Employees</a:t>
            </a:r>
            <a:endParaRPr kumimoji="0" lang="en-US" sz="3000" b="1" i="0" u="none" strike="noStrike" kern="1200" cap="none" spc="300" normalizeH="0" baseline="0" noProof="0" dirty="0">
              <a:ln>
                <a:noFill/>
              </a:ln>
              <a:solidFill>
                <a:srgbClr val="501214">
                  <a:lumMod val="75000"/>
                </a:srgbClr>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13</a:t>
            </a:fld>
            <a:endParaRPr lang="en-US" dirty="0">
              <a:latin typeface="Euphemia"/>
            </a:endParaRPr>
          </a:p>
        </p:txBody>
      </p:sp>
      <p:sp>
        <p:nvSpPr>
          <p:cNvPr id="2" name="TextBox 1"/>
          <p:cNvSpPr txBox="1"/>
          <p:nvPr/>
        </p:nvSpPr>
        <p:spPr>
          <a:xfrm>
            <a:off x="809625" y="1828800"/>
            <a:ext cx="10725150" cy="3000821"/>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b="1" dirty="0">
                <a:latin typeface="Euphemia"/>
              </a:rPr>
              <a:t>Less than 12 month employees will be placed on Leave without Pay status beginning 6/1 and will be returned to Active status 9/1.</a:t>
            </a:r>
          </a:p>
          <a:p>
            <a:pPr marL="1200150" lvl="2" indent="-285750">
              <a:lnSpc>
                <a:spcPct val="150000"/>
              </a:lnSpc>
              <a:buFont typeface="Arial" panose="020B0604020202020204" pitchFamily="34" charset="0"/>
              <a:buChar char="•"/>
            </a:pPr>
            <a:r>
              <a:rPr lang="en-US" altLang="en-US" dirty="0">
                <a:latin typeface="Euphemia"/>
              </a:rPr>
              <a:t>The less than 12 month status is designated as the employee subgroup and appears as “&lt; 12 month”</a:t>
            </a:r>
          </a:p>
          <a:p>
            <a:pPr marL="742950" lvl="1" indent="-285750">
              <a:lnSpc>
                <a:spcPct val="150000"/>
              </a:lnSpc>
              <a:buFont typeface="Courier New" panose="02070309020205020404" pitchFamily="49" charset="0"/>
              <a:buChar char="o"/>
            </a:pPr>
            <a:r>
              <a:rPr lang="en-US" altLang="en-US" b="1" dirty="0">
                <a:latin typeface="Euphemia"/>
              </a:rPr>
              <a:t>No action is required by the department unless </a:t>
            </a:r>
          </a:p>
          <a:p>
            <a:pPr marL="1200150" lvl="2" indent="-285750">
              <a:lnSpc>
                <a:spcPct val="150000"/>
              </a:lnSpc>
              <a:buFont typeface="Arial" panose="020B0604020202020204" pitchFamily="34" charset="0"/>
              <a:buChar char="•"/>
            </a:pPr>
            <a:r>
              <a:rPr lang="en-US" altLang="en-US" dirty="0">
                <a:latin typeface="Euphemia"/>
              </a:rPr>
              <a:t>the staff employee works during the summer,</a:t>
            </a:r>
          </a:p>
          <a:p>
            <a:pPr marL="1200150" lvl="2" indent="-285750">
              <a:lnSpc>
                <a:spcPct val="150000"/>
              </a:lnSpc>
              <a:buFont typeface="Arial" panose="020B0604020202020204" pitchFamily="34" charset="0"/>
              <a:buChar char="•"/>
            </a:pPr>
            <a:r>
              <a:rPr lang="en-US" altLang="en-US" dirty="0">
                <a:latin typeface="Euphemia"/>
              </a:rPr>
              <a:t>the staff employee is a working retiree</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2892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Processing for Grant Employees</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14</a:t>
            </a:fld>
            <a:endParaRPr lang="en-US" dirty="0">
              <a:latin typeface="Euphemia"/>
            </a:endParaRPr>
          </a:p>
        </p:txBody>
      </p:sp>
      <p:sp>
        <p:nvSpPr>
          <p:cNvPr id="2" name="TextBox 1"/>
          <p:cNvSpPr txBox="1"/>
          <p:nvPr/>
        </p:nvSpPr>
        <p:spPr>
          <a:xfrm>
            <a:off x="809625" y="1828800"/>
            <a:ext cx="10725150" cy="1754326"/>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Euphemia"/>
              </a:rPr>
              <a:t>Cost distribution can change from month to month but the employee remains the same (benefits or non benefits eligible, etc.).</a:t>
            </a:r>
          </a:p>
          <a:p>
            <a:pPr marL="742950" lvl="1" indent="-285750">
              <a:lnSpc>
                <a:spcPct val="150000"/>
              </a:lnSpc>
              <a:buFont typeface="Courier New" panose="02070309020205020404" pitchFamily="49" charset="0"/>
              <a:buChar char="o"/>
            </a:pPr>
            <a:r>
              <a:rPr lang="en-US" altLang="en-US" dirty="0">
                <a:latin typeface="Euphemia"/>
              </a:rPr>
              <a:t>PCRs are only created for the time period when the funding can be assigned at 100</a:t>
            </a:r>
            <a:r>
              <a:rPr lang="en-US" altLang="en-US" dirty="0" smtClean="0">
                <a:latin typeface="Euphemia"/>
              </a:rPr>
              <a:t>%. Most </a:t>
            </a:r>
            <a:r>
              <a:rPr lang="en-US" altLang="en-US" dirty="0">
                <a:latin typeface="Euphemia"/>
              </a:rPr>
              <a:t>grant employees will have several Change in Cost Distribution PCRs created in one fiscal year.</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26265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chemeClr val="tx1"/>
                </a:solidFill>
                <a:latin typeface="Euphemia"/>
              </a:rPr>
              <a:t>Costing effective through 8/31/2012</a:t>
            </a:r>
            <a:endParaRPr kumimoji="0" lang="en-US" sz="3000" b="1" i="0" u="none" strike="noStrike" kern="1200" cap="none" spc="300" normalizeH="0" baseline="0" noProof="0" dirty="0">
              <a:ln>
                <a:noFill/>
              </a:ln>
              <a:solidFill>
                <a:schemeClr val="tx1"/>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15</a:t>
            </a:fld>
            <a:endParaRPr lang="en-US" dirty="0">
              <a:latin typeface="Euphemia"/>
            </a:endParaRPr>
          </a:p>
        </p:txBody>
      </p:sp>
      <p:pic>
        <p:nvPicPr>
          <p:cNvPr id="8" name="Picture 7">
            <a:extLst>
              <a:ext uri="{FF2B5EF4-FFF2-40B4-BE49-F238E27FC236}">
                <a16:creationId xmlns:a16="http://schemas.microsoft.com/office/drawing/2014/main" id="{F4E5D866-7429-41D0-9ED0-24D273911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606" y="1600200"/>
            <a:ext cx="6808788" cy="3657600"/>
          </a:xfrm>
          <a:prstGeom prst="rect">
            <a:avLst/>
          </a:prstGeom>
          <a:noFill/>
          <a:ln w="12700">
            <a:solidFill>
              <a:srgbClr val="FF0000">
                <a:alpha val="0"/>
              </a:srgbClr>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60729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Euphemia"/>
              </a:rPr>
              <a:t>PCR Forms</a:t>
            </a:r>
            <a:endParaRPr kumimoji="0" lang="en-US" sz="3000" b="1" i="0" u="none" strike="noStrike" kern="1200" cap="none" spc="300" normalizeH="0" baseline="0" noProof="0" dirty="0">
              <a:ln>
                <a:noFill/>
              </a:ln>
              <a:solidFill>
                <a:srgbClr val="501214">
                  <a:lumMod val="75000"/>
                </a:srgbClr>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16</a:t>
            </a:fld>
            <a:endParaRPr lang="en-US" dirty="0">
              <a:latin typeface="Euphemia"/>
            </a:endParaRPr>
          </a:p>
        </p:txBody>
      </p:sp>
      <p:sp>
        <p:nvSpPr>
          <p:cNvPr id="2" name="TextBox 1"/>
          <p:cNvSpPr txBox="1"/>
          <p:nvPr/>
        </p:nvSpPr>
        <p:spPr>
          <a:xfrm>
            <a:off x="809625" y="1511295"/>
            <a:ext cx="10725150" cy="2169825"/>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Euphemia"/>
              </a:rPr>
              <a:t>PCRs initiated in the system for current </a:t>
            </a:r>
            <a:r>
              <a:rPr lang="en-US" altLang="en-US" dirty="0" smtClean="0">
                <a:latin typeface="Euphemia"/>
              </a:rPr>
              <a:t>employees in </a:t>
            </a:r>
            <a:r>
              <a:rPr lang="en-US" altLang="en-US" dirty="0">
                <a:latin typeface="Euphemia"/>
              </a:rPr>
              <a:t>your department are pre-populated.  </a:t>
            </a:r>
          </a:p>
          <a:p>
            <a:pPr marL="742950" lvl="1" indent="-285750">
              <a:lnSpc>
                <a:spcPct val="150000"/>
              </a:lnSpc>
              <a:buFont typeface="Courier New" panose="02070309020205020404" pitchFamily="49" charset="0"/>
              <a:buChar char="o"/>
            </a:pPr>
            <a:r>
              <a:rPr lang="en-US" altLang="en-US" dirty="0">
                <a:latin typeface="Euphemia"/>
              </a:rPr>
              <a:t>PCRs initiated to transfer an employee from another department will also include information related to the position that they are leaving.</a:t>
            </a:r>
          </a:p>
          <a:p>
            <a:pPr marL="742950" lvl="1" indent="-285750">
              <a:lnSpc>
                <a:spcPct val="150000"/>
              </a:lnSpc>
              <a:buFont typeface="Courier New" panose="02070309020205020404" pitchFamily="49" charset="0"/>
              <a:buChar char="o"/>
            </a:pPr>
            <a:r>
              <a:rPr lang="en-US" altLang="en-US" dirty="0">
                <a:latin typeface="Euphemia"/>
              </a:rPr>
              <a:t>You must use Internet Explorer as your web browser to access your employees in the SAP Portal – E-PCR tab.</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29932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PCR Routing for NSNR Hourly Appointments</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17</a:t>
            </a:fld>
            <a:endParaRPr lang="en-US" dirty="0">
              <a:latin typeface="Euphemia"/>
            </a:endParaRPr>
          </a:p>
        </p:txBody>
      </p:sp>
      <p:graphicFrame>
        <p:nvGraphicFramePr>
          <p:cNvPr id="23" name="Table 22"/>
          <p:cNvGraphicFramePr>
            <a:graphicFrameLocks noGrp="1"/>
          </p:cNvGraphicFramePr>
          <p:nvPr>
            <p:custDataLst>
              <p:tags r:id="rId1"/>
            </p:custDataLst>
            <p:extLst>
              <p:ext uri="{D42A27DB-BD31-4B8C-83A1-F6EECF244321}">
                <p14:modId xmlns:p14="http://schemas.microsoft.com/office/powerpoint/2010/main" val="3115378113"/>
              </p:ext>
            </p:extLst>
          </p:nvPr>
        </p:nvGraphicFramePr>
        <p:xfrm>
          <a:off x="862013" y="2671339"/>
          <a:ext cx="10620374" cy="727405"/>
        </p:xfrm>
        <a:graphic>
          <a:graphicData uri="http://schemas.openxmlformats.org/drawingml/2006/table">
            <a:tbl>
              <a:tblPr/>
              <a:tblGrid>
                <a:gridCol w="2061460">
                  <a:extLst>
                    <a:ext uri="{9D8B030D-6E8A-4147-A177-3AD203B41FA5}">
                      <a16:colId xmlns:a16="http://schemas.microsoft.com/office/drawing/2014/main" val="20000"/>
                    </a:ext>
                  </a:extLst>
                </a:gridCol>
                <a:gridCol w="1888066">
                  <a:extLst>
                    <a:ext uri="{9D8B030D-6E8A-4147-A177-3AD203B41FA5}">
                      <a16:colId xmlns:a16="http://schemas.microsoft.com/office/drawing/2014/main" val="20001"/>
                    </a:ext>
                  </a:extLst>
                </a:gridCol>
                <a:gridCol w="1830269">
                  <a:extLst>
                    <a:ext uri="{9D8B030D-6E8A-4147-A177-3AD203B41FA5}">
                      <a16:colId xmlns:a16="http://schemas.microsoft.com/office/drawing/2014/main" val="20002"/>
                    </a:ext>
                  </a:extLst>
                </a:gridCol>
                <a:gridCol w="1603894">
                  <a:extLst>
                    <a:ext uri="{9D8B030D-6E8A-4147-A177-3AD203B41FA5}">
                      <a16:colId xmlns:a16="http://schemas.microsoft.com/office/drawing/2014/main" val="20003"/>
                    </a:ext>
                  </a:extLst>
                </a:gridCol>
                <a:gridCol w="1136693">
                  <a:extLst>
                    <a:ext uri="{9D8B030D-6E8A-4147-A177-3AD203B41FA5}">
                      <a16:colId xmlns:a16="http://schemas.microsoft.com/office/drawing/2014/main" val="20004"/>
                    </a:ext>
                  </a:extLst>
                </a:gridCol>
                <a:gridCol w="2099992">
                  <a:extLst>
                    <a:ext uri="{9D8B030D-6E8A-4147-A177-3AD203B41FA5}">
                      <a16:colId xmlns:a16="http://schemas.microsoft.com/office/drawing/2014/main" val="20005"/>
                    </a:ext>
                  </a:extLst>
                </a:gridCol>
              </a:tblGrid>
              <a:tr h="727405">
                <a:tc>
                  <a:txBody>
                    <a:bodyPr/>
                    <a:lstStyle/>
                    <a:p>
                      <a:pPr algn="l" fontAlgn="b"/>
                      <a:r>
                        <a:rPr lang="en-US" sz="1000" b="0" i="0" u="none" strike="noStrike" dirty="0">
                          <a:solidFill>
                            <a:srgbClr val="000000"/>
                          </a:solidFill>
                          <a:latin typeface="Calibri"/>
                        </a:rPr>
                        <a:t>AA Support/Position (Dept Head Role) - Creator</a:t>
                      </a:r>
                    </a:p>
                  </a:txBody>
                  <a:tcPr marL="8298" marR="8298" marT="82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n-US" sz="1000" b="0" i="0" u="none" strike="noStrike">
                          <a:solidFill>
                            <a:srgbClr val="000000"/>
                          </a:solidFill>
                          <a:latin typeface="Calibri"/>
                        </a:rPr>
                        <a:t>Chief</a:t>
                      </a:r>
                    </a:p>
                  </a:txBody>
                  <a:tcPr marL="8298" marR="8298" marT="8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n-US" sz="1000" b="0" i="0" u="none" strike="noStrike" dirty="0">
                          <a:solidFill>
                            <a:srgbClr val="000000"/>
                          </a:solidFill>
                          <a:latin typeface="Calibri"/>
                        </a:rPr>
                        <a:t>Account Manager/PI</a:t>
                      </a:r>
                    </a:p>
                  </a:txBody>
                  <a:tcPr marL="8298" marR="8298" marT="8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l" fontAlgn="b"/>
                      <a:r>
                        <a:rPr lang="en-US" sz="1000" b="0" i="0" u="none" strike="noStrike" dirty="0">
                          <a:solidFill>
                            <a:srgbClr val="000000"/>
                          </a:solidFill>
                          <a:latin typeface="Calibri"/>
                        </a:rPr>
                        <a:t>VP</a:t>
                      </a:r>
                    </a:p>
                  </a:txBody>
                  <a:tcPr marL="8298" marR="8298" marT="8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n-US" sz="1000" b="0" i="0" u="none" strike="noStrike">
                          <a:solidFill>
                            <a:srgbClr val="000000"/>
                          </a:solidFill>
                          <a:latin typeface="Calibri"/>
                        </a:rPr>
                        <a:t>OSP</a:t>
                      </a:r>
                    </a:p>
                  </a:txBody>
                  <a:tcPr marL="8298" marR="8298" marT="8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n-US" sz="1000" b="0" i="0" u="none" strike="noStrike" dirty="0">
                          <a:solidFill>
                            <a:srgbClr val="000000"/>
                          </a:solidFill>
                          <a:latin typeface="Calibri"/>
                        </a:rPr>
                        <a:t>Master Data Center</a:t>
                      </a:r>
                    </a:p>
                  </a:txBody>
                  <a:tcPr marL="8298" marR="8298" marT="8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64200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Euphemia"/>
              </a:rPr>
              <a:t>PCR Routing for Graduate Students</a:t>
            </a:r>
            <a:endParaRPr kumimoji="0" lang="en-US" sz="3000" b="1" i="0" u="none" strike="noStrike" kern="1200" cap="none" spc="300" normalizeH="0" baseline="0" noProof="0" dirty="0">
              <a:ln>
                <a:noFill/>
              </a:ln>
              <a:solidFill>
                <a:srgbClr val="501214">
                  <a:lumMod val="75000"/>
                </a:srgbClr>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18</a:t>
            </a:fld>
            <a:endParaRPr lang="en-US" dirty="0">
              <a:latin typeface="Euphemia"/>
            </a:endParaRPr>
          </a:p>
        </p:txBody>
      </p:sp>
      <p:sp>
        <p:nvSpPr>
          <p:cNvPr id="8" name="Rectangle 7">
            <a:extLst>
              <a:ext uri="{FF2B5EF4-FFF2-40B4-BE49-F238E27FC236}">
                <a16:creationId xmlns:a16="http://schemas.microsoft.com/office/drawing/2014/main" id="{1C53FC05-4984-4054-929A-27BA78F0894C}"/>
              </a:ext>
            </a:extLst>
          </p:cNvPr>
          <p:cNvSpPr>
            <a:spLocks noChangeArrowheads="1"/>
          </p:cNvSpPr>
          <p:nvPr/>
        </p:nvSpPr>
        <p:spPr bwMode="auto">
          <a:xfrm>
            <a:off x="809624" y="4148412"/>
            <a:ext cx="10566613" cy="1905000"/>
          </a:xfrm>
          <a:prstGeom prst="rect">
            <a:avLst/>
          </a:prstGeom>
          <a:noFill/>
          <a:ln w="12700">
            <a:noFill/>
            <a:miter lim="800000"/>
            <a:headEnd/>
            <a:tailEnd/>
          </a:ln>
        </p:spPr>
        <p:txBody>
          <a:bodyPr wrap="none" lIns="64008" tIns="64008" rIns="64008" bIns="64008" anchor="ctr"/>
          <a:lstStyle>
            <a:defPPr>
              <a:defRPr lang="en-US"/>
            </a:defPPr>
            <a:lvl1pPr algn="l" rtl="0" eaLnBrk="0" fontAlgn="base" hangingPunct="0">
              <a:spcBef>
                <a:spcPct val="0"/>
              </a:spcBef>
              <a:spcAft>
                <a:spcPct val="0"/>
              </a:spcAft>
              <a:defRPr sz="16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pPr algn="ctr">
              <a:lnSpc>
                <a:spcPct val="150000"/>
              </a:lnSpc>
            </a:pPr>
            <a:r>
              <a:rPr lang="en-US" sz="1800" dirty="0">
                <a:solidFill>
                  <a:srgbClr val="6A5638"/>
                </a:solidFill>
              </a:rPr>
              <a:t>Faculty Records </a:t>
            </a:r>
            <a:r>
              <a:rPr lang="en-US" sz="1800" dirty="0" smtClean="0"/>
              <a:t>processes actions </a:t>
            </a:r>
            <a:r>
              <a:rPr lang="en-US" sz="1800" dirty="0"/>
              <a:t>for academic </a:t>
            </a:r>
            <a:r>
              <a:rPr lang="en-US" sz="1800" dirty="0" smtClean="0"/>
              <a:t>appointments </a:t>
            </a:r>
            <a:endParaRPr lang="en-US" sz="1800" dirty="0"/>
          </a:p>
          <a:p>
            <a:pPr algn="ctr">
              <a:lnSpc>
                <a:spcPct val="150000"/>
              </a:lnSpc>
            </a:pPr>
            <a:r>
              <a:rPr lang="en-US" sz="1800" dirty="0">
                <a:solidFill>
                  <a:srgbClr val="6A5638"/>
                </a:solidFill>
              </a:rPr>
              <a:t>Human Resources </a:t>
            </a:r>
            <a:r>
              <a:rPr lang="en-US" sz="1800" dirty="0"/>
              <a:t>processes </a:t>
            </a:r>
            <a:r>
              <a:rPr lang="en-US" sz="1800" dirty="0" smtClean="0"/>
              <a:t>actions for non-academic </a:t>
            </a:r>
            <a:r>
              <a:rPr lang="en-US" sz="1800" dirty="0"/>
              <a:t>appointments</a:t>
            </a:r>
          </a:p>
        </p:txBody>
      </p:sp>
      <p:pic>
        <p:nvPicPr>
          <p:cNvPr id="12" name="table">
            <a:extLst>
              <a:ext uri="{FF2B5EF4-FFF2-40B4-BE49-F238E27FC236}">
                <a16:creationId xmlns:a16="http://schemas.microsoft.com/office/drawing/2014/main" id="{EA812FD7-2A0C-4B82-A8A2-C03141E2FF07}"/>
              </a:ext>
            </a:extLst>
          </p:cNvPr>
          <p:cNvPicPr>
            <a:picLocks noChangeAspect="1"/>
          </p:cNvPicPr>
          <p:nvPr/>
        </p:nvPicPr>
        <p:blipFill rotWithShape="1">
          <a:blip r:embed="rId3"/>
          <a:srcRect t="43343"/>
          <a:stretch/>
        </p:blipFill>
        <p:spPr>
          <a:xfrm>
            <a:off x="809625" y="2604972"/>
            <a:ext cx="10566613" cy="1349378"/>
          </a:xfrm>
          <a:prstGeom prst="rect">
            <a:avLst/>
          </a:prstGeom>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61556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PCR Routing for Staff and Faculty</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19</a:t>
            </a:fld>
            <a:endParaRPr lang="en-US" dirty="0">
              <a:latin typeface="Euphemia"/>
            </a:endParaRPr>
          </a:p>
        </p:txBody>
      </p:sp>
      <p:sp>
        <p:nvSpPr>
          <p:cNvPr id="8" name="Rectangle 7">
            <a:extLst>
              <a:ext uri="{FF2B5EF4-FFF2-40B4-BE49-F238E27FC236}">
                <a16:creationId xmlns:a16="http://schemas.microsoft.com/office/drawing/2014/main" id="{57415A1C-E76A-4C64-BCB1-EA3D57DE6823}"/>
              </a:ext>
            </a:extLst>
          </p:cNvPr>
          <p:cNvSpPr>
            <a:spLocks noChangeArrowheads="1"/>
          </p:cNvSpPr>
          <p:nvPr/>
        </p:nvSpPr>
        <p:spPr bwMode="auto">
          <a:xfrm>
            <a:off x="4302918" y="3111500"/>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64008" rIns="64008" bIns="64008" anchor="ctr"/>
          <a:lstStyle>
            <a:defPPr>
              <a:defRPr lang="en-US"/>
            </a:defPPr>
            <a:lvl1pPr algn="l" rtl="0" eaLnBrk="0" fontAlgn="base" hangingPunct="0">
              <a:spcBef>
                <a:spcPct val="0"/>
              </a:spcBef>
              <a:spcAft>
                <a:spcPct val="0"/>
              </a:spcAft>
              <a:defRPr sz="16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endParaRPr lang="en-US"/>
          </a:p>
        </p:txBody>
      </p:sp>
      <p:pic>
        <p:nvPicPr>
          <p:cNvPr id="10" name="table">
            <a:extLst>
              <a:ext uri="{FF2B5EF4-FFF2-40B4-BE49-F238E27FC236}">
                <a16:creationId xmlns:a16="http://schemas.microsoft.com/office/drawing/2014/main" id="{D8B88411-BF14-44DB-A2DC-5C5BA9B79600}"/>
              </a:ext>
            </a:extLst>
          </p:cNvPr>
          <p:cNvPicPr>
            <a:picLocks noChangeAspect="1"/>
          </p:cNvPicPr>
          <p:nvPr/>
        </p:nvPicPr>
        <p:blipFill rotWithShape="1">
          <a:blip r:embed="rId3"/>
          <a:srcRect t="58213"/>
          <a:stretch/>
        </p:blipFill>
        <p:spPr>
          <a:xfrm>
            <a:off x="852140" y="3062455"/>
            <a:ext cx="10682635" cy="1268830"/>
          </a:xfrm>
          <a:prstGeom prst="rect">
            <a:avLst/>
          </a:prstGeom>
        </p:spPr>
      </p:pic>
      <p:sp>
        <p:nvSpPr>
          <p:cNvPr id="11" name="Rectangle 10"/>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51061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2</a:t>
            </a:fld>
            <a:endParaRPr lang="en-US" dirty="0">
              <a:latin typeface="Euphemia"/>
            </a:endParaRPr>
          </a:p>
        </p:txBody>
      </p:sp>
      <p:sp>
        <p:nvSpPr>
          <p:cNvPr id="2" name="TextBox 1"/>
          <p:cNvSpPr txBox="1"/>
          <p:nvPr/>
        </p:nvSpPr>
        <p:spPr>
          <a:xfrm>
            <a:off x="708932" y="1501588"/>
            <a:ext cx="10725150" cy="2585323"/>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Euphemia"/>
              </a:rPr>
              <a:t>Provide overview of organizational management  role and the impact it has on PCR creation</a:t>
            </a:r>
          </a:p>
          <a:p>
            <a:pPr marL="742950" lvl="1" indent="-285750">
              <a:lnSpc>
                <a:spcPct val="150000"/>
              </a:lnSpc>
              <a:buFont typeface="Courier New" panose="02070309020205020404" pitchFamily="49" charset="0"/>
              <a:buChar char="o"/>
            </a:pPr>
            <a:r>
              <a:rPr lang="en-US" altLang="en-US" dirty="0">
                <a:latin typeface="Euphemia"/>
              </a:rPr>
              <a:t>Understanding of regulations and system requirements</a:t>
            </a:r>
          </a:p>
          <a:p>
            <a:pPr marL="742950" lvl="1" indent="-285750">
              <a:lnSpc>
                <a:spcPct val="150000"/>
              </a:lnSpc>
              <a:buFont typeface="Courier New" panose="02070309020205020404" pitchFamily="49" charset="0"/>
              <a:buChar char="o"/>
            </a:pPr>
            <a:r>
              <a:rPr lang="en-US" altLang="en-US" dirty="0">
                <a:latin typeface="Euphemia"/>
              </a:rPr>
              <a:t>Understanding of internal processes in the HR MDC to assure accurate PCR processing and appointments</a:t>
            </a:r>
          </a:p>
          <a:p>
            <a:pPr marL="742950" lvl="1" indent="-285750">
              <a:lnSpc>
                <a:spcPct val="150000"/>
              </a:lnSpc>
              <a:buFont typeface="Courier New" panose="02070309020205020404" pitchFamily="49" charset="0"/>
              <a:buChar char="o"/>
            </a:pPr>
            <a:r>
              <a:rPr lang="en-US" altLang="en-US" dirty="0">
                <a:latin typeface="Euphemia"/>
              </a:rPr>
              <a:t>Overview of different types of PCR templates and actions</a:t>
            </a:r>
          </a:p>
          <a:p>
            <a:pPr marL="742950" lvl="1" indent="-285750">
              <a:lnSpc>
                <a:spcPct val="150000"/>
              </a:lnSpc>
              <a:buFont typeface="Courier New" panose="02070309020205020404" pitchFamily="49" charset="0"/>
              <a:buChar char="o"/>
            </a:pPr>
            <a:r>
              <a:rPr lang="en-US" altLang="en-US" dirty="0">
                <a:latin typeface="Euphemia"/>
              </a:rPr>
              <a:t>Use of SAP PA20 Display</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557171" y="874255"/>
            <a:ext cx="11077658" cy="49711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Course Objectives</a:t>
            </a:r>
            <a:endParaRPr kumimoji="0" lang="en-US" sz="3000" b="1" i="0" u="none" strike="noStrike" kern="1200" cap="none" spc="300" normalizeH="0" baseline="0" noProof="0" dirty="0">
              <a:ln>
                <a:noFill/>
              </a:ln>
              <a:solidFill>
                <a:srgbClr val="501214"/>
              </a:solidFill>
              <a:effectLst/>
              <a:uLnTx/>
              <a:uFillTx/>
              <a:latin typeface="Euphemia"/>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123468">
            <a:off x="9161378" y="3893662"/>
            <a:ext cx="1527466" cy="1706070"/>
          </a:xfrm>
          <a:prstGeom prst="rect">
            <a:avLst/>
          </a:prstGeom>
        </p:spPr>
      </p:pic>
    </p:spTree>
    <p:extLst>
      <p:ext uri="{BB962C8B-B14F-4D97-AF65-F5344CB8AC3E}">
        <p14:creationId xmlns:p14="http://schemas.microsoft.com/office/powerpoint/2010/main" val="297255211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5" y="252427"/>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Common Problems</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20</a:t>
            </a:fld>
            <a:endParaRPr lang="en-US" dirty="0">
              <a:latin typeface="Euphemia"/>
            </a:endParaRPr>
          </a:p>
        </p:txBody>
      </p:sp>
      <p:sp>
        <p:nvSpPr>
          <p:cNvPr id="2" name="TextBox 1"/>
          <p:cNvSpPr txBox="1"/>
          <p:nvPr/>
        </p:nvSpPr>
        <p:spPr>
          <a:xfrm>
            <a:off x="809625" y="1652233"/>
            <a:ext cx="10725150" cy="2031325"/>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b="1" dirty="0">
                <a:latin typeface="Euphemia"/>
              </a:rPr>
              <a:t>Hiring departments do not submit the E-PCR and attachments to the processing offices by the published PCR cut-off dates </a:t>
            </a:r>
          </a:p>
          <a:p>
            <a:pPr marL="1200150" lvl="2" indent="-285750">
              <a:lnSpc>
                <a:spcPct val="150000"/>
              </a:lnSpc>
              <a:buFont typeface="Arial" panose="020B0604020202020204" pitchFamily="34" charset="0"/>
              <a:buChar char="•"/>
            </a:pPr>
            <a:r>
              <a:rPr lang="en-US" altLang="en-US" sz="1600" dirty="0">
                <a:latin typeface="Euphemia"/>
              </a:rPr>
              <a:t>Employee time cannot be entered until an appointment is entered</a:t>
            </a:r>
          </a:p>
          <a:p>
            <a:pPr marL="1200150" lvl="2" indent="-285750">
              <a:lnSpc>
                <a:spcPct val="150000"/>
              </a:lnSpc>
              <a:buFont typeface="Arial" panose="020B0604020202020204" pitchFamily="34" charset="0"/>
              <a:buChar char="•"/>
            </a:pPr>
            <a:r>
              <a:rPr lang="en-US" altLang="en-US" sz="1600" dirty="0">
                <a:latin typeface="Euphemia"/>
              </a:rPr>
              <a:t>Employee paychecks are unnecessarily delayed</a:t>
            </a:r>
          </a:p>
          <a:p>
            <a:pPr marL="1200150" lvl="2" indent="-285750">
              <a:lnSpc>
                <a:spcPct val="150000"/>
              </a:lnSpc>
              <a:buFont typeface="Arial" panose="020B0604020202020204" pitchFamily="34" charset="0"/>
              <a:buChar char="•"/>
            </a:pPr>
            <a:r>
              <a:rPr lang="en-US" altLang="en-US" sz="1600" dirty="0">
                <a:latin typeface="Euphemia"/>
              </a:rPr>
              <a:t>New employees do not get access to the system in a timely manner</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39536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501214">
                  <a:lumMod val="75000"/>
                </a:srgbClr>
              </a:solidFill>
              <a:effectLst/>
              <a:uLnTx/>
              <a:uFillTx/>
              <a:latin typeface="Euphemia"/>
              <a:ea typeface="+mj-ea"/>
              <a:cs typeface="+mj-cs"/>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21</a:t>
            </a:fld>
            <a:endParaRPr lang="en-US" dirty="0">
              <a:latin typeface="Euphemia"/>
            </a:endParaRPr>
          </a:p>
        </p:txBody>
      </p:sp>
      <p:sp>
        <p:nvSpPr>
          <p:cNvPr id="2" name="TextBox 1"/>
          <p:cNvSpPr txBox="1"/>
          <p:nvPr/>
        </p:nvSpPr>
        <p:spPr>
          <a:xfrm>
            <a:off x="425161" y="1482266"/>
            <a:ext cx="10951077" cy="4247317"/>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b="1" dirty="0">
                <a:latin typeface="Euphemia"/>
              </a:rPr>
              <a:t>Required documents are completed incorrectly or  the support documents are not being attached electronically to the PCR.</a:t>
            </a:r>
          </a:p>
          <a:p>
            <a:pPr marL="1200150" lvl="2" indent="-285750">
              <a:lnSpc>
                <a:spcPct val="150000"/>
              </a:lnSpc>
              <a:buFont typeface="Courier New" panose="02070309020205020404" pitchFamily="49" charset="0"/>
              <a:buChar char="o"/>
            </a:pPr>
            <a:r>
              <a:rPr lang="en-US" altLang="en-US" sz="1600" dirty="0">
                <a:latin typeface="Euphemia"/>
              </a:rPr>
              <a:t>I-9s – Completed electronically through </a:t>
            </a:r>
            <a:r>
              <a:rPr lang="en-US" altLang="en-US" sz="1600" dirty="0" err="1">
                <a:latin typeface="Euphemia"/>
              </a:rPr>
              <a:t>HireRight</a:t>
            </a:r>
            <a:r>
              <a:rPr lang="en-US" altLang="en-US" sz="1600" dirty="0">
                <a:latin typeface="Euphemia"/>
              </a:rPr>
              <a:t> and are not attached to the PCR, but remember,  Section 1 must be completed and signed by 1st day of employment; Section 2 &amp; 3 within 3 business days from 1st day of hire.</a:t>
            </a:r>
          </a:p>
          <a:p>
            <a:pPr marL="1200150" lvl="2" indent="-285750">
              <a:lnSpc>
                <a:spcPct val="150000"/>
              </a:lnSpc>
              <a:buFont typeface="Courier New" panose="02070309020205020404" pitchFamily="49" charset="0"/>
              <a:buChar char="o"/>
            </a:pPr>
            <a:r>
              <a:rPr lang="en-US" altLang="en-US" sz="1600" dirty="0">
                <a:latin typeface="Euphemia"/>
              </a:rPr>
              <a:t>In addition to I-9, new hire staff salaried employees are required to submit employment application, W-4, and Data Form (obtained at NEO). If male and between ages of 18-26, proof of Selective Service registration. </a:t>
            </a:r>
          </a:p>
          <a:p>
            <a:pPr marL="1200150" lvl="2" indent="-285750">
              <a:lnSpc>
                <a:spcPct val="150000"/>
              </a:lnSpc>
              <a:buFont typeface="Courier New" panose="02070309020205020404" pitchFamily="49" charset="0"/>
              <a:buChar char="o"/>
            </a:pPr>
            <a:r>
              <a:rPr lang="en-US" altLang="en-US" sz="1600" dirty="0">
                <a:latin typeface="Euphemia"/>
              </a:rPr>
              <a:t>In addition to the electronic I-9 completion , non-student, non-regular employees are required to submit a NSNR Employment Application, NSNR Data Form and a W-4 and Selective Service, if applicable. Hiring a NSNR instructions are found at: </a:t>
            </a:r>
            <a:r>
              <a:rPr lang="en-US" altLang="en-US" sz="1600" dirty="0">
                <a:solidFill>
                  <a:srgbClr val="501214"/>
                </a:solidFill>
                <a:latin typeface="Euphemia"/>
                <a:hlinkClick r:id="rId2"/>
              </a:rPr>
              <a:t>http://www.hr.txstate.edu/hrmasterdatacenter/NSNR-Hiring-Step.html </a:t>
            </a:r>
            <a:endParaRPr lang="en-US" altLang="en-US" sz="1600" dirty="0">
              <a:solidFill>
                <a:srgbClr val="501214"/>
              </a:solidFill>
              <a:latin typeface="Euphemia"/>
            </a:endParaRPr>
          </a:p>
        </p:txBody>
      </p:sp>
      <p:sp>
        <p:nvSpPr>
          <p:cNvPr id="3" name="Rectangle 2"/>
          <p:cNvSpPr/>
          <p:nvPr/>
        </p:nvSpPr>
        <p:spPr>
          <a:xfrm>
            <a:off x="809626" y="830288"/>
            <a:ext cx="7690139" cy="553998"/>
          </a:xfrm>
          <a:prstGeom prst="rect">
            <a:avLst/>
          </a:prstGeom>
        </p:spPr>
        <p:txBody>
          <a:bodyPr wrap="square">
            <a:spAutoFit/>
          </a:bodyPr>
          <a:lstStyle/>
          <a:p>
            <a:pPr lvl="0">
              <a:defRPr/>
            </a:pPr>
            <a:r>
              <a:rPr lang="en-US" sz="3000" b="1" spc="300" dirty="0">
                <a:solidFill>
                  <a:srgbClr val="501214"/>
                </a:solidFill>
                <a:latin typeface="Euphemia"/>
              </a:rPr>
              <a:t>Common </a:t>
            </a:r>
            <a:r>
              <a:rPr lang="en-US" sz="3000" b="1" spc="300" dirty="0" smtClean="0">
                <a:solidFill>
                  <a:srgbClr val="501214"/>
                </a:solidFill>
                <a:latin typeface="Euphemia"/>
              </a:rPr>
              <a:t>Problems (cont.)</a:t>
            </a:r>
            <a:endParaRPr lang="en-US" sz="3000" b="1" spc="300" dirty="0">
              <a:solidFill>
                <a:srgbClr val="501214"/>
              </a:solidFill>
              <a:latin typeface="Euphemia"/>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12841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400" b="1" spc="300" dirty="0" smtClean="0">
                <a:solidFill>
                  <a:srgbClr val="501214">
                    <a:lumMod val="75000"/>
                  </a:srgbClr>
                </a:solidFill>
                <a:latin typeface="Euphemia"/>
              </a:rPr>
              <a:t>Recap: Support </a:t>
            </a:r>
            <a:r>
              <a:rPr lang="en-US" sz="2400" b="1" spc="300" dirty="0">
                <a:solidFill>
                  <a:srgbClr val="501214">
                    <a:lumMod val="75000"/>
                  </a:srgbClr>
                </a:solidFill>
                <a:latin typeface="Euphemia"/>
              </a:rPr>
              <a:t>Documents for Hiring Staff  </a:t>
            </a:r>
            <a:r>
              <a:rPr lang="en-US" sz="2400" b="1" spc="300" dirty="0" smtClean="0">
                <a:solidFill>
                  <a:srgbClr val="501214">
                    <a:lumMod val="75000"/>
                  </a:srgbClr>
                </a:solidFill>
                <a:latin typeface="Euphemia"/>
              </a:rPr>
              <a:t>Employees</a:t>
            </a:r>
            <a:endParaRPr kumimoji="0" lang="en-US" sz="2400" b="1" i="0" u="none" strike="noStrike" kern="1200" cap="none" spc="300" normalizeH="0" baseline="0" noProof="0" dirty="0">
              <a:ln>
                <a:noFill/>
              </a:ln>
              <a:solidFill>
                <a:srgbClr val="0070C0"/>
              </a:solidFill>
              <a:effectLst/>
              <a:uLnTx/>
              <a:uFillTx/>
              <a:latin typeface="Euphemia"/>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22</a:t>
            </a:fld>
            <a:endParaRPr lang="en-US" dirty="0">
              <a:latin typeface="Euphemia"/>
            </a:endParaRPr>
          </a:p>
        </p:txBody>
      </p:sp>
      <p:sp>
        <p:nvSpPr>
          <p:cNvPr id="12" name="Content Placeholder 2">
            <a:extLst>
              <a:ext uri="{FF2B5EF4-FFF2-40B4-BE49-F238E27FC236}">
                <a16:creationId xmlns:a16="http://schemas.microsoft.com/office/drawing/2014/main" id="{DC013D3F-174D-482F-80ED-C9FCDC982274}"/>
              </a:ext>
            </a:extLst>
          </p:cNvPr>
          <p:cNvSpPr txBox="1">
            <a:spLocks/>
          </p:cNvSpPr>
          <p:nvPr/>
        </p:nvSpPr>
        <p:spPr>
          <a:xfrm>
            <a:off x="914400" y="1501588"/>
            <a:ext cx="526246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13" name="Content Placeholder 9">
            <a:extLst>
              <a:ext uri="{FF2B5EF4-FFF2-40B4-BE49-F238E27FC236}">
                <a16:creationId xmlns:a16="http://schemas.microsoft.com/office/drawing/2014/main" id="{2F75C7DF-6E94-4371-9517-4ED1CF09F6EE}"/>
              </a:ext>
            </a:extLst>
          </p:cNvPr>
          <p:cNvSpPr txBox="1">
            <a:spLocks/>
          </p:cNvSpPr>
          <p:nvPr/>
        </p:nvSpPr>
        <p:spPr>
          <a:xfrm>
            <a:off x="838200" y="2545773"/>
            <a:ext cx="5181600" cy="36311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l">
              <a:lnSpc>
                <a:spcPct val="125000"/>
              </a:lnSpc>
              <a:buFont typeface="Courier New" panose="02070309020205020404" pitchFamily="49" charset="0"/>
              <a:buChar char="o"/>
            </a:pPr>
            <a:r>
              <a:rPr lang="en-US" altLang="en-US" sz="1800" b="1" dirty="0">
                <a:latin typeface="Euphemia"/>
              </a:rPr>
              <a:t>Salaried Staff</a:t>
            </a:r>
          </a:p>
          <a:p>
            <a:pPr marL="1200150" lvl="2" indent="-285750" algn="l">
              <a:lnSpc>
                <a:spcPct val="125000"/>
              </a:lnSpc>
              <a:buFont typeface="Arial" panose="020B0604020202020204" pitchFamily="34" charset="0"/>
              <a:buChar char="•"/>
            </a:pPr>
            <a:r>
              <a:rPr lang="en-US" altLang="en-US" sz="1600" dirty="0">
                <a:latin typeface="Euphemia"/>
              </a:rPr>
              <a:t>*Completion of the E-I-9 and E-Verify</a:t>
            </a:r>
          </a:p>
          <a:p>
            <a:pPr marL="1200150" lvl="2" indent="-285750" algn="l">
              <a:lnSpc>
                <a:spcPct val="125000"/>
              </a:lnSpc>
              <a:buFont typeface="Arial" panose="020B0604020202020204" pitchFamily="34" charset="0"/>
              <a:buChar char="•"/>
            </a:pPr>
            <a:r>
              <a:rPr lang="en-US" altLang="en-US" sz="1600" dirty="0">
                <a:latin typeface="Euphemia"/>
              </a:rPr>
              <a:t>* PCR</a:t>
            </a:r>
          </a:p>
          <a:p>
            <a:pPr marL="1200150" lvl="2" indent="-285750" algn="l">
              <a:lnSpc>
                <a:spcPct val="125000"/>
              </a:lnSpc>
              <a:buFont typeface="Arial" panose="020B0604020202020204" pitchFamily="34" charset="0"/>
              <a:buChar char="•"/>
            </a:pPr>
            <a:r>
              <a:rPr lang="en-US" altLang="en-US" sz="1600" dirty="0">
                <a:latin typeface="Euphemia"/>
              </a:rPr>
              <a:t>*Support documents are obtained at </a:t>
            </a:r>
            <a:r>
              <a:rPr lang="en-US" altLang="en-US" sz="1600" dirty="0" smtClean="0">
                <a:latin typeface="Euphemia"/>
              </a:rPr>
              <a:t>NEW</a:t>
            </a:r>
            <a:endParaRPr lang="en-US" altLang="en-US" sz="1600" dirty="0">
              <a:latin typeface="Euphemia"/>
            </a:endParaRPr>
          </a:p>
        </p:txBody>
      </p:sp>
      <p:sp>
        <p:nvSpPr>
          <p:cNvPr id="14" name="Content Placeholder 11">
            <a:extLst>
              <a:ext uri="{FF2B5EF4-FFF2-40B4-BE49-F238E27FC236}">
                <a16:creationId xmlns:a16="http://schemas.microsoft.com/office/drawing/2014/main" id="{4E103EC3-A00A-4359-AFC2-BEFF10358722}"/>
              </a:ext>
            </a:extLst>
          </p:cNvPr>
          <p:cNvSpPr txBox="1">
            <a:spLocks/>
          </p:cNvSpPr>
          <p:nvPr/>
        </p:nvSpPr>
        <p:spPr>
          <a:xfrm>
            <a:off x="6194638" y="2548083"/>
            <a:ext cx="5181600" cy="34859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lnSpc>
                <a:spcPct val="125000"/>
              </a:lnSpc>
              <a:buFont typeface="Courier New" panose="02070309020205020404" pitchFamily="49" charset="0"/>
              <a:buChar char="o"/>
            </a:pPr>
            <a:r>
              <a:rPr lang="en-US" altLang="en-US" sz="1800" b="1" dirty="0">
                <a:latin typeface="Euphemia"/>
              </a:rPr>
              <a:t>Hourly Staff</a:t>
            </a:r>
          </a:p>
          <a:p>
            <a:pPr lvl="2">
              <a:lnSpc>
                <a:spcPct val="125000"/>
              </a:lnSpc>
            </a:pPr>
            <a:r>
              <a:rPr lang="en-US" altLang="en-US" sz="1600" dirty="0">
                <a:latin typeface="Euphemia"/>
              </a:rPr>
              <a:t>* NSNR Data Form</a:t>
            </a:r>
          </a:p>
          <a:p>
            <a:pPr lvl="2">
              <a:lnSpc>
                <a:spcPct val="125000"/>
              </a:lnSpc>
            </a:pPr>
            <a:r>
              <a:rPr lang="en-US" altLang="en-US" sz="1600" dirty="0">
                <a:latin typeface="Euphemia"/>
              </a:rPr>
              <a:t>* NSNR </a:t>
            </a:r>
            <a:r>
              <a:rPr lang="en-US" altLang="en-US" sz="1600" dirty="0" smtClean="0">
                <a:latin typeface="Euphemia"/>
              </a:rPr>
              <a:t>Employment Application</a:t>
            </a:r>
            <a:endParaRPr lang="en-US" altLang="en-US" sz="1600" dirty="0">
              <a:latin typeface="Euphemia"/>
            </a:endParaRPr>
          </a:p>
          <a:p>
            <a:pPr lvl="2">
              <a:lnSpc>
                <a:spcPct val="125000"/>
              </a:lnSpc>
            </a:pPr>
            <a:r>
              <a:rPr lang="en-US" altLang="en-US" sz="1600" dirty="0">
                <a:latin typeface="Euphemia"/>
              </a:rPr>
              <a:t>* I-9 form (</a:t>
            </a:r>
            <a:r>
              <a:rPr lang="en-US" altLang="en-US" sz="1600" dirty="0" err="1">
                <a:latin typeface="Euphemia"/>
              </a:rPr>
              <a:t>HireRight</a:t>
            </a:r>
            <a:r>
              <a:rPr lang="en-US" altLang="en-US" sz="1600" dirty="0">
                <a:latin typeface="Euphemia"/>
              </a:rPr>
              <a:t>)</a:t>
            </a:r>
          </a:p>
          <a:p>
            <a:pPr lvl="2">
              <a:lnSpc>
                <a:spcPct val="125000"/>
              </a:lnSpc>
            </a:pPr>
            <a:r>
              <a:rPr lang="en-US" altLang="en-US" sz="1600" dirty="0">
                <a:latin typeface="Euphemia"/>
              </a:rPr>
              <a:t>*  W-4</a:t>
            </a:r>
          </a:p>
          <a:p>
            <a:pPr lvl="2">
              <a:lnSpc>
                <a:spcPct val="125000"/>
              </a:lnSpc>
            </a:pPr>
            <a:r>
              <a:rPr lang="en-US" altLang="en-US" sz="1600" dirty="0">
                <a:latin typeface="Euphemia"/>
              </a:rPr>
              <a:t>* Male 18-26 – Selective Service</a:t>
            </a:r>
          </a:p>
        </p:txBody>
      </p:sp>
      <p:sp>
        <p:nvSpPr>
          <p:cNvPr id="2" name="Rectangle 1"/>
          <p:cNvSpPr/>
          <p:nvPr/>
        </p:nvSpPr>
        <p:spPr>
          <a:xfrm>
            <a:off x="3026089" y="1765690"/>
            <a:ext cx="5557932" cy="369332"/>
          </a:xfrm>
          <a:prstGeom prst="rect">
            <a:avLst/>
          </a:prstGeom>
        </p:spPr>
        <p:txBody>
          <a:bodyPr wrap="none">
            <a:spAutoFit/>
          </a:bodyPr>
          <a:lstStyle/>
          <a:p>
            <a:pPr lvl="0" algn="ctr">
              <a:defRPr/>
            </a:pPr>
            <a:r>
              <a:rPr lang="en-US" b="1" dirty="0">
                <a:latin typeface="Euphemia"/>
              </a:rPr>
              <a:t> in addition to the PCR, you will need to attach….</a:t>
            </a:r>
            <a:endParaRPr lang="en-US" sz="2800" b="1" dirty="0">
              <a:latin typeface="Euphemia"/>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36605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Common Problems (cont.) </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23</a:t>
            </a:fld>
            <a:endParaRPr lang="en-US" dirty="0">
              <a:latin typeface="Euphemia"/>
            </a:endParaRPr>
          </a:p>
        </p:txBody>
      </p:sp>
      <p:sp>
        <p:nvSpPr>
          <p:cNvPr id="2" name="TextBox 1"/>
          <p:cNvSpPr txBox="1"/>
          <p:nvPr/>
        </p:nvSpPr>
        <p:spPr>
          <a:xfrm>
            <a:off x="809625" y="1570711"/>
            <a:ext cx="10725150" cy="3347070"/>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Euphemia"/>
              </a:rPr>
              <a:t>PCRs are submitted with incorrect position numbers.</a:t>
            </a:r>
          </a:p>
          <a:p>
            <a:pPr marL="742950" lvl="1" indent="-285750">
              <a:lnSpc>
                <a:spcPct val="150000"/>
              </a:lnSpc>
              <a:buFont typeface="Courier New" panose="02070309020205020404" pitchFamily="49" charset="0"/>
              <a:buChar char="o"/>
            </a:pPr>
            <a:r>
              <a:rPr lang="en-US" altLang="en-US" dirty="0">
                <a:latin typeface="Euphemia"/>
              </a:rPr>
              <a:t>Employees must be compensated within the University Pay Plan range established for the job title.</a:t>
            </a:r>
          </a:p>
          <a:p>
            <a:pPr lvl="1">
              <a:lnSpc>
                <a:spcPct val="150000"/>
              </a:lnSpc>
            </a:pPr>
            <a:r>
              <a:rPr lang="en-US" altLang="en-US" b="1" dirty="0">
                <a:solidFill>
                  <a:srgbClr val="6A5638"/>
                </a:solidFill>
                <a:latin typeface="Euphemia"/>
              </a:rPr>
              <a:t>	</a:t>
            </a:r>
            <a:r>
              <a:rPr lang="en-US" altLang="en-US" b="1" dirty="0" smtClean="0">
                <a:solidFill>
                  <a:srgbClr val="6A5638"/>
                </a:solidFill>
                <a:latin typeface="Euphemia"/>
              </a:rPr>
              <a:t> (to </a:t>
            </a:r>
            <a:r>
              <a:rPr lang="en-US" altLang="en-US" b="1" dirty="0">
                <a:solidFill>
                  <a:srgbClr val="6A5638"/>
                </a:solidFill>
                <a:latin typeface="Euphemia"/>
              </a:rPr>
              <a:t>determine hourly rate, multiply monthly salary in pay plan and divide by </a:t>
            </a:r>
            <a:r>
              <a:rPr lang="en-US" altLang="en-US" b="1" dirty="0" smtClean="0">
                <a:solidFill>
                  <a:srgbClr val="6A5638"/>
                </a:solidFill>
                <a:latin typeface="Euphemia"/>
              </a:rPr>
              <a:t>2080)</a:t>
            </a:r>
            <a:endParaRPr lang="en-US" altLang="en-US" b="1" dirty="0">
              <a:solidFill>
                <a:srgbClr val="6A5638"/>
              </a:solidFill>
              <a:latin typeface="Euphemia"/>
            </a:endParaRPr>
          </a:p>
          <a:p>
            <a:pPr marL="742950" lvl="1" indent="-285750">
              <a:lnSpc>
                <a:spcPct val="150000"/>
              </a:lnSpc>
              <a:buFont typeface="Courier New" panose="02070309020205020404" pitchFamily="49" charset="0"/>
              <a:buChar char="o"/>
            </a:pPr>
            <a:r>
              <a:rPr lang="en-US" altLang="en-US" dirty="0">
                <a:latin typeface="Euphemia"/>
              </a:rPr>
              <a:t>Salaries must be submitted based on the FTE, the system will not calculate a salary for you.</a:t>
            </a:r>
          </a:p>
          <a:p>
            <a:pPr marL="742950" lvl="1" indent="-285750">
              <a:lnSpc>
                <a:spcPct val="150000"/>
              </a:lnSpc>
              <a:buFont typeface="Courier New" panose="02070309020205020404" pitchFamily="49" charset="0"/>
              <a:buChar char="o"/>
            </a:pPr>
            <a:r>
              <a:rPr lang="en-US" altLang="en-US" dirty="0">
                <a:latin typeface="Euphemia"/>
              </a:rPr>
              <a:t>Your division has established electronic flow approval. Remember to submit the PCR in sufficient time to allow for all signature approvals prior to established cutoff dates.</a:t>
            </a:r>
          </a:p>
          <a:p>
            <a:pPr marL="742950" lvl="1" indent="-285750">
              <a:lnSpc>
                <a:spcPct val="125000"/>
              </a:lnSpc>
              <a:buFont typeface="Courier New" panose="02070309020205020404" pitchFamily="49" charset="0"/>
              <a:buChar char="o"/>
            </a:pPr>
            <a:endParaRPr lang="en-US" altLang="en-US" dirty="0">
              <a:solidFill>
                <a:srgbClr val="501214"/>
              </a:solidFill>
              <a:latin typeface="Euphemia"/>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21199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b="1" spc="300" dirty="0">
                <a:solidFill>
                  <a:srgbClr val="501214"/>
                </a:solidFill>
                <a:latin typeface="Euphemia"/>
              </a:rPr>
              <a:t>Lessons Learned</a:t>
            </a:r>
            <a:endParaRPr kumimoji="0" lang="en-US" sz="36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24</a:t>
            </a:fld>
            <a:endParaRPr lang="en-US" dirty="0">
              <a:latin typeface="Euphemia"/>
            </a:endParaRPr>
          </a:p>
        </p:txBody>
      </p:sp>
      <p:sp>
        <p:nvSpPr>
          <p:cNvPr id="2" name="TextBox 1"/>
          <p:cNvSpPr txBox="1"/>
          <p:nvPr/>
        </p:nvSpPr>
        <p:spPr>
          <a:xfrm>
            <a:off x="595708" y="1511295"/>
            <a:ext cx="10994448" cy="3000821"/>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Euphemia"/>
              </a:rPr>
              <a:t>Before an employee terminates or moves to another department, it is </a:t>
            </a:r>
            <a:r>
              <a:rPr lang="en-US" altLang="en-US" u="sng" dirty="0">
                <a:latin typeface="Euphemia"/>
              </a:rPr>
              <a:t>imperative</a:t>
            </a:r>
            <a:r>
              <a:rPr lang="en-US" altLang="en-US" dirty="0">
                <a:latin typeface="Euphemia"/>
              </a:rPr>
              <a:t> that all work time is entered and approved.</a:t>
            </a:r>
          </a:p>
          <a:p>
            <a:pPr marL="742950" lvl="1" indent="-285750">
              <a:lnSpc>
                <a:spcPct val="150000"/>
              </a:lnSpc>
              <a:buFont typeface="Courier New" panose="02070309020205020404" pitchFamily="49" charset="0"/>
              <a:buChar char="o"/>
            </a:pPr>
            <a:r>
              <a:rPr lang="en-US" altLang="en-US" dirty="0">
                <a:latin typeface="Euphemia"/>
              </a:rPr>
              <a:t>All employees are paid either monthly or </a:t>
            </a:r>
            <a:r>
              <a:rPr lang="en-US" altLang="en-US" dirty="0" smtClean="0">
                <a:latin typeface="Euphemia"/>
              </a:rPr>
              <a:t>semi-monthly. When </a:t>
            </a:r>
            <a:r>
              <a:rPr lang="en-US" altLang="en-US" dirty="0">
                <a:latin typeface="Euphemia"/>
              </a:rPr>
              <a:t>employees switch payroll areas mid month it creates processing challenges.  </a:t>
            </a:r>
          </a:p>
          <a:p>
            <a:pPr marL="742950" lvl="1" indent="-285750">
              <a:lnSpc>
                <a:spcPct val="150000"/>
              </a:lnSpc>
              <a:buFont typeface="Courier New" panose="02070309020205020404" pitchFamily="49" charset="0"/>
              <a:buChar char="o"/>
            </a:pPr>
            <a:r>
              <a:rPr lang="en-US" altLang="en-US" dirty="0">
                <a:latin typeface="Euphemia"/>
              </a:rPr>
              <a:t>If you have a staff employee that needs to move from one payroll area to </a:t>
            </a:r>
            <a:r>
              <a:rPr lang="en-US" altLang="en-US" dirty="0" smtClean="0">
                <a:latin typeface="Euphemia"/>
              </a:rPr>
              <a:t>another - </a:t>
            </a:r>
            <a:r>
              <a:rPr lang="en-US" altLang="en-US" dirty="0">
                <a:latin typeface="Euphemia"/>
              </a:rPr>
              <a:t>hourly to salary or salary to hourly, contact Human Resources for guidance before offering the position  to the employee or establishing an official start date.</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67765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Euphemia"/>
              </a:rPr>
              <a:t>Change in Payroll Area</a:t>
            </a:r>
            <a:endParaRPr kumimoji="0" lang="en-US" sz="3000" b="1" i="0" u="none" strike="noStrike" kern="1200" cap="none" spc="300" normalizeH="0" baseline="0" noProof="0" dirty="0">
              <a:ln>
                <a:noFill/>
              </a:ln>
              <a:solidFill>
                <a:srgbClr val="501214">
                  <a:lumMod val="75000"/>
                </a:srgbClr>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25</a:t>
            </a:fld>
            <a:endParaRPr lang="en-US" dirty="0">
              <a:latin typeface="Euphemia"/>
            </a:endParaRPr>
          </a:p>
        </p:txBody>
      </p:sp>
      <p:sp>
        <p:nvSpPr>
          <p:cNvPr id="8" name="Content Placeholder 9">
            <a:extLst>
              <a:ext uri="{FF2B5EF4-FFF2-40B4-BE49-F238E27FC236}">
                <a16:creationId xmlns:a16="http://schemas.microsoft.com/office/drawing/2014/main" id="{836950FC-843F-47F3-A1D8-59A981CFB538}"/>
              </a:ext>
            </a:extLst>
          </p:cNvPr>
          <p:cNvSpPr txBox="1">
            <a:spLocks/>
          </p:cNvSpPr>
          <p:nvPr/>
        </p:nvSpPr>
        <p:spPr>
          <a:xfrm>
            <a:off x="838200" y="1825625"/>
            <a:ext cx="53340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l">
              <a:lnSpc>
                <a:spcPct val="125000"/>
              </a:lnSpc>
              <a:buFont typeface="Courier New" panose="02070309020205020404" pitchFamily="49" charset="0"/>
              <a:buChar char="o"/>
            </a:pPr>
            <a:r>
              <a:rPr lang="en-US" altLang="en-US" b="1" dirty="0">
                <a:latin typeface="Euphemia"/>
              </a:rPr>
              <a:t>Hourly to salary</a:t>
            </a:r>
          </a:p>
          <a:p>
            <a:pPr marL="1200150" lvl="2" indent="-285750" algn="l">
              <a:lnSpc>
                <a:spcPct val="125000"/>
              </a:lnSpc>
              <a:buFont typeface="Arial" panose="020B0604020202020204" pitchFamily="34" charset="0"/>
              <a:buChar char="•"/>
            </a:pPr>
            <a:r>
              <a:rPr lang="en-US" altLang="en-US" sz="1600" dirty="0">
                <a:latin typeface="Euphemia"/>
              </a:rPr>
              <a:t>Work in position until end of month</a:t>
            </a:r>
          </a:p>
          <a:p>
            <a:pPr marL="1200150" lvl="2" indent="-285750" algn="l">
              <a:lnSpc>
                <a:spcPct val="125000"/>
              </a:lnSpc>
              <a:buFont typeface="Arial" panose="020B0604020202020204" pitchFamily="34" charset="0"/>
              <a:buChar char="•"/>
            </a:pPr>
            <a:r>
              <a:rPr lang="en-US" altLang="en-US" sz="1600" dirty="0">
                <a:latin typeface="Euphemia"/>
              </a:rPr>
              <a:t>Ensure time entry and approval by last working day in hourly appointment  CATS_DA</a:t>
            </a:r>
          </a:p>
          <a:p>
            <a:pPr marL="1200150" lvl="2" indent="-285750" algn="l">
              <a:lnSpc>
                <a:spcPct val="125000"/>
              </a:lnSpc>
              <a:buFont typeface="Arial" panose="020B0604020202020204" pitchFamily="34" charset="0"/>
              <a:buChar char="•"/>
            </a:pPr>
            <a:r>
              <a:rPr lang="en-US" altLang="en-US" sz="1600" dirty="0">
                <a:latin typeface="Euphemia"/>
              </a:rPr>
              <a:t>Must attend </a:t>
            </a:r>
            <a:r>
              <a:rPr lang="en-US" altLang="en-US" sz="1600" dirty="0" smtClean="0">
                <a:latin typeface="Euphemia"/>
              </a:rPr>
              <a:t>New Employee Welcome (NEW)</a:t>
            </a:r>
            <a:endParaRPr lang="en-US" altLang="en-US" sz="1600" dirty="0">
              <a:latin typeface="Euphemia"/>
            </a:endParaRPr>
          </a:p>
          <a:p>
            <a:pPr marL="1200150" lvl="2" indent="-285750" algn="l">
              <a:lnSpc>
                <a:spcPct val="125000"/>
              </a:lnSpc>
              <a:buFont typeface="Arial" panose="020B0604020202020204" pitchFamily="34" charset="0"/>
              <a:buChar char="•"/>
            </a:pPr>
            <a:r>
              <a:rPr lang="en-US" altLang="en-US" sz="1600" dirty="0">
                <a:latin typeface="Euphemia"/>
              </a:rPr>
              <a:t>Receipt of email notification from HR MDC verifying start date</a:t>
            </a:r>
          </a:p>
        </p:txBody>
      </p:sp>
      <p:sp>
        <p:nvSpPr>
          <p:cNvPr id="10" name="Content Placeholder 11">
            <a:extLst>
              <a:ext uri="{FF2B5EF4-FFF2-40B4-BE49-F238E27FC236}">
                <a16:creationId xmlns:a16="http://schemas.microsoft.com/office/drawing/2014/main" id="{2A630F96-0EEA-4E48-9649-BF68C0FC792C}"/>
              </a:ext>
            </a:extLst>
          </p:cNvPr>
          <p:cNvSpPr txBox="1">
            <a:spLocks/>
          </p:cNvSpPr>
          <p:nvPr/>
        </p:nvSpPr>
        <p:spPr>
          <a:xfrm>
            <a:off x="6172199" y="1825625"/>
            <a:ext cx="543877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lnSpc>
                <a:spcPct val="125000"/>
              </a:lnSpc>
              <a:buFont typeface="Courier New" panose="02070309020205020404" pitchFamily="49" charset="0"/>
              <a:buChar char="o"/>
            </a:pPr>
            <a:r>
              <a:rPr lang="en-US" altLang="en-US" sz="1800" b="1" dirty="0">
                <a:latin typeface="Euphemia"/>
              </a:rPr>
              <a:t>Salary to hourly</a:t>
            </a:r>
          </a:p>
          <a:p>
            <a:pPr marL="1200150" lvl="2" indent="-285750">
              <a:lnSpc>
                <a:spcPct val="125000"/>
              </a:lnSpc>
              <a:buFont typeface="Courier New" panose="02070309020205020404" pitchFamily="49" charset="0"/>
              <a:buChar char="o"/>
            </a:pPr>
            <a:r>
              <a:rPr lang="en-US" altLang="en-US" sz="1600" dirty="0">
                <a:latin typeface="Euphemia"/>
              </a:rPr>
              <a:t>Work in position until end of month</a:t>
            </a:r>
          </a:p>
          <a:p>
            <a:pPr marL="1200150" lvl="2" indent="-285750">
              <a:lnSpc>
                <a:spcPct val="125000"/>
              </a:lnSpc>
              <a:buFont typeface="Courier New" panose="02070309020205020404" pitchFamily="49" charset="0"/>
              <a:buChar char="o"/>
            </a:pPr>
            <a:r>
              <a:rPr lang="en-US" altLang="en-US" sz="1600" dirty="0">
                <a:latin typeface="Euphemia"/>
              </a:rPr>
              <a:t>Hourly appointment starts with 1st of next month</a:t>
            </a:r>
          </a:p>
          <a:p>
            <a:pPr marL="1200150" lvl="2" indent="-285750">
              <a:lnSpc>
                <a:spcPct val="125000"/>
              </a:lnSpc>
              <a:buFont typeface="Courier New" panose="02070309020205020404" pitchFamily="49" charset="0"/>
              <a:buChar char="o"/>
            </a:pPr>
            <a:r>
              <a:rPr lang="en-US" altLang="en-US" sz="1600" dirty="0">
                <a:latin typeface="Euphemia"/>
              </a:rPr>
              <a:t>Loss of benefits/state longevity and ULP</a:t>
            </a:r>
          </a:p>
          <a:p>
            <a:pPr marL="1200150" lvl="2" indent="-285750">
              <a:lnSpc>
                <a:spcPct val="125000"/>
              </a:lnSpc>
              <a:buFont typeface="Courier New" panose="02070309020205020404" pitchFamily="49" charset="0"/>
              <a:buChar char="o"/>
            </a:pPr>
            <a:r>
              <a:rPr lang="en-US" altLang="en-US" sz="1600" dirty="0">
                <a:latin typeface="Euphemia"/>
              </a:rPr>
              <a:t>Correct time </a:t>
            </a:r>
            <a:r>
              <a:rPr lang="en-US" altLang="en-US" sz="1600" dirty="0" smtClean="0">
                <a:latin typeface="Euphemia"/>
              </a:rPr>
              <a:t>entry </a:t>
            </a:r>
            <a:r>
              <a:rPr lang="en-US" altLang="en-US" dirty="0" smtClean="0">
                <a:solidFill>
                  <a:srgbClr val="6A5638"/>
                </a:solidFill>
                <a:latin typeface="Euphemia"/>
              </a:rPr>
              <a:t>CATS_DA</a:t>
            </a:r>
            <a:endParaRPr lang="en-US" altLang="en-US" dirty="0">
              <a:solidFill>
                <a:srgbClr val="6A5638"/>
              </a:solidFill>
              <a:latin typeface="Euphemia"/>
            </a:endParaRPr>
          </a:p>
        </p:txBody>
      </p:sp>
      <p:sp>
        <p:nvSpPr>
          <p:cNvPr id="11" name="Rectangle 10"/>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50439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Creating a PCR</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26</a:t>
            </a:fld>
            <a:endParaRPr lang="en-US" dirty="0">
              <a:latin typeface="Euphemia"/>
            </a:endParaRPr>
          </a:p>
        </p:txBody>
      </p:sp>
      <p:sp>
        <p:nvSpPr>
          <p:cNvPr id="2" name="TextBox 1"/>
          <p:cNvSpPr txBox="1"/>
          <p:nvPr/>
        </p:nvSpPr>
        <p:spPr>
          <a:xfrm>
            <a:off x="809625" y="1828800"/>
            <a:ext cx="10725150" cy="404598"/>
          </a:xfrm>
          <a:prstGeom prst="rect">
            <a:avLst/>
          </a:prstGeom>
          <a:noFill/>
        </p:spPr>
        <p:txBody>
          <a:bodyPr wrap="square" rtlCol="0">
            <a:spAutoFit/>
          </a:bodyPr>
          <a:lstStyle/>
          <a:p>
            <a:pPr lvl="1">
              <a:lnSpc>
                <a:spcPct val="125000"/>
              </a:lnSpc>
            </a:pPr>
            <a:r>
              <a:rPr lang="en-US" altLang="en-US" dirty="0">
                <a:latin typeface="Euphemia"/>
              </a:rPr>
              <a:t>Please refer to the </a:t>
            </a:r>
            <a:r>
              <a:rPr lang="en-US" altLang="en-US" b="1" dirty="0">
                <a:latin typeface="Euphemia"/>
              </a:rPr>
              <a:t>Understanding Electronic PCR Process</a:t>
            </a:r>
            <a:r>
              <a:rPr lang="en-US" altLang="en-US" dirty="0">
                <a:latin typeface="Euphemia"/>
              </a:rPr>
              <a:t> </a:t>
            </a:r>
            <a:r>
              <a:rPr lang="en-US" altLang="en-US" dirty="0" smtClean="0">
                <a:latin typeface="Euphemia"/>
              </a:rPr>
              <a:t>PowerPoint </a:t>
            </a:r>
            <a:r>
              <a:rPr lang="en-US" altLang="en-US" dirty="0">
                <a:latin typeface="Euphemia"/>
              </a:rPr>
              <a:t>presentation </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20236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12694" y="2443019"/>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lgn="ctr">
              <a:defRPr/>
            </a:pPr>
            <a:r>
              <a:rPr lang="en-US" sz="7200" b="1" spc="300" dirty="0">
                <a:solidFill>
                  <a:srgbClr val="501214">
                    <a:lumMod val="75000"/>
                  </a:srgbClr>
                </a:solidFill>
                <a:latin typeface="Euphemia"/>
              </a:rPr>
              <a:t>Demonstration</a:t>
            </a:r>
            <a:endParaRPr kumimoji="0" lang="en-US" sz="7200" b="1" i="0" u="none" strike="noStrike" kern="1200" cap="none" spc="300" normalizeH="0" baseline="0" noProof="0" dirty="0">
              <a:ln>
                <a:noFill/>
              </a:ln>
              <a:solidFill>
                <a:srgbClr val="501214">
                  <a:lumMod val="75000"/>
                </a:srgbClr>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27</a:t>
            </a:fld>
            <a:endParaRPr lang="en-US" dirty="0">
              <a:latin typeface="Euphemia"/>
            </a:endParaRPr>
          </a:p>
        </p:txBody>
      </p:sp>
      <p:sp>
        <p:nvSpPr>
          <p:cNvPr id="6" name="Rectangle 5"/>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218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a:defRPr/>
            </a:pPr>
            <a:r>
              <a:rPr lang="en-US" altLang="en-US" sz="3000" b="1" spc="300" dirty="0">
                <a:solidFill>
                  <a:srgbClr val="501214"/>
                </a:solidFill>
                <a:latin typeface="Euphemia"/>
              </a:rPr>
              <a:t>Accessing PA20 in SAP </a:t>
            </a:r>
            <a:r>
              <a:rPr lang="en-US" altLang="en-US" sz="3000" b="1" spc="300" dirty="0" smtClean="0">
                <a:solidFill>
                  <a:srgbClr val="501214"/>
                </a:solidFill>
                <a:latin typeface="Euphemia"/>
              </a:rPr>
              <a:t>GUI</a:t>
            </a:r>
            <a:endParaRPr lang="en-US" altLang="en-US" sz="3000" b="1" spc="300" dirty="0">
              <a:solidFill>
                <a:srgbClr val="501214"/>
              </a:solidFill>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28</a:t>
            </a:fld>
            <a:endParaRPr lang="en-US" dirty="0">
              <a:latin typeface="Euphemia"/>
            </a:endParaRPr>
          </a:p>
        </p:txBody>
      </p:sp>
      <p:sp>
        <p:nvSpPr>
          <p:cNvPr id="2" name="TextBox 1"/>
          <p:cNvSpPr txBox="1"/>
          <p:nvPr/>
        </p:nvSpPr>
        <p:spPr>
          <a:xfrm>
            <a:off x="809625" y="1828800"/>
            <a:ext cx="10725150" cy="3867084"/>
          </a:xfrm>
          <a:prstGeom prst="rect">
            <a:avLst/>
          </a:prstGeom>
          <a:noFill/>
        </p:spPr>
        <p:txBody>
          <a:bodyPr wrap="square" rtlCol="0">
            <a:spAutoFit/>
          </a:bodyPr>
          <a:lstStyle/>
          <a:p>
            <a:pPr marL="1200150" lvl="2" indent="-285750">
              <a:lnSpc>
                <a:spcPct val="125000"/>
              </a:lnSpc>
              <a:buFont typeface="Courier New" panose="02070309020205020404" pitchFamily="49" charset="0"/>
              <a:buChar char="o"/>
            </a:pPr>
            <a:r>
              <a:rPr lang="en-US" altLang="en-US" dirty="0" err="1" smtClean="0">
                <a:latin typeface="Euphemia"/>
              </a:rPr>
              <a:t>Infotype</a:t>
            </a:r>
            <a:r>
              <a:rPr lang="en-US" altLang="en-US" dirty="0" smtClean="0">
                <a:latin typeface="Euphemia"/>
              </a:rPr>
              <a:t> </a:t>
            </a:r>
            <a:r>
              <a:rPr lang="en-US" altLang="en-US" dirty="0">
                <a:latin typeface="Euphemia"/>
              </a:rPr>
              <a:t>0000 Actions</a:t>
            </a:r>
          </a:p>
          <a:p>
            <a:pPr marL="1200150" lvl="2" indent="-285750">
              <a:lnSpc>
                <a:spcPct val="125000"/>
              </a:lnSpc>
              <a:buFont typeface="Courier New" panose="02070309020205020404" pitchFamily="49" charset="0"/>
              <a:buChar char="o"/>
            </a:pPr>
            <a:r>
              <a:rPr lang="en-US" altLang="en-US" dirty="0" err="1">
                <a:latin typeface="Euphemia"/>
              </a:rPr>
              <a:t>Infotype</a:t>
            </a:r>
            <a:r>
              <a:rPr lang="en-US" altLang="en-US" dirty="0">
                <a:latin typeface="Euphemia"/>
              </a:rPr>
              <a:t> 0001 Organizational Assignment</a:t>
            </a:r>
          </a:p>
          <a:p>
            <a:pPr marL="1200150" lvl="2" indent="-285750">
              <a:lnSpc>
                <a:spcPct val="125000"/>
              </a:lnSpc>
              <a:buFont typeface="Courier New" panose="02070309020205020404" pitchFamily="49" charset="0"/>
              <a:buChar char="o"/>
            </a:pPr>
            <a:r>
              <a:rPr lang="en-US" altLang="en-US" dirty="0" err="1">
                <a:latin typeface="Euphemia"/>
              </a:rPr>
              <a:t>Infotype</a:t>
            </a:r>
            <a:r>
              <a:rPr lang="en-US" altLang="en-US" dirty="0">
                <a:latin typeface="Euphemia"/>
              </a:rPr>
              <a:t> 0006 Address </a:t>
            </a:r>
          </a:p>
          <a:p>
            <a:pPr marL="1200150" lvl="2" indent="-285750">
              <a:lnSpc>
                <a:spcPct val="125000"/>
              </a:lnSpc>
              <a:buFont typeface="Courier New" panose="02070309020205020404" pitchFamily="49" charset="0"/>
              <a:buChar char="o"/>
            </a:pPr>
            <a:r>
              <a:rPr lang="en-US" altLang="en-US" dirty="0" err="1">
                <a:latin typeface="Euphemia"/>
              </a:rPr>
              <a:t>Infotype</a:t>
            </a:r>
            <a:r>
              <a:rPr lang="en-US" altLang="en-US" dirty="0">
                <a:latin typeface="Euphemia"/>
              </a:rPr>
              <a:t> 0007 Planned Working Time</a:t>
            </a:r>
          </a:p>
          <a:p>
            <a:pPr marL="1200150" lvl="2" indent="-285750">
              <a:lnSpc>
                <a:spcPct val="125000"/>
              </a:lnSpc>
              <a:buFont typeface="Courier New" panose="02070309020205020404" pitchFamily="49" charset="0"/>
              <a:buChar char="o"/>
            </a:pPr>
            <a:r>
              <a:rPr lang="en-US" altLang="en-US" dirty="0" err="1">
                <a:latin typeface="Euphemia"/>
              </a:rPr>
              <a:t>Infotype</a:t>
            </a:r>
            <a:r>
              <a:rPr lang="en-US" altLang="en-US" dirty="0">
                <a:latin typeface="Euphemia"/>
              </a:rPr>
              <a:t> 0008 Basic Pay</a:t>
            </a:r>
          </a:p>
          <a:p>
            <a:pPr marL="1200150" lvl="2" indent="-285750">
              <a:lnSpc>
                <a:spcPct val="125000"/>
              </a:lnSpc>
              <a:buFont typeface="Courier New" panose="02070309020205020404" pitchFamily="49" charset="0"/>
              <a:buChar char="o"/>
            </a:pPr>
            <a:r>
              <a:rPr lang="en-US" altLang="en-US" dirty="0" err="1">
                <a:latin typeface="Euphemia"/>
              </a:rPr>
              <a:t>Infotype</a:t>
            </a:r>
            <a:r>
              <a:rPr lang="en-US" altLang="en-US" dirty="0">
                <a:latin typeface="Euphemia"/>
              </a:rPr>
              <a:t> 0014 Recurring Payments</a:t>
            </a:r>
          </a:p>
          <a:p>
            <a:pPr marL="1200150" lvl="2" indent="-285750">
              <a:lnSpc>
                <a:spcPct val="125000"/>
              </a:lnSpc>
              <a:buFont typeface="Courier New" panose="02070309020205020404" pitchFamily="49" charset="0"/>
              <a:buChar char="o"/>
            </a:pPr>
            <a:r>
              <a:rPr lang="en-US" altLang="en-US" dirty="0" err="1">
                <a:latin typeface="Euphemia"/>
              </a:rPr>
              <a:t>Infotype</a:t>
            </a:r>
            <a:r>
              <a:rPr lang="en-US" altLang="en-US" dirty="0">
                <a:latin typeface="Euphemia"/>
              </a:rPr>
              <a:t> 0015 Additional Payments</a:t>
            </a:r>
          </a:p>
          <a:p>
            <a:pPr marL="1200150" lvl="2" indent="-285750">
              <a:lnSpc>
                <a:spcPct val="125000"/>
              </a:lnSpc>
              <a:buFont typeface="Courier New" panose="02070309020205020404" pitchFamily="49" charset="0"/>
              <a:buChar char="o"/>
            </a:pPr>
            <a:r>
              <a:rPr lang="en-US" altLang="en-US" dirty="0" err="1">
                <a:latin typeface="Euphemia"/>
              </a:rPr>
              <a:t>Infotype</a:t>
            </a:r>
            <a:r>
              <a:rPr lang="en-US" altLang="en-US" dirty="0">
                <a:latin typeface="Euphemia"/>
              </a:rPr>
              <a:t> 0027 Cost Distribution</a:t>
            </a:r>
          </a:p>
          <a:p>
            <a:pPr marL="1200150" lvl="2" indent="-285750">
              <a:lnSpc>
                <a:spcPct val="125000"/>
              </a:lnSpc>
              <a:buFont typeface="Courier New" panose="02070309020205020404" pitchFamily="49" charset="0"/>
              <a:buChar char="o"/>
            </a:pPr>
            <a:r>
              <a:rPr lang="en-US" altLang="en-US" dirty="0" err="1">
                <a:latin typeface="Euphemia"/>
              </a:rPr>
              <a:t>Infotype</a:t>
            </a:r>
            <a:r>
              <a:rPr lang="en-US" altLang="en-US" dirty="0">
                <a:latin typeface="Euphemia"/>
              </a:rPr>
              <a:t> 9001 Staff ULP</a:t>
            </a:r>
          </a:p>
          <a:p>
            <a:pPr marL="1200150" lvl="2" indent="-285750">
              <a:lnSpc>
                <a:spcPct val="125000"/>
              </a:lnSpc>
              <a:buFont typeface="Courier New" panose="02070309020205020404" pitchFamily="49" charset="0"/>
              <a:buChar char="o"/>
            </a:pPr>
            <a:r>
              <a:rPr lang="en-US" altLang="en-US" dirty="0" err="1">
                <a:latin typeface="Euphemia"/>
              </a:rPr>
              <a:t>Infotype</a:t>
            </a:r>
            <a:r>
              <a:rPr lang="en-US" altLang="en-US" dirty="0">
                <a:latin typeface="Euphemia"/>
              </a:rPr>
              <a:t> 9003 Rank and Tenure</a:t>
            </a:r>
          </a:p>
          <a:p>
            <a:pPr marL="1200150" lvl="2" indent="-285750">
              <a:lnSpc>
                <a:spcPct val="125000"/>
              </a:lnSpc>
              <a:buFont typeface="Courier New" panose="02070309020205020404" pitchFamily="49" charset="0"/>
              <a:buChar char="o"/>
            </a:pPr>
            <a:r>
              <a:rPr lang="en-US" altLang="en-US" dirty="0" err="1">
                <a:latin typeface="Euphemia"/>
              </a:rPr>
              <a:t>Infotype</a:t>
            </a:r>
            <a:r>
              <a:rPr lang="en-US" altLang="en-US" dirty="0">
                <a:latin typeface="Euphemia"/>
              </a:rPr>
              <a:t> 9004 Education</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841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000" b="1" spc="300" dirty="0">
                <a:solidFill>
                  <a:srgbClr val="501214"/>
                </a:solidFill>
                <a:latin typeface="Euphemia"/>
              </a:rPr>
              <a:t>Input</a:t>
            </a:r>
            <a:r>
              <a:rPr lang="en-US" sz="2000" b="1" spc="300" dirty="0">
                <a:solidFill>
                  <a:srgbClr val="501214">
                    <a:lumMod val="75000"/>
                  </a:srgbClr>
                </a:solidFill>
                <a:latin typeface="Euphemia"/>
              </a:rPr>
              <a:t> </a:t>
            </a:r>
            <a:r>
              <a:rPr lang="en-US" sz="2000" b="1" spc="300" dirty="0">
                <a:solidFill>
                  <a:srgbClr val="6A5638"/>
                </a:solidFill>
                <a:latin typeface="Euphemia"/>
              </a:rPr>
              <a:t>Person ID </a:t>
            </a:r>
            <a:r>
              <a:rPr lang="en-US" sz="2000" b="1" spc="300" dirty="0">
                <a:solidFill>
                  <a:srgbClr val="501214"/>
                </a:solidFill>
                <a:latin typeface="Euphemia"/>
              </a:rPr>
              <a:t>and Select </a:t>
            </a:r>
            <a:r>
              <a:rPr lang="en-US" sz="2000" b="1" spc="300" dirty="0">
                <a:solidFill>
                  <a:srgbClr val="6A5638"/>
                </a:solidFill>
                <a:latin typeface="Euphemia"/>
              </a:rPr>
              <a:t>Pers. </a:t>
            </a:r>
            <a:r>
              <a:rPr lang="en-US" sz="2000" b="1" spc="300" dirty="0" err="1" smtClean="0">
                <a:solidFill>
                  <a:srgbClr val="6A5638"/>
                </a:solidFill>
                <a:latin typeface="Euphemia"/>
              </a:rPr>
              <a:t>Assgn</a:t>
            </a:r>
            <a:r>
              <a:rPr lang="en-US" sz="2000" b="1" spc="300" dirty="0" smtClean="0">
                <a:solidFill>
                  <a:srgbClr val="6A5638"/>
                </a:solidFill>
                <a:latin typeface="Euphemia"/>
              </a:rPr>
              <a:t> </a:t>
            </a:r>
            <a:r>
              <a:rPr lang="en-US" sz="2000" b="1" spc="300" dirty="0" smtClean="0">
                <a:solidFill>
                  <a:srgbClr val="501214"/>
                </a:solidFill>
                <a:latin typeface="Euphemia"/>
              </a:rPr>
              <a:t>if </a:t>
            </a:r>
            <a:r>
              <a:rPr lang="en-US" sz="2000" b="1" spc="300" dirty="0">
                <a:solidFill>
                  <a:srgbClr val="501214"/>
                </a:solidFill>
                <a:latin typeface="Euphemia"/>
              </a:rPr>
              <a:t>concurrent employee</a:t>
            </a:r>
            <a:endParaRPr kumimoji="0" lang="en-US" sz="2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29</a:t>
            </a:fld>
            <a:endParaRPr lang="en-US" dirty="0">
              <a:latin typeface="Euphemia"/>
            </a:endParaRPr>
          </a:p>
        </p:txBody>
      </p:sp>
      <p:pic>
        <p:nvPicPr>
          <p:cNvPr id="8" name="Picture 9">
            <a:extLst>
              <a:ext uri="{FF2B5EF4-FFF2-40B4-BE49-F238E27FC236}">
                <a16:creationId xmlns:a16="http://schemas.microsoft.com/office/drawing/2014/main" id="{693A853D-6CAF-466B-81B2-80C6ED7D3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647" y="1641411"/>
            <a:ext cx="58864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07883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595022" y="146676"/>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What is Organizational Management?</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3</a:t>
            </a:fld>
            <a:endParaRPr lang="en-US" dirty="0">
              <a:latin typeface="Euphemia"/>
            </a:endParaRPr>
          </a:p>
        </p:txBody>
      </p:sp>
      <p:sp>
        <p:nvSpPr>
          <p:cNvPr id="2" name="TextBox 1"/>
          <p:cNvSpPr txBox="1"/>
          <p:nvPr/>
        </p:nvSpPr>
        <p:spPr>
          <a:xfrm>
            <a:off x="862012" y="1638177"/>
            <a:ext cx="10725150" cy="1754326"/>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Euphemia"/>
              </a:rPr>
              <a:t>Provides a real-time view of the organizational structure </a:t>
            </a:r>
          </a:p>
          <a:p>
            <a:pPr marL="742950" lvl="1" indent="-285750">
              <a:lnSpc>
                <a:spcPct val="150000"/>
              </a:lnSpc>
              <a:buFont typeface="Courier New" panose="02070309020205020404" pitchFamily="49" charset="0"/>
              <a:buChar char="o"/>
            </a:pPr>
            <a:r>
              <a:rPr lang="en-US" altLang="en-US" dirty="0">
                <a:latin typeface="Euphemia"/>
              </a:rPr>
              <a:t>Keeps history of the organizational structure as it evolves over time</a:t>
            </a:r>
          </a:p>
          <a:p>
            <a:pPr marL="742950" lvl="1" indent="-285750">
              <a:lnSpc>
                <a:spcPct val="150000"/>
              </a:lnSpc>
              <a:buFont typeface="Courier New" panose="02070309020205020404" pitchFamily="49" charset="0"/>
              <a:buChar char="o"/>
            </a:pPr>
            <a:r>
              <a:rPr lang="en-US" altLang="en-US" dirty="0">
                <a:latin typeface="Euphemia"/>
              </a:rPr>
              <a:t>Provides ability to store the reporting structure on a position level</a:t>
            </a:r>
          </a:p>
          <a:p>
            <a:pPr marL="742950" lvl="1" indent="-285750">
              <a:lnSpc>
                <a:spcPct val="150000"/>
              </a:lnSpc>
              <a:buFont typeface="Courier New" panose="02070309020205020404" pitchFamily="49" charset="0"/>
              <a:buChar char="o"/>
            </a:pPr>
            <a:r>
              <a:rPr lang="en-US" altLang="en-US" dirty="0">
                <a:latin typeface="Euphemia"/>
              </a:rPr>
              <a:t>Provides ability to store security on a position level</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0734" y="3902950"/>
            <a:ext cx="2017083" cy="2017083"/>
          </a:xfrm>
          <a:prstGeom prst="rect">
            <a:avLst/>
          </a:prstGeom>
        </p:spPr>
      </p:pic>
    </p:spTree>
    <p:extLst>
      <p:ext uri="{BB962C8B-B14F-4D97-AF65-F5344CB8AC3E}">
        <p14:creationId xmlns:p14="http://schemas.microsoft.com/office/powerpoint/2010/main" val="299525023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Review Employee Information</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30</a:t>
            </a:fld>
            <a:endParaRPr lang="en-US" dirty="0">
              <a:latin typeface="Euphemia"/>
            </a:endParaRPr>
          </a:p>
        </p:txBody>
      </p:sp>
      <p:pic>
        <p:nvPicPr>
          <p:cNvPr id="8" name="Picture 13">
            <a:extLst>
              <a:ext uri="{FF2B5EF4-FFF2-40B4-BE49-F238E27FC236}">
                <a16:creationId xmlns:a16="http://schemas.microsoft.com/office/drawing/2014/main" id="{AC5D11D5-CB40-48E0-8616-6F324A13B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238" y="1663930"/>
            <a:ext cx="58959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Oval 14">
            <a:extLst>
              <a:ext uri="{FF2B5EF4-FFF2-40B4-BE49-F238E27FC236}">
                <a16:creationId xmlns:a16="http://schemas.microsoft.com/office/drawing/2014/main" id="{5EDD4CC8-24CB-4E61-A47F-9BC288178D78}"/>
              </a:ext>
            </a:extLst>
          </p:cNvPr>
          <p:cNvSpPr>
            <a:spLocks noChangeArrowheads="1"/>
          </p:cNvSpPr>
          <p:nvPr>
            <p:custDataLst>
              <p:tags r:id="rId1"/>
            </p:custDataLst>
          </p:nvPr>
        </p:nvSpPr>
        <p:spPr bwMode="auto">
          <a:xfrm>
            <a:off x="3282825" y="2025880"/>
            <a:ext cx="609600" cy="3048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4008" tIns="64008" rIns="64008" bIns="64008"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endParaRPr lang="en-US"/>
          </a:p>
        </p:txBody>
      </p:sp>
      <p:sp>
        <p:nvSpPr>
          <p:cNvPr id="11" name="Rectangle 10"/>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72243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Select </a:t>
            </a:r>
            <a:r>
              <a:rPr lang="en-US" sz="3000" b="1" spc="300" dirty="0" err="1">
                <a:solidFill>
                  <a:srgbClr val="6A5638"/>
                </a:solidFill>
                <a:latin typeface="Euphemia"/>
              </a:rPr>
              <a:t>Infotype</a:t>
            </a:r>
            <a:r>
              <a:rPr lang="en-US" sz="3000" b="1" spc="300" dirty="0">
                <a:solidFill>
                  <a:srgbClr val="501214"/>
                </a:solidFill>
                <a:latin typeface="Euphemia"/>
              </a:rPr>
              <a:t> or Enter </a:t>
            </a:r>
            <a:r>
              <a:rPr lang="en-US" sz="3000" b="1" spc="300" dirty="0" err="1">
                <a:solidFill>
                  <a:srgbClr val="6A5638"/>
                </a:solidFill>
                <a:latin typeface="Euphemia"/>
              </a:rPr>
              <a:t>Infotype</a:t>
            </a:r>
            <a:r>
              <a:rPr lang="en-US" sz="3000" b="1" spc="300" dirty="0">
                <a:solidFill>
                  <a:srgbClr val="6A5638"/>
                </a:solidFill>
                <a:latin typeface="Euphemia"/>
              </a:rPr>
              <a:t> number</a:t>
            </a:r>
            <a:endParaRPr kumimoji="0" lang="en-US" sz="3000" b="1" i="0" u="none" strike="noStrike" kern="1200" cap="none" spc="300" normalizeH="0" baseline="0" noProof="0" dirty="0">
              <a:ln>
                <a:noFill/>
              </a:ln>
              <a:solidFill>
                <a:srgbClr val="6A5638"/>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31</a:t>
            </a:fld>
            <a:endParaRPr lang="en-US" dirty="0">
              <a:latin typeface="Euphemia"/>
            </a:endParaRPr>
          </a:p>
        </p:txBody>
      </p:sp>
      <p:pic>
        <p:nvPicPr>
          <p:cNvPr id="8" name="Picture 15">
            <a:extLst>
              <a:ext uri="{FF2B5EF4-FFF2-40B4-BE49-F238E27FC236}">
                <a16:creationId xmlns:a16="http://schemas.microsoft.com/office/drawing/2014/main" id="{043FBA02-1903-4D8F-8CEB-4F44CE9F8D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6862" y="1636648"/>
            <a:ext cx="58959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Oval 16">
            <a:extLst>
              <a:ext uri="{FF2B5EF4-FFF2-40B4-BE49-F238E27FC236}">
                <a16:creationId xmlns:a16="http://schemas.microsoft.com/office/drawing/2014/main" id="{6B158FAB-0B84-4B01-A544-77BEBCC562EC}"/>
              </a:ext>
            </a:extLst>
          </p:cNvPr>
          <p:cNvSpPr>
            <a:spLocks noChangeArrowheads="1"/>
          </p:cNvSpPr>
          <p:nvPr>
            <p:custDataLst>
              <p:tags r:id="rId1"/>
            </p:custDataLst>
          </p:nvPr>
        </p:nvSpPr>
        <p:spPr bwMode="auto">
          <a:xfrm>
            <a:off x="3385449" y="3979798"/>
            <a:ext cx="228600" cy="1524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4008" tIns="64008" rIns="64008" bIns="64008"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endParaRPr lang="en-US"/>
          </a:p>
        </p:txBody>
      </p:sp>
      <p:sp>
        <p:nvSpPr>
          <p:cNvPr id="11" name="Oval 17">
            <a:extLst>
              <a:ext uri="{FF2B5EF4-FFF2-40B4-BE49-F238E27FC236}">
                <a16:creationId xmlns:a16="http://schemas.microsoft.com/office/drawing/2014/main" id="{C1E6CDEE-8471-43BB-A3A6-5143AD11ECC2}"/>
              </a:ext>
            </a:extLst>
          </p:cNvPr>
          <p:cNvSpPr>
            <a:spLocks noChangeArrowheads="1"/>
          </p:cNvSpPr>
          <p:nvPr>
            <p:custDataLst>
              <p:tags r:id="rId2"/>
            </p:custDataLst>
          </p:nvPr>
        </p:nvSpPr>
        <p:spPr bwMode="auto">
          <a:xfrm>
            <a:off x="4528449" y="5808598"/>
            <a:ext cx="1371600" cy="3810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4008" tIns="64008" rIns="64008" bIns="64008"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endParaRPr lang="en-US"/>
          </a:p>
        </p:txBody>
      </p:sp>
      <p:sp>
        <p:nvSpPr>
          <p:cNvPr id="12" name="Rectangle 11"/>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38845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Euphemia"/>
              </a:rPr>
              <a:t>Actions (IT0000)</a:t>
            </a:r>
            <a:endParaRPr kumimoji="0" lang="en-US" sz="3000" b="1" i="0" u="none" strike="noStrike" kern="1200" cap="none" spc="300" normalizeH="0" baseline="0" noProof="0" dirty="0">
              <a:ln>
                <a:noFill/>
              </a:ln>
              <a:solidFill>
                <a:srgbClr val="501214">
                  <a:lumMod val="75000"/>
                </a:srgbClr>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32</a:t>
            </a:fld>
            <a:endParaRPr lang="en-US" dirty="0">
              <a:latin typeface="Euphemia"/>
            </a:endParaRPr>
          </a:p>
        </p:txBody>
      </p:sp>
      <p:pic>
        <p:nvPicPr>
          <p:cNvPr id="8" name="Picture 20">
            <a:extLst>
              <a:ext uri="{FF2B5EF4-FFF2-40B4-BE49-F238E27FC236}">
                <a16:creationId xmlns:a16="http://schemas.microsoft.com/office/drawing/2014/main" id="{A2E40837-3B02-4209-9542-3B618C3C3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371" y="1848944"/>
            <a:ext cx="7389420" cy="408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11814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Organizational Assignment (IT0001)</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33</a:t>
            </a:fld>
            <a:endParaRPr lang="en-US" dirty="0">
              <a:latin typeface="Euphemia"/>
            </a:endParaRPr>
          </a:p>
        </p:txBody>
      </p:sp>
      <p:pic>
        <p:nvPicPr>
          <p:cNvPr id="8" name="Picture 9">
            <a:extLst>
              <a:ext uri="{FF2B5EF4-FFF2-40B4-BE49-F238E27FC236}">
                <a16:creationId xmlns:a16="http://schemas.microsoft.com/office/drawing/2014/main" id="{7B4A540C-DF99-454D-AEAC-647648B12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11631" y="1590684"/>
            <a:ext cx="4968588" cy="4805511"/>
          </a:xfrm>
          <a:prstGeom prst="rect">
            <a:avLst/>
          </a:prstGeom>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01852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Address (IT0006)</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34</a:t>
            </a:fld>
            <a:endParaRPr lang="en-US" dirty="0">
              <a:latin typeface="Euphemia"/>
            </a:endParaRPr>
          </a:p>
        </p:txBody>
      </p:sp>
      <p:pic>
        <p:nvPicPr>
          <p:cNvPr id="8" name="Picture 5">
            <a:extLst>
              <a:ext uri="{FF2B5EF4-FFF2-40B4-BE49-F238E27FC236}">
                <a16:creationId xmlns:a16="http://schemas.microsoft.com/office/drawing/2014/main" id="{611CB24B-8B68-434F-ADEB-E4616EA04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25988" y="1631179"/>
            <a:ext cx="4733887" cy="4697239"/>
          </a:xfrm>
          <a:prstGeom prst="rect">
            <a:avLst/>
          </a:prstGeom>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38947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Planned Working Time (IT0007)</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35</a:t>
            </a:fld>
            <a:endParaRPr lang="en-US" dirty="0">
              <a:latin typeface="Euphemia"/>
            </a:endParaRPr>
          </a:p>
        </p:txBody>
      </p:sp>
      <p:pic>
        <p:nvPicPr>
          <p:cNvPr id="12" name="Picture 5">
            <a:extLst>
              <a:ext uri="{FF2B5EF4-FFF2-40B4-BE49-F238E27FC236}">
                <a16:creationId xmlns:a16="http://schemas.microsoft.com/office/drawing/2014/main" id="{B5410807-BF65-4EDE-903E-4A636FCBD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4883" y="1670314"/>
            <a:ext cx="5589900" cy="467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 name="Oval 6">
            <a:extLst>
              <a:ext uri="{FF2B5EF4-FFF2-40B4-BE49-F238E27FC236}">
                <a16:creationId xmlns:a16="http://schemas.microsoft.com/office/drawing/2014/main" id="{80332B4E-0861-46E4-A3B9-F63A581175E3}"/>
              </a:ext>
            </a:extLst>
          </p:cNvPr>
          <p:cNvSpPr>
            <a:spLocks noChangeArrowheads="1"/>
          </p:cNvSpPr>
          <p:nvPr>
            <p:custDataLst>
              <p:tags r:id="rId1"/>
            </p:custDataLst>
          </p:nvPr>
        </p:nvSpPr>
        <p:spPr bwMode="auto">
          <a:xfrm>
            <a:off x="5204149" y="4922779"/>
            <a:ext cx="685800" cy="2286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4008" tIns="64008" rIns="64008" bIns="64008"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endParaRPr lang="en-US"/>
          </a:p>
        </p:txBody>
      </p:sp>
      <p:sp>
        <p:nvSpPr>
          <p:cNvPr id="14" name="Oval 7">
            <a:extLst>
              <a:ext uri="{FF2B5EF4-FFF2-40B4-BE49-F238E27FC236}">
                <a16:creationId xmlns:a16="http://schemas.microsoft.com/office/drawing/2014/main" id="{CA033F25-86AF-4980-99E2-F5EF481C1386}"/>
              </a:ext>
            </a:extLst>
          </p:cNvPr>
          <p:cNvSpPr>
            <a:spLocks noChangeArrowheads="1"/>
          </p:cNvSpPr>
          <p:nvPr>
            <p:custDataLst>
              <p:tags r:id="rId2"/>
            </p:custDataLst>
          </p:nvPr>
        </p:nvSpPr>
        <p:spPr bwMode="auto">
          <a:xfrm>
            <a:off x="5844922" y="3755534"/>
            <a:ext cx="533400" cy="2286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4008" tIns="64008" rIns="64008" bIns="64008"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endParaRPr lang="en-US"/>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68661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Basic Pay (IT0008)</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36</a:t>
            </a:fld>
            <a:endParaRPr lang="en-US" dirty="0">
              <a:latin typeface="Euphemia"/>
            </a:endParaRPr>
          </a:p>
        </p:txBody>
      </p:sp>
      <p:pic>
        <p:nvPicPr>
          <p:cNvPr id="8" name="Picture 11">
            <a:extLst>
              <a:ext uri="{FF2B5EF4-FFF2-40B4-BE49-F238E27FC236}">
                <a16:creationId xmlns:a16="http://schemas.microsoft.com/office/drawing/2014/main" id="{75F49155-F5A8-4C79-A635-4B990C2F4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419350" y="1505339"/>
            <a:ext cx="7353300" cy="4876800"/>
          </a:xfrm>
          <a:prstGeom prst="rect">
            <a:avLst/>
          </a:prstGeom>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712436"/>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Additional Payments (IT0015)</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37</a:t>
            </a:fld>
            <a:endParaRPr lang="en-US" dirty="0">
              <a:latin typeface="Euphemia"/>
            </a:endParaRPr>
          </a:p>
        </p:txBody>
      </p:sp>
      <p:pic>
        <p:nvPicPr>
          <p:cNvPr id="8" name="Picture 6">
            <a:extLst>
              <a:ext uri="{FF2B5EF4-FFF2-40B4-BE49-F238E27FC236}">
                <a16:creationId xmlns:a16="http://schemas.microsoft.com/office/drawing/2014/main" id="{A6943394-6303-42DD-8489-C43D156D4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177" y="1683327"/>
            <a:ext cx="6758548" cy="437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Oval 7">
            <a:extLst>
              <a:ext uri="{FF2B5EF4-FFF2-40B4-BE49-F238E27FC236}">
                <a16:creationId xmlns:a16="http://schemas.microsoft.com/office/drawing/2014/main" id="{4E77C2F3-C880-458F-8CAC-ABE8F18099E3}"/>
              </a:ext>
            </a:extLst>
          </p:cNvPr>
          <p:cNvSpPr>
            <a:spLocks noChangeArrowheads="1"/>
          </p:cNvSpPr>
          <p:nvPr>
            <p:custDataLst>
              <p:tags r:id="rId1"/>
            </p:custDataLst>
          </p:nvPr>
        </p:nvSpPr>
        <p:spPr bwMode="auto">
          <a:xfrm>
            <a:off x="8042138" y="3354191"/>
            <a:ext cx="533400" cy="3810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4008" tIns="64008" rIns="64008" bIns="64008"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endParaRPr lang="en-US"/>
          </a:p>
        </p:txBody>
      </p:sp>
      <p:sp>
        <p:nvSpPr>
          <p:cNvPr id="11" name="Rectangle 10"/>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37636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Cost Distribution (IT0027)</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38</a:t>
            </a:fld>
            <a:endParaRPr lang="en-US" dirty="0">
              <a:latin typeface="Euphemia"/>
            </a:endParaRPr>
          </a:p>
        </p:txBody>
      </p:sp>
      <p:pic>
        <p:nvPicPr>
          <p:cNvPr id="8" name="Picture 6">
            <a:extLst>
              <a:ext uri="{FF2B5EF4-FFF2-40B4-BE49-F238E27FC236}">
                <a16:creationId xmlns:a16="http://schemas.microsoft.com/office/drawing/2014/main" id="{18A791CF-2450-4EDF-987C-6FDD865F9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632" y="1868933"/>
            <a:ext cx="63246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48131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Staff ULP (IT9001)</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39</a:t>
            </a:fld>
            <a:endParaRPr lang="en-US" dirty="0">
              <a:latin typeface="Euphemia"/>
            </a:endParaRPr>
          </a:p>
        </p:txBody>
      </p:sp>
      <p:pic>
        <p:nvPicPr>
          <p:cNvPr id="8" name="Picture 4">
            <a:extLst>
              <a:ext uri="{FF2B5EF4-FFF2-40B4-BE49-F238E27FC236}">
                <a16:creationId xmlns:a16="http://schemas.microsoft.com/office/drawing/2014/main" id="{CFE99D35-AFC3-42F4-8D5A-C7AF9711E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800745" y="1655698"/>
            <a:ext cx="6062700" cy="4648200"/>
          </a:xfrm>
          <a:prstGeom prst="rect">
            <a:avLst/>
          </a:prstGeom>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28848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Organizational Objects</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4</a:t>
            </a:fld>
            <a:endParaRPr lang="en-US" dirty="0">
              <a:latin typeface="Euphemia"/>
            </a:endParaRPr>
          </a:p>
        </p:txBody>
      </p:sp>
      <p:sp>
        <p:nvSpPr>
          <p:cNvPr id="2" name="TextBox 1"/>
          <p:cNvSpPr txBox="1"/>
          <p:nvPr/>
        </p:nvSpPr>
        <p:spPr>
          <a:xfrm>
            <a:off x="651088" y="1599715"/>
            <a:ext cx="10725150" cy="3762568"/>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Euphemia"/>
              </a:rPr>
              <a:t>Organizational management uses basic objects to describe the organization:</a:t>
            </a:r>
          </a:p>
          <a:p>
            <a:pPr marL="1200150" lvl="2" indent="-285750">
              <a:lnSpc>
                <a:spcPct val="150000"/>
              </a:lnSpc>
              <a:buFont typeface="Courier New" panose="02070309020205020404" pitchFamily="49" charset="0"/>
              <a:buChar char="o"/>
            </a:pPr>
            <a:r>
              <a:rPr lang="en-US" altLang="en-US" dirty="0">
                <a:latin typeface="Euphemia"/>
              </a:rPr>
              <a:t>Organizational units</a:t>
            </a:r>
          </a:p>
          <a:p>
            <a:pPr marL="1200150" lvl="2" indent="-285750">
              <a:lnSpc>
                <a:spcPct val="150000"/>
              </a:lnSpc>
              <a:buFont typeface="Courier New" panose="02070309020205020404" pitchFamily="49" charset="0"/>
              <a:buChar char="o"/>
            </a:pPr>
            <a:r>
              <a:rPr lang="en-US" altLang="en-US" dirty="0">
                <a:latin typeface="Euphemia"/>
              </a:rPr>
              <a:t>Jobs</a:t>
            </a:r>
          </a:p>
          <a:p>
            <a:pPr marL="1200150" lvl="2" indent="-285750">
              <a:lnSpc>
                <a:spcPct val="150000"/>
              </a:lnSpc>
              <a:buFont typeface="Courier New" panose="02070309020205020404" pitchFamily="49" charset="0"/>
              <a:buChar char="o"/>
            </a:pPr>
            <a:r>
              <a:rPr lang="en-US" altLang="en-US" dirty="0">
                <a:latin typeface="Euphemia"/>
              </a:rPr>
              <a:t>Positions</a:t>
            </a:r>
          </a:p>
          <a:p>
            <a:pPr marL="1200150" lvl="2" indent="-285750">
              <a:lnSpc>
                <a:spcPct val="150000"/>
              </a:lnSpc>
              <a:buFont typeface="Courier New" panose="02070309020205020404" pitchFamily="49" charset="0"/>
              <a:buChar char="o"/>
            </a:pPr>
            <a:r>
              <a:rPr lang="en-US" altLang="en-US" dirty="0">
                <a:latin typeface="Euphemia"/>
              </a:rPr>
              <a:t>Persons</a:t>
            </a:r>
          </a:p>
          <a:p>
            <a:pPr marL="1200150" lvl="2" indent="-285750">
              <a:lnSpc>
                <a:spcPct val="150000"/>
              </a:lnSpc>
              <a:buFont typeface="Courier New" panose="02070309020205020404" pitchFamily="49" charset="0"/>
              <a:buChar char="o"/>
            </a:pPr>
            <a:r>
              <a:rPr lang="en-US" altLang="en-US" dirty="0">
                <a:latin typeface="Euphemia"/>
              </a:rPr>
              <a:t>Cost centers (where HR and FI link together)</a:t>
            </a:r>
          </a:p>
          <a:p>
            <a:pPr marL="742950" lvl="1" indent="-285750">
              <a:lnSpc>
                <a:spcPct val="150000"/>
              </a:lnSpc>
              <a:buFont typeface="Courier New" panose="02070309020205020404" pitchFamily="49" charset="0"/>
              <a:buChar char="o"/>
            </a:pPr>
            <a:r>
              <a:rPr lang="en-US" altLang="en-US" dirty="0">
                <a:latin typeface="Euphemia"/>
              </a:rPr>
              <a:t>By establishing relationships </a:t>
            </a:r>
            <a:r>
              <a:rPr lang="en-US" altLang="en-US" dirty="0" smtClean="0">
                <a:latin typeface="Euphemia"/>
              </a:rPr>
              <a:t>among these </a:t>
            </a:r>
            <a:r>
              <a:rPr lang="en-US" altLang="en-US" dirty="0">
                <a:latin typeface="Euphemia"/>
              </a:rPr>
              <a:t>objects, a hierarchy that matches </a:t>
            </a:r>
            <a:r>
              <a:rPr lang="en-US" altLang="en-US" dirty="0" smtClean="0">
                <a:latin typeface="Euphemia"/>
              </a:rPr>
              <a:t>the </a:t>
            </a:r>
            <a:r>
              <a:rPr lang="en-US" altLang="en-US" dirty="0">
                <a:latin typeface="Euphemia"/>
              </a:rPr>
              <a:t>organizational structure is created.</a:t>
            </a:r>
          </a:p>
          <a:p>
            <a:pPr marL="742950" lvl="1" indent="-285750">
              <a:lnSpc>
                <a:spcPct val="125000"/>
              </a:lnSpc>
              <a:buFont typeface="Courier New" panose="02070309020205020404" pitchFamily="49" charset="0"/>
              <a:buChar char="o"/>
            </a:pPr>
            <a:endParaRPr lang="en-US" altLang="en-US" dirty="0">
              <a:solidFill>
                <a:srgbClr val="501214"/>
              </a:solidFill>
              <a:latin typeface="Euphemia"/>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658561">
            <a:off x="10193099" y="1188913"/>
            <a:ext cx="1353243" cy="1353243"/>
          </a:xfrm>
          <a:prstGeom prst="rect">
            <a:avLst/>
          </a:prstGeom>
        </p:spPr>
      </p:pic>
    </p:spTree>
    <p:extLst>
      <p:ext uri="{BB962C8B-B14F-4D97-AF65-F5344CB8AC3E}">
        <p14:creationId xmlns:p14="http://schemas.microsoft.com/office/powerpoint/2010/main" val="142150850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Education (IT9004)</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40</a:t>
            </a:fld>
            <a:endParaRPr lang="en-US" dirty="0">
              <a:latin typeface="Euphemia"/>
            </a:endParaRPr>
          </a:p>
        </p:txBody>
      </p:sp>
      <p:pic>
        <p:nvPicPr>
          <p:cNvPr id="8" name="Picture 5">
            <a:extLst>
              <a:ext uri="{FF2B5EF4-FFF2-40B4-BE49-F238E27FC236}">
                <a16:creationId xmlns:a16="http://schemas.microsoft.com/office/drawing/2014/main" id="{CF3C2911-7694-419A-95D5-177F8401F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920" y="1593468"/>
            <a:ext cx="5041543" cy="477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742333"/>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smtClean="0">
                <a:solidFill>
                  <a:srgbClr val="501214"/>
                </a:solidFill>
                <a:latin typeface="Euphemia"/>
              </a:rPr>
              <a:t>Questions</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41</a:t>
            </a:fld>
            <a:endParaRPr lang="en-US" dirty="0">
              <a:latin typeface="Euphemia"/>
            </a:endParaRPr>
          </a:p>
        </p:txBody>
      </p:sp>
      <p:sp>
        <p:nvSpPr>
          <p:cNvPr id="8" name="TextBox 7"/>
          <p:cNvSpPr txBox="1"/>
          <p:nvPr/>
        </p:nvSpPr>
        <p:spPr>
          <a:xfrm>
            <a:off x="773348" y="1526481"/>
            <a:ext cx="10902477" cy="2169825"/>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smtClean="0">
                <a:solidFill>
                  <a:srgbClr val="6A5638"/>
                </a:solidFill>
                <a:latin typeface="Euphemia"/>
              </a:rPr>
              <a:t>Katie Bonner </a:t>
            </a:r>
            <a:r>
              <a:rPr lang="en-US" altLang="en-US" dirty="0" smtClean="0">
                <a:latin typeface="Euphemia"/>
              </a:rPr>
              <a:t>| for salaried staff and </a:t>
            </a:r>
            <a:r>
              <a:rPr lang="en-US" altLang="en-US" dirty="0">
                <a:latin typeface="Euphemia"/>
              </a:rPr>
              <a:t>non-academic graduate </a:t>
            </a:r>
            <a:r>
              <a:rPr lang="en-US" altLang="en-US" dirty="0" smtClean="0">
                <a:latin typeface="Euphemia"/>
              </a:rPr>
              <a:t>students | </a:t>
            </a:r>
            <a:r>
              <a:rPr lang="en-US" altLang="en-US" dirty="0" smtClean="0">
                <a:solidFill>
                  <a:srgbClr val="501214"/>
                </a:solidFill>
                <a:latin typeface="Euphemia"/>
                <a:hlinkClick r:id="rId2"/>
              </a:rPr>
              <a:t>kb1367@txstate.edu</a:t>
            </a:r>
            <a:r>
              <a:rPr lang="en-US" altLang="en-US" dirty="0" smtClean="0">
                <a:solidFill>
                  <a:srgbClr val="501214"/>
                </a:solidFill>
                <a:latin typeface="Euphemia"/>
              </a:rPr>
              <a:t> </a:t>
            </a:r>
          </a:p>
          <a:p>
            <a:pPr marL="742950" lvl="1" indent="-285750">
              <a:lnSpc>
                <a:spcPct val="150000"/>
              </a:lnSpc>
              <a:buFont typeface="Courier New" panose="02070309020205020404" pitchFamily="49" charset="0"/>
              <a:buChar char="o"/>
            </a:pPr>
            <a:r>
              <a:rPr lang="en-US" altLang="en-US" dirty="0" smtClean="0">
                <a:solidFill>
                  <a:srgbClr val="6A5638"/>
                </a:solidFill>
                <a:latin typeface="Euphemia"/>
              </a:rPr>
              <a:t>Teresa Duggins </a:t>
            </a:r>
            <a:r>
              <a:rPr lang="en-US" altLang="en-US" dirty="0" smtClean="0">
                <a:latin typeface="Euphemia"/>
              </a:rPr>
              <a:t>| for NSNR staff hourly and hourly employees | </a:t>
            </a:r>
            <a:r>
              <a:rPr lang="en-US" altLang="en-US" dirty="0" smtClean="0">
                <a:solidFill>
                  <a:srgbClr val="501214"/>
                </a:solidFill>
                <a:latin typeface="Euphemia"/>
                <a:hlinkClick r:id="rId3"/>
              </a:rPr>
              <a:t>td01@txstate.edu</a:t>
            </a:r>
            <a:r>
              <a:rPr lang="en-US" altLang="en-US" dirty="0" smtClean="0">
                <a:solidFill>
                  <a:srgbClr val="501214"/>
                </a:solidFill>
                <a:latin typeface="Euphemia"/>
              </a:rPr>
              <a:t> </a:t>
            </a:r>
          </a:p>
          <a:p>
            <a:pPr marL="742950" lvl="1" indent="-285750">
              <a:lnSpc>
                <a:spcPct val="150000"/>
              </a:lnSpc>
              <a:buFont typeface="Courier New" panose="02070309020205020404" pitchFamily="49" charset="0"/>
              <a:buChar char="o"/>
            </a:pPr>
            <a:r>
              <a:rPr lang="en-US" altLang="en-US" dirty="0">
                <a:solidFill>
                  <a:srgbClr val="6A5638"/>
                </a:solidFill>
                <a:latin typeface="Euphemia"/>
              </a:rPr>
              <a:t>Lisa </a:t>
            </a:r>
            <a:r>
              <a:rPr lang="en-US" altLang="en-US" dirty="0" smtClean="0">
                <a:solidFill>
                  <a:srgbClr val="6A5638"/>
                </a:solidFill>
                <a:latin typeface="Euphemia"/>
              </a:rPr>
              <a:t>Gonzalez </a:t>
            </a:r>
            <a:r>
              <a:rPr lang="en-US" altLang="en-US" dirty="0" smtClean="0">
                <a:latin typeface="Euphemia"/>
              </a:rPr>
              <a:t>| for </a:t>
            </a:r>
            <a:r>
              <a:rPr lang="en-US" altLang="en-US" dirty="0">
                <a:latin typeface="Euphemia"/>
              </a:rPr>
              <a:t>hourly </a:t>
            </a:r>
            <a:r>
              <a:rPr lang="en-US" altLang="en-US" dirty="0" smtClean="0">
                <a:latin typeface="Euphemia"/>
              </a:rPr>
              <a:t>students | </a:t>
            </a:r>
            <a:r>
              <a:rPr lang="en-US" altLang="en-US" dirty="0" smtClean="0">
                <a:solidFill>
                  <a:srgbClr val="501214"/>
                </a:solidFill>
                <a:latin typeface="Euphemia"/>
                <a:hlinkClick r:id="rId4"/>
              </a:rPr>
              <a:t>lisag@txstate.edu</a:t>
            </a:r>
            <a:r>
              <a:rPr lang="en-US" altLang="en-US" dirty="0" smtClean="0">
                <a:solidFill>
                  <a:srgbClr val="501214"/>
                </a:solidFill>
                <a:latin typeface="Euphemia"/>
              </a:rPr>
              <a:t> </a:t>
            </a:r>
            <a:endParaRPr lang="en-US" altLang="en-US" dirty="0">
              <a:solidFill>
                <a:srgbClr val="501214"/>
              </a:solidFill>
              <a:latin typeface="Euphemia"/>
            </a:endParaRPr>
          </a:p>
          <a:p>
            <a:pPr marL="742950" lvl="1" indent="-285750">
              <a:lnSpc>
                <a:spcPct val="150000"/>
              </a:lnSpc>
              <a:buFont typeface="Courier New" panose="02070309020205020404" pitchFamily="49" charset="0"/>
              <a:buChar char="o"/>
            </a:pPr>
            <a:r>
              <a:rPr lang="en-US" altLang="en-US" dirty="0" smtClean="0">
                <a:solidFill>
                  <a:srgbClr val="6A5638"/>
                </a:solidFill>
                <a:latin typeface="Euphemia"/>
              </a:rPr>
              <a:t>Elizabeth Mello </a:t>
            </a:r>
            <a:r>
              <a:rPr lang="en-US" altLang="en-US" dirty="0" smtClean="0">
                <a:latin typeface="Euphemia"/>
              </a:rPr>
              <a:t>| </a:t>
            </a:r>
            <a:r>
              <a:rPr lang="en-US" altLang="en-US" dirty="0">
                <a:latin typeface="Euphemia"/>
              </a:rPr>
              <a:t>Faculty Records, for </a:t>
            </a:r>
            <a:r>
              <a:rPr lang="en-US" altLang="en-US" dirty="0" smtClean="0">
                <a:latin typeface="Euphemia"/>
              </a:rPr>
              <a:t>faculty, academic </a:t>
            </a:r>
            <a:r>
              <a:rPr lang="en-US" altLang="en-US" dirty="0">
                <a:latin typeface="Euphemia"/>
              </a:rPr>
              <a:t>graduate </a:t>
            </a:r>
            <a:r>
              <a:rPr lang="en-US" altLang="en-US" dirty="0" smtClean="0">
                <a:latin typeface="Euphemia"/>
              </a:rPr>
              <a:t>students and undergraduate instructional assistants | </a:t>
            </a:r>
            <a:r>
              <a:rPr lang="en-US" altLang="en-US" dirty="0" smtClean="0">
                <a:solidFill>
                  <a:srgbClr val="501214"/>
                </a:solidFill>
                <a:latin typeface="Euphemia"/>
                <a:hlinkClick r:id="rId5"/>
              </a:rPr>
              <a:t>es15@txstate.edu</a:t>
            </a:r>
            <a:r>
              <a:rPr lang="en-US" altLang="en-US" dirty="0" smtClean="0">
                <a:solidFill>
                  <a:srgbClr val="501214"/>
                </a:solidFill>
                <a:latin typeface="Euphemia"/>
              </a:rPr>
              <a:t> </a:t>
            </a:r>
            <a:endParaRPr lang="en-US" altLang="en-US" dirty="0">
              <a:solidFill>
                <a:srgbClr val="501214"/>
              </a:solidFill>
              <a:latin typeface="Euphemia"/>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71229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695" y="6569242"/>
            <a:ext cx="4382610" cy="2887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4695" y="2542708"/>
            <a:ext cx="4381463" cy="1463235"/>
          </a:xfrm>
          <a:prstGeom prst="rect">
            <a:avLst/>
          </a:prstGeom>
        </p:spPr>
      </p:pic>
    </p:spTree>
    <p:extLst>
      <p:ext uri="{BB962C8B-B14F-4D97-AF65-F5344CB8AC3E}">
        <p14:creationId xmlns:p14="http://schemas.microsoft.com/office/powerpoint/2010/main" val="1999365719"/>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Positions</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5</a:t>
            </a:fld>
            <a:endParaRPr lang="en-US" dirty="0">
              <a:latin typeface="Euphemia"/>
            </a:endParaRPr>
          </a:p>
        </p:txBody>
      </p:sp>
      <p:sp>
        <p:nvSpPr>
          <p:cNvPr id="2" name="TextBox 1"/>
          <p:cNvSpPr txBox="1"/>
          <p:nvPr/>
        </p:nvSpPr>
        <p:spPr>
          <a:xfrm>
            <a:off x="549852" y="1541498"/>
            <a:ext cx="10725150" cy="4085734"/>
          </a:xfrm>
          <a:prstGeom prst="rect">
            <a:avLst/>
          </a:prstGeom>
          <a:noFill/>
        </p:spPr>
        <p:txBody>
          <a:bodyPr wrap="square" rtlCol="0">
            <a:spAutoFit/>
          </a:bodyPr>
          <a:lstStyle/>
          <a:p>
            <a:pPr marL="742950" lvl="1" indent="-285750">
              <a:lnSpc>
                <a:spcPct val="125000"/>
              </a:lnSpc>
              <a:buFont typeface="Courier New" panose="02070309020205020404" pitchFamily="49" charset="0"/>
              <a:buChar char="o"/>
            </a:pPr>
            <a:r>
              <a:rPr lang="en-US" altLang="en-US" b="1" u="sng" dirty="0" smtClean="0">
                <a:latin typeface="Euphemia"/>
              </a:rPr>
              <a:t>Each</a:t>
            </a:r>
            <a:r>
              <a:rPr lang="en-US" altLang="en-US" b="1" dirty="0" smtClean="0">
                <a:latin typeface="Euphemia"/>
              </a:rPr>
              <a:t> </a:t>
            </a:r>
            <a:r>
              <a:rPr lang="en-US" altLang="en-US" b="1" dirty="0">
                <a:latin typeface="Euphemia"/>
              </a:rPr>
              <a:t>faculty, staff and student employee </a:t>
            </a:r>
            <a:r>
              <a:rPr lang="en-US" altLang="en-US" b="1" u="sng" dirty="0">
                <a:latin typeface="Euphemia"/>
              </a:rPr>
              <a:t>must</a:t>
            </a:r>
            <a:r>
              <a:rPr lang="en-US" altLang="en-US" b="1" dirty="0">
                <a:latin typeface="Euphemia"/>
              </a:rPr>
              <a:t> be assigned to </a:t>
            </a:r>
            <a:r>
              <a:rPr lang="en-US" altLang="en-US" b="1" dirty="0" smtClean="0">
                <a:latin typeface="Euphemia"/>
              </a:rPr>
              <a:t>a position</a:t>
            </a:r>
            <a:endParaRPr lang="en-US" altLang="en-US" b="1" dirty="0">
              <a:latin typeface="Euphemia"/>
            </a:endParaRPr>
          </a:p>
          <a:p>
            <a:pPr lvl="1">
              <a:lnSpc>
                <a:spcPct val="125000"/>
              </a:lnSpc>
            </a:pPr>
            <a:endParaRPr lang="en-US" altLang="en-US" b="1" dirty="0">
              <a:solidFill>
                <a:srgbClr val="501214"/>
              </a:solidFill>
              <a:latin typeface="Euphemia"/>
            </a:endParaRPr>
          </a:p>
          <a:p>
            <a:pPr lvl="1">
              <a:lnSpc>
                <a:spcPct val="150000"/>
              </a:lnSpc>
            </a:pPr>
            <a:r>
              <a:rPr lang="en-US" altLang="en-US" b="1" dirty="0" smtClean="0">
                <a:solidFill>
                  <a:srgbClr val="6A5638"/>
                </a:solidFill>
                <a:latin typeface="Euphemia"/>
              </a:rPr>
              <a:t>GROUP POSITION TITLES FOR TASK WORKERS</a:t>
            </a:r>
          </a:p>
          <a:p>
            <a:pPr marL="742950" lvl="1" indent="-285750">
              <a:lnSpc>
                <a:spcPct val="150000"/>
              </a:lnSpc>
              <a:buFont typeface="Courier New" panose="02070309020205020404" pitchFamily="49" charset="0"/>
              <a:buChar char="o"/>
            </a:pPr>
            <a:r>
              <a:rPr lang="en-US" altLang="en-US" sz="1600" b="1" dirty="0" smtClean="0">
                <a:latin typeface="Euphemia"/>
              </a:rPr>
              <a:t>Staff </a:t>
            </a:r>
            <a:r>
              <a:rPr lang="en-US" altLang="en-US" sz="1600" b="1" dirty="0">
                <a:latin typeface="Euphemia"/>
              </a:rPr>
              <a:t>Task Worker </a:t>
            </a:r>
          </a:p>
          <a:p>
            <a:pPr marL="1200150" lvl="2" indent="-285750">
              <a:lnSpc>
                <a:spcPct val="150000"/>
              </a:lnSpc>
              <a:buFont typeface="Courier New" panose="02070309020205020404" pitchFamily="49" charset="0"/>
              <a:buChar char="o"/>
            </a:pPr>
            <a:r>
              <a:rPr lang="en-US" altLang="en-US" sz="1600" dirty="0">
                <a:latin typeface="Euphemia"/>
              </a:rPr>
              <a:t>One per department</a:t>
            </a:r>
          </a:p>
          <a:p>
            <a:pPr marL="742950" lvl="1" indent="-285750">
              <a:lnSpc>
                <a:spcPct val="150000"/>
              </a:lnSpc>
              <a:buFont typeface="Courier New" panose="02070309020205020404" pitchFamily="49" charset="0"/>
              <a:buChar char="o"/>
            </a:pPr>
            <a:r>
              <a:rPr lang="en-US" altLang="en-US" sz="1600" b="1" dirty="0">
                <a:latin typeface="Euphemia"/>
              </a:rPr>
              <a:t>Student Task Worker</a:t>
            </a:r>
          </a:p>
          <a:p>
            <a:pPr marL="1200150" lvl="2" indent="-285750">
              <a:lnSpc>
                <a:spcPct val="150000"/>
              </a:lnSpc>
              <a:buFont typeface="Courier New" panose="02070309020205020404" pitchFamily="49" charset="0"/>
              <a:buChar char="o"/>
            </a:pPr>
            <a:r>
              <a:rPr lang="en-US" altLang="en-US" sz="1600" dirty="0">
                <a:latin typeface="Euphemia"/>
              </a:rPr>
              <a:t>Created only for departments approved by HR to use task payments for student workers </a:t>
            </a:r>
            <a:r>
              <a:rPr lang="en-US" altLang="en-US" sz="1600" i="1" dirty="0">
                <a:latin typeface="Euphemia"/>
              </a:rPr>
              <a:t>(example – Advertising sales for KTSW or The University Star)</a:t>
            </a:r>
            <a:r>
              <a:rPr lang="en-US" altLang="en-US" sz="1600" dirty="0">
                <a:latin typeface="Euphemia"/>
              </a:rPr>
              <a:t> </a:t>
            </a:r>
          </a:p>
          <a:p>
            <a:pPr marL="742950" lvl="1" indent="-285750">
              <a:lnSpc>
                <a:spcPct val="125000"/>
              </a:lnSpc>
              <a:buFont typeface="Courier New" panose="02070309020205020404" pitchFamily="49" charset="0"/>
              <a:buChar char="o"/>
            </a:pPr>
            <a:endParaRPr lang="en-US" altLang="en-US" dirty="0">
              <a:solidFill>
                <a:srgbClr val="501214"/>
              </a:solidFill>
              <a:latin typeface="Euphemia"/>
            </a:endParaRPr>
          </a:p>
          <a:p>
            <a:pPr marL="742950" lvl="1" indent="-285750">
              <a:lnSpc>
                <a:spcPct val="125000"/>
              </a:lnSpc>
              <a:buFont typeface="Courier New" panose="02070309020205020404" pitchFamily="49" charset="0"/>
              <a:buChar char="o"/>
            </a:pPr>
            <a:endParaRPr lang="en-US" altLang="en-US" dirty="0">
              <a:solidFill>
                <a:srgbClr val="501214"/>
              </a:solidFill>
              <a:latin typeface="Euphemia"/>
            </a:endParaRPr>
          </a:p>
          <a:p>
            <a:pPr marL="742950" lvl="1" indent="-285750">
              <a:lnSpc>
                <a:spcPct val="125000"/>
              </a:lnSpc>
              <a:buFont typeface="Courier New" panose="02070309020205020404" pitchFamily="49" charset="0"/>
              <a:buChar char="o"/>
            </a:pPr>
            <a:endParaRPr lang="en-US" dirty="0">
              <a:solidFill>
                <a:srgbClr val="501214"/>
              </a:solidFill>
              <a:latin typeface="Euphemia"/>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45807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5" y="28869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Euphemia"/>
              </a:rPr>
              <a:t>Requesting New Positions</a:t>
            </a:r>
            <a:endParaRPr kumimoji="0" lang="en-US" sz="3000" b="1" i="0" u="none" strike="noStrike" kern="1200" cap="none" spc="300" normalizeH="0" baseline="0" noProof="0" dirty="0">
              <a:ln>
                <a:noFill/>
              </a:ln>
              <a:solidFill>
                <a:srgbClr val="501214">
                  <a:lumMod val="75000"/>
                </a:srgbClr>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6</a:t>
            </a:fld>
            <a:endParaRPr lang="en-US" dirty="0">
              <a:latin typeface="Euphemia"/>
            </a:endParaRPr>
          </a:p>
        </p:txBody>
      </p:sp>
      <p:sp>
        <p:nvSpPr>
          <p:cNvPr id="2" name="TextBox 1"/>
          <p:cNvSpPr txBox="1"/>
          <p:nvPr/>
        </p:nvSpPr>
        <p:spPr>
          <a:xfrm>
            <a:off x="809625" y="1735282"/>
            <a:ext cx="10725150" cy="2516073"/>
          </a:xfrm>
          <a:prstGeom prst="rect">
            <a:avLst/>
          </a:prstGeom>
          <a:noFill/>
        </p:spPr>
        <p:txBody>
          <a:bodyPr wrap="square" rtlCol="0">
            <a:spAutoFit/>
          </a:bodyPr>
          <a:lstStyle/>
          <a:p>
            <a:pPr lvl="1">
              <a:lnSpc>
                <a:spcPct val="150000"/>
              </a:lnSpc>
            </a:pPr>
            <a:r>
              <a:rPr lang="en-US" altLang="en-US" b="1" dirty="0">
                <a:latin typeface="Euphemia"/>
              </a:rPr>
              <a:t>A position </a:t>
            </a:r>
            <a:r>
              <a:rPr lang="en-US" altLang="en-US" b="1" u="sng" dirty="0">
                <a:latin typeface="Euphemia"/>
              </a:rPr>
              <a:t>must</a:t>
            </a:r>
            <a:r>
              <a:rPr lang="en-US" altLang="en-US" b="1" dirty="0">
                <a:latin typeface="Euphemia"/>
              </a:rPr>
              <a:t> exist within SAP </a:t>
            </a:r>
            <a:r>
              <a:rPr lang="en-US" altLang="en-US" b="1" u="sng" dirty="0">
                <a:latin typeface="Euphemia"/>
              </a:rPr>
              <a:t>before</a:t>
            </a:r>
            <a:r>
              <a:rPr lang="en-US" altLang="en-US" b="1" dirty="0">
                <a:latin typeface="Euphemia"/>
              </a:rPr>
              <a:t> any of these actions can be initiated</a:t>
            </a:r>
          </a:p>
          <a:p>
            <a:pPr marL="1257300" lvl="2" indent="-342900">
              <a:lnSpc>
                <a:spcPct val="150000"/>
              </a:lnSpc>
              <a:buFont typeface="Arial" panose="020B0604020202020204" pitchFamily="34" charset="0"/>
              <a:buChar char="•"/>
            </a:pPr>
            <a:r>
              <a:rPr lang="en-US" altLang="en-US" dirty="0">
                <a:latin typeface="Euphemia"/>
              </a:rPr>
              <a:t>New Hire</a:t>
            </a:r>
          </a:p>
          <a:p>
            <a:pPr marL="1257300" lvl="2" indent="-342900">
              <a:lnSpc>
                <a:spcPct val="150000"/>
              </a:lnSpc>
              <a:buFont typeface="Arial" panose="020B0604020202020204" pitchFamily="34" charset="0"/>
              <a:buChar char="•"/>
            </a:pPr>
            <a:r>
              <a:rPr lang="en-US" altLang="en-US" dirty="0">
                <a:latin typeface="Euphemia"/>
              </a:rPr>
              <a:t>Re-Hire</a:t>
            </a:r>
          </a:p>
          <a:p>
            <a:pPr marL="1257300" lvl="2" indent="-342900">
              <a:lnSpc>
                <a:spcPct val="150000"/>
              </a:lnSpc>
              <a:buFont typeface="Arial" panose="020B0604020202020204" pitchFamily="34" charset="0"/>
              <a:buChar char="•"/>
            </a:pPr>
            <a:r>
              <a:rPr lang="en-US" altLang="en-US" dirty="0">
                <a:latin typeface="Euphemia"/>
              </a:rPr>
              <a:t>Change in Position </a:t>
            </a:r>
          </a:p>
          <a:p>
            <a:pPr marL="1257300" lvl="2" indent="-342900">
              <a:lnSpc>
                <a:spcPct val="150000"/>
              </a:lnSpc>
              <a:buFont typeface="Arial" panose="020B0604020202020204" pitchFamily="34" charset="0"/>
              <a:buChar char="•"/>
            </a:pPr>
            <a:r>
              <a:rPr lang="en-US" altLang="en-US" dirty="0">
                <a:latin typeface="Euphemia"/>
              </a:rPr>
              <a:t>Additional Appointment  </a:t>
            </a:r>
          </a:p>
          <a:p>
            <a:pPr marL="742950" lvl="1" indent="-285750">
              <a:lnSpc>
                <a:spcPct val="125000"/>
              </a:lnSpc>
              <a:buFont typeface="Courier New" panose="02070309020205020404" pitchFamily="49" charset="0"/>
              <a:buChar char="o"/>
            </a:pPr>
            <a:endParaRPr lang="en-US" altLang="en-US" dirty="0">
              <a:solidFill>
                <a:srgbClr val="501214"/>
              </a:solidFill>
              <a:latin typeface="Euphemia"/>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87562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12694" y="330874"/>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Euphemia"/>
              </a:rPr>
              <a:t>Org Management Transactions</a:t>
            </a:r>
            <a:endParaRPr kumimoji="0" lang="en-US" sz="3000" b="1" i="0" u="none" strike="noStrike" kern="1200" cap="none" spc="300" normalizeH="0" baseline="0" noProof="0" dirty="0">
              <a:ln>
                <a:noFill/>
              </a:ln>
              <a:solidFill>
                <a:srgbClr val="501214">
                  <a:lumMod val="75000"/>
                </a:srgbClr>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7</a:t>
            </a:fld>
            <a:endParaRPr lang="en-US" dirty="0">
              <a:latin typeface="Euphemia"/>
            </a:endParaRPr>
          </a:p>
        </p:txBody>
      </p:sp>
      <p:sp>
        <p:nvSpPr>
          <p:cNvPr id="2" name="TextBox 1"/>
          <p:cNvSpPr txBox="1"/>
          <p:nvPr/>
        </p:nvSpPr>
        <p:spPr>
          <a:xfrm>
            <a:off x="809625" y="1828800"/>
            <a:ext cx="10725150" cy="2169825"/>
          </a:xfrm>
          <a:prstGeom prst="rect">
            <a:avLst/>
          </a:prstGeom>
          <a:noFill/>
        </p:spPr>
        <p:txBody>
          <a:bodyPr wrap="square" rtlCol="0">
            <a:spAutoFit/>
          </a:bodyPr>
          <a:lstStyle/>
          <a:p>
            <a:pPr marL="742950" lvl="1" indent="-285750">
              <a:lnSpc>
                <a:spcPct val="125000"/>
              </a:lnSpc>
              <a:buFont typeface="Courier New" panose="02070309020205020404" pitchFamily="49" charset="0"/>
              <a:buChar char="o"/>
            </a:pPr>
            <a:r>
              <a:rPr lang="en-US" altLang="en-US" b="1" dirty="0">
                <a:latin typeface="Euphemia"/>
              </a:rPr>
              <a:t>PPOSE - Organizational and Staffing Display</a:t>
            </a:r>
          </a:p>
          <a:p>
            <a:pPr marL="1200150" lvl="2" indent="-285750">
              <a:lnSpc>
                <a:spcPct val="125000"/>
              </a:lnSpc>
              <a:buFont typeface="Arial" panose="020B0604020202020204" pitchFamily="34" charset="0"/>
              <a:buChar char="•"/>
            </a:pPr>
            <a:r>
              <a:rPr lang="en-US" altLang="en-US" dirty="0">
                <a:latin typeface="Euphemia"/>
              </a:rPr>
              <a:t>Used to review all positions in an organization</a:t>
            </a:r>
          </a:p>
          <a:p>
            <a:pPr marL="742950" lvl="1" indent="-285750">
              <a:lnSpc>
                <a:spcPct val="125000"/>
              </a:lnSpc>
              <a:buFont typeface="Courier New" panose="02070309020205020404" pitchFamily="49" charset="0"/>
              <a:buChar char="o"/>
            </a:pPr>
            <a:endParaRPr lang="en-US" altLang="en-US" dirty="0">
              <a:latin typeface="Euphemia"/>
            </a:endParaRPr>
          </a:p>
          <a:p>
            <a:pPr marL="742950" lvl="1" indent="-285750">
              <a:lnSpc>
                <a:spcPct val="125000"/>
              </a:lnSpc>
              <a:buFont typeface="Courier New" panose="02070309020205020404" pitchFamily="49" charset="0"/>
              <a:buChar char="o"/>
            </a:pPr>
            <a:r>
              <a:rPr lang="en-US" altLang="en-US" b="1" dirty="0">
                <a:latin typeface="Euphemia"/>
              </a:rPr>
              <a:t>PPSS - Display Structure </a:t>
            </a:r>
          </a:p>
          <a:p>
            <a:pPr marL="1200150" lvl="2" indent="-285750">
              <a:lnSpc>
                <a:spcPct val="125000"/>
              </a:lnSpc>
              <a:buFont typeface="Arial" panose="020B0604020202020204" pitchFamily="34" charset="0"/>
              <a:buChar char="•"/>
            </a:pPr>
            <a:r>
              <a:rPr lang="en-US" altLang="en-US" dirty="0">
                <a:latin typeface="Euphemia"/>
              </a:rPr>
              <a:t>Used to review reporting relationships (i.e., which positions report to which positions)</a:t>
            </a:r>
          </a:p>
          <a:p>
            <a:pPr marL="742950" lvl="1" indent="-285750">
              <a:lnSpc>
                <a:spcPct val="125000"/>
              </a:lnSpc>
              <a:buFont typeface="Courier New" panose="02070309020205020404" pitchFamily="49" charset="0"/>
              <a:buChar char="o"/>
            </a:pPr>
            <a:endParaRPr lang="en-US" dirty="0">
              <a:solidFill>
                <a:srgbClr val="501214"/>
              </a:solidFill>
              <a:latin typeface="Euphemia"/>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09611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What is a Personnel Change Request (PCR) ?</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526246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10" name="Content Placeholder 9">
            <a:extLst>
              <a:ext uri="{FF2B5EF4-FFF2-40B4-BE49-F238E27FC236}">
                <a16:creationId xmlns:a16="http://schemas.microsoft.com/office/drawing/2014/main" id="{5FA44115-0F9C-449C-85CF-266CE3CCF2AA}"/>
              </a:ext>
            </a:extLst>
          </p:cNvPr>
          <p:cNvSpPr>
            <a:spLocks noGrp="1"/>
          </p:cNvSpPr>
          <p:nvPr>
            <p:ph sz="half" idx="1"/>
          </p:nvPr>
        </p:nvSpPr>
        <p:spPr>
          <a:xfrm>
            <a:off x="838200" y="2406531"/>
            <a:ext cx="5181600" cy="3458702"/>
          </a:xfrm>
        </p:spPr>
        <p:txBody>
          <a:bodyPr>
            <a:normAutofit/>
          </a:bodyPr>
          <a:lstStyle/>
          <a:p>
            <a:pPr lvl="2">
              <a:lnSpc>
                <a:spcPct val="125000"/>
              </a:lnSpc>
            </a:pPr>
            <a:r>
              <a:rPr lang="en-US" altLang="en-US" sz="1800" dirty="0" smtClean="0">
                <a:latin typeface="Euphemia"/>
              </a:rPr>
              <a:t>New </a:t>
            </a:r>
            <a:r>
              <a:rPr lang="en-US" altLang="en-US" sz="1800" dirty="0">
                <a:latin typeface="Euphemia"/>
              </a:rPr>
              <a:t>hires</a:t>
            </a:r>
          </a:p>
          <a:p>
            <a:pPr lvl="2">
              <a:lnSpc>
                <a:spcPct val="125000"/>
              </a:lnSpc>
            </a:pPr>
            <a:r>
              <a:rPr lang="en-US" altLang="en-US" sz="1800" dirty="0">
                <a:latin typeface="Euphemia"/>
              </a:rPr>
              <a:t>Rehires </a:t>
            </a:r>
          </a:p>
          <a:p>
            <a:pPr lvl="2">
              <a:lnSpc>
                <a:spcPct val="125000"/>
              </a:lnSpc>
            </a:pPr>
            <a:r>
              <a:rPr lang="en-US" altLang="en-US" sz="1800" dirty="0">
                <a:latin typeface="Euphemia"/>
              </a:rPr>
              <a:t>Changes in pay, position and cost distribution</a:t>
            </a:r>
          </a:p>
          <a:p>
            <a:pPr lvl="2">
              <a:lnSpc>
                <a:spcPct val="125000"/>
              </a:lnSpc>
            </a:pPr>
            <a:r>
              <a:rPr lang="en-US" altLang="en-US" sz="1800" dirty="0">
                <a:latin typeface="Euphemia"/>
              </a:rPr>
              <a:t>Additional appointments</a:t>
            </a:r>
          </a:p>
          <a:p>
            <a:pPr lvl="2">
              <a:lnSpc>
                <a:spcPct val="125000"/>
              </a:lnSpc>
            </a:pPr>
            <a:r>
              <a:rPr lang="en-US" altLang="en-US" sz="1800" dirty="0">
                <a:latin typeface="Euphemia"/>
              </a:rPr>
              <a:t>Leave with and without pay (for leaves more than 30 days)</a:t>
            </a:r>
          </a:p>
        </p:txBody>
      </p:sp>
      <p:sp>
        <p:nvSpPr>
          <p:cNvPr id="12" name="Content Placeholder 11">
            <a:extLst>
              <a:ext uri="{FF2B5EF4-FFF2-40B4-BE49-F238E27FC236}">
                <a16:creationId xmlns:a16="http://schemas.microsoft.com/office/drawing/2014/main" id="{CA862A37-9F33-47D7-B82C-F45DB24E134C}"/>
              </a:ext>
            </a:extLst>
          </p:cNvPr>
          <p:cNvSpPr>
            <a:spLocks noGrp="1"/>
          </p:cNvSpPr>
          <p:nvPr>
            <p:ph sz="half" idx="2"/>
          </p:nvPr>
        </p:nvSpPr>
        <p:spPr>
          <a:xfrm>
            <a:off x="6172200" y="2406531"/>
            <a:ext cx="5181600" cy="3458702"/>
          </a:xfrm>
        </p:spPr>
        <p:txBody>
          <a:bodyPr>
            <a:normAutofit/>
          </a:bodyPr>
          <a:lstStyle/>
          <a:p>
            <a:pPr lvl="1">
              <a:lnSpc>
                <a:spcPct val="125000"/>
              </a:lnSpc>
            </a:pPr>
            <a:r>
              <a:rPr lang="en-US" altLang="en-US" sz="1800" dirty="0" smtClean="0">
                <a:latin typeface="Euphemia"/>
              </a:rPr>
              <a:t>Return </a:t>
            </a:r>
            <a:r>
              <a:rPr lang="en-US" altLang="en-US" sz="1800" dirty="0">
                <a:latin typeface="Euphemia"/>
              </a:rPr>
              <a:t>from leave</a:t>
            </a:r>
          </a:p>
          <a:p>
            <a:pPr lvl="1">
              <a:lnSpc>
                <a:spcPct val="125000"/>
              </a:lnSpc>
            </a:pPr>
            <a:r>
              <a:rPr lang="en-US" altLang="en-US" sz="1800" dirty="0">
                <a:latin typeface="Euphemia"/>
              </a:rPr>
              <a:t>FTE changes</a:t>
            </a:r>
          </a:p>
          <a:p>
            <a:pPr lvl="1">
              <a:lnSpc>
                <a:spcPct val="125000"/>
              </a:lnSpc>
            </a:pPr>
            <a:r>
              <a:rPr lang="en-US" altLang="en-US" sz="1800" dirty="0">
                <a:latin typeface="Euphemia"/>
              </a:rPr>
              <a:t>Separations</a:t>
            </a:r>
          </a:p>
          <a:p>
            <a:pPr lvl="1">
              <a:lnSpc>
                <a:spcPct val="125000"/>
              </a:lnSpc>
            </a:pPr>
            <a:r>
              <a:rPr lang="en-US" altLang="en-US" sz="1800" dirty="0">
                <a:latin typeface="Euphemia"/>
              </a:rPr>
              <a:t>Special Payments (awards, stipends, etc.)</a:t>
            </a:r>
          </a:p>
          <a:p>
            <a:pPr lvl="1">
              <a:lnSpc>
                <a:spcPct val="125000"/>
              </a:lnSpc>
            </a:pPr>
            <a:r>
              <a:rPr lang="en-US" altLang="en-US" sz="1800" dirty="0">
                <a:latin typeface="Euphemia"/>
              </a:rPr>
              <a:t>Work Schedule Change-electronic action</a:t>
            </a:r>
          </a:p>
          <a:p>
            <a:pPr lvl="1">
              <a:lnSpc>
                <a:spcPct val="125000"/>
              </a:lnSpc>
            </a:pPr>
            <a:r>
              <a:rPr lang="en-US" altLang="en-US" sz="1800" dirty="0">
                <a:latin typeface="Euphemia"/>
              </a:rPr>
              <a:t>Change in Position – Transfer to Another Department</a:t>
            </a:r>
          </a:p>
        </p:txBody>
      </p:sp>
      <p:sp>
        <p:nvSpPr>
          <p:cNvPr id="9" name="Slide Number Placeholder 8"/>
          <p:cNvSpPr>
            <a:spLocks noGrp="1"/>
          </p:cNvSpPr>
          <p:nvPr>
            <p:ph type="sldNum" sz="quarter" idx="12"/>
          </p:nvPr>
        </p:nvSpPr>
        <p:spPr/>
        <p:txBody>
          <a:bodyPr/>
          <a:lstStyle/>
          <a:p>
            <a:fld id="{F87D8878-7055-472E-93D2-1E5578FC6866}" type="slidenum">
              <a:rPr lang="en-US" smtClean="0">
                <a:latin typeface="Euphemia"/>
              </a:rPr>
              <a:t>8</a:t>
            </a:fld>
            <a:endParaRPr lang="en-US" dirty="0">
              <a:latin typeface="Euphemia"/>
            </a:endParaRPr>
          </a:p>
        </p:txBody>
      </p:sp>
      <p:sp>
        <p:nvSpPr>
          <p:cNvPr id="11" name="Content Placeholder 9">
            <a:extLst>
              <a:ext uri="{FF2B5EF4-FFF2-40B4-BE49-F238E27FC236}">
                <a16:creationId xmlns:a16="http://schemas.microsoft.com/office/drawing/2014/main" id="{5FA44115-0F9C-449C-85CF-266CE3CCF2AA}"/>
              </a:ext>
            </a:extLst>
          </p:cNvPr>
          <p:cNvSpPr txBox="1">
            <a:spLocks/>
          </p:cNvSpPr>
          <p:nvPr/>
        </p:nvSpPr>
        <p:spPr>
          <a:xfrm>
            <a:off x="838200" y="1714480"/>
            <a:ext cx="10696575" cy="6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25000"/>
              </a:lnSpc>
              <a:buNone/>
            </a:pPr>
            <a:r>
              <a:rPr lang="en-US" altLang="en-US" sz="2000" b="1" dirty="0" smtClean="0">
                <a:latin typeface="Euphemia"/>
              </a:rPr>
              <a:t>STAFF PCR actions include</a:t>
            </a:r>
          </a:p>
        </p:txBody>
      </p:sp>
      <p:sp>
        <p:nvSpPr>
          <p:cNvPr id="13" name="Rectangle 12"/>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31889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12694" y="373862"/>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solidFill>
                <a:latin typeface="Euphemia"/>
              </a:rPr>
              <a:t>Personnel Action Request Processing</a:t>
            </a:r>
            <a:endParaRPr kumimoji="0" lang="en-US" sz="3000" b="1" i="0" u="none" strike="noStrike" kern="1200" cap="none" spc="300" normalizeH="0" baseline="0" noProof="0" dirty="0">
              <a:ln>
                <a:noFill/>
              </a:ln>
              <a:solidFill>
                <a:srgbClr val="501214"/>
              </a:solidFill>
              <a:effectLst/>
              <a:uLnTx/>
              <a:uFillTx/>
              <a:latin typeface="Euphemia"/>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Euphemia"/>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Euphemia"/>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Euphemia"/>
              </a:rPr>
              <a:t>9</a:t>
            </a:fld>
            <a:endParaRPr lang="en-US" dirty="0">
              <a:latin typeface="Euphemia"/>
            </a:endParaRPr>
          </a:p>
        </p:txBody>
      </p:sp>
      <p:sp>
        <p:nvSpPr>
          <p:cNvPr id="2" name="TextBox 1"/>
          <p:cNvSpPr txBox="1"/>
          <p:nvPr/>
        </p:nvSpPr>
        <p:spPr>
          <a:xfrm>
            <a:off x="809625" y="1828800"/>
            <a:ext cx="10725150" cy="1338828"/>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smtClean="0">
                <a:latin typeface="Euphemia"/>
              </a:rPr>
              <a:t>Faculty </a:t>
            </a:r>
            <a:r>
              <a:rPr lang="en-US" altLang="en-US" dirty="0">
                <a:latin typeface="Euphemia"/>
              </a:rPr>
              <a:t>and academic graduate student appointments are processed by </a:t>
            </a:r>
            <a:r>
              <a:rPr lang="en-US" altLang="en-US" b="1" dirty="0">
                <a:latin typeface="Euphemia"/>
              </a:rPr>
              <a:t>Faculty Records</a:t>
            </a:r>
            <a:r>
              <a:rPr lang="en-US" altLang="en-US" dirty="0">
                <a:latin typeface="Euphemia"/>
              </a:rPr>
              <a:t>.</a:t>
            </a:r>
          </a:p>
          <a:p>
            <a:pPr marL="742950" lvl="1" indent="-285750">
              <a:lnSpc>
                <a:spcPct val="150000"/>
              </a:lnSpc>
              <a:buFont typeface="Courier New" panose="02070309020205020404" pitchFamily="49" charset="0"/>
              <a:buChar char="o"/>
            </a:pPr>
            <a:r>
              <a:rPr lang="en-US" altLang="en-US" dirty="0">
                <a:latin typeface="Euphemia"/>
              </a:rPr>
              <a:t>Staff (hourly and salaried), hourly student workers, and non-academic graduate students’ appointments are processed by </a:t>
            </a:r>
            <a:r>
              <a:rPr lang="en-US" altLang="en-US" b="1" dirty="0">
                <a:solidFill>
                  <a:srgbClr val="6A5638"/>
                </a:solidFill>
                <a:latin typeface="Euphemia"/>
              </a:rPr>
              <a:t>Human Resources</a:t>
            </a:r>
            <a:r>
              <a:rPr lang="en-US" altLang="en-US" dirty="0">
                <a:solidFill>
                  <a:srgbClr val="501214"/>
                </a:solidFill>
                <a:latin typeface="Euphemia"/>
              </a:rPr>
              <a:t>.  </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1029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0&quot;/&gt;&lt;/TableIndex&gt;&lt;TableIndex row=&quot;1&quot; col=&quot;2&quot;&gt;&lt;linesCount val=&quot;1&quot;/&gt;&lt;lineCharCount val=&quot;5&quot;/&gt;&lt;/TableIndex&gt;&lt;TableIndex row=&quot;1&quot; col=&quot;3&quot;&gt;&lt;linesCount val=&quot;1&quot;/&gt;&lt;lineCharCount val=&quot;18&quot;/&gt;&lt;/TableIndex&gt;&lt;TableIndex row=&quot;1&quot; col=&quot;4&quot;&gt;&lt;linesCount val=&quot;1&quot;/&gt;&lt;lineCharCount val=&quot;2&quot;/&gt;&lt;/TableIndex&gt;&lt;TableIndex row=&quot;1&quot; col=&quot;5&quot;&gt;&lt;linesCount val=&quot;1&quot;/&gt;&lt;lineCharCount val=&quot;3&quot;/&gt;&lt;/TableIndex&gt;&lt;TableIndex row=&quot;1&quot; col=&quot;6&quot;&gt;&lt;linesCount val=&quot;1&quot;/&gt;&lt;lineCharCount val=&quot;18&quot;/&gt;&lt;/TableIndex&gt;&lt;/ShapeTextInfo&gt;"/>
  <p:tag name="PRESENTER_SHAPEINFO" val="&lt;ThreeDShapeInfo&gt;&lt;uuid val=&quot;{9F598088-EA32-48B7-899C-6668CC3D082F}&quot;/&gt;&lt;isInvalidForFieldText val=&quot;0&quot;/&gt;&lt;Image&gt;&lt;filename val=&quot;C:\Users\jl12\AppData\Local\Temp\CP8064746294524Session\CPTrustFolder8064746294540\PPTImport8064747362741\data\asimages\{9F598088-EA32-48B7-899C-6668CC3D082F}_17.png&quot;/&gt;&lt;left val=&quot;119&quot;/&gt;&lt;top val=&quot;109&quot;/&gt;&lt;width val=&quot;577&quot;/&gt;&lt;height val=&quot;20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2729</Words>
  <Application>Microsoft Office PowerPoint</Application>
  <PresentationFormat>Widescreen</PresentationFormat>
  <Paragraphs>357</Paragraphs>
  <Slides>42</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Courier New</vt:lpstr>
      <vt:lpstr>Euphemia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2017-03-10T21:16:52Z</dcterms:created>
  <dcterms:modified xsi:type="dcterms:W3CDTF">2017-12-06T19:15:51Z</dcterms:modified>
</cp:coreProperties>
</file>