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21" d="100"/>
          <a:sy n="21" d="100"/>
        </p:scale>
        <p:origin x="678" y="42"/>
      </p:cViewPr>
      <p:guideLst>
        <p:guide orient="horz" pos="10368"/>
        <p:guide pos="13824"/>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B58298-B551-7847-AA0B-85322EE5962D}" type="datetimeFigureOut">
              <a:rPr lang="en-US" smtClean="0"/>
              <a:t>2/2/2017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216327-89ED-724D-AC24-D1563F84F468}" type="slidenum">
              <a:rPr lang="en-US" smtClean="0"/>
              <a:t>‹#›</a:t>
            </a:fld>
            <a:endParaRPr lang="en-US"/>
          </a:p>
        </p:txBody>
      </p:sp>
    </p:spTree>
    <p:extLst>
      <p:ext uri="{BB962C8B-B14F-4D97-AF65-F5344CB8AC3E}">
        <p14:creationId xmlns:p14="http://schemas.microsoft.com/office/powerpoint/2010/main" val="2742569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216327-89ED-724D-AC24-D1563F84F468}" type="slidenum">
              <a:rPr lang="en-US" smtClean="0"/>
              <a:t>1</a:t>
            </a:fld>
            <a:endParaRPr lang="en-US"/>
          </a:p>
        </p:txBody>
      </p:sp>
    </p:spTree>
    <p:extLst>
      <p:ext uri="{BB962C8B-B14F-4D97-AF65-F5344CB8AC3E}">
        <p14:creationId xmlns:p14="http://schemas.microsoft.com/office/powerpoint/2010/main" val="905546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C1516-01D6-4F40-8F8F-D7723C42343F}"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2241189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1516-01D6-4F40-8F8F-D7723C42343F}"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190379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6324600"/>
            <a:ext cx="47404018" cy="1348206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530843" y="6324600"/>
            <a:ext cx="141480542" cy="1348206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1516-01D6-4F40-8F8F-D7723C42343F}"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3932414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C1516-01D6-4F40-8F8F-D7723C42343F}"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422368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00">
                <a:solidFill>
                  <a:schemeClr val="tx1">
                    <a:tint val="75000"/>
                  </a:schemeClr>
                </a:solidFill>
              </a:defRPr>
            </a:lvl2pPr>
            <a:lvl3pPr marL="4389120" indent="0">
              <a:buNone/>
              <a:defRPr sz="7700">
                <a:solidFill>
                  <a:schemeClr val="tx1">
                    <a:tint val="75000"/>
                  </a:schemeClr>
                </a:solidFill>
              </a:defRPr>
            </a:lvl3pPr>
            <a:lvl4pPr marL="6583680" indent="0">
              <a:buNone/>
              <a:defRPr sz="6700">
                <a:solidFill>
                  <a:schemeClr val="tx1">
                    <a:tint val="75000"/>
                  </a:schemeClr>
                </a:solidFill>
              </a:defRPr>
            </a:lvl4pPr>
            <a:lvl5pPr marL="8778240" indent="0">
              <a:buNone/>
              <a:defRPr sz="6700">
                <a:solidFill>
                  <a:schemeClr val="tx1">
                    <a:tint val="75000"/>
                  </a:schemeClr>
                </a:solidFill>
              </a:defRPr>
            </a:lvl5pPr>
            <a:lvl6pPr marL="10972800" indent="0">
              <a:buNone/>
              <a:defRPr sz="6700">
                <a:solidFill>
                  <a:schemeClr val="tx1">
                    <a:tint val="75000"/>
                  </a:schemeClr>
                </a:solidFill>
              </a:defRPr>
            </a:lvl6pPr>
            <a:lvl7pPr marL="13167360" indent="0">
              <a:buNone/>
              <a:defRPr sz="6700">
                <a:solidFill>
                  <a:schemeClr val="tx1">
                    <a:tint val="75000"/>
                  </a:schemeClr>
                </a:solidFill>
              </a:defRPr>
            </a:lvl7pPr>
            <a:lvl8pPr marL="15361920" indent="0">
              <a:buNone/>
              <a:defRPr sz="6700">
                <a:solidFill>
                  <a:schemeClr val="tx1">
                    <a:tint val="75000"/>
                  </a:schemeClr>
                </a:solidFill>
              </a:defRPr>
            </a:lvl8pPr>
            <a:lvl9pPr marL="17556480" indent="0">
              <a:buNone/>
              <a:defRPr sz="67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C1516-01D6-4F40-8F8F-D7723C42343F}" type="datetimeFigureOut">
              <a:rPr lang="en-US" smtClean="0"/>
              <a:t>2/2/2017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3706508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5308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5704642" y="36865560"/>
            <a:ext cx="94442280" cy="104279702"/>
          </a:xfrm>
        </p:spPr>
        <p:txBody>
          <a:bodyPr/>
          <a:lstStyle>
            <a:lvl1pPr>
              <a:defRPr sz="13400"/>
            </a:lvl1pPr>
            <a:lvl2pPr>
              <a:defRPr sz="11500"/>
            </a:lvl2pPr>
            <a:lvl3pPr>
              <a:defRPr sz="9600"/>
            </a:lvl3pPr>
            <a:lvl4pPr>
              <a:defRPr sz="8600"/>
            </a:lvl4pPr>
            <a:lvl5pPr>
              <a:defRPr sz="8600"/>
            </a:lvl5pPr>
            <a:lvl6pPr>
              <a:defRPr sz="8600"/>
            </a:lvl6pPr>
            <a:lvl7pPr>
              <a:defRPr sz="8600"/>
            </a:lvl7pPr>
            <a:lvl8pPr>
              <a:defRPr sz="8600"/>
            </a:lvl8pPr>
            <a:lvl9pPr>
              <a:defRPr sz="8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C1516-01D6-4F40-8F8F-D7723C42343F}"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3961385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2"/>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00" b="1"/>
            </a:lvl1pPr>
            <a:lvl2pPr marL="2194560" indent="0">
              <a:buNone/>
              <a:defRPr sz="9600" b="1"/>
            </a:lvl2pPr>
            <a:lvl3pPr marL="4389120" indent="0">
              <a:buNone/>
              <a:defRPr sz="8600" b="1"/>
            </a:lvl3pPr>
            <a:lvl4pPr marL="6583680" indent="0">
              <a:buNone/>
              <a:defRPr sz="7700" b="1"/>
            </a:lvl4pPr>
            <a:lvl5pPr marL="8778240" indent="0">
              <a:buNone/>
              <a:defRPr sz="7700" b="1"/>
            </a:lvl5pPr>
            <a:lvl6pPr marL="10972800" indent="0">
              <a:buNone/>
              <a:defRPr sz="7700" b="1"/>
            </a:lvl6pPr>
            <a:lvl7pPr marL="13167360" indent="0">
              <a:buNone/>
              <a:defRPr sz="7700" b="1"/>
            </a:lvl7pPr>
            <a:lvl8pPr marL="15361920" indent="0">
              <a:buNone/>
              <a:defRPr sz="7700" b="1"/>
            </a:lvl8pPr>
            <a:lvl9pPr marL="17556480" indent="0">
              <a:buNone/>
              <a:defRPr sz="7700" b="1"/>
            </a:lvl9pPr>
          </a:lstStyle>
          <a:p>
            <a:pPr lvl="0"/>
            <a:r>
              <a:rPr lang="en-US" smtClean="0"/>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00"/>
            </a:lvl1pPr>
            <a:lvl2pPr>
              <a:defRPr sz="9600"/>
            </a:lvl2pPr>
            <a:lvl3pPr>
              <a:defRPr sz="8600"/>
            </a:lvl3pPr>
            <a:lvl4pPr>
              <a:defRPr sz="7700"/>
            </a:lvl4pPr>
            <a:lvl5pPr>
              <a:defRPr sz="7700"/>
            </a:lvl5pPr>
            <a:lvl6pPr>
              <a:defRPr sz="7700"/>
            </a:lvl6pPr>
            <a:lvl7pPr>
              <a:defRPr sz="7700"/>
            </a:lvl7pPr>
            <a:lvl8pPr>
              <a:defRPr sz="7700"/>
            </a:lvl8pPr>
            <a:lvl9pPr>
              <a:defRPr sz="7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C1516-01D6-4F40-8F8F-D7723C42343F}" type="datetimeFigureOut">
              <a:rPr lang="en-US" smtClean="0"/>
              <a:t>2/2/2017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277681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C1516-01D6-4F40-8F8F-D7723C42343F}" type="datetimeFigureOut">
              <a:rPr lang="en-US" smtClean="0"/>
              <a:t>2/2/2017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4138311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C1516-01D6-4F40-8F8F-D7723C42343F}" type="datetimeFigureOut">
              <a:rPr lang="en-US" smtClean="0"/>
              <a:t>2/2/2017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252817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smtClean="0"/>
              <a:t>Click to edit Master title style</a:t>
            </a:r>
            <a:endParaRPr lang="en-US"/>
          </a:p>
        </p:txBody>
      </p:sp>
      <p:sp>
        <p:nvSpPr>
          <p:cNvPr id="3" name="Content Placeholder 2"/>
          <p:cNvSpPr>
            <a:spLocks noGrp="1"/>
          </p:cNvSpPr>
          <p:nvPr>
            <p:ph idx="1"/>
          </p:nvPr>
        </p:nvSpPr>
        <p:spPr>
          <a:xfrm>
            <a:off x="17160240" y="1310643"/>
            <a:ext cx="24536400" cy="28094942"/>
          </a:xfrm>
        </p:spPr>
        <p:txBody>
          <a:bodyPr/>
          <a:lstStyle>
            <a:lvl1pPr>
              <a:defRPr sz="15400"/>
            </a:lvl1pPr>
            <a:lvl2pPr>
              <a:defRPr sz="13400"/>
            </a:lvl2pPr>
            <a:lvl3pPr>
              <a:defRPr sz="1150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C1516-01D6-4F40-8F8F-D7723C42343F}"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1058583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smtClean="0"/>
              <a:t>Click to edit Master title style</a:t>
            </a:r>
            <a:endParaRPr lang="en-US"/>
          </a:p>
        </p:txBody>
      </p:sp>
      <p:sp>
        <p:nvSpPr>
          <p:cNvPr id="3" name="Picture Placeholder 2"/>
          <p:cNvSpPr>
            <a:spLocks noGrp="1"/>
          </p:cNvSpPr>
          <p:nvPr>
            <p:ph type="pic" idx="1"/>
          </p:nvPr>
        </p:nvSpPr>
        <p:spPr>
          <a:xfrm>
            <a:off x="8602982" y="2941320"/>
            <a:ext cx="26334720" cy="19751040"/>
          </a:xfrm>
        </p:spPr>
        <p:txBody>
          <a:bodyPr/>
          <a:lstStyle>
            <a:lvl1pPr marL="0" indent="0">
              <a:buNone/>
              <a:defRPr sz="15400"/>
            </a:lvl1pPr>
            <a:lvl2pPr marL="2194560" indent="0">
              <a:buNone/>
              <a:defRPr sz="13400"/>
            </a:lvl2pPr>
            <a:lvl3pPr marL="4389120" indent="0">
              <a:buNone/>
              <a:defRPr sz="1150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endParaRPr lang="en-US"/>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00"/>
            </a:lvl1pPr>
            <a:lvl2pPr marL="2194560" indent="0">
              <a:buNone/>
              <a:defRPr sz="5800"/>
            </a:lvl2pPr>
            <a:lvl3pPr marL="4389120" indent="0">
              <a:buNone/>
              <a:defRPr sz="4800"/>
            </a:lvl3pPr>
            <a:lvl4pPr marL="6583680" indent="0">
              <a:buNone/>
              <a:defRPr sz="4300"/>
            </a:lvl4pPr>
            <a:lvl5pPr marL="8778240" indent="0">
              <a:buNone/>
              <a:defRPr sz="4300"/>
            </a:lvl5pPr>
            <a:lvl6pPr marL="10972800" indent="0">
              <a:buNone/>
              <a:defRPr sz="4300"/>
            </a:lvl6pPr>
            <a:lvl7pPr marL="13167360" indent="0">
              <a:buNone/>
              <a:defRPr sz="4300"/>
            </a:lvl7pPr>
            <a:lvl8pPr marL="15361920" indent="0">
              <a:buNone/>
              <a:defRPr sz="4300"/>
            </a:lvl8pPr>
            <a:lvl9pPr marL="17556480" indent="0">
              <a:buNone/>
              <a:defRPr sz="4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C1516-01D6-4F40-8F8F-D7723C42343F}" type="datetimeFigureOut">
              <a:rPr lang="en-US" smtClean="0"/>
              <a:t>2/2/2017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29D942-7417-C847-BD6F-FB65291B355B}" type="slidenum">
              <a:rPr lang="en-US" smtClean="0"/>
              <a:t>‹#›</a:t>
            </a:fld>
            <a:endParaRPr lang="en-US"/>
          </a:p>
        </p:txBody>
      </p:sp>
    </p:spTree>
    <p:extLst>
      <p:ext uri="{BB962C8B-B14F-4D97-AF65-F5344CB8AC3E}">
        <p14:creationId xmlns:p14="http://schemas.microsoft.com/office/powerpoint/2010/main" val="422060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94560" y="1318262"/>
            <a:ext cx="39502080" cy="5486400"/>
          </a:xfrm>
          <a:prstGeom prst="rect">
            <a:avLst/>
          </a:prstGeom>
        </p:spPr>
        <p:txBody>
          <a:bodyPr vert="horz" lIns="438912" tIns="219456" rIns="438912" bIns="21945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194560" y="7680963"/>
            <a:ext cx="39502080" cy="21724622"/>
          </a:xfrm>
          <a:prstGeom prst="rect">
            <a:avLst/>
          </a:prstGeom>
        </p:spPr>
        <p:txBody>
          <a:bodyPr vert="horz" lIns="438912" tIns="219456" rIns="438912" bIns="21945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194560" y="30510482"/>
            <a:ext cx="10241280" cy="1752600"/>
          </a:xfrm>
          <a:prstGeom prst="rect">
            <a:avLst/>
          </a:prstGeom>
        </p:spPr>
        <p:txBody>
          <a:bodyPr vert="horz" lIns="438912" tIns="219456" rIns="438912" bIns="219456" rtlCol="0" anchor="ctr"/>
          <a:lstStyle>
            <a:lvl1pPr algn="l">
              <a:defRPr sz="5800">
                <a:solidFill>
                  <a:schemeClr val="tx1">
                    <a:tint val="75000"/>
                  </a:schemeClr>
                </a:solidFill>
              </a:defRPr>
            </a:lvl1pPr>
          </a:lstStyle>
          <a:p>
            <a:fld id="{2EDC1516-01D6-4F40-8F8F-D7723C42343F}" type="datetimeFigureOut">
              <a:rPr lang="en-US" smtClean="0"/>
              <a:t>2/2/2017</a:t>
            </a:fld>
            <a:endParaRPr lang="en-US"/>
          </a:p>
        </p:txBody>
      </p:sp>
      <p:sp>
        <p:nvSpPr>
          <p:cNvPr id="5" name="Footer Placeholder 4"/>
          <p:cNvSpPr>
            <a:spLocks noGrp="1"/>
          </p:cNvSpPr>
          <p:nvPr>
            <p:ph type="ftr" sz="quarter" idx="3"/>
          </p:nvPr>
        </p:nvSpPr>
        <p:spPr>
          <a:xfrm>
            <a:off x="14996160" y="30510482"/>
            <a:ext cx="13898880" cy="1752600"/>
          </a:xfrm>
          <a:prstGeom prst="rect">
            <a:avLst/>
          </a:prstGeom>
        </p:spPr>
        <p:txBody>
          <a:bodyPr vert="horz" lIns="438912" tIns="219456" rIns="438912" bIns="219456" rtlCol="0" anchor="ctr"/>
          <a:lstStyle>
            <a:lvl1pPr algn="ctr">
              <a:defRPr sz="5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30510482"/>
            <a:ext cx="10241280" cy="1752600"/>
          </a:xfrm>
          <a:prstGeom prst="rect">
            <a:avLst/>
          </a:prstGeom>
        </p:spPr>
        <p:txBody>
          <a:bodyPr vert="horz" lIns="438912" tIns="219456" rIns="438912" bIns="219456" rtlCol="0" anchor="ctr"/>
          <a:lstStyle>
            <a:lvl1pPr algn="r">
              <a:defRPr sz="5800">
                <a:solidFill>
                  <a:schemeClr val="tx1">
                    <a:tint val="75000"/>
                  </a:schemeClr>
                </a:solidFill>
              </a:defRPr>
            </a:lvl1pPr>
          </a:lstStyle>
          <a:p>
            <a:fld id="{1929D942-7417-C847-BD6F-FB65291B355B}" type="slidenum">
              <a:rPr lang="en-US" smtClean="0"/>
              <a:t>‹#›</a:t>
            </a:fld>
            <a:endParaRPr lang="en-US"/>
          </a:p>
        </p:txBody>
      </p:sp>
    </p:spTree>
    <p:extLst>
      <p:ext uri="{BB962C8B-B14F-4D97-AF65-F5344CB8AC3E}">
        <p14:creationId xmlns:p14="http://schemas.microsoft.com/office/powerpoint/2010/main" val="990899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4560" rtl="0" eaLnBrk="1" latinLnBrk="0" hangingPunct="1">
        <a:spcBef>
          <a:spcPct val="0"/>
        </a:spcBef>
        <a:buNone/>
        <a:defRPr sz="21100" kern="1200">
          <a:solidFill>
            <a:schemeClr val="tx1"/>
          </a:solidFill>
          <a:latin typeface="+mj-lt"/>
          <a:ea typeface="+mj-ea"/>
          <a:cs typeface="+mj-cs"/>
        </a:defRPr>
      </a:lvl1pPr>
    </p:titleStyle>
    <p:bodyStyle>
      <a:lvl1pPr marL="1645920" indent="-1645920" algn="l" defTabSz="2194560" rtl="0" eaLnBrk="1" latinLnBrk="0" hangingPunct="1">
        <a:spcBef>
          <a:spcPct val="20000"/>
        </a:spcBef>
        <a:buFont typeface="Arial"/>
        <a:buChar char="•"/>
        <a:defRPr sz="15400" kern="1200">
          <a:solidFill>
            <a:schemeClr val="tx1"/>
          </a:solidFill>
          <a:latin typeface="+mn-lt"/>
          <a:ea typeface="+mn-ea"/>
          <a:cs typeface="+mn-cs"/>
        </a:defRPr>
      </a:lvl1pPr>
      <a:lvl2pPr marL="3566160" indent="-1371600" algn="l" defTabSz="2194560" rtl="0" eaLnBrk="1" latinLnBrk="0" hangingPunct="1">
        <a:spcBef>
          <a:spcPct val="20000"/>
        </a:spcBef>
        <a:buFont typeface="Arial"/>
        <a:buChar char="–"/>
        <a:defRPr sz="13400" kern="1200">
          <a:solidFill>
            <a:schemeClr val="tx1"/>
          </a:solidFill>
          <a:latin typeface="+mn-lt"/>
          <a:ea typeface="+mn-ea"/>
          <a:cs typeface="+mn-cs"/>
        </a:defRPr>
      </a:lvl2pPr>
      <a:lvl3pPr marL="5486400" indent="-1097280" algn="l" defTabSz="2194560" rtl="0" eaLnBrk="1" latinLnBrk="0" hangingPunct="1">
        <a:spcBef>
          <a:spcPct val="20000"/>
        </a:spcBef>
        <a:buFont typeface="Arial"/>
        <a:buChar char="•"/>
        <a:defRPr sz="11500" kern="1200">
          <a:solidFill>
            <a:schemeClr val="tx1"/>
          </a:solidFill>
          <a:latin typeface="+mn-lt"/>
          <a:ea typeface="+mn-ea"/>
          <a:cs typeface="+mn-cs"/>
        </a:defRPr>
      </a:lvl3pPr>
      <a:lvl4pPr marL="7680960" indent="-1097280" algn="l" defTabSz="2194560" rtl="0" eaLnBrk="1" latinLnBrk="0" hangingPunct="1">
        <a:spcBef>
          <a:spcPct val="20000"/>
        </a:spcBef>
        <a:buFont typeface="Arial"/>
        <a:buChar char="–"/>
        <a:defRPr sz="9600" kern="1200">
          <a:solidFill>
            <a:schemeClr val="tx1"/>
          </a:solidFill>
          <a:latin typeface="+mn-lt"/>
          <a:ea typeface="+mn-ea"/>
          <a:cs typeface="+mn-cs"/>
        </a:defRPr>
      </a:lvl4pPr>
      <a:lvl5pPr marL="9875520" indent="-1097280" algn="l" defTabSz="2194560" rtl="0" eaLnBrk="1" latinLnBrk="0" hangingPunct="1">
        <a:spcBef>
          <a:spcPct val="20000"/>
        </a:spcBef>
        <a:buFont typeface="Arial"/>
        <a:buChar char="»"/>
        <a:defRPr sz="9600" kern="1200">
          <a:solidFill>
            <a:schemeClr val="tx1"/>
          </a:solidFill>
          <a:latin typeface="+mn-lt"/>
          <a:ea typeface="+mn-ea"/>
          <a:cs typeface="+mn-cs"/>
        </a:defRPr>
      </a:lvl5pPr>
      <a:lvl6pPr marL="12070080" indent="-1097280" algn="l" defTabSz="2194560" rtl="0" eaLnBrk="1" latinLnBrk="0" hangingPunct="1">
        <a:spcBef>
          <a:spcPct val="20000"/>
        </a:spcBef>
        <a:buFont typeface="Arial"/>
        <a:buChar char="•"/>
        <a:defRPr sz="9600" kern="1200">
          <a:solidFill>
            <a:schemeClr val="tx1"/>
          </a:solidFill>
          <a:latin typeface="+mn-lt"/>
          <a:ea typeface="+mn-ea"/>
          <a:cs typeface="+mn-cs"/>
        </a:defRPr>
      </a:lvl6pPr>
      <a:lvl7pPr marL="14264640" indent="-1097280" algn="l" defTabSz="2194560" rtl="0" eaLnBrk="1" latinLnBrk="0" hangingPunct="1">
        <a:spcBef>
          <a:spcPct val="20000"/>
        </a:spcBef>
        <a:buFont typeface="Arial"/>
        <a:buChar char="•"/>
        <a:defRPr sz="9600" kern="1200">
          <a:solidFill>
            <a:schemeClr val="tx1"/>
          </a:solidFill>
          <a:latin typeface="+mn-lt"/>
          <a:ea typeface="+mn-ea"/>
          <a:cs typeface="+mn-cs"/>
        </a:defRPr>
      </a:lvl7pPr>
      <a:lvl8pPr marL="16459200" indent="-1097280" algn="l" defTabSz="2194560" rtl="0" eaLnBrk="1" latinLnBrk="0" hangingPunct="1">
        <a:spcBef>
          <a:spcPct val="20000"/>
        </a:spcBef>
        <a:buFont typeface="Arial"/>
        <a:buChar char="•"/>
        <a:defRPr sz="9600" kern="1200">
          <a:solidFill>
            <a:schemeClr val="tx1"/>
          </a:solidFill>
          <a:latin typeface="+mn-lt"/>
          <a:ea typeface="+mn-ea"/>
          <a:cs typeface="+mn-cs"/>
        </a:defRPr>
      </a:lvl8pPr>
      <a:lvl9pPr marL="18653760" indent="-1097280" algn="l" defTabSz="2194560" rtl="0" eaLnBrk="1" latinLnBrk="0" hangingPunct="1">
        <a:spcBef>
          <a:spcPct val="20000"/>
        </a:spcBef>
        <a:buFont typeface="Arial"/>
        <a:buChar char="•"/>
        <a:defRPr sz="9600" kern="1200">
          <a:solidFill>
            <a:schemeClr val="tx1"/>
          </a:solidFill>
          <a:latin typeface="+mn-lt"/>
          <a:ea typeface="+mn-ea"/>
          <a:cs typeface="+mn-cs"/>
        </a:defRPr>
      </a:lvl9pPr>
    </p:bodyStyle>
    <p:otherStyle>
      <a:defPPr>
        <a:defRPr lang="en-US"/>
      </a:defPPr>
      <a:lvl1pPr marL="0" algn="l" defTabSz="2194560" rtl="0" eaLnBrk="1" latinLnBrk="0" hangingPunct="1">
        <a:defRPr sz="8600" kern="1200">
          <a:solidFill>
            <a:schemeClr val="tx1"/>
          </a:solidFill>
          <a:latin typeface="+mn-lt"/>
          <a:ea typeface="+mn-ea"/>
          <a:cs typeface="+mn-cs"/>
        </a:defRPr>
      </a:lvl1pPr>
      <a:lvl2pPr marL="2194560" algn="l" defTabSz="2194560" rtl="0" eaLnBrk="1" latinLnBrk="0" hangingPunct="1">
        <a:defRPr sz="8600" kern="1200">
          <a:solidFill>
            <a:schemeClr val="tx1"/>
          </a:solidFill>
          <a:latin typeface="+mn-lt"/>
          <a:ea typeface="+mn-ea"/>
          <a:cs typeface="+mn-cs"/>
        </a:defRPr>
      </a:lvl2pPr>
      <a:lvl3pPr marL="4389120" algn="l" defTabSz="2194560" rtl="0" eaLnBrk="1" latinLnBrk="0" hangingPunct="1">
        <a:defRPr sz="8600" kern="1200">
          <a:solidFill>
            <a:schemeClr val="tx1"/>
          </a:solidFill>
          <a:latin typeface="+mn-lt"/>
          <a:ea typeface="+mn-ea"/>
          <a:cs typeface="+mn-cs"/>
        </a:defRPr>
      </a:lvl3pPr>
      <a:lvl4pPr marL="6583680" algn="l" defTabSz="2194560" rtl="0" eaLnBrk="1" latinLnBrk="0" hangingPunct="1">
        <a:defRPr sz="8600" kern="1200">
          <a:solidFill>
            <a:schemeClr val="tx1"/>
          </a:solidFill>
          <a:latin typeface="+mn-lt"/>
          <a:ea typeface="+mn-ea"/>
          <a:cs typeface="+mn-cs"/>
        </a:defRPr>
      </a:lvl4pPr>
      <a:lvl5pPr marL="8778240" algn="l" defTabSz="2194560" rtl="0" eaLnBrk="1" latinLnBrk="0" hangingPunct="1">
        <a:defRPr sz="8600" kern="1200">
          <a:solidFill>
            <a:schemeClr val="tx1"/>
          </a:solidFill>
          <a:latin typeface="+mn-lt"/>
          <a:ea typeface="+mn-ea"/>
          <a:cs typeface="+mn-cs"/>
        </a:defRPr>
      </a:lvl5pPr>
      <a:lvl6pPr marL="10972800" algn="l" defTabSz="2194560" rtl="0" eaLnBrk="1" latinLnBrk="0" hangingPunct="1">
        <a:defRPr sz="8600" kern="1200">
          <a:solidFill>
            <a:schemeClr val="tx1"/>
          </a:solidFill>
          <a:latin typeface="+mn-lt"/>
          <a:ea typeface="+mn-ea"/>
          <a:cs typeface="+mn-cs"/>
        </a:defRPr>
      </a:lvl6pPr>
      <a:lvl7pPr marL="13167360" algn="l" defTabSz="2194560" rtl="0" eaLnBrk="1" latinLnBrk="0" hangingPunct="1">
        <a:defRPr sz="8600" kern="1200">
          <a:solidFill>
            <a:schemeClr val="tx1"/>
          </a:solidFill>
          <a:latin typeface="+mn-lt"/>
          <a:ea typeface="+mn-ea"/>
          <a:cs typeface="+mn-cs"/>
        </a:defRPr>
      </a:lvl7pPr>
      <a:lvl8pPr marL="15361920" algn="l" defTabSz="2194560" rtl="0" eaLnBrk="1" latinLnBrk="0" hangingPunct="1">
        <a:defRPr sz="8600" kern="1200">
          <a:solidFill>
            <a:schemeClr val="tx1"/>
          </a:solidFill>
          <a:latin typeface="+mn-lt"/>
          <a:ea typeface="+mn-ea"/>
          <a:cs typeface="+mn-cs"/>
        </a:defRPr>
      </a:lvl8pPr>
      <a:lvl9pPr marL="17556480" algn="l" defTabSz="219456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png"/><Relationship Id="rId18" Type="http://schemas.openxmlformats.org/officeDocument/2006/relationships/image" Target="../media/image16.tiff"/><Relationship Id="rId26" Type="http://schemas.openxmlformats.org/officeDocument/2006/relationships/image" Target="../media/image24.png"/><Relationship Id="rId3" Type="http://schemas.openxmlformats.org/officeDocument/2006/relationships/image" Target="../media/image1.emf"/><Relationship Id="rId21" Type="http://schemas.openxmlformats.org/officeDocument/2006/relationships/image" Target="../media/image19.emf"/><Relationship Id="rId7" Type="http://schemas.openxmlformats.org/officeDocument/2006/relationships/image" Target="../media/image5.emf"/><Relationship Id="rId12" Type="http://schemas.openxmlformats.org/officeDocument/2006/relationships/image" Target="../media/image10.jpeg"/><Relationship Id="rId17" Type="http://schemas.openxmlformats.org/officeDocument/2006/relationships/image" Target="../media/image15.jpg"/><Relationship Id="rId25" Type="http://schemas.openxmlformats.org/officeDocument/2006/relationships/image" Target="../media/image23.jpeg"/><Relationship Id="rId2" Type="http://schemas.openxmlformats.org/officeDocument/2006/relationships/notesSlide" Target="../notesSlides/notesSlide1.xml"/><Relationship Id="rId16" Type="http://schemas.openxmlformats.org/officeDocument/2006/relationships/image" Target="../media/image14.jp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emf"/><Relationship Id="rId15" Type="http://schemas.openxmlformats.org/officeDocument/2006/relationships/image" Target="../media/image13.tif"/><Relationship Id="rId23" Type="http://schemas.openxmlformats.org/officeDocument/2006/relationships/image" Target="../media/image21.jpeg"/><Relationship Id="rId28" Type="http://schemas.openxmlformats.org/officeDocument/2006/relationships/image" Target="../media/image26.png"/><Relationship Id="rId10" Type="http://schemas.openxmlformats.org/officeDocument/2006/relationships/image" Target="../media/image8.jpeg"/><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emf"/><Relationship Id="rId14" Type="http://schemas.openxmlformats.org/officeDocument/2006/relationships/image" Target="../media/image12.tif"/><Relationship Id="rId22" Type="http://schemas.openxmlformats.org/officeDocument/2006/relationships/image" Target="../media/image20.emf"/><Relationship Id="rId27"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alpha val="12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637674" y="307874"/>
            <a:ext cx="26672403" cy="3925386"/>
          </a:xfrm>
          <a:solidFill>
            <a:schemeClr val="accent5">
              <a:lumMod val="60000"/>
              <a:lumOff val="40000"/>
            </a:schemeClr>
          </a:solidFill>
        </p:spPr>
        <p:txBody>
          <a:bodyPr>
            <a:normAutofit fontScale="90000"/>
          </a:bodyPr>
          <a:lstStyle/>
          <a:p>
            <a:pPr>
              <a:spcAft>
                <a:spcPts val="1500"/>
              </a:spcAft>
            </a:pPr>
            <a:r>
              <a:rPr lang="en-US" sz="10700" b="1" dirty="0" smtClean="0">
                <a:latin typeface="Times New Roman"/>
                <a:cs typeface="Times New Roman"/>
              </a:rPr>
              <a:t>Cancer, Genetics, and Bioinformatics</a:t>
            </a:r>
            <a:r>
              <a:rPr lang="en-US" sz="9800" dirty="0" smtClean="0"/>
              <a:t/>
            </a:r>
            <a:br>
              <a:rPr lang="en-US" sz="9800" dirty="0" smtClean="0"/>
            </a:br>
            <a:r>
              <a:rPr lang="en-US" sz="5600" dirty="0" smtClean="0">
                <a:solidFill>
                  <a:schemeClr val="bg1"/>
                </a:solidFill>
              </a:rPr>
              <a:t/>
            </a:r>
            <a:br>
              <a:rPr lang="en-US" sz="5600" dirty="0" smtClean="0">
                <a:solidFill>
                  <a:schemeClr val="bg1"/>
                </a:solidFill>
              </a:rPr>
            </a:br>
            <a:r>
              <a:rPr lang="en-US" sz="6700" dirty="0">
                <a:latin typeface="Times New Roman"/>
                <a:cs typeface="Times New Roman"/>
              </a:rPr>
              <a:t>College of Science and Engineering </a:t>
            </a:r>
          </a:p>
        </p:txBody>
      </p:sp>
      <p:sp>
        <p:nvSpPr>
          <p:cNvPr id="74" name="Rectangle 73"/>
          <p:cNvSpPr/>
          <p:nvPr/>
        </p:nvSpPr>
        <p:spPr>
          <a:xfrm>
            <a:off x="15879598" y="4897850"/>
            <a:ext cx="12789621" cy="1281835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30419808" y="18657885"/>
            <a:ext cx="12789621" cy="13822758"/>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ectangle 76"/>
          <p:cNvSpPr/>
          <p:nvPr/>
        </p:nvSpPr>
        <p:spPr>
          <a:xfrm>
            <a:off x="15879598" y="18671443"/>
            <a:ext cx="12789621" cy="13809200"/>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30369065" y="4897850"/>
            <a:ext cx="12789621" cy="12765902"/>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ectangle 78"/>
          <p:cNvSpPr/>
          <p:nvPr/>
        </p:nvSpPr>
        <p:spPr>
          <a:xfrm>
            <a:off x="1221075" y="4884369"/>
            <a:ext cx="12789621" cy="12818349"/>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Shape 60"/>
          <p:cNvSpPr txBox="1">
            <a:spLocks/>
          </p:cNvSpPr>
          <p:nvPr/>
        </p:nvSpPr>
        <p:spPr>
          <a:xfrm>
            <a:off x="16196804" y="5144793"/>
            <a:ext cx="10356439" cy="1743585"/>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r>
              <a:rPr lang="en-US" sz="3000" b="1" dirty="0" smtClean="0">
                <a:latin typeface="Times New Roman" charset="0"/>
                <a:ea typeface="Times New Roman" charset="0"/>
                <a:cs typeface="Times New Roman" charset="0"/>
              </a:rPr>
              <a:t>Cancer </a:t>
            </a:r>
            <a:r>
              <a:rPr lang="en-US" sz="3000" b="1" dirty="0" err="1" smtClean="0">
                <a:latin typeface="Times New Roman" charset="0"/>
                <a:ea typeface="Times New Roman" charset="0"/>
                <a:cs typeface="Times New Roman" charset="0"/>
              </a:rPr>
              <a:t>Nanomedicines</a:t>
            </a:r>
            <a:endParaRPr lang="en-US" sz="3000" b="1" i="1" dirty="0" smtClean="0">
              <a:latin typeface="Times New Roman" charset="0"/>
              <a:ea typeface="Times New Roman" charset="0"/>
              <a:cs typeface="Times New Roman" charset="0"/>
            </a:endParaRPr>
          </a:p>
          <a:p>
            <a:r>
              <a:rPr lang="en-US" sz="3000" b="1" i="1" dirty="0" smtClean="0">
                <a:latin typeface="Times New Roman" charset="0"/>
                <a:ea typeface="Times New Roman" charset="0"/>
                <a:cs typeface="Times New Roman" charset="0"/>
              </a:rPr>
              <a:t>Materials-Based Platforms for Cancer Detection and Treatment</a:t>
            </a:r>
          </a:p>
          <a:p>
            <a:endParaRPr lang="en-US" sz="1200" b="1"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Dr</a:t>
            </a:r>
            <a:r>
              <a:rPr lang="en-US" sz="2800" dirty="0">
                <a:latin typeface="Times New Roman" charset="0"/>
                <a:ea typeface="Times New Roman" charset="0"/>
                <a:cs typeface="Times New Roman" charset="0"/>
              </a:rPr>
              <a:t>. Tania Betancourt</a:t>
            </a:r>
            <a:br>
              <a:rPr lang="en-US" sz="2800" dirty="0">
                <a:latin typeface="Times New Roman" charset="0"/>
                <a:ea typeface="Times New Roman" charset="0"/>
                <a:cs typeface="Times New Roman" charset="0"/>
              </a:rPr>
            </a:br>
            <a:endParaRPr lang="en-US" sz="2800" i="1" dirty="0" smtClean="0">
              <a:latin typeface="Times New Roman" charset="0"/>
              <a:ea typeface="Times New Roman" charset="0"/>
              <a:cs typeface="Times New Roman" charset="0"/>
            </a:endParaRPr>
          </a:p>
        </p:txBody>
      </p:sp>
      <p:sp>
        <p:nvSpPr>
          <p:cNvPr id="83" name="TextBox 82"/>
          <p:cNvSpPr txBox="1"/>
          <p:nvPr/>
        </p:nvSpPr>
        <p:spPr>
          <a:xfrm>
            <a:off x="18064239" y="6953358"/>
            <a:ext cx="184666" cy="538609"/>
          </a:xfrm>
          <a:prstGeom prst="rect">
            <a:avLst/>
          </a:prstGeom>
          <a:noFill/>
        </p:spPr>
        <p:txBody>
          <a:bodyPr wrap="none" rtlCol="0">
            <a:spAutoFit/>
          </a:bodyPr>
          <a:lstStyle/>
          <a:p>
            <a:endParaRPr lang="en-US" dirty="0"/>
          </a:p>
        </p:txBody>
      </p:sp>
      <p:sp>
        <p:nvSpPr>
          <p:cNvPr id="85" name="TextBox 84"/>
          <p:cNvSpPr txBox="1"/>
          <p:nvPr/>
        </p:nvSpPr>
        <p:spPr>
          <a:xfrm>
            <a:off x="17449307" y="7073671"/>
            <a:ext cx="184666" cy="538609"/>
          </a:xfrm>
          <a:prstGeom prst="rect">
            <a:avLst/>
          </a:prstGeom>
          <a:noFill/>
        </p:spPr>
        <p:txBody>
          <a:bodyPr wrap="none" rtlCol="0">
            <a:spAutoFit/>
          </a:bodyPr>
          <a:lstStyle/>
          <a:p>
            <a:endParaRPr lang="en-US" dirty="0"/>
          </a:p>
        </p:txBody>
      </p:sp>
      <p:sp>
        <p:nvSpPr>
          <p:cNvPr id="86" name="Subtitle 14"/>
          <p:cNvSpPr>
            <a:spLocks noGrp="1"/>
          </p:cNvSpPr>
          <p:nvPr>
            <p:ph type="subTitle" idx="1"/>
          </p:nvPr>
        </p:nvSpPr>
        <p:spPr>
          <a:xfrm>
            <a:off x="15950661" y="6790657"/>
            <a:ext cx="12452240" cy="4991454"/>
          </a:xfrm>
        </p:spPr>
        <p:txBody>
          <a:bodyPr>
            <a:normAutofit lnSpcReduction="10000"/>
          </a:bodyPr>
          <a:lstStyle/>
          <a:p>
            <a:pPr marL="342900" indent="-342900" algn="l">
              <a:buFont typeface="Arial" charset="0"/>
              <a:buChar char="•"/>
            </a:pPr>
            <a:r>
              <a:rPr lang="en-US" sz="2400" dirty="0" err="1" smtClean="0">
                <a:solidFill>
                  <a:schemeClr val="tx1"/>
                </a:solidFill>
                <a:latin typeface="Times New Roman" charset="0"/>
                <a:ea typeface="Times New Roman" charset="0"/>
                <a:cs typeface="Times New Roman" charset="0"/>
              </a:rPr>
              <a:t>Nanomedicines</a:t>
            </a:r>
            <a:r>
              <a:rPr lang="en-US" sz="2400" dirty="0">
                <a:solidFill>
                  <a:schemeClr val="tx1"/>
                </a:solidFill>
                <a:latin typeface="Times New Roman" charset="0"/>
                <a:ea typeface="Times New Roman" charset="0"/>
                <a:cs typeface="Times New Roman" charset="0"/>
              </a:rPr>
              <a:t> </a:t>
            </a:r>
            <a:r>
              <a:rPr lang="en-US" sz="2400" dirty="0" smtClean="0">
                <a:solidFill>
                  <a:schemeClr val="tx1"/>
                </a:solidFill>
                <a:latin typeface="Times New Roman" charset="0"/>
                <a:ea typeface="Times New Roman" charset="0"/>
                <a:cs typeface="Times New Roman" charset="0"/>
              </a:rPr>
              <a:t>refer to nano-scaled materials that can be injected into the bloodstream and can passively and actively target cancer sites to enable targeted tumor labeling and therapy. Our laboratory has several ongoing projects focusing on related to the application of </a:t>
            </a:r>
            <a:r>
              <a:rPr lang="en-US" sz="2400" dirty="0" err="1" smtClean="0">
                <a:solidFill>
                  <a:schemeClr val="tx1"/>
                </a:solidFill>
                <a:latin typeface="Times New Roman" charset="0"/>
                <a:ea typeface="Times New Roman" charset="0"/>
                <a:cs typeface="Times New Roman" charset="0"/>
              </a:rPr>
              <a:t>nanomedicines</a:t>
            </a:r>
            <a:r>
              <a:rPr lang="en-US" sz="2400" dirty="0" smtClean="0">
                <a:solidFill>
                  <a:schemeClr val="tx1"/>
                </a:solidFill>
                <a:latin typeface="Times New Roman" charset="0"/>
                <a:ea typeface="Times New Roman" charset="0"/>
                <a:cs typeface="Times New Roman" charset="0"/>
              </a:rPr>
              <a:t> to cancer imaging (below), therapy (presented in drug delivery and therapeutics poster), and </a:t>
            </a:r>
            <a:r>
              <a:rPr lang="en-US" sz="2400" dirty="0" err="1" smtClean="0">
                <a:solidFill>
                  <a:schemeClr val="tx1"/>
                </a:solidFill>
                <a:latin typeface="Times New Roman" charset="0"/>
                <a:ea typeface="Times New Roman" charset="0"/>
                <a:cs typeface="Times New Roman" charset="0"/>
              </a:rPr>
              <a:t>theranostics</a:t>
            </a:r>
            <a:r>
              <a:rPr lang="en-US" sz="2400" dirty="0" smtClean="0">
                <a:solidFill>
                  <a:schemeClr val="tx1"/>
                </a:solidFill>
                <a:latin typeface="Times New Roman" charset="0"/>
                <a:ea typeface="Times New Roman" charset="0"/>
                <a:cs typeface="Times New Roman" charset="0"/>
              </a:rPr>
              <a:t> (combined diagnostics and therapy).</a:t>
            </a:r>
            <a:endParaRPr lang="en-US" sz="2400" dirty="0">
              <a:solidFill>
                <a:schemeClr val="tx1"/>
              </a:solidFill>
              <a:latin typeface="Times New Roman" charset="0"/>
              <a:ea typeface="Times New Roman" charset="0"/>
              <a:cs typeface="Times New Roman" charset="0"/>
            </a:endParaRPr>
          </a:p>
          <a:p>
            <a:pPr marL="342900" indent="-342900" algn="l">
              <a:buFont typeface="Arial"/>
              <a:buChar char="•"/>
            </a:pPr>
            <a:r>
              <a:rPr lang="en-US" sz="2400" b="1" i="1" dirty="0" smtClean="0">
                <a:solidFill>
                  <a:schemeClr val="tx1"/>
                </a:solidFill>
                <a:latin typeface="Times New Roman" charset="0"/>
                <a:ea typeface="Times New Roman" charset="0"/>
                <a:cs typeface="Times New Roman" charset="0"/>
              </a:rPr>
              <a:t>Nanoparticles as Contrast Agents for Cancer Imaging.</a:t>
            </a:r>
            <a:r>
              <a:rPr lang="en-US" sz="2400" b="1" i="1" dirty="0">
                <a:solidFill>
                  <a:schemeClr val="tx1"/>
                </a:solidFill>
                <a:latin typeface="Times New Roman" charset="0"/>
                <a:ea typeface="Times New Roman" charset="0"/>
                <a:cs typeface="Times New Roman" charset="0"/>
              </a:rPr>
              <a:t> </a:t>
            </a:r>
            <a:r>
              <a:rPr lang="en-US" sz="2400" dirty="0" smtClean="0">
                <a:solidFill>
                  <a:schemeClr val="tx1"/>
                </a:solidFill>
                <a:latin typeface="Times New Roman" charset="0"/>
                <a:ea typeface="Times New Roman" charset="0"/>
                <a:cs typeface="Times New Roman" charset="0"/>
              </a:rPr>
              <a:t>Aiming to utilize the ability of nanoparticles to target tumors and of near infrared (NIR) light to penetrate into tissue, polymeric nanoparticles loaded with near-infrared fluorescent agents have been developed to enable optical detection of tumors (Figure 1). To achieve higher signal-to-background ratio for imaging, a new type of nanoparticles whose fluorescence is activated by tumor-overexpressed proteases is being developed (Figure 2). Both types of nanoparticles are also being investigated as theranostic agents by incorporation of chemotherapeutic agents within the nanoparticle cores. </a:t>
            </a:r>
          </a:p>
          <a:p>
            <a:pPr marL="342900" indent="-342900" algn="l">
              <a:buFont typeface="Arial"/>
              <a:buChar char="•"/>
            </a:pPr>
            <a:endParaRPr lang="en-US" sz="2400" dirty="0">
              <a:solidFill>
                <a:schemeClr val="tx1"/>
              </a:solidFill>
              <a:latin typeface="Times New Roman" charset="0"/>
              <a:ea typeface="Times New Roman" charset="0"/>
              <a:cs typeface="Times New Roman" charset="0"/>
            </a:endParaRPr>
          </a:p>
        </p:txBody>
      </p:sp>
      <p:sp>
        <p:nvSpPr>
          <p:cNvPr id="87" name="TextBox 86"/>
          <p:cNvSpPr txBox="1"/>
          <p:nvPr/>
        </p:nvSpPr>
        <p:spPr>
          <a:xfrm>
            <a:off x="16060309" y="16081703"/>
            <a:ext cx="5175260" cy="1200328"/>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a:t>
            </a:r>
            <a:r>
              <a:rPr lang="en-US" sz="2400" b="1" dirty="0" smtClean="0">
                <a:latin typeface="Times New Roman" charset="0"/>
                <a:ea typeface="Times New Roman" charset="0"/>
                <a:cs typeface="Times New Roman" charset="0"/>
              </a:rPr>
              <a:t>1. </a:t>
            </a:r>
            <a:r>
              <a:rPr lang="en-US" sz="2400" dirty="0" err="1" smtClean="0">
                <a:latin typeface="Times New Roman" charset="0"/>
                <a:ea typeface="Times New Roman" charset="0"/>
                <a:cs typeface="Times New Roman" charset="0"/>
              </a:rPr>
              <a:t>Aza</a:t>
            </a:r>
            <a:r>
              <a:rPr lang="en-US" sz="2400" dirty="0" smtClean="0">
                <a:latin typeface="Times New Roman" charset="0"/>
                <a:ea typeface="Times New Roman" charset="0"/>
                <a:cs typeface="Times New Roman" charset="0"/>
              </a:rPr>
              <a:t>-BODIPY-loaded fluorescent nanoparticles used to label breast and ovarian cancer cells. </a:t>
            </a:r>
            <a:endParaRPr lang="en-US" sz="2400" dirty="0">
              <a:latin typeface="Times New Roman" charset="0"/>
              <a:ea typeface="Times New Roman" charset="0"/>
              <a:cs typeface="Times New Roman" charset="0"/>
            </a:endParaRPr>
          </a:p>
        </p:txBody>
      </p:sp>
      <p:sp>
        <p:nvSpPr>
          <p:cNvPr id="88" name="TextBox 87"/>
          <p:cNvSpPr txBox="1"/>
          <p:nvPr/>
        </p:nvSpPr>
        <p:spPr>
          <a:xfrm>
            <a:off x="21338899" y="15450863"/>
            <a:ext cx="7251099" cy="1938992"/>
          </a:xfrm>
          <a:prstGeom prst="rect">
            <a:avLst/>
          </a:prstGeom>
          <a:noFill/>
        </p:spPr>
        <p:txBody>
          <a:bodyPr wrap="square" rtlCol="0">
            <a:spAutoFit/>
          </a:bodyPr>
          <a:lstStyle/>
          <a:p>
            <a:r>
              <a:rPr lang="en-US" sz="2400" b="1" dirty="0">
                <a:latin typeface="Times New Roman" charset="0"/>
                <a:ea typeface="Times New Roman" charset="0"/>
                <a:cs typeface="Times New Roman" charset="0"/>
              </a:rPr>
              <a:t>Figure </a:t>
            </a:r>
            <a:r>
              <a:rPr lang="en-US" sz="2400" b="1" dirty="0" smtClean="0">
                <a:latin typeface="Times New Roman" charset="0"/>
                <a:ea typeface="Times New Roman" charset="0"/>
                <a:cs typeface="Times New Roman" charset="0"/>
              </a:rPr>
              <a:t>2</a:t>
            </a:r>
            <a:r>
              <a:rPr lang="en-US" sz="2400" dirty="0" smtClean="0">
                <a:latin typeface="Times New Roman" charset="0"/>
                <a:ea typeface="Times New Roman" charset="0"/>
                <a:cs typeface="Times New Roman" charset="0"/>
              </a:rPr>
              <a:t>. Protease activatable nanoparticles for cancer imaging. Nanoparticles are initially in quenched (“off”) state, but are activated (turned “on”) by </a:t>
            </a:r>
            <a:r>
              <a:rPr lang="en-US" sz="2400" dirty="0" err="1" smtClean="0">
                <a:latin typeface="Times New Roman" charset="0"/>
                <a:ea typeface="Times New Roman" charset="0"/>
                <a:cs typeface="Times New Roman" charset="0"/>
              </a:rPr>
              <a:t>proteolytic</a:t>
            </a:r>
            <a:r>
              <a:rPr lang="en-US" sz="2400" dirty="0" smtClean="0">
                <a:latin typeface="Times New Roman" charset="0"/>
                <a:ea typeface="Times New Roman" charset="0"/>
                <a:cs typeface="Times New Roman" charset="0"/>
              </a:rPr>
              <a:t> enzymes overexpressed in tumors leading to 15-fold increased fluorescence. </a:t>
            </a:r>
            <a:endParaRPr lang="en-US" sz="2400" dirty="0">
              <a:latin typeface="Times New Roman" charset="0"/>
              <a:ea typeface="Times New Roman" charset="0"/>
              <a:cs typeface="Times New Roman" charset="0"/>
            </a:endParaRPr>
          </a:p>
        </p:txBody>
      </p:sp>
      <p:pic>
        <p:nvPicPr>
          <p:cNvPr id="89" name="Picture 88"/>
          <p:cNvPicPr>
            <a:picLocks noChangeAspect="1"/>
          </p:cNvPicPr>
          <p:nvPr/>
        </p:nvPicPr>
        <p:blipFill>
          <a:blip r:embed="rId3"/>
          <a:stretch>
            <a:fillRect/>
          </a:stretch>
        </p:blipFill>
        <p:spPr>
          <a:xfrm>
            <a:off x="16339701" y="14162689"/>
            <a:ext cx="2237986" cy="1800120"/>
          </a:xfrm>
          <a:prstGeom prst="rect">
            <a:avLst/>
          </a:prstGeom>
        </p:spPr>
      </p:pic>
      <p:pic>
        <p:nvPicPr>
          <p:cNvPr id="90" name="Picture 8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669530" y="14162689"/>
            <a:ext cx="2260477" cy="1788567"/>
          </a:xfrm>
          <a:prstGeom prst="rect">
            <a:avLst/>
          </a:prstGeom>
        </p:spPr>
      </p:pic>
      <p:pic>
        <p:nvPicPr>
          <p:cNvPr id="91" name="Picture 90"/>
          <p:cNvPicPr>
            <a:picLocks noChangeAspect="1"/>
          </p:cNvPicPr>
          <p:nvPr/>
        </p:nvPicPr>
        <p:blipFill>
          <a:blip r:embed="rId5"/>
          <a:stretch>
            <a:fillRect/>
          </a:stretch>
        </p:blipFill>
        <p:spPr>
          <a:xfrm>
            <a:off x="16379887" y="11648532"/>
            <a:ext cx="4579285" cy="2025135"/>
          </a:xfrm>
          <a:prstGeom prst="rect">
            <a:avLst/>
          </a:prstGeom>
        </p:spPr>
      </p:pic>
      <p:pic>
        <p:nvPicPr>
          <p:cNvPr id="92" name="Picture 9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841496" y="13727711"/>
            <a:ext cx="1472381" cy="1228156"/>
          </a:xfrm>
          <a:prstGeom prst="rect">
            <a:avLst/>
          </a:prstGeom>
        </p:spPr>
      </p:pic>
      <p:pic>
        <p:nvPicPr>
          <p:cNvPr id="93" name="Picture 92"/>
          <p:cNvPicPr>
            <a:picLocks noChangeAspect="1"/>
          </p:cNvPicPr>
          <p:nvPr/>
        </p:nvPicPr>
        <p:blipFill>
          <a:blip r:embed="rId7"/>
          <a:stretch>
            <a:fillRect/>
          </a:stretch>
        </p:blipFill>
        <p:spPr>
          <a:xfrm>
            <a:off x="21516070" y="11435689"/>
            <a:ext cx="5274594" cy="2678681"/>
          </a:xfrm>
          <a:prstGeom prst="rect">
            <a:avLst/>
          </a:prstGeom>
        </p:spPr>
      </p:pic>
      <p:pic>
        <p:nvPicPr>
          <p:cNvPr id="94" name="Picture 93"/>
          <p:cNvPicPr>
            <a:picLocks noChangeAspect="1"/>
          </p:cNvPicPr>
          <p:nvPr/>
        </p:nvPicPr>
        <p:blipFill rotWithShape="1">
          <a:blip r:embed="rId8" cstate="email">
            <a:extLst>
              <a:ext uri="{28A0092B-C50C-407E-A947-70E740481C1C}">
                <a14:useLocalDpi xmlns:a14="http://schemas.microsoft.com/office/drawing/2010/main"/>
              </a:ext>
            </a:extLst>
          </a:blip>
          <a:srcRect t="13060" r="16927" b="20693"/>
          <a:stretch/>
        </p:blipFill>
        <p:spPr>
          <a:xfrm>
            <a:off x="21516070" y="14114370"/>
            <a:ext cx="2168334" cy="1303140"/>
          </a:xfrm>
          <a:prstGeom prst="rect">
            <a:avLst/>
          </a:prstGeom>
        </p:spPr>
      </p:pic>
      <p:pic>
        <p:nvPicPr>
          <p:cNvPr id="95" name="Picture 94"/>
          <p:cNvPicPr>
            <a:picLocks noChangeAspect="1"/>
          </p:cNvPicPr>
          <p:nvPr/>
        </p:nvPicPr>
        <p:blipFill rotWithShape="1">
          <a:blip r:embed="rId9" cstate="email">
            <a:extLst>
              <a:ext uri="{28A0092B-C50C-407E-A947-70E740481C1C}">
                <a14:useLocalDpi xmlns:a14="http://schemas.microsoft.com/office/drawing/2010/main"/>
              </a:ext>
            </a:extLst>
          </a:blip>
          <a:srcRect r="5637"/>
          <a:stretch/>
        </p:blipFill>
        <p:spPr>
          <a:xfrm>
            <a:off x="26012269" y="13572387"/>
            <a:ext cx="2566486" cy="1845123"/>
          </a:xfrm>
          <a:prstGeom prst="rect">
            <a:avLst/>
          </a:prstGeom>
        </p:spPr>
      </p:pic>
      <p:pic>
        <p:nvPicPr>
          <p:cNvPr id="96" name="Picture 95"/>
          <p:cNvPicPr/>
          <p:nvPr/>
        </p:nvPicPr>
        <p:blipFill rotWithShape="1">
          <a:blip r:embed="rId10" cstate="screen">
            <a:extLst>
              <a:ext uri="{28A0092B-C50C-407E-A947-70E740481C1C}">
                <a14:useLocalDpi xmlns:a14="http://schemas.microsoft.com/office/drawing/2010/main"/>
              </a:ext>
            </a:extLst>
          </a:blip>
          <a:srcRect/>
          <a:stretch/>
        </p:blipFill>
        <p:spPr bwMode="auto">
          <a:xfrm>
            <a:off x="23777872" y="14278422"/>
            <a:ext cx="2179971" cy="1139088"/>
          </a:xfrm>
          <a:prstGeom prst="rect">
            <a:avLst/>
          </a:prstGeom>
          <a:noFill/>
          <a:ln>
            <a:noFill/>
          </a:ln>
          <a:extLst>
            <a:ext uri="{53640926-AAD7-44d8-BBD7-CCE9431645EC}">
              <a14:shadowObscured xmlns:a14="http://schemas.microsoft.com/office/drawing/2010/main" xmlns=""/>
            </a:ext>
            <a:ext uri="{FAA26D3D-D897-4be2-8F04-BA451C77F1D7}">
              <ma14:placeholderFlag xmlns:ma14="http://schemas.microsoft.com/office/mac/drawingml/2011/main" xmlns=""/>
            </a:ext>
          </a:extLst>
        </p:spPr>
      </p:pic>
      <p:sp>
        <p:nvSpPr>
          <p:cNvPr id="97" name="TextBox 96"/>
          <p:cNvSpPr txBox="1"/>
          <p:nvPr/>
        </p:nvSpPr>
        <p:spPr>
          <a:xfrm>
            <a:off x="29274197" y="13135058"/>
            <a:ext cx="184666" cy="538609"/>
          </a:xfrm>
          <a:prstGeom prst="rect">
            <a:avLst/>
          </a:prstGeom>
          <a:noFill/>
        </p:spPr>
        <p:txBody>
          <a:bodyPr wrap="none" rtlCol="0">
            <a:spAutoFit/>
          </a:bodyPr>
          <a:lstStyle/>
          <a:p>
            <a:endParaRPr lang="en-US"/>
          </a:p>
        </p:txBody>
      </p:sp>
      <p:pic>
        <p:nvPicPr>
          <p:cNvPr id="98" name="Picture 97"/>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6790664" y="5111439"/>
            <a:ext cx="1689324" cy="1645864"/>
          </a:xfrm>
          <a:prstGeom prst="roundRect">
            <a:avLst>
              <a:gd name="adj" fmla="val 8139"/>
            </a:avLst>
          </a:prstGeom>
          <a:solidFill>
            <a:srgbClr val="FFFFFF">
              <a:shade val="85000"/>
            </a:srgbClr>
          </a:solidFill>
          <a:ln>
            <a:noFill/>
          </a:ln>
          <a:effectLst/>
        </p:spPr>
      </p:pic>
      <p:sp>
        <p:nvSpPr>
          <p:cNvPr id="118" name="Shape 60"/>
          <p:cNvSpPr txBox="1">
            <a:spLocks/>
          </p:cNvSpPr>
          <p:nvPr/>
        </p:nvSpPr>
        <p:spPr>
          <a:xfrm>
            <a:off x="30615853" y="5136475"/>
            <a:ext cx="9669872" cy="1743585"/>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r>
              <a:rPr lang="en-US" sz="3000" b="1" dirty="0">
                <a:latin typeface="Times New Roman" panose="02020603050405020304" pitchFamily="18" charset="0"/>
                <a:ea typeface="Times New Roman" charset="0"/>
                <a:cs typeface="Times New Roman" panose="02020603050405020304" pitchFamily="18" charset="0"/>
              </a:rPr>
              <a:t>Role of epigenetics in stress response &amp; </a:t>
            </a:r>
            <a:r>
              <a:rPr lang="en-US" sz="3000" b="1" dirty="0" smtClean="0">
                <a:latin typeface="Times New Roman" panose="02020603050405020304" pitchFamily="18" charset="0"/>
                <a:ea typeface="Times New Roman" charset="0"/>
                <a:cs typeface="Times New Roman" panose="02020603050405020304" pitchFamily="18" charset="0"/>
              </a:rPr>
              <a:t>adaptation</a:t>
            </a:r>
          </a:p>
          <a:p>
            <a:endParaRPr lang="en-US" sz="3000" b="1" dirty="0" smtClean="0">
              <a:latin typeface="Times New Roman" panose="02020603050405020304" pitchFamily="18" charset="0"/>
              <a:ea typeface="Times New Roman" charset="0"/>
              <a:cs typeface="Times New Roman" panose="02020603050405020304" pitchFamily="18" charset="0"/>
            </a:endParaRPr>
          </a:p>
          <a:p>
            <a:r>
              <a:rPr lang="en-US" sz="2800" dirty="0" smtClean="0">
                <a:latin typeface="Times New Roman" panose="02020603050405020304" pitchFamily="18" charset="0"/>
                <a:ea typeface="Times New Roman" charset="0"/>
                <a:cs typeface="Times New Roman" panose="02020603050405020304" pitchFamily="18" charset="0"/>
              </a:rPr>
              <a:t>Dr. Hong</a:t>
            </a:r>
            <a:r>
              <a:rPr lang="en-US" sz="2800" dirty="0">
                <a:latin typeface="Times New Roman" panose="02020603050405020304" pitchFamily="18" charset="0"/>
                <a:ea typeface="Times New Roman" charset="0"/>
                <a:cs typeface="Times New Roman" panose="02020603050405020304" pitchFamily="18" charset="0"/>
              </a:rPr>
              <a:t>-</a:t>
            </a:r>
            <a:r>
              <a:rPr lang="en-US" sz="2800" dirty="0" err="1">
                <a:latin typeface="Times New Roman" panose="02020603050405020304" pitchFamily="18" charset="0"/>
                <a:ea typeface="Times New Roman" charset="0"/>
                <a:cs typeface="Times New Roman" panose="02020603050405020304" pitchFamily="18" charset="0"/>
              </a:rPr>
              <a:t>Gu</a:t>
            </a:r>
            <a:r>
              <a:rPr lang="en-US" sz="2800" dirty="0">
                <a:latin typeface="Times New Roman" panose="02020603050405020304" pitchFamily="18" charset="0"/>
                <a:ea typeface="Times New Roman" charset="0"/>
                <a:cs typeface="Times New Roman" panose="02020603050405020304" pitchFamily="18" charset="0"/>
              </a:rPr>
              <a:t> Kang</a:t>
            </a:r>
          </a:p>
        </p:txBody>
      </p:sp>
      <p:sp>
        <p:nvSpPr>
          <p:cNvPr id="121" name="TextBox 120"/>
          <p:cNvSpPr txBox="1"/>
          <p:nvPr/>
        </p:nvSpPr>
        <p:spPr>
          <a:xfrm>
            <a:off x="32443498" y="5849527"/>
            <a:ext cx="184666" cy="538609"/>
          </a:xfrm>
          <a:prstGeom prst="rect">
            <a:avLst/>
          </a:prstGeom>
          <a:noFill/>
        </p:spPr>
        <p:txBody>
          <a:bodyPr wrap="none" rtlCol="0">
            <a:spAutoFit/>
          </a:bodyPr>
          <a:lstStyle/>
          <a:p>
            <a:endParaRPr lang="en-US" dirty="0">
              <a:latin typeface="Times New Roman" panose="02020603050405020304" pitchFamily="18" charset="0"/>
              <a:cs typeface="Times New Roman" panose="02020603050405020304" pitchFamily="18" charset="0"/>
            </a:endParaRPr>
          </a:p>
        </p:txBody>
      </p:sp>
      <p:sp>
        <p:nvSpPr>
          <p:cNvPr id="123" name="Rectangle 122"/>
          <p:cNvSpPr/>
          <p:nvPr/>
        </p:nvSpPr>
        <p:spPr>
          <a:xfrm>
            <a:off x="30492198" y="6984425"/>
            <a:ext cx="12417706" cy="4524315"/>
          </a:xfrm>
          <a:prstGeom prst="rect">
            <a:avLst/>
          </a:prstGeom>
        </p:spPr>
        <p:txBody>
          <a:bodyPr wrap="square">
            <a:spAutoFit/>
          </a:bodyPr>
          <a:lstStyle/>
          <a:p>
            <a:pPr marL="342900" indent="-342900">
              <a:buFont typeface="Arial" panose="020B0604020202020204" pitchFamily="34" charset="0"/>
              <a:buChar char="•"/>
            </a:pPr>
            <a:r>
              <a:rPr lang="en-US" sz="2400" b="1" dirty="0" smtClean="0">
                <a:latin typeface="Times New Roman" panose="02020603050405020304" pitchFamily="18" charset="0"/>
                <a:cs typeface="Times New Roman" panose="02020603050405020304" pitchFamily="18" charset="0"/>
              </a:rPr>
              <a:t>Dr. Kang’s </a:t>
            </a:r>
            <a:r>
              <a:rPr lang="en-US" sz="2400" b="1" dirty="0">
                <a:latin typeface="Times New Roman" panose="02020603050405020304" pitchFamily="18" charset="0"/>
                <a:cs typeface="Times New Roman" panose="02020603050405020304" pitchFamily="18" charset="0"/>
              </a:rPr>
              <a:t>lab </a:t>
            </a:r>
            <a:r>
              <a:rPr lang="en-US" sz="2400" dirty="0">
                <a:latin typeface="Times New Roman" panose="02020603050405020304" pitchFamily="18" charset="0"/>
                <a:cs typeface="Times New Roman" panose="02020603050405020304" pitchFamily="18" charset="0"/>
              </a:rPr>
              <a:t>is investigating the regulatory role of epigenetic factors in defense responses and their associated transposable elements (TEs) in plant immunity and adaptation to stress</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We hypothesize that epigenetic changes are the main responses to environment, which can lead to stress adaptation and/or cancer, and that TEs are the main link between environment and adaptation/cancer (see the model below</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The promoters and/or 5’ proximal regions of many defense genes contain TEs that display heightened chromatin accessibility after pathogen infection, suggesting that TEs were integrated in these genomic regions in response to stress. </a:t>
            </a:r>
          </a:p>
          <a:p>
            <a:pPr marL="342900" indent="-34290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Our newly developing hypothesis envisions that the ability to manipulate these genome modifying elements by modulating epigenetic factors will potentially become a critical tool for breeders to accelerate the development of a novel trait.</a:t>
            </a:r>
          </a:p>
          <a:p>
            <a:pPr marL="342900" indent="-342900">
              <a:buFont typeface="Arial" panose="020B0604020202020204" pitchFamily="34" charset="0"/>
              <a:buChar char="•"/>
            </a:pPr>
            <a:endParaRPr lang="en-US" sz="2400" dirty="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484904" y="5071525"/>
            <a:ext cx="2053548" cy="1816853"/>
          </a:xfrm>
          <a:prstGeom prst="rect">
            <a:avLst/>
          </a:prstGeom>
        </p:spPr>
      </p:pic>
      <p:pic>
        <p:nvPicPr>
          <p:cNvPr id="136" name="Content Placeholder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627435" y="11858948"/>
            <a:ext cx="4682642" cy="4753869"/>
          </a:xfrm>
          <a:prstGeom prst="rect">
            <a:avLst/>
          </a:prstGeom>
        </p:spPr>
      </p:pic>
      <p:sp>
        <p:nvSpPr>
          <p:cNvPr id="137" name="TextBox 136"/>
          <p:cNvSpPr txBox="1"/>
          <p:nvPr/>
        </p:nvSpPr>
        <p:spPr>
          <a:xfrm>
            <a:off x="34742921" y="15962809"/>
            <a:ext cx="7910357" cy="1569660"/>
          </a:xfrm>
          <a:prstGeom prst="rect">
            <a:avLst/>
          </a:prstGeom>
          <a:noFill/>
        </p:spPr>
        <p:txBody>
          <a:bodyPr wrap="square" rtlCol="0">
            <a:spAutoFit/>
          </a:bodyPr>
          <a:lstStyle/>
          <a:p>
            <a:r>
              <a:rPr lang="en-US" sz="2400" b="1" dirty="0" smtClean="0"/>
              <a:t>Figure </a:t>
            </a:r>
            <a:r>
              <a:rPr lang="en-US" sz="2400" b="1" dirty="0"/>
              <a:t>2. </a:t>
            </a:r>
            <a:r>
              <a:rPr lang="en-US" sz="2400" dirty="0"/>
              <a:t>Distribution of TEs in Arabidopsis. The second inner circle (blue) indicates the density of TEs. The Green histogram (the fifth outer circle) shows the density of TEs whose chromatin accessibility changes in response to infection </a:t>
            </a:r>
          </a:p>
        </p:txBody>
      </p:sp>
      <p:sp>
        <p:nvSpPr>
          <p:cNvPr id="159" name="Shape 60"/>
          <p:cNvSpPr txBox="1">
            <a:spLocks/>
          </p:cNvSpPr>
          <p:nvPr/>
        </p:nvSpPr>
        <p:spPr>
          <a:xfrm>
            <a:off x="16331647" y="18872262"/>
            <a:ext cx="9742369" cy="2099295"/>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r>
              <a:rPr lang="en-US" sz="3000" b="1" dirty="0" smtClean="0">
                <a:latin typeface="Times New Roman" charset="0"/>
                <a:ea typeface="Times New Roman" charset="0"/>
                <a:cs typeface="Times New Roman" charset="0"/>
              </a:rPr>
              <a:t>DNA </a:t>
            </a:r>
            <a:r>
              <a:rPr lang="en-US" sz="3000" b="1" dirty="0">
                <a:latin typeface="Times New Roman" charset="0"/>
                <a:ea typeface="Times New Roman" charset="0"/>
                <a:cs typeface="Times New Roman" charset="0"/>
              </a:rPr>
              <a:t>repair </a:t>
            </a:r>
            <a:r>
              <a:rPr lang="en-US" sz="3000" b="1" dirty="0" smtClean="0">
                <a:latin typeface="Times New Roman" charset="0"/>
                <a:ea typeface="Times New Roman" charset="0"/>
                <a:cs typeface="Times New Roman" charset="0"/>
              </a:rPr>
              <a:t>gene mutations </a:t>
            </a:r>
            <a:r>
              <a:rPr lang="en-US" sz="3000" b="1" dirty="0">
                <a:latin typeface="Times New Roman" charset="0"/>
                <a:ea typeface="Times New Roman" charset="0"/>
                <a:cs typeface="Times New Roman" charset="0"/>
              </a:rPr>
              <a:t>that predispose </a:t>
            </a:r>
            <a:r>
              <a:rPr lang="en-US" sz="3000" b="1" dirty="0" smtClean="0">
                <a:latin typeface="Times New Roman" charset="0"/>
                <a:ea typeface="Times New Roman" charset="0"/>
                <a:cs typeface="Times New Roman" charset="0"/>
              </a:rPr>
              <a:t>cells to </a:t>
            </a:r>
            <a:r>
              <a:rPr lang="en-US" sz="3000" b="1" dirty="0">
                <a:latin typeface="Times New Roman" charset="0"/>
                <a:ea typeface="Times New Roman" charset="0"/>
                <a:cs typeface="Times New Roman" charset="0"/>
              </a:rPr>
              <a:t>cancer </a:t>
            </a:r>
            <a:r>
              <a:rPr lang="en-US" sz="3000" b="1" dirty="0" smtClean="0">
                <a:latin typeface="Times New Roman" charset="0"/>
                <a:ea typeface="Times New Roman" charset="0"/>
                <a:cs typeface="Times New Roman" charset="0"/>
              </a:rPr>
              <a:t>cause constitutive </a:t>
            </a:r>
            <a:r>
              <a:rPr lang="en-US" sz="3000" b="1" dirty="0">
                <a:latin typeface="Times New Roman" charset="0"/>
                <a:ea typeface="Times New Roman" charset="0"/>
                <a:cs typeface="Times New Roman" charset="0"/>
              </a:rPr>
              <a:t>activation </a:t>
            </a:r>
            <a:r>
              <a:rPr lang="en-US" sz="3000" b="1" dirty="0" smtClean="0">
                <a:latin typeface="Times New Roman" charset="0"/>
                <a:ea typeface="Times New Roman" charset="0"/>
                <a:cs typeface="Times New Roman" charset="0"/>
              </a:rPr>
              <a:t>of damage-responsive </a:t>
            </a:r>
            <a:r>
              <a:rPr lang="en-US" sz="3000" b="1" dirty="0">
                <a:latin typeface="Times New Roman" charset="0"/>
                <a:ea typeface="Times New Roman" charset="0"/>
                <a:cs typeface="Times New Roman" charset="0"/>
              </a:rPr>
              <a:t>cell cycle </a:t>
            </a:r>
            <a:r>
              <a:rPr lang="en-US" sz="3000" b="1" dirty="0" smtClean="0">
                <a:latin typeface="Times New Roman" charset="0"/>
                <a:ea typeface="Times New Roman" charset="0"/>
                <a:cs typeface="Times New Roman" charset="0"/>
              </a:rPr>
              <a:t>checkpoints</a:t>
            </a:r>
          </a:p>
          <a:p>
            <a:r>
              <a:rPr lang="en-US" sz="2800" dirty="0" smtClean="0">
                <a:latin typeface="Times New Roman" charset="0"/>
                <a:ea typeface="Times New Roman" charset="0"/>
                <a:cs typeface="Times New Roman" charset="0"/>
              </a:rPr>
              <a:t>Dr. L</a:t>
            </a:r>
            <a:r>
              <a:rPr lang="en-US" sz="2800" dirty="0">
                <a:latin typeface="Times New Roman" charset="0"/>
                <a:ea typeface="Times New Roman" charset="0"/>
                <a:cs typeface="Times New Roman" charset="0"/>
              </a:rPr>
              <a:t>. Kevin Lewis</a:t>
            </a:r>
          </a:p>
        </p:txBody>
      </p:sp>
      <p:sp>
        <p:nvSpPr>
          <p:cNvPr id="162" name="TextBox 161"/>
          <p:cNvSpPr txBox="1"/>
          <p:nvPr/>
        </p:nvSpPr>
        <p:spPr>
          <a:xfrm>
            <a:off x="18129657" y="20826975"/>
            <a:ext cx="184666" cy="538609"/>
          </a:xfrm>
          <a:prstGeom prst="rect">
            <a:avLst/>
          </a:prstGeom>
          <a:noFill/>
        </p:spPr>
        <p:txBody>
          <a:bodyPr wrap="none" rtlCol="0">
            <a:spAutoFit/>
          </a:bodyPr>
          <a:lstStyle/>
          <a:p>
            <a:endParaRPr lang="en-US" dirty="0"/>
          </a:p>
        </p:txBody>
      </p:sp>
      <p:sp>
        <p:nvSpPr>
          <p:cNvPr id="164" name="TextBox 163"/>
          <p:cNvSpPr txBox="1"/>
          <p:nvPr/>
        </p:nvSpPr>
        <p:spPr>
          <a:xfrm>
            <a:off x="17514725" y="20947288"/>
            <a:ext cx="184666" cy="538609"/>
          </a:xfrm>
          <a:prstGeom prst="rect">
            <a:avLst/>
          </a:prstGeom>
          <a:noFill/>
        </p:spPr>
        <p:txBody>
          <a:bodyPr wrap="none" rtlCol="0">
            <a:spAutoFit/>
          </a:bodyPr>
          <a:lstStyle/>
          <a:p>
            <a:endParaRPr lang="en-US" dirty="0"/>
          </a:p>
        </p:txBody>
      </p:sp>
      <p:sp>
        <p:nvSpPr>
          <p:cNvPr id="165" name="Subtitle 14"/>
          <p:cNvSpPr txBox="1">
            <a:spLocks/>
          </p:cNvSpPr>
          <p:nvPr/>
        </p:nvSpPr>
        <p:spPr>
          <a:xfrm>
            <a:off x="16060309" y="21083205"/>
            <a:ext cx="12718557" cy="5338404"/>
          </a:xfrm>
          <a:prstGeom prst="rect">
            <a:avLst/>
          </a:prstGeom>
        </p:spPr>
        <p:txBody>
          <a:bodyPr vert="horz" lIns="438912" tIns="219456" rIns="438912" bIns="219456" rtlCol="0">
            <a:noAutofit/>
          </a:bodyPr>
          <a:lstStyle>
            <a:lvl1pPr marL="0" indent="0" algn="ctr" defTabSz="2194560" rtl="0" eaLnBrk="1" latinLnBrk="0" hangingPunct="1">
              <a:spcBef>
                <a:spcPct val="20000"/>
              </a:spcBef>
              <a:buFont typeface="Arial"/>
              <a:buNone/>
              <a:defRPr sz="15400" kern="1200">
                <a:solidFill>
                  <a:schemeClr val="tx1">
                    <a:tint val="75000"/>
                  </a:schemeClr>
                </a:solidFill>
                <a:latin typeface="+mn-lt"/>
                <a:ea typeface="+mn-ea"/>
                <a:cs typeface="+mn-cs"/>
              </a:defRPr>
            </a:lvl1pPr>
            <a:lvl2pPr marL="2194560" indent="0" algn="ctr" defTabSz="2194560" rtl="0" eaLnBrk="1" latinLnBrk="0" hangingPunct="1">
              <a:spcBef>
                <a:spcPct val="20000"/>
              </a:spcBef>
              <a:buFont typeface="Arial"/>
              <a:buNone/>
              <a:defRPr sz="13400" kern="1200">
                <a:solidFill>
                  <a:schemeClr val="tx1">
                    <a:tint val="75000"/>
                  </a:schemeClr>
                </a:solidFill>
                <a:latin typeface="+mn-lt"/>
                <a:ea typeface="+mn-ea"/>
                <a:cs typeface="+mn-cs"/>
              </a:defRPr>
            </a:lvl2pPr>
            <a:lvl3pPr marL="4389120" indent="0" algn="ctr" defTabSz="2194560" rtl="0" eaLnBrk="1" latinLnBrk="0" hangingPunct="1">
              <a:spcBef>
                <a:spcPct val="20000"/>
              </a:spcBef>
              <a:buFont typeface="Arial"/>
              <a:buNone/>
              <a:defRPr sz="11500" kern="1200">
                <a:solidFill>
                  <a:schemeClr val="tx1">
                    <a:tint val="75000"/>
                  </a:schemeClr>
                </a:solidFill>
                <a:latin typeface="+mn-lt"/>
                <a:ea typeface="+mn-ea"/>
                <a:cs typeface="+mn-cs"/>
              </a:defRPr>
            </a:lvl3pPr>
            <a:lvl4pPr marL="65836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4pPr>
            <a:lvl5pPr marL="877824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5pPr>
            <a:lvl6pPr marL="1097280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6pPr>
            <a:lvl7pPr marL="1316736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7pPr>
            <a:lvl8pPr marL="1536192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8pPr>
            <a:lvl9pPr marL="175564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9pPr>
          </a:lstStyle>
          <a:p>
            <a:pPr marL="342900" indent="-342900" algn="l">
              <a:buFont typeface="Arial" charset="0"/>
              <a:buChar char="•"/>
            </a:pPr>
            <a:r>
              <a:rPr lang="en-US" sz="2400" dirty="0" smtClean="0">
                <a:solidFill>
                  <a:schemeClr val="tx1"/>
                </a:solidFill>
                <a:latin typeface="Times New Roman" charset="0"/>
                <a:ea typeface="Times New Roman" charset="0"/>
                <a:cs typeface="Times New Roman" charset="0"/>
              </a:rPr>
              <a:t>Human cells with mutations in genes required for repair of DNA damage have increases in mutations and increased risk for cancer.</a:t>
            </a:r>
          </a:p>
          <a:p>
            <a:pPr marL="342900" indent="-342900" algn="l">
              <a:buFont typeface="Arial" charset="0"/>
              <a:buChar char="•"/>
            </a:pPr>
            <a:r>
              <a:rPr lang="en-US" sz="2400" dirty="0" smtClean="0">
                <a:solidFill>
                  <a:schemeClr val="tx1"/>
                </a:solidFill>
                <a:latin typeface="Times New Roman" charset="0"/>
                <a:ea typeface="Times New Roman" charset="0"/>
                <a:cs typeface="Times New Roman" charset="0"/>
              </a:rPr>
              <a:t>Our laboratory has an ongoing project focused on understanding the phenomenon of constitutively activated DNA damage checkpoint responses in DNA repair-deficient cells using the model eukaryotic organism </a:t>
            </a:r>
            <a:r>
              <a:rPr lang="en-US" sz="2400" i="1" dirty="0" smtClean="0">
                <a:solidFill>
                  <a:schemeClr val="tx1"/>
                </a:solidFill>
                <a:latin typeface="Times New Roman" charset="0"/>
                <a:ea typeface="Times New Roman" charset="0"/>
                <a:cs typeface="Times New Roman" charset="0"/>
              </a:rPr>
              <a:t>Saccharomyces </a:t>
            </a:r>
            <a:r>
              <a:rPr lang="en-US" sz="2400" i="1" dirty="0" err="1" smtClean="0">
                <a:solidFill>
                  <a:schemeClr val="tx1"/>
                </a:solidFill>
                <a:latin typeface="Times New Roman" charset="0"/>
                <a:ea typeface="Times New Roman" charset="0"/>
                <a:cs typeface="Times New Roman" charset="0"/>
              </a:rPr>
              <a:t>cerevisiae</a:t>
            </a:r>
            <a:r>
              <a:rPr lang="en-US" sz="2400" dirty="0" smtClean="0">
                <a:solidFill>
                  <a:schemeClr val="tx1"/>
                </a:solidFill>
                <a:latin typeface="Times New Roman" charset="0"/>
                <a:ea typeface="Times New Roman" charset="0"/>
                <a:cs typeface="Times New Roman" charset="0"/>
              </a:rPr>
              <a:t> (budding yeast).</a:t>
            </a:r>
          </a:p>
          <a:p>
            <a:pPr marL="342900" indent="-342900" algn="l">
              <a:buFont typeface="Arial" charset="0"/>
              <a:buChar char="•"/>
            </a:pPr>
            <a:r>
              <a:rPr lang="en-US" sz="2400" dirty="0" smtClean="0">
                <a:solidFill>
                  <a:schemeClr val="tx1"/>
                </a:solidFill>
                <a:latin typeface="Times New Roman" charset="0"/>
                <a:ea typeface="Times New Roman" charset="0"/>
                <a:cs typeface="Times New Roman" charset="0"/>
              </a:rPr>
              <a:t>Mutants defective in repair of DNA double-strand breaks (DSBs) spend half of their cell cycle in G</a:t>
            </a:r>
            <a:r>
              <a:rPr lang="en-US" sz="2400" baseline="-25000" dirty="0" smtClean="0">
                <a:solidFill>
                  <a:schemeClr val="tx1"/>
                </a:solidFill>
                <a:latin typeface="Times New Roman" charset="0"/>
                <a:ea typeface="Times New Roman" charset="0"/>
                <a:cs typeface="Times New Roman" charset="0"/>
              </a:rPr>
              <a:t>2</a:t>
            </a:r>
            <a:r>
              <a:rPr lang="en-US" sz="2400" dirty="0" smtClean="0">
                <a:solidFill>
                  <a:schemeClr val="tx1"/>
                </a:solidFill>
                <a:latin typeface="Times New Roman" charset="0"/>
                <a:ea typeface="Times New Roman" charset="0"/>
                <a:cs typeface="Times New Roman" charset="0"/>
              </a:rPr>
              <a:t> phase during normal log phase growth, twice that of </a:t>
            </a:r>
            <a:r>
              <a:rPr lang="en-US" sz="2400" dirty="0" err="1" smtClean="0">
                <a:solidFill>
                  <a:schemeClr val="tx1"/>
                </a:solidFill>
                <a:latin typeface="Times New Roman" charset="0"/>
                <a:ea typeface="Times New Roman" charset="0"/>
                <a:cs typeface="Times New Roman" charset="0"/>
              </a:rPr>
              <a:t>wildtype</a:t>
            </a:r>
            <a:r>
              <a:rPr lang="en-US" sz="2400" dirty="0" smtClean="0">
                <a:solidFill>
                  <a:schemeClr val="tx1"/>
                </a:solidFill>
                <a:latin typeface="Times New Roman" charset="0"/>
                <a:ea typeface="Times New Roman" charset="0"/>
                <a:cs typeface="Times New Roman" charset="0"/>
              </a:rPr>
              <a:t> cells (Figure 1).</a:t>
            </a:r>
          </a:p>
          <a:p>
            <a:pPr marL="342900" indent="-342900" algn="l">
              <a:buFont typeface="Arial" charset="0"/>
              <a:buChar char="•"/>
            </a:pPr>
            <a:r>
              <a:rPr lang="en-US" sz="2400" dirty="0" smtClean="0">
                <a:solidFill>
                  <a:srgbClr val="000000"/>
                </a:solidFill>
                <a:latin typeface="Times New Roman" charset="0"/>
                <a:ea typeface="Times New Roman" charset="0"/>
                <a:cs typeface="Times New Roman" charset="0"/>
              </a:rPr>
              <a:t>Mutants defective in NER (nucleotide excision repair) did not exhibit high G</a:t>
            </a:r>
            <a:r>
              <a:rPr lang="en-US" sz="2400" baseline="-25000" dirty="0" smtClean="0">
                <a:solidFill>
                  <a:srgbClr val="000000"/>
                </a:solidFill>
                <a:latin typeface="Times New Roman" charset="0"/>
                <a:ea typeface="Times New Roman" charset="0"/>
                <a:cs typeface="Times New Roman" charset="0"/>
              </a:rPr>
              <a:t>2</a:t>
            </a:r>
            <a:r>
              <a:rPr lang="en-US" sz="2400" dirty="0" smtClean="0">
                <a:solidFill>
                  <a:srgbClr val="000000"/>
                </a:solidFill>
                <a:latin typeface="Times New Roman" charset="0"/>
                <a:ea typeface="Times New Roman" charset="0"/>
                <a:cs typeface="Times New Roman" charset="0"/>
              </a:rPr>
              <a:t>/M cells, but cells deficient in BER (base excision repair) did. Also, checkpoint genes were needed for high G</a:t>
            </a:r>
            <a:r>
              <a:rPr lang="en-US" sz="2400" baseline="-25000" dirty="0" smtClean="0">
                <a:solidFill>
                  <a:srgbClr val="000000"/>
                </a:solidFill>
                <a:latin typeface="Times New Roman" charset="0"/>
                <a:ea typeface="Times New Roman" charset="0"/>
                <a:cs typeface="Times New Roman" charset="0"/>
              </a:rPr>
              <a:t>2</a:t>
            </a:r>
            <a:r>
              <a:rPr lang="en-US" sz="2400" dirty="0" smtClean="0">
                <a:solidFill>
                  <a:srgbClr val="000000"/>
                </a:solidFill>
                <a:latin typeface="Times New Roman" charset="0"/>
                <a:ea typeface="Times New Roman" charset="0"/>
                <a:cs typeface="Times New Roman" charset="0"/>
              </a:rPr>
              <a:t> cells.</a:t>
            </a:r>
          </a:p>
          <a:p>
            <a:pPr marL="342900" indent="-342900" algn="l">
              <a:buFont typeface="Arial" charset="0"/>
              <a:buChar char="•"/>
            </a:pPr>
            <a:r>
              <a:rPr lang="en-US" sz="2400" dirty="0" smtClean="0">
                <a:solidFill>
                  <a:srgbClr val="000000"/>
                </a:solidFill>
                <a:latin typeface="Times New Roman" charset="0"/>
                <a:ea typeface="Times New Roman" charset="0"/>
                <a:cs typeface="Times New Roman" charset="0"/>
              </a:rPr>
              <a:t>The data suggest that only a subset of the lesions occurring naturally in DNA lead to activation of checkpoints, possibly impacted by oxygen-derived free radicals within cells (Figure 2).</a:t>
            </a:r>
          </a:p>
          <a:p>
            <a:pPr marL="342900" indent="-342900" algn="l">
              <a:buFont typeface="Arial"/>
              <a:buChar char="•"/>
            </a:pPr>
            <a:endParaRPr lang="en-US" sz="2400" dirty="0" smtClean="0">
              <a:solidFill>
                <a:schemeClr val="tx1"/>
              </a:solidFill>
              <a:latin typeface="Times New Roman" charset="0"/>
              <a:ea typeface="Times New Roman" charset="0"/>
              <a:cs typeface="Times New Roman" charset="0"/>
            </a:endParaRPr>
          </a:p>
          <a:p>
            <a:pPr algn="l"/>
            <a:endParaRPr lang="en-US" sz="24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4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400" dirty="0">
              <a:solidFill>
                <a:schemeClr val="tx1"/>
              </a:solidFill>
              <a:latin typeface="Times New Roman" charset="0"/>
              <a:ea typeface="Times New Roman" charset="0"/>
              <a:cs typeface="Times New Roman" charset="0"/>
            </a:endParaRPr>
          </a:p>
        </p:txBody>
      </p:sp>
      <p:pic>
        <p:nvPicPr>
          <p:cNvPr id="166" name="Picture 16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6254893" y="26931797"/>
            <a:ext cx="5142095" cy="3519589"/>
          </a:xfrm>
          <a:prstGeom prst="rect">
            <a:avLst/>
          </a:prstGeom>
        </p:spPr>
      </p:pic>
      <p:pic>
        <p:nvPicPr>
          <p:cNvPr id="167" name="Picture 16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2031965" y="26931797"/>
            <a:ext cx="6256750" cy="2876707"/>
          </a:xfrm>
          <a:prstGeom prst="rect">
            <a:avLst/>
          </a:prstGeom>
        </p:spPr>
      </p:pic>
      <p:sp>
        <p:nvSpPr>
          <p:cNvPr id="168" name="TextBox 167"/>
          <p:cNvSpPr txBox="1"/>
          <p:nvPr/>
        </p:nvSpPr>
        <p:spPr>
          <a:xfrm>
            <a:off x="16254893" y="30323365"/>
            <a:ext cx="5331697" cy="1200328"/>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a:t>
            </a:r>
            <a:r>
              <a:rPr lang="en-US" sz="2400" dirty="0" smtClean="0">
                <a:latin typeface="Times New Roman" charset="0"/>
                <a:ea typeface="Times New Roman" charset="0"/>
                <a:cs typeface="Times New Roman" charset="0"/>
              </a:rPr>
              <a:t>1. </a:t>
            </a:r>
            <a:r>
              <a:rPr lang="en-US" sz="2400" dirty="0">
                <a:latin typeface="Times New Roman" charset="0"/>
                <a:ea typeface="Times New Roman" charset="0"/>
                <a:cs typeface="Times New Roman" charset="0"/>
              </a:rPr>
              <a:t>DNA repair-deficient </a:t>
            </a:r>
            <a:r>
              <a:rPr lang="en-US" sz="2400" i="1" dirty="0">
                <a:latin typeface="Times New Roman" charset="0"/>
                <a:ea typeface="Times New Roman" charset="0"/>
                <a:cs typeface="Times New Roman" charset="0"/>
              </a:rPr>
              <a:t>rad52</a:t>
            </a:r>
            <a:r>
              <a:rPr lang="en-US" sz="2400" dirty="0">
                <a:latin typeface="Times New Roman" charset="0"/>
                <a:ea typeface="Times New Roman" charset="0"/>
                <a:cs typeface="Times New Roman" charset="0"/>
              </a:rPr>
              <a:t> cells spend approximately 2.7 fold more time in G</a:t>
            </a:r>
            <a:r>
              <a:rPr lang="en-US" sz="2400" baseline="-25000" dirty="0">
                <a:latin typeface="Times New Roman" charset="0"/>
                <a:ea typeface="Times New Roman" charset="0"/>
                <a:cs typeface="Times New Roman" charset="0"/>
              </a:rPr>
              <a:t>2</a:t>
            </a:r>
            <a:r>
              <a:rPr lang="en-US" sz="2400" dirty="0">
                <a:latin typeface="Times New Roman" charset="0"/>
                <a:ea typeface="Times New Roman" charset="0"/>
                <a:cs typeface="Times New Roman" charset="0"/>
              </a:rPr>
              <a:t> </a:t>
            </a:r>
            <a:r>
              <a:rPr lang="en-US" sz="2400" dirty="0" smtClean="0">
                <a:latin typeface="Times New Roman" charset="0"/>
                <a:ea typeface="Times New Roman" charset="0"/>
                <a:cs typeface="Times New Roman" charset="0"/>
              </a:rPr>
              <a:t>phase than normal cells.</a:t>
            </a:r>
            <a:endParaRPr lang="en-US" sz="2400" dirty="0">
              <a:latin typeface="Times New Roman" charset="0"/>
              <a:ea typeface="Times New Roman" charset="0"/>
              <a:cs typeface="Times New Roman" charset="0"/>
            </a:endParaRPr>
          </a:p>
        </p:txBody>
      </p:sp>
      <p:sp>
        <p:nvSpPr>
          <p:cNvPr id="169" name="TextBox 168"/>
          <p:cNvSpPr txBox="1"/>
          <p:nvPr/>
        </p:nvSpPr>
        <p:spPr>
          <a:xfrm>
            <a:off x="21858425" y="29954808"/>
            <a:ext cx="6868883" cy="1938992"/>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a:t>
            </a:r>
            <a:r>
              <a:rPr lang="en-US" sz="2400" dirty="0" smtClean="0">
                <a:latin typeface="Times New Roman" charset="0"/>
                <a:ea typeface="Times New Roman" charset="0"/>
                <a:cs typeface="Times New Roman" charset="0"/>
              </a:rPr>
              <a:t>2. </a:t>
            </a:r>
            <a:r>
              <a:rPr lang="en-US" sz="2400" dirty="0">
                <a:latin typeface="Times New Roman" charset="0"/>
                <a:ea typeface="Times New Roman" charset="0"/>
                <a:cs typeface="Times New Roman" charset="0"/>
              </a:rPr>
              <a:t>Model: ROS such as hydroxyl, </a:t>
            </a:r>
            <a:r>
              <a:rPr lang="en-US" sz="2400" dirty="0" err="1">
                <a:latin typeface="Times New Roman" charset="0"/>
                <a:ea typeface="Times New Roman" charset="0"/>
                <a:cs typeface="Times New Roman" charset="0"/>
              </a:rPr>
              <a:t>peroxyl</a:t>
            </a:r>
            <a:r>
              <a:rPr lang="en-US" sz="2400" dirty="0">
                <a:latin typeface="Times New Roman" charset="0"/>
                <a:ea typeface="Times New Roman" charset="0"/>
                <a:cs typeface="Times New Roman" charset="0"/>
              </a:rPr>
              <a:t> or superoxide anion radicals constantly damage DNA leading to broken strands (DSBs). These lesions are not repaired efficiently in </a:t>
            </a:r>
            <a:r>
              <a:rPr lang="en-US" sz="2400" i="1" dirty="0">
                <a:latin typeface="Times New Roman" charset="0"/>
                <a:ea typeface="Times New Roman" charset="0"/>
                <a:cs typeface="Times New Roman" charset="0"/>
              </a:rPr>
              <a:t>rad52</a:t>
            </a:r>
            <a:r>
              <a:rPr lang="en-US" sz="2400" dirty="0">
                <a:latin typeface="Times New Roman" charset="0"/>
                <a:ea typeface="Times New Roman" charset="0"/>
                <a:cs typeface="Times New Roman" charset="0"/>
              </a:rPr>
              <a:t> mutants and DNA damage response systems are constitutively activated. </a:t>
            </a:r>
          </a:p>
        </p:txBody>
      </p:sp>
      <p:pic>
        <p:nvPicPr>
          <p:cNvPr id="170" name="Picture 169"/>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26553243" y="18869976"/>
            <a:ext cx="1677383" cy="2101582"/>
          </a:xfrm>
          <a:prstGeom prst="rect">
            <a:avLst/>
          </a:prstGeom>
        </p:spPr>
      </p:pic>
      <p:sp>
        <p:nvSpPr>
          <p:cNvPr id="171" name="Shape 60"/>
          <p:cNvSpPr txBox="1">
            <a:spLocks/>
          </p:cNvSpPr>
          <p:nvPr/>
        </p:nvSpPr>
        <p:spPr>
          <a:xfrm>
            <a:off x="34080076" y="18828106"/>
            <a:ext cx="7136474" cy="1992271"/>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r>
              <a:rPr lang="en-US" sz="3000" b="1" dirty="0" smtClean="0">
                <a:latin typeface="Times New Roman" charset="0"/>
                <a:ea typeface="Times New Roman" charset="0"/>
                <a:cs typeface="Times New Roman" charset="0"/>
              </a:rPr>
              <a:t>Statistical </a:t>
            </a:r>
            <a:r>
              <a:rPr lang="en-US" sz="3000" b="1" dirty="0">
                <a:latin typeface="Times New Roman" charset="0"/>
                <a:ea typeface="Times New Roman" charset="0"/>
                <a:cs typeface="Times New Roman" charset="0"/>
              </a:rPr>
              <a:t>a</a:t>
            </a:r>
            <a:r>
              <a:rPr lang="en-US" sz="3000" b="1" dirty="0" smtClean="0">
                <a:latin typeface="Times New Roman" charset="0"/>
                <a:ea typeface="Times New Roman" charset="0"/>
                <a:cs typeface="Times New Roman" charset="0"/>
              </a:rPr>
              <a:t>nd </a:t>
            </a:r>
            <a:r>
              <a:rPr lang="en-US" sz="3000" b="1" dirty="0" err="1" smtClean="0">
                <a:latin typeface="Times New Roman" charset="0"/>
                <a:ea typeface="Times New Roman" charset="0"/>
                <a:cs typeface="Times New Roman" charset="0"/>
              </a:rPr>
              <a:t>Bioinformatic</a:t>
            </a:r>
            <a:r>
              <a:rPr lang="en-US" sz="3000" b="1" dirty="0" smtClean="0">
                <a:latin typeface="Times New Roman" charset="0"/>
                <a:ea typeface="Times New Roman" charset="0"/>
                <a:cs typeface="Times New Roman" charset="0"/>
              </a:rPr>
              <a:t> Analyses for </a:t>
            </a:r>
          </a:p>
          <a:p>
            <a:r>
              <a:rPr lang="en-US" sz="3200" b="1" dirty="0" smtClean="0">
                <a:latin typeface="Times New Roman" charset="0"/>
                <a:ea typeface="Times New Roman" charset="0"/>
                <a:cs typeface="Times New Roman" charset="0"/>
              </a:rPr>
              <a:t>Cancer Research </a:t>
            </a:r>
            <a:endParaRPr lang="en-US" sz="3200" b="1" dirty="0">
              <a:latin typeface="Times New Roman" charset="0"/>
              <a:ea typeface="Times New Roman" charset="0"/>
              <a:cs typeface="Times New Roman" charset="0"/>
            </a:endParaRPr>
          </a:p>
          <a:p>
            <a:endParaRPr lang="en-US" sz="2800" dirty="0" smtClean="0">
              <a:latin typeface="Times New Roman" charset="0"/>
              <a:ea typeface="Times New Roman" charset="0"/>
              <a:cs typeface="Times New Roman" charset="0"/>
            </a:endParaRPr>
          </a:p>
          <a:p>
            <a:r>
              <a:rPr lang="en-US" sz="2800" dirty="0" smtClean="0">
                <a:latin typeface="Times New Roman" charset="0"/>
                <a:ea typeface="Times New Roman" charset="0"/>
                <a:cs typeface="Times New Roman" charset="0"/>
              </a:rPr>
              <a:t>Drs. </a:t>
            </a:r>
            <a:r>
              <a:rPr lang="en-US" sz="2800" dirty="0" err="1">
                <a:latin typeface="Times New Roman" charset="0"/>
                <a:ea typeface="Times New Roman" charset="0"/>
                <a:cs typeface="Times New Roman" charset="0"/>
              </a:rPr>
              <a:t>Qiang</a:t>
            </a:r>
            <a:r>
              <a:rPr lang="en-US" sz="2800" dirty="0">
                <a:latin typeface="Times New Roman" charset="0"/>
                <a:ea typeface="Times New Roman" charset="0"/>
                <a:cs typeface="Times New Roman" charset="0"/>
              </a:rPr>
              <a:t> </a:t>
            </a:r>
            <a:r>
              <a:rPr lang="en-US" sz="2800" dirty="0" smtClean="0">
                <a:latin typeface="Times New Roman" charset="0"/>
                <a:ea typeface="Times New Roman" charset="0"/>
                <a:cs typeface="Times New Roman" charset="0"/>
              </a:rPr>
              <a:t>Zhao, </a:t>
            </a:r>
            <a:r>
              <a:rPr lang="en-US" sz="2800" dirty="0" err="1" smtClean="0">
                <a:latin typeface="Times New Roman" charset="0"/>
                <a:ea typeface="Times New Roman" charset="0"/>
                <a:cs typeface="Times New Roman" charset="0"/>
              </a:rPr>
              <a:t>Habil</a:t>
            </a:r>
            <a:r>
              <a:rPr lang="en-US" sz="2800" dirty="0" smtClean="0">
                <a:latin typeface="Times New Roman" charset="0"/>
                <a:ea typeface="Times New Roman" charset="0"/>
                <a:cs typeface="Times New Roman" charset="0"/>
              </a:rPr>
              <a:t> </a:t>
            </a:r>
            <a:r>
              <a:rPr lang="en-US" sz="2800" dirty="0" err="1" smtClean="0">
                <a:latin typeface="Times New Roman" charset="0"/>
                <a:ea typeface="Times New Roman" charset="0"/>
                <a:cs typeface="Times New Roman" charset="0"/>
              </a:rPr>
              <a:t>Zare</a:t>
            </a:r>
            <a:r>
              <a:rPr lang="en-US" sz="2800" dirty="0" smtClean="0">
                <a:latin typeface="Times New Roman" charset="0"/>
                <a:ea typeface="Times New Roman" charset="0"/>
                <a:cs typeface="Times New Roman" charset="0"/>
              </a:rPr>
              <a:t>, &amp; </a:t>
            </a:r>
            <a:r>
              <a:rPr lang="en-US" sz="2800" dirty="0" err="1" smtClean="0">
                <a:latin typeface="Times New Roman" charset="0"/>
                <a:ea typeface="Times New Roman" charset="0"/>
                <a:cs typeface="Times New Roman" charset="0"/>
              </a:rPr>
              <a:t>Shuying</a:t>
            </a:r>
            <a:r>
              <a:rPr lang="en-US" sz="2800" dirty="0" smtClean="0">
                <a:latin typeface="Times New Roman" charset="0"/>
                <a:ea typeface="Times New Roman" charset="0"/>
                <a:cs typeface="Times New Roman" charset="0"/>
              </a:rPr>
              <a:t> Sun</a:t>
            </a:r>
            <a:endParaRPr lang="en-US" sz="3200" dirty="0">
              <a:latin typeface="Times New Roman" charset="0"/>
              <a:ea typeface="Times New Roman" charset="0"/>
              <a:cs typeface="Times New Roman" charset="0"/>
            </a:endParaRPr>
          </a:p>
        </p:txBody>
      </p:sp>
      <p:sp>
        <p:nvSpPr>
          <p:cNvPr id="174" name="TextBox 173"/>
          <p:cNvSpPr txBox="1"/>
          <p:nvPr/>
        </p:nvSpPr>
        <p:spPr>
          <a:xfrm>
            <a:off x="32512086" y="20851244"/>
            <a:ext cx="184666" cy="538609"/>
          </a:xfrm>
          <a:prstGeom prst="rect">
            <a:avLst/>
          </a:prstGeom>
          <a:noFill/>
        </p:spPr>
        <p:txBody>
          <a:bodyPr wrap="none" rtlCol="0">
            <a:spAutoFit/>
          </a:bodyPr>
          <a:lstStyle/>
          <a:p>
            <a:endParaRPr lang="en-US" dirty="0"/>
          </a:p>
        </p:txBody>
      </p:sp>
      <p:sp>
        <p:nvSpPr>
          <p:cNvPr id="176" name="TextBox 175"/>
          <p:cNvSpPr txBox="1"/>
          <p:nvPr/>
        </p:nvSpPr>
        <p:spPr>
          <a:xfrm>
            <a:off x="31897154" y="20971557"/>
            <a:ext cx="184666" cy="538609"/>
          </a:xfrm>
          <a:prstGeom prst="rect">
            <a:avLst/>
          </a:prstGeom>
          <a:noFill/>
        </p:spPr>
        <p:txBody>
          <a:bodyPr wrap="none" rtlCol="0">
            <a:spAutoFit/>
          </a:bodyPr>
          <a:lstStyle/>
          <a:p>
            <a:endParaRPr lang="en-US" dirty="0"/>
          </a:p>
        </p:txBody>
      </p:sp>
      <p:sp>
        <p:nvSpPr>
          <p:cNvPr id="177" name="Subtitle 14"/>
          <p:cNvSpPr txBox="1">
            <a:spLocks/>
          </p:cNvSpPr>
          <p:nvPr/>
        </p:nvSpPr>
        <p:spPr>
          <a:xfrm>
            <a:off x="30536536" y="20994778"/>
            <a:ext cx="12198979" cy="5426832"/>
          </a:xfrm>
          <a:prstGeom prst="rect">
            <a:avLst/>
          </a:prstGeom>
        </p:spPr>
        <p:txBody>
          <a:bodyPr vert="horz" lIns="438912" tIns="219456" rIns="438912" bIns="219456" rtlCol="0">
            <a:normAutofit fontScale="85000" lnSpcReduction="20000"/>
          </a:bodyPr>
          <a:lstStyle>
            <a:lvl1pPr marL="0" indent="0" algn="ctr" defTabSz="2194560" rtl="0" eaLnBrk="1" latinLnBrk="0" hangingPunct="1">
              <a:spcBef>
                <a:spcPct val="20000"/>
              </a:spcBef>
              <a:buFont typeface="Arial"/>
              <a:buNone/>
              <a:defRPr sz="15400" kern="1200">
                <a:solidFill>
                  <a:schemeClr val="tx1">
                    <a:tint val="75000"/>
                  </a:schemeClr>
                </a:solidFill>
                <a:latin typeface="+mn-lt"/>
                <a:ea typeface="+mn-ea"/>
                <a:cs typeface="+mn-cs"/>
              </a:defRPr>
            </a:lvl1pPr>
            <a:lvl2pPr marL="2194560" indent="0" algn="ctr" defTabSz="2194560" rtl="0" eaLnBrk="1" latinLnBrk="0" hangingPunct="1">
              <a:spcBef>
                <a:spcPct val="20000"/>
              </a:spcBef>
              <a:buFont typeface="Arial"/>
              <a:buNone/>
              <a:defRPr sz="13400" kern="1200">
                <a:solidFill>
                  <a:schemeClr val="tx1">
                    <a:tint val="75000"/>
                  </a:schemeClr>
                </a:solidFill>
                <a:latin typeface="+mn-lt"/>
                <a:ea typeface="+mn-ea"/>
                <a:cs typeface="+mn-cs"/>
              </a:defRPr>
            </a:lvl2pPr>
            <a:lvl3pPr marL="4389120" indent="0" algn="ctr" defTabSz="2194560" rtl="0" eaLnBrk="1" latinLnBrk="0" hangingPunct="1">
              <a:spcBef>
                <a:spcPct val="20000"/>
              </a:spcBef>
              <a:buFont typeface="Arial"/>
              <a:buNone/>
              <a:defRPr sz="11500" kern="1200">
                <a:solidFill>
                  <a:schemeClr val="tx1">
                    <a:tint val="75000"/>
                  </a:schemeClr>
                </a:solidFill>
                <a:latin typeface="+mn-lt"/>
                <a:ea typeface="+mn-ea"/>
                <a:cs typeface="+mn-cs"/>
              </a:defRPr>
            </a:lvl3pPr>
            <a:lvl4pPr marL="65836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4pPr>
            <a:lvl5pPr marL="877824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5pPr>
            <a:lvl6pPr marL="1097280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6pPr>
            <a:lvl7pPr marL="1316736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7pPr>
            <a:lvl8pPr marL="1536192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8pPr>
            <a:lvl9pPr marL="175564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9pPr>
          </a:lstStyle>
          <a:p>
            <a:pPr marL="342900" indent="-342900" algn="l">
              <a:buFont typeface="Arial" charset="0"/>
              <a:buChar char="•"/>
            </a:pPr>
            <a:r>
              <a:rPr lang="en-US" sz="2800" b="1" dirty="0" smtClean="0">
                <a:solidFill>
                  <a:schemeClr val="tx1"/>
                </a:solidFill>
                <a:latin typeface="Times New Roman" charset="0"/>
                <a:ea typeface="Times New Roman" charset="0"/>
                <a:cs typeface="Times New Roman" charset="0"/>
              </a:rPr>
              <a:t>Dr. Zhao </a:t>
            </a:r>
            <a:r>
              <a:rPr lang="en-US" sz="2800" dirty="0" smtClean="0">
                <a:solidFill>
                  <a:schemeClr val="tx1"/>
                </a:solidFill>
                <a:latin typeface="Times New Roman" charset="0"/>
                <a:ea typeface="Times New Roman" charset="0"/>
                <a:cs typeface="Times New Roman" charset="0"/>
              </a:rPr>
              <a:t>develops statistical methods for analyzing survival data, which occur frequently in cancer research and clinical trials. </a:t>
            </a:r>
          </a:p>
          <a:p>
            <a:pPr marL="342900" indent="-342900" algn="l">
              <a:buFont typeface="Arial" charset="0"/>
              <a:buChar char="•"/>
            </a:pPr>
            <a:r>
              <a:rPr lang="en-US" sz="2800" dirty="0" smtClean="0">
                <a:solidFill>
                  <a:schemeClr val="tx1"/>
                </a:solidFill>
                <a:latin typeface="Times New Roman" charset="0"/>
                <a:ea typeface="Times New Roman" charset="0"/>
                <a:cs typeface="Times New Roman" charset="0"/>
              </a:rPr>
              <a:t>A series of nonparametric tests are developed for treatment comparisons for interval-censored survival data (Figure 1). Package </a:t>
            </a:r>
            <a:r>
              <a:rPr lang="en-US" sz="2800" i="1" dirty="0" err="1" smtClean="0">
                <a:solidFill>
                  <a:schemeClr val="tx1"/>
                </a:solidFill>
                <a:latin typeface="Times New Roman" charset="0"/>
                <a:ea typeface="Times New Roman" charset="0"/>
                <a:cs typeface="Times New Roman" charset="0"/>
              </a:rPr>
              <a:t>glrt</a:t>
            </a:r>
            <a:r>
              <a:rPr lang="en-US" sz="2800" i="1" dirty="0" smtClean="0">
                <a:solidFill>
                  <a:schemeClr val="tx1"/>
                </a:solidFill>
                <a:latin typeface="Times New Roman" charset="0"/>
                <a:ea typeface="Times New Roman" charset="0"/>
                <a:cs typeface="Times New Roman" charset="0"/>
              </a:rPr>
              <a:t> </a:t>
            </a:r>
            <a:r>
              <a:rPr lang="en-US" sz="2800" dirty="0" smtClean="0">
                <a:solidFill>
                  <a:schemeClr val="tx1"/>
                </a:solidFill>
                <a:latin typeface="Times New Roman" charset="0"/>
                <a:ea typeface="Times New Roman" charset="0"/>
                <a:cs typeface="Times New Roman" charset="0"/>
              </a:rPr>
              <a:t>is available in R.</a:t>
            </a:r>
          </a:p>
          <a:p>
            <a:pPr marL="342900" indent="-342900" algn="l">
              <a:buFont typeface="Arial" charset="0"/>
              <a:buChar char="•"/>
            </a:pPr>
            <a:r>
              <a:rPr lang="en-US" sz="2800" dirty="0" smtClean="0">
                <a:solidFill>
                  <a:schemeClr val="tx1"/>
                </a:solidFill>
                <a:latin typeface="Times New Roman" charset="0"/>
                <a:ea typeface="Times New Roman" charset="0"/>
                <a:cs typeface="Times New Roman" charset="0"/>
              </a:rPr>
              <a:t>Mean residual life and Cox regression models are used to estimate the effect of covariates (including dimension-reduced gene expression levels) and predict survival. </a:t>
            </a:r>
          </a:p>
          <a:p>
            <a:pPr marL="342900" indent="-342900" algn="l">
              <a:buFont typeface="Arial" charset="0"/>
              <a:buChar char="•"/>
            </a:pPr>
            <a:endParaRPr lang="en-US" sz="2800" dirty="0" smtClean="0">
              <a:solidFill>
                <a:schemeClr val="tx1"/>
              </a:solidFill>
              <a:latin typeface="Times New Roman" charset="0"/>
              <a:ea typeface="Times New Roman" charset="0"/>
              <a:cs typeface="Times New Roman" charset="0"/>
            </a:endParaRPr>
          </a:p>
          <a:p>
            <a:pPr marL="342900" indent="-342900" algn="l">
              <a:buFont typeface="Arial" charset="0"/>
              <a:buChar char="•"/>
            </a:pPr>
            <a:r>
              <a:rPr lang="en-US" sz="2800" b="1" dirty="0">
                <a:solidFill>
                  <a:schemeClr val="tx1"/>
                </a:solidFill>
                <a:latin typeface="Times New Roman" charset="0"/>
                <a:ea typeface="Times New Roman" charset="0"/>
                <a:cs typeface="Times New Roman" charset="0"/>
              </a:rPr>
              <a:t>Dr. </a:t>
            </a:r>
            <a:r>
              <a:rPr lang="en-US" sz="2800" b="1" dirty="0" err="1">
                <a:solidFill>
                  <a:schemeClr val="tx1"/>
                </a:solidFill>
                <a:latin typeface="Times New Roman" charset="0"/>
                <a:ea typeface="Times New Roman" charset="0"/>
                <a:cs typeface="Times New Roman" charset="0"/>
              </a:rPr>
              <a:t>Zare</a:t>
            </a:r>
            <a:r>
              <a:rPr lang="en-US" sz="2800" b="1" dirty="0">
                <a:solidFill>
                  <a:schemeClr val="tx1"/>
                </a:solidFill>
                <a:latin typeface="Times New Roman" charset="0"/>
                <a:ea typeface="Times New Roman" charset="0"/>
                <a:cs typeface="Times New Roman" charset="0"/>
              </a:rPr>
              <a:t> </a:t>
            </a:r>
            <a:r>
              <a:rPr lang="en-US" sz="2800" dirty="0">
                <a:solidFill>
                  <a:schemeClr val="tx1"/>
                </a:solidFill>
                <a:latin typeface="Times New Roman" charset="0"/>
                <a:ea typeface="Times New Roman" charset="0"/>
                <a:cs typeface="Times New Roman" charset="0"/>
              </a:rPr>
              <a:t>is the Principal Investigator of </a:t>
            </a:r>
            <a:r>
              <a:rPr lang="en-US" sz="2800" dirty="0" err="1">
                <a:solidFill>
                  <a:schemeClr val="tx1"/>
                </a:solidFill>
                <a:latin typeface="Times New Roman" charset="0"/>
                <a:ea typeface="Times New Roman" charset="0"/>
                <a:cs typeface="Times New Roman" charset="0"/>
              </a:rPr>
              <a:t>Oncinfo</a:t>
            </a:r>
            <a:r>
              <a:rPr lang="en-US" sz="2800" dirty="0">
                <a:solidFill>
                  <a:schemeClr val="tx1"/>
                </a:solidFill>
                <a:latin typeface="Times New Roman" charset="0"/>
                <a:ea typeface="Times New Roman" charset="0"/>
                <a:cs typeface="Times New Roman" charset="0"/>
              </a:rPr>
              <a:t> lab. </a:t>
            </a:r>
          </a:p>
          <a:p>
            <a:pPr marL="342900" indent="-342900" algn="l">
              <a:buFont typeface="Arial" charset="0"/>
              <a:buChar char="•"/>
            </a:pPr>
            <a:r>
              <a:rPr lang="en-US" sz="2800" dirty="0">
                <a:solidFill>
                  <a:schemeClr val="tx1"/>
                </a:solidFill>
                <a:latin typeface="Times New Roman" charset="0"/>
                <a:ea typeface="Times New Roman" charset="0"/>
                <a:cs typeface="Times New Roman" charset="0"/>
              </a:rPr>
              <a:t>His research is focused on large-scale network analysis and its application in cancer diagnosis and prognosis, specifically leukemia and melanoma</a:t>
            </a:r>
            <a:r>
              <a:rPr lang="en-US" sz="2800" dirty="0" smtClean="0">
                <a:solidFill>
                  <a:schemeClr val="tx1"/>
                </a:solidFill>
                <a:latin typeface="Times New Roman" charset="0"/>
                <a:ea typeface="Times New Roman" charset="0"/>
                <a:cs typeface="Times New Roman" charset="0"/>
              </a:rPr>
              <a:t>.</a:t>
            </a:r>
          </a:p>
          <a:p>
            <a:pPr marL="342900" indent="-342900" algn="l">
              <a:buFont typeface="Arial" charset="0"/>
              <a:buChar char="•"/>
            </a:pPr>
            <a:endParaRPr lang="en-US" sz="2800" dirty="0" smtClean="0">
              <a:solidFill>
                <a:schemeClr val="tx1"/>
              </a:solidFill>
              <a:latin typeface="Times New Roman" charset="0"/>
              <a:ea typeface="Times New Roman" charset="0"/>
              <a:cs typeface="Times New Roman" charset="0"/>
            </a:endParaRPr>
          </a:p>
          <a:p>
            <a:pPr marL="342900" indent="-342900" algn="l">
              <a:buFont typeface="Arial" charset="0"/>
              <a:buChar char="•"/>
            </a:pPr>
            <a:r>
              <a:rPr lang="en-US" sz="2800" b="1" dirty="0" smtClean="0">
                <a:solidFill>
                  <a:schemeClr val="tx1"/>
                </a:solidFill>
                <a:latin typeface="Times New Roman" charset="0"/>
                <a:ea typeface="Times New Roman" charset="0"/>
                <a:cs typeface="Times New Roman" charset="0"/>
              </a:rPr>
              <a:t>Dr. Sun’s </a:t>
            </a:r>
            <a:r>
              <a:rPr lang="en-US" sz="2800" dirty="0" smtClean="0">
                <a:solidFill>
                  <a:schemeClr val="tx1"/>
                </a:solidFill>
                <a:latin typeface="Times New Roman" charset="0"/>
                <a:ea typeface="Times New Roman" charset="0"/>
                <a:cs typeface="Times New Roman" charset="0"/>
              </a:rPr>
              <a:t>research interests are statistical genetics and bioinformatics with a focus on cancer methylation microarray and sequencing data analysis (Figure 2). </a:t>
            </a:r>
          </a:p>
          <a:p>
            <a:pPr marL="342900" indent="-342900" algn="l">
              <a:buFont typeface="Arial" charset="0"/>
              <a:buChar char="•"/>
            </a:pPr>
            <a:r>
              <a:rPr lang="en-US" sz="2800" dirty="0" smtClean="0">
                <a:solidFill>
                  <a:schemeClr val="tx1"/>
                </a:solidFill>
                <a:latin typeface="Times New Roman" charset="0"/>
                <a:ea typeface="Times New Roman" charset="0"/>
                <a:cs typeface="Times New Roman" charset="0"/>
              </a:rPr>
              <a:t>Several software packages and statistical methods have been developed to identify methylation patterns, e.g., differential methylation and </a:t>
            </a:r>
            <a:r>
              <a:rPr lang="en-US" sz="2800" dirty="0" err="1" smtClean="0">
                <a:solidFill>
                  <a:schemeClr val="tx1"/>
                </a:solidFill>
                <a:latin typeface="Times New Roman" charset="0"/>
                <a:ea typeface="Times New Roman" charset="0"/>
                <a:cs typeface="Times New Roman" charset="0"/>
              </a:rPr>
              <a:t>hemimethylation</a:t>
            </a:r>
            <a:r>
              <a:rPr lang="en-US" sz="2800" dirty="0" smtClean="0">
                <a:solidFill>
                  <a:schemeClr val="tx1"/>
                </a:solidFill>
                <a:latin typeface="Times New Roman" charset="0"/>
                <a:ea typeface="Times New Roman" charset="0"/>
                <a:cs typeface="Times New Roman" charset="0"/>
              </a:rPr>
              <a:t> patterns.  </a:t>
            </a:r>
          </a:p>
          <a:p>
            <a:pPr marL="342900" indent="-342900" algn="l">
              <a:buFont typeface="Arial" charset="0"/>
              <a:buChar char="•"/>
            </a:pPr>
            <a:endParaRPr lang="en-US" sz="2400" dirty="0" smtClean="0">
              <a:solidFill>
                <a:schemeClr val="tx1"/>
              </a:solidFill>
              <a:latin typeface="Times New Roman" charset="0"/>
              <a:ea typeface="Times New Roman" charset="0"/>
              <a:cs typeface="Times New Roman" charset="0"/>
            </a:endParaRPr>
          </a:p>
          <a:p>
            <a:pPr marL="342900" indent="-342900" algn="l">
              <a:buFont typeface="Arial" charset="0"/>
              <a:buChar char="•"/>
            </a:pPr>
            <a:endParaRPr lang="en-US" sz="24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4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200" dirty="0" smtClean="0">
              <a:solidFill>
                <a:schemeClr val="tx1"/>
              </a:solidFill>
              <a:latin typeface="Times New Roman" charset="0"/>
              <a:ea typeface="Times New Roman" charset="0"/>
              <a:cs typeface="Times New Roman" charset="0"/>
            </a:endParaRPr>
          </a:p>
          <a:p>
            <a:pPr algn="l"/>
            <a:endParaRPr lang="en-US" sz="22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200" dirty="0" smtClean="0">
              <a:solidFill>
                <a:schemeClr val="tx1"/>
              </a:solidFill>
              <a:latin typeface="Times New Roman" charset="0"/>
              <a:ea typeface="Times New Roman" charset="0"/>
              <a:cs typeface="Times New Roman" charset="0"/>
            </a:endParaRPr>
          </a:p>
          <a:p>
            <a:pPr marL="342900" indent="-342900" algn="l">
              <a:buFont typeface="Arial"/>
              <a:buChar char="•"/>
            </a:pPr>
            <a:endParaRPr lang="en-US" sz="2200" dirty="0">
              <a:solidFill>
                <a:schemeClr val="tx1"/>
              </a:solidFill>
              <a:latin typeface="Times New Roman" charset="0"/>
              <a:ea typeface="Times New Roman" charset="0"/>
              <a:cs typeface="Times New Roman" charset="0"/>
            </a:endParaRPr>
          </a:p>
        </p:txBody>
      </p:sp>
      <p:sp>
        <p:nvSpPr>
          <p:cNvPr id="178" name="TextBox 177"/>
          <p:cNvSpPr txBox="1"/>
          <p:nvPr/>
        </p:nvSpPr>
        <p:spPr>
          <a:xfrm>
            <a:off x="36925139" y="30946296"/>
            <a:ext cx="5901276" cy="830997"/>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2</a:t>
            </a:r>
            <a:r>
              <a:rPr lang="en-US" sz="2400" dirty="0" smtClean="0">
                <a:latin typeface="Times New Roman" charset="0"/>
                <a:ea typeface="Times New Roman" charset="0"/>
                <a:cs typeface="Times New Roman" charset="0"/>
              </a:rPr>
              <a:t>. An example that explains the importance of studying cancer methylation.  </a:t>
            </a:r>
            <a:endParaRPr lang="en-US" sz="2400" dirty="0">
              <a:latin typeface="Times New Roman" charset="0"/>
              <a:ea typeface="Times New Roman" charset="0"/>
              <a:cs typeface="Times New Roman" charset="0"/>
            </a:endParaRPr>
          </a:p>
        </p:txBody>
      </p:sp>
      <p:sp>
        <p:nvSpPr>
          <p:cNvPr id="179" name="TextBox 178"/>
          <p:cNvSpPr txBox="1"/>
          <p:nvPr/>
        </p:nvSpPr>
        <p:spPr>
          <a:xfrm>
            <a:off x="30570992" y="30960800"/>
            <a:ext cx="5709616" cy="830997"/>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a:t>
            </a:r>
            <a:r>
              <a:rPr lang="en-US" sz="2400" dirty="0" smtClean="0">
                <a:latin typeface="Times New Roman" charset="0"/>
                <a:ea typeface="Times New Roman" charset="0"/>
                <a:cs typeface="Times New Roman" charset="0"/>
              </a:rPr>
              <a:t>1</a:t>
            </a:r>
            <a:r>
              <a:rPr lang="en-US" sz="2400" dirty="0">
                <a:latin typeface="Times New Roman" charset="0"/>
                <a:ea typeface="Times New Roman" charset="0"/>
                <a:cs typeface="Times New Roman" charset="0"/>
              </a:rPr>
              <a:t>. Survival functions for lung cancer patients in two treatment groups</a:t>
            </a:r>
            <a:r>
              <a:rPr lang="en-US" sz="2400" dirty="0" smtClean="0">
                <a:latin typeface="Times New Roman" charset="0"/>
                <a:ea typeface="Times New Roman" charset="0"/>
                <a:cs typeface="Times New Roman" charset="0"/>
              </a:rPr>
              <a:t>.</a:t>
            </a:r>
            <a:endParaRPr lang="en-US" sz="2400" dirty="0">
              <a:latin typeface="Times New Roman" charset="0"/>
              <a:ea typeface="Times New Roman" charset="0"/>
              <a:cs typeface="Times New Roman" charset="0"/>
            </a:endParaRPr>
          </a:p>
        </p:txBody>
      </p:sp>
      <p:pic>
        <p:nvPicPr>
          <p:cNvPr id="180" name="Picture 179"/>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30623531" y="18834703"/>
            <a:ext cx="1458289" cy="1985673"/>
          </a:xfrm>
          <a:prstGeom prst="rect">
            <a:avLst/>
          </a:prstGeom>
        </p:spPr>
      </p:pic>
      <p:pic>
        <p:nvPicPr>
          <p:cNvPr id="181" name="Picture 180"/>
          <p:cNvPicPr>
            <a:picLocks noChangeAspect="1"/>
          </p:cNvPicPr>
          <p:nvPr/>
        </p:nvPicPr>
        <p:blipFill>
          <a:blip r:embed="rId18"/>
          <a:stretch>
            <a:fillRect/>
          </a:stretch>
        </p:blipFill>
        <p:spPr>
          <a:xfrm>
            <a:off x="30627435" y="26885210"/>
            <a:ext cx="5671075" cy="3998632"/>
          </a:xfrm>
          <a:prstGeom prst="rect">
            <a:avLst/>
          </a:prstGeom>
        </p:spPr>
      </p:pic>
      <p:pic>
        <p:nvPicPr>
          <p:cNvPr id="182" name="Picture 181"/>
          <p:cNvPicPr>
            <a:picLocks noChangeAspect="1"/>
          </p:cNvPicPr>
          <p:nvPr/>
        </p:nvPicPr>
        <p:blipFill>
          <a:blip r:embed="rId19"/>
          <a:stretch>
            <a:fillRect/>
          </a:stretch>
        </p:blipFill>
        <p:spPr>
          <a:xfrm>
            <a:off x="41408971" y="18834704"/>
            <a:ext cx="1609191" cy="1985672"/>
          </a:xfrm>
          <a:prstGeom prst="rect">
            <a:avLst/>
          </a:prstGeom>
        </p:spPr>
      </p:pic>
      <p:pic>
        <p:nvPicPr>
          <p:cNvPr id="183" name="Picture 182"/>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6809021" y="26885210"/>
            <a:ext cx="5926494" cy="3939445"/>
          </a:xfrm>
          <a:prstGeom prst="rect">
            <a:avLst/>
          </a:prstGeom>
        </p:spPr>
      </p:pic>
      <p:sp>
        <p:nvSpPr>
          <p:cNvPr id="185" name="Rectangle 184"/>
          <p:cNvSpPr/>
          <p:nvPr/>
        </p:nvSpPr>
        <p:spPr>
          <a:xfrm>
            <a:off x="1221075" y="18653227"/>
            <a:ext cx="12789621" cy="13827416"/>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Shape 60"/>
          <p:cNvSpPr txBox="1">
            <a:spLocks/>
          </p:cNvSpPr>
          <p:nvPr/>
        </p:nvSpPr>
        <p:spPr>
          <a:xfrm>
            <a:off x="4187899" y="18737710"/>
            <a:ext cx="8000626" cy="1467006"/>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pPr>
              <a:spcAft>
                <a:spcPts val="1800"/>
              </a:spcAft>
            </a:pPr>
            <a:r>
              <a:rPr lang="en-US" sz="3000" b="1" dirty="0" smtClean="0">
                <a:latin typeface="Times New Roman" charset="0"/>
                <a:ea typeface="Times New Roman" charset="0"/>
                <a:cs typeface="Times New Roman" charset="0"/>
              </a:rPr>
              <a:t>Novel Targets and Therapies for Cancer</a:t>
            </a:r>
          </a:p>
          <a:p>
            <a:r>
              <a:rPr lang="en-US" sz="2800" dirty="0" smtClean="0">
                <a:latin typeface="Times New Roman" charset="0"/>
                <a:ea typeface="Times New Roman" charset="0"/>
                <a:cs typeface="Times New Roman" charset="0"/>
              </a:rPr>
              <a:t>Drs. Sean Kerwin, Wendi David &amp; </a:t>
            </a:r>
            <a:r>
              <a:rPr lang="en-US" sz="2800" dirty="0" err="1" smtClean="0">
                <a:latin typeface="Times New Roman" charset="0"/>
                <a:ea typeface="Times New Roman" charset="0"/>
                <a:cs typeface="Times New Roman" charset="0"/>
              </a:rPr>
              <a:t>Liqin</a:t>
            </a:r>
            <a:r>
              <a:rPr lang="en-US" sz="2800" dirty="0" smtClean="0">
                <a:latin typeface="Times New Roman" charset="0"/>
                <a:ea typeface="Times New Roman" charset="0"/>
                <a:cs typeface="Times New Roman" charset="0"/>
              </a:rPr>
              <a:t> Du</a:t>
            </a:r>
          </a:p>
          <a:p>
            <a:endParaRPr lang="en-US" sz="3200" dirty="0">
              <a:latin typeface="Times New Roman" charset="0"/>
              <a:ea typeface="Times New Roman" charset="0"/>
              <a:cs typeface="Times New Roman" charset="0"/>
            </a:endParaRPr>
          </a:p>
        </p:txBody>
      </p:sp>
      <p:sp>
        <p:nvSpPr>
          <p:cNvPr id="189" name="TextBox 188"/>
          <p:cNvSpPr txBox="1"/>
          <p:nvPr/>
        </p:nvSpPr>
        <p:spPr>
          <a:xfrm>
            <a:off x="3268095" y="20955855"/>
            <a:ext cx="184666" cy="538609"/>
          </a:xfrm>
          <a:prstGeom prst="rect">
            <a:avLst/>
          </a:prstGeom>
          <a:noFill/>
        </p:spPr>
        <p:txBody>
          <a:bodyPr wrap="none" rtlCol="0">
            <a:spAutoFit/>
          </a:bodyPr>
          <a:lstStyle/>
          <a:p>
            <a:endParaRPr lang="en-US" dirty="0"/>
          </a:p>
        </p:txBody>
      </p:sp>
      <p:sp>
        <p:nvSpPr>
          <p:cNvPr id="191" name="TextBox 190"/>
          <p:cNvSpPr txBox="1"/>
          <p:nvPr/>
        </p:nvSpPr>
        <p:spPr>
          <a:xfrm>
            <a:off x="2653163" y="21076168"/>
            <a:ext cx="184666" cy="538609"/>
          </a:xfrm>
          <a:prstGeom prst="rect">
            <a:avLst/>
          </a:prstGeom>
          <a:noFill/>
        </p:spPr>
        <p:txBody>
          <a:bodyPr wrap="none" rtlCol="0">
            <a:spAutoFit/>
          </a:bodyPr>
          <a:lstStyle/>
          <a:p>
            <a:endParaRPr lang="en-US" dirty="0"/>
          </a:p>
        </p:txBody>
      </p:sp>
      <p:sp>
        <p:nvSpPr>
          <p:cNvPr id="192" name="TextBox 191"/>
          <p:cNvSpPr txBox="1"/>
          <p:nvPr/>
        </p:nvSpPr>
        <p:spPr>
          <a:xfrm>
            <a:off x="1453487" y="25472703"/>
            <a:ext cx="6336500" cy="830997"/>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a:t>
            </a:r>
            <a:r>
              <a:rPr lang="en-US" sz="2400" dirty="0" smtClean="0">
                <a:latin typeface="Times New Roman" charset="0"/>
                <a:ea typeface="Times New Roman" charset="0"/>
                <a:cs typeface="Times New Roman" charset="0"/>
              </a:rPr>
              <a:t>1. SPR-based assay for G-</a:t>
            </a:r>
            <a:r>
              <a:rPr lang="en-US" sz="2400" dirty="0" err="1" smtClean="0">
                <a:latin typeface="Times New Roman" charset="0"/>
                <a:ea typeface="Times New Roman" charset="0"/>
                <a:cs typeface="Times New Roman" charset="0"/>
              </a:rPr>
              <a:t>quadruplex</a:t>
            </a:r>
            <a:r>
              <a:rPr lang="en-US" sz="2400" dirty="0" smtClean="0">
                <a:latin typeface="Times New Roman" charset="0"/>
                <a:ea typeface="Times New Roman" charset="0"/>
                <a:cs typeface="Times New Roman" charset="0"/>
              </a:rPr>
              <a:t> helicase inhibitors</a:t>
            </a:r>
            <a:r>
              <a:rPr lang="en-US" sz="2300" dirty="0" smtClean="0">
                <a:latin typeface="Times New Roman" charset="0"/>
                <a:ea typeface="Times New Roman" charset="0"/>
                <a:cs typeface="Times New Roman" charset="0"/>
              </a:rPr>
              <a:t>.</a:t>
            </a:r>
            <a:endParaRPr lang="en-US" sz="2300" dirty="0">
              <a:latin typeface="Times New Roman" charset="0"/>
              <a:ea typeface="Times New Roman" charset="0"/>
              <a:cs typeface="Times New Roman" charset="0"/>
            </a:endParaRPr>
          </a:p>
        </p:txBody>
      </p:sp>
      <p:sp>
        <p:nvSpPr>
          <p:cNvPr id="193" name="TextBox 192"/>
          <p:cNvSpPr txBox="1"/>
          <p:nvPr/>
        </p:nvSpPr>
        <p:spPr>
          <a:xfrm>
            <a:off x="1556563" y="29594073"/>
            <a:ext cx="2686003" cy="1938992"/>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a:t>
            </a:r>
            <a:r>
              <a:rPr lang="en-US" sz="2400" dirty="0" smtClean="0">
                <a:latin typeface="Times New Roman" charset="0"/>
                <a:ea typeface="Times New Roman" charset="0"/>
                <a:cs typeface="Times New Roman" charset="0"/>
              </a:rPr>
              <a:t>2. Natural product </a:t>
            </a:r>
            <a:r>
              <a:rPr lang="en-US" sz="2400" dirty="0" err="1" smtClean="0">
                <a:latin typeface="Times New Roman" charset="0"/>
                <a:ea typeface="Times New Roman" charset="0"/>
                <a:cs typeface="Times New Roman" charset="0"/>
              </a:rPr>
              <a:t>rooperol</a:t>
            </a:r>
            <a:r>
              <a:rPr lang="en-US" sz="2400" dirty="0" smtClean="0">
                <a:latin typeface="Times New Roman" charset="0"/>
                <a:ea typeface="Times New Roman" charset="0"/>
                <a:cs typeface="Times New Roman" charset="0"/>
              </a:rPr>
              <a:t> inhibits the growth of cancer cells but not normal cells.</a:t>
            </a:r>
            <a:endParaRPr lang="en-US" sz="2400" dirty="0">
              <a:latin typeface="Times New Roman" charset="0"/>
              <a:ea typeface="Times New Roman" charset="0"/>
              <a:cs typeface="Times New Roman" charset="0"/>
            </a:endParaRPr>
          </a:p>
        </p:txBody>
      </p:sp>
      <p:pic>
        <p:nvPicPr>
          <p:cNvPr id="194" name="Picture 193"/>
          <p:cNvPicPr>
            <a:picLocks noChangeAspect="1"/>
          </p:cNvPicPr>
          <p:nvPr/>
        </p:nvPicPr>
        <p:blipFill>
          <a:blip r:embed="rId21"/>
          <a:stretch>
            <a:fillRect/>
          </a:stretch>
        </p:blipFill>
        <p:spPr>
          <a:xfrm>
            <a:off x="1188774" y="23251344"/>
            <a:ext cx="7055789" cy="2161459"/>
          </a:xfrm>
          <a:prstGeom prst="rect">
            <a:avLst/>
          </a:prstGeom>
        </p:spPr>
      </p:pic>
      <p:pic>
        <p:nvPicPr>
          <p:cNvPr id="195" name="Picture 194"/>
          <p:cNvPicPr>
            <a:picLocks noChangeAspect="1"/>
          </p:cNvPicPr>
          <p:nvPr/>
        </p:nvPicPr>
        <p:blipFill>
          <a:blip r:embed="rId22"/>
          <a:stretch>
            <a:fillRect/>
          </a:stretch>
        </p:blipFill>
        <p:spPr>
          <a:xfrm>
            <a:off x="1314879" y="26802554"/>
            <a:ext cx="2927688" cy="2791519"/>
          </a:xfrm>
          <a:prstGeom prst="rect">
            <a:avLst/>
          </a:prstGeom>
        </p:spPr>
      </p:pic>
      <p:sp>
        <p:nvSpPr>
          <p:cNvPr id="196" name="Subtitle 14"/>
          <p:cNvSpPr txBox="1">
            <a:spLocks/>
          </p:cNvSpPr>
          <p:nvPr/>
        </p:nvSpPr>
        <p:spPr>
          <a:xfrm>
            <a:off x="4238719" y="26531509"/>
            <a:ext cx="4124791" cy="5245784"/>
          </a:xfrm>
          <a:prstGeom prst="rect">
            <a:avLst/>
          </a:prstGeom>
        </p:spPr>
        <p:txBody>
          <a:bodyPr vert="horz" lIns="146304" tIns="73152" rIns="146304" bIns="73152" rtlCol="0">
            <a:normAutofit/>
          </a:bodyPr>
          <a:lstStyle>
            <a:lvl1pPr marL="0" indent="0" algn="ctr" defTabSz="731520" rtl="0" eaLnBrk="1" latinLnBrk="0" hangingPunct="1">
              <a:spcBef>
                <a:spcPct val="20000"/>
              </a:spcBef>
              <a:buFont typeface="Arial"/>
              <a:buNone/>
              <a:defRPr sz="5100" kern="1200">
                <a:solidFill>
                  <a:schemeClr val="tx1">
                    <a:tint val="75000"/>
                  </a:schemeClr>
                </a:solidFill>
                <a:latin typeface="+mn-lt"/>
                <a:ea typeface="+mn-ea"/>
                <a:cs typeface="+mn-cs"/>
              </a:defRPr>
            </a:lvl1pPr>
            <a:lvl2pPr marL="731520" indent="0" algn="ctr" defTabSz="731520" rtl="0" eaLnBrk="1" latinLnBrk="0" hangingPunct="1">
              <a:spcBef>
                <a:spcPct val="20000"/>
              </a:spcBef>
              <a:buFont typeface="Arial"/>
              <a:buNone/>
              <a:defRPr sz="4500" kern="1200">
                <a:solidFill>
                  <a:schemeClr val="tx1">
                    <a:tint val="75000"/>
                  </a:schemeClr>
                </a:solidFill>
                <a:latin typeface="+mn-lt"/>
                <a:ea typeface="+mn-ea"/>
                <a:cs typeface="+mn-cs"/>
              </a:defRPr>
            </a:lvl2pPr>
            <a:lvl3pPr marL="1463040" indent="0" algn="ctr" defTabSz="731520" rtl="0" eaLnBrk="1" latinLnBrk="0" hangingPunct="1">
              <a:spcBef>
                <a:spcPct val="20000"/>
              </a:spcBef>
              <a:buFont typeface="Arial"/>
              <a:buNone/>
              <a:defRPr sz="3800" kern="1200">
                <a:solidFill>
                  <a:schemeClr val="tx1">
                    <a:tint val="75000"/>
                  </a:schemeClr>
                </a:solidFill>
                <a:latin typeface="+mn-lt"/>
                <a:ea typeface="+mn-ea"/>
                <a:cs typeface="+mn-cs"/>
              </a:defRPr>
            </a:lvl3pPr>
            <a:lvl4pPr marL="219456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4pPr>
            <a:lvl5pPr marL="292608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5pPr>
            <a:lvl6pPr marL="365760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6pPr>
            <a:lvl7pPr marL="438912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7pPr>
            <a:lvl8pPr marL="512064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8pPr>
            <a:lvl9pPr marL="5852160" indent="0" algn="ctr" defTabSz="731520" rtl="0" eaLnBrk="1" latinLnBrk="0" hangingPunct="1">
              <a:spcBef>
                <a:spcPct val="20000"/>
              </a:spcBef>
              <a:buFont typeface="Arial"/>
              <a:buNone/>
              <a:defRPr sz="3200" kern="1200">
                <a:solidFill>
                  <a:schemeClr val="tx1">
                    <a:tint val="75000"/>
                  </a:schemeClr>
                </a:solidFill>
                <a:latin typeface="+mn-lt"/>
                <a:ea typeface="+mn-ea"/>
                <a:cs typeface="+mn-cs"/>
              </a:defRPr>
            </a:lvl9pPr>
          </a:lstStyle>
          <a:p>
            <a:pPr marL="342900" indent="-342900" algn="l">
              <a:buFont typeface="Arial"/>
              <a:buChar char="•"/>
            </a:pPr>
            <a:r>
              <a:rPr lang="en-US" sz="2400" dirty="0">
                <a:solidFill>
                  <a:schemeClr val="tx1"/>
                </a:solidFill>
                <a:latin typeface="Times New Roman" charset="0"/>
                <a:ea typeface="Times New Roman" charset="0"/>
                <a:cs typeface="Times New Roman" charset="0"/>
              </a:rPr>
              <a:t>Natural products are a proven source of novel anticancer drugs; however, these compounds are often non-selective in their activity, leading to severe dose-limiting toxicities.</a:t>
            </a:r>
          </a:p>
          <a:p>
            <a:pPr marL="342900" indent="-342900" algn="l">
              <a:buFont typeface="Arial"/>
              <a:buChar char="•"/>
            </a:pPr>
            <a:r>
              <a:rPr lang="en-US" sz="2400" b="1" dirty="0">
                <a:solidFill>
                  <a:schemeClr val="tx1"/>
                </a:solidFill>
                <a:latin typeface="Times New Roman" charset="0"/>
                <a:ea typeface="Times New Roman" charset="0"/>
                <a:cs typeface="Times New Roman" charset="0"/>
              </a:rPr>
              <a:t>Dr. Kerwin </a:t>
            </a:r>
            <a:r>
              <a:rPr lang="en-US" sz="2400" dirty="0">
                <a:solidFill>
                  <a:schemeClr val="tx1"/>
                </a:solidFill>
                <a:latin typeface="Times New Roman" charset="0"/>
                <a:ea typeface="Times New Roman" charset="0"/>
                <a:cs typeface="Times New Roman" charset="0"/>
              </a:rPr>
              <a:t>studies natural products that are well-tolerated but which display promising anti-cancer effects </a:t>
            </a:r>
            <a:r>
              <a:rPr lang="en-US" sz="2400" i="1" dirty="0">
                <a:solidFill>
                  <a:schemeClr val="tx1"/>
                </a:solidFill>
                <a:latin typeface="Times New Roman" charset="0"/>
                <a:ea typeface="Times New Roman" charset="0"/>
                <a:cs typeface="Times New Roman" charset="0"/>
              </a:rPr>
              <a:t>in vitro </a:t>
            </a:r>
            <a:r>
              <a:rPr lang="en-US" sz="2400" dirty="0">
                <a:solidFill>
                  <a:schemeClr val="tx1"/>
                </a:solidFill>
                <a:latin typeface="Times New Roman" charset="0"/>
                <a:ea typeface="Times New Roman" charset="0"/>
                <a:cs typeface="Times New Roman" charset="0"/>
              </a:rPr>
              <a:t>and </a:t>
            </a:r>
            <a:r>
              <a:rPr lang="en-US" sz="2400" i="1" dirty="0">
                <a:solidFill>
                  <a:schemeClr val="tx1"/>
                </a:solidFill>
                <a:latin typeface="Times New Roman" charset="0"/>
                <a:ea typeface="Times New Roman" charset="0"/>
                <a:cs typeface="Times New Roman" charset="0"/>
              </a:rPr>
              <a:t>in vivo </a:t>
            </a:r>
            <a:r>
              <a:rPr lang="en-US" sz="2400" dirty="0">
                <a:solidFill>
                  <a:schemeClr val="tx1"/>
                </a:solidFill>
                <a:latin typeface="Times New Roman" charset="0"/>
                <a:ea typeface="Times New Roman" charset="0"/>
                <a:cs typeface="Times New Roman" charset="0"/>
              </a:rPr>
              <a:t>(Figure 2).</a:t>
            </a:r>
          </a:p>
        </p:txBody>
      </p:sp>
      <p:pic>
        <p:nvPicPr>
          <p:cNvPr id="197" name="Picture 196" descr="IMG_4525_Cropped.jp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60211" y="18737709"/>
            <a:ext cx="1392952" cy="1467006"/>
          </a:xfrm>
          <a:prstGeom prst="rect">
            <a:avLst/>
          </a:prstGeom>
        </p:spPr>
      </p:pic>
      <p:sp>
        <p:nvSpPr>
          <p:cNvPr id="198" name="Subtitle 14"/>
          <p:cNvSpPr txBox="1">
            <a:spLocks/>
          </p:cNvSpPr>
          <p:nvPr/>
        </p:nvSpPr>
        <p:spPr>
          <a:xfrm>
            <a:off x="1089099" y="20204714"/>
            <a:ext cx="13169287" cy="2748491"/>
          </a:xfrm>
          <a:prstGeom prst="rect">
            <a:avLst/>
          </a:prstGeom>
        </p:spPr>
        <p:txBody>
          <a:bodyPr vert="horz" lIns="438912" tIns="219456" rIns="438912" bIns="219456" rtlCol="0">
            <a:noAutofit/>
          </a:bodyPr>
          <a:lstStyle>
            <a:lvl1pPr marL="0" indent="0" algn="ctr" defTabSz="2194560" rtl="0" eaLnBrk="1" latinLnBrk="0" hangingPunct="1">
              <a:spcBef>
                <a:spcPct val="20000"/>
              </a:spcBef>
              <a:buFont typeface="Arial"/>
              <a:buNone/>
              <a:defRPr sz="15400" kern="1200">
                <a:solidFill>
                  <a:schemeClr val="tx1">
                    <a:tint val="75000"/>
                  </a:schemeClr>
                </a:solidFill>
                <a:latin typeface="+mn-lt"/>
                <a:ea typeface="+mn-ea"/>
                <a:cs typeface="+mn-cs"/>
              </a:defRPr>
            </a:lvl1pPr>
            <a:lvl2pPr marL="2194560" indent="0" algn="ctr" defTabSz="2194560" rtl="0" eaLnBrk="1" latinLnBrk="0" hangingPunct="1">
              <a:spcBef>
                <a:spcPct val="20000"/>
              </a:spcBef>
              <a:buFont typeface="Arial"/>
              <a:buNone/>
              <a:defRPr sz="13400" kern="1200">
                <a:solidFill>
                  <a:schemeClr val="tx1">
                    <a:tint val="75000"/>
                  </a:schemeClr>
                </a:solidFill>
                <a:latin typeface="+mn-lt"/>
                <a:ea typeface="+mn-ea"/>
                <a:cs typeface="+mn-cs"/>
              </a:defRPr>
            </a:lvl2pPr>
            <a:lvl3pPr marL="4389120" indent="0" algn="ctr" defTabSz="2194560" rtl="0" eaLnBrk="1" latinLnBrk="0" hangingPunct="1">
              <a:spcBef>
                <a:spcPct val="20000"/>
              </a:spcBef>
              <a:buFont typeface="Arial"/>
              <a:buNone/>
              <a:defRPr sz="11500" kern="1200">
                <a:solidFill>
                  <a:schemeClr val="tx1">
                    <a:tint val="75000"/>
                  </a:schemeClr>
                </a:solidFill>
                <a:latin typeface="+mn-lt"/>
                <a:ea typeface="+mn-ea"/>
                <a:cs typeface="+mn-cs"/>
              </a:defRPr>
            </a:lvl3pPr>
            <a:lvl4pPr marL="65836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4pPr>
            <a:lvl5pPr marL="877824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5pPr>
            <a:lvl6pPr marL="1097280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6pPr>
            <a:lvl7pPr marL="1316736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7pPr>
            <a:lvl8pPr marL="1536192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8pPr>
            <a:lvl9pPr marL="175564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9pPr>
          </a:lstStyle>
          <a:p>
            <a:pPr marL="342900" indent="-342900" algn="l">
              <a:buFont typeface="Arial"/>
              <a:buChar char="•"/>
            </a:pPr>
            <a:r>
              <a:rPr lang="en-US" sz="2400" dirty="0" smtClean="0">
                <a:solidFill>
                  <a:schemeClr val="tx1"/>
                </a:solidFill>
                <a:latin typeface="Times New Roman" charset="0"/>
                <a:ea typeface="Times New Roman" charset="0"/>
                <a:cs typeface="Times New Roman" charset="0"/>
              </a:rPr>
              <a:t>Non-canonical DNA structures, such as G-</a:t>
            </a:r>
            <a:r>
              <a:rPr lang="en-US" sz="2400" dirty="0" err="1" smtClean="0">
                <a:solidFill>
                  <a:schemeClr val="tx1"/>
                </a:solidFill>
                <a:latin typeface="Times New Roman" charset="0"/>
                <a:ea typeface="Times New Roman" charset="0"/>
                <a:cs typeface="Times New Roman" charset="0"/>
              </a:rPr>
              <a:t>quadruplexes</a:t>
            </a:r>
            <a:r>
              <a:rPr lang="en-US" sz="2400" dirty="0" smtClean="0">
                <a:solidFill>
                  <a:schemeClr val="tx1"/>
                </a:solidFill>
                <a:latin typeface="Times New Roman" charset="0"/>
                <a:ea typeface="Times New Roman" charset="0"/>
                <a:cs typeface="Times New Roman" charset="0"/>
              </a:rPr>
              <a:t> and H-DNA may play important roles in genetic mutations leading to cancer and in driving cancer cell proliferation and metastasis.</a:t>
            </a:r>
          </a:p>
          <a:p>
            <a:pPr marL="342900" indent="-342900" algn="l">
              <a:buFont typeface="Arial"/>
              <a:buChar char="•"/>
            </a:pPr>
            <a:r>
              <a:rPr lang="en-US" sz="2400" b="1" dirty="0" smtClean="0">
                <a:solidFill>
                  <a:schemeClr val="tx1"/>
                </a:solidFill>
                <a:latin typeface="Times New Roman" charset="0"/>
                <a:ea typeface="Times New Roman" charset="0"/>
                <a:cs typeface="Times New Roman" charset="0"/>
              </a:rPr>
              <a:t>Drs. </a:t>
            </a:r>
            <a:r>
              <a:rPr lang="en-US" sz="2400" b="1" dirty="0" err="1" smtClean="0">
                <a:solidFill>
                  <a:schemeClr val="tx1"/>
                </a:solidFill>
                <a:latin typeface="Times New Roman" charset="0"/>
                <a:ea typeface="Times New Roman" charset="0"/>
                <a:cs typeface="Times New Roman" charset="0"/>
              </a:rPr>
              <a:t>Kerwin</a:t>
            </a:r>
            <a:r>
              <a:rPr lang="en-US" sz="2400" b="1" dirty="0" smtClean="0">
                <a:solidFill>
                  <a:schemeClr val="tx1"/>
                </a:solidFill>
                <a:latin typeface="Times New Roman" charset="0"/>
                <a:ea typeface="Times New Roman" charset="0"/>
                <a:cs typeface="Times New Roman" charset="0"/>
              </a:rPr>
              <a:t> and David </a:t>
            </a:r>
            <a:r>
              <a:rPr lang="en-US" sz="2400" dirty="0" smtClean="0">
                <a:solidFill>
                  <a:schemeClr val="tx1"/>
                </a:solidFill>
                <a:latin typeface="Times New Roman" charset="0"/>
                <a:ea typeface="Times New Roman" charset="0"/>
                <a:cs typeface="Times New Roman" charset="0"/>
              </a:rPr>
              <a:t>study the processing of these structure by helicases using a combination of techniques including SPR (Figure 1). These studies have resulted in the identification of G-</a:t>
            </a:r>
            <a:r>
              <a:rPr lang="en-US" sz="2400" dirty="0" err="1" smtClean="0">
                <a:solidFill>
                  <a:schemeClr val="tx1"/>
                </a:solidFill>
                <a:latin typeface="Times New Roman" charset="0"/>
                <a:ea typeface="Times New Roman" charset="0"/>
                <a:cs typeface="Times New Roman" charset="0"/>
              </a:rPr>
              <a:t>quadruplex</a:t>
            </a:r>
            <a:r>
              <a:rPr lang="en-US" sz="2400" dirty="0" smtClean="0">
                <a:solidFill>
                  <a:schemeClr val="tx1"/>
                </a:solidFill>
                <a:latin typeface="Times New Roman" charset="0"/>
                <a:ea typeface="Times New Roman" charset="0"/>
                <a:cs typeface="Times New Roman" charset="0"/>
              </a:rPr>
              <a:t>-specific helicase inhibitors and molecular probes that are highly selective photochemical cleavage agents for these structures.</a:t>
            </a:r>
          </a:p>
        </p:txBody>
      </p:sp>
      <p:pic>
        <p:nvPicPr>
          <p:cNvPr id="199" name="Picture 198"/>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2354847" y="18778709"/>
            <a:ext cx="1535852" cy="1426006"/>
          </a:xfrm>
          <a:prstGeom prst="rect">
            <a:avLst/>
          </a:prstGeom>
        </p:spPr>
      </p:pic>
      <p:grpSp>
        <p:nvGrpSpPr>
          <p:cNvPr id="200" name="Group 199"/>
          <p:cNvGrpSpPr/>
          <p:nvPr/>
        </p:nvGrpSpPr>
        <p:grpSpPr>
          <a:xfrm>
            <a:off x="8637674" y="28982954"/>
            <a:ext cx="4851510" cy="2936864"/>
            <a:chOff x="7372144" y="9291486"/>
            <a:chExt cx="5023207" cy="3029515"/>
          </a:xfrm>
        </p:grpSpPr>
        <p:pic>
          <p:nvPicPr>
            <p:cNvPr id="201" name="Picture 200" descr="Figure 1 objectives.jpg"/>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7372144" y="9291486"/>
              <a:ext cx="5023207" cy="3029515"/>
            </a:xfrm>
            <a:prstGeom prst="rect">
              <a:avLst/>
            </a:prstGeom>
          </p:spPr>
        </p:pic>
        <p:sp>
          <p:nvSpPr>
            <p:cNvPr id="202" name="TextBox 201"/>
            <p:cNvSpPr txBox="1"/>
            <p:nvPr/>
          </p:nvSpPr>
          <p:spPr>
            <a:xfrm>
              <a:off x="9847775" y="9448664"/>
              <a:ext cx="2547575" cy="476229"/>
            </a:xfrm>
            <a:prstGeom prst="rect">
              <a:avLst/>
            </a:prstGeom>
            <a:noFill/>
          </p:spPr>
          <p:txBody>
            <a:bodyPr wrap="square" rtlCol="0">
              <a:spAutoFit/>
            </a:bodyPr>
            <a:lstStyle/>
            <a:p>
              <a:r>
                <a:rPr lang="en-US" sz="2400" dirty="0">
                  <a:latin typeface="Times New Roman" charset="0"/>
                  <a:ea typeface="Times New Roman" charset="0"/>
                  <a:cs typeface="Times New Roman" charset="0"/>
                </a:rPr>
                <a:t>Figure 3</a:t>
              </a:r>
              <a:r>
                <a:rPr lang="en-US" sz="2400" dirty="0" smtClean="0">
                  <a:latin typeface="Times New Roman" charset="0"/>
                  <a:ea typeface="Times New Roman" charset="0"/>
                  <a:cs typeface="Times New Roman" charset="0"/>
                </a:rPr>
                <a:t>. </a:t>
              </a:r>
              <a:endParaRPr lang="en-US" sz="2400" dirty="0">
                <a:latin typeface="Times New Roman" charset="0"/>
                <a:ea typeface="Times New Roman" charset="0"/>
                <a:cs typeface="Times New Roman" charset="0"/>
              </a:endParaRPr>
            </a:p>
          </p:txBody>
        </p:sp>
      </p:grpSp>
      <p:sp>
        <p:nvSpPr>
          <p:cNvPr id="203" name="TextBox 202"/>
          <p:cNvSpPr txBox="1"/>
          <p:nvPr/>
        </p:nvSpPr>
        <p:spPr>
          <a:xfrm>
            <a:off x="8356621" y="22953206"/>
            <a:ext cx="5518265" cy="5416867"/>
          </a:xfrm>
          <a:prstGeom prst="rect">
            <a:avLst/>
          </a:prstGeom>
          <a:noFill/>
        </p:spPr>
        <p:txBody>
          <a:bodyPr wrap="square" rtlCol="0">
            <a:spAutoFit/>
          </a:bodyPr>
          <a:lstStyle/>
          <a:p>
            <a:pPr marL="228600" indent="-228600">
              <a:spcAft>
                <a:spcPts val="600"/>
              </a:spcAft>
              <a:buFont typeface="Arial"/>
              <a:buChar char="•"/>
            </a:pPr>
            <a:r>
              <a:rPr lang="en-US" sz="2400" dirty="0">
                <a:latin typeface="Times New Roman"/>
                <a:ea typeface="Times New Roman" charset="0"/>
                <a:cs typeface="Times New Roman"/>
              </a:rPr>
              <a:t>Differentiation therapy plays </a:t>
            </a:r>
            <a:r>
              <a:rPr lang="en-US" sz="2400" dirty="0" smtClean="0">
                <a:latin typeface="Times New Roman"/>
                <a:ea typeface="Times New Roman" charset="0"/>
                <a:cs typeface="Times New Roman"/>
              </a:rPr>
              <a:t>a key role </a:t>
            </a:r>
            <a:r>
              <a:rPr lang="en-US" sz="2400" dirty="0">
                <a:latin typeface="Times New Roman"/>
                <a:ea typeface="Times New Roman" charset="0"/>
                <a:cs typeface="Times New Roman"/>
              </a:rPr>
              <a:t>in treating </a:t>
            </a:r>
            <a:r>
              <a:rPr lang="en-US" sz="2400" dirty="0" smtClean="0">
                <a:latin typeface="Times New Roman"/>
                <a:ea typeface="Times New Roman" charset="0"/>
                <a:cs typeface="Times New Roman"/>
              </a:rPr>
              <a:t>childhood </a:t>
            </a:r>
            <a:r>
              <a:rPr lang="en-US" sz="2400" dirty="0" err="1" smtClean="0">
                <a:latin typeface="Times New Roman"/>
                <a:ea typeface="Times New Roman" charset="0"/>
                <a:cs typeface="Times New Roman"/>
              </a:rPr>
              <a:t>neuroblastoma</a:t>
            </a:r>
            <a:r>
              <a:rPr lang="en-US" sz="2400" dirty="0" smtClean="0">
                <a:latin typeface="Times New Roman"/>
                <a:ea typeface="Times New Roman" charset="0"/>
                <a:cs typeface="Times New Roman"/>
              </a:rPr>
              <a:t>.</a:t>
            </a:r>
            <a:endParaRPr lang="en-US" sz="2400" dirty="0">
              <a:latin typeface="Times New Roman"/>
              <a:ea typeface="Times New Roman" charset="0"/>
              <a:cs typeface="Times New Roman"/>
            </a:endParaRPr>
          </a:p>
          <a:p>
            <a:pPr marL="228600" lvl="0" indent="-228600">
              <a:spcAft>
                <a:spcPts val="600"/>
              </a:spcAft>
              <a:buFont typeface="Arial"/>
              <a:buChar char="•"/>
            </a:pPr>
            <a:r>
              <a:rPr lang="en-US" sz="2400" b="1" dirty="0" smtClean="0">
                <a:latin typeface="Times New Roman"/>
                <a:ea typeface="Times New Roman" charset="0"/>
                <a:cs typeface="Times New Roman"/>
              </a:rPr>
              <a:t>Dr. </a:t>
            </a:r>
            <a:r>
              <a:rPr lang="en-US" sz="2400" b="1" dirty="0" err="1">
                <a:latin typeface="Times New Roman"/>
                <a:ea typeface="Times New Roman" charset="0"/>
                <a:cs typeface="Times New Roman"/>
              </a:rPr>
              <a:t>Du</a:t>
            </a:r>
            <a:r>
              <a:rPr lang="en-US" sz="2400" dirty="0" err="1">
                <a:latin typeface="Times New Roman"/>
                <a:ea typeface="Times New Roman" charset="0"/>
                <a:cs typeface="Times New Roman"/>
              </a:rPr>
              <a:t>’s</a:t>
            </a:r>
            <a:r>
              <a:rPr lang="en-US" sz="2400" b="1" dirty="0">
                <a:latin typeface="Times New Roman"/>
                <a:ea typeface="Times New Roman" charset="0"/>
                <a:cs typeface="Times New Roman"/>
              </a:rPr>
              <a:t> </a:t>
            </a:r>
            <a:r>
              <a:rPr lang="en-US" sz="2400" dirty="0">
                <a:latin typeface="Times New Roman"/>
                <a:ea typeface="Times New Roman" charset="0"/>
                <a:cs typeface="Times New Roman"/>
              </a:rPr>
              <a:t>main research interests are (Figure 3): 1) </a:t>
            </a:r>
            <a:r>
              <a:rPr lang="en-US" sz="2400" dirty="0" smtClean="0">
                <a:latin typeface="Times New Roman"/>
                <a:cs typeface="Times New Roman"/>
              </a:rPr>
              <a:t>identifying </a:t>
            </a:r>
            <a:r>
              <a:rPr lang="en-US" sz="2400" dirty="0">
                <a:latin typeface="Times New Roman"/>
                <a:cs typeface="Times New Roman"/>
              </a:rPr>
              <a:t>novel </a:t>
            </a:r>
            <a:r>
              <a:rPr lang="en-US" sz="2400" dirty="0" err="1" smtClean="0">
                <a:latin typeface="Times New Roman"/>
                <a:cs typeface="Times New Roman"/>
              </a:rPr>
              <a:t>druggable</a:t>
            </a:r>
            <a:r>
              <a:rPr lang="en-US" sz="2400" dirty="0" smtClean="0">
                <a:latin typeface="Times New Roman"/>
                <a:cs typeface="Times New Roman"/>
              </a:rPr>
              <a:t> </a:t>
            </a:r>
            <a:r>
              <a:rPr lang="en-US" sz="2400" dirty="0">
                <a:latin typeface="Times New Roman"/>
                <a:cs typeface="Times New Roman"/>
              </a:rPr>
              <a:t>genes that control </a:t>
            </a:r>
            <a:r>
              <a:rPr lang="en-US" sz="2400" dirty="0" err="1">
                <a:latin typeface="Times New Roman"/>
                <a:cs typeface="Times New Roman"/>
              </a:rPr>
              <a:t>neuroblastoma</a:t>
            </a:r>
            <a:r>
              <a:rPr lang="en-US" sz="2400" dirty="0">
                <a:latin typeface="Times New Roman"/>
                <a:cs typeface="Times New Roman"/>
              </a:rPr>
              <a:t> cell differentiation; 2) </a:t>
            </a:r>
            <a:r>
              <a:rPr lang="en-US" sz="2400" dirty="0" smtClean="0">
                <a:latin typeface="Times New Roman"/>
                <a:cs typeface="Times New Roman"/>
              </a:rPr>
              <a:t>discovery of new </a:t>
            </a:r>
            <a:r>
              <a:rPr lang="en-US" sz="2400" dirty="0">
                <a:latin typeface="Times New Roman"/>
                <a:cs typeface="Times New Roman"/>
              </a:rPr>
              <a:t>differentiation agents </a:t>
            </a:r>
            <a:r>
              <a:rPr lang="en-US" sz="2400" dirty="0" smtClean="0">
                <a:latin typeface="Times New Roman"/>
                <a:cs typeface="Times New Roman"/>
              </a:rPr>
              <a:t>from </a:t>
            </a:r>
            <a:r>
              <a:rPr lang="en-US" sz="2400" dirty="0">
                <a:latin typeface="Times New Roman"/>
                <a:cs typeface="Times New Roman"/>
              </a:rPr>
              <a:t>various sources of anti-cancer drugs.</a:t>
            </a:r>
          </a:p>
          <a:p>
            <a:pPr marL="228600" indent="-228600">
              <a:spcAft>
                <a:spcPts val="600"/>
              </a:spcAft>
              <a:buFont typeface="Arial"/>
              <a:buChar char="•"/>
            </a:pPr>
            <a:r>
              <a:rPr lang="en-US" sz="2400" dirty="0" smtClean="0">
                <a:latin typeface="Times New Roman" charset="0"/>
                <a:ea typeface="Times New Roman" charset="0"/>
                <a:cs typeface="Times New Roman" charset="0"/>
              </a:rPr>
              <a:t>A functional </a:t>
            </a:r>
            <a:r>
              <a:rPr lang="en-US" sz="2400" dirty="0">
                <a:latin typeface="Times New Roman" charset="0"/>
                <a:ea typeface="Times New Roman" charset="0"/>
                <a:cs typeface="Times New Roman" charset="0"/>
              </a:rPr>
              <a:t>cell-based high content screening </a:t>
            </a:r>
            <a:r>
              <a:rPr lang="en-US" sz="2400" dirty="0" smtClean="0">
                <a:latin typeface="Times New Roman" charset="0"/>
                <a:ea typeface="Times New Roman" charset="0"/>
                <a:cs typeface="Times New Roman" charset="0"/>
              </a:rPr>
              <a:t> (HCS) approach developed in Dr. </a:t>
            </a:r>
            <a:r>
              <a:rPr lang="en-US" sz="2400" dirty="0" err="1" smtClean="0">
                <a:latin typeface="Times New Roman" charset="0"/>
                <a:ea typeface="Times New Roman" charset="0"/>
                <a:cs typeface="Times New Roman" charset="0"/>
              </a:rPr>
              <a:t>Du’s</a:t>
            </a:r>
            <a:r>
              <a:rPr lang="en-US" sz="2400" dirty="0" smtClean="0">
                <a:latin typeface="Times New Roman" charset="0"/>
                <a:ea typeface="Times New Roman" charset="0"/>
                <a:cs typeface="Times New Roman" charset="0"/>
              </a:rPr>
              <a:t> group has significantly facilitated the high-throughput identification </a:t>
            </a:r>
            <a:r>
              <a:rPr lang="en-US" sz="2400" dirty="0">
                <a:latin typeface="Times New Roman" charset="0"/>
                <a:ea typeface="Times New Roman" charset="0"/>
                <a:cs typeface="Times New Roman" charset="0"/>
              </a:rPr>
              <a:t>of novel </a:t>
            </a:r>
            <a:r>
              <a:rPr lang="en-US" sz="2400" dirty="0" smtClean="0">
                <a:latin typeface="Times New Roman" charset="0"/>
                <a:ea typeface="Times New Roman" charset="0"/>
                <a:cs typeface="Times New Roman" charset="0"/>
              </a:rPr>
              <a:t>differentiation-controlling genes/drugs.</a:t>
            </a:r>
            <a:endParaRPr lang="en-US" dirty="0"/>
          </a:p>
        </p:txBody>
      </p:sp>
      <p:pic>
        <p:nvPicPr>
          <p:cNvPr id="204" name="Picture 203"/>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2837828" y="18778709"/>
            <a:ext cx="1577617" cy="1426006"/>
          </a:xfrm>
          <a:prstGeom prst="rect">
            <a:avLst/>
          </a:prstGeom>
        </p:spPr>
      </p:pic>
      <p:sp>
        <p:nvSpPr>
          <p:cNvPr id="81" name="Shape 60"/>
          <p:cNvSpPr txBox="1">
            <a:spLocks/>
          </p:cNvSpPr>
          <p:nvPr/>
        </p:nvSpPr>
        <p:spPr>
          <a:xfrm>
            <a:off x="3942481" y="5144793"/>
            <a:ext cx="7837436" cy="1535609"/>
          </a:xfrm>
          <a:prstGeom prst="rect">
            <a:avLst/>
          </a:prstGeom>
          <a:solidFill>
            <a:srgbClr val="93CDDD"/>
          </a:solidFill>
        </p:spPr>
        <p:txBody>
          <a:bodyPr vert="horz" lIns="91419" tIns="91419" rIns="91419" bIns="91419" rtlCol="0" anchor="t" anchorCtr="0">
            <a:noAutofit/>
          </a:bodyPr>
          <a:lstStyle>
            <a:lvl1pPr algn="ctr" defTabSz="1542959" rtl="0" eaLnBrk="1" latinLnBrk="0" hangingPunct="1">
              <a:spcBef>
                <a:spcPct val="0"/>
              </a:spcBef>
              <a:buNone/>
              <a:defRPr sz="14800" kern="1200">
                <a:solidFill>
                  <a:schemeClr val="tx1"/>
                </a:solidFill>
                <a:latin typeface="+mj-lt"/>
                <a:ea typeface="+mj-ea"/>
                <a:cs typeface="+mj-cs"/>
              </a:defRPr>
            </a:lvl1pPr>
          </a:lstStyle>
          <a:p>
            <a:r>
              <a:rPr lang="en-US" sz="6000" dirty="0" smtClean="0">
                <a:latin typeface="Times New Roman" charset="0"/>
                <a:ea typeface="Times New Roman" charset="0"/>
                <a:cs typeface="Times New Roman" charset="0"/>
              </a:rPr>
              <a:t>Introduction</a:t>
            </a:r>
          </a:p>
          <a:p>
            <a:endParaRPr lang="en-US" sz="3200" dirty="0" smtClean="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p:pic>
        <p:nvPicPr>
          <p:cNvPr id="101" name="Picture 100"/>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451645" y="610120"/>
            <a:ext cx="7857198" cy="3162855"/>
          </a:xfrm>
          <a:prstGeom prst="rect">
            <a:avLst/>
          </a:prstGeom>
        </p:spPr>
      </p:pic>
      <p:pic>
        <p:nvPicPr>
          <p:cNvPr id="102" name="Picture 101"/>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35704726" y="610120"/>
            <a:ext cx="7857198" cy="3162855"/>
          </a:xfrm>
          <a:prstGeom prst="rect">
            <a:avLst/>
          </a:prstGeom>
        </p:spPr>
      </p:pic>
      <p:sp>
        <p:nvSpPr>
          <p:cNvPr id="3" name="TextBox 2"/>
          <p:cNvSpPr txBox="1"/>
          <p:nvPr/>
        </p:nvSpPr>
        <p:spPr>
          <a:xfrm>
            <a:off x="2347535" y="7658351"/>
            <a:ext cx="184666" cy="1415772"/>
          </a:xfrm>
          <a:prstGeom prst="rect">
            <a:avLst/>
          </a:prstGeom>
          <a:noFill/>
        </p:spPr>
        <p:txBody>
          <a:bodyPr wrap="none" rtlCol="0">
            <a:spAutoFit/>
          </a:bodyPr>
          <a:lstStyle/>
          <a:p>
            <a:endParaRPr lang="en-US" dirty="0"/>
          </a:p>
        </p:txBody>
      </p:sp>
      <p:sp>
        <p:nvSpPr>
          <p:cNvPr id="84" name="Subtitle 14"/>
          <p:cNvSpPr txBox="1">
            <a:spLocks/>
          </p:cNvSpPr>
          <p:nvPr/>
        </p:nvSpPr>
        <p:spPr>
          <a:xfrm>
            <a:off x="1501896" y="6757303"/>
            <a:ext cx="12372990" cy="10172867"/>
          </a:xfrm>
          <a:prstGeom prst="rect">
            <a:avLst/>
          </a:prstGeom>
        </p:spPr>
        <p:txBody>
          <a:bodyPr vert="horz" lIns="438912" tIns="219456" rIns="438912" bIns="219456" rtlCol="0">
            <a:noAutofit/>
          </a:bodyPr>
          <a:lstStyle>
            <a:lvl1pPr marL="0" indent="0" algn="ctr" defTabSz="2194560" rtl="0" eaLnBrk="1" latinLnBrk="0" hangingPunct="1">
              <a:spcBef>
                <a:spcPct val="20000"/>
              </a:spcBef>
              <a:buFont typeface="Arial"/>
              <a:buNone/>
              <a:defRPr sz="15400" kern="1200">
                <a:solidFill>
                  <a:schemeClr val="tx1">
                    <a:tint val="75000"/>
                  </a:schemeClr>
                </a:solidFill>
                <a:latin typeface="+mn-lt"/>
                <a:ea typeface="+mn-ea"/>
                <a:cs typeface="+mn-cs"/>
              </a:defRPr>
            </a:lvl1pPr>
            <a:lvl2pPr marL="2194560" indent="0" algn="ctr" defTabSz="2194560" rtl="0" eaLnBrk="1" latinLnBrk="0" hangingPunct="1">
              <a:spcBef>
                <a:spcPct val="20000"/>
              </a:spcBef>
              <a:buFont typeface="Arial"/>
              <a:buNone/>
              <a:defRPr sz="13400" kern="1200">
                <a:solidFill>
                  <a:schemeClr val="tx1">
                    <a:tint val="75000"/>
                  </a:schemeClr>
                </a:solidFill>
                <a:latin typeface="+mn-lt"/>
                <a:ea typeface="+mn-ea"/>
                <a:cs typeface="+mn-cs"/>
              </a:defRPr>
            </a:lvl2pPr>
            <a:lvl3pPr marL="4389120" indent="0" algn="ctr" defTabSz="2194560" rtl="0" eaLnBrk="1" latinLnBrk="0" hangingPunct="1">
              <a:spcBef>
                <a:spcPct val="20000"/>
              </a:spcBef>
              <a:buFont typeface="Arial"/>
              <a:buNone/>
              <a:defRPr sz="11500" kern="1200">
                <a:solidFill>
                  <a:schemeClr val="tx1">
                    <a:tint val="75000"/>
                  </a:schemeClr>
                </a:solidFill>
                <a:latin typeface="+mn-lt"/>
                <a:ea typeface="+mn-ea"/>
                <a:cs typeface="+mn-cs"/>
              </a:defRPr>
            </a:lvl3pPr>
            <a:lvl4pPr marL="65836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4pPr>
            <a:lvl5pPr marL="877824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5pPr>
            <a:lvl6pPr marL="1097280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6pPr>
            <a:lvl7pPr marL="1316736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7pPr>
            <a:lvl8pPr marL="1536192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8pPr>
            <a:lvl9pPr marL="17556480" indent="0" algn="ctr" defTabSz="2194560" rtl="0" eaLnBrk="1" latinLnBrk="0" hangingPunct="1">
              <a:spcBef>
                <a:spcPct val="20000"/>
              </a:spcBef>
              <a:buFont typeface="Arial"/>
              <a:buNone/>
              <a:defRPr sz="9600" kern="1200">
                <a:solidFill>
                  <a:schemeClr val="tx1">
                    <a:tint val="75000"/>
                  </a:schemeClr>
                </a:solidFill>
                <a:latin typeface="+mn-lt"/>
                <a:ea typeface="+mn-ea"/>
                <a:cs typeface="+mn-cs"/>
              </a:defRPr>
            </a:lvl9pPr>
          </a:lstStyle>
          <a:p>
            <a:pPr marL="342900" indent="-342900" algn="l">
              <a:buFont typeface="Arial"/>
              <a:buChar char="•"/>
            </a:pPr>
            <a:r>
              <a:rPr lang="en-US" sz="2800" dirty="0">
                <a:solidFill>
                  <a:srgbClr val="000000"/>
                </a:solidFill>
                <a:latin typeface="Times New Roman"/>
                <a:cs typeface="Times New Roman"/>
              </a:rPr>
              <a:t>There were 1.7 million new cancer cases and 0.6 million cancer deaths in the USA in 2016.</a:t>
            </a:r>
          </a:p>
          <a:p>
            <a:pPr algn="l"/>
            <a:endParaRPr lang="en-US" sz="2800" dirty="0">
              <a:solidFill>
                <a:srgbClr val="000000"/>
              </a:solidFill>
              <a:latin typeface="Times New Roman"/>
              <a:ea typeface="Times New Roman" charset="0"/>
              <a:cs typeface="Times New Roman"/>
            </a:endParaRPr>
          </a:p>
          <a:p>
            <a:pPr marL="342900" indent="-342900" algn="l">
              <a:buFont typeface="Arial"/>
              <a:buChar char="•"/>
            </a:pPr>
            <a:r>
              <a:rPr lang="en-US" sz="2800" dirty="0">
                <a:solidFill>
                  <a:schemeClr val="tx1"/>
                </a:solidFill>
                <a:latin typeface="Times New Roman" charset="0"/>
                <a:ea typeface="Times New Roman" charset="0"/>
                <a:cs typeface="Times New Roman" charset="0"/>
              </a:rPr>
              <a:t>Early detection and prevention can increase cancer survival rates. </a:t>
            </a:r>
          </a:p>
          <a:p>
            <a:pPr marL="342900" indent="-342900" algn="l">
              <a:buFont typeface="Arial" charset="0"/>
              <a:buChar char="•"/>
            </a:pPr>
            <a:endParaRPr lang="en-US" sz="2800" dirty="0">
              <a:solidFill>
                <a:schemeClr val="tx1"/>
              </a:solidFill>
              <a:latin typeface="Times New Roman" charset="0"/>
              <a:ea typeface="Times New Roman" charset="0"/>
              <a:cs typeface="Times New Roman" charset="0"/>
            </a:endParaRPr>
          </a:p>
          <a:p>
            <a:pPr marL="342900" indent="-342900" algn="l">
              <a:buFont typeface="Arial" charset="0"/>
              <a:buChar char="•"/>
            </a:pPr>
            <a:r>
              <a:rPr lang="en-US" sz="2800" dirty="0">
                <a:solidFill>
                  <a:schemeClr val="tx1"/>
                </a:solidFill>
                <a:latin typeface="Times New Roman" charset="0"/>
                <a:ea typeface="Times New Roman" charset="0"/>
                <a:cs typeface="Times New Roman" charset="0"/>
              </a:rPr>
              <a:t>Genetic and </a:t>
            </a:r>
            <a:r>
              <a:rPr lang="en-US" sz="2800" dirty="0" err="1">
                <a:solidFill>
                  <a:schemeClr val="tx1"/>
                </a:solidFill>
                <a:latin typeface="Times New Roman" charset="0"/>
                <a:ea typeface="Times New Roman" charset="0"/>
                <a:cs typeface="Times New Roman" charset="0"/>
              </a:rPr>
              <a:t>bioinformatic</a:t>
            </a:r>
            <a:r>
              <a:rPr lang="en-US" sz="2800" dirty="0">
                <a:solidFill>
                  <a:schemeClr val="tx1"/>
                </a:solidFill>
                <a:latin typeface="Times New Roman" charset="0"/>
                <a:ea typeface="Times New Roman" charset="0"/>
                <a:cs typeface="Times New Roman" charset="0"/>
              </a:rPr>
              <a:t> approaches are crucial for identifying biomarkers, which play significant roles in cancer prevention, detection</a:t>
            </a:r>
            <a:r>
              <a:rPr lang="en-US" sz="2800" dirty="0" smtClean="0">
                <a:solidFill>
                  <a:schemeClr val="tx1"/>
                </a:solidFill>
                <a:latin typeface="Times New Roman" charset="0"/>
                <a:ea typeface="Times New Roman" charset="0"/>
                <a:cs typeface="Times New Roman" charset="0"/>
              </a:rPr>
              <a:t>, and treatment.   </a:t>
            </a:r>
          </a:p>
          <a:p>
            <a:pPr algn="l"/>
            <a:endParaRPr lang="en-US" sz="2800" dirty="0" smtClean="0">
              <a:solidFill>
                <a:schemeClr val="tx1"/>
              </a:solidFill>
              <a:latin typeface="Times New Roman" charset="0"/>
              <a:ea typeface="Times New Roman" charset="0"/>
              <a:cs typeface="Times New Roman" charset="0"/>
            </a:endParaRPr>
          </a:p>
          <a:p>
            <a:pPr marL="342900" indent="-342900" algn="l">
              <a:buFont typeface="Arial" charset="0"/>
              <a:buChar char="•"/>
            </a:pPr>
            <a:r>
              <a:rPr lang="en-US" sz="2800" dirty="0" smtClean="0">
                <a:solidFill>
                  <a:schemeClr val="tx1"/>
                </a:solidFill>
                <a:latin typeface="Times New Roman" charset="0"/>
                <a:ea typeface="Times New Roman" charset="0"/>
                <a:cs typeface="Times New Roman" charset="0"/>
              </a:rPr>
              <a:t>College </a:t>
            </a:r>
            <a:r>
              <a:rPr lang="en-US" sz="2800" dirty="0">
                <a:solidFill>
                  <a:schemeClr val="tx1"/>
                </a:solidFill>
                <a:latin typeface="Times New Roman" charset="0"/>
                <a:ea typeface="Times New Roman" charset="0"/>
                <a:cs typeface="Times New Roman" charset="0"/>
              </a:rPr>
              <a:t>of Science and Engineering has more than </a:t>
            </a:r>
            <a:r>
              <a:rPr lang="en-US" sz="2800" dirty="0" smtClean="0">
                <a:solidFill>
                  <a:schemeClr val="tx1"/>
                </a:solidFill>
                <a:latin typeface="Times New Roman" charset="0"/>
                <a:ea typeface="Times New Roman" charset="0"/>
                <a:cs typeface="Times New Roman" charset="0"/>
              </a:rPr>
              <a:t>ten </a:t>
            </a:r>
            <a:r>
              <a:rPr lang="en-US" sz="2800" dirty="0">
                <a:solidFill>
                  <a:schemeClr val="tx1"/>
                </a:solidFill>
                <a:latin typeface="Times New Roman" charset="0"/>
                <a:ea typeface="Times New Roman" charset="0"/>
                <a:cs typeface="Times New Roman" charset="0"/>
              </a:rPr>
              <a:t>investigators working on Cancer, Genetics, and Bioinformatics. </a:t>
            </a:r>
          </a:p>
          <a:p>
            <a:pPr marL="342900" indent="-342900" algn="l">
              <a:buFont typeface="Arial" charset="0"/>
              <a:buChar char="•"/>
            </a:pPr>
            <a:endParaRPr lang="en-US" sz="2800" dirty="0">
              <a:solidFill>
                <a:schemeClr val="tx1"/>
              </a:solidFill>
              <a:latin typeface="Times New Roman" charset="0"/>
              <a:ea typeface="Times New Roman" charset="0"/>
              <a:cs typeface="Times New Roman" charset="0"/>
            </a:endParaRPr>
          </a:p>
          <a:p>
            <a:pPr marL="342900" indent="-342900" algn="l">
              <a:buFont typeface="Arial" charset="0"/>
              <a:buChar char="•"/>
            </a:pPr>
            <a:r>
              <a:rPr lang="en-US" sz="2800" dirty="0">
                <a:solidFill>
                  <a:schemeClr val="tx1"/>
                </a:solidFill>
                <a:latin typeface="Times New Roman" charset="0"/>
                <a:ea typeface="Times New Roman" charset="0"/>
                <a:cs typeface="Times New Roman" charset="0"/>
              </a:rPr>
              <a:t>The following is a short list of these investigators’ research topics:  </a:t>
            </a:r>
          </a:p>
          <a:p>
            <a:pPr marL="1188720" lvl="1" indent="-457200" algn="l">
              <a:buFont typeface="Wingdings" charset="2"/>
              <a:buChar char="ü"/>
            </a:pPr>
            <a:r>
              <a:rPr lang="en-US" sz="2800" dirty="0">
                <a:solidFill>
                  <a:schemeClr val="tx1"/>
                </a:solidFill>
                <a:latin typeface="Times New Roman" charset="0"/>
                <a:ea typeface="Times New Roman" charset="0"/>
                <a:cs typeface="Times New Roman" charset="0"/>
              </a:rPr>
              <a:t>DNA repair gene mutations, </a:t>
            </a:r>
          </a:p>
          <a:p>
            <a:pPr marL="1188720" lvl="1" indent="-457200" algn="l">
              <a:buFont typeface="Wingdings" charset="2"/>
              <a:buChar char="ü"/>
            </a:pPr>
            <a:r>
              <a:rPr lang="en-US" sz="2800" dirty="0">
                <a:solidFill>
                  <a:schemeClr val="tx1"/>
                </a:solidFill>
                <a:latin typeface="Times New Roman" charset="0"/>
                <a:ea typeface="Times New Roman" charset="0"/>
                <a:cs typeface="Times New Roman" charset="0"/>
              </a:rPr>
              <a:t>Epigenetics (e.g., transposable elements and DNA methylation studies), </a:t>
            </a:r>
          </a:p>
          <a:p>
            <a:pPr marL="1188720" lvl="1" indent="-457200" algn="l">
              <a:buFont typeface="Wingdings" charset="2"/>
              <a:buChar char="ü"/>
            </a:pPr>
            <a:r>
              <a:rPr lang="en-US" sz="2800" dirty="0">
                <a:solidFill>
                  <a:schemeClr val="tx1"/>
                </a:solidFill>
                <a:latin typeface="Times New Roman" charset="0"/>
                <a:ea typeface="Times New Roman" charset="0"/>
                <a:cs typeface="Times New Roman" charset="0"/>
              </a:rPr>
              <a:t>Identification of novel gene targets for chemotherapy,</a:t>
            </a:r>
          </a:p>
          <a:p>
            <a:pPr marL="1188720" lvl="1" indent="-457200" algn="l">
              <a:buFont typeface="Wingdings" charset="2"/>
              <a:buChar char="ü"/>
            </a:pPr>
            <a:r>
              <a:rPr lang="en-US" sz="2800" dirty="0" err="1" smtClean="0">
                <a:solidFill>
                  <a:schemeClr val="tx1"/>
                </a:solidFill>
                <a:latin typeface="Times New Roman" charset="0"/>
                <a:ea typeface="Times New Roman" charset="0"/>
                <a:cs typeface="Times New Roman" charset="0"/>
              </a:rPr>
              <a:t>Nanomedicines</a:t>
            </a:r>
            <a:r>
              <a:rPr lang="en-US" sz="2800" dirty="0" smtClean="0">
                <a:solidFill>
                  <a:schemeClr val="tx1"/>
                </a:solidFill>
                <a:latin typeface="Times New Roman" charset="0"/>
                <a:ea typeface="Times New Roman" charset="0"/>
                <a:cs typeface="Times New Roman" charset="0"/>
              </a:rPr>
              <a:t> </a:t>
            </a:r>
            <a:r>
              <a:rPr lang="en-US" sz="2800" dirty="0">
                <a:solidFill>
                  <a:schemeClr val="tx1"/>
                </a:solidFill>
                <a:latin typeface="Times New Roman" charset="0"/>
                <a:ea typeface="Times New Roman" charset="0"/>
                <a:cs typeface="Times New Roman" charset="0"/>
              </a:rPr>
              <a:t>for cancer treatment,</a:t>
            </a:r>
          </a:p>
          <a:p>
            <a:pPr marL="1188720" lvl="1" indent="-457200" algn="l">
              <a:buFont typeface="Wingdings" charset="2"/>
              <a:buChar char="ü"/>
            </a:pPr>
            <a:r>
              <a:rPr lang="en-US" sz="2800" dirty="0">
                <a:solidFill>
                  <a:schemeClr val="tx1"/>
                </a:solidFill>
                <a:latin typeface="Times New Roman" charset="0"/>
                <a:ea typeface="Times New Roman" charset="0"/>
                <a:cs typeface="Times New Roman" charset="0"/>
              </a:rPr>
              <a:t>Cancer survival data analysis, </a:t>
            </a:r>
          </a:p>
          <a:p>
            <a:pPr marL="1188720" lvl="1" indent="-457200" algn="l">
              <a:buFont typeface="Wingdings" charset="2"/>
              <a:buChar char="ü"/>
            </a:pPr>
            <a:r>
              <a:rPr lang="en-US" sz="2800" dirty="0">
                <a:solidFill>
                  <a:schemeClr val="tx1"/>
                </a:solidFill>
                <a:latin typeface="Times New Roman" charset="0"/>
                <a:ea typeface="Times New Roman" charset="0"/>
                <a:cs typeface="Times New Roman" charset="0"/>
              </a:rPr>
              <a:t>Novel statistical and </a:t>
            </a:r>
            <a:r>
              <a:rPr lang="en-US" sz="2800" dirty="0" err="1">
                <a:solidFill>
                  <a:schemeClr val="tx1"/>
                </a:solidFill>
                <a:latin typeface="Times New Roman" charset="0"/>
                <a:ea typeface="Times New Roman" charset="0"/>
                <a:cs typeface="Times New Roman" charset="0"/>
              </a:rPr>
              <a:t>bioinformatic</a:t>
            </a:r>
            <a:r>
              <a:rPr lang="en-US" sz="2800" dirty="0">
                <a:solidFill>
                  <a:schemeClr val="tx1"/>
                </a:solidFill>
                <a:latin typeface="Times New Roman" charset="0"/>
                <a:ea typeface="Times New Roman" charset="0"/>
                <a:cs typeface="Times New Roman" charset="0"/>
              </a:rPr>
              <a:t> methodology development </a:t>
            </a:r>
          </a:p>
          <a:p>
            <a:pPr lvl="1" algn="l"/>
            <a:endParaRPr lang="en-US" sz="2800" dirty="0">
              <a:solidFill>
                <a:schemeClr val="tx1"/>
              </a:solidFill>
              <a:latin typeface="Times New Roman" charset="0"/>
              <a:ea typeface="Times New Roman" charset="0"/>
              <a:cs typeface="Times New Roman" charset="0"/>
            </a:endParaRPr>
          </a:p>
          <a:p>
            <a:pPr marL="457200" indent="-457200" algn="l">
              <a:buFont typeface="Arial"/>
              <a:buChar char="•"/>
            </a:pPr>
            <a:r>
              <a:rPr lang="en-US" sz="2800" dirty="0" smtClean="0">
                <a:solidFill>
                  <a:schemeClr val="tx1"/>
                </a:solidFill>
                <a:latin typeface="Times New Roman" charset="0"/>
                <a:ea typeface="Times New Roman" charset="0"/>
                <a:cs typeface="Times New Roman" charset="0"/>
              </a:rPr>
              <a:t>Nine </a:t>
            </a:r>
            <a:r>
              <a:rPr lang="en-US" sz="2800" dirty="0">
                <a:solidFill>
                  <a:schemeClr val="tx1"/>
                </a:solidFill>
                <a:latin typeface="Times New Roman" charset="0"/>
                <a:ea typeface="Times New Roman" charset="0"/>
                <a:cs typeface="Times New Roman" charset="0"/>
              </a:rPr>
              <a:t>investigators shared their research in this poster. </a:t>
            </a:r>
          </a:p>
        </p:txBody>
      </p:sp>
      <p:sp>
        <p:nvSpPr>
          <p:cNvPr id="116" name="TextBox 115"/>
          <p:cNvSpPr txBox="1"/>
          <p:nvPr/>
        </p:nvSpPr>
        <p:spPr>
          <a:xfrm>
            <a:off x="35674238" y="13015596"/>
            <a:ext cx="2100319" cy="523220"/>
          </a:xfrm>
          <a:prstGeom prst="rect">
            <a:avLst/>
          </a:prstGeom>
          <a:noFill/>
        </p:spPr>
        <p:txBody>
          <a:bodyPr wrap="none" rtlCol="0">
            <a:spAutoFit/>
          </a:bodyPr>
          <a:lstStyle/>
          <a:p>
            <a:r>
              <a:rPr lang="en-US" sz="2800" b="1" dirty="0">
                <a:solidFill>
                  <a:srgbClr val="000099"/>
                </a:solidFill>
              </a:rPr>
              <a:t>Environment</a:t>
            </a:r>
          </a:p>
        </p:txBody>
      </p:sp>
      <p:sp>
        <p:nvSpPr>
          <p:cNvPr id="117" name="TextBox 116"/>
          <p:cNvSpPr txBox="1"/>
          <p:nvPr/>
        </p:nvSpPr>
        <p:spPr>
          <a:xfrm>
            <a:off x="35674238" y="12137774"/>
            <a:ext cx="2716128" cy="523220"/>
          </a:xfrm>
          <a:prstGeom prst="rect">
            <a:avLst/>
          </a:prstGeom>
          <a:noFill/>
        </p:spPr>
        <p:txBody>
          <a:bodyPr wrap="none" rtlCol="0">
            <a:spAutoFit/>
          </a:bodyPr>
          <a:lstStyle/>
          <a:p>
            <a:r>
              <a:rPr lang="en-US" sz="2800" b="1" dirty="0">
                <a:solidFill>
                  <a:srgbClr val="000099"/>
                </a:solidFill>
              </a:rPr>
              <a:t>Stress Responses</a:t>
            </a:r>
          </a:p>
        </p:txBody>
      </p:sp>
      <p:sp>
        <p:nvSpPr>
          <p:cNvPr id="119" name="TextBox 118"/>
          <p:cNvSpPr txBox="1"/>
          <p:nvPr/>
        </p:nvSpPr>
        <p:spPr>
          <a:xfrm>
            <a:off x="38868928" y="14992752"/>
            <a:ext cx="4071820" cy="523220"/>
          </a:xfrm>
          <a:prstGeom prst="rect">
            <a:avLst/>
          </a:prstGeom>
          <a:noFill/>
        </p:spPr>
        <p:txBody>
          <a:bodyPr wrap="none" rtlCol="0">
            <a:spAutoFit/>
          </a:bodyPr>
          <a:lstStyle/>
          <a:p>
            <a:r>
              <a:rPr lang="en-US" sz="2800" b="1" dirty="0">
                <a:solidFill>
                  <a:srgbClr val="000099"/>
                </a:solidFill>
              </a:rPr>
              <a:t>Adaptation and/or Cancer</a:t>
            </a:r>
          </a:p>
        </p:txBody>
      </p:sp>
      <p:sp>
        <p:nvSpPr>
          <p:cNvPr id="120" name="Down Arrow 119"/>
          <p:cNvSpPr/>
          <p:nvPr/>
        </p:nvSpPr>
        <p:spPr>
          <a:xfrm rot="10800000">
            <a:off x="36198393" y="12590973"/>
            <a:ext cx="739887" cy="444843"/>
          </a:xfrm>
          <a:prstGeom prst="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99"/>
              </a:solidFill>
            </a:endParaRPr>
          </a:p>
        </p:txBody>
      </p:sp>
      <p:sp>
        <p:nvSpPr>
          <p:cNvPr id="122" name="Down Arrow 121"/>
          <p:cNvSpPr/>
          <p:nvPr/>
        </p:nvSpPr>
        <p:spPr>
          <a:xfrm rot="16200000">
            <a:off x="38353797" y="12194229"/>
            <a:ext cx="739886" cy="531230"/>
          </a:xfrm>
          <a:prstGeom prst="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99"/>
              </a:solidFill>
            </a:endParaRPr>
          </a:p>
        </p:txBody>
      </p:sp>
      <p:sp>
        <p:nvSpPr>
          <p:cNvPr id="139" name="TextBox 138"/>
          <p:cNvSpPr txBox="1"/>
          <p:nvPr/>
        </p:nvSpPr>
        <p:spPr>
          <a:xfrm>
            <a:off x="39085860" y="12137774"/>
            <a:ext cx="3047116" cy="523220"/>
          </a:xfrm>
          <a:prstGeom prst="rect">
            <a:avLst/>
          </a:prstGeom>
          <a:noFill/>
        </p:spPr>
        <p:txBody>
          <a:bodyPr wrap="none" rtlCol="0">
            <a:spAutoFit/>
          </a:bodyPr>
          <a:lstStyle/>
          <a:p>
            <a:r>
              <a:rPr lang="en-US" sz="2800" b="1" dirty="0">
                <a:solidFill>
                  <a:srgbClr val="000099"/>
                </a:solidFill>
              </a:rPr>
              <a:t>Epigenetic Changes</a:t>
            </a:r>
          </a:p>
        </p:txBody>
      </p:sp>
      <p:sp>
        <p:nvSpPr>
          <p:cNvPr id="140" name="Down Arrow 139"/>
          <p:cNvSpPr/>
          <p:nvPr/>
        </p:nvSpPr>
        <p:spPr>
          <a:xfrm rot="18600000">
            <a:off x="40375452" y="12778538"/>
            <a:ext cx="1114815" cy="889686"/>
          </a:xfrm>
          <a:prstGeom prst="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99"/>
              </a:solidFill>
            </a:endParaRPr>
          </a:p>
        </p:txBody>
      </p:sp>
      <p:sp>
        <p:nvSpPr>
          <p:cNvPr id="141" name="TextBox 140"/>
          <p:cNvSpPr txBox="1"/>
          <p:nvPr/>
        </p:nvSpPr>
        <p:spPr>
          <a:xfrm>
            <a:off x="40285726" y="13643933"/>
            <a:ext cx="2655022" cy="523220"/>
          </a:xfrm>
          <a:prstGeom prst="rect">
            <a:avLst/>
          </a:prstGeom>
          <a:noFill/>
        </p:spPr>
        <p:txBody>
          <a:bodyPr wrap="none" rtlCol="0">
            <a:spAutoFit/>
          </a:bodyPr>
          <a:lstStyle/>
          <a:p>
            <a:r>
              <a:rPr lang="en-US" sz="2800" b="1" dirty="0">
                <a:solidFill>
                  <a:srgbClr val="000099"/>
                </a:solidFill>
              </a:rPr>
              <a:t>Genetic Changes</a:t>
            </a:r>
          </a:p>
        </p:txBody>
      </p:sp>
      <p:sp>
        <p:nvSpPr>
          <p:cNvPr id="142" name="TextBox 141"/>
          <p:cNvSpPr txBox="1"/>
          <p:nvPr/>
        </p:nvSpPr>
        <p:spPr>
          <a:xfrm>
            <a:off x="40787126" y="12799901"/>
            <a:ext cx="1866152" cy="690638"/>
          </a:xfrm>
          <a:prstGeom prst="rect">
            <a:avLst/>
          </a:prstGeom>
          <a:noFill/>
        </p:spPr>
        <p:txBody>
          <a:bodyPr wrap="none" rtlCol="0">
            <a:spAutoFit/>
          </a:bodyPr>
          <a:lstStyle/>
          <a:p>
            <a:pPr>
              <a:lnSpc>
                <a:spcPct val="80000"/>
              </a:lnSpc>
            </a:pPr>
            <a:r>
              <a:rPr lang="en-US" sz="2400" b="1" dirty="0">
                <a:solidFill>
                  <a:srgbClr val="FF0000"/>
                </a:solidFill>
              </a:rPr>
              <a:t>Transposable</a:t>
            </a:r>
          </a:p>
          <a:p>
            <a:pPr>
              <a:lnSpc>
                <a:spcPct val="80000"/>
              </a:lnSpc>
            </a:pPr>
            <a:r>
              <a:rPr lang="en-US" sz="2400" b="1" dirty="0">
                <a:solidFill>
                  <a:srgbClr val="FF0000"/>
                </a:solidFill>
              </a:rPr>
              <a:t>Element</a:t>
            </a:r>
          </a:p>
        </p:txBody>
      </p:sp>
      <p:sp>
        <p:nvSpPr>
          <p:cNvPr id="143" name="Down Arrow 142"/>
          <p:cNvSpPr/>
          <p:nvPr/>
        </p:nvSpPr>
        <p:spPr>
          <a:xfrm>
            <a:off x="39568806" y="12672164"/>
            <a:ext cx="681318" cy="2269671"/>
          </a:xfrm>
          <a:prstGeom prst="downArrow">
            <a:avLst/>
          </a:prstGeom>
          <a:solidFill>
            <a:srgbClr val="000099"/>
          </a:solidFill>
          <a:ln>
            <a:solidFill>
              <a:srgbClr val="00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4" name="Down Arrow 143"/>
          <p:cNvSpPr/>
          <p:nvPr/>
        </p:nvSpPr>
        <p:spPr>
          <a:xfrm rot="2400000">
            <a:off x="40404286" y="14149440"/>
            <a:ext cx="986929" cy="889686"/>
          </a:xfrm>
          <a:prstGeom prst="downArrow">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99"/>
              </a:solidFill>
            </a:endParaRPr>
          </a:p>
        </p:txBody>
      </p:sp>
      <p:sp>
        <p:nvSpPr>
          <p:cNvPr id="145" name="TextBox 144"/>
          <p:cNvSpPr txBox="1"/>
          <p:nvPr/>
        </p:nvSpPr>
        <p:spPr>
          <a:xfrm>
            <a:off x="35714313" y="13616771"/>
            <a:ext cx="3371547" cy="1938992"/>
          </a:xfrm>
          <a:prstGeom prst="rect">
            <a:avLst/>
          </a:prstGeom>
          <a:noFill/>
        </p:spPr>
        <p:txBody>
          <a:bodyPr wrap="square" rtlCol="0">
            <a:spAutoFit/>
          </a:bodyPr>
          <a:lstStyle/>
          <a:p>
            <a:r>
              <a:rPr lang="en-US" sz="2400" b="1" dirty="0" smtClean="0"/>
              <a:t>Figure </a:t>
            </a:r>
            <a:r>
              <a:rPr lang="en-US" sz="2400" b="1" dirty="0"/>
              <a:t>1. </a:t>
            </a:r>
            <a:r>
              <a:rPr lang="en-US" sz="2400" dirty="0"/>
              <a:t>A newly developing hypothesis proposing molecular links between environment and cancer</a:t>
            </a:r>
          </a:p>
        </p:txBody>
      </p:sp>
      <p:pic>
        <p:nvPicPr>
          <p:cNvPr id="4" name="Picture 3"/>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2443499" y="18872262"/>
            <a:ext cx="1480300" cy="1948114"/>
          </a:xfrm>
          <a:prstGeom prst="rect">
            <a:avLst/>
          </a:prstGeom>
        </p:spPr>
      </p:pic>
    </p:spTree>
    <p:extLst>
      <p:ext uri="{BB962C8B-B14F-4D97-AF65-F5344CB8AC3E}">
        <p14:creationId xmlns:p14="http://schemas.microsoft.com/office/powerpoint/2010/main" val="5513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186</TotalTime>
  <Words>1290</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Times New Roman</vt:lpstr>
      <vt:lpstr>Wingdings</vt:lpstr>
      <vt:lpstr>Office Theme</vt:lpstr>
      <vt:lpstr>Cancer, Genetics, and Bioinformatics  College of Science and Engineering </vt:lpstr>
    </vt:vector>
  </TitlesOfParts>
  <Company>Texas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Texas State User</dc:creator>
  <cp:lastModifiedBy>Lee, Lauren E</cp:lastModifiedBy>
  <cp:revision>34</cp:revision>
  <dcterms:created xsi:type="dcterms:W3CDTF">2017-01-17T23:20:27Z</dcterms:created>
  <dcterms:modified xsi:type="dcterms:W3CDTF">2017-02-02T21:36:41Z</dcterms:modified>
</cp:coreProperties>
</file>