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5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Nunito Sans Bold" panose="00000800000000000000" pitchFamily="2" charset="0"/>
      <p:regular r:id="rId15"/>
      <p:bold r:id="rId16"/>
    </p:embeddedFont>
    <p:embeddedFont>
      <p:font typeface="Nunito Sans Bold Bold" panose="020B0604020202020204" charset="0"/>
      <p:regular r:id="rId17"/>
    </p:embeddedFont>
    <p:embeddedFont>
      <p:font typeface="Nunito Sans Regular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6" d="100"/>
          <a:sy n="76" d="100"/>
        </p:scale>
        <p:origin x="4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2PT8xBAx8g?feature=oembed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xPvLAx8SLQ?feature=oembed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mailto:chiefmatt@txstate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56"/>
            <a:ext cx="18288000" cy="102807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29087" y="5575149"/>
            <a:ext cx="12029827" cy="105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 dirty="0">
                <a:solidFill>
                  <a:srgbClr val="000000"/>
                </a:solidFill>
                <a:latin typeface="Nunito Sans Regular"/>
              </a:rPr>
              <a:t>Matthew E. Carmichael</a:t>
            </a: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Nunito Sans Regular"/>
              </a:rPr>
              <a:t>Chief of Police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97666" y="1150220"/>
            <a:ext cx="15692667" cy="4424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19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Nunito Sans Bold Bold"/>
              </a:rPr>
              <a:t>Campus Policing</a:t>
            </a:r>
          </a:p>
          <a:p>
            <a:pPr marL="0" lvl="0" indent="0" algn="ctr">
              <a:lnSpc>
                <a:spcPts val="11519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Nunito Sans Bold Bold"/>
              </a:rPr>
              <a:t>Love, Care, and Compassion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5400"/>
            <a:ext cx="18288000" cy="102807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88453" y="2191841"/>
            <a:ext cx="771999" cy="771999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788453" y="3471682"/>
            <a:ext cx="771999" cy="7719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788453" y="6031363"/>
            <a:ext cx="771999" cy="77199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788453" y="4751522"/>
            <a:ext cx="771999" cy="77199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9204270" y="1961383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200" dirty="0">
                <a:solidFill>
                  <a:srgbClr val="000000"/>
                </a:solidFill>
                <a:latin typeface="Nunito Sans Regular"/>
              </a:rPr>
              <a:t>All about UPD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01847" y="2181410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dirty="0">
                <a:solidFill>
                  <a:srgbClr val="FFFFFF"/>
                </a:solidFill>
                <a:latin typeface="Nunito Sans Regular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204270" y="3243451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Nunito Sans Regular"/>
              </a:rPr>
              <a:t>UPD Foundation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01847" y="3461251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FFFFFF"/>
                </a:solidFill>
                <a:latin typeface="Nunito Sans Regular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01847" y="6020932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FFFFFF"/>
                </a:solidFill>
                <a:latin typeface="Nunito Sans Regular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04270" y="4525519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Nunito Sans Regular"/>
              </a:rPr>
              <a:t>Love, Care, and Compassion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01847" y="4741091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FFFFFF"/>
                </a:solidFill>
                <a:latin typeface="Nunito Sans Regular"/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24666" y="2166228"/>
            <a:ext cx="463667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Nunito Sans Bold Bold"/>
              </a:rPr>
              <a:t>Overview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C8DCFB0E-7812-6321-40BB-D61D06851C06}"/>
              </a:ext>
            </a:extLst>
          </p:cNvPr>
          <p:cNvSpPr txBox="1"/>
          <p:nvPr/>
        </p:nvSpPr>
        <p:spPr>
          <a:xfrm>
            <a:off x="9204270" y="5726038"/>
            <a:ext cx="7322748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40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Nunito Sans Regular"/>
              </a:rPr>
              <a:t>Conclusion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1C344A2-B390-E6E1-2C0D-A827BB11E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08" y="3857681"/>
            <a:ext cx="5840990" cy="43807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r="1237"/>
          <a:stretch/>
        </p:blipFill>
        <p:spPr>
          <a:xfrm>
            <a:off x="226219" y="6256"/>
            <a:ext cx="18061781" cy="102807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4075509" y="5068491"/>
            <a:ext cx="10287000" cy="15001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19200" y="1333500"/>
            <a:ext cx="712790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Nunito Sans Bold"/>
              </a:rPr>
              <a:t>All About UPD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503D478-49A2-11BF-737E-B26B4FB5C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1" y="2699782"/>
            <a:ext cx="8071801" cy="45310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49DB2C-AD2A-660A-76C9-A9175BC2BBE4}"/>
              </a:ext>
            </a:extLst>
          </p:cNvPr>
          <p:cNvSpPr txBox="1"/>
          <p:nvPr/>
        </p:nvSpPr>
        <p:spPr>
          <a:xfrm>
            <a:off x="9562273" y="1562100"/>
            <a:ext cx="712552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Who Are We?</a:t>
            </a:r>
          </a:p>
          <a:p>
            <a:endParaRPr lang="en-US" sz="3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/>
              <a:t>Alumni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/>
              <a:t>Veterans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/>
              <a:t>Moms, dads, sisters, brothers, aunties, uncles A diverse group of people who are committed to keeping our students safe!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US" dirty="0"/>
          </a:p>
          <a:p>
            <a:pPr algn="ctr"/>
            <a:r>
              <a:rPr lang="en-US" sz="3600" dirty="0"/>
              <a:t>In short, WE CARE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-225472"/>
            <a:ext cx="18288000" cy="102807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19200" y="3567113"/>
            <a:ext cx="7727759" cy="3189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Nunito Sans Regular"/>
              </a:rPr>
              <a:t>Pillar 1 </a:t>
            </a:r>
            <a:r>
              <a:rPr lang="en-US" sz="2400" dirty="0">
                <a:solidFill>
                  <a:srgbClr val="000000"/>
                </a:solidFill>
                <a:latin typeface="Nunito Sans Regular"/>
              </a:rPr>
              <a:t>— Building </a:t>
            </a:r>
            <a:r>
              <a:rPr lang="en-US" sz="2400" b="1" dirty="0">
                <a:solidFill>
                  <a:srgbClr val="000000"/>
                </a:solidFill>
                <a:latin typeface="Nunito Sans Regular"/>
              </a:rPr>
              <a:t>trust</a:t>
            </a:r>
            <a:r>
              <a:rPr lang="en-US" sz="2400" dirty="0">
                <a:solidFill>
                  <a:srgbClr val="000000"/>
                </a:solidFill>
                <a:latin typeface="Nunito Sans Regular"/>
              </a:rPr>
              <a:t> and legitimacy.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Nunito Sans Regular"/>
              </a:rPr>
              <a:t>Pillar 2 </a:t>
            </a:r>
            <a:r>
              <a:rPr lang="en-US" sz="2400" dirty="0">
                <a:solidFill>
                  <a:srgbClr val="000000"/>
                </a:solidFill>
                <a:latin typeface="Nunito Sans Regular"/>
              </a:rPr>
              <a:t>— Policy and </a:t>
            </a:r>
            <a:r>
              <a:rPr lang="en-US" sz="2400" b="1" dirty="0">
                <a:solidFill>
                  <a:srgbClr val="000000"/>
                </a:solidFill>
                <a:latin typeface="Nunito Sans Regular"/>
              </a:rPr>
              <a:t>oversight</a:t>
            </a:r>
            <a:r>
              <a:rPr lang="en-US" sz="2400" dirty="0">
                <a:solidFill>
                  <a:srgbClr val="000000"/>
                </a:solidFill>
                <a:latin typeface="Nunito Sans Regular"/>
              </a:rPr>
              <a:t>.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Nunito Sans Regular"/>
              </a:rPr>
              <a:t>Pillar 3 </a:t>
            </a:r>
            <a:r>
              <a:rPr lang="en-US" sz="2400" dirty="0">
                <a:solidFill>
                  <a:srgbClr val="000000"/>
                </a:solidFill>
                <a:latin typeface="Nunito Sans Regular"/>
              </a:rPr>
              <a:t>— Technology and social media.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Nunito Sans Regular"/>
              </a:rPr>
              <a:t>Pillar 4 </a:t>
            </a:r>
            <a:r>
              <a:rPr lang="en-US" sz="2400" dirty="0">
                <a:solidFill>
                  <a:srgbClr val="000000"/>
                </a:solidFill>
                <a:latin typeface="Nunito Sans Regular"/>
              </a:rPr>
              <a:t>— </a:t>
            </a:r>
            <a:r>
              <a:rPr lang="en-US" sz="2400" b="1" dirty="0">
                <a:solidFill>
                  <a:srgbClr val="000000"/>
                </a:solidFill>
                <a:latin typeface="Nunito Sans Regular"/>
              </a:rPr>
              <a:t>Community</a:t>
            </a:r>
            <a:r>
              <a:rPr lang="en-US" sz="2400" dirty="0">
                <a:solidFill>
                  <a:srgbClr val="000000"/>
                </a:solidFill>
                <a:latin typeface="Nunito Sans Regular"/>
              </a:rPr>
              <a:t> policing and crime reduction.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Nunito Sans Regular"/>
              </a:rPr>
              <a:t>Pillar 5 </a:t>
            </a:r>
            <a:r>
              <a:rPr lang="en-US" sz="2400" dirty="0">
                <a:solidFill>
                  <a:srgbClr val="000000"/>
                </a:solidFill>
                <a:latin typeface="Nunito Sans Regular"/>
              </a:rPr>
              <a:t>— Officer training and education.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Nunito Sans Regular"/>
              </a:rPr>
              <a:t>Pillar 6 </a:t>
            </a:r>
            <a:r>
              <a:rPr lang="en-US" sz="2400" dirty="0">
                <a:solidFill>
                  <a:srgbClr val="000000"/>
                </a:solidFill>
                <a:latin typeface="Nunito Sans Regular"/>
              </a:rPr>
              <a:t>— Officer safety and </a:t>
            </a:r>
            <a:r>
              <a:rPr lang="en-US" sz="2400" b="1" dirty="0">
                <a:solidFill>
                  <a:srgbClr val="000000"/>
                </a:solidFill>
                <a:latin typeface="Nunito Sans Regular"/>
              </a:rPr>
              <a:t>wellness</a:t>
            </a:r>
            <a:r>
              <a:rPr lang="en-US" sz="2400" dirty="0">
                <a:solidFill>
                  <a:srgbClr val="000000"/>
                </a:solidFill>
                <a:latin typeface="Nunito Sans Regular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66800" y="439714"/>
            <a:ext cx="684498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Nunito Sans Bold"/>
              </a:rPr>
              <a:t>Our Foundation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32679" r="32679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4075509" y="5068491"/>
            <a:ext cx="10287000" cy="150019"/>
          </a:xfrm>
          <a:prstGeom prst="rect">
            <a:avLst/>
          </a:prstGeom>
        </p:spPr>
      </p:pic>
      <p:pic>
        <p:nvPicPr>
          <p:cNvPr id="15" name="Picture 14" descr="A blurry close-up of a busy street&#10;&#10;Description automatically generated with low confidence">
            <a:extLst>
              <a:ext uri="{FF2B5EF4-FFF2-40B4-BE49-F238E27FC236}">
                <a16:creationId xmlns:a16="http://schemas.microsoft.com/office/drawing/2014/main" id="{556B2B14-841D-295A-7D95-57DD2EF2D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109" y="3987848"/>
            <a:ext cx="8305800" cy="55372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11BDCED9-51F3-E444-2AE2-1F6921CE55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9" y="584224"/>
            <a:ext cx="2819400" cy="281940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9695ECDE-C849-328D-FB38-3C9FBB812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584224"/>
            <a:ext cx="28194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102807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99361" y="1536915"/>
            <a:ext cx="1408488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Nunito Sans Bold"/>
              </a:rPr>
              <a:t>Love, Care, and Compassion</a:t>
            </a:r>
          </a:p>
        </p:txBody>
      </p:sp>
      <p:pic>
        <p:nvPicPr>
          <p:cNvPr id="5" name="Online Media 4" title="12 Acts of Kindness From Police Officers">
            <a:hlinkClick r:id="" action="ppaction://media"/>
            <a:extLst>
              <a:ext uri="{FF2B5EF4-FFF2-40B4-BE49-F238E27FC236}">
                <a16:creationId xmlns:a16="http://schemas.microsoft.com/office/drawing/2014/main" id="{C0B8C776-A502-E71E-9C6B-50C7566FFD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668000" y="4302555"/>
            <a:ext cx="6489560" cy="366660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3DA34C-7C38-EF93-CD95-B33B4BB33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9361" y="3443193"/>
            <a:ext cx="5520640" cy="4525963"/>
          </a:xfrm>
        </p:spPr>
        <p:txBody>
          <a:bodyPr/>
          <a:lstStyle/>
          <a:p>
            <a:r>
              <a:rPr lang="en-US" dirty="0"/>
              <a:t>Can it be taught?</a:t>
            </a:r>
          </a:p>
          <a:p>
            <a:r>
              <a:rPr lang="en-US" dirty="0"/>
              <a:t>Recruitment, retention, and employee performance</a:t>
            </a:r>
          </a:p>
          <a:p>
            <a:r>
              <a:rPr lang="en-US" dirty="0"/>
              <a:t>How do we measure LCC?</a:t>
            </a:r>
          </a:p>
          <a:p>
            <a:r>
              <a:rPr lang="en-US" dirty="0"/>
              <a:t>Police practice LCC everyday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3464"/>
            <a:ext cx="18288000" cy="102807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32488" y="703226"/>
            <a:ext cx="82296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Nunito Sans Bold"/>
              </a:rPr>
              <a:t>LCC and Policing.  Really?</a:t>
            </a:r>
          </a:p>
        </p:txBody>
      </p:sp>
      <p:pic>
        <p:nvPicPr>
          <p:cNvPr id="10" name="Online Media 9" title="Fallen Davis Police Officer Natalie Corona speaks at own memorial through police academy video">
            <a:hlinkClick r:id="" action="ppaction://media"/>
            <a:extLst>
              <a:ext uri="{FF2B5EF4-FFF2-40B4-BE49-F238E27FC236}">
                <a16:creationId xmlns:a16="http://schemas.microsoft.com/office/drawing/2014/main" id="{4ABCBC3D-2454-4432-481A-3A5F09D1BC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8688" y="756876"/>
            <a:ext cx="6145530" cy="3472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14A26F-DBF1-6DD9-E379-2DD5CEA45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108" y="4707731"/>
            <a:ext cx="4500563" cy="4500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7B62E1-AF9B-D68A-FE09-CE4748BDE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1269" y="4710545"/>
            <a:ext cx="2114550" cy="2162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3C65A7-9643-46F7-E266-D0ECDE7B0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1270" y="6958012"/>
            <a:ext cx="2114550" cy="23014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361556-C6A8-8B34-E436-7238C8852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1607" y="4686300"/>
            <a:ext cx="2847975" cy="1600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EB30AD-E9AF-BFCE-66BA-604951E0C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15906" y="7048500"/>
            <a:ext cx="2619375" cy="1743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3640-5690-BD1D-642A-0DF72D1311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488" y="4710545"/>
            <a:ext cx="5306533" cy="3642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00" y="12700"/>
            <a:ext cx="18288000" cy="102807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99361" y="1536915"/>
            <a:ext cx="1408488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dirty="0">
                <a:solidFill>
                  <a:srgbClr val="000000"/>
                </a:solidFill>
                <a:latin typeface="Nunito Sans Bold"/>
              </a:rPr>
              <a:t>Demonstrate Compassion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3DA34C-7C38-EF93-CD95-B33B4BB33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9361" y="3443193"/>
            <a:ext cx="5520640" cy="4525963"/>
          </a:xfrm>
        </p:spPr>
        <p:txBody>
          <a:bodyPr/>
          <a:lstStyle/>
          <a:p>
            <a:r>
              <a:rPr lang="en-US" dirty="0"/>
              <a:t>Be a good listener</a:t>
            </a:r>
          </a:p>
          <a:p>
            <a:r>
              <a:rPr lang="en-US" dirty="0"/>
              <a:t>Be empathetic</a:t>
            </a:r>
          </a:p>
          <a:p>
            <a:r>
              <a:rPr lang="en-US" dirty="0"/>
              <a:t>Be an advocate</a:t>
            </a:r>
          </a:p>
          <a:p>
            <a:r>
              <a:rPr lang="en-US" dirty="0"/>
              <a:t>Be kind</a:t>
            </a:r>
          </a:p>
          <a:p>
            <a:pPr lvl="1"/>
            <a:r>
              <a:rPr lang="en-US" dirty="0"/>
              <a:t>Say something</a:t>
            </a:r>
          </a:p>
          <a:p>
            <a:pPr lvl="1"/>
            <a:r>
              <a:rPr lang="en-US" dirty="0"/>
              <a:t>Be random</a:t>
            </a:r>
          </a:p>
          <a:p>
            <a:pPr lvl="1"/>
            <a:r>
              <a:rPr lang="en-US" dirty="0"/>
              <a:t>Go for 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6A1D4-9B7E-8CB4-C5FC-832A6F684758}"/>
              </a:ext>
            </a:extLst>
          </p:cNvPr>
          <p:cNvSpPr txBox="1"/>
          <p:nvPr/>
        </p:nvSpPr>
        <p:spPr>
          <a:xfrm>
            <a:off x="7620001" y="7198195"/>
            <a:ext cx="9232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Police officers face countless difficult situations that can negatively affect their ability to have a sense of compassion.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8F46B-6109-1F0D-E97B-C87899F75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50" y="4248150"/>
            <a:ext cx="2552700" cy="179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2FAF30-DAD3-A4D4-E57C-B4E90277E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887" y="2843449"/>
            <a:ext cx="3770313" cy="2477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76F3A1-95D1-D71A-BA18-26792703C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4312" y="4327955"/>
            <a:ext cx="2668589" cy="19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03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86279"/>
            <a:ext cx="18288000" cy="102807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15755" y="1850145"/>
            <a:ext cx="695388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Nunito Sans Bold"/>
              </a:rPr>
              <a:t>Easy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18359" y="1860511"/>
            <a:ext cx="695388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79"/>
              </a:lnSpc>
              <a:spcBef>
                <a:spcPct val="0"/>
              </a:spcBef>
            </a:pPr>
            <a:r>
              <a:rPr lang="en-US" sz="6399" dirty="0">
                <a:solidFill>
                  <a:srgbClr val="000000"/>
                </a:solidFill>
                <a:latin typeface="Nunito Sans Bold"/>
              </a:rPr>
              <a:t>Difficult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5755" y="2954707"/>
            <a:ext cx="6953886" cy="212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799" dirty="0">
                <a:solidFill>
                  <a:srgbClr val="000000"/>
                </a:solidFill>
                <a:latin typeface="Nunito Sans Regular"/>
              </a:rPr>
              <a:t>I hate ………</a:t>
            </a:r>
          </a:p>
          <a:p>
            <a:pPr>
              <a:lnSpc>
                <a:spcPts val="4199"/>
              </a:lnSpc>
            </a:pPr>
            <a:r>
              <a:rPr lang="en-US" sz="2799" dirty="0">
                <a:solidFill>
                  <a:srgbClr val="000000"/>
                </a:solidFill>
                <a:latin typeface="Nunito Sans Regular"/>
              </a:rPr>
              <a:t>I don’t like …….</a:t>
            </a:r>
          </a:p>
          <a:p>
            <a:pPr>
              <a:lnSpc>
                <a:spcPts val="4199"/>
              </a:lnSpc>
            </a:pPr>
            <a:endParaRPr lang="en-US" sz="2799" dirty="0">
              <a:solidFill>
                <a:srgbClr val="000000"/>
              </a:solidFill>
              <a:latin typeface="Nunito Sans Regular"/>
            </a:endParaRPr>
          </a:p>
          <a:p>
            <a:pPr>
              <a:lnSpc>
                <a:spcPts val="4199"/>
              </a:lnSpc>
            </a:pPr>
            <a:endParaRPr lang="en-US" sz="2799" dirty="0">
              <a:solidFill>
                <a:srgbClr val="000000"/>
              </a:solidFill>
              <a:latin typeface="Nunito Sans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718359" y="2921365"/>
            <a:ext cx="6953886" cy="212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799" dirty="0">
                <a:solidFill>
                  <a:srgbClr val="000000"/>
                </a:solidFill>
                <a:latin typeface="Nunito Sans Regular"/>
              </a:rPr>
              <a:t>I </a:t>
            </a:r>
            <a:r>
              <a:rPr lang="en-US" sz="2799" b="1" dirty="0">
                <a:solidFill>
                  <a:srgbClr val="000000"/>
                </a:solidFill>
                <a:latin typeface="Nunito Sans Regular"/>
              </a:rPr>
              <a:t>love</a:t>
            </a:r>
            <a:r>
              <a:rPr lang="en-US" sz="2799" dirty="0">
                <a:solidFill>
                  <a:srgbClr val="000000"/>
                </a:solidFill>
                <a:latin typeface="Nunito Sans Regular"/>
              </a:rPr>
              <a:t> my …..</a:t>
            </a:r>
          </a:p>
          <a:p>
            <a:pPr>
              <a:lnSpc>
                <a:spcPts val="4199"/>
              </a:lnSpc>
            </a:pPr>
            <a:r>
              <a:rPr lang="en-US" sz="2799" dirty="0">
                <a:solidFill>
                  <a:srgbClr val="000000"/>
                </a:solidFill>
                <a:latin typeface="Nunito Sans Regular"/>
              </a:rPr>
              <a:t>I </a:t>
            </a:r>
            <a:r>
              <a:rPr lang="en-US" sz="2799" b="1" dirty="0">
                <a:solidFill>
                  <a:srgbClr val="000000"/>
                </a:solidFill>
                <a:latin typeface="Nunito Sans Regular"/>
              </a:rPr>
              <a:t>love</a:t>
            </a:r>
            <a:r>
              <a:rPr lang="en-US" sz="2799" dirty="0">
                <a:solidFill>
                  <a:srgbClr val="000000"/>
                </a:solidFill>
                <a:latin typeface="Nunito Sans Regular"/>
              </a:rPr>
              <a:t> our …….</a:t>
            </a:r>
          </a:p>
          <a:p>
            <a:pPr>
              <a:lnSpc>
                <a:spcPts val="4199"/>
              </a:lnSpc>
            </a:pPr>
            <a:endParaRPr lang="en-US" sz="2799" dirty="0">
              <a:solidFill>
                <a:srgbClr val="000000"/>
              </a:solidFill>
              <a:latin typeface="Nunito Sans Regular"/>
            </a:endParaRPr>
          </a:p>
          <a:p>
            <a:pPr>
              <a:lnSpc>
                <a:spcPts val="4199"/>
              </a:lnSpc>
            </a:pPr>
            <a:endParaRPr lang="en-US" sz="2799" dirty="0">
              <a:solidFill>
                <a:srgbClr val="000000"/>
              </a:solidFill>
              <a:latin typeface="Nunito Sans Regular"/>
            </a:endParaRPr>
          </a:p>
        </p:txBody>
      </p:sp>
      <p:pic>
        <p:nvPicPr>
          <p:cNvPr id="10" name="Picture 9" descr="A group of people posing for a photo in front of a brick building&#10;&#10;Description automatically generated">
            <a:extLst>
              <a:ext uri="{FF2B5EF4-FFF2-40B4-BE49-F238E27FC236}">
                <a16:creationId xmlns:a16="http://schemas.microsoft.com/office/drawing/2014/main" id="{0F0520DD-5C6D-627F-E38A-C87A56B5B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64" y="5676900"/>
            <a:ext cx="3962400" cy="2971800"/>
          </a:xfrm>
          <a:prstGeom prst="rect">
            <a:avLst/>
          </a:prstGeom>
        </p:spPr>
      </p:pic>
      <p:pic>
        <p:nvPicPr>
          <p:cNvPr id="12" name="Picture 11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EAA4009A-2931-8CFA-B644-D564521AA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59" y="5429250"/>
            <a:ext cx="4724400" cy="3543300"/>
          </a:xfrm>
          <a:prstGeom prst="rect">
            <a:avLst/>
          </a:prstGeom>
        </p:spPr>
      </p:pic>
      <p:pic>
        <p:nvPicPr>
          <p:cNvPr id="14" name="Picture 13" descr="A group of people standing in a room with a table and chairs&#10;&#10;Description automatically generated with medium confidence">
            <a:extLst>
              <a:ext uri="{FF2B5EF4-FFF2-40B4-BE49-F238E27FC236}">
                <a16:creationId xmlns:a16="http://schemas.microsoft.com/office/drawing/2014/main" id="{FD33D4DF-6AFB-8682-B5E3-253DCF1D3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138" y="5736226"/>
            <a:ext cx="4064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56"/>
            <a:ext cx="18288000" cy="102807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21318" y="2988110"/>
            <a:ext cx="1654060" cy="59685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50840" y="562334"/>
            <a:ext cx="11986320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00"/>
              </a:lnSpc>
              <a:spcBef>
                <a:spcPct val="0"/>
              </a:spcBef>
            </a:pPr>
            <a:r>
              <a:rPr lang="en-US" sz="11000" u="none" dirty="0">
                <a:solidFill>
                  <a:srgbClr val="000000"/>
                </a:solidFill>
                <a:latin typeface="Nunito Sans Bold"/>
              </a:rPr>
              <a:t>Thank you!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33428" y="3641777"/>
            <a:ext cx="9525872" cy="57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399"/>
              </a:lnSpc>
              <a:spcBef>
                <a:spcPct val="0"/>
              </a:spcBef>
            </a:pPr>
            <a:r>
              <a:rPr lang="en-US" sz="3999" u="none" dirty="0">
                <a:solidFill>
                  <a:srgbClr val="000000"/>
                </a:solidFill>
                <a:latin typeface="Nunito Sans Regular"/>
              </a:rPr>
              <a:t>My cell:  541-600-6192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33428" y="5718392"/>
            <a:ext cx="9525872" cy="57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399"/>
              </a:lnSpc>
              <a:spcBef>
                <a:spcPct val="0"/>
              </a:spcBef>
            </a:pPr>
            <a:r>
              <a:rPr lang="en-US" sz="3999" u="none" dirty="0">
                <a:solidFill>
                  <a:srgbClr val="000000"/>
                </a:solidFill>
                <a:latin typeface="Nunito Sans Regular"/>
                <a:hlinkClick r:id="rId4"/>
              </a:rPr>
              <a:t>chiefmatt@txstate.edu</a:t>
            </a:r>
            <a:r>
              <a:rPr lang="en-US" sz="3999" u="none" dirty="0">
                <a:solidFill>
                  <a:srgbClr val="000000"/>
                </a:solidFill>
                <a:latin typeface="Nunito Sans Regular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33428" y="7954236"/>
            <a:ext cx="9525872" cy="57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Nunito Sans Regular"/>
              </a:rPr>
              <a:t>@txstchiefmatt </a:t>
            </a:r>
            <a:endParaRPr lang="en-US" sz="3999" u="none" dirty="0">
              <a:solidFill>
                <a:srgbClr val="000000"/>
              </a:solidFill>
              <a:latin typeface="Nunito Sans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C142B2-8FB7-BDD2-326D-8A6BEA602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177" y="7048500"/>
            <a:ext cx="2234341" cy="22343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23B085D707F4098751086DAA04692" ma:contentTypeVersion="12" ma:contentTypeDescription="Create a new document." ma:contentTypeScope="" ma:versionID="dfb368550fef130e96526f9b6fc0724a">
  <xsd:schema xmlns:xsd="http://www.w3.org/2001/XMLSchema" xmlns:xs="http://www.w3.org/2001/XMLSchema" xmlns:p="http://schemas.microsoft.com/office/2006/metadata/properties" xmlns:ns2="a8ff1cec-f116-42eb-8ed1-276a99ace6dc" xmlns:ns3="69d0e476-c6f0-485e-953c-746f1db18c34" targetNamespace="http://schemas.microsoft.com/office/2006/metadata/properties" ma:root="true" ma:fieldsID="ffc94858bcfa27d78862272f3f950724" ns2:_="" ns3:_="">
    <xsd:import namespace="a8ff1cec-f116-42eb-8ed1-276a99ace6dc"/>
    <xsd:import namespace="69d0e476-c6f0-485e-953c-746f1db18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f1cec-f116-42eb-8ed1-276a99ace6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0e476-c6f0-485e-953c-746f1db18c3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487B74-057D-4A1A-BF97-179EAB47FE64}"/>
</file>

<file path=customXml/itemProps2.xml><?xml version="1.0" encoding="utf-8"?>
<ds:datastoreItem xmlns:ds="http://schemas.openxmlformats.org/officeDocument/2006/customXml" ds:itemID="{0EBEFFFC-C5FD-4133-9019-DC1392993388}"/>
</file>

<file path=customXml/itemProps3.xml><?xml version="1.0" encoding="utf-8"?>
<ds:datastoreItem xmlns:ds="http://schemas.openxmlformats.org/officeDocument/2006/customXml" ds:itemID="{6620018C-1893-41E4-976D-05529A5E0FDD}"/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225</Words>
  <Application>Microsoft Office PowerPoint</Application>
  <PresentationFormat>Custom</PresentationFormat>
  <Paragraphs>54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Nunito Sans Bold Bold</vt:lpstr>
      <vt:lpstr>Calibri</vt:lpstr>
      <vt:lpstr>Nunito Sans Bold</vt:lpstr>
      <vt:lpstr>Wingdings</vt:lpstr>
      <vt:lpstr>Nunito Sans Regular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SDD PPT Template</dc:title>
  <dc:creator>Carmichael, Matthew E</dc:creator>
  <cp:lastModifiedBy>Carmichael, Matthew E</cp:lastModifiedBy>
  <cp:revision>5</cp:revision>
  <dcterms:created xsi:type="dcterms:W3CDTF">2006-08-16T00:00:00Z</dcterms:created>
  <dcterms:modified xsi:type="dcterms:W3CDTF">2022-05-11T19:56:23Z</dcterms:modified>
  <dc:identifier>DAE_Ts1YMTA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0x0101004D723B085D707F4098751086DAA04692</vt:lpwstr>
  </property>
</Properties>
</file>