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5" r:id="rId3"/>
    <p:sldId id="258" r:id="rId4"/>
    <p:sldId id="261" r:id="rId5"/>
    <p:sldId id="264" r:id="rId6"/>
    <p:sldId id="262" r:id="rId7"/>
    <p:sldId id="259" r:id="rId8"/>
    <p:sldId id="270" r:id="rId9"/>
    <p:sldId id="271" r:id="rId10"/>
    <p:sldId id="269" r:id="rId11"/>
    <p:sldId id="267" r:id="rId12"/>
    <p:sldId id="283" r:id="rId13"/>
    <p:sldId id="274" r:id="rId14"/>
    <p:sldId id="277" r:id="rId15"/>
    <p:sldId id="278" r:id="rId16"/>
    <p:sldId id="282" r:id="rId17"/>
    <p:sldId id="284" r:id="rId18"/>
    <p:sldId id="260" r:id="rId19"/>
    <p:sldId id="265" r:id="rId20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 Sans Bold" panose="020B0604020202020204" charset="0"/>
      <p:regular r:id="rId25"/>
      <p:bold r:id="rId26"/>
    </p:embeddedFont>
    <p:embeddedFont>
      <p:font typeface="Nunito Sans Bold Bold" panose="020B0604020202020204" charset="0"/>
      <p:regular r:id="rId27"/>
    </p:embeddedFont>
    <p:embeddedFont>
      <p:font typeface="Nunito Sans Regular" panose="020B0604020202020204" charset="0"/>
      <p:regular r:id="rId28"/>
    </p:embeddedFont>
    <p:embeddedFont>
      <p:font typeface="Nunito Sans Regular 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98"/>
    <a:srgbClr val="6EA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jamesclear.com/domino-effect" TargetMode="Externa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interest.com/pin/i-like-this-matrix-of-james-marcias-theory-of-identity-formation-discussed-by-herb--85286986683972066/" TargetMode="Externa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services.txstate.edu/students-alumni/career-exploration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careerservices.txstate.edu/students-alumni/resources-services/career-competencies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helby@txstate.edu" TargetMode="External"/><Relationship Id="rId4" Type="http://schemas.openxmlformats.org/officeDocument/2006/relationships/hyperlink" Target="mailto:MLS332@txstate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dribbble.com/shots/4542877-Work-is-love-made-Visible" TargetMode="External"/><Relationship Id="rId4" Type="http://schemas.openxmlformats.org/officeDocument/2006/relationships/hyperlink" Target="https://oecdedutoday.com/preparing-youth-for-work-what-works-career-guidance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ersonalityjunkie.com/holland-code-riasec-career-interests-myers-briggs-types/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tudyonline.rmit.edu.au/blog/positive-workplace-culture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56"/>
            <a:ext cx="18288000" cy="102807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129087" y="5575149"/>
            <a:ext cx="12029827" cy="105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Madyson Flint &amp; Shelby Jimenez </a:t>
            </a:r>
          </a:p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Career Services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97666" y="800100"/>
            <a:ext cx="15692667" cy="4424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519"/>
              </a:lnSpc>
              <a:spcBef>
                <a:spcPct val="0"/>
              </a:spcBef>
            </a:pPr>
            <a:r>
              <a:rPr lang="en-US" sz="9600" dirty="0">
                <a:solidFill>
                  <a:srgbClr val="000000"/>
                </a:solidFill>
                <a:latin typeface="Nunito Sans Bold Bold"/>
              </a:rPr>
              <a:t>“When You Do Good,” </a:t>
            </a:r>
          </a:p>
          <a:p>
            <a:pPr marL="0" lvl="0" indent="0" algn="ctr">
              <a:lnSpc>
                <a:spcPts val="11519"/>
              </a:lnSpc>
              <a:spcBef>
                <a:spcPct val="0"/>
              </a:spcBef>
            </a:pPr>
            <a:r>
              <a:rPr lang="en-US" sz="9600" dirty="0">
                <a:solidFill>
                  <a:srgbClr val="000000"/>
                </a:solidFill>
                <a:latin typeface="Nunito Sans Bold Bold"/>
              </a:rPr>
              <a:t>You Cultivate Compassion </a:t>
            </a:r>
          </a:p>
          <a:p>
            <a:pPr marL="0" lvl="0" indent="0" algn="ctr">
              <a:lnSpc>
                <a:spcPts val="11519"/>
              </a:lnSpc>
              <a:spcBef>
                <a:spcPct val="0"/>
              </a:spcBef>
            </a:pPr>
            <a:r>
              <a:rPr lang="en-US" sz="9600" dirty="0">
                <a:solidFill>
                  <a:srgbClr val="000000"/>
                </a:solidFill>
                <a:latin typeface="Nunito Sans Bold Bold"/>
              </a:rPr>
              <a:t>in Your Career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56"/>
            <a:ext cx="18288000" cy="102807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24000" y="4076700"/>
            <a:ext cx="6002305" cy="4820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“Individuals influence and are influenced within environmental systems” (R. 2)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“It’s a ‘who’ and ‘where’ approach…” that takes into account “potential influences that can affect learning, thinking, reasoning, decision making, and … behavior” (R. 2)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24000" y="1409700"/>
            <a:ext cx="6002305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Nunito Sans Bold"/>
              </a:rPr>
              <a:t>Person-in-Environment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4075509" y="5068491"/>
            <a:ext cx="10287000" cy="150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357449-31E1-4AF8-AB5B-D11944AD3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185" y="723900"/>
            <a:ext cx="8031235" cy="841474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5904A32-B2C8-4675-9CF4-88370A62366A}"/>
              </a:ext>
            </a:extLst>
          </p:cNvPr>
          <p:cNvSpPr txBox="1"/>
          <p:nvPr/>
        </p:nvSpPr>
        <p:spPr>
          <a:xfrm>
            <a:off x="228600" y="190500"/>
            <a:ext cx="5943600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ts val="4199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Nunito Sans Regular"/>
              </a:rPr>
              <a:t>CAREER CONCEPTS &amp; THEORIES</a:t>
            </a:r>
          </a:p>
        </p:txBody>
      </p:sp>
    </p:spTree>
    <p:extLst>
      <p:ext uri="{BB962C8B-B14F-4D97-AF65-F5344CB8AC3E}">
        <p14:creationId xmlns:p14="http://schemas.microsoft.com/office/powerpoint/2010/main" val="281058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56"/>
            <a:ext cx="18288000" cy="102807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90600" y="5982458"/>
            <a:ext cx="4866685" cy="1478113"/>
            <a:chOff x="0" y="0"/>
            <a:chExt cx="5420212" cy="22290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l="l" t="t" r="r" b="b"/>
              <a:pathLst>
                <a:path w="5420212" h="2229061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007096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2101557" y="1019175"/>
            <a:ext cx="1408488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Nunito Sans Bold"/>
              </a:rPr>
              <a:t>Happenstance Approach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1E79017A-3B6B-550C-7381-BCD84BD0D24F}"/>
              </a:ext>
            </a:extLst>
          </p:cNvPr>
          <p:cNvSpPr txBox="1"/>
          <p:nvPr/>
        </p:nvSpPr>
        <p:spPr>
          <a:xfrm>
            <a:off x="1079814" y="2171700"/>
            <a:ext cx="12864786" cy="4281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0000"/>
                </a:solidFill>
                <a:latin typeface="Nunito Sans Regular"/>
              </a:rPr>
              <a:t>Mitchell, Levin, and </a:t>
            </a:r>
            <a:r>
              <a:rPr lang="en-US" sz="2100" b="1" dirty="0" err="1">
                <a:solidFill>
                  <a:srgbClr val="000000"/>
                </a:solidFill>
                <a:latin typeface="Nunito Sans Regular"/>
              </a:rPr>
              <a:t>Krumboltz</a:t>
            </a:r>
            <a:r>
              <a:rPr lang="en-US" sz="2100" b="1" dirty="0">
                <a:solidFill>
                  <a:srgbClr val="000000"/>
                </a:solidFill>
                <a:latin typeface="Nunito Sans Regular"/>
              </a:rPr>
              <a:t>: </a:t>
            </a: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“Chance events over one’s life span can have both positive and negative consequences” (R. 2)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“</a:t>
            </a:r>
            <a:r>
              <a:rPr lang="en-US" sz="2100" b="1" dirty="0">
                <a:solidFill>
                  <a:srgbClr val="000000"/>
                </a:solidFill>
                <a:latin typeface="Nunito Sans Regular"/>
              </a:rPr>
              <a:t>Approach the future with a positive attitude </a:t>
            </a: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and the curiosity and optimism that </a:t>
            </a:r>
            <a:r>
              <a:rPr lang="en-US" sz="2100" b="1" dirty="0">
                <a:solidFill>
                  <a:srgbClr val="000000"/>
                </a:solidFill>
                <a:latin typeface="Nunito Sans Regular"/>
              </a:rPr>
              <a:t>produces positive results</a:t>
            </a: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” (R. 2)</a:t>
            </a:r>
          </a:p>
          <a:p>
            <a:pPr marL="457200" indent="-457200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“Foster an attitude that </a:t>
            </a:r>
            <a:r>
              <a:rPr lang="en-US" sz="2100" b="1" dirty="0">
                <a:solidFill>
                  <a:srgbClr val="000000"/>
                </a:solidFill>
                <a:latin typeface="Nunito Sans Regular"/>
              </a:rPr>
              <a:t>takes advantage of unplanned events</a:t>
            </a: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: … look for solutions to… circumstances and develop strengths based on … past experiences in life and work” (R. 2)</a:t>
            </a:r>
          </a:p>
          <a:p>
            <a:pPr marL="457200" indent="-457200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Managing “unplanned events [good or bad] through </a:t>
            </a:r>
            <a:r>
              <a:rPr lang="en-US" sz="2100" b="1" dirty="0">
                <a:solidFill>
                  <a:srgbClr val="000000"/>
                </a:solidFill>
                <a:latin typeface="Nunito Sans Regular"/>
              </a:rPr>
              <a:t>developing skills</a:t>
            </a: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” (R.2): 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799" dirty="0">
              <a:solidFill>
                <a:srgbClr val="000000"/>
              </a:solidFill>
              <a:latin typeface="Nunito Sans Regular"/>
            </a:endParaRPr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85F88A76-63EB-5ED4-CF3F-7E7D9E27607C}"/>
              </a:ext>
            </a:extLst>
          </p:cNvPr>
          <p:cNvGrpSpPr/>
          <p:nvPr/>
        </p:nvGrpSpPr>
        <p:grpSpPr>
          <a:xfrm>
            <a:off x="6248400" y="5977107"/>
            <a:ext cx="4866685" cy="1478113"/>
            <a:chOff x="0" y="0"/>
            <a:chExt cx="5420212" cy="2229061"/>
          </a:xfrm>
        </p:grpSpPr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DDABD1A2-0FF1-FFA2-434E-BD5A6D02BB28}"/>
                </a:ext>
              </a:extLst>
            </p:cNvPr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l="l" t="t" r="r" b="b"/>
              <a:pathLst>
                <a:path w="5420212" h="2229061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007096"/>
            </a:solidFill>
          </p:spPr>
        </p:sp>
      </p:grpSp>
      <p:grpSp>
        <p:nvGrpSpPr>
          <p:cNvPr id="21" name="Group 3">
            <a:extLst>
              <a:ext uri="{FF2B5EF4-FFF2-40B4-BE49-F238E27FC236}">
                <a16:creationId xmlns:a16="http://schemas.microsoft.com/office/drawing/2014/main" id="{63193854-6904-4CEF-2BD2-FA5037583511}"/>
              </a:ext>
            </a:extLst>
          </p:cNvPr>
          <p:cNvGrpSpPr/>
          <p:nvPr/>
        </p:nvGrpSpPr>
        <p:grpSpPr>
          <a:xfrm>
            <a:off x="11614475" y="5977107"/>
            <a:ext cx="4866685" cy="1478113"/>
            <a:chOff x="0" y="0"/>
            <a:chExt cx="5420212" cy="2229061"/>
          </a:xfrm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66E3B577-1BD3-AF53-F593-820C7D0C9454}"/>
                </a:ext>
              </a:extLst>
            </p:cNvPr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l="l" t="t" r="r" b="b"/>
              <a:pathLst>
                <a:path w="5420212" h="2229061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007096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FFF32CDF-41D2-5067-F49C-60E700A74FE0}"/>
              </a:ext>
            </a:extLst>
          </p:cNvPr>
          <p:cNvGrpSpPr/>
          <p:nvPr/>
        </p:nvGrpSpPr>
        <p:grpSpPr>
          <a:xfrm>
            <a:off x="3423942" y="7769541"/>
            <a:ext cx="4866685" cy="1478113"/>
            <a:chOff x="0" y="0"/>
            <a:chExt cx="5420212" cy="2229061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EC7A5F99-E4F8-68BB-A9C3-25A09C2D9065}"/>
                </a:ext>
              </a:extLst>
            </p:cNvPr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l="l" t="t" r="r" b="b"/>
              <a:pathLst>
                <a:path w="5420212" h="2229061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007096"/>
            </a:solidFill>
          </p:spPr>
        </p:sp>
      </p:grpSp>
      <p:grpSp>
        <p:nvGrpSpPr>
          <p:cNvPr id="25" name="Group 3">
            <a:extLst>
              <a:ext uri="{FF2B5EF4-FFF2-40B4-BE49-F238E27FC236}">
                <a16:creationId xmlns:a16="http://schemas.microsoft.com/office/drawing/2014/main" id="{12074429-854B-6B6C-701F-91E6214B71B1}"/>
              </a:ext>
            </a:extLst>
          </p:cNvPr>
          <p:cNvGrpSpPr/>
          <p:nvPr/>
        </p:nvGrpSpPr>
        <p:grpSpPr>
          <a:xfrm>
            <a:off x="8845706" y="7756225"/>
            <a:ext cx="4866685" cy="1478113"/>
            <a:chOff x="0" y="0"/>
            <a:chExt cx="5420212" cy="2229061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9D93E10F-995A-6188-13E0-9AF91C44C879}"/>
                </a:ext>
              </a:extLst>
            </p:cNvPr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l="l" t="t" r="r" b="b"/>
              <a:pathLst>
                <a:path w="5420212" h="2229061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007096"/>
            </a:solidFill>
          </p:spPr>
        </p:sp>
      </p:grpSp>
      <p:sp>
        <p:nvSpPr>
          <p:cNvPr id="27" name="TextBox 12">
            <a:extLst>
              <a:ext uri="{FF2B5EF4-FFF2-40B4-BE49-F238E27FC236}">
                <a16:creationId xmlns:a16="http://schemas.microsoft.com/office/drawing/2014/main" id="{38216982-77D1-1FFB-F8C1-B4B237C236DD}"/>
              </a:ext>
            </a:extLst>
          </p:cNvPr>
          <p:cNvSpPr txBox="1"/>
          <p:nvPr/>
        </p:nvSpPr>
        <p:spPr>
          <a:xfrm>
            <a:off x="990600" y="6362700"/>
            <a:ext cx="4866685" cy="60401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dirty="0">
                <a:solidFill>
                  <a:srgbClr val="FFFFFF"/>
                </a:solidFill>
                <a:latin typeface="Nunito Sans Regular"/>
              </a:rPr>
              <a:t>Curiosity</a:t>
            </a: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E76F561A-6968-0201-609C-CED9F29B3361}"/>
              </a:ext>
            </a:extLst>
          </p:cNvPr>
          <p:cNvSpPr txBox="1"/>
          <p:nvPr/>
        </p:nvSpPr>
        <p:spPr>
          <a:xfrm>
            <a:off x="6248400" y="6362700"/>
            <a:ext cx="4866685" cy="60401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dirty="0">
                <a:solidFill>
                  <a:srgbClr val="FFFFFF"/>
                </a:solidFill>
                <a:latin typeface="Nunito Sans Regular"/>
              </a:rPr>
              <a:t>Persistence</a:t>
            </a: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9CA255B6-DED9-46A3-8B37-2132DE33E184}"/>
              </a:ext>
            </a:extLst>
          </p:cNvPr>
          <p:cNvSpPr txBox="1"/>
          <p:nvPr/>
        </p:nvSpPr>
        <p:spPr>
          <a:xfrm>
            <a:off x="11668715" y="6438900"/>
            <a:ext cx="4866685" cy="60401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dirty="0">
                <a:solidFill>
                  <a:srgbClr val="FFFFFF"/>
                </a:solidFill>
                <a:latin typeface="Nunito Sans Regular"/>
              </a:rPr>
              <a:t>Flexibility</a:t>
            </a: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73A3461B-12B2-8F93-AC49-0A336A5B7B72}"/>
              </a:ext>
            </a:extLst>
          </p:cNvPr>
          <p:cNvSpPr txBox="1"/>
          <p:nvPr/>
        </p:nvSpPr>
        <p:spPr>
          <a:xfrm>
            <a:off x="3439115" y="8191500"/>
            <a:ext cx="4866685" cy="60401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dirty="0">
                <a:solidFill>
                  <a:srgbClr val="FFFFFF"/>
                </a:solidFill>
                <a:latin typeface="Nunito Sans Regular"/>
              </a:rPr>
              <a:t>Optimism</a:t>
            </a:r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6D116C71-2293-D005-CB63-F816C23595EF}"/>
              </a:ext>
            </a:extLst>
          </p:cNvPr>
          <p:cNvSpPr txBox="1"/>
          <p:nvPr/>
        </p:nvSpPr>
        <p:spPr>
          <a:xfrm>
            <a:off x="8849315" y="8115300"/>
            <a:ext cx="4866685" cy="60401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dirty="0">
                <a:solidFill>
                  <a:srgbClr val="FFFFFF"/>
                </a:solidFill>
                <a:latin typeface="Nunito Sans Regular"/>
              </a:rPr>
              <a:t>Risk-Taking</a:t>
            </a:r>
          </a:p>
        </p:txBody>
      </p:sp>
      <p:pic>
        <p:nvPicPr>
          <p:cNvPr id="1026" name="Picture 2" descr="The Domino Effect: How to Create a Chain Reaction of Good Habits">
            <a:extLst>
              <a:ext uri="{FF2B5EF4-FFF2-40B4-BE49-F238E27FC236}">
                <a16:creationId xmlns:a16="http://schemas.microsoft.com/office/drawing/2014/main" id="{38397E9E-03EF-4AE2-BCF6-10CFDBF9D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67" b="77000" l="20000" r="71643">
                        <a14:foregroundMark x1="21643" y1="65778" x2="18357" y2="68111"/>
                        <a14:foregroundMark x1="18357" y1="68111" x2="20071" y2="73333"/>
                        <a14:foregroundMark x1="20071" y1="73333" x2="21786" y2="67778"/>
                        <a14:foregroundMark x1="21786" y1="67778" x2="21786" y2="65889"/>
                        <a14:foregroundMark x1="21071" y1="71444" x2="24857" y2="71889"/>
                        <a14:foregroundMark x1="24857" y1="71889" x2="28500" y2="71111"/>
                        <a14:foregroundMark x1="28500" y1="71111" x2="39857" y2="59556"/>
                        <a14:foregroundMark x1="39857" y1="59556" x2="45500" y2="48889"/>
                        <a14:foregroundMark x1="45500" y1="48889" x2="41571" y2="49333"/>
                        <a14:foregroundMark x1="41571" y1="49333" x2="38000" y2="55444"/>
                        <a14:foregroundMark x1="38000" y1="55444" x2="21071" y2="69778"/>
                        <a14:foregroundMark x1="21071" y1="69778" x2="21071" y2="71111"/>
                        <a14:foregroundMark x1="54571" y1="22889" x2="57857" y2="20444"/>
                        <a14:foregroundMark x1="57857" y1="20444" x2="61429" y2="21667"/>
                        <a14:foregroundMark x1="61429" y1="21667" x2="62500" y2="24667"/>
                        <a14:foregroundMark x1="70571" y1="22667" x2="74000" y2="64333"/>
                        <a14:foregroundMark x1="74000" y1="64333" x2="73500" y2="70889"/>
                        <a14:foregroundMark x1="73500" y1="70889" x2="64929" y2="77111"/>
                        <a14:foregroundMark x1="64929" y1="77111" x2="62214" y2="75222"/>
                        <a14:foregroundMark x1="71786" y1="46444" x2="72929" y2="69444"/>
                        <a14:foregroundMark x1="72929" y1="69444" x2="70000" y2="75000"/>
                        <a14:foregroundMark x1="70000" y1="75000" x2="65214" y2="76778"/>
                        <a14:foregroundMark x1="65214" y1="76778" x2="63929" y2="67556"/>
                        <a14:foregroundMark x1="63929" y1="67556" x2="64571" y2="49556"/>
                        <a14:foregroundMark x1="64571" y1="49556" x2="71643" y2="4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16222" r="23714" b="18000"/>
          <a:stretch/>
        </p:blipFill>
        <p:spPr bwMode="auto">
          <a:xfrm>
            <a:off x="13063334" y="2585897"/>
            <a:ext cx="4757351" cy="332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01BACDD-B9B0-4C6C-B9F0-D3FF2523D690}"/>
              </a:ext>
            </a:extLst>
          </p:cNvPr>
          <p:cNvSpPr txBox="1"/>
          <p:nvPr/>
        </p:nvSpPr>
        <p:spPr>
          <a:xfrm>
            <a:off x="13712391" y="5676900"/>
            <a:ext cx="4128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Nunito Sans Regular" panose="020B0604020202020204" charset="0"/>
              </a:rPr>
              <a:t>Image Source: </a:t>
            </a:r>
            <a:r>
              <a:rPr lang="en-US" sz="1200" dirty="0">
                <a:latin typeface="Nunito Sans Regular" panose="020B0604020202020204" charset="0"/>
                <a:hlinkClick r:id="rId5"/>
              </a:rPr>
              <a:t>https://jamesclear.com/domino-effect</a:t>
            </a:r>
            <a:r>
              <a:rPr lang="en-US" sz="1200" dirty="0">
                <a:latin typeface="Nunito Sans Regular" panose="020B0604020202020204" charset="0"/>
              </a:rPr>
              <a:t>  </a:t>
            </a: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A26EC27B-11A1-4B29-8831-BEB98500EBAB}"/>
              </a:ext>
            </a:extLst>
          </p:cNvPr>
          <p:cNvSpPr txBox="1"/>
          <p:nvPr/>
        </p:nvSpPr>
        <p:spPr>
          <a:xfrm>
            <a:off x="228600" y="190500"/>
            <a:ext cx="5943600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ts val="4199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Nunito Sans Regular"/>
              </a:rPr>
              <a:t>CAREER CONCEPTS &amp; THEORIES</a:t>
            </a:r>
          </a:p>
        </p:txBody>
      </p:sp>
    </p:spTree>
    <p:extLst>
      <p:ext uri="{BB962C8B-B14F-4D97-AF65-F5344CB8AC3E}">
        <p14:creationId xmlns:p14="http://schemas.microsoft.com/office/powerpoint/2010/main" val="327310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56"/>
            <a:ext cx="18288000" cy="102807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38200" y="800100"/>
            <a:ext cx="1408488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Nunito Sans Bold"/>
              </a:rPr>
              <a:t>Recommendations in Practice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99361" y="3162300"/>
            <a:ext cx="14089277" cy="5278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>
              <a:buSzPct val="100000"/>
              <a:tabLst>
                <a:tab pos="1371600" algn="l"/>
              </a:tabLst>
            </a:pPr>
            <a:r>
              <a:rPr lang="en-US" sz="2100" b="1" dirty="0">
                <a:solidFill>
                  <a:srgbClr val="201F1E"/>
                </a:solidFill>
                <a:latin typeface="Nunito Sans Regular" panose="020B0604020202020204" charset="0"/>
              </a:rPr>
              <a:t>Self: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rgbClr val="201F1E"/>
                </a:solidFill>
                <a:latin typeface="Nunito Sans Regular" panose="020B0604020202020204" charset="0"/>
              </a:rPr>
              <a:t>Assess where you are in your career, </a:t>
            </a:r>
            <a:r>
              <a:rPr lang="en-US" sz="2100" dirty="0"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what is providing you satisfaction/what is not, and what you could do to have a better fit or improve the environment you work in </a:t>
            </a:r>
            <a:endParaRPr lang="en-US" sz="2100" dirty="0">
              <a:effectLst/>
              <a:latin typeface="Nunito Sans Regular" panose="020B060402020202020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Inquire about meaningful projects that fit your interest that you could be a part of or inquire about solutions to problems you face </a:t>
            </a:r>
            <a:endParaRPr lang="en-US" sz="2100" dirty="0">
              <a:effectLst/>
              <a:latin typeface="Nunito Sans Regular" panose="020B060402020202020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Manage workplace/life stress with coping strategies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100" dirty="0"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Reflect on and remember daily your “why” for doing the work that you do serving students </a:t>
            </a:r>
            <a:endParaRPr lang="en-US" sz="2100" dirty="0">
              <a:effectLst/>
              <a:latin typeface="Nunito Sans Regular" panose="020B060402020202020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Consider groups of community and seeking/offering mentorship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100" dirty="0">
              <a:latin typeface="Nunito Sans Regular" panose="020B0604020202020204" charset="0"/>
              <a:ea typeface="Times New Roman" panose="02020603050405020304" pitchFamily="18" charset="0"/>
            </a:endParaRPr>
          </a:p>
          <a:p>
            <a:pPr fontAlgn="base">
              <a:buSzPct val="100000"/>
              <a:tabLst>
                <a:tab pos="1371600" algn="l"/>
              </a:tabLst>
            </a:pPr>
            <a:r>
              <a:rPr lang="en-US" sz="2100" b="1" dirty="0">
                <a:solidFill>
                  <a:srgbClr val="201F1E"/>
                </a:solidFill>
                <a:latin typeface="Nunito Sans Regular" panose="020B0604020202020204" charset="0"/>
              </a:rPr>
              <a:t>Working with Colleagues: </a:t>
            </a:r>
          </a:p>
          <a:p>
            <a:pPr marL="342900" indent="-342900" fontAlgn="base">
              <a:buSzPct val="100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100" dirty="0">
                <a:solidFill>
                  <a:srgbClr val="201F1E"/>
                </a:solidFill>
                <a:latin typeface="Nunito Sans Regular" panose="020B0604020202020204" charset="0"/>
              </a:rPr>
              <a:t>Serve as a mentor</a:t>
            </a:r>
          </a:p>
          <a:p>
            <a:pPr marL="342900" indent="-342900" fontAlgn="base">
              <a:buSzPct val="100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100" u="none" dirty="0">
                <a:solidFill>
                  <a:srgbClr val="201F1E"/>
                </a:solidFill>
                <a:latin typeface="Nunito Sans Regular" panose="020B0604020202020204" charset="0"/>
              </a:rPr>
              <a:t>Offer and maximize shadowing or training opportunities</a:t>
            </a:r>
          </a:p>
          <a:p>
            <a:pPr marL="342900" indent="-342900" fontAlgn="base">
              <a:buSzPct val="100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100" dirty="0">
                <a:solidFill>
                  <a:srgbClr val="201F1E"/>
                </a:solidFill>
                <a:latin typeface="Nunito Sans Regular" panose="020B0604020202020204" charset="0"/>
              </a:rPr>
              <a:t>Supervisor: Implement these ideas and research additional ideas on positively impacting your workplace/job satisfaction levels of your team (morale; projects fitted to strengths)</a:t>
            </a:r>
            <a:endParaRPr lang="en-US" sz="2100" dirty="0">
              <a:effectLst/>
              <a:latin typeface="Nunito Sans Regular" panose="020B0604020202020204" charset="0"/>
              <a:ea typeface="Times New Roman" panose="02020603050405020304" pitchFamily="18" charset="0"/>
            </a:endParaRPr>
          </a:p>
          <a:p>
            <a:pPr fontAlgn="base">
              <a:buSzPct val="100000"/>
              <a:tabLst>
                <a:tab pos="1371600" algn="l"/>
              </a:tabLst>
            </a:pPr>
            <a:endParaRPr lang="en-US" sz="2100" b="1" dirty="0">
              <a:solidFill>
                <a:srgbClr val="201F1E"/>
              </a:solidFill>
              <a:latin typeface="Nunito Sans Regular" panose="020B0604020202020204" charset="0"/>
            </a:endParaRPr>
          </a:p>
          <a:p>
            <a:pPr fontAlgn="base">
              <a:buSzPct val="100000"/>
              <a:tabLst>
                <a:tab pos="1371600" algn="l"/>
              </a:tabLst>
            </a:pPr>
            <a:endParaRPr lang="en-US" sz="2799" u="none" dirty="0">
              <a:solidFill>
                <a:srgbClr val="000000"/>
              </a:solidFill>
              <a:latin typeface="Nunito Sans Regular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0753225-88CB-90B1-9EFD-75C8365562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2019300"/>
            <a:ext cx="18288000" cy="15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7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56"/>
            <a:ext cx="18288000" cy="102807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94215" y="5165808"/>
            <a:ext cx="5532090" cy="2666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Identity status as related to resolving crises 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Involves exploration of identity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Looks at commitment to identity (R. 4)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94215" y="1333500"/>
            <a:ext cx="5532090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Nunito Sans Bold"/>
              </a:rPr>
              <a:t>Ego Identity Statuses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4075509" y="5068491"/>
            <a:ext cx="10287000" cy="150019"/>
          </a:xfrm>
          <a:prstGeom prst="rect">
            <a:avLst/>
          </a:prstGeom>
        </p:spPr>
      </p:pic>
      <p:pic>
        <p:nvPicPr>
          <p:cNvPr id="1028" name="Picture 4" descr="Stages of psychosocial development, Emotional development, Psychology  student">
            <a:extLst>
              <a:ext uri="{FF2B5EF4-FFF2-40B4-BE49-F238E27FC236}">
                <a16:creationId xmlns:a16="http://schemas.microsoft.com/office/drawing/2014/main" id="{90B4BC11-DE82-4468-8D58-AF410539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562100"/>
            <a:ext cx="7738428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1E68BA-587E-48A3-801A-D79A84AC2166}"/>
              </a:ext>
            </a:extLst>
          </p:cNvPr>
          <p:cNvSpPr txBox="1"/>
          <p:nvPr/>
        </p:nvSpPr>
        <p:spPr>
          <a:xfrm>
            <a:off x="9889436" y="7886700"/>
            <a:ext cx="7941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Nunito Sans Regular" panose="020B0604020202020204" charset="0"/>
              </a:rPr>
              <a:t>Image Source: </a:t>
            </a:r>
            <a:r>
              <a:rPr lang="en-US" sz="1200" dirty="0">
                <a:latin typeface="Nunito Sans Regular" panose="020B0604020202020204" charset="0"/>
                <a:hlinkClick r:id="rId5"/>
              </a:rPr>
              <a:t>https://www.pinterest.com/pin/i-like-this-matrix-of-james-marcias-theory-of-identity-formation-discussed-by-herb--85286986683972066/</a:t>
            </a:r>
            <a:r>
              <a:rPr lang="en-US" sz="1200" dirty="0">
                <a:latin typeface="Nunito Sans Regular" panose="020B0604020202020204" charset="0"/>
              </a:rPr>
              <a:t>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01132A5-27BD-4FE8-B985-D2F39A28116C}"/>
              </a:ext>
            </a:extLst>
          </p:cNvPr>
          <p:cNvSpPr/>
          <p:nvPr/>
        </p:nvSpPr>
        <p:spPr>
          <a:xfrm rot="5400000">
            <a:off x="14980163" y="1028700"/>
            <a:ext cx="2057400" cy="609600"/>
          </a:xfrm>
          <a:prstGeom prst="rightArrow">
            <a:avLst/>
          </a:prstGeom>
          <a:solidFill>
            <a:srgbClr val="6EA096"/>
          </a:solidFill>
          <a:ln>
            <a:solidFill>
              <a:srgbClr val="006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3253A5-20A3-4F0F-8F28-8B929AFCB9BB}"/>
              </a:ext>
            </a:extLst>
          </p:cNvPr>
          <p:cNvSpPr/>
          <p:nvPr/>
        </p:nvSpPr>
        <p:spPr>
          <a:xfrm>
            <a:off x="13834428" y="2476500"/>
            <a:ext cx="3733800" cy="2286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9717CD53-505B-459D-B224-D6A6B838C046}"/>
              </a:ext>
            </a:extLst>
          </p:cNvPr>
          <p:cNvSpPr txBox="1"/>
          <p:nvPr/>
        </p:nvSpPr>
        <p:spPr>
          <a:xfrm>
            <a:off x="228600" y="190500"/>
            <a:ext cx="5943600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ts val="4199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Nunito Sans Regular"/>
              </a:rPr>
              <a:t>STUDENT DEVELOPMENT THEORIES</a:t>
            </a:r>
          </a:p>
        </p:txBody>
      </p:sp>
    </p:spTree>
    <p:extLst>
      <p:ext uri="{BB962C8B-B14F-4D97-AF65-F5344CB8AC3E}">
        <p14:creationId xmlns:p14="http://schemas.microsoft.com/office/powerpoint/2010/main" val="1463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56"/>
            <a:ext cx="18288000" cy="102807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53084" y="1782817"/>
            <a:ext cx="5489017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Nunito Sans Bold"/>
              </a:rPr>
              <a:t>Validation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59422" y="1638300"/>
            <a:ext cx="7354741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Nunito Sans Regular Bold"/>
              </a:rPr>
              <a:t>Process</a:t>
            </a:r>
            <a:endParaRPr lang="en-US" sz="3999" u="none" dirty="0">
              <a:solidFill>
                <a:srgbClr val="000000"/>
              </a:solidFill>
              <a:latin typeface="Nunito Sans Regular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459422" y="2400300"/>
            <a:ext cx="8352502" cy="1619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lvl="0" indent="-342900" algn="l">
              <a:lnSpc>
                <a:spcPts val="315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“An enabling, confirming, and supportive process initiated by in- and out-of-class agents that foster academic and interpersonal development” (R. 4)</a:t>
            </a:r>
          </a:p>
          <a:p>
            <a:pPr marL="342900" lvl="0" indent="-342900" algn="l">
              <a:lnSpc>
                <a:spcPts val="315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Building confidence that students can succeed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59422" y="4457700"/>
            <a:ext cx="7354741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Nunito Sans Regular Bold"/>
              </a:rPr>
              <a:t>Agents</a:t>
            </a:r>
            <a:endParaRPr lang="en-US" sz="3999" u="none" dirty="0">
              <a:solidFill>
                <a:srgbClr val="000000"/>
              </a:solidFill>
              <a:latin typeface="Nunito Sans Regular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459422" y="5295900"/>
            <a:ext cx="8352502" cy="798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lvl="0" indent="-342900" algn="l">
              <a:lnSpc>
                <a:spcPts val="315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Includes instructors, student affairs staff, academic advisors, and more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59422" y="6515100"/>
            <a:ext cx="7354741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99"/>
              </a:lnSpc>
              <a:spcBef>
                <a:spcPct val="0"/>
              </a:spcBef>
            </a:pPr>
            <a:r>
              <a:rPr lang="en-US" sz="3999" u="none" dirty="0">
                <a:solidFill>
                  <a:srgbClr val="000000"/>
                </a:solidFill>
                <a:latin typeface="Nunito Sans Regular Bold"/>
              </a:rPr>
              <a:t>Effectiveness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59422" y="7277100"/>
            <a:ext cx="8352502" cy="2030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lvl="0" indent="-342900" algn="l">
              <a:lnSpc>
                <a:spcPts val="315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The more validation received = Richer and more successful student experience </a:t>
            </a:r>
          </a:p>
          <a:p>
            <a:pPr marL="342900" lvl="0" indent="-342900" algn="l">
              <a:lnSpc>
                <a:spcPts val="315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Significant for all, but key to those “who may doubt their ability to succeed” (R. 4)</a:t>
            </a:r>
          </a:p>
          <a:p>
            <a:pPr marL="342900" lvl="0" indent="-342900" algn="l">
              <a:lnSpc>
                <a:spcPts val="315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Especially beneficial in the beginning of their college career </a:t>
            </a:r>
          </a:p>
        </p:txBody>
      </p:sp>
      <p:pic>
        <p:nvPicPr>
          <p:cNvPr id="2054" name="Picture 6" descr="Academic Advising : Texas State University">
            <a:extLst>
              <a:ext uri="{FF2B5EF4-FFF2-40B4-BE49-F238E27FC236}">
                <a16:creationId xmlns:a16="http://schemas.microsoft.com/office/drawing/2014/main" id="{4F5E4201-AB17-4458-9A13-A60A6B8BB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20" y="3210136"/>
            <a:ext cx="4249888" cy="23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cademic Advising : McCoy College of Business : Texas State University">
            <a:extLst>
              <a:ext uri="{FF2B5EF4-FFF2-40B4-BE49-F238E27FC236}">
                <a16:creationId xmlns:a16="http://schemas.microsoft.com/office/drawing/2014/main" id="{EE166A38-D29E-49F1-BB9E-968E0A360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87" y="5899653"/>
            <a:ext cx="4351601" cy="29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0426E940-B04D-4E37-B4AE-2865F87D48B2}"/>
              </a:ext>
            </a:extLst>
          </p:cNvPr>
          <p:cNvSpPr txBox="1"/>
          <p:nvPr/>
        </p:nvSpPr>
        <p:spPr>
          <a:xfrm>
            <a:off x="228600" y="190500"/>
            <a:ext cx="5943600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ts val="4199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Nunito Sans Regular"/>
              </a:rPr>
              <a:t>STUDENT DEVELOPMENT THEORIES</a:t>
            </a:r>
          </a:p>
        </p:txBody>
      </p:sp>
    </p:spTree>
    <p:extLst>
      <p:ext uri="{BB962C8B-B14F-4D97-AF65-F5344CB8AC3E}">
        <p14:creationId xmlns:p14="http://schemas.microsoft.com/office/powerpoint/2010/main" val="946333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56"/>
            <a:ext cx="18288000" cy="102807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90600" y="5982458"/>
            <a:ext cx="4866685" cy="1478113"/>
            <a:chOff x="0" y="0"/>
            <a:chExt cx="5420212" cy="22290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l="l" t="t" r="r" b="b"/>
              <a:pathLst>
                <a:path w="5420212" h="2229061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007096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2101557" y="1019175"/>
            <a:ext cx="1408488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Nunito Sans Bold"/>
              </a:rPr>
              <a:t>Marginality + Mattering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1E79017A-3B6B-550C-7381-BCD84BD0D24F}"/>
              </a:ext>
            </a:extLst>
          </p:cNvPr>
          <p:cNvSpPr txBox="1"/>
          <p:nvPr/>
        </p:nvSpPr>
        <p:spPr>
          <a:xfrm>
            <a:off x="1994214" y="2400300"/>
            <a:ext cx="13702985" cy="3204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Nunito Sans Regular"/>
              </a:rPr>
              <a:t>Feelings of </a:t>
            </a:r>
            <a:r>
              <a:rPr lang="en-US" sz="2400" b="1" dirty="0">
                <a:solidFill>
                  <a:srgbClr val="000000"/>
                </a:solidFill>
                <a:latin typeface="Nunito Sans Regular"/>
              </a:rPr>
              <a:t>marginality</a:t>
            </a:r>
            <a:r>
              <a:rPr lang="en-US" sz="2400" dirty="0">
                <a:solidFill>
                  <a:srgbClr val="000000"/>
                </a:solidFill>
                <a:latin typeface="Nunito Sans Regular"/>
              </a:rPr>
              <a:t> tied to taking on new roles, feeling </a:t>
            </a:r>
            <a:r>
              <a:rPr lang="en-US" sz="2400" b="1" dirty="0">
                <a:solidFill>
                  <a:srgbClr val="000000"/>
                </a:solidFill>
                <a:latin typeface="Nunito Sans Regular"/>
              </a:rPr>
              <a:t>uncertain about new roles </a:t>
            </a:r>
            <a:r>
              <a:rPr lang="en-US" sz="2400" dirty="0">
                <a:solidFill>
                  <a:srgbClr val="000000"/>
                </a:solidFill>
                <a:latin typeface="Nunito Sans Regular"/>
              </a:rPr>
              <a:t>and leads to feeling as if </a:t>
            </a:r>
            <a:r>
              <a:rPr lang="en-US" sz="2400" b="1" dirty="0">
                <a:solidFill>
                  <a:srgbClr val="000000"/>
                </a:solidFill>
                <a:latin typeface="Nunito Sans Regular"/>
              </a:rPr>
              <a:t>they don’t fit in </a:t>
            </a:r>
            <a:r>
              <a:rPr lang="en-US" sz="2400" dirty="0">
                <a:solidFill>
                  <a:srgbClr val="000000"/>
                </a:solidFill>
                <a:latin typeface="Nunito Sans Regular"/>
              </a:rPr>
              <a:t>or </a:t>
            </a:r>
            <a:r>
              <a:rPr lang="en-US" sz="2400" b="1" dirty="0">
                <a:solidFill>
                  <a:srgbClr val="000000"/>
                </a:solidFill>
                <a:latin typeface="Nunito Sans Regular"/>
              </a:rPr>
              <a:t>don’t matter </a:t>
            </a:r>
            <a:r>
              <a:rPr lang="en-US" sz="2400" dirty="0">
                <a:solidFill>
                  <a:srgbClr val="000000"/>
                </a:solidFill>
                <a:latin typeface="Nunito Sans Regular"/>
              </a:rPr>
              <a:t>to anyone </a:t>
            </a:r>
          </a:p>
          <a:p>
            <a:pPr marL="457200" indent="-457200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Nunito Sans Regular"/>
              </a:rPr>
              <a:t>Mattering</a:t>
            </a:r>
            <a:r>
              <a:rPr lang="en-US" sz="2400" dirty="0">
                <a:solidFill>
                  <a:srgbClr val="000000"/>
                </a:solidFill>
                <a:latin typeface="Nunito Sans Regular"/>
              </a:rPr>
              <a:t> as defined by </a:t>
            </a:r>
            <a:r>
              <a:rPr lang="en-US" sz="2400" b="1" dirty="0">
                <a:solidFill>
                  <a:srgbClr val="000000"/>
                </a:solidFill>
                <a:latin typeface="Nunito Sans Regular"/>
              </a:rPr>
              <a:t>Schlossberg: </a:t>
            </a:r>
            <a:r>
              <a:rPr lang="en-US" sz="2400" dirty="0">
                <a:solidFill>
                  <a:srgbClr val="000000"/>
                </a:solidFill>
                <a:latin typeface="Nunito Sans Regular"/>
              </a:rPr>
              <a:t>“Our belief, whether right or wrong, that we matter to someone else” (R. 4)</a:t>
            </a:r>
          </a:p>
          <a:p>
            <a:pPr marL="457200" indent="-457200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Nunito Sans Regular"/>
              </a:rPr>
              <a:t>Need the </a:t>
            </a:r>
            <a:r>
              <a:rPr lang="en-US" sz="2400" b="1" dirty="0">
                <a:solidFill>
                  <a:srgbClr val="000000"/>
                </a:solidFill>
                <a:latin typeface="Nunito Sans Regular"/>
              </a:rPr>
              <a:t>following aspects </a:t>
            </a:r>
            <a:r>
              <a:rPr lang="en-US" sz="2400" dirty="0">
                <a:solidFill>
                  <a:srgbClr val="000000"/>
                </a:solidFill>
                <a:latin typeface="Nunito Sans Regular"/>
              </a:rPr>
              <a:t>to feel like they </a:t>
            </a:r>
            <a:r>
              <a:rPr lang="en-US" sz="2400" b="1" dirty="0">
                <a:solidFill>
                  <a:srgbClr val="000000"/>
                </a:solidFill>
                <a:latin typeface="Nunito Sans Regular"/>
              </a:rPr>
              <a:t>matter: 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799" dirty="0">
              <a:solidFill>
                <a:srgbClr val="000000"/>
              </a:solidFill>
              <a:latin typeface="Nunito Sans Regular"/>
            </a:endParaRPr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85F88A76-63EB-5ED4-CF3F-7E7D9E27607C}"/>
              </a:ext>
            </a:extLst>
          </p:cNvPr>
          <p:cNvGrpSpPr/>
          <p:nvPr/>
        </p:nvGrpSpPr>
        <p:grpSpPr>
          <a:xfrm>
            <a:off x="6248400" y="5977107"/>
            <a:ext cx="4866685" cy="1478113"/>
            <a:chOff x="0" y="0"/>
            <a:chExt cx="5420212" cy="2229061"/>
          </a:xfrm>
        </p:grpSpPr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DDABD1A2-0FF1-FFA2-434E-BD5A6D02BB28}"/>
                </a:ext>
              </a:extLst>
            </p:cNvPr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l="l" t="t" r="r" b="b"/>
              <a:pathLst>
                <a:path w="5420212" h="2229061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007096"/>
            </a:solidFill>
          </p:spPr>
        </p:sp>
      </p:grpSp>
      <p:grpSp>
        <p:nvGrpSpPr>
          <p:cNvPr id="21" name="Group 3">
            <a:extLst>
              <a:ext uri="{FF2B5EF4-FFF2-40B4-BE49-F238E27FC236}">
                <a16:creationId xmlns:a16="http://schemas.microsoft.com/office/drawing/2014/main" id="{63193854-6904-4CEF-2BD2-FA5037583511}"/>
              </a:ext>
            </a:extLst>
          </p:cNvPr>
          <p:cNvGrpSpPr/>
          <p:nvPr/>
        </p:nvGrpSpPr>
        <p:grpSpPr>
          <a:xfrm>
            <a:off x="11614475" y="5977107"/>
            <a:ext cx="4866685" cy="1478113"/>
            <a:chOff x="0" y="0"/>
            <a:chExt cx="5420212" cy="2229061"/>
          </a:xfrm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66E3B577-1BD3-AF53-F593-820C7D0C9454}"/>
                </a:ext>
              </a:extLst>
            </p:cNvPr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l="l" t="t" r="r" b="b"/>
              <a:pathLst>
                <a:path w="5420212" h="2229061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007096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FFF32CDF-41D2-5067-F49C-60E700A74FE0}"/>
              </a:ext>
            </a:extLst>
          </p:cNvPr>
          <p:cNvGrpSpPr/>
          <p:nvPr/>
        </p:nvGrpSpPr>
        <p:grpSpPr>
          <a:xfrm>
            <a:off x="3423942" y="7769541"/>
            <a:ext cx="4866685" cy="1478113"/>
            <a:chOff x="0" y="0"/>
            <a:chExt cx="5420212" cy="2229061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EC7A5F99-E4F8-68BB-A9C3-25A09C2D9065}"/>
                </a:ext>
              </a:extLst>
            </p:cNvPr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l="l" t="t" r="r" b="b"/>
              <a:pathLst>
                <a:path w="5420212" h="2229061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007096"/>
            </a:solidFill>
          </p:spPr>
        </p:sp>
      </p:grpSp>
      <p:grpSp>
        <p:nvGrpSpPr>
          <p:cNvPr id="25" name="Group 3">
            <a:extLst>
              <a:ext uri="{FF2B5EF4-FFF2-40B4-BE49-F238E27FC236}">
                <a16:creationId xmlns:a16="http://schemas.microsoft.com/office/drawing/2014/main" id="{12074429-854B-6B6C-701F-91E6214B71B1}"/>
              </a:ext>
            </a:extLst>
          </p:cNvPr>
          <p:cNvGrpSpPr/>
          <p:nvPr/>
        </p:nvGrpSpPr>
        <p:grpSpPr>
          <a:xfrm>
            <a:off x="8845706" y="7756225"/>
            <a:ext cx="4866685" cy="1478113"/>
            <a:chOff x="0" y="0"/>
            <a:chExt cx="5420212" cy="2229061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9D93E10F-995A-6188-13E0-9AF91C44C879}"/>
                </a:ext>
              </a:extLst>
            </p:cNvPr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l="l" t="t" r="r" b="b"/>
              <a:pathLst>
                <a:path w="5420212" h="2229061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007096"/>
            </a:solidFill>
          </p:spPr>
        </p:sp>
      </p:grpSp>
      <p:sp>
        <p:nvSpPr>
          <p:cNvPr id="27" name="TextBox 12">
            <a:extLst>
              <a:ext uri="{FF2B5EF4-FFF2-40B4-BE49-F238E27FC236}">
                <a16:creationId xmlns:a16="http://schemas.microsoft.com/office/drawing/2014/main" id="{38216982-77D1-1FFB-F8C1-B4B237C236DD}"/>
              </a:ext>
            </a:extLst>
          </p:cNvPr>
          <p:cNvSpPr txBox="1"/>
          <p:nvPr/>
        </p:nvSpPr>
        <p:spPr>
          <a:xfrm>
            <a:off x="990600" y="6362700"/>
            <a:ext cx="4866685" cy="60401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dirty="0">
                <a:solidFill>
                  <a:srgbClr val="FFFFFF"/>
                </a:solidFill>
                <a:latin typeface="Nunito Sans Regular"/>
              </a:rPr>
              <a:t>Attention</a:t>
            </a: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E76F561A-6968-0201-609C-CED9F29B3361}"/>
              </a:ext>
            </a:extLst>
          </p:cNvPr>
          <p:cNvSpPr txBox="1"/>
          <p:nvPr/>
        </p:nvSpPr>
        <p:spPr>
          <a:xfrm>
            <a:off x="6248400" y="6362700"/>
            <a:ext cx="4866685" cy="60401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dirty="0">
                <a:solidFill>
                  <a:srgbClr val="FFFFFF"/>
                </a:solidFill>
                <a:latin typeface="Nunito Sans Regular"/>
              </a:rPr>
              <a:t>Importance</a:t>
            </a: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9CA255B6-DED9-46A3-8B37-2132DE33E184}"/>
              </a:ext>
            </a:extLst>
          </p:cNvPr>
          <p:cNvSpPr txBox="1"/>
          <p:nvPr/>
        </p:nvSpPr>
        <p:spPr>
          <a:xfrm>
            <a:off x="11668715" y="6438900"/>
            <a:ext cx="4866685" cy="60401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dirty="0">
                <a:solidFill>
                  <a:srgbClr val="FFFFFF"/>
                </a:solidFill>
                <a:latin typeface="Nunito Sans Regular"/>
              </a:rPr>
              <a:t>Ego-Extension</a:t>
            </a: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73A3461B-12B2-8F93-AC49-0A336A5B7B72}"/>
              </a:ext>
            </a:extLst>
          </p:cNvPr>
          <p:cNvSpPr txBox="1"/>
          <p:nvPr/>
        </p:nvSpPr>
        <p:spPr>
          <a:xfrm>
            <a:off x="3439115" y="8191500"/>
            <a:ext cx="4866685" cy="60401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dirty="0">
                <a:solidFill>
                  <a:srgbClr val="FFFFFF"/>
                </a:solidFill>
                <a:latin typeface="Nunito Sans Regular"/>
              </a:rPr>
              <a:t>Dependence</a:t>
            </a:r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6D116C71-2293-D005-CB63-F816C23595EF}"/>
              </a:ext>
            </a:extLst>
          </p:cNvPr>
          <p:cNvSpPr txBox="1"/>
          <p:nvPr/>
        </p:nvSpPr>
        <p:spPr>
          <a:xfrm>
            <a:off x="8849315" y="8115300"/>
            <a:ext cx="4866685" cy="60401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dirty="0">
                <a:solidFill>
                  <a:srgbClr val="FFFFFF"/>
                </a:solidFill>
                <a:latin typeface="Nunito Sans Regular"/>
              </a:rPr>
              <a:t>Appreciated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250D3C6C-B1C2-435F-8C57-89A380803260}"/>
              </a:ext>
            </a:extLst>
          </p:cNvPr>
          <p:cNvSpPr txBox="1"/>
          <p:nvPr/>
        </p:nvSpPr>
        <p:spPr>
          <a:xfrm>
            <a:off x="228600" y="190500"/>
            <a:ext cx="5943600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ts val="4199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Nunito Sans Regular"/>
              </a:rPr>
              <a:t>STUDENT DEVELOPMENT THEORIES</a:t>
            </a:r>
          </a:p>
        </p:txBody>
      </p:sp>
    </p:spTree>
    <p:extLst>
      <p:ext uri="{BB962C8B-B14F-4D97-AF65-F5344CB8AC3E}">
        <p14:creationId xmlns:p14="http://schemas.microsoft.com/office/powerpoint/2010/main" val="55672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56"/>
            <a:ext cx="18288000" cy="102807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38200" y="800100"/>
            <a:ext cx="1408488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Nunito Sans Bold"/>
              </a:rPr>
              <a:t>Recommendations in Practice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99361" y="2857500"/>
            <a:ext cx="14089277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>
              <a:buSzPct val="100000"/>
              <a:tabLst>
                <a:tab pos="1371600" algn="l"/>
              </a:tabLst>
            </a:pPr>
            <a:r>
              <a:rPr lang="en-US" sz="2100" b="1" dirty="0">
                <a:solidFill>
                  <a:srgbClr val="201F1E"/>
                </a:solidFill>
                <a:latin typeface="Nunito Sans Regular" panose="020B0604020202020204" charset="0"/>
              </a:rPr>
              <a:t>Working with Students: </a:t>
            </a:r>
          </a:p>
          <a:p>
            <a:pPr marL="342900" indent="-342900" fontAlgn="base">
              <a:buSzPct val="100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100" u="none" dirty="0">
                <a:solidFill>
                  <a:srgbClr val="201F1E"/>
                </a:solidFill>
                <a:latin typeface="Nunito Sans Regular" panose="020B0604020202020204" charset="0"/>
              </a:rPr>
              <a:t>Validate students verbally and utilize the concepts of “mattering” to show compassion and care to students regarding their career development within college</a:t>
            </a:r>
            <a:endParaRPr lang="en-US" sz="2100" dirty="0">
              <a:solidFill>
                <a:srgbClr val="201F1E"/>
              </a:solidFill>
              <a:latin typeface="Nunito Sans Regular" panose="020B0604020202020204" charset="0"/>
            </a:endParaRPr>
          </a:p>
          <a:p>
            <a:pPr marL="342900" indent="-342900" fontAlgn="base">
              <a:buSzPct val="100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100" dirty="0">
                <a:solidFill>
                  <a:srgbClr val="201F1E"/>
                </a:solidFill>
                <a:latin typeface="Nunito Sans Regular" panose="020B0604020202020204" charset="0"/>
              </a:rPr>
              <a:t>Familiarize yourself with Career Services’ resources </a:t>
            </a:r>
            <a:r>
              <a:rPr lang="en-US" sz="2100" dirty="0">
                <a:solidFill>
                  <a:srgbClr val="201F1E"/>
                </a:solidFill>
                <a:latin typeface="Nunito Sans Regular" panose="020B0604020202020204" charset="0"/>
                <a:sym typeface="Wingdings" panose="05000000000000000000" pitchFamily="2" charset="2"/>
              </a:rPr>
              <a:t> provide recommendation and “warm” referrals </a:t>
            </a:r>
            <a:endParaRPr lang="en-US" sz="2100" dirty="0">
              <a:solidFill>
                <a:srgbClr val="201F1E"/>
              </a:solidFill>
              <a:latin typeface="Nunito Sans Regular" panose="020B0604020202020204" charset="0"/>
            </a:endParaRPr>
          </a:p>
          <a:p>
            <a:pPr marL="342900" indent="-342900" fontAlgn="base">
              <a:buSzPct val="100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100" u="none" dirty="0">
                <a:solidFill>
                  <a:srgbClr val="201F1E"/>
                </a:solidFill>
                <a:latin typeface="Nunito Sans Regular" panose="020B0604020202020204" charset="0"/>
              </a:rPr>
              <a:t>Integrate “Career Competencies” into your work developing students</a:t>
            </a:r>
          </a:p>
          <a:p>
            <a:pPr marL="342900" indent="-342900" fontAlgn="base">
              <a:buSzPct val="100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100" dirty="0">
                <a:solidFill>
                  <a:srgbClr val="201F1E"/>
                </a:solidFill>
                <a:latin typeface="Nunito Sans Regular" panose="020B0604020202020204" charset="0"/>
              </a:rPr>
              <a:t>Serve as a mentor/role model (informational interviewing, networking) </a:t>
            </a:r>
            <a:endParaRPr lang="en-US" sz="2799" u="none" dirty="0">
              <a:solidFill>
                <a:srgbClr val="000000"/>
              </a:solidFill>
              <a:latin typeface="Nunito Sans Regular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0753225-88CB-90B1-9EFD-75C8365562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2019300"/>
            <a:ext cx="18288000" cy="152821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0C3897C-BE81-498B-A051-7BD90871B1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6"/>
          <a:stretch/>
        </p:blipFill>
        <p:spPr>
          <a:xfrm>
            <a:off x="10210800" y="5399041"/>
            <a:ext cx="6580202" cy="3588699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F7437D3-DEA3-487E-9716-F82DAAC4C8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46" y="5051832"/>
            <a:ext cx="5278856" cy="3959142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A32D0BD1-CA86-4FE8-B58F-BDF79FF6DCA9}"/>
              </a:ext>
            </a:extLst>
          </p:cNvPr>
          <p:cNvSpPr txBox="1"/>
          <p:nvPr/>
        </p:nvSpPr>
        <p:spPr>
          <a:xfrm>
            <a:off x="10883099" y="4305300"/>
            <a:ext cx="5499901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Nunito Sans Bold"/>
              </a:rPr>
              <a:t>NACE Career-Ready </a:t>
            </a:r>
            <a:r>
              <a:rPr lang="en-US" sz="2000" b="1" dirty="0">
                <a:solidFill>
                  <a:srgbClr val="000000"/>
                </a:solidFill>
                <a:latin typeface="Nunito Sans Bold"/>
              </a:rPr>
              <a:t>Competencies</a:t>
            </a:r>
          </a:p>
        </p:txBody>
      </p:sp>
    </p:spTree>
    <p:extLst>
      <p:ext uri="{BB962C8B-B14F-4D97-AF65-F5344CB8AC3E}">
        <p14:creationId xmlns:p14="http://schemas.microsoft.com/office/powerpoint/2010/main" val="665745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56"/>
            <a:ext cx="18288000" cy="102807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00200" y="928687"/>
            <a:ext cx="5489017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Nunito Sans Bold"/>
              </a:rPr>
              <a:t>Reflection Time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59422" y="1714500"/>
            <a:ext cx="7354741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Nunito Sans Regular Bold"/>
              </a:rPr>
              <a:t>Self </a:t>
            </a:r>
            <a:endParaRPr lang="en-US" sz="3999" u="none" dirty="0">
              <a:solidFill>
                <a:srgbClr val="000000"/>
              </a:solidFill>
              <a:latin typeface="Nunito Sans Regular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459422" y="2476500"/>
            <a:ext cx="8352502" cy="2440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lvl="0" indent="-342900" algn="l">
              <a:lnSpc>
                <a:spcPts val="315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0000"/>
                </a:solidFill>
                <a:latin typeface="Nunito Sans Regular"/>
              </a:rPr>
              <a:t>What is your “why” for doing the work that you do?</a:t>
            </a:r>
          </a:p>
          <a:p>
            <a:pPr marL="342900" lvl="0" indent="-342900" algn="l">
              <a:lnSpc>
                <a:spcPts val="315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What skills/projects do you enjoy most in your role? What are you uniquely good at? </a:t>
            </a:r>
          </a:p>
          <a:p>
            <a:pPr marL="800100" lvl="1" indent="-342900">
              <a:lnSpc>
                <a:spcPts val="315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Can you integrate more of that into your role to increase your work fit and satisfaction? </a:t>
            </a:r>
          </a:p>
          <a:p>
            <a:pPr lvl="0" algn="l">
              <a:lnSpc>
                <a:spcPts val="315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Nunito Sans Regula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459422" y="4794275"/>
            <a:ext cx="7354741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Nunito Sans Regular Bold"/>
              </a:rPr>
              <a:t>Colleagues</a:t>
            </a:r>
            <a:endParaRPr lang="en-US" sz="3999" u="none" dirty="0">
              <a:solidFill>
                <a:srgbClr val="000000"/>
              </a:solidFill>
              <a:latin typeface="Nunito Sans Regular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459422" y="5534395"/>
            <a:ext cx="8352502" cy="120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lvl="0" indent="-342900" algn="l">
              <a:lnSpc>
                <a:spcPts val="315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Using your unique skillset, how can you enhance your work environment or your colleagues’ experience of your work environment?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59422" y="7156475"/>
            <a:ext cx="7354741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99"/>
              </a:lnSpc>
              <a:spcBef>
                <a:spcPct val="0"/>
              </a:spcBef>
            </a:pPr>
            <a:r>
              <a:rPr lang="en-US" sz="3999" u="none" dirty="0">
                <a:solidFill>
                  <a:srgbClr val="000000"/>
                </a:solidFill>
                <a:latin typeface="Nunito Sans Regular Bold"/>
              </a:rPr>
              <a:t>Students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59422" y="7849763"/>
            <a:ext cx="8352502" cy="798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lvl="0" indent="-342900" algn="l">
              <a:lnSpc>
                <a:spcPts val="315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How do you and/or your office support students’ career development? </a:t>
            </a:r>
          </a:p>
        </p:txBody>
      </p:sp>
      <p:pic>
        <p:nvPicPr>
          <p:cNvPr id="10" name="Picture 2" descr="Wildflowers in Texas are in Full Bloom – KTSW 89.9">
            <a:extLst>
              <a:ext uri="{FF2B5EF4-FFF2-40B4-BE49-F238E27FC236}">
                <a16:creationId xmlns:a16="http://schemas.microsoft.com/office/drawing/2014/main" id="{B5079504-9E65-4BB6-8613-5C574E0F1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8" y="3682291"/>
            <a:ext cx="7086600" cy="39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927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56"/>
            <a:ext cx="18288000" cy="102807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38200" y="800100"/>
            <a:ext cx="1408488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Nunito Sans Bold"/>
              </a:rPr>
              <a:t>Resources/References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99361" y="3162300"/>
            <a:ext cx="14089277" cy="6328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371600" marR="0" lvl="2" indent="-457200" fontAlgn="base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1371600" algn="l"/>
              </a:tabLst>
            </a:pPr>
            <a:r>
              <a:rPr lang="en-US" sz="2100" b="1" i="0" dirty="0">
                <a:solidFill>
                  <a:srgbClr val="201F1E"/>
                </a:solidFill>
                <a:effectLst/>
                <a:latin typeface="Nunito Sans Regular" panose="020B0604020202020204" charset="0"/>
              </a:rPr>
              <a:t>Career Services’ Website </a:t>
            </a:r>
          </a:p>
          <a:p>
            <a:pPr marL="1828800" lvl="3" indent="-457200" fontAlgn="base">
              <a:buSzPct val="100000"/>
              <a:buFont typeface="+mj-lt"/>
              <a:buAutoNum type="arabicPeriod"/>
              <a:tabLst>
                <a:tab pos="1371600" algn="l"/>
              </a:tabLst>
            </a:pPr>
            <a:r>
              <a:rPr lang="en-US" sz="2100" b="0" i="0" dirty="0">
                <a:solidFill>
                  <a:srgbClr val="201F1E"/>
                </a:solidFill>
                <a:effectLst/>
                <a:latin typeface="Nunito Sans Regular" panose="020B0604020202020204" charset="0"/>
              </a:rPr>
              <a:t>“Career Counseling &amp; Exploration” Page (</a:t>
            </a:r>
            <a:r>
              <a:rPr lang="en-US" sz="2100" b="0" i="0" dirty="0">
                <a:effectLst/>
                <a:latin typeface="Nunito Sans Regular" panose="020B0604020202020204" charset="0"/>
                <a:hlinkClick r:id="rId3"/>
              </a:rPr>
              <a:t>https://www.careerservices.txstate.edu/students-alumni/career-exploration.html</a:t>
            </a:r>
            <a:r>
              <a:rPr lang="en-US" sz="2100" b="0" i="0" dirty="0">
                <a:effectLst/>
                <a:latin typeface="Nunito Sans Regular" panose="020B0604020202020204" charset="0"/>
              </a:rPr>
              <a:t>)</a:t>
            </a:r>
            <a:r>
              <a:rPr lang="en-US" sz="2100" b="0" i="0" dirty="0">
                <a:solidFill>
                  <a:srgbClr val="201F1E"/>
                </a:solidFill>
                <a:effectLst/>
                <a:latin typeface="Nunito Sans Regular" panose="020B0604020202020204" charset="0"/>
              </a:rPr>
              <a:t>. </a:t>
            </a:r>
          </a:p>
          <a:p>
            <a:pPr marL="2286000" lvl="4" indent="-457200" fontAlgn="base">
              <a:buSzPct val="100000"/>
              <a:buFont typeface="+mj-lt"/>
              <a:buAutoNum type="arabicPeriod"/>
              <a:tabLst>
                <a:tab pos="1371600" algn="l"/>
              </a:tabLst>
            </a:pPr>
            <a:r>
              <a:rPr lang="en-US" sz="2100" b="0" i="0" dirty="0">
                <a:solidFill>
                  <a:srgbClr val="201F1E"/>
                </a:solidFill>
                <a:effectLst/>
                <a:latin typeface="Nunito Sans Regular" panose="020B0604020202020204" charset="0"/>
              </a:rPr>
              <a:t>Within the “Self-Assessment” sub-page, there are various career assessments that are available for students to take (as well as some free ones for faculty/staff to access for their own personal use or to get a firsthand look at what resources students can use).</a:t>
            </a:r>
          </a:p>
          <a:p>
            <a:pPr marL="1828800" lvl="3" indent="-457200" fontAlgn="base">
              <a:buSzPct val="100000"/>
              <a:buFont typeface="+mj-lt"/>
              <a:buAutoNum type="arabicPeriod"/>
              <a:tabLst>
                <a:tab pos="1371600" algn="l"/>
              </a:tabLst>
            </a:pPr>
            <a:r>
              <a:rPr lang="en-US" sz="2100" b="0" i="0" dirty="0">
                <a:solidFill>
                  <a:srgbClr val="201F1E"/>
                </a:solidFill>
                <a:effectLst/>
                <a:latin typeface="Nunito Sans Regular" panose="020B0604020202020204" charset="0"/>
              </a:rPr>
              <a:t>“Are You Career Ready?” Page (</a:t>
            </a:r>
            <a:r>
              <a:rPr lang="en-US" sz="2100" b="0" i="0" dirty="0">
                <a:solidFill>
                  <a:srgbClr val="201F1E"/>
                </a:solidFill>
                <a:effectLst/>
                <a:latin typeface="Nunito Sans Regular" panose="020B0604020202020204" charset="0"/>
                <a:hlinkClick r:id="rId4"/>
              </a:rPr>
              <a:t>https://www.careerservices.txstate.edu/students-alumni/resources-services/career-competencies.html</a:t>
            </a:r>
            <a:r>
              <a:rPr lang="en-US" sz="2100" b="0" i="0" dirty="0">
                <a:solidFill>
                  <a:srgbClr val="201F1E"/>
                </a:solidFill>
                <a:effectLst/>
                <a:latin typeface="Nunito Sans Regular" panose="020B0604020202020204" charset="0"/>
              </a:rPr>
              <a:t>) </a:t>
            </a:r>
          </a:p>
          <a:p>
            <a:pPr marL="2286000" lvl="4" indent="-457200" fontAlgn="base">
              <a:buSzPct val="100000"/>
              <a:buFont typeface="+mj-lt"/>
              <a:buAutoNum type="arabicPeriod"/>
              <a:tabLst>
                <a:tab pos="1371600" algn="l"/>
              </a:tabLst>
            </a:pPr>
            <a:r>
              <a:rPr lang="en-US" sz="2100" b="0" i="0" dirty="0">
                <a:solidFill>
                  <a:srgbClr val="201F1E"/>
                </a:solidFill>
                <a:effectLst/>
                <a:latin typeface="Nunito Sans Regular" panose="020B0604020202020204" charset="0"/>
              </a:rPr>
              <a:t>This page details NACE’s eight key competencies for career readiness and provides </a:t>
            </a:r>
            <a:r>
              <a:rPr lang="en-US" sz="2100" dirty="0">
                <a:solidFill>
                  <a:srgbClr val="201F1E"/>
                </a:solidFill>
                <a:latin typeface="Nunito Sans Regular" panose="020B0604020202020204" charset="0"/>
              </a:rPr>
              <a:t>ways to evaluate one’s current competencies and </a:t>
            </a:r>
            <a:r>
              <a:rPr lang="en-US" sz="2100" b="0" i="0" dirty="0">
                <a:solidFill>
                  <a:srgbClr val="201F1E"/>
                </a:solidFill>
                <a:effectLst/>
                <a:latin typeface="Nunito Sans Regular" panose="020B0604020202020204" charset="0"/>
              </a:rPr>
              <a:t>recommended development strategies. </a:t>
            </a:r>
          </a:p>
          <a:p>
            <a:pPr marL="1371600" marR="0" lvl="2" indent="-457200" fontAlgn="base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1371600" algn="l"/>
              </a:tabLst>
            </a:pPr>
            <a:r>
              <a:rPr lang="en-US" sz="2100" i="1" dirty="0">
                <a:solidFill>
                  <a:srgbClr val="222222"/>
                </a:solidFill>
                <a:latin typeface="Nunito Sans Regular" panose="020B0604020202020204" charset="0"/>
                <a:ea typeface="Times New Roman" panose="02020603050405020304" pitchFamily="18" charset="0"/>
              </a:rPr>
              <a:t>C</a:t>
            </a:r>
            <a:r>
              <a:rPr lang="en-US" sz="2100" i="1" dirty="0">
                <a:solidFill>
                  <a:srgbClr val="222222"/>
                </a:solidFill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areer Counseling: A Holistic Approach </a:t>
            </a:r>
            <a:r>
              <a:rPr lang="en-US" sz="2100" dirty="0">
                <a:solidFill>
                  <a:srgbClr val="222222"/>
                </a:solidFill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by Vernon G. </a:t>
            </a:r>
            <a:r>
              <a:rPr lang="en-US" sz="2100" dirty="0" err="1">
                <a:solidFill>
                  <a:srgbClr val="222222"/>
                </a:solidFill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Zunker</a:t>
            </a:r>
            <a:r>
              <a:rPr lang="en-US" sz="2100" dirty="0">
                <a:solidFill>
                  <a:srgbClr val="222222"/>
                </a:solidFill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. </a:t>
            </a:r>
          </a:p>
          <a:p>
            <a:pPr marL="1371600" marR="0" lvl="2" indent="-457200" fontAlgn="base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1371600" algn="l"/>
              </a:tabLst>
            </a:pPr>
            <a:r>
              <a:rPr lang="en-US" sz="2100" i="1" dirty="0">
                <a:solidFill>
                  <a:srgbClr val="222222"/>
                </a:solidFill>
                <a:latin typeface="Nunito Sans Regular" panose="020B0604020202020204" charset="0"/>
                <a:ea typeface="Calibri" panose="020F0502020204030204" pitchFamily="34" charset="0"/>
              </a:rPr>
              <a:t>Career Development Interventions in the 21</a:t>
            </a:r>
            <a:r>
              <a:rPr lang="en-US" sz="2100" i="1" baseline="30000" dirty="0">
                <a:solidFill>
                  <a:srgbClr val="222222"/>
                </a:solidFill>
                <a:latin typeface="Nunito Sans Regular" panose="020B0604020202020204" charset="0"/>
                <a:ea typeface="Calibri" panose="020F0502020204030204" pitchFamily="34" charset="0"/>
              </a:rPr>
              <a:t>st</a:t>
            </a:r>
            <a:r>
              <a:rPr lang="en-US" sz="2100" i="1" dirty="0">
                <a:solidFill>
                  <a:srgbClr val="222222"/>
                </a:solidFill>
                <a:latin typeface="Nunito Sans Regular" panose="020B0604020202020204" charset="0"/>
                <a:ea typeface="Calibri" panose="020F0502020204030204" pitchFamily="34" charset="0"/>
              </a:rPr>
              <a:t> Century </a:t>
            </a:r>
            <a:r>
              <a:rPr lang="en-US" sz="2100" dirty="0">
                <a:solidFill>
                  <a:srgbClr val="222222"/>
                </a:solidFill>
                <a:latin typeface="Nunito Sans Regular" panose="020B0604020202020204" charset="0"/>
                <a:ea typeface="Calibri" panose="020F0502020204030204" pitchFamily="34" charset="0"/>
              </a:rPr>
              <a:t>by Spencer Niles and JoAnn Harris-Bowlsbey.</a:t>
            </a:r>
            <a:endParaRPr lang="en-US" sz="2100" dirty="0">
              <a:effectLst/>
              <a:latin typeface="Nunito Sans Regular" panose="020B0604020202020204" charset="0"/>
              <a:ea typeface="Calibri" panose="020F0502020204030204" pitchFamily="34" charset="0"/>
            </a:endParaRPr>
          </a:p>
          <a:p>
            <a:pPr marL="1371600" marR="0" lvl="2" indent="-457200" fontAlgn="base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1371600" algn="l"/>
              </a:tabLst>
            </a:pPr>
            <a:r>
              <a:rPr lang="en-US" sz="2100" i="1" dirty="0">
                <a:solidFill>
                  <a:srgbClr val="222222"/>
                </a:solidFill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Student Development in College: Theory, Research, and Practice </a:t>
            </a:r>
            <a:r>
              <a:rPr lang="en-US" sz="2100" dirty="0">
                <a:solidFill>
                  <a:srgbClr val="222222"/>
                </a:solidFill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by Lori D. Patton, Kristen A. </a:t>
            </a:r>
            <a:r>
              <a:rPr lang="en-US" sz="2100" dirty="0" err="1">
                <a:solidFill>
                  <a:srgbClr val="222222"/>
                </a:solidFill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Renn</a:t>
            </a:r>
            <a:r>
              <a:rPr lang="en-US" sz="2100" dirty="0">
                <a:solidFill>
                  <a:srgbClr val="222222"/>
                </a:solidFill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, Florence M. Guido, and Stephen John Quaye. </a:t>
            </a:r>
            <a:endParaRPr lang="en-US" sz="2100" dirty="0">
              <a:effectLst/>
              <a:latin typeface="Nunito Sans Regular" panose="020B0604020202020204" charset="0"/>
              <a:ea typeface="Calibri" panose="020F0502020204030204" pitchFamily="34" charset="0"/>
            </a:endParaRPr>
          </a:p>
          <a:p>
            <a:pPr marL="1371600" marR="0" lvl="2" indent="-457200" fontAlgn="base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1371600" algn="l"/>
              </a:tabLst>
            </a:pPr>
            <a:r>
              <a:rPr lang="en-US" sz="2100" i="1" dirty="0">
                <a:solidFill>
                  <a:srgbClr val="222222"/>
                </a:solidFill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The Happiness Project</a:t>
            </a:r>
            <a:r>
              <a:rPr lang="en-US" sz="2100" dirty="0">
                <a:solidFill>
                  <a:srgbClr val="222222"/>
                </a:solidFill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 by Gretchen Rubin.</a:t>
            </a:r>
            <a:endParaRPr lang="en-US" sz="2100" dirty="0">
              <a:effectLst/>
              <a:latin typeface="Nunito Sans Regular" panose="020B0604020202020204" charset="0"/>
              <a:ea typeface="Calibri" panose="020F0502020204030204" pitchFamily="34" charset="0"/>
            </a:endParaRPr>
          </a:p>
          <a:p>
            <a:pPr marL="1371600" marR="0" lvl="2" indent="-457200" fontAlgn="base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1371600" algn="l"/>
              </a:tabLst>
            </a:pPr>
            <a:r>
              <a:rPr lang="en-US" sz="2100" i="1" dirty="0"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What Color is Your Parachute?  </a:t>
            </a:r>
            <a:r>
              <a:rPr lang="en-US" sz="2100" dirty="0"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by Richard Nelson </a:t>
            </a:r>
            <a:r>
              <a:rPr lang="en-US" sz="2100" dirty="0" err="1"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Bolles</a:t>
            </a:r>
            <a:r>
              <a:rPr lang="en-US" sz="2100" dirty="0"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.</a:t>
            </a:r>
            <a:r>
              <a:rPr lang="en-US" sz="2100" i="1" dirty="0"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 </a:t>
            </a:r>
            <a:endParaRPr lang="en-US" sz="2100" dirty="0">
              <a:effectLst/>
              <a:latin typeface="Nunito Sans Regular" panose="020B0604020202020204" charset="0"/>
              <a:ea typeface="Calibri" panose="020F0502020204030204" pitchFamily="34" charset="0"/>
            </a:endParaRPr>
          </a:p>
          <a:p>
            <a:pPr marL="1371600" marR="0" lvl="2" indent="-457200" fontAlgn="base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1371600" algn="l"/>
              </a:tabLst>
            </a:pPr>
            <a:r>
              <a:rPr lang="en-US" sz="2100" dirty="0"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2021-2022 Common Experience Book: </a:t>
            </a:r>
            <a:r>
              <a:rPr lang="en-US" sz="2100" i="1" dirty="0">
                <a:solidFill>
                  <a:srgbClr val="222222"/>
                </a:solidFill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This Book Will Make You Kinder</a:t>
            </a:r>
            <a:r>
              <a:rPr lang="en-US" sz="2100" dirty="0">
                <a:solidFill>
                  <a:srgbClr val="222222"/>
                </a:solidFill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 by Henry James Garrett.</a:t>
            </a:r>
            <a:endParaRPr lang="en-US" sz="2100" dirty="0">
              <a:effectLst/>
              <a:latin typeface="Nunito Sans Regular" panose="020B0604020202020204" charset="0"/>
              <a:ea typeface="Calibri" panose="020F0502020204030204" pitchFamily="34" charset="0"/>
            </a:endParaRPr>
          </a:p>
          <a:p>
            <a:pPr marL="1371600" marR="0" lvl="2" indent="-457200" fontAlgn="base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1371600" algn="l"/>
              </a:tabLst>
            </a:pPr>
            <a:r>
              <a:rPr lang="en-US" sz="2100" i="1" dirty="0">
                <a:solidFill>
                  <a:srgbClr val="222222"/>
                </a:solidFill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48 Days to the Work You Love </a:t>
            </a:r>
            <a:r>
              <a:rPr lang="en-US" sz="2100" dirty="0">
                <a:solidFill>
                  <a:srgbClr val="222222"/>
                </a:solidFill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by Dan Miller.</a:t>
            </a:r>
            <a:r>
              <a:rPr lang="en-US" sz="2100" i="1" dirty="0">
                <a:solidFill>
                  <a:srgbClr val="222222"/>
                </a:solidFill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222222"/>
                </a:solidFill>
                <a:effectLst/>
                <a:latin typeface="Nunito Sans Regular" panose="020B0604020202020204" charset="0"/>
                <a:ea typeface="Times New Roman" panose="02020603050405020304" pitchFamily="18" charset="0"/>
              </a:rPr>
              <a:t> </a:t>
            </a:r>
            <a:endParaRPr lang="en-US" sz="2100" dirty="0">
              <a:effectLst/>
              <a:latin typeface="Nunito Sans Regular" panose="020B0604020202020204" charset="0"/>
              <a:ea typeface="Calibri" panose="020F0502020204030204" pitchFamily="34" charset="0"/>
            </a:endParaRP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 lang="en-US" sz="2799" u="none" dirty="0">
              <a:solidFill>
                <a:srgbClr val="000000"/>
              </a:solidFill>
              <a:latin typeface="Nunito Sans Regular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0753225-88CB-90B1-9EFD-75C83655620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" y="2019300"/>
            <a:ext cx="18288000" cy="15282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56"/>
            <a:ext cx="18288000" cy="102807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21318" y="2988110"/>
            <a:ext cx="1654060" cy="59685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150840" y="562334"/>
            <a:ext cx="11986320" cy="1892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00"/>
              </a:lnSpc>
              <a:spcBef>
                <a:spcPct val="0"/>
              </a:spcBef>
            </a:pPr>
            <a:r>
              <a:rPr lang="en-US" sz="11000" u="none">
                <a:solidFill>
                  <a:srgbClr val="000000"/>
                </a:solidFill>
                <a:latin typeface="Nunito Sans Bold"/>
              </a:rPr>
              <a:t>Thank you!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33428" y="3641777"/>
            <a:ext cx="9525872" cy="57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3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Nunito Sans Regular"/>
              </a:rPr>
              <a:t>Career Services: </a:t>
            </a:r>
            <a:r>
              <a:rPr lang="en-US" sz="3999" dirty="0">
                <a:solidFill>
                  <a:srgbClr val="000000"/>
                </a:solidFill>
                <a:latin typeface="Nunito Sans Regular"/>
              </a:rPr>
              <a:t>512.245.2645</a:t>
            </a:r>
            <a:endParaRPr lang="en-US" sz="3999" u="none" dirty="0">
              <a:solidFill>
                <a:srgbClr val="000000"/>
              </a:solidFill>
              <a:latin typeface="Nunito Sans Regula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33428" y="5372100"/>
            <a:ext cx="9525872" cy="1141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399"/>
              </a:lnSpc>
              <a:spcBef>
                <a:spcPct val="0"/>
              </a:spcBef>
            </a:pPr>
            <a:r>
              <a:rPr lang="en-US" sz="3999" b="1" u="none" dirty="0">
                <a:latin typeface="Nunito Sans Regular"/>
              </a:rPr>
              <a:t>Madyson: </a:t>
            </a:r>
            <a:r>
              <a:rPr lang="en-US" sz="3999" u="none" dirty="0">
                <a:latin typeface="Nunito Sans 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MLS332@txstate.edu</a:t>
            </a:r>
            <a:r>
              <a:rPr lang="en-US" sz="3999" u="none" dirty="0">
                <a:latin typeface="Nunito Sans Regular"/>
              </a:rPr>
              <a:t> </a:t>
            </a:r>
          </a:p>
          <a:p>
            <a:pPr marL="0" lvl="0" indent="0">
              <a:lnSpc>
                <a:spcPts val="4399"/>
              </a:lnSpc>
              <a:spcBef>
                <a:spcPct val="0"/>
              </a:spcBef>
            </a:pPr>
            <a:r>
              <a:rPr lang="en-US" sz="3999" b="1" dirty="0">
                <a:latin typeface="Nunito Sans Regular"/>
              </a:rPr>
              <a:t>Shelby: </a:t>
            </a:r>
            <a:r>
              <a:rPr lang="en-US" sz="3999" dirty="0">
                <a:latin typeface="Nunito Sans 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Shelby@txstate.edu</a:t>
            </a:r>
            <a:r>
              <a:rPr lang="en-US" sz="3999" dirty="0">
                <a:latin typeface="Nunito Sans Regular"/>
              </a:rPr>
              <a:t> </a:t>
            </a:r>
            <a:endParaRPr lang="en-US" sz="3999" u="none" dirty="0">
              <a:latin typeface="Nunito Sans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733428" y="7658100"/>
            <a:ext cx="9525872" cy="1141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399"/>
              </a:lnSpc>
              <a:spcBef>
                <a:spcPct val="0"/>
              </a:spcBef>
            </a:pPr>
            <a:r>
              <a:rPr lang="en-US" sz="3999" b="1" u="none" dirty="0">
                <a:latin typeface="Nunito Sans Regular"/>
              </a:rPr>
              <a:t>Madyson: </a:t>
            </a:r>
            <a:r>
              <a:rPr lang="en-US" sz="4000" u="none" dirty="0">
                <a:latin typeface="Nunito Sans Regular"/>
              </a:rPr>
              <a:t>linkedin.com/in/madysonflint/</a:t>
            </a:r>
          </a:p>
          <a:p>
            <a:pPr marL="0" lvl="0" indent="0">
              <a:lnSpc>
                <a:spcPts val="4399"/>
              </a:lnSpc>
              <a:spcBef>
                <a:spcPct val="0"/>
              </a:spcBef>
            </a:pPr>
            <a:r>
              <a:rPr lang="en-US" sz="3999" b="1" u="none" dirty="0">
                <a:solidFill>
                  <a:srgbClr val="000000"/>
                </a:solidFill>
                <a:latin typeface="Nunito Sans Regular"/>
              </a:rPr>
              <a:t>Shelby: </a:t>
            </a:r>
            <a:r>
              <a:rPr lang="en-US" sz="4000" u="none" dirty="0">
                <a:latin typeface="Nunito Sans Regular"/>
              </a:rPr>
              <a:t>linkedin.com/in/shelbyjimenez/</a:t>
            </a:r>
            <a:endParaRPr lang="en-US" sz="4000" u="none" dirty="0">
              <a:solidFill>
                <a:srgbClr val="000000"/>
              </a:solidFill>
              <a:latin typeface="Nunito Sans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56"/>
            <a:ext cx="18288000" cy="102807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785007" y="1149337"/>
            <a:ext cx="771999" cy="77199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786730" y="2292751"/>
            <a:ext cx="771999" cy="77199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814871" y="4533900"/>
            <a:ext cx="771999" cy="77199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814872" y="3397237"/>
            <a:ext cx="771999" cy="771999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799594" y="5627133"/>
            <a:ext cx="771999" cy="77199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9204270" y="826770"/>
            <a:ext cx="7322748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4200" dirty="0">
                <a:solidFill>
                  <a:srgbClr val="000000"/>
                </a:solidFill>
                <a:latin typeface="Nunito Sans Regular"/>
              </a:rPr>
              <a:t>Framing our Conversation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01847" y="1028700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 dirty="0">
                <a:solidFill>
                  <a:srgbClr val="FFFFFF"/>
                </a:solidFill>
                <a:latin typeface="Nunito Sans Regular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04270" y="1866900"/>
            <a:ext cx="7322748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400"/>
              </a:lnSpc>
              <a:spcBef>
                <a:spcPct val="0"/>
              </a:spcBef>
            </a:pPr>
            <a:r>
              <a:rPr lang="en-US" sz="4200" dirty="0">
                <a:solidFill>
                  <a:srgbClr val="000000"/>
                </a:solidFill>
                <a:latin typeface="Nunito Sans Regular"/>
              </a:rPr>
              <a:t>Career Concepts &amp; Theories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901847" y="2247900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 dirty="0">
                <a:solidFill>
                  <a:srgbClr val="FFFFFF"/>
                </a:solidFill>
                <a:latin typeface="Nunito Sans Regular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04270" y="4402604"/>
            <a:ext cx="7635930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8400"/>
              </a:lnSpc>
              <a:spcBef>
                <a:spcPct val="0"/>
              </a:spcBef>
            </a:pPr>
            <a:r>
              <a:rPr lang="en-US" sz="4200" dirty="0">
                <a:solidFill>
                  <a:srgbClr val="000000"/>
                </a:solidFill>
                <a:latin typeface="Nunito Sans Regular"/>
              </a:rPr>
              <a:t>Student Development Theories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901847" y="4550664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 dirty="0">
                <a:solidFill>
                  <a:srgbClr val="FFFFFF"/>
                </a:solidFill>
                <a:latin typeface="Nunito Sans Regular"/>
              </a:rPr>
              <a:t>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04270" y="3238500"/>
            <a:ext cx="763593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spcBef>
                <a:spcPct val="0"/>
              </a:spcBef>
            </a:pPr>
            <a:r>
              <a:rPr lang="en-US" sz="4200" dirty="0">
                <a:solidFill>
                  <a:srgbClr val="000000"/>
                </a:solidFill>
                <a:latin typeface="Nunito Sans Regular"/>
              </a:rPr>
              <a:t>Recommendations in Practice </a:t>
            </a:r>
            <a:r>
              <a:rPr lang="en-US" sz="2800" dirty="0">
                <a:solidFill>
                  <a:srgbClr val="000000"/>
                </a:solidFill>
                <a:latin typeface="Nunito Sans Regular"/>
              </a:rPr>
              <a:t>(Self &amp; Colleagues)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901847" y="3390900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 dirty="0">
                <a:solidFill>
                  <a:srgbClr val="FFFFFF"/>
                </a:solidFill>
                <a:latin typeface="Nunito Sans Regular"/>
              </a:rPr>
              <a:t>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204270" y="5676900"/>
            <a:ext cx="732274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spcBef>
                <a:spcPct val="0"/>
              </a:spcBef>
            </a:pPr>
            <a:r>
              <a:rPr lang="en-US" sz="4200" dirty="0">
                <a:solidFill>
                  <a:srgbClr val="000000"/>
                </a:solidFill>
                <a:latin typeface="Nunito Sans Regular"/>
              </a:rPr>
              <a:t>Recommendations in Practice </a:t>
            </a:r>
            <a:r>
              <a:rPr lang="en-US" sz="2800" dirty="0">
                <a:solidFill>
                  <a:srgbClr val="000000"/>
                </a:solidFill>
                <a:latin typeface="Nunito Sans Regular"/>
              </a:rPr>
              <a:t>(Working with Students)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928351" y="5670563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 dirty="0">
                <a:solidFill>
                  <a:srgbClr val="FFFFFF"/>
                </a:solidFill>
                <a:latin typeface="Nunito Sans Regular"/>
              </a:rPr>
              <a:t>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24666" y="2166228"/>
            <a:ext cx="4636674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Nunito Sans Bold Bold"/>
              </a:rPr>
              <a:t>Overview</a:t>
            </a:r>
          </a:p>
        </p:txBody>
      </p:sp>
      <p:grpSp>
        <p:nvGrpSpPr>
          <p:cNvPr id="24" name="Group 11">
            <a:extLst>
              <a:ext uri="{FF2B5EF4-FFF2-40B4-BE49-F238E27FC236}">
                <a16:creationId xmlns:a16="http://schemas.microsoft.com/office/drawing/2014/main" id="{BE369659-9EBF-462A-B8E7-6DE82A2E8219}"/>
              </a:ext>
            </a:extLst>
          </p:cNvPr>
          <p:cNvGrpSpPr/>
          <p:nvPr/>
        </p:nvGrpSpPr>
        <p:grpSpPr>
          <a:xfrm>
            <a:off x="7799743" y="6851712"/>
            <a:ext cx="771999" cy="771999"/>
            <a:chOff x="0" y="0"/>
            <a:chExt cx="6350000" cy="6350000"/>
          </a:xfrm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8F230661-61F7-4EB9-A0EB-B374CBD6AC58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6" name="TextBox 21">
            <a:extLst>
              <a:ext uri="{FF2B5EF4-FFF2-40B4-BE49-F238E27FC236}">
                <a16:creationId xmlns:a16="http://schemas.microsoft.com/office/drawing/2014/main" id="{1D1AD017-899B-440A-8115-578540ABE1C0}"/>
              </a:ext>
            </a:extLst>
          </p:cNvPr>
          <p:cNvSpPr txBox="1"/>
          <p:nvPr/>
        </p:nvSpPr>
        <p:spPr>
          <a:xfrm>
            <a:off x="9144000" y="6935569"/>
            <a:ext cx="7322748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spcBef>
                <a:spcPct val="0"/>
              </a:spcBef>
            </a:pPr>
            <a:r>
              <a:rPr lang="en-US" sz="4200" dirty="0">
                <a:solidFill>
                  <a:srgbClr val="000000"/>
                </a:solidFill>
                <a:latin typeface="Nunito Sans Regular"/>
              </a:rPr>
              <a:t>Reflection Time</a:t>
            </a:r>
          </a:p>
        </p:txBody>
      </p:sp>
      <p:grpSp>
        <p:nvGrpSpPr>
          <p:cNvPr id="27" name="Group 11">
            <a:extLst>
              <a:ext uri="{FF2B5EF4-FFF2-40B4-BE49-F238E27FC236}">
                <a16:creationId xmlns:a16="http://schemas.microsoft.com/office/drawing/2014/main" id="{CEA52389-2F7B-4417-BC74-D83773852398}"/>
              </a:ext>
            </a:extLst>
          </p:cNvPr>
          <p:cNvGrpSpPr/>
          <p:nvPr/>
        </p:nvGrpSpPr>
        <p:grpSpPr>
          <a:xfrm>
            <a:off x="7824192" y="8039100"/>
            <a:ext cx="771999" cy="771999"/>
            <a:chOff x="0" y="0"/>
            <a:chExt cx="6350000" cy="6350000"/>
          </a:xfrm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9EEB8F6B-2E69-470B-86E5-9225678E6FA4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9" name="TextBox 21">
            <a:extLst>
              <a:ext uri="{FF2B5EF4-FFF2-40B4-BE49-F238E27FC236}">
                <a16:creationId xmlns:a16="http://schemas.microsoft.com/office/drawing/2014/main" id="{D146E923-5F6F-4252-836C-C0448F2F06CA}"/>
              </a:ext>
            </a:extLst>
          </p:cNvPr>
          <p:cNvSpPr txBox="1"/>
          <p:nvPr/>
        </p:nvSpPr>
        <p:spPr>
          <a:xfrm>
            <a:off x="9144000" y="8191500"/>
            <a:ext cx="7322748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spcBef>
                <a:spcPct val="0"/>
              </a:spcBef>
            </a:pPr>
            <a:r>
              <a:rPr lang="en-US" sz="4200" dirty="0">
                <a:solidFill>
                  <a:srgbClr val="000000"/>
                </a:solidFill>
                <a:latin typeface="Nunito Sans Regular"/>
              </a:rPr>
              <a:t>Wrapping Up + Q &amp; A </a:t>
            </a:r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528EDAF4-E9DD-44CD-9EAF-25985C534EBD}"/>
              </a:ext>
            </a:extLst>
          </p:cNvPr>
          <p:cNvSpPr txBox="1"/>
          <p:nvPr/>
        </p:nvSpPr>
        <p:spPr>
          <a:xfrm>
            <a:off x="7912989" y="6819900"/>
            <a:ext cx="545211" cy="6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Nunito Sans Regular"/>
              </a:rPr>
              <a:t>6</a:t>
            </a:r>
            <a:endParaRPr lang="en-US" sz="3600" u="none" dirty="0">
              <a:solidFill>
                <a:srgbClr val="FFFFFF"/>
              </a:solidFill>
              <a:latin typeface="Nunito Sans Regular"/>
            </a:endParaRPr>
          </a:p>
        </p:txBody>
      </p:sp>
      <p:sp>
        <p:nvSpPr>
          <p:cNvPr id="31" name="TextBox 22">
            <a:extLst>
              <a:ext uri="{FF2B5EF4-FFF2-40B4-BE49-F238E27FC236}">
                <a16:creationId xmlns:a16="http://schemas.microsoft.com/office/drawing/2014/main" id="{95E49817-EA11-4B8E-BB4A-E1367D16985C}"/>
              </a:ext>
            </a:extLst>
          </p:cNvPr>
          <p:cNvSpPr txBox="1"/>
          <p:nvPr/>
        </p:nvSpPr>
        <p:spPr>
          <a:xfrm>
            <a:off x="7924800" y="8039100"/>
            <a:ext cx="545211" cy="6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 dirty="0">
                <a:solidFill>
                  <a:srgbClr val="FFFFFF"/>
                </a:solidFill>
                <a:latin typeface="Nunito Sans Regular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7092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r="1237"/>
          <a:stretch/>
        </p:blipFill>
        <p:spPr>
          <a:xfrm>
            <a:off x="226219" y="6256"/>
            <a:ext cx="18061781" cy="10280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2019300"/>
            <a:ext cx="18288000" cy="15282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14400" y="788194"/>
            <a:ext cx="1584959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Nunito Sans Bold"/>
              </a:rPr>
              <a:t>Compassion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77B84D-9A8F-7E47-6364-72E481C52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439818"/>
            <a:ext cx="11496675" cy="1933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2F9544-B6A8-FC27-E2D3-66AADF32B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659" y="4344258"/>
            <a:ext cx="11462216" cy="443865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E5933956-5644-6A77-4BE1-793F5CB7DF07}"/>
              </a:ext>
            </a:extLst>
          </p:cNvPr>
          <p:cNvSpPr/>
          <p:nvPr/>
        </p:nvSpPr>
        <p:spPr>
          <a:xfrm>
            <a:off x="7315200" y="6217024"/>
            <a:ext cx="2057400" cy="609600"/>
          </a:xfrm>
          <a:prstGeom prst="rightArrow">
            <a:avLst/>
          </a:prstGeom>
          <a:solidFill>
            <a:srgbClr val="6EA096"/>
          </a:solidFill>
          <a:ln>
            <a:solidFill>
              <a:srgbClr val="006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47D715C9-1B95-952F-57FC-B3413F414C3D}"/>
              </a:ext>
            </a:extLst>
          </p:cNvPr>
          <p:cNvSpPr txBox="1"/>
          <p:nvPr/>
        </p:nvSpPr>
        <p:spPr>
          <a:xfrm>
            <a:off x="8661866" y="6134100"/>
            <a:ext cx="673053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Nunito Sans Bold Bold"/>
              </a:rPr>
              <a:t>“When You Do Good,”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Nunito Sans Bold Bold"/>
              </a:rPr>
              <a:t>You Cultivate Compassion in Your Career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56"/>
            <a:ext cx="18288000" cy="102807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00200" y="928687"/>
            <a:ext cx="5489017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Nunito Sans Bold"/>
              </a:rPr>
              <a:t>Career &amp; Work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59422" y="1714500"/>
            <a:ext cx="7354741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Nunito Sans Regular Bold"/>
              </a:rPr>
              <a:t>Definition </a:t>
            </a:r>
            <a:endParaRPr lang="en-US" sz="3999" u="none" dirty="0">
              <a:solidFill>
                <a:srgbClr val="000000"/>
              </a:solidFill>
              <a:latin typeface="Nunito Sans Regular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459422" y="2476500"/>
            <a:ext cx="8352502" cy="2030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lvl="0" indent="-342900" algn="l">
              <a:lnSpc>
                <a:spcPts val="315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0000"/>
                </a:solidFill>
                <a:latin typeface="Nunito Sans Regular"/>
              </a:rPr>
              <a:t>Career: </a:t>
            </a: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“time extended working out a purposeful life pattern through work undertaken by the person” (R. 2)</a:t>
            </a:r>
          </a:p>
          <a:p>
            <a:pPr marL="342900" indent="-342900">
              <a:lnSpc>
                <a:spcPts val="315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0000"/>
                </a:solidFill>
                <a:latin typeface="Nunito Sans Regular"/>
              </a:rPr>
              <a:t>Work: </a:t>
            </a: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“an activity that produces something of value for oneself or others” (R. 2)</a:t>
            </a:r>
          </a:p>
          <a:p>
            <a:pPr lvl="0" algn="l">
              <a:lnSpc>
                <a:spcPts val="315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Nunito Sans Regula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459422" y="4355262"/>
            <a:ext cx="7354741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99"/>
              </a:lnSpc>
              <a:spcBef>
                <a:spcPct val="0"/>
              </a:spcBef>
            </a:pPr>
            <a:r>
              <a:rPr lang="en-US" sz="3999" u="none" dirty="0">
                <a:solidFill>
                  <a:srgbClr val="000000"/>
                </a:solidFill>
                <a:latin typeface="Nunito Sans Regular Bold"/>
              </a:rPr>
              <a:t>Purposes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59422" y="5125923"/>
            <a:ext cx="8352502" cy="120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lvl="0" indent="-342900" algn="l">
              <a:lnSpc>
                <a:spcPts val="315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Economic</a:t>
            </a:r>
          </a:p>
          <a:p>
            <a:pPr marL="342900" lvl="0" indent="-342900" algn="l">
              <a:lnSpc>
                <a:spcPts val="315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Social</a:t>
            </a:r>
          </a:p>
          <a:p>
            <a:pPr marL="342900" lvl="0" indent="-342900" algn="l">
              <a:lnSpc>
                <a:spcPts val="315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Psychological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59422" y="6810369"/>
            <a:ext cx="7354741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Nunito Sans Regular Bold"/>
              </a:rPr>
              <a:t>Impact</a:t>
            </a:r>
            <a:r>
              <a:rPr lang="en-US" sz="3999" u="none" dirty="0">
                <a:solidFill>
                  <a:srgbClr val="000000"/>
                </a:solidFill>
                <a:latin typeface="Nunito Sans Regular Bol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59422" y="7581030"/>
            <a:ext cx="8352502" cy="120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lvl="0" indent="-342900" algn="l">
              <a:lnSpc>
                <a:spcPts val="315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Connected to all life roles</a:t>
            </a:r>
          </a:p>
          <a:p>
            <a:pPr marL="342900" lvl="0" indent="-342900" algn="l">
              <a:lnSpc>
                <a:spcPts val="315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Spillover effect</a:t>
            </a:r>
          </a:p>
          <a:p>
            <a:pPr marL="342900" lvl="0" indent="-342900" algn="l">
              <a:lnSpc>
                <a:spcPts val="315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Nunito Sans Regular"/>
              </a:rPr>
              <a:t>Positive: Achieved Goals + Fulfillment </a:t>
            </a:r>
          </a:p>
        </p:txBody>
      </p:sp>
      <p:pic>
        <p:nvPicPr>
          <p:cNvPr id="3076" name="Picture 4" descr="Stylised graphic showing young people working and studying">
            <a:extLst>
              <a:ext uri="{FF2B5EF4-FFF2-40B4-BE49-F238E27FC236}">
                <a16:creationId xmlns:a16="http://schemas.microsoft.com/office/drawing/2014/main" id="{3EFA1D33-AA4B-4017-88CE-EC05D8090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9" y="3471955"/>
            <a:ext cx="6516312" cy="366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4FEF5C-A40A-42EE-8205-176FD0981F93}"/>
              </a:ext>
            </a:extLst>
          </p:cNvPr>
          <p:cNvSpPr txBox="1"/>
          <p:nvPr/>
        </p:nvSpPr>
        <p:spPr>
          <a:xfrm>
            <a:off x="865254" y="7277100"/>
            <a:ext cx="6373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Nunito Sans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Image Source (above): </a:t>
            </a:r>
            <a:r>
              <a:rPr lang="en-US" sz="1200" dirty="0">
                <a:effectLst/>
                <a:latin typeface="Nunito Sans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https://oecdedutoday.com/preparing-youth-for-work-what-works-career-guidance/</a:t>
            </a:r>
            <a:r>
              <a:rPr lang="en-US" sz="1200" dirty="0">
                <a:effectLst/>
                <a:latin typeface="Nunito Sans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200" dirty="0">
                <a:effectLst/>
                <a:latin typeface="Nunito Sans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Image Source (right): </a:t>
            </a:r>
            <a:r>
              <a:rPr lang="en-US" sz="1200" dirty="0">
                <a:effectLst/>
                <a:latin typeface="Nunito Sans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https://dribbble.com/shots/4542877-Work-is-love-made-Visible</a:t>
            </a:r>
            <a:r>
              <a:rPr lang="en-US" sz="1200" dirty="0">
                <a:effectLst/>
                <a:latin typeface="Nunito Sans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Nunito Sans Regular" panose="020B0604020202020204" charset="0"/>
            </a:endParaRPr>
          </a:p>
          <a:p>
            <a:endParaRPr lang="en-US" dirty="0">
              <a:latin typeface="Nunito Sans Regular" panose="020B0604020202020204" charset="0"/>
            </a:endParaRPr>
          </a:p>
        </p:txBody>
      </p:sp>
      <p:pic>
        <p:nvPicPr>
          <p:cNvPr id="1026" name="Picture 2" descr="Work is love made Visible by See Mei Chow on Dribbble">
            <a:extLst>
              <a:ext uri="{FF2B5EF4-FFF2-40B4-BE49-F238E27FC236}">
                <a16:creationId xmlns:a16="http://schemas.microsoft.com/office/drawing/2014/main" id="{1C3B39A6-CADC-49FE-AAD2-9ED0F791B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6" t="17436" r="23516" b="18427"/>
          <a:stretch/>
        </p:blipFill>
        <p:spPr bwMode="auto">
          <a:xfrm>
            <a:off x="13242553" y="4355262"/>
            <a:ext cx="4400430" cy="399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07BDE301-C733-4FD3-BD26-65D27A971D35}"/>
              </a:ext>
            </a:extLst>
          </p:cNvPr>
          <p:cNvSpPr txBox="1"/>
          <p:nvPr/>
        </p:nvSpPr>
        <p:spPr>
          <a:xfrm>
            <a:off x="228600" y="190500"/>
            <a:ext cx="5943600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ts val="4199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Nunito Sans Regular"/>
              </a:rPr>
              <a:t>CAREER CONCEPTS &amp; THEORIES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56"/>
            <a:ext cx="18288000" cy="102807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919862" y="2687683"/>
            <a:ext cx="7000610" cy="2878999"/>
            <a:chOff x="0" y="0"/>
            <a:chExt cx="5420212" cy="22290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l="l" t="t" r="r" b="b"/>
              <a:pathLst>
                <a:path w="5420212" h="2229061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00709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19862" y="6013308"/>
            <a:ext cx="7000610" cy="2859949"/>
            <a:chOff x="0" y="0"/>
            <a:chExt cx="5420212" cy="22143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20212" cy="2214311"/>
            </a:xfrm>
            <a:custGeom>
              <a:avLst/>
              <a:gdLst/>
              <a:ahLst/>
              <a:cxnLst/>
              <a:rect l="l" t="t" r="r" b="b"/>
              <a:pathLst>
                <a:path w="5420212" h="2214311">
                  <a:moveTo>
                    <a:pt x="5295752" y="2214311"/>
                  </a:moveTo>
                  <a:lnTo>
                    <a:pt x="124460" y="2214311"/>
                  </a:lnTo>
                  <a:cubicBezTo>
                    <a:pt x="55880" y="2214311"/>
                    <a:pt x="0" y="2158431"/>
                    <a:pt x="0" y="20898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089851"/>
                  </a:lnTo>
                  <a:cubicBezTo>
                    <a:pt x="5420212" y="2158431"/>
                    <a:pt x="5364332" y="2214311"/>
                    <a:pt x="5295752" y="2214311"/>
                  </a:cubicBezTo>
                  <a:close/>
                </a:path>
              </a:pathLst>
            </a:custGeom>
            <a:solidFill>
              <a:srgbClr val="007096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367528" y="2687683"/>
            <a:ext cx="7000610" cy="2878999"/>
            <a:chOff x="0" y="0"/>
            <a:chExt cx="5420212" cy="22290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l="l" t="t" r="r" b="b"/>
              <a:pathLst>
                <a:path w="5420212" h="2229061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00709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367528" y="6013308"/>
            <a:ext cx="7000610" cy="2859949"/>
            <a:chOff x="0" y="0"/>
            <a:chExt cx="5420212" cy="22143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20212" cy="2214311"/>
            </a:xfrm>
            <a:custGeom>
              <a:avLst/>
              <a:gdLst/>
              <a:ahLst/>
              <a:cxnLst/>
              <a:rect l="l" t="t" r="r" b="b"/>
              <a:pathLst>
                <a:path w="5420212" h="2214311">
                  <a:moveTo>
                    <a:pt x="5295752" y="2214311"/>
                  </a:moveTo>
                  <a:lnTo>
                    <a:pt x="124460" y="2214311"/>
                  </a:lnTo>
                  <a:cubicBezTo>
                    <a:pt x="55880" y="2214311"/>
                    <a:pt x="0" y="2158431"/>
                    <a:pt x="0" y="20898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089851"/>
                  </a:lnTo>
                  <a:cubicBezTo>
                    <a:pt x="5420212" y="2158431"/>
                    <a:pt x="5364332" y="2214311"/>
                    <a:pt x="5295752" y="2214311"/>
                  </a:cubicBezTo>
                  <a:close/>
                </a:path>
              </a:pathLst>
            </a:custGeom>
            <a:solidFill>
              <a:srgbClr val="007096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2462601" y="3009900"/>
            <a:ext cx="5915133" cy="237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dirty="0">
                <a:solidFill>
                  <a:srgbClr val="FFFFFF"/>
                </a:solidFill>
                <a:latin typeface="Nunito Sans Regular"/>
              </a:rPr>
              <a:t>Values with high priorities = most important in decision-making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10266" y="3207278"/>
            <a:ext cx="5915133" cy="237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dirty="0">
                <a:solidFill>
                  <a:srgbClr val="FFFFFF"/>
                </a:solidFill>
                <a:latin typeface="Nunito Sans Regular"/>
              </a:rPr>
              <a:t>“Making choices that coincide with values is essential to satisfaction” (R. 3)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10266" y="6591300"/>
            <a:ext cx="5915133" cy="1783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dirty="0">
                <a:solidFill>
                  <a:srgbClr val="FFFFFF"/>
                </a:solidFill>
                <a:latin typeface="Nunito Sans Regular"/>
              </a:rPr>
              <a:t>Success depends on ability and aptitude required for role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01557" y="1019175"/>
            <a:ext cx="1408488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Nunito Sans Bold"/>
              </a:rPr>
              <a:t>Values-Based Approach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BB5543E5-389A-7C48-2BA0-361CBD872BB1}"/>
              </a:ext>
            </a:extLst>
          </p:cNvPr>
          <p:cNvSpPr txBox="1"/>
          <p:nvPr/>
        </p:nvSpPr>
        <p:spPr>
          <a:xfrm>
            <a:off x="2543067" y="6515100"/>
            <a:ext cx="5915133" cy="1783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dirty="0">
                <a:solidFill>
                  <a:srgbClr val="FFFFFF"/>
                </a:solidFill>
                <a:latin typeface="Nunito Sans Regular"/>
              </a:rPr>
              <a:t>“The result of role interaction is life satisfaction” (R. 3)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3232EA7C-2808-47C7-8E58-23AB0F719423}"/>
              </a:ext>
            </a:extLst>
          </p:cNvPr>
          <p:cNvSpPr txBox="1"/>
          <p:nvPr/>
        </p:nvSpPr>
        <p:spPr>
          <a:xfrm>
            <a:off x="228600" y="190500"/>
            <a:ext cx="5943600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ts val="4199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Nunito Sans Regular"/>
              </a:rPr>
              <a:t>CAREER CONCEPTS &amp; THEORIES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56"/>
            <a:ext cx="18288000" cy="102807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15754" y="1333500"/>
            <a:ext cx="9433245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  <a:spcBef>
                <a:spcPct val="0"/>
              </a:spcBef>
            </a:pPr>
            <a:r>
              <a:rPr lang="en-US" sz="6399" dirty="0">
                <a:solidFill>
                  <a:srgbClr val="000000"/>
                </a:solidFill>
                <a:latin typeface="Nunito Sans Bold"/>
              </a:rPr>
              <a:t>Values-Based Approach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15755" y="4214359"/>
            <a:ext cx="6613846" cy="3824741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Stability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High Earnings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Benefits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Helping Individuals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Routine Work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Variety/Change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Influence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Decision Making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Uniqueness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Creativity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Teamwork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Travel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Many, many more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58400" y="3015995"/>
            <a:ext cx="7315200" cy="4820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Should guide career decisions 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Self-knowledge of work values and commitment to implementing them into career decisions </a:t>
            </a:r>
            <a:r>
              <a:rPr lang="en-US" sz="2799" dirty="0">
                <a:solidFill>
                  <a:srgbClr val="000000"/>
                </a:solidFill>
                <a:latin typeface="Nunito Sans Regular"/>
                <a:sym typeface="Wingdings" panose="05000000000000000000" pitchFamily="2" charset="2"/>
              </a:rPr>
              <a:t> Satisfaction (R. 3)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endParaRPr lang="en-US" sz="2799" dirty="0">
              <a:solidFill>
                <a:srgbClr val="000000"/>
              </a:solidFill>
              <a:latin typeface="Nunito Sans Regular"/>
              <a:sym typeface="Wingdings" panose="05000000000000000000" pitchFamily="2" charset="2"/>
            </a:endParaRP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endParaRPr lang="en-US" sz="2799" dirty="0">
              <a:solidFill>
                <a:srgbClr val="000000"/>
              </a:solidFill>
              <a:latin typeface="Nunito Sans Regular"/>
              <a:sym typeface="Wingdings" panose="05000000000000000000" pitchFamily="2" charset="2"/>
            </a:endParaRPr>
          </a:p>
          <a:p>
            <a:pPr>
              <a:lnSpc>
                <a:spcPts val="4199"/>
              </a:lnSpc>
            </a:pPr>
            <a:r>
              <a:rPr lang="en-US" sz="2799" i="1" dirty="0">
                <a:solidFill>
                  <a:srgbClr val="000000"/>
                </a:solidFill>
                <a:latin typeface="Nunito Sans Regular"/>
                <a:sym typeface="Wingdings" panose="05000000000000000000" pitchFamily="2" charset="2"/>
              </a:rPr>
              <a:t>No matter what role we serve in here at </a:t>
            </a:r>
          </a:p>
          <a:p>
            <a:pPr>
              <a:lnSpc>
                <a:spcPts val="4199"/>
              </a:lnSpc>
            </a:pPr>
            <a:r>
              <a:rPr lang="en-US" sz="2799" i="1" dirty="0">
                <a:solidFill>
                  <a:srgbClr val="000000"/>
                </a:solidFill>
                <a:latin typeface="Nunito Sans Regular"/>
                <a:sym typeface="Wingdings" panose="05000000000000000000" pitchFamily="2" charset="2"/>
              </a:rPr>
              <a:t>Texas State, we are serving students at the end of the day, which is a helping profession. </a:t>
            </a:r>
            <a:endParaRPr lang="en-US" sz="2799" i="1" dirty="0">
              <a:solidFill>
                <a:srgbClr val="000000"/>
              </a:solidFill>
              <a:latin typeface="Nunito Sans Regular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661E741E-14FC-E389-DFDC-D02E0BA5EFED}"/>
              </a:ext>
            </a:extLst>
          </p:cNvPr>
          <p:cNvSpPr txBox="1"/>
          <p:nvPr/>
        </p:nvSpPr>
        <p:spPr>
          <a:xfrm>
            <a:off x="1752600" y="2933700"/>
            <a:ext cx="6953886" cy="105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Moral/religious/political values, but also </a:t>
            </a:r>
            <a:r>
              <a:rPr lang="en-US" sz="2799" b="1" dirty="0">
                <a:solidFill>
                  <a:srgbClr val="000000"/>
                </a:solidFill>
                <a:latin typeface="Nunito Sans Regular"/>
              </a:rPr>
              <a:t>work specific values</a:t>
            </a: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, like: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C552C135-FE51-44F7-B8E8-CEDADE49CC8E}"/>
              </a:ext>
            </a:extLst>
          </p:cNvPr>
          <p:cNvSpPr txBox="1"/>
          <p:nvPr/>
        </p:nvSpPr>
        <p:spPr>
          <a:xfrm>
            <a:off x="228600" y="190500"/>
            <a:ext cx="5943600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ts val="4199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Nunito Sans Regular"/>
              </a:rPr>
              <a:t>CAREER CONCEPTS &amp; THEORIES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56"/>
            <a:ext cx="18288000" cy="102807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94215" y="3771900"/>
            <a:ext cx="5532090" cy="4281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Career choice is “an expression of, or an extension of, personality into the world of work” (R. 2)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6 Work Personalities</a:t>
            </a:r>
          </a:p>
          <a:p>
            <a:pPr marL="914400" lvl="1" indent="-457200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Nunito Sans Regular"/>
              </a:rPr>
              <a:t>Realistic, Investigative, Artistic, Social, Enterprising, and Conventional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94215" y="800100"/>
            <a:ext cx="5532090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Nunito Sans Bold"/>
              </a:rPr>
              <a:t>Holland Typology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4075509" y="5068491"/>
            <a:ext cx="10287000" cy="150019"/>
          </a:xfrm>
          <a:prstGeom prst="rect">
            <a:avLst/>
          </a:prstGeom>
        </p:spPr>
      </p:pic>
      <p:pic>
        <p:nvPicPr>
          <p:cNvPr id="1026" name="Picture 2" descr="Holland Code (RIASEC) Career Interests &amp; Myers-Briggs Types">
            <a:extLst>
              <a:ext uri="{FF2B5EF4-FFF2-40B4-BE49-F238E27FC236}">
                <a16:creationId xmlns:a16="http://schemas.microsoft.com/office/drawing/2014/main" id="{F49EB2AB-8B77-111B-4BCB-0419654AC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019" y="1017294"/>
            <a:ext cx="8841581" cy="732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3F4845-D7DA-9456-83A0-CF7A2F1BE37A}"/>
              </a:ext>
            </a:extLst>
          </p:cNvPr>
          <p:cNvSpPr txBox="1"/>
          <p:nvPr/>
        </p:nvSpPr>
        <p:spPr>
          <a:xfrm>
            <a:off x="10040472" y="8535769"/>
            <a:ext cx="78665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Nunito Sans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Image Source: </a:t>
            </a:r>
            <a:r>
              <a:rPr lang="en-US" sz="1200" dirty="0">
                <a:effectLst/>
                <a:latin typeface="Nunito Sans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https://personalityjunkie.com/holland-code-riasec-career-interests-myers-briggs-types/</a:t>
            </a:r>
            <a:r>
              <a:rPr lang="en-US" sz="1200" dirty="0">
                <a:effectLst/>
                <a:latin typeface="Nunito Sans Regula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Nunito Sans Regular" panose="020B0604020202020204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3D1F2C1A-D8B1-414E-AA5C-7B22CB300E04}"/>
              </a:ext>
            </a:extLst>
          </p:cNvPr>
          <p:cNvSpPr txBox="1"/>
          <p:nvPr/>
        </p:nvSpPr>
        <p:spPr>
          <a:xfrm>
            <a:off x="228600" y="190500"/>
            <a:ext cx="5943600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ts val="4199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Nunito Sans Regular"/>
              </a:rPr>
              <a:t>CAREER CONCEPTS &amp; THEORIES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r="1237"/>
          <a:stretch/>
        </p:blipFill>
        <p:spPr>
          <a:xfrm>
            <a:off x="226219" y="6256"/>
            <a:ext cx="18061781" cy="10280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2019300"/>
            <a:ext cx="18288000" cy="15282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26219" y="788194"/>
            <a:ext cx="1783556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Nunito Sans Bold"/>
              </a:rPr>
              <a:t>Person-Environment-Correspondence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6378D5C4-98B8-7349-5BDB-0CDA8165B0F6}"/>
              </a:ext>
            </a:extLst>
          </p:cNvPr>
          <p:cNvSpPr txBox="1"/>
          <p:nvPr/>
        </p:nvSpPr>
        <p:spPr>
          <a:xfrm>
            <a:off x="2099361" y="2781300"/>
            <a:ext cx="14089277" cy="6032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57300" marR="0" lvl="2" indent="-342900" fontAlgn="base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800" b="1" i="0" dirty="0">
                <a:solidFill>
                  <a:srgbClr val="201F1E"/>
                </a:solidFill>
                <a:effectLst/>
                <a:latin typeface="Nunito Sans Regular" panose="020B0604020202020204" charset="0"/>
              </a:rPr>
              <a:t>Basic Assumption: </a:t>
            </a:r>
            <a:r>
              <a:rPr lang="en-US" sz="2800" b="0" i="0" dirty="0">
                <a:solidFill>
                  <a:srgbClr val="201F1E"/>
                </a:solidFill>
                <a:effectLst/>
                <a:latin typeface="Nunito Sans Regular" panose="020B0604020202020204" charset="0"/>
              </a:rPr>
              <a:t>Individuals “seek to achieve and maintain a positive relationship with their work environments… [and] the individual and the work environment must achieve some degree of congruence (correspondence)” (R. 2)</a:t>
            </a:r>
          </a:p>
          <a:p>
            <a:pPr marL="1257300" marR="0" lvl="2" indent="-342900" fontAlgn="base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endParaRPr lang="en-US" sz="2800" dirty="0">
              <a:solidFill>
                <a:srgbClr val="201F1E"/>
              </a:solidFill>
              <a:latin typeface="Nunito Sans Regular" panose="020B0604020202020204" charset="0"/>
            </a:endParaRPr>
          </a:p>
          <a:p>
            <a:pPr marL="1257300" marR="0" lvl="2" indent="-342900" fontAlgn="base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endParaRPr lang="en-US" sz="2800" b="0" i="0" dirty="0">
              <a:solidFill>
                <a:srgbClr val="201F1E"/>
              </a:solidFill>
              <a:effectLst/>
              <a:latin typeface="Nunito Sans Regular" panose="020B0604020202020204" charset="0"/>
            </a:endParaRPr>
          </a:p>
          <a:p>
            <a:pPr marR="0" lvl="2" fontAlgn="base">
              <a:spcBef>
                <a:spcPts val="0"/>
              </a:spcBef>
              <a:spcAft>
                <a:spcPts val="0"/>
              </a:spcAft>
              <a:buSzPct val="100000"/>
              <a:tabLst>
                <a:tab pos="1371600" algn="l"/>
              </a:tabLst>
            </a:pPr>
            <a:endParaRPr lang="en-US" sz="2800" dirty="0">
              <a:solidFill>
                <a:srgbClr val="201F1E"/>
              </a:solidFill>
              <a:latin typeface="Nunito Sans Regular" panose="020B0604020202020204" charset="0"/>
            </a:endParaRPr>
          </a:p>
          <a:p>
            <a:pPr marR="0" lvl="2" fontAlgn="base">
              <a:spcBef>
                <a:spcPts val="0"/>
              </a:spcBef>
              <a:spcAft>
                <a:spcPts val="0"/>
              </a:spcAft>
              <a:buSzPct val="100000"/>
              <a:tabLst>
                <a:tab pos="1371600" algn="l"/>
              </a:tabLst>
            </a:pPr>
            <a:endParaRPr lang="en-US" sz="2800" dirty="0">
              <a:solidFill>
                <a:srgbClr val="201F1E"/>
              </a:solidFill>
              <a:latin typeface="Nunito Sans Regular" panose="020B0604020202020204" charset="0"/>
            </a:endParaRPr>
          </a:p>
          <a:p>
            <a:pPr marR="0" lvl="2" fontAlgn="base">
              <a:spcBef>
                <a:spcPts val="0"/>
              </a:spcBef>
              <a:spcAft>
                <a:spcPts val="0"/>
              </a:spcAft>
              <a:buSzPct val="100000"/>
              <a:tabLst>
                <a:tab pos="1371600" algn="l"/>
              </a:tabLst>
            </a:pPr>
            <a:endParaRPr lang="en-US" sz="2800" dirty="0">
              <a:solidFill>
                <a:srgbClr val="201F1E"/>
              </a:solidFill>
              <a:latin typeface="Nunito Sans Regular" panose="020B0604020202020204" charset="0"/>
            </a:endParaRPr>
          </a:p>
          <a:p>
            <a:pPr marR="0" lvl="2" fontAlgn="base">
              <a:spcBef>
                <a:spcPts val="0"/>
              </a:spcBef>
              <a:spcAft>
                <a:spcPts val="0"/>
              </a:spcAft>
              <a:buSzPct val="100000"/>
              <a:tabLst>
                <a:tab pos="1371600" algn="l"/>
              </a:tabLst>
            </a:pPr>
            <a:endParaRPr lang="en-US" sz="2800" dirty="0">
              <a:solidFill>
                <a:srgbClr val="201F1E"/>
              </a:solidFill>
              <a:latin typeface="Nunito Sans Regular" panose="020B0604020202020204" charset="0"/>
            </a:endParaRPr>
          </a:p>
          <a:p>
            <a:pPr marL="1257300" marR="0" lvl="2" indent="-342900" fontAlgn="base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endParaRPr lang="en-US" sz="2800" b="0" i="0" dirty="0">
              <a:solidFill>
                <a:srgbClr val="201F1E"/>
              </a:solidFill>
              <a:effectLst/>
              <a:latin typeface="Nunito Sans Regular" panose="020B0604020202020204" charset="0"/>
            </a:endParaRPr>
          </a:p>
          <a:p>
            <a:pPr marR="0" lvl="2" fontAlgn="base">
              <a:spcBef>
                <a:spcPts val="0"/>
              </a:spcBef>
              <a:spcAft>
                <a:spcPts val="0"/>
              </a:spcAft>
              <a:buSzPct val="100000"/>
              <a:tabLst>
                <a:tab pos="1371600" algn="l"/>
              </a:tabLst>
            </a:pPr>
            <a:endParaRPr lang="en-US" sz="2800" b="0" i="0" dirty="0">
              <a:solidFill>
                <a:srgbClr val="201F1E"/>
              </a:solidFill>
              <a:effectLst/>
              <a:latin typeface="Nunito Sans Regular" panose="020B0604020202020204" charset="0"/>
            </a:endParaRPr>
          </a:p>
          <a:p>
            <a:pPr marL="1257300" marR="0" lvl="2" indent="-342900" fontAlgn="base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800" dirty="0">
                <a:latin typeface="Nunito Sans Regular" panose="020B0604020202020204" charset="0"/>
              </a:rPr>
              <a:t>Individual meets job requirements + work environment fulfills the individual’s requirements = correspondence/work adjustment </a:t>
            </a:r>
          </a:p>
          <a:p>
            <a:pPr lvl="3" fontAlgn="base">
              <a:buSzPct val="100000"/>
              <a:tabLst>
                <a:tab pos="1371600" algn="l"/>
              </a:tabLst>
            </a:pPr>
            <a:endParaRPr lang="en-US" sz="2800" u="none" dirty="0">
              <a:solidFill>
                <a:srgbClr val="000000"/>
              </a:solidFill>
              <a:latin typeface="Nunito Sans Regular"/>
            </a:endParaRPr>
          </a:p>
        </p:txBody>
      </p:sp>
      <p:pic>
        <p:nvPicPr>
          <p:cNvPr id="2052" name="Picture 4" descr="Establishing a Positive Workplace Culture: Definition, Tips &amp; Why it's  Important | RMIT Online">
            <a:extLst>
              <a:ext uri="{FF2B5EF4-FFF2-40B4-BE49-F238E27FC236}">
                <a16:creationId xmlns:a16="http://schemas.microsoft.com/office/drawing/2014/main" id="{FCE451D2-A7C7-6116-8EF4-D35E5BB44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85165"/>
            <a:ext cx="567746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C5F55E-2B40-A670-43AB-286B80C5518E}"/>
              </a:ext>
            </a:extLst>
          </p:cNvPr>
          <p:cNvSpPr txBox="1"/>
          <p:nvPr/>
        </p:nvSpPr>
        <p:spPr>
          <a:xfrm>
            <a:off x="11658600" y="78105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6C0A25-24C3-2B8A-F1CD-0607FE6B92A3}"/>
              </a:ext>
            </a:extLst>
          </p:cNvPr>
          <p:cNvSpPr txBox="1"/>
          <p:nvPr/>
        </p:nvSpPr>
        <p:spPr>
          <a:xfrm>
            <a:off x="6057332" y="9410700"/>
            <a:ext cx="67442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Nunito Sans Regular" panose="020B0604020202020204" charset="0"/>
              </a:rPr>
              <a:t>Image Source: </a:t>
            </a:r>
            <a:r>
              <a:rPr lang="en-US" sz="1200" dirty="0">
                <a:latin typeface="Nunito Sans Regular" panose="020B0604020202020204" charset="0"/>
                <a:hlinkClick r:id="rId5"/>
              </a:rPr>
              <a:t>https://studyonline.rmit.edu.au/blog/positive-workplace-culture</a:t>
            </a:r>
            <a:r>
              <a:rPr lang="en-US" sz="1200" dirty="0">
                <a:latin typeface="Nunito Sans Regular" panose="020B0604020202020204" charset="0"/>
              </a:rPr>
              <a:t> 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AB525025-FE48-487A-BBF6-A1E781352587}"/>
              </a:ext>
            </a:extLst>
          </p:cNvPr>
          <p:cNvSpPr txBox="1"/>
          <p:nvPr/>
        </p:nvSpPr>
        <p:spPr>
          <a:xfrm>
            <a:off x="228600" y="190500"/>
            <a:ext cx="5943600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ts val="4199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Nunito Sans Regular"/>
              </a:rPr>
              <a:t>CAREER CONCEPTS &amp; THEORIES</a:t>
            </a:r>
          </a:p>
        </p:txBody>
      </p:sp>
    </p:spTree>
    <p:extLst>
      <p:ext uri="{BB962C8B-B14F-4D97-AF65-F5344CB8AC3E}">
        <p14:creationId xmlns:p14="http://schemas.microsoft.com/office/powerpoint/2010/main" val="26855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r="1237"/>
          <a:stretch/>
        </p:blipFill>
        <p:spPr>
          <a:xfrm>
            <a:off x="226219" y="6256"/>
            <a:ext cx="18061781" cy="10280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2019300"/>
            <a:ext cx="18288000" cy="15282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26219" y="788194"/>
            <a:ext cx="1783556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Nunito Sans Bold"/>
              </a:rPr>
              <a:t>Person-Environment-Correspondence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6378D5C4-98B8-7349-5BDB-0CDA8165B0F6}"/>
              </a:ext>
            </a:extLst>
          </p:cNvPr>
          <p:cNvSpPr txBox="1"/>
          <p:nvPr/>
        </p:nvSpPr>
        <p:spPr>
          <a:xfrm>
            <a:off x="2099361" y="2781300"/>
            <a:ext cx="14089277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57300" marR="0" lvl="2" indent="-342900" fontAlgn="base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800" b="1" dirty="0">
                <a:solidFill>
                  <a:srgbClr val="201F1E"/>
                </a:solidFill>
                <a:latin typeface="Nunito Sans Regular" panose="020B0604020202020204" charset="0"/>
              </a:rPr>
              <a:t>Major Tenets of </a:t>
            </a:r>
            <a:r>
              <a:rPr lang="en-US" sz="2800" b="1" dirty="0" err="1">
                <a:solidFill>
                  <a:srgbClr val="201F1E"/>
                </a:solidFill>
                <a:latin typeface="Nunito Sans Regular" panose="020B0604020202020204" charset="0"/>
              </a:rPr>
              <a:t>Dawis</a:t>
            </a:r>
            <a:r>
              <a:rPr lang="en-US" sz="2800" b="1" dirty="0">
                <a:solidFill>
                  <a:srgbClr val="201F1E"/>
                </a:solidFill>
                <a:latin typeface="Nunito Sans Regular" panose="020B0604020202020204" charset="0"/>
              </a:rPr>
              <a:t>’ and </a:t>
            </a:r>
            <a:r>
              <a:rPr lang="en-US" sz="2800" b="1" dirty="0" err="1">
                <a:solidFill>
                  <a:srgbClr val="201F1E"/>
                </a:solidFill>
                <a:latin typeface="Nunito Sans Regular" panose="020B0604020202020204" charset="0"/>
              </a:rPr>
              <a:t>Lofquist’s</a:t>
            </a:r>
            <a:r>
              <a:rPr lang="en-US" sz="2800" b="1" dirty="0">
                <a:solidFill>
                  <a:srgbClr val="201F1E"/>
                </a:solidFill>
                <a:latin typeface="Nunito Sans Regular" panose="020B0604020202020204" charset="0"/>
              </a:rPr>
              <a:t> theory:</a:t>
            </a:r>
          </a:p>
          <a:p>
            <a:pPr marL="1714500" lvl="3" indent="-342900" fontAlgn="base">
              <a:buSzPct val="100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800" dirty="0">
                <a:solidFill>
                  <a:srgbClr val="201F1E"/>
                </a:solidFill>
                <a:latin typeface="Nunito Sans Regular" panose="020B0604020202020204" charset="0"/>
              </a:rPr>
              <a:t>“Work personality and work environment should be amenable” (R. 2)</a:t>
            </a:r>
          </a:p>
          <a:p>
            <a:pPr marL="1714500" lvl="3" indent="-342900" fontAlgn="base">
              <a:buSzPct val="100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800" dirty="0">
                <a:solidFill>
                  <a:srgbClr val="201F1E"/>
                </a:solidFill>
                <a:latin typeface="Nunito Sans Regular" panose="020B0604020202020204" charset="0"/>
              </a:rPr>
              <a:t>“Individual needs are most important in determining an individual’s fit into the work environment” (R. 2)</a:t>
            </a:r>
          </a:p>
          <a:p>
            <a:pPr marL="1714500" lvl="3" indent="-342900" fontAlgn="base">
              <a:buSzPct val="100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800" dirty="0">
                <a:solidFill>
                  <a:srgbClr val="201F1E"/>
                </a:solidFill>
                <a:latin typeface="Nunito Sans Regular" panose="020B0604020202020204" charset="0"/>
              </a:rPr>
              <a:t>“Individual needs and the reinforcer system that characterizes the work setting are important aspects of stability and tenure” (R. 2)</a:t>
            </a:r>
          </a:p>
          <a:p>
            <a:pPr marL="1714500" lvl="3" indent="-342900" fontAlgn="base">
              <a:buSzPct val="100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800" dirty="0">
                <a:solidFill>
                  <a:srgbClr val="201F1E"/>
                </a:solidFill>
                <a:latin typeface="Nunito Sans Regular" panose="020B0604020202020204" charset="0"/>
              </a:rPr>
              <a:t>“Job placement is best accomplished through a match of worker traits with the requirements of a work environment” (R. 2)</a:t>
            </a:r>
          </a:p>
          <a:p>
            <a:pPr lvl="3" fontAlgn="base">
              <a:buSzPct val="100000"/>
              <a:tabLst>
                <a:tab pos="1371600" algn="l"/>
              </a:tabLst>
            </a:pPr>
            <a:endParaRPr lang="en-US" sz="2800" dirty="0">
              <a:solidFill>
                <a:srgbClr val="201F1E"/>
              </a:solidFill>
              <a:latin typeface="Nunito Sans Regular" panose="020B0604020202020204" charset="0"/>
            </a:endParaRPr>
          </a:p>
          <a:p>
            <a:pPr marL="1257300" lvl="2" indent="-342900" fontAlgn="base">
              <a:buSzPct val="100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800" b="1" dirty="0">
                <a:solidFill>
                  <a:srgbClr val="201F1E"/>
                </a:solidFill>
                <a:latin typeface="Nunito Sans Regular" panose="020B0604020202020204" charset="0"/>
              </a:rPr>
              <a:t>Job Satisfaction:</a:t>
            </a:r>
          </a:p>
          <a:p>
            <a:pPr marL="1714500" lvl="3" indent="-342900" fontAlgn="base">
              <a:buSzPct val="100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800" dirty="0">
                <a:solidFill>
                  <a:srgbClr val="201F1E"/>
                </a:solidFill>
                <a:latin typeface="Nunito Sans Regular" panose="020B0604020202020204" charset="0"/>
              </a:rPr>
              <a:t>Critical: </a:t>
            </a:r>
            <a:r>
              <a:rPr lang="en-US" sz="2800" i="1" u="sng" dirty="0">
                <a:solidFill>
                  <a:srgbClr val="201F1E"/>
                </a:solidFill>
                <a:latin typeface="Nunito Sans Regular" panose="020B0604020202020204" charset="0"/>
              </a:rPr>
              <a:t>Abilities (work skills) and values (work needs) aligning </a:t>
            </a:r>
          </a:p>
          <a:p>
            <a:pPr marL="1714500" lvl="3" indent="-342900" fontAlgn="base">
              <a:buSzPct val="100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800" dirty="0">
                <a:solidFill>
                  <a:srgbClr val="201F1E"/>
                </a:solidFill>
                <a:latin typeface="Nunito Sans Regular" panose="020B0604020202020204" charset="0"/>
              </a:rPr>
              <a:t>Improving Fit: Attempting to change the environment in which they work or adapting themselves to better fit the work environment </a:t>
            </a:r>
            <a:endParaRPr lang="en-US" sz="2800" i="0" dirty="0">
              <a:solidFill>
                <a:srgbClr val="201F1E"/>
              </a:solidFill>
              <a:effectLst/>
              <a:latin typeface="Nunito Sans Regular" panose="020B0604020202020204" charset="0"/>
            </a:endParaRPr>
          </a:p>
          <a:p>
            <a:pPr marR="0" lvl="2" fontAlgn="base">
              <a:spcBef>
                <a:spcPts val="0"/>
              </a:spcBef>
              <a:spcAft>
                <a:spcPts val="0"/>
              </a:spcAft>
              <a:buSzPct val="100000"/>
              <a:tabLst>
                <a:tab pos="1371600" algn="l"/>
              </a:tabLst>
            </a:pPr>
            <a:endParaRPr lang="en-US" sz="2800" dirty="0">
              <a:solidFill>
                <a:srgbClr val="201F1E"/>
              </a:solidFill>
              <a:latin typeface="Nunito Sans Regular" panose="020B0604020202020204" charset="0"/>
            </a:endParaRPr>
          </a:p>
          <a:p>
            <a:pPr marR="0" lvl="2" fontAlgn="base">
              <a:spcBef>
                <a:spcPts val="0"/>
              </a:spcBef>
              <a:spcAft>
                <a:spcPts val="0"/>
              </a:spcAft>
              <a:buSzPct val="100000"/>
              <a:tabLst>
                <a:tab pos="1371600" algn="l"/>
              </a:tabLst>
            </a:pPr>
            <a:endParaRPr lang="en-US" sz="2800" dirty="0">
              <a:solidFill>
                <a:srgbClr val="201F1E"/>
              </a:solidFill>
              <a:latin typeface="Nunito Sans Regular" panose="020B0604020202020204" charset="0"/>
            </a:endParaRPr>
          </a:p>
          <a:p>
            <a:pPr marR="0" lvl="2" fontAlgn="base">
              <a:spcBef>
                <a:spcPts val="0"/>
              </a:spcBef>
              <a:spcAft>
                <a:spcPts val="0"/>
              </a:spcAft>
              <a:buSzPct val="100000"/>
              <a:tabLst>
                <a:tab pos="1371600" algn="l"/>
              </a:tabLst>
            </a:pPr>
            <a:endParaRPr lang="en-US" sz="2800" dirty="0">
              <a:solidFill>
                <a:srgbClr val="201F1E"/>
              </a:solidFill>
              <a:latin typeface="Nunito Sans Regular" panose="020B0604020202020204" charset="0"/>
            </a:endParaRPr>
          </a:p>
          <a:p>
            <a:pPr marR="0" lvl="2" fontAlgn="base">
              <a:spcBef>
                <a:spcPts val="0"/>
              </a:spcBef>
              <a:spcAft>
                <a:spcPts val="0"/>
              </a:spcAft>
              <a:buSzPct val="100000"/>
              <a:tabLst>
                <a:tab pos="1371600" algn="l"/>
              </a:tabLst>
            </a:pPr>
            <a:endParaRPr lang="en-US" sz="2800" dirty="0">
              <a:solidFill>
                <a:srgbClr val="201F1E"/>
              </a:solidFill>
              <a:latin typeface="Nunito Sans Regular" panose="020B0604020202020204" charset="0"/>
            </a:endParaRPr>
          </a:p>
          <a:p>
            <a:pPr marL="1257300" marR="0" lvl="2" indent="-342900" fontAlgn="base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endParaRPr lang="en-US" sz="2800" b="0" i="0" dirty="0">
              <a:solidFill>
                <a:srgbClr val="201F1E"/>
              </a:solidFill>
              <a:effectLst/>
              <a:latin typeface="Nunito Sans Regular" panose="020B060402020202020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80F8DF5-E133-455B-9234-4BB7AE456B18}"/>
              </a:ext>
            </a:extLst>
          </p:cNvPr>
          <p:cNvSpPr txBox="1"/>
          <p:nvPr/>
        </p:nvSpPr>
        <p:spPr>
          <a:xfrm>
            <a:off x="228600" y="190500"/>
            <a:ext cx="5943600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ts val="4199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Nunito Sans Regular"/>
              </a:rPr>
              <a:t>CAREER CONCEPTS &amp; THEORIES</a:t>
            </a:r>
          </a:p>
        </p:txBody>
      </p:sp>
    </p:spTree>
    <p:extLst>
      <p:ext uri="{BB962C8B-B14F-4D97-AF65-F5344CB8AC3E}">
        <p14:creationId xmlns:p14="http://schemas.microsoft.com/office/powerpoint/2010/main" val="1462257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723B085D707F4098751086DAA04692" ma:contentTypeVersion="12" ma:contentTypeDescription="Create a new document." ma:contentTypeScope="" ma:versionID="dfb368550fef130e96526f9b6fc0724a">
  <xsd:schema xmlns:xsd="http://www.w3.org/2001/XMLSchema" xmlns:xs="http://www.w3.org/2001/XMLSchema" xmlns:p="http://schemas.microsoft.com/office/2006/metadata/properties" xmlns:ns2="a8ff1cec-f116-42eb-8ed1-276a99ace6dc" xmlns:ns3="69d0e476-c6f0-485e-953c-746f1db18c34" targetNamespace="http://schemas.microsoft.com/office/2006/metadata/properties" ma:root="true" ma:fieldsID="ffc94858bcfa27d78862272f3f950724" ns2:_="" ns3:_="">
    <xsd:import namespace="a8ff1cec-f116-42eb-8ed1-276a99ace6dc"/>
    <xsd:import namespace="69d0e476-c6f0-485e-953c-746f1db18c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f1cec-f116-42eb-8ed1-276a99ace6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0e476-c6f0-485e-953c-746f1db18c3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A853E8-5961-43A7-9DAA-F2CAB4215654}"/>
</file>

<file path=customXml/itemProps2.xml><?xml version="1.0" encoding="utf-8"?>
<ds:datastoreItem xmlns:ds="http://schemas.openxmlformats.org/officeDocument/2006/customXml" ds:itemID="{B12204A6-512D-429B-9DF4-A7677440CA54}"/>
</file>

<file path=customXml/itemProps3.xml><?xml version="1.0" encoding="utf-8"?>
<ds:datastoreItem xmlns:ds="http://schemas.openxmlformats.org/officeDocument/2006/customXml" ds:itemID="{04D52D41-70AE-413F-A33D-D5BA724AFB8B}"/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1575</Words>
  <Application>Microsoft Office PowerPoint</Application>
  <PresentationFormat>Custom</PresentationFormat>
  <Paragraphs>190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Nunito Sans Regular Bold</vt:lpstr>
      <vt:lpstr>Courier New</vt:lpstr>
      <vt:lpstr>Wingdings</vt:lpstr>
      <vt:lpstr>Nunito Sans Bold</vt:lpstr>
      <vt:lpstr>Calibri</vt:lpstr>
      <vt:lpstr>Symbol</vt:lpstr>
      <vt:lpstr>Nunito Sans Regular</vt:lpstr>
      <vt:lpstr>Arial</vt:lpstr>
      <vt:lpstr>Nunito Sans 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SDD PPT Template</dc:title>
  <cp:lastModifiedBy>Flint, Madyson</cp:lastModifiedBy>
  <cp:revision>33</cp:revision>
  <dcterms:created xsi:type="dcterms:W3CDTF">2006-08-16T00:00:00Z</dcterms:created>
  <dcterms:modified xsi:type="dcterms:W3CDTF">2022-05-20T20:06:20Z</dcterms:modified>
  <dc:identifier>DAE_Ts1YMTA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0x0101004D723B085D707F4098751086DAA04692</vt:lpwstr>
  </property>
</Properties>
</file>