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1" r:id="rId2"/>
  </p:sldMasterIdLst>
  <p:notesMasterIdLst>
    <p:notesMasterId r:id="rId87"/>
  </p:notesMasterIdLst>
  <p:sldIdLst>
    <p:sldId id="256" r:id="rId3"/>
    <p:sldId id="823" r:id="rId4"/>
    <p:sldId id="257" r:id="rId5"/>
    <p:sldId id="258" r:id="rId6"/>
    <p:sldId id="834" r:id="rId7"/>
    <p:sldId id="438" r:id="rId8"/>
    <p:sldId id="259" r:id="rId9"/>
    <p:sldId id="260" r:id="rId10"/>
    <p:sldId id="261" r:id="rId11"/>
    <p:sldId id="262" r:id="rId12"/>
    <p:sldId id="263" r:id="rId13"/>
    <p:sldId id="452" r:id="rId14"/>
    <p:sldId id="264" r:id="rId15"/>
    <p:sldId id="265" r:id="rId16"/>
    <p:sldId id="266" r:id="rId17"/>
    <p:sldId id="267" r:id="rId18"/>
    <p:sldId id="268" r:id="rId19"/>
    <p:sldId id="270" r:id="rId20"/>
    <p:sldId id="269" r:id="rId21"/>
    <p:sldId id="841" r:id="rId22"/>
    <p:sldId id="272" r:id="rId23"/>
    <p:sldId id="273" r:id="rId24"/>
    <p:sldId id="274" r:id="rId25"/>
    <p:sldId id="275" r:id="rId26"/>
    <p:sldId id="276" r:id="rId27"/>
    <p:sldId id="278" r:id="rId28"/>
    <p:sldId id="453" r:id="rId29"/>
    <p:sldId id="280" r:id="rId30"/>
    <p:sldId id="279" r:id="rId31"/>
    <p:sldId id="281" r:id="rId32"/>
    <p:sldId id="282" r:id="rId33"/>
    <p:sldId id="471" r:id="rId34"/>
    <p:sldId id="428" r:id="rId35"/>
    <p:sldId id="450" r:id="rId36"/>
    <p:sldId id="288" r:id="rId37"/>
    <p:sldId id="431" r:id="rId38"/>
    <p:sldId id="432" r:id="rId39"/>
    <p:sldId id="843" r:id="rId40"/>
    <p:sldId id="289" r:id="rId41"/>
    <p:sldId id="290" r:id="rId42"/>
    <p:sldId id="291" r:id="rId43"/>
    <p:sldId id="454" r:id="rId44"/>
    <p:sldId id="292" r:id="rId45"/>
    <p:sldId id="295" r:id="rId46"/>
    <p:sldId id="296" r:id="rId47"/>
    <p:sldId id="297" r:id="rId48"/>
    <p:sldId id="298" r:id="rId49"/>
    <p:sldId id="299" r:id="rId50"/>
    <p:sldId id="840" r:id="rId51"/>
    <p:sldId id="308" r:id="rId52"/>
    <p:sldId id="300" r:id="rId53"/>
    <p:sldId id="451" r:id="rId54"/>
    <p:sldId id="302" r:id="rId55"/>
    <p:sldId id="303" r:id="rId56"/>
    <p:sldId id="304" r:id="rId57"/>
    <p:sldId id="441" r:id="rId58"/>
    <p:sldId id="306" r:id="rId59"/>
    <p:sldId id="455" r:id="rId60"/>
    <p:sldId id="307" r:id="rId61"/>
    <p:sldId id="309" r:id="rId62"/>
    <p:sldId id="312" r:id="rId63"/>
    <p:sldId id="313" r:id="rId64"/>
    <p:sldId id="314" r:id="rId65"/>
    <p:sldId id="315" r:id="rId66"/>
    <p:sldId id="316" r:id="rId67"/>
    <p:sldId id="317" r:id="rId68"/>
    <p:sldId id="456" r:id="rId69"/>
    <p:sldId id="434" r:id="rId70"/>
    <p:sldId id="435" r:id="rId71"/>
    <p:sldId id="472" r:id="rId72"/>
    <p:sldId id="469" r:id="rId73"/>
    <p:sldId id="844" r:id="rId74"/>
    <p:sldId id="394" r:id="rId75"/>
    <p:sldId id="395" r:id="rId76"/>
    <p:sldId id="396" r:id="rId77"/>
    <p:sldId id="402" r:id="rId78"/>
    <p:sldId id="397" r:id="rId79"/>
    <p:sldId id="842" r:id="rId80"/>
    <p:sldId id="398" r:id="rId81"/>
    <p:sldId id="399" r:id="rId82"/>
    <p:sldId id="400" r:id="rId83"/>
    <p:sldId id="401" r:id="rId84"/>
    <p:sldId id="403" r:id="rId85"/>
    <p:sldId id="427" r:id="rId86"/>
  </p:sldIdLst>
  <p:sldSz cx="12192000" cy="6858000"/>
  <p:notesSz cx="6858000" cy="9144000"/>
  <p:custDataLst>
    <p:tags r:id="rId8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BDAE2"/>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85" autoAdjust="0"/>
    <p:restoredTop sz="89169" autoAdjust="0"/>
  </p:normalViewPr>
  <p:slideViewPr>
    <p:cSldViewPr snapToGrid="0">
      <p:cViewPr varScale="1">
        <p:scale>
          <a:sx n="112" d="100"/>
          <a:sy n="112"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presProps" Target="presProp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viewProps" Target="viewProps.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tags" Target="tags/tag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ableStyles" Target="tableStyles.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notesMaster" Target="notesMasters/notesMaster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diagrams/_rels/data1.xml.rels><?xml version="1.0" encoding="UTF-8" standalone="yes"?>
<Relationships xmlns="http://schemas.openxmlformats.org/package/2006/relationships"><Relationship Id="rId3" Type="http://schemas.openxmlformats.org/officeDocument/2006/relationships/hyperlink" Target="https://statutes.capitol.texas.gov/" TargetMode="External"/><Relationship Id="rId2" Type="http://schemas.openxmlformats.org/officeDocument/2006/relationships/hyperlink" Target="http://www.tjctc.org/tjctc-resources.html" TargetMode="External"/><Relationship Id="rId1" Type="http://schemas.openxmlformats.org/officeDocument/2006/relationships/hyperlink" Target="http://www.tjctc.org/tjctc-resources/Deskbooks.html" TargetMode="External"/><Relationship Id="rId4" Type="http://schemas.openxmlformats.org/officeDocument/2006/relationships/hyperlink" Target="http://www.txcourts.gov/rules-forms/rules-standards/"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statutes.capitol.texas.gov/" TargetMode="External"/><Relationship Id="rId2" Type="http://schemas.openxmlformats.org/officeDocument/2006/relationships/hyperlink" Target="http://www.tjctc.org/tjctc-resources.html" TargetMode="External"/><Relationship Id="rId1" Type="http://schemas.openxmlformats.org/officeDocument/2006/relationships/hyperlink" Target="http://www.tjctc.org/tjctc-resources/Deskbooks.html" TargetMode="External"/><Relationship Id="rId4" Type="http://schemas.openxmlformats.org/officeDocument/2006/relationships/hyperlink" Target="http://www.txcourts.gov/rules-forms/rules-standards/"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CD5D0C-D7EC-47CB-B837-48CEA951B1D0}"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ABBDA62A-790F-45C1-BF2A-F1193FD68A23}">
      <dgm:prSet custT="1"/>
      <dgm:spPr/>
      <dgm:t>
        <a:bodyPr/>
        <a:lstStyle/>
        <a:p>
          <a:pPr algn="l"/>
          <a:r>
            <a:rPr lang="en-US" sz="2400" dirty="0"/>
            <a:t>Evictions </a:t>
          </a:r>
          <a:r>
            <a:rPr lang="en-US" sz="2400" dirty="0" err="1"/>
            <a:t>Deskbook</a:t>
          </a:r>
          <a:endParaRPr lang="en-US" sz="2400" dirty="0"/>
        </a:p>
      </dgm:t>
    </dgm:pt>
    <dgm:pt modelId="{605D2040-358D-4EF5-8B65-296B143D521E}" type="parTrans" cxnId="{9F452450-E0CF-4609-8CBF-BF580C30FD3D}">
      <dgm:prSet/>
      <dgm:spPr/>
      <dgm:t>
        <a:bodyPr/>
        <a:lstStyle/>
        <a:p>
          <a:endParaRPr lang="en-US"/>
        </a:p>
      </dgm:t>
    </dgm:pt>
    <dgm:pt modelId="{846B04FB-8195-4035-A878-32AEF9B1DFC1}" type="sibTrans" cxnId="{9F452450-E0CF-4609-8CBF-BF580C30FD3D}">
      <dgm:prSet/>
      <dgm:spPr/>
      <dgm:t>
        <a:bodyPr/>
        <a:lstStyle/>
        <a:p>
          <a:endParaRPr lang="en-US"/>
        </a:p>
      </dgm:t>
    </dgm:pt>
    <dgm:pt modelId="{B4296BAC-B4C2-416B-A473-0F22E1076429}">
      <dgm:prSet/>
      <dgm:spPr/>
      <dgm:t>
        <a:bodyPr/>
        <a:lstStyle/>
        <a:p>
          <a:r>
            <a:rPr lang="en-US" dirty="0">
              <a:hlinkClick xmlns:r="http://schemas.openxmlformats.org/officeDocument/2006/relationships" r:id="rId1"/>
            </a:rPr>
            <a:t>www.tjctc.org/tjctc-resources/Deskbooks.html</a:t>
          </a:r>
          <a:endParaRPr lang="en-US" dirty="0"/>
        </a:p>
      </dgm:t>
    </dgm:pt>
    <dgm:pt modelId="{324F5C1F-3225-497D-9696-E7C0AA43CE8C}" type="parTrans" cxnId="{30222ECD-6787-4B67-8B8B-6B861A36F18D}">
      <dgm:prSet/>
      <dgm:spPr/>
      <dgm:t>
        <a:bodyPr/>
        <a:lstStyle/>
        <a:p>
          <a:endParaRPr lang="en-US"/>
        </a:p>
      </dgm:t>
    </dgm:pt>
    <dgm:pt modelId="{8507F47F-577A-4922-B002-B515760C5251}" type="sibTrans" cxnId="{30222ECD-6787-4B67-8B8B-6B861A36F18D}">
      <dgm:prSet/>
      <dgm:spPr/>
      <dgm:t>
        <a:bodyPr/>
        <a:lstStyle/>
        <a:p>
          <a:endParaRPr lang="en-US"/>
        </a:p>
      </dgm:t>
    </dgm:pt>
    <dgm:pt modelId="{0CA1DDF8-0514-4545-AE2E-B78AD0DF0AD9}">
      <dgm:prSet custT="1"/>
      <dgm:spPr/>
      <dgm:t>
        <a:bodyPr/>
        <a:lstStyle/>
        <a:p>
          <a:pPr algn="l"/>
          <a:r>
            <a:rPr lang="en-US" sz="2400" dirty="0"/>
            <a:t>TJCTC Website: Forms, Charts, SRL Packets, Legal Board, Self-Paced Modules, Webinars, etc.</a:t>
          </a:r>
        </a:p>
      </dgm:t>
    </dgm:pt>
    <dgm:pt modelId="{752FF9D4-098E-453A-8541-9A0B0173D164}" type="parTrans" cxnId="{97688FBD-EEC8-42C5-A59B-7A9624786617}">
      <dgm:prSet/>
      <dgm:spPr/>
      <dgm:t>
        <a:bodyPr/>
        <a:lstStyle/>
        <a:p>
          <a:endParaRPr lang="en-US"/>
        </a:p>
      </dgm:t>
    </dgm:pt>
    <dgm:pt modelId="{78D329B7-2B83-48D8-B325-2885700761BC}" type="sibTrans" cxnId="{97688FBD-EEC8-42C5-A59B-7A9624786617}">
      <dgm:prSet/>
      <dgm:spPr/>
      <dgm:t>
        <a:bodyPr/>
        <a:lstStyle/>
        <a:p>
          <a:endParaRPr lang="en-US"/>
        </a:p>
      </dgm:t>
    </dgm:pt>
    <dgm:pt modelId="{286243D3-E24E-417D-9A93-1E9DAC9E1535}">
      <dgm:prSet/>
      <dgm:spPr/>
      <dgm:t>
        <a:bodyPr/>
        <a:lstStyle/>
        <a:p>
          <a:r>
            <a:rPr lang="en-US" dirty="0">
              <a:hlinkClick xmlns:r="http://schemas.openxmlformats.org/officeDocument/2006/relationships" r:id="rId2"/>
            </a:rPr>
            <a:t>www.tjctc.org/tjctc-resources.html</a:t>
          </a:r>
          <a:endParaRPr lang="en-US" dirty="0"/>
        </a:p>
      </dgm:t>
    </dgm:pt>
    <dgm:pt modelId="{805FD91D-E70E-44AA-A1EA-18779D1E2CAC}" type="parTrans" cxnId="{02AF11D1-523F-477C-8263-3AABB11FBC4F}">
      <dgm:prSet/>
      <dgm:spPr/>
      <dgm:t>
        <a:bodyPr/>
        <a:lstStyle/>
        <a:p>
          <a:endParaRPr lang="en-US"/>
        </a:p>
      </dgm:t>
    </dgm:pt>
    <dgm:pt modelId="{4752B659-56DA-4C2D-845D-723313080274}" type="sibTrans" cxnId="{02AF11D1-523F-477C-8263-3AABB11FBC4F}">
      <dgm:prSet/>
      <dgm:spPr/>
      <dgm:t>
        <a:bodyPr/>
        <a:lstStyle/>
        <a:p>
          <a:endParaRPr lang="en-US"/>
        </a:p>
      </dgm:t>
    </dgm:pt>
    <dgm:pt modelId="{94BD757A-947B-42F6-9C9F-2DF867FD8B04}">
      <dgm:prSet custT="1"/>
      <dgm:spPr/>
      <dgm:t>
        <a:bodyPr/>
        <a:lstStyle/>
        <a:p>
          <a:pPr algn="l"/>
          <a:r>
            <a:rPr lang="en-US" sz="2400" dirty="0"/>
            <a:t>Property Code CH. 24, 92-94</a:t>
          </a:r>
        </a:p>
      </dgm:t>
    </dgm:pt>
    <dgm:pt modelId="{DB8E3510-5BA4-4B46-A5F3-BD3758338B80}" type="parTrans" cxnId="{8E41FA6E-C6AE-48FA-8F24-65A6E8CE2753}">
      <dgm:prSet/>
      <dgm:spPr/>
      <dgm:t>
        <a:bodyPr/>
        <a:lstStyle/>
        <a:p>
          <a:endParaRPr lang="en-US"/>
        </a:p>
      </dgm:t>
    </dgm:pt>
    <dgm:pt modelId="{8755EBFC-C482-42CD-B28C-72490CAEE93D}" type="sibTrans" cxnId="{8E41FA6E-C6AE-48FA-8F24-65A6E8CE2753}">
      <dgm:prSet/>
      <dgm:spPr/>
      <dgm:t>
        <a:bodyPr/>
        <a:lstStyle/>
        <a:p>
          <a:endParaRPr lang="en-US"/>
        </a:p>
      </dgm:t>
    </dgm:pt>
    <dgm:pt modelId="{938FBD38-009C-49CC-9573-2307F5DA946C}">
      <dgm:prSet/>
      <dgm:spPr/>
      <dgm:t>
        <a:bodyPr/>
        <a:lstStyle/>
        <a:p>
          <a:r>
            <a:rPr lang="en-US">
              <a:hlinkClick xmlns:r="http://schemas.openxmlformats.org/officeDocument/2006/relationships" r:id="rId3"/>
            </a:rPr>
            <a:t>statutes.capitol.texas.gov</a:t>
          </a:r>
          <a:endParaRPr lang="en-US"/>
        </a:p>
      </dgm:t>
    </dgm:pt>
    <dgm:pt modelId="{4C77C41B-13F3-4FE3-B562-D172F0E1B855}" type="parTrans" cxnId="{6337CB3E-70E5-4D45-82D7-7C027F1E7032}">
      <dgm:prSet/>
      <dgm:spPr/>
      <dgm:t>
        <a:bodyPr/>
        <a:lstStyle/>
        <a:p>
          <a:endParaRPr lang="en-US"/>
        </a:p>
      </dgm:t>
    </dgm:pt>
    <dgm:pt modelId="{0A784640-984C-4835-8212-42E3CB63747C}" type="sibTrans" cxnId="{6337CB3E-70E5-4D45-82D7-7C027F1E7032}">
      <dgm:prSet/>
      <dgm:spPr/>
      <dgm:t>
        <a:bodyPr/>
        <a:lstStyle/>
        <a:p>
          <a:endParaRPr lang="en-US"/>
        </a:p>
      </dgm:t>
    </dgm:pt>
    <dgm:pt modelId="{1B7C083D-BCF7-4550-83D3-942247D2FE5D}">
      <dgm:prSet custT="1"/>
      <dgm:spPr/>
      <dgm:t>
        <a:bodyPr/>
        <a:lstStyle/>
        <a:p>
          <a:pPr algn="l"/>
          <a:r>
            <a:rPr lang="en-US" sz="2400" dirty="0"/>
            <a:t>Rules 500-507 and 510, Texas Rules of Civil Procedure</a:t>
          </a:r>
        </a:p>
      </dgm:t>
    </dgm:pt>
    <dgm:pt modelId="{6E3AFA6F-157E-4281-801E-A3C93FD9AB9B}" type="parTrans" cxnId="{083DEF49-7240-4A6E-8FFC-B5E9B7743409}">
      <dgm:prSet/>
      <dgm:spPr/>
      <dgm:t>
        <a:bodyPr/>
        <a:lstStyle/>
        <a:p>
          <a:endParaRPr lang="en-US"/>
        </a:p>
      </dgm:t>
    </dgm:pt>
    <dgm:pt modelId="{6DB7EEF3-7E2D-425C-B58B-F5E7C1752C17}" type="sibTrans" cxnId="{083DEF49-7240-4A6E-8FFC-B5E9B7743409}">
      <dgm:prSet/>
      <dgm:spPr/>
      <dgm:t>
        <a:bodyPr/>
        <a:lstStyle/>
        <a:p>
          <a:endParaRPr lang="en-US"/>
        </a:p>
      </dgm:t>
    </dgm:pt>
    <dgm:pt modelId="{9C1133A8-C154-4428-89F9-845156D2DCC4}">
      <dgm:prSet/>
      <dgm:spPr/>
      <dgm:t>
        <a:bodyPr/>
        <a:lstStyle/>
        <a:p>
          <a:r>
            <a:rPr lang="en-US" dirty="0">
              <a:hlinkClick xmlns:r="http://schemas.openxmlformats.org/officeDocument/2006/relationships" r:id="rId4"/>
            </a:rPr>
            <a:t>www.txcourts.gov/rules-forms/rules-standards/</a:t>
          </a:r>
          <a:r>
            <a:rPr lang="en-US" dirty="0"/>
            <a:t> </a:t>
          </a:r>
        </a:p>
      </dgm:t>
    </dgm:pt>
    <dgm:pt modelId="{BBAA2B10-6645-4F6F-9CEC-06E12E1EE087}" type="parTrans" cxnId="{782247A0-FD4E-4896-8D77-C66295BDD973}">
      <dgm:prSet/>
      <dgm:spPr/>
      <dgm:t>
        <a:bodyPr/>
        <a:lstStyle/>
        <a:p>
          <a:endParaRPr lang="en-US"/>
        </a:p>
      </dgm:t>
    </dgm:pt>
    <dgm:pt modelId="{54D718A3-5051-4DBE-8F2C-B96EC87C6B26}" type="sibTrans" cxnId="{782247A0-FD4E-4896-8D77-C66295BDD973}">
      <dgm:prSet/>
      <dgm:spPr/>
      <dgm:t>
        <a:bodyPr/>
        <a:lstStyle/>
        <a:p>
          <a:endParaRPr lang="en-US"/>
        </a:p>
      </dgm:t>
    </dgm:pt>
    <dgm:pt modelId="{BDB3FC74-3F47-49CF-91E0-7C2A73AE47EF}" type="pres">
      <dgm:prSet presAssocID="{9BCD5D0C-D7EC-47CB-B837-48CEA951B1D0}" presName="Name0" presStyleCnt="0">
        <dgm:presLayoutVars>
          <dgm:dir/>
          <dgm:animLvl val="lvl"/>
          <dgm:resizeHandles val="exact"/>
        </dgm:presLayoutVars>
      </dgm:prSet>
      <dgm:spPr/>
    </dgm:pt>
    <dgm:pt modelId="{0A088A49-A3E3-4914-A65D-89171E83D50A}" type="pres">
      <dgm:prSet presAssocID="{ABBDA62A-790F-45C1-BF2A-F1193FD68A23}" presName="linNode" presStyleCnt="0"/>
      <dgm:spPr/>
    </dgm:pt>
    <dgm:pt modelId="{57ACD643-ABB7-461D-814B-626BFEC16A36}" type="pres">
      <dgm:prSet presAssocID="{ABBDA62A-790F-45C1-BF2A-F1193FD68A23}" presName="parentText" presStyleLbl="node1" presStyleIdx="0" presStyleCnt="4">
        <dgm:presLayoutVars>
          <dgm:chMax val="1"/>
          <dgm:bulletEnabled val="1"/>
        </dgm:presLayoutVars>
      </dgm:prSet>
      <dgm:spPr/>
    </dgm:pt>
    <dgm:pt modelId="{9F277B6C-D06D-49A3-B132-12F91EF87FDA}" type="pres">
      <dgm:prSet presAssocID="{ABBDA62A-790F-45C1-BF2A-F1193FD68A23}" presName="descendantText" presStyleLbl="alignAccFollowNode1" presStyleIdx="0" presStyleCnt="4">
        <dgm:presLayoutVars>
          <dgm:bulletEnabled val="1"/>
        </dgm:presLayoutVars>
      </dgm:prSet>
      <dgm:spPr/>
    </dgm:pt>
    <dgm:pt modelId="{B71A6D83-904F-471F-A582-0535A09889BC}" type="pres">
      <dgm:prSet presAssocID="{846B04FB-8195-4035-A878-32AEF9B1DFC1}" presName="sp" presStyleCnt="0"/>
      <dgm:spPr/>
    </dgm:pt>
    <dgm:pt modelId="{000ED53A-7152-442C-BE6E-1D1BD2E91878}" type="pres">
      <dgm:prSet presAssocID="{0CA1DDF8-0514-4545-AE2E-B78AD0DF0AD9}" presName="linNode" presStyleCnt="0"/>
      <dgm:spPr/>
    </dgm:pt>
    <dgm:pt modelId="{3B109D44-8EF8-4D5B-8099-13633FEFBD07}" type="pres">
      <dgm:prSet presAssocID="{0CA1DDF8-0514-4545-AE2E-B78AD0DF0AD9}" presName="parentText" presStyleLbl="node1" presStyleIdx="1" presStyleCnt="4">
        <dgm:presLayoutVars>
          <dgm:chMax val="1"/>
          <dgm:bulletEnabled val="1"/>
        </dgm:presLayoutVars>
      </dgm:prSet>
      <dgm:spPr/>
    </dgm:pt>
    <dgm:pt modelId="{9544E42F-58F0-46FF-8341-717FCA3B9042}" type="pres">
      <dgm:prSet presAssocID="{0CA1DDF8-0514-4545-AE2E-B78AD0DF0AD9}" presName="descendantText" presStyleLbl="alignAccFollowNode1" presStyleIdx="1" presStyleCnt="4">
        <dgm:presLayoutVars>
          <dgm:bulletEnabled val="1"/>
        </dgm:presLayoutVars>
      </dgm:prSet>
      <dgm:spPr/>
    </dgm:pt>
    <dgm:pt modelId="{6D60E246-271D-4D0C-A6DF-25DDF5738C35}" type="pres">
      <dgm:prSet presAssocID="{78D329B7-2B83-48D8-B325-2885700761BC}" presName="sp" presStyleCnt="0"/>
      <dgm:spPr/>
    </dgm:pt>
    <dgm:pt modelId="{AE921FCF-BFD0-4162-88B8-C555D9AD3CB0}" type="pres">
      <dgm:prSet presAssocID="{94BD757A-947B-42F6-9C9F-2DF867FD8B04}" presName="linNode" presStyleCnt="0"/>
      <dgm:spPr/>
    </dgm:pt>
    <dgm:pt modelId="{D7EE2C1C-3904-4475-9158-22A331451191}" type="pres">
      <dgm:prSet presAssocID="{94BD757A-947B-42F6-9C9F-2DF867FD8B04}" presName="parentText" presStyleLbl="node1" presStyleIdx="2" presStyleCnt="4">
        <dgm:presLayoutVars>
          <dgm:chMax val="1"/>
          <dgm:bulletEnabled val="1"/>
        </dgm:presLayoutVars>
      </dgm:prSet>
      <dgm:spPr/>
    </dgm:pt>
    <dgm:pt modelId="{DAEDAA70-AFDA-49FF-ADC3-6EA709850B30}" type="pres">
      <dgm:prSet presAssocID="{94BD757A-947B-42F6-9C9F-2DF867FD8B04}" presName="descendantText" presStyleLbl="alignAccFollowNode1" presStyleIdx="2" presStyleCnt="4">
        <dgm:presLayoutVars>
          <dgm:bulletEnabled val="1"/>
        </dgm:presLayoutVars>
      </dgm:prSet>
      <dgm:spPr/>
    </dgm:pt>
    <dgm:pt modelId="{B73C76F9-8FB9-4A0F-A23F-F0988F0FE3AB}" type="pres">
      <dgm:prSet presAssocID="{8755EBFC-C482-42CD-B28C-72490CAEE93D}" presName="sp" presStyleCnt="0"/>
      <dgm:spPr/>
    </dgm:pt>
    <dgm:pt modelId="{A435CF08-801D-4DE0-9E8F-85FAA13FD1CD}" type="pres">
      <dgm:prSet presAssocID="{1B7C083D-BCF7-4550-83D3-942247D2FE5D}" presName="linNode" presStyleCnt="0"/>
      <dgm:spPr/>
    </dgm:pt>
    <dgm:pt modelId="{403D2BD2-30CA-449F-A3C6-FFA306F19CA2}" type="pres">
      <dgm:prSet presAssocID="{1B7C083D-BCF7-4550-83D3-942247D2FE5D}" presName="parentText" presStyleLbl="node1" presStyleIdx="3" presStyleCnt="4">
        <dgm:presLayoutVars>
          <dgm:chMax val="1"/>
          <dgm:bulletEnabled val="1"/>
        </dgm:presLayoutVars>
      </dgm:prSet>
      <dgm:spPr/>
    </dgm:pt>
    <dgm:pt modelId="{3DFDDE05-327B-415F-8680-3DEF8A793D0B}" type="pres">
      <dgm:prSet presAssocID="{1B7C083D-BCF7-4550-83D3-942247D2FE5D}" presName="descendantText" presStyleLbl="alignAccFollowNode1" presStyleIdx="3" presStyleCnt="4">
        <dgm:presLayoutVars>
          <dgm:bulletEnabled val="1"/>
        </dgm:presLayoutVars>
      </dgm:prSet>
      <dgm:spPr/>
    </dgm:pt>
  </dgm:ptLst>
  <dgm:cxnLst>
    <dgm:cxn modelId="{147F291F-B8D2-4E23-B126-EF26F3842345}" type="presOf" srcId="{1B7C083D-BCF7-4550-83D3-942247D2FE5D}" destId="{403D2BD2-30CA-449F-A3C6-FFA306F19CA2}" srcOrd="0" destOrd="0" presId="urn:microsoft.com/office/officeart/2005/8/layout/vList5"/>
    <dgm:cxn modelId="{59A22B37-7137-4629-AC4B-1CD7F51ED851}" type="presOf" srcId="{94BD757A-947B-42F6-9C9F-2DF867FD8B04}" destId="{D7EE2C1C-3904-4475-9158-22A331451191}" srcOrd="0" destOrd="0" presId="urn:microsoft.com/office/officeart/2005/8/layout/vList5"/>
    <dgm:cxn modelId="{6337CB3E-70E5-4D45-82D7-7C027F1E7032}" srcId="{94BD757A-947B-42F6-9C9F-2DF867FD8B04}" destId="{938FBD38-009C-49CC-9573-2307F5DA946C}" srcOrd="0" destOrd="0" parTransId="{4C77C41B-13F3-4FE3-B562-D172F0E1B855}" sibTransId="{0A784640-984C-4835-8212-42E3CB63747C}"/>
    <dgm:cxn modelId="{C8BD5D44-390F-41D0-8070-139E62378F6B}" type="presOf" srcId="{B4296BAC-B4C2-416B-A473-0F22E1076429}" destId="{9F277B6C-D06D-49A3-B132-12F91EF87FDA}" srcOrd="0" destOrd="0" presId="urn:microsoft.com/office/officeart/2005/8/layout/vList5"/>
    <dgm:cxn modelId="{083DEF49-7240-4A6E-8FFC-B5E9B7743409}" srcId="{9BCD5D0C-D7EC-47CB-B837-48CEA951B1D0}" destId="{1B7C083D-BCF7-4550-83D3-942247D2FE5D}" srcOrd="3" destOrd="0" parTransId="{6E3AFA6F-157E-4281-801E-A3C93FD9AB9B}" sibTransId="{6DB7EEF3-7E2D-425C-B58B-F5E7C1752C17}"/>
    <dgm:cxn modelId="{EBCC146E-C573-44CC-ABB3-49C28322D5FD}" type="presOf" srcId="{286243D3-E24E-417D-9A93-1E9DAC9E1535}" destId="{9544E42F-58F0-46FF-8341-717FCA3B9042}" srcOrd="0" destOrd="0" presId="urn:microsoft.com/office/officeart/2005/8/layout/vList5"/>
    <dgm:cxn modelId="{8E41FA6E-C6AE-48FA-8F24-65A6E8CE2753}" srcId="{9BCD5D0C-D7EC-47CB-B837-48CEA951B1D0}" destId="{94BD757A-947B-42F6-9C9F-2DF867FD8B04}" srcOrd="2" destOrd="0" parTransId="{DB8E3510-5BA4-4B46-A5F3-BD3758338B80}" sibTransId="{8755EBFC-C482-42CD-B28C-72490CAEE93D}"/>
    <dgm:cxn modelId="{9F452450-E0CF-4609-8CBF-BF580C30FD3D}" srcId="{9BCD5D0C-D7EC-47CB-B837-48CEA951B1D0}" destId="{ABBDA62A-790F-45C1-BF2A-F1193FD68A23}" srcOrd="0" destOrd="0" parTransId="{605D2040-358D-4EF5-8B65-296B143D521E}" sibTransId="{846B04FB-8195-4035-A878-32AEF9B1DFC1}"/>
    <dgm:cxn modelId="{CACAE575-6D1E-414F-8F85-2FD3DA458013}" type="presOf" srcId="{ABBDA62A-790F-45C1-BF2A-F1193FD68A23}" destId="{57ACD643-ABB7-461D-814B-626BFEC16A36}" srcOrd="0" destOrd="0" presId="urn:microsoft.com/office/officeart/2005/8/layout/vList5"/>
    <dgm:cxn modelId="{782247A0-FD4E-4896-8D77-C66295BDD973}" srcId="{1B7C083D-BCF7-4550-83D3-942247D2FE5D}" destId="{9C1133A8-C154-4428-89F9-845156D2DCC4}" srcOrd="0" destOrd="0" parTransId="{BBAA2B10-6645-4F6F-9CEC-06E12E1EE087}" sibTransId="{54D718A3-5051-4DBE-8F2C-B96EC87C6B26}"/>
    <dgm:cxn modelId="{11FB89AB-8013-4B45-A18B-9801BAE69BA7}" type="presOf" srcId="{9BCD5D0C-D7EC-47CB-B837-48CEA951B1D0}" destId="{BDB3FC74-3F47-49CF-91E0-7C2A73AE47EF}" srcOrd="0" destOrd="0" presId="urn:microsoft.com/office/officeart/2005/8/layout/vList5"/>
    <dgm:cxn modelId="{97688FBD-EEC8-42C5-A59B-7A9624786617}" srcId="{9BCD5D0C-D7EC-47CB-B837-48CEA951B1D0}" destId="{0CA1DDF8-0514-4545-AE2E-B78AD0DF0AD9}" srcOrd="1" destOrd="0" parTransId="{752FF9D4-098E-453A-8541-9A0B0173D164}" sibTransId="{78D329B7-2B83-48D8-B325-2885700761BC}"/>
    <dgm:cxn modelId="{30222ECD-6787-4B67-8B8B-6B861A36F18D}" srcId="{ABBDA62A-790F-45C1-BF2A-F1193FD68A23}" destId="{B4296BAC-B4C2-416B-A473-0F22E1076429}" srcOrd="0" destOrd="0" parTransId="{324F5C1F-3225-497D-9696-E7C0AA43CE8C}" sibTransId="{8507F47F-577A-4922-B002-B515760C5251}"/>
    <dgm:cxn modelId="{397040D0-AAA1-41E3-92F6-F409FFA71BFE}" type="presOf" srcId="{938FBD38-009C-49CC-9573-2307F5DA946C}" destId="{DAEDAA70-AFDA-49FF-ADC3-6EA709850B30}" srcOrd="0" destOrd="0" presId="urn:microsoft.com/office/officeart/2005/8/layout/vList5"/>
    <dgm:cxn modelId="{02AF11D1-523F-477C-8263-3AABB11FBC4F}" srcId="{0CA1DDF8-0514-4545-AE2E-B78AD0DF0AD9}" destId="{286243D3-E24E-417D-9A93-1E9DAC9E1535}" srcOrd="0" destOrd="0" parTransId="{805FD91D-E70E-44AA-A1EA-18779D1E2CAC}" sibTransId="{4752B659-56DA-4C2D-845D-723313080274}"/>
    <dgm:cxn modelId="{047B18D1-B83C-4D3A-AC1A-374BC80DE849}" type="presOf" srcId="{9C1133A8-C154-4428-89F9-845156D2DCC4}" destId="{3DFDDE05-327B-415F-8680-3DEF8A793D0B}" srcOrd="0" destOrd="0" presId="urn:microsoft.com/office/officeart/2005/8/layout/vList5"/>
    <dgm:cxn modelId="{63F467DB-E76A-4E20-98D4-372B7D2B9D4E}" type="presOf" srcId="{0CA1DDF8-0514-4545-AE2E-B78AD0DF0AD9}" destId="{3B109D44-8EF8-4D5B-8099-13633FEFBD07}" srcOrd="0" destOrd="0" presId="urn:microsoft.com/office/officeart/2005/8/layout/vList5"/>
    <dgm:cxn modelId="{F7A656DB-1987-432D-A57B-3BCDF53FFE32}" type="presParOf" srcId="{BDB3FC74-3F47-49CF-91E0-7C2A73AE47EF}" destId="{0A088A49-A3E3-4914-A65D-89171E83D50A}" srcOrd="0" destOrd="0" presId="urn:microsoft.com/office/officeart/2005/8/layout/vList5"/>
    <dgm:cxn modelId="{D31D3974-362A-47C4-91B3-DC67E026A8D4}" type="presParOf" srcId="{0A088A49-A3E3-4914-A65D-89171E83D50A}" destId="{57ACD643-ABB7-461D-814B-626BFEC16A36}" srcOrd="0" destOrd="0" presId="urn:microsoft.com/office/officeart/2005/8/layout/vList5"/>
    <dgm:cxn modelId="{CA0CBFFF-712F-4415-B100-9A446BD35F5F}" type="presParOf" srcId="{0A088A49-A3E3-4914-A65D-89171E83D50A}" destId="{9F277B6C-D06D-49A3-B132-12F91EF87FDA}" srcOrd="1" destOrd="0" presId="urn:microsoft.com/office/officeart/2005/8/layout/vList5"/>
    <dgm:cxn modelId="{D3A07C31-AC9C-4A3C-9326-E78233B877FE}" type="presParOf" srcId="{BDB3FC74-3F47-49CF-91E0-7C2A73AE47EF}" destId="{B71A6D83-904F-471F-A582-0535A09889BC}" srcOrd="1" destOrd="0" presId="urn:microsoft.com/office/officeart/2005/8/layout/vList5"/>
    <dgm:cxn modelId="{504DD17A-2B73-418B-AFDC-401BDBC400CE}" type="presParOf" srcId="{BDB3FC74-3F47-49CF-91E0-7C2A73AE47EF}" destId="{000ED53A-7152-442C-BE6E-1D1BD2E91878}" srcOrd="2" destOrd="0" presId="urn:microsoft.com/office/officeart/2005/8/layout/vList5"/>
    <dgm:cxn modelId="{AC1C44B5-7EA3-4FD7-94AB-B0E4131421A7}" type="presParOf" srcId="{000ED53A-7152-442C-BE6E-1D1BD2E91878}" destId="{3B109D44-8EF8-4D5B-8099-13633FEFBD07}" srcOrd="0" destOrd="0" presId="urn:microsoft.com/office/officeart/2005/8/layout/vList5"/>
    <dgm:cxn modelId="{A5289BFF-71C4-4C23-A0C9-819DCB45F799}" type="presParOf" srcId="{000ED53A-7152-442C-BE6E-1D1BD2E91878}" destId="{9544E42F-58F0-46FF-8341-717FCA3B9042}" srcOrd="1" destOrd="0" presId="urn:microsoft.com/office/officeart/2005/8/layout/vList5"/>
    <dgm:cxn modelId="{0CD463F6-1E53-472D-A9CA-DC9C0E4E71D8}" type="presParOf" srcId="{BDB3FC74-3F47-49CF-91E0-7C2A73AE47EF}" destId="{6D60E246-271D-4D0C-A6DF-25DDF5738C35}" srcOrd="3" destOrd="0" presId="urn:microsoft.com/office/officeart/2005/8/layout/vList5"/>
    <dgm:cxn modelId="{21C59E96-46B4-4818-9027-6A112F0AC689}" type="presParOf" srcId="{BDB3FC74-3F47-49CF-91E0-7C2A73AE47EF}" destId="{AE921FCF-BFD0-4162-88B8-C555D9AD3CB0}" srcOrd="4" destOrd="0" presId="urn:microsoft.com/office/officeart/2005/8/layout/vList5"/>
    <dgm:cxn modelId="{74C0D211-6A18-4705-85CE-165DF1121A9E}" type="presParOf" srcId="{AE921FCF-BFD0-4162-88B8-C555D9AD3CB0}" destId="{D7EE2C1C-3904-4475-9158-22A331451191}" srcOrd="0" destOrd="0" presId="urn:microsoft.com/office/officeart/2005/8/layout/vList5"/>
    <dgm:cxn modelId="{69D85F6D-A7BA-47AB-917C-A1399FBBB2B3}" type="presParOf" srcId="{AE921FCF-BFD0-4162-88B8-C555D9AD3CB0}" destId="{DAEDAA70-AFDA-49FF-ADC3-6EA709850B30}" srcOrd="1" destOrd="0" presId="urn:microsoft.com/office/officeart/2005/8/layout/vList5"/>
    <dgm:cxn modelId="{F7E0987F-378B-4080-BE40-FFE51AA6FB65}" type="presParOf" srcId="{BDB3FC74-3F47-49CF-91E0-7C2A73AE47EF}" destId="{B73C76F9-8FB9-4A0F-A23F-F0988F0FE3AB}" srcOrd="5" destOrd="0" presId="urn:microsoft.com/office/officeart/2005/8/layout/vList5"/>
    <dgm:cxn modelId="{E53F6FB1-B36A-463B-9B2D-A0D85861C150}" type="presParOf" srcId="{BDB3FC74-3F47-49CF-91E0-7C2A73AE47EF}" destId="{A435CF08-801D-4DE0-9E8F-85FAA13FD1CD}" srcOrd="6" destOrd="0" presId="urn:microsoft.com/office/officeart/2005/8/layout/vList5"/>
    <dgm:cxn modelId="{E973CFD5-072E-4488-BF54-1FF9273A4833}" type="presParOf" srcId="{A435CF08-801D-4DE0-9E8F-85FAA13FD1CD}" destId="{403D2BD2-30CA-449F-A3C6-FFA306F19CA2}" srcOrd="0" destOrd="0" presId="urn:microsoft.com/office/officeart/2005/8/layout/vList5"/>
    <dgm:cxn modelId="{C434C350-AD44-48BE-BEB4-FEC52DDDC66C}" type="presParOf" srcId="{A435CF08-801D-4DE0-9E8F-85FAA13FD1CD}" destId="{3DFDDE05-327B-415F-8680-3DEF8A793D0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F3DEAE-8F71-47CE-B390-8349FED2A80E}" type="doc">
      <dgm:prSet loTypeId="urn:microsoft.com/office/officeart/2005/8/layout/vProcess5" loCatId="process" qsTypeId="urn:microsoft.com/office/officeart/2005/8/quickstyle/simple1" qsCatId="simple" csTypeId="urn:microsoft.com/office/officeart/2005/8/colors/accent2_2" csCatId="accent2" phldr="1"/>
      <dgm:spPr/>
      <dgm:t>
        <a:bodyPr/>
        <a:lstStyle/>
        <a:p>
          <a:endParaRPr lang="en-US"/>
        </a:p>
      </dgm:t>
    </dgm:pt>
    <dgm:pt modelId="{748BB14B-51C7-45AF-A755-B8ACE38DF682}">
      <dgm:prSet/>
      <dgm:spPr/>
      <dgm:t>
        <a:bodyPr/>
        <a:lstStyle/>
        <a:p>
          <a:r>
            <a:rPr lang="en-US" dirty="0"/>
            <a:t>Step by step process for a standard residential eviction case.</a:t>
          </a:r>
        </a:p>
      </dgm:t>
    </dgm:pt>
    <dgm:pt modelId="{0D6765B8-E5DF-47DC-B5D9-08105E64920D}" type="parTrans" cxnId="{7F7B4719-D4B9-4018-81DE-B34B7ED595DB}">
      <dgm:prSet/>
      <dgm:spPr/>
      <dgm:t>
        <a:bodyPr/>
        <a:lstStyle/>
        <a:p>
          <a:endParaRPr lang="en-US"/>
        </a:p>
      </dgm:t>
    </dgm:pt>
    <dgm:pt modelId="{F7833A94-B3B8-4B27-871A-C9BA5BE4D6EF}" type="sibTrans" cxnId="{7F7B4719-D4B9-4018-81DE-B34B7ED595DB}">
      <dgm:prSet/>
      <dgm:spPr>
        <a:solidFill>
          <a:schemeClr val="accent3">
            <a:lumMod val="75000"/>
            <a:alpha val="90000"/>
          </a:schemeClr>
        </a:solidFill>
      </dgm:spPr>
      <dgm:t>
        <a:bodyPr/>
        <a:lstStyle/>
        <a:p>
          <a:endParaRPr lang="en-US"/>
        </a:p>
      </dgm:t>
    </dgm:pt>
    <dgm:pt modelId="{C1A9E86F-C24A-425F-8E6E-50A5E26204D5}">
      <dgm:prSet/>
      <dgm:spPr/>
      <dgm:t>
        <a:bodyPr/>
        <a:lstStyle/>
        <a:p>
          <a:r>
            <a:rPr lang="en-US" dirty="0"/>
            <a:t>From filing through appeal and/or issuance of a writ of possession.</a:t>
          </a:r>
        </a:p>
      </dgm:t>
    </dgm:pt>
    <dgm:pt modelId="{36723C36-89D7-463E-AF9B-C790DFEE9B47}" type="parTrans" cxnId="{CFB01D72-3E9B-40FD-84ED-CCCB89BE92DE}">
      <dgm:prSet/>
      <dgm:spPr/>
      <dgm:t>
        <a:bodyPr/>
        <a:lstStyle/>
        <a:p>
          <a:endParaRPr lang="en-US"/>
        </a:p>
      </dgm:t>
    </dgm:pt>
    <dgm:pt modelId="{2B3EC1BC-E12B-4C2D-A58D-4796D1BA07C6}" type="sibTrans" cxnId="{CFB01D72-3E9B-40FD-84ED-CCCB89BE92DE}">
      <dgm:prSet/>
      <dgm:spPr/>
      <dgm:t>
        <a:bodyPr/>
        <a:lstStyle/>
        <a:p>
          <a:endParaRPr lang="en-US"/>
        </a:p>
      </dgm:t>
    </dgm:pt>
    <dgm:pt modelId="{E2EBEBA3-0732-4767-A1F5-CACA0627843C}" type="pres">
      <dgm:prSet presAssocID="{78F3DEAE-8F71-47CE-B390-8349FED2A80E}" presName="outerComposite" presStyleCnt="0">
        <dgm:presLayoutVars>
          <dgm:chMax val="5"/>
          <dgm:dir/>
          <dgm:resizeHandles val="exact"/>
        </dgm:presLayoutVars>
      </dgm:prSet>
      <dgm:spPr/>
    </dgm:pt>
    <dgm:pt modelId="{187D2A4E-79F1-4360-95D7-DA37E3ACA162}" type="pres">
      <dgm:prSet presAssocID="{78F3DEAE-8F71-47CE-B390-8349FED2A80E}" presName="dummyMaxCanvas" presStyleCnt="0">
        <dgm:presLayoutVars/>
      </dgm:prSet>
      <dgm:spPr/>
    </dgm:pt>
    <dgm:pt modelId="{3A13E9C2-6BE3-4012-AE41-E87EBF6E73AA}" type="pres">
      <dgm:prSet presAssocID="{78F3DEAE-8F71-47CE-B390-8349FED2A80E}" presName="TwoNodes_1" presStyleLbl="node1" presStyleIdx="0" presStyleCnt="2">
        <dgm:presLayoutVars>
          <dgm:bulletEnabled val="1"/>
        </dgm:presLayoutVars>
      </dgm:prSet>
      <dgm:spPr/>
    </dgm:pt>
    <dgm:pt modelId="{6F80B200-163F-4636-8811-65DFCE351CE3}" type="pres">
      <dgm:prSet presAssocID="{78F3DEAE-8F71-47CE-B390-8349FED2A80E}" presName="TwoNodes_2" presStyleLbl="node1" presStyleIdx="1" presStyleCnt="2">
        <dgm:presLayoutVars>
          <dgm:bulletEnabled val="1"/>
        </dgm:presLayoutVars>
      </dgm:prSet>
      <dgm:spPr/>
    </dgm:pt>
    <dgm:pt modelId="{1969BF5E-915D-45B1-8688-B2525835818D}" type="pres">
      <dgm:prSet presAssocID="{78F3DEAE-8F71-47CE-B390-8349FED2A80E}" presName="TwoConn_1-2" presStyleLbl="fgAccFollowNode1" presStyleIdx="0" presStyleCnt="1">
        <dgm:presLayoutVars>
          <dgm:bulletEnabled val="1"/>
        </dgm:presLayoutVars>
      </dgm:prSet>
      <dgm:spPr/>
    </dgm:pt>
    <dgm:pt modelId="{1CBC2206-49BB-453E-A8D0-85C6088C9B21}" type="pres">
      <dgm:prSet presAssocID="{78F3DEAE-8F71-47CE-B390-8349FED2A80E}" presName="TwoNodes_1_text" presStyleLbl="node1" presStyleIdx="1" presStyleCnt="2">
        <dgm:presLayoutVars>
          <dgm:bulletEnabled val="1"/>
        </dgm:presLayoutVars>
      </dgm:prSet>
      <dgm:spPr/>
    </dgm:pt>
    <dgm:pt modelId="{0FA0404A-2899-4A7C-B5EE-FAEF2987943F}" type="pres">
      <dgm:prSet presAssocID="{78F3DEAE-8F71-47CE-B390-8349FED2A80E}" presName="TwoNodes_2_text" presStyleLbl="node1" presStyleIdx="1" presStyleCnt="2">
        <dgm:presLayoutVars>
          <dgm:bulletEnabled val="1"/>
        </dgm:presLayoutVars>
      </dgm:prSet>
      <dgm:spPr/>
    </dgm:pt>
  </dgm:ptLst>
  <dgm:cxnLst>
    <dgm:cxn modelId="{7F7B4719-D4B9-4018-81DE-B34B7ED595DB}" srcId="{78F3DEAE-8F71-47CE-B390-8349FED2A80E}" destId="{748BB14B-51C7-45AF-A755-B8ACE38DF682}" srcOrd="0" destOrd="0" parTransId="{0D6765B8-E5DF-47DC-B5D9-08105E64920D}" sibTransId="{F7833A94-B3B8-4B27-871A-C9BA5BE4D6EF}"/>
    <dgm:cxn modelId="{5212C863-73C6-44FC-9FF6-52161AFFDBE2}" type="presOf" srcId="{C1A9E86F-C24A-425F-8E6E-50A5E26204D5}" destId="{6F80B200-163F-4636-8811-65DFCE351CE3}" srcOrd="0" destOrd="0" presId="urn:microsoft.com/office/officeart/2005/8/layout/vProcess5"/>
    <dgm:cxn modelId="{CFB01D72-3E9B-40FD-84ED-CCCB89BE92DE}" srcId="{78F3DEAE-8F71-47CE-B390-8349FED2A80E}" destId="{C1A9E86F-C24A-425F-8E6E-50A5E26204D5}" srcOrd="1" destOrd="0" parTransId="{36723C36-89D7-463E-AF9B-C790DFEE9B47}" sibTransId="{2B3EC1BC-E12B-4C2D-A58D-4796D1BA07C6}"/>
    <dgm:cxn modelId="{919A367B-5C22-4CAB-B2AD-AD895CF2B3D5}" type="presOf" srcId="{C1A9E86F-C24A-425F-8E6E-50A5E26204D5}" destId="{0FA0404A-2899-4A7C-B5EE-FAEF2987943F}" srcOrd="1" destOrd="0" presId="urn:microsoft.com/office/officeart/2005/8/layout/vProcess5"/>
    <dgm:cxn modelId="{E232B48A-0B0D-44C7-9BFB-DD2C01FDAD99}" type="presOf" srcId="{748BB14B-51C7-45AF-A755-B8ACE38DF682}" destId="{3A13E9C2-6BE3-4012-AE41-E87EBF6E73AA}" srcOrd="0" destOrd="0" presId="urn:microsoft.com/office/officeart/2005/8/layout/vProcess5"/>
    <dgm:cxn modelId="{37C620BD-266C-4BCB-B10F-5698FF7260FB}" type="presOf" srcId="{78F3DEAE-8F71-47CE-B390-8349FED2A80E}" destId="{E2EBEBA3-0732-4767-A1F5-CACA0627843C}" srcOrd="0" destOrd="0" presId="urn:microsoft.com/office/officeart/2005/8/layout/vProcess5"/>
    <dgm:cxn modelId="{6DD897CC-930F-4B2B-9E29-38959F032648}" type="presOf" srcId="{F7833A94-B3B8-4B27-871A-C9BA5BE4D6EF}" destId="{1969BF5E-915D-45B1-8688-B2525835818D}" srcOrd="0" destOrd="0" presId="urn:microsoft.com/office/officeart/2005/8/layout/vProcess5"/>
    <dgm:cxn modelId="{779155D5-77F4-4F87-A02B-3387ED40A7D1}" type="presOf" srcId="{748BB14B-51C7-45AF-A755-B8ACE38DF682}" destId="{1CBC2206-49BB-453E-A8D0-85C6088C9B21}" srcOrd="1" destOrd="0" presId="urn:microsoft.com/office/officeart/2005/8/layout/vProcess5"/>
    <dgm:cxn modelId="{28351A67-BB94-4D2F-ABB1-622A811F2584}" type="presParOf" srcId="{E2EBEBA3-0732-4767-A1F5-CACA0627843C}" destId="{187D2A4E-79F1-4360-95D7-DA37E3ACA162}" srcOrd="0" destOrd="0" presId="urn:microsoft.com/office/officeart/2005/8/layout/vProcess5"/>
    <dgm:cxn modelId="{B4C62B09-CDFF-44AB-A6D6-3EA7606ED23A}" type="presParOf" srcId="{E2EBEBA3-0732-4767-A1F5-CACA0627843C}" destId="{3A13E9C2-6BE3-4012-AE41-E87EBF6E73AA}" srcOrd="1" destOrd="0" presId="urn:microsoft.com/office/officeart/2005/8/layout/vProcess5"/>
    <dgm:cxn modelId="{5A8D1491-C52C-4C7E-B79C-D96346FC9731}" type="presParOf" srcId="{E2EBEBA3-0732-4767-A1F5-CACA0627843C}" destId="{6F80B200-163F-4636-8811-65DFCE351CE3}" srcOrd="2" destOrd="0" presId="urn:microsoft.com/office/officeart/2005/8/layout/vProcess5"/>
    <dgm:cxn modelId="{EAA9B1EF-AF38-443B-8481-2C5090A88CC9}" type="presParOf" srcId="{E2EBEBA3-0732-4767-A1F5-CACA0627843C}" destId="{1969BF5E-915D-45B1-8688-B2525835818D}" srcOrd="3" destOrd="0" presId="urn:microsoft.com/office/officeart/2005/8/layout/vProcess5"/>
    <dgm:cxn modelId="{9EFEB435-8247-4360-A917-F3B8A7F438DD}" type="presParOf" srcId="{E2EBEBA3-0732-4767-A1F5-CACA0627843C}" destId="{1CBC2206-49BB-453E-A8D0-85C6088C9B21}" srcOrd="4" destOrd="0" presId="urn:microsoft.com/office/officeart/2005/8/layout/vProcess5"/>
    <dgm:cxn modelId="{6B67B099-9E60-4DC9-A2D9-71BCAB3BCF52}" type="presParOf" srcId="{E2EBEBA3-0732-4767-A1F5-CACA0627843C}" destId="{0FA0404A-2899-4A7C-B5EE-FAEF2987943F}"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75E4CB-5331-4894-B391-E40765D1D6CD}"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4A9CCF7-0323-4275-A167-8E809D6D6099}">
      <dgm:prSet/>
      <dgm:spPr/>
      <dgm:t>
        <a:bodyPr/>
        <a:lstStyle/>
        <a:p>
          <a:r>
            <a:rPr lang="en-US" dirty="0"/>
            <a:t>Sometimes someone will ask you: “Should I file an eviction suit?” Or “Can I kick them out for this?” </a:t>
          </a:r>
        </a:p>
      </dgm:t>
    </dgm:pt>
    <dgm:pt modelId="{26189CDD-FA71-4EC8-ABF8-7F2492FA7250}" type="parTrans" cxnId="{ED332008-12D5-430B-8C60-CDBB7A08A3E0}">
      <dgm:prSet/>
      <dgm:spPr/>
      <dgm:t>
        <a:bodyPr/>
        <a:lstStyle/>
        <a:p>
          <a:endParaRPr lang="en-US"/>
        </a:p>
      </dgm:t>
    </dgm:pt>
    <dgm:pt modelId="{393B086E-A3BD-486F-B86D-948D2B0B13BF}" type="sibTrans" cxnId="{ED332008-12D5-430B-8C60-CDBB7A08A3E0}">
      <dgm:prSet/>
      <dgm:spPr/>
      <dgm:t>
        <a:bodyPr/>
        <a:lstStyle/>
        <a:p>
          <a:endParaRPr lang="en-US"/>
        </a:p>
      </dgm:t>
    </dgm:pt>
    <dgm:pt modelId="{A2C823D8-2E4F-4F0E-BFCF-C6418AB7EEFC}">
      <dgm:prSet/>
      <dgm:spPr/>
      <dgm:t>
        <a:bodyPr/>
        <a:lstStyle/>
        <a:p>
          <a:r>
            <a:rPr lang="en-US" dirty="0"/>
            <a:t>These are not questions you can answer for them because you are not allowed to give legal advice.</a:t>
          </a:r>
        </a:p>
      </dgm:t>
    </dgm:pt>
    <dgm:pt modelId="{FC0F65A3-A057-42AF-AD0D-6507BC8D9519}" type="parTrans" cxnId="{32602388-AAE6-49EC-B2ED-386D144609BF}">
      <dgm:prSet/>
      <dgm:spPr/>
      <dgm:t>
        <a:bodyPr/>
        <a:lstStyle/>
        <a:p>
          <a:endParaRPr lang="en-US"/>
        </a:p>
      </dgm:t>
    </dgm:pt>
    <dgm:pt modelId="{68547CC9-9F54-4472-A173-CFCEE2545ADE}" type="sibTrans" cxnId="{32602388-AAE6-49EC-B2ED-386D144609BF}">
      <dgm:prSet/>
      <dgm:spPr/>
      <dgm:t>
        <a:bodyPr/>
        <a:lstStyle/>
        <a:p>
          <a:endParaRPr lang="en-US"/>
        </a:p>
      </dgm:t>
    </dgm:pt>
    <dgm:pt modelId="{A800D5D4-4EE3-4AA2-9B95-D392E19B4530}">
      <dgm:prSet custT="1"/>
      <dgm:spPr/>
      <dgm:t>
        <a:bodyPr/>
        <a:lstStyle/>
        <a:p>
          <a:endParaRPr lang="en-US" sz="1000" b="1" dirty="0"/>
        </a:p>
        <a:p>
          <a:r>
            <a:rPr lang="en-US" sz="2800" b="1" u="none" dirty="0"/>
            <a:t>Breakout Room Discussion: What would you do?</a:t>
          </a:r>
        </a:p>
        <a:p>
          <a:r>
            <a:rPr lang="en-US" sz="2600" b="1" i="1" dirty="0"/>
            <a:t>– How would you respond to questions like these? How would you phrase what you say? </a:t>
          </a:r>
        </a:p>
        <a:p>
          <a:r>
            <a:rPr lang="en-US" sz="2600" b="1" i="1" dirty="0"/>
            <a:t>– What are the resources you can refer them to?</a:t>
          </a:r>
        </a:p>
      </dgm:t>
    </dgm:pt>
    <dgm:pt modelId="{88EFF8E7-55C0-4D97-B965-AE87A2D1A915}" type="parTrans" cxnId="{7420C5C5-17F9-4439-828D-2E5A873894BF}">
      <dgm:prSet/>
      <dgm:spPr/>
      <dgm:t>
        <a:bodyPr/>
        <a:lstStyle/>
        <a:p>
          <a:endParaRPr lang="en-US"/>
        </a:p>
      </dgm:t>
    </dgm:pt>
    <dgm:pt modelId="{0BAD0189-3C40-490A-B523-F0C79BBFC02B}" type="sibTrans" cxnId="{7420C5C5-17F9-4439-828D-2E5A873894BF}">
      <dgm:prSet/>
      <dgm:spPr/>
      <dgm:t>
        <a:bodyPr/>
        <a:lstStyle/>
        <a:p>
          <a:endParaRPr lang="en-US"/>
        </a:p>
      </dgm:t>
    </dgm:pt>
    <dgm:pt modelId="{A030F94A-8AF5-431D-A0DC-C9494260EE12}" type="pres">
      <dgm:prSet presAssocID="{4175E4CB-5331-4894-B391-E40765D1D6CD}" presName="vert0" presStyleCnt="0">
        <dgm:presLayoutVars>
          <dgm:dir/>
          <dgm:animOne val="branch"/>
          <dgm:animLvl val="lvl"/>
        </dgm:presLayoutVars>
      </dgm:prSet>
      <dgm:spPr/>
    </dgm:pt>
    <dgm:pt modelId="{F20CFF38-166C-40BC-891E-249F0C556A23}" type="pres">
      <dgm:prSet presAssocID="{84A9CCF7-0323-4275-A167-8E809D6D6099}" presName="thickLine" presStyleLbl="alignNode1" presStyleIdx="0" presStyleCnt="3"/>
      <dgm:spPr/>
    </dgm:pt>
    <dgm:pt modelId="{EC759B46-F8AE-4456-BDA5-2F5A5CE05201}" type="pres">
      <dgm:prSet presAssocID="{84A9CCF7-0323-4275-A167-8E809D6D6099}" presName="horz1" presStyleCnt="0"/>
      <dgm:spPr/>
    </dgm:pt>
    <dgm:pt modelId="{19FA3AF5-0D76-4936-B2C7-2A83611DCEBB}" type="pres">
      <dgm:prSet presAssocID="{84A9CCF7-0323-4275-A167-8E809D6D6099}" presName="tx1" presStyleLbl="revTx" presStyleIdx="0" presStyleCnt="3"/>
      <dgm:spPr/>
    </dgm:pt>
    <dgm:pt modelId="{CEA1A8A2-357D-4B83-8C61-ED2446005207}" type="pres">
      <dgm:prSet presAssocID="{84A9CCF7-0323-4275-A167-8E809D6D6099}" presName="vert1" presStyleCnt="0"/>
      <dgm:spPr/>
    </dgm:pt>
    <dgm:pt modelId="{43403F7F-2439-4DD8-BD3D-9E91BED1BF7E}" type="pres">
      <dgm:prSet presAssocID="{A2C823D8-2E4F-4F0E-BFCF-C6418AB7EEFC}" presName="thickLine" presStyleLbl="alignNode1" presStyleIdx="1" presStyleCnt="3"/>
      <dgm:spPr/>
    </dgm:pt>
    <dgm:pt modelId="{F878ABC3-DEE6-4BDE-8A49-446860300CA5}" type="pres">
      <dgm:prSet presAssocID="{A2C823D8-2E4F-4F0E-BFCF-C6418AB7EEFC}" presName="horz1" presStyleCnt="0"/>
      <dgm:spPr/>
    </dgm:pt>
    <dgm:pt modelId="{E008CA9F-5539-4C61-B553-C6F0794EA04B}" type="pres">
      <dgm:prSet presAssocID="{A2C823D8-2E4F-4F0E-BFCF-C6418AB7EEFC}" presName="tx1" presStyleLbl="revTx" presStyleIdx="1" presStyleCnt="3"/>
      <dgm:spPr/>
    </dgm:pt>
    <dgm:pt modelId="{C9BE94B0-23E6-427C-9F75-395E48E08F52}" type="pres">
      <dgm:prSet presAssocID="{A2C823D8-2E4F-4F0E-BFCF-C6418AB7EEFC}" presName="vert1" presStyleCnt="0"/>
      <dgm:spPr/>
    </dgm:pt>
    <dgm:pt modelId="{2F70B9B4-F3E1-4B8B-8F43-1A6143C96038}" type="pres">
      <dgm:prSet presAssocID="{A800D5D4-4EE3-4AA2-9B95-D392E19B4530}" presName="thickLine" presStyleLbl="alignNode1" presStyleIdx="2" presStyleCnt="3"/>
      <dgm:spPr/>
    </dgm:pt>
    <dgm:pt modelId="{7BFEA55E-5776-4D96-9AA5-AA374855E385}" type="pres">
      <dgm:prSet presAssocID="{A800D5D4-4EE3-4AA2-9B95-D392E19B4530}" presName="horz1" presStyleCnt="0"/>
      <dgm:spPr/>
    </dgm:pt>
    <dgm:pt modelId="{BEF62F2E-D693-4203-A91B-D52428A9E99D}" type="pres">
      <dgm:prSet presAssocID="{A800D5D4-4EE3-4AA2-9B95-D392E19B4530}" presName="tx1" presStyleLbl="revTx" presStyleIdx="2" presStyleCnt="3" custScaleY="197021"/>
      <dgm:spPr/>
    </dgm:pt>
    <dgm:pt modelId="{C78FFB7A-7AD6-48C7-9403-FCCB5E7BDFE7}" type="pres">
      <dgm:prSet presAssocID="{A800D5D4-4EE3-4AA2-9B95-D392E19B4530}" presName="vert1" presStyleCnt="0"/>
      <dgm:spPr/>
    </dgm:pt>
  </dgm:ptLst>
  <dgm:cxnLst>
    <dgm:cxn modelId="{ED332008-12D5-430B-8C60-CDBB7A08A3E0}" srcId="{4175E4CB-5331-4894-B391-E40765D1D6CD}" destId="{84A9CCF7-0323-4275-A167-8E809D6D6099}" srcOrd="0" destOrd="0" parTransId="{26189CDD-FA71-4EC8-ABF8-7F2492FA7250}" sibTransId="{393B086E-A3BD-486F-B86D-948D2B0B13BF}"/>
    <dgm:cxn modelId="{928F1211-464C-4BB3-B353-9D3CA73B700F}" type="presOf" srcId="{4175E4CB-5331-4894-B391-E40765D1D6CD}" destId="{A030F94A-8AF5-431D-A0DC-C9494260EE12}" srcOrd="0" destOrd="0" presId="urn:microsoft.com/office/officeart/2008/layout/LinedList"/>
    <dgm:cxn modelId="{4430A721-DA78-4276-AAB3-1BC6304D7415}" type="presOf" srcId="{84A9CCF7-0323-4275-A167-8E809D6D6099}" destId="{19FA3AF5-0D76-4936-B2C7-2A83611DCEBB}" srcOrd="0" destOrd="0" presId="urn:microsoft.com/office/officeart/2008/layout/LinedList"/>
    <dgm:cxn modelId="{ABA3412A-05CB-4867-A7AE-300297A24101}" type="presOf" srcId="{A2C823D8-2E4F-4F0E-BFCF-C6418AB7EEFC}" destId="{E008CA9F-5539-4C61-B553-C6F0794EA04B}" srcOrd="0" destOrd="0" presId="urn:microsoft.com/office/officeart/2008/layout/LinedList"/>
    <dgm:cxn modelId="{32602388-AAE6-49EC-B2ED-386D144609BF}" srcId="{4175E4CB-5331-4894-B391-E40765D1D6CD}" destId="{A2C823D8-2E4F-4F0E-BFCF-C6418AB7EEFC}" srcOrd="1" destOrd="0" parTransId="{FC0F65A3-A057-42AF-AD0D-6507BC8D9519}" sibTransId="{68547CC9-9F54-4472-A173-CFCEE2545ADE}"/>
    <dgm:cxn modelId="{3A25D8AF-5C55-4DF4-8A1E-5E40FE2BEFD1}" type="presOf" srcId="{A800D5D4-4EE3-4AA2-9B95-D392E19B4530}" destId="{BEF62F2E-D693-4203-A91B-D52428A9E99D}" srcOrd="0" destOrd="0" presId="urn:microsoft.com/office/officeart/2008/layout/LinedList"/>
    <dgm:cxn modelId="{7420C5C5-17F9-4439-828D-2E5A873894BF}" srcId="{4175E4CB-5331-4894-B391-E40765D1D6CD}" destId="{A800D5D4-4EE3-4AA2-9B95-D392E19B4530}" srcOrd="2" destOrd="0" parTransId="{88EFF8E7-55C0-4D97-B965-AE87A2D1A915}" sibTransId="{0BAD0189-3C40-490A-B523-F0C79BBFC02B}"/>
    <dgm:cxn modelId="{D14AE7CA-DA3D-4C91-9766-3456CE3D5624}" type="presParOf" srcId="{A030F94A-8AF5-431D-A0DC-C9494260EE12}" destId="{F20CFF38-166C-40BC-891E-249F0C556A23}" srcOrd="0" destOrd="0" presId="urn:microsoft.com/office/officeart/2008/layout/LinedList"/>
    <dgm:cxn modelId="{4AFFBA8D-9AAD-4B31-98A3-3D831D33C7B5}" type="presParOf" srcId="{A030F94A-8AF5-431D-A0DC-C9494260EE12}" destId="{EC759B46-F8AE-4456-BDA5-2F5A5CE05201}" srcOrd="1" destOrd="0" presId="urn:microsoft.com/office/officeart/2008/layout/LinedList"/>
    <dgm:cxn modelId="{2C818D7E-2C0E-4B1D-8E95-FCE3A632A497}" type="presParOf" srcId="{EC759B46-F8AE-4456-BDA5-2F5A5CE05201}" destId="{19FA3AF5-0D76-4936-B2C7-2A83611DCEBB}" srcOrd="0" destOrd="0" presId="urn:microsoft.com/office/officeart/2008/layout/LinedList"/>
    <dgm:cxn modelId="{0600F774-758C-4669-9D9C-4BCBAEB125BE}" type="presParOf" srcId="{EC759B46-F8AE-4456-BDA5-2F5A5CE05201}" destId="{CEA1A8A2-357D-4B83-8C61-ED2446005207}" srcOrd="1" destOrd="0" presId="urn:microsoft.com/office/officeart/2008/layout/LinedList"/>
    <dgm:cxn modelId="{A633C6A3-B847-4B29-ADD4-657ECB8FB674}" type="presParOf" srcId="{A030F94A-8AF5-431D-A0DC-C9494260EE12}" destId="{43403F7F-2439-4DD8-BD3D-9E91BED1BF7E}" srcOrd="2" destOrd="0" presId="urn:microsoft.com/office/officeart/2008/layout/LinedList"/>
    <dgm:cxn modelId="{577A1869-0582-48B7-96CD-5E5E1B36F080}" type="presParOf" srcId="{A030F94A-8AF5-431D-A0DC-C9494260EE12}" destId="{F878ABC3-DEE6-4BDE-8A49-446860300CA5}" srcOrd="3" destOrd="0" presId="urn:microsoft.com/office/officeart/2008/layout/LinedList"/>
    <dgm:cxn modelId="{29DFD168-4BB9-4D33-8686-D043F89836D0}" type="presParOf" srcId="{F878ABC3-DEE6-4BDE-8A49-446860300CA5}" destId="{E008CA9F-5539-4C61-B553-C6F0794EA04B}" srcOrd="0" destOrd="0" presId="urn:microsoft.com/office/officeart/2008/layout/LinedList"/>
    <dgm:cxn modelId="{F6458F68-74AC-440A-A667-122B3BA25C1D}" type="presParOf" srcId="{F878ABC3-DEE6-4BDE-8A49-446860300CA5}" destId="{C9BE94B0-23E6-427C-9F75-395E48E08F52}" srcOrd="1" destOrd="0" presId="urn:microsoft.com/office/officeart/2008/layout/LinedList"/>
    <dgm:cxn modelId="{8CE4404C-7362-43D0-B392-ECCC25E4B0AC}" type="presParOf" srcId="{A030F94A-8AF5-431D-A0DC-C9494260EE12}" destId="{2F70B9B4-F3E1-4B8B-8F43-1A6143C96038}" srcOrd="4" destOrd="0" presId="urn:microsoft.com/office/officeart/2008/layout/LinedList"/>
    <dgm:cxn modelId="{BED65D12-11AD-4CE5-A6D1-2EFD0B5D26F1}" type="presParOf" srcId="{A030F94A-8AF5-431D-A0DC-C9494260EE12}" destId="{7BFEA55E-5776-4D96-9AA5-AA374855E385}" srcOrd="5" destOrd="0" presId="urn:microsoft.com/office/officeart/2008/layout/LinedList"/>
    <dgm:cxn modelId="{1791ED36-477D-4CA6-B079-F8C711A089A0}" type="presParOf" srcId="{7BFEA55E-5776-4D96-9AA5-AA374855E385}" destId="{BEF62F2E-D693-4203-A91B-D52428A9E99D}" srcOrd="0" destOrd="0" presId="urn:microsoft.com/office/officeart/2008/layout/LinedList"/>
    <dgm:cxn modelId="{582B3183-D7CD-44B0-8B19-75A9F7831CBE}" type="presParOf" srcId="{7BFEA55E-5776-4D96-9AA5-AA374855E385}" destId="{C78FFB7A-7AD6-48C7-9403-FCCB5E7BDFE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52857A-B1B3-4C02-9B3B-B65AFA93AF9B}"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5783C3E6-C0A9-4CEB-BCF3-C109A7773666}">
      <dgm:prSet custT="1"/>
      <dgm:spPr/>
      <dgm:t>
        <a:bodyPr/>
        <a:lstStyle/>
        <a:p>
          <a:r>
            <a:rPr lang="en-US" sz="3200" dirty="0"/>
            <a:t>You </a:t>
          </a:r>
          <a:r>
            <a:rPr lang="en-US" sz="3200" b="1" dirty="0"/>
            <a:t>can</a:t>
          </a:r>
          <a:r>
            <a:rPr lang="en-US" sz="3200" dirty="0"/>
            <a:t> tell them that an eviction case must be filed in the precinct where the property is located. </a:t>
          </a:r>
        </a:p>
      </dgm:t>
    </dgm:pt>
    <dgm:pt modelId="{AF5E4A48-93E8-4E38-B185-FFE9BB0C2725}" type="parTrans" cxnId="{AB59581E-4852-4382-BF1C-0414F98DF402}">
      <dgm:prSet/>
      <dgm:spPr/>
      <dgm:t>
        <a:bodyPr/>
        <a:lstStyle/>
        <a:p>
          <a:endParaRPr lang="en-US"/>
        </a:p>
      </dgm:t>
    </dgm:pt>
    <dgm:pt modelId="{BEB272D9-66AC-40C0-94E1-8B08CCA038D9}" type="sibTrans" cxnId="{AB59581E-4852-4382-BF1C-0414F98DF402}">
      <dgm:prSet/>
      <dgm:spPr/>
      <dgm:t>
        <a:bodyPr/>
        <a:lstStyle/>
        <a:p>
          <a:endParaRPr lang="en-US"/>
        </a:p>
      </dgm:t>
    </dgm:pt>
    <dgm:pt modelId="{739B8E4C-2F2C-4C08-80B3-96DF330E985F}">
      <dgm:prSet custT="1"/>
      <dgm:spPr/>
      <dgm:t>
        <a:bodyPr/>
        <a:lstStyle/>
        <a:p>
          <a:r>
            <a:rPr lang="en-US" sz="3200" dirty="0"/>
            <a:t>If they ask if they are in the right precinct, you </a:t>
          </a:r>
          <a:r>
            <a:rPr lang="en-US" sz="3200" b="1" dirty="0"/>
            <a:t>can</a:t>
          </a:r>
          <a:r>
            <a:rPr lang="en-US" sz="3200" dirty="0"/>
            <a:t> ask them what the address of the property is and you </a:t>
          </a:r>
          <a:r>
            <a:rPr lang="en-US" sz="3200" b="1" dirty="0"/>
            <a:t>can</a:t>
          </a:r>
          <a:r>
            <a:rPr lang="en-US" sz="3200" dirty="0"/>
            <a:t> then look up that address with them and tell them whether or not it is in your precinct. </a:t>
          </a:r>
        </a:p>
      </dgm:t>
    </dgm:pt>
    <dgm:pt modelId="{F8FF0B89-7F5D-4283-8F08-8A337FAC7E12}" type="parTrans" cxnId="{30B86C76-1629-4541-8903-8E0EF37458B4}">
      <dgm:prSet/>
      <dgm:spPr/>
      <dgm:t>
        <a:bodyPr/>
        <a:lstStyle/>
        <a:p>
          <a:endParaRPr lang="en-US"/>
        </a:p>
      </dgm:t>
    </dgm:pt>
    <dgm:pt modelId="{656CD2D5-FC53-4FC7-A2BE-FBC429E5FF5D}" type="sibTrans" cxnId="{30B86C76-1629-4541-8903-8E0EF37458B4}">
      <dgm:prSet/>
      <dgm:spPr/>
      <dgm:t>
        <a:bodyPr/>
        <a:lstStyle/>
        <a:p>
          <a:endParaRPr lang="en-US"/>
        </a:p>
      </dgm:t>
    </dgm:pt>
    <dgm:pt modelId="{0D6481F2-BC6C-4416-8FC8-FCE488EA73F2}" type="pres">
      <dgm:prSet presAssocID="{6452857A-B1B3-4C02-9B3B-B65AFA93AF9B}" presName="vert0" presStyleCnt="0">
        <dgm:presLayoutVars>
          <dgm:dir/>
          <dgm:animOne val="branch"/>
          <dgm:animLvl val="lvl"/>
        </dgm:presLayoutVars>
      </dgm:prSet>
      <dgm:spPr/>
    </dgm:pt>
    <dgm:pt modelId="{1EC020EF-4945-43E1-B9D9-25DD509A37AD}" type="pres">
      <dgm:prSet presAssocID="{5783C3E6-C0A9-4CEB-BCF3-C109A7773666}" presName="thickLine" presStyleLbl="alignNode1" presStyleIdx="0" presStyleCnt="2"/>
      <dgm:spPr/>
    </dgm:pt>
    <dgm:pt modelId="{6B06A300-0FF8-435B-95F6-D3C62ED2A8FD}" type="pres">
      <dgm:prSet presAssocID="{5783C3E6-C0A9-4CEB-BCF3-C109A7773666}" presName="horz1" presStyleCnt="0"/>
      <dgm:spPr/>
    </dgm:pt>
    <dgm:pt modelId="{24E690EB-7E77-4A95-9530-E735E40E9516}" type="pres">
      <dgm:prSet presAssocID="{5783C3E6-C0A9-4CEB-BCF3-C109A7773666}" presName="tx1" presStyleLbl="revTx" presStyleIdx="0" presStyleCnt="2" custLinFactNeighborX="1647" custLinFactNeighborY="-41441"/>
      <dgm:spPr/>
    </dgm:pt>
    <dgm:pt modelId="{B383E915-91E7-43DF-AA32-A387D389A507}" type="pres">
      <dgm:prSet presAssocID="{5783C3E6-C0A9-4CEB-BCF3-C109A7773666}" presName="vert1" presStyleCnt="0"/>
      <dgm:spPr/>
    </dgm:pt>
    <dgm:pt modelId="{7D6960E2-07E6-49AD-8A6F-A33796AA1B5E}" type="pres">
      <dgm:prSet presAssocID="{739B8E4C-2F2C-4C08-80B3-96DF330E985F}" presName="thickLine" presStyleLbl="alignNode1" presStyleIdx="1" presStyleCnt="2"/>
      <dgm:spPr/>
    </dgm:pt>
    <dgm:pt modelId="{F12AE2EB-3F60-4A96-BB0B-C550DAB92414}" type="pres">
      <dgm:prSet presAssocID="{739B8E4C-2F2C-4C08-80B3-96DF330E985F}" presName="horz1" presStyleCnt="0"/>
      <dgm:spPr/>
    </dgm:pt>
    <dgm:pt modelId="{63D0C184-DC92-40B0-BC3C-07B014F4D0A5}" type="pres">
      <dgm:prSet presAssocID="{739B8E4C-2F2C-4C08-80B3-96DF330E985F}" presName="tx1" presStyleLbl="revTx" presStyleIdx="1" presStyleCnt="2"/>
      <dgm:spPr/>
    </dgm:pt>
    <dgm:pt modelId="{3FA3CB15-3501-4249-A88E-F61FB39CF4F4}" type="pres">
      <dgm:prSet presAssocID="{739B8E4C-2F2C-4C08-80B3-96DF330E985F}" presName="vert1" presStyleCnt="0"/>
      <dgm:spPr/>
    </dgm:pt>
  </dgm:ptLst>
  <dgm:cxnLst>
    <dgm:cxn modelId="{AB59581E-4852-4382-BF1C-0414F98DF402}" srcId="{6452857A-B1B3-4C02-9B3B-B65AFA93AF9B}" destId="{5783C3E6-C0A9-4CEB-BCF3-C109A7773666}" srcOrd="0" destOrd="0" parTransId="{AF5E4A48-93E8-4E38-B185-FFE9BB0C2725}" sibTransId="{BEB272D9-66AC-40C0-94E1-8B08CCA038D9}"/>
    <dgm:cxn modelId="{30B86C76-1629-4541-8903-8E0EF37458B4}" srcId="{6452857A-B1B3-4C02-9B3B-B65AFA93AF9B}" destId="{739B8E4C-2F2C-4C08-80B3-96DF330E985F}" srcOrd="1" destOrd="0" parTransId="{F8FF0B89-7F5D-4283-8F08-8A337FAC7E12}" sibTransId="{656CD2D5-FC53-4FC7-A2BE-FBC429E5FF5D}"/>
    <dgm:cxn modelId="{FD0F4993-6EC9-43E9-AA74-5EE64916F3CF}" type="presOf" srcId="{5783C3E6-C0A9-4CEB-BCF3-C109A7773666}" destId="{24E690EB-7E77-4A95-9530-E735E40E9516}" srcOrd="0" destOrd="0" presId="urn:microsoft.com/office/officeart/2008/layout/LinedList"/>
    <dgm:cxn modelId="{035C6EA5-24D9-4482-BA5D-EE7362D128D7}" type="presOf" srcId="{6452857A-B1B3-4C02-9B3B-B65AFA93AF9B}" destId="{0D6481F2-BC6C-4416-8FC8-FCE488EA73F2}" srcOrd="0" destOrd="0" presId="urn:microsoft.com/office/officeart/2008/layout/LinedList"/>
    <dgm:cxn modelId="{30B10AED-F11C-4727-9EE9-5ED96E3C33C9}" type="presOf" srcId="{739B8E4C-2F2C-4C08-80B3-96DF330E985F}" destId="{63D0C184-DC92-40B0-BC3C-07B014F4D0A5}" srcOrd="0" destOrd="0" presId="urn:microsoft.com/office/officeart/2008/layout/LinedList"/>
    <dgm:cxn modelId="{D718B1A2-3A9B-4492-8A2C-948688F768E6}" type="presParOf" srcId="{0D6481F2-BC6C-4416-8FC8-FCE488EA73F2}" destId="{1EC020EF-4945-43E1-B9D9-25DD509A37AD}" srcOrd="0" destOrd="0" presId="urn:microsoft.com/office/officeart/2008/layout/LinedList"/>
    <dgm:cxn modelId="{1E26C598-90C8-426D-A937-F43AD4720D1F}" type="presParOf" srcId="{0D6481F2-BC6C-4416-8FC8-FCE488EA73F2}" destId="{6B06A300-0FF8-435B-95F6-D3C62ED2A8FD}" srcOrd="1" destOrd="0" presId="urn:microsoft.com/office/officeart/2008/layout/LinedList"/>
    <dgm:cxn modelId="{8E4B8B31-8307-4954-8815-B693D2CFDEF3}" type="presParOf" srcId="{6B06A300-0FF8-435B-95F6-D3C62ED2A8FD}" destId="{24E690EB-7E77-4A95-9530-E735E40E9516}" srcOrd="0" destOrd="0" presId="urn:microsoft.com/office/officeart/2008/layout/LinedList"/>
    <dgm:cxn modelId="{76CD2D98-A72B-4114-AD39-9E5A4E46C3EA}" type="presParOf" srcId="{6B06A300-0FF8-435B-95F6-D3C62ED2A8FD}" destId="{B383E915-91E7-43DF-AA32-A387D389A507}" srcOrd="1" destOrd="0" presId="urn:microsoft.com/office/officeart/2008/layout/LinedList"/>
    <dgm:cxn modelId="{B128E64E-B6AD-43B2-B146-2D95C61BD259}" type="presParOf" srcId="{0D6481F2-BC6C-4416-8FC8-FCE488EA73F2}" destId="{7D6960E2-07E6-49AD-8A6F-A33796AA1B5E}" srcOrd="2" destOrd="0" presId="urn:microsoft.com/office/officeart/2008/layout/LinedList"/>
    <dgm:cxn modelId="{1E6C71AE-B98E-4B45-BA53-82BB1E263D16}" type="presParOf" srcId="{0D6481F2-BC6C-4416-8FC8-FCE488EA73F2}" destId="{F12AE2EB-3F60-4A96-BB0B-C550DAB92414}" srcOrd="3" destOrd="0" presId="urn:microsoft.com/office/officeart/2008/layout/LinedList"/>
    <dgm:cxn modelId="{C2240627-260E-4F44-A790-CEA0E555DC23}" type="presParOf" srcId="{F12AE2EB-3F60-4A96-BB0B-C550DAB92414}" destId="{63D0C184-DC92-40B0-BC3C-07B014F4D0A5}" srcOrd="0" destOrd="0" presId="urn:microsoft.com/office/officeart/2008/layout/LinedList"/>
    <dgm:cxn modelId="{4C218C6C-D170-43D4-B026-C0FE2A487264}" type="presParOf" srcId="{F12AE2EB-3F60-4A96-BB0B-C550DAB92414}" destId="{3FA3CB15-3501-4249-A88E-F61FB39CF4F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F91945-CF51-4D7F-96DA-697533171C70}"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1E48F3EB-2C41-4FD4-8425-D3EC725B137F}">
      <dgm:prSet custT="1"/>
      <dgm:spPr/>
      <dgm:t>
        <a:bodyPr/>
        <a:lstStyle/>
        <a:p>
          <a:pPr algn="l"/>
          <a:r>
            <a:rPr lang="en-US" sz="2800" dirty="0">
              <a:solidFill>
                <a:srgbClr val="FFFFFF"/>
              </a:solidFill>
            </a:rPr>
            <a:t>Often a tenant who was served with the citation does not show up for trial</a:t>
          </a:r>
        </a:p>
      </dgm:t>
    </dgm:pt>
    <dgm:pt modelId="{D3DA527F-58E8-4CA7-8740-7E30148F502D}" type="parTrans" cxnId="{C28C116C-BAEA-498F-B119-8A10D04CB322}">
      <dgm:prSet/>
      <dgm:spPr/>
      <dgm:t>
        <a:bodyPr/>
        <a:lstStyle/>
        <a:p>
          <a:endParaRPr lang="en-US"/>
        </a:p>
      </dgm:t>
    </dgm:pt>
    <dgm:pt modelId="{B9B33F04-05AB-473A-8C1C-510DBA470A58}" type="sibTrans" cxnId="{C28C116C-BAEA-498F-B119-8A10D04CB322}">
      <dgm:prSet/>
      <dgm:spPr/>
      <dgm:t>
        <a:bodyPr/>
        <a:lstStyle/>
        <a:p>
          <a:endParaRPr lang="en-US"/>
        </a:p>
      </dgm:t>
    </dgm:pt>
    <dgm:pt modelId="{0C374E01-4626-4BC8-B469-EFFC4B26BF51}">
      <dgm:prSet custT="1"/>
      <dgm:spPr/>
      <dgm:t>
        <a:bodyPr/>
        <a:lstStyle/>
        <a:p>
          <a:pPr algn="l"/>
          <a:r>
            <a:rPr lang="en-US" sz="2800" dirty="0"/>
            <a:t>Sometimes this is because they have moved out already.</a:t>
          </a:r>
        </a:p>
      </dgm:t>
    </dgm:pt>
    <dgm:pt modelId="{2A060258-5970-4786-AD23-4A7A66801C90}" type="parTrans" cxnId="{B827E938-4511-4478-9775-F6F713C924F2}">
      <dgm:prSet/>
      <dgm:spPr/>
      <dgm:t>
        <a:bodyPr/>
        <a:lstStyle/>
        <a:p>
          <a:endParaRPr lang="en-US"/>
        </a:p>
      </dgm:t>
    </dgm:pt>
    <dgm:pt modelId="{2169DF27-3908-42C3-8380-D4FA1C2436C7}" type="sibTrans" cxnId="{B827E938-4511-4478-9775-F6F713C924F2}">
      <dgm:prSet/>
      <dgm:spPr/>
      <dgm:t>
        <a:bodyPr/>
        <a:lstStyle/>
        <a:p>
          <a:endParaRPr lang="en-US"/>
        </a:p>
      </dgm:t>
    </dgm:pt>
    <dgm:pt modelId="{A912AFBF-784B-4CFB-86A8-58D6B85391AF}">
      <dgm:prSet custT="1"/>
      <dgm:spPr>
        <a:solidFill>
          <a:schemeClr val="tx1">
            <a:lumMod val="60000"/>
            <a:lumOff val="40000"/>
          </a:schemeClr>
        </a:solidFill>
      </dgm:spPr>
      <dgm:t>
        <a:bodyPr/>
        <a:lstStyle/>
        <a:p>
          <a:pPr algn="l"/>
          <a:r>
            <a:rPr lang="en-US" sz="2800" dirty="0">
              <a:solidFill>
                <a:srgbClr val="FFFFFF"/>
              </a:solidFill>
            </a:rPr>
            <a:t>If the defendant does not show and the landlord wants to continue with the case, the court should enter a default judgment (meaning landlord wins) after verifying some things.</a:t>
          </a:r>
        </a:p>
      </dgm:t>
    </dgm:pt>
    <dgm:pt modelId="{5E4AB2A2-C326-4782-A18D-3B9197F64F70}" type="parTrans" cxnId="{C647D4F5-7A4F-490C-850C-E6DFAFBA0259}">
      <dgm:prSet/>
      <dgm:spPr/>
      <dgm:t>
        <a:bodyPr/>
        <a:lstStyle/>
        <a:p>
          <a:endParaRPr lang="en-US"/>
        </a:p>
      </dgm:t>
    </dgm:pt>
    <dgm:pt modelId="{23C843DA-643A-47F2-8083-3B8C26B9B392}" type="sibTrans" cxnId="{C647D4F5-7A4F-490C-850C-E6DFAFBA0259}">
      <dgm:prSet/>
      <dgm:spPr/>
      <dgm:t>
        <a:bodyPr/>
        <a:lstStyle/>
        <a:p>
          <a:endParaRPr lang="en-US"/>
        </a:p>
      </dgm:t>
    </dgm:pt>
    <dgm:pt modelId="{5797ED94-88AE-45D0-AAD5-82BA2813F71F}" type="pres">
      <dgm:prSet presAssocID="{1FF91945-CF51-4D7F-96DA-697533171C70}" presName="Name0" presStyleCnt="0">
        <dgm:presLayoutVars>
          <dgm:dir/>
          <dgm:animLvl val="lvl"/>
          <dgm:resizeHandles val="exact"/>
        </dgm:presLayoutVars>
      </dgm:prSet>
      <dgm:spPr/>
    </dgm:pt>
    <dgm:pt modelId="{BA0E6603-EABF-43BF-83CC-4C601EAC3B77}" type="pres">
      <dgm:prSet presAssocID="{A912AFBF-784B-4CFB-86A8-58D6B85391AF}" presName="boxAndChildren" presStyleCnt="0"/>
      <dgm:spPr/>
    </dgm:pt>
    <dgm:pt modelId="{6AD9AB7F-72DA-4711-809F-DC355C157C2B}" type="pres">
      <dgm:prSet presAssocID="{A912AFBF-784B-4CFB-86A8-58D6B85391AF}" presName="parentTextBox" presStyleLbl="node1" presStyleIdx="0" presStyleCnt="2"/>
      <dgm:spPr/>
    </dgm:pt>
    <dgm:pt modelId="{B4D5B661-352A-436B-A694-8AAD32CDD70F}" type="pres">
      <dgm:prSet presAssocID="{B9B33F04-05AB-473A-8C1C-510DBA470A58}" presName="sp" presStyleCnt="0"/>
      <dgm:spPr/>
    </dgm:pt>
    <dgm:pt modelId="{AE88C16F-AC5D-4C5C-8D49-C209FF84D2C8}" type="pres">
      <dgm:prSet presAssocID="{1E48F3EB-2C41-4FD4-8425-D3EC725B137F}" presName="arrowAndChildren" presStyleCnt="0"/>
      <dgm:spPr/>
    </dgm:pt>
    <dgm:pt modelId="{FE208AF3-F712-47B9-BBE2-6A606E4DA4FF}" type="pres">
      <dgm:prSet presAssocID="{1E48F3EB-2C41-4FD4-8425-D3EC725B137F}" presName="parentTextArrow" presStyleLbl="node1" presStyleIdx="0" presStyleCnt="2"/>
      <dgm:spPr/>
    </dgm:pt>
    <dgm:pt modelId="{B72E5F96-15FE-4292-B5F5-A859400C2521}" type="pres">
      <dgm:prSet presAssocID="{1E48F3EB-2C41-4FD4-8425-D3EC725B137F}" presName="arrow" presStyleLbl="node1" presStyleIdx="1" presStyleCnt="2"/>
      <dgm:spPr/>
    </dgm:pt>
    <dgm:pt modelId="{AAC3CD3B-4585-45A3-BDB8-3633C9463C5B}" type="pres">
      <dgm:prSet presAssocID="{1E48F3EB-2C41-4FD4-8425-D3EC725B137F}" presName="descendantArrow" presStyleCnt="0"/>
      <dgm:spPr/>
    </dgm:pt>
    <dgm:pt modelId="{1F2C81A5-D748-4A4F-B236-89C1A15E70A6}" type="pres">
      <dgm:prSet presAssocID="{0C374E01-4626-4BC8-B469-EFFC4B26BF51}" presName="childTextArrow" presStyleLbl="fgAccFollowNode1" presStyleIdx="0" presStyleCnt="1">
        <dgm:presLayoutVars>
          <dgm:bulletEnabled val="1"/>
        </dgm:presLayoutVars>
      </dgm:prSet>
      <dgm:spPr/>
    </dgm:pt>
  </dgm:ptLst>
  <dgm:cxnLst>
    <dgm:cxn modelId="{B827E938-4511-4478-9775-F6F713C924F2}" srcId="{1E48F3EB-2C41-4FD4-8425-D3EC725B137F}" destId="{0C374E01-4626-4BC8-B469-EFFC4B26BF51}" srcOrd="0" destOrd="0" parTransId="{2A060258-5970-4786-AD23-4A7A66801C90}" sibTransId="{2169DF27-3908-42C3-8380-D4FA1C2436C7}"/>
    <dgm:cxn modelId="{B47BF142-CC11-4AA8-A87B-CB4406987B41}" type="presOf" srcId="{1E48F3EB-2C41-4FD4-8425-D3EC725B137F}" destId="{B72E5F96-15FE-4292-B5F5-A859400C2521}" srcOrd="1" destOrd="0" presId="urn:microsoft.com/office/officeart/2005/8/layout/process4"/>
    <dgm:cxn modelId="{C28C116C-BAEA-498F-B119-8A10D04CB322}" srcId="{1FF91945-CF51-4D7F-96DA-697533171C70}" destId="{1E48F3EB-2C41-4FD4-8425-D3EC725B137F}" srcOrd="0" destOrd="0" parTransId="{D3DA527F-58E8-4CA7-8740-7E30148F502D}" sibTransId="{B9B33F04-05AB-473A-8C1C-510DBA470A58}"/>
    <dgm:cxn modelId="{5908464F-223C-4BD6-B25E-54095E5EDFC9}" type="presOf" srcId="{1E48F3EB-2C41-4FD4-8425-D3EC725B137F}" destId="{FE208AF3-F712-47B9-BBE2-6A606E4DA4FF}" srcOrd="0" destOrd="0" presId="urn:microsoft.com/office/officeart/2005/8/layout/process4"/>
    <dgm:cxn modelId="{8CB84E76-4306-413F-97A5-EFD6CCB46AEF}" type="presOf" srcId="{A912AFBF-784B-4CFB-86A8-58D6B85391AF}" destId="{6AD9AB7F-72DA-4711-809F-DC355C157C2B}" srcOrd="0" destOrd="0" presId="urn:microsoft.com/office/officeart/2005/8/layout/process4"/>
    <dgm:cxn modelId="{9E479456-5B82-4929-82F7-E06B8403F086}" type="presOf" srcId="{1FF91945-CF51-4D7F-96DA-697533171C70}" destId="{5797ED94-88AE-45D0-AAD5-82BA2813F71F}" srcOrd="0" destOrd="0" presId="urn:microsoft.com/office/officeart/2005/8/layout/process4"/>
    <dgm:cxn modelId="{D13784D7-1435-4866-8082-0A199B76932E}" type="presOf" srcId="{0C374E01-4626-4BC8-B469-EFFC4B26BF51}" destId="{1F2C81A5-D748-4A4F-B236-89C1A15E70A6}" srcOrd="0" destOrd="0" presId="urn:microsoft.com/office/officeart/2005/8/layout/process4"/>
    <dgm:cxn modelId="{C647D4F5-7A4F-490C-850C-E6DFAFBA0259}" srcId="{1FF91945-CF51-4D7F-96DA-697533171C70}" destId="{A912AFBF-784B-4CFB-86A8-58D6B85391AF}" srcOrd="1" destOrd="0" parTransId="{5E4AB2A2-C326-4782-A18D-3B9197F64F70}" sibTransId="{23C843DA-643A-47F2-8083-3B8C26B9B392}"/>
    <dgm:cxn modelId="{3D9DDE4B-64C1-46B3-A5FE-44EB390F6DEA}" type="presParOf" srcId="{5797ED94-88AE-45D0-AAD5-82BA2813F71F}" destId="{BA0E6603-EABF-43BF-83CC-4C601EAC3B77}" srcOrd="0" destOrd="0" presId="urn:microsoft.com/office/officeart/2005/8/layout/process4"/>
    <dgm:cxn modelId="{39E38185-40A7-41B5-9629-9A52021110E6}" type="presParOf" srcId="{BA0E6603-EABF-43BF-83CC-4C601EAC3B77}" destId="{6AD9AB7F-72DA-4711-809F-DC355C157C2B}" srcOrd="0" destOrd="0" presId="urn:microsoft.com/office/officeart/2005/8/layout/process4"/>
    <dgm:cxn modelId="{5F70CB44-EFC0-4A96-B09C-8EEB26FD16B3}" type="presParOf" srcId="{5797ED94-88AE-45D0-AAD5-82BA2813F71F}" destId="{B4D5B661-352A-436B-A694-8AAD32CDD70F}" srcOrd="1" destOrd="0" presId="urn:microsoft.com/office/officeart/2005/8/layout/process4"/>
    <dgm:cxn modelId="{8AE03A48-5EE8-4390-A234-3E3A81FFCEEF}" type="presParOf" srcId="{5797ED94-88AE-45D0-AAD5-82BA2813F71F}" destId="{AE88C16F-AC5D-4C5C-8D49-C209FF84D2C8}" srcOrd="2" destOrd="0" presId="urn:microsoft.com/office/officeart/2005/8/layout/process4"/>
    <dgm:cxn modelId="{445AABB2-80D5-4036-ABDA-DF8B55D1A191}" type="presParOf" srcId="{AE88C16F-AC5D-4C5C-8D49-C209FF84D2C8}" destId="{FE208AF3-F712-47B9-BBE2-6A606E4DA4FF}" srcOrd="0" destOrd="0" presId="urn:microsoft.com/office/officeart/2005/8/layout/process4"/>
    <dgm:cxn modelId="{E256C41F-D88E-4869-8DE1-6838F17983AB}" type="presParOf" srcId="{AE88C16F-AC5D-4C5C-8D49-C209FF84D2C8}" destId="{B72E5F96-15FE-4292-B5F5-A859400C2521}" srcOrd="1" destOrd="0" presId="urn:microsoft.com/office/officeart/2005/8/layout/process4"/>
    <dgm:cxn modelId="{865B5830-F68C-4C20-BE18-9BB04267E88F}" type="presParOf" srcId="{AE88C16F-AC5D-4C5C-8D49-C209FF84D2C8}" destId="{AAC3CD3B-4585-45A3-BDB8-3633C9463C5B}" srcOrd="2" destOrd="0" presId="urn:microsoft.com/office/officeart/2005/8/layout/process4"/>
    <dgm:cxn modelId="{ADC89482-5B66-4E82-A923-17A51F83822A}" type="presParOf" srcId="{AAC3CD3B-4585-45A3-BDB8-3633C9463C5B}" destId="{1F2C81A5-D748-4A4F-B236-89C1A15E70A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C3FB206-EC7E-4B9C-BEB5-7523269F05A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BDA72D02-391D-4694-A9E6-654E06D9B324}">
      <dgm:prSet/>
      <dgm:spPr>
        <a:solidFill>
          <a:schemeClr val="accent2"/>
        </a:solidFill>
      </dgm:spPr>
      <dgm:t>
        <a:bodyPr/>
        <a:lstStyle/>
        <a:p>
          <a:r>
            <a:rPr lang="en-US" dirty="0">
              <a:solidFill>
                <a:srgbClr val="FFFFFF"/>
              </a:solidFill>
            </a:rPr>
            <a:t>There is proof of proper service of the citation – Served in an allowed manner at least 6 days before and return filed at least 1 day before.</a:t>
          </a:r>
        </a:p>
      </dgm:t>
    </dgm:pt>
    <dgm:pt modelId="{D9E985DE-93B3-4667-91A8-E29D1A6655E0}" type="parTrans" cxnId="{657A6448-43FA-43A4-A6FF-DD66C4202BCA}">
      <dgm:prSet/>
      <dgm:spPr/>
      <dgm:t>
        <a:bodyPr/>
        <a:lstStyle/>
        <a:p>
          <a:endParaRPr lang="en-US"/>
        </a:p>
      </dgm:t>
    </dgm:pt>
    <dgm:pt modelId="{506DE708-8FFA-4567-ABA6-B09A9AEA7EAA}" type="sibTrans" cxnId="{657A6448-43FA-43A4-A6FF-DD66C4202BCA}">
      <dgm:prSet/>
      <dgm:spPr/>
      <dgm:t>
        <a:bodyPr/>
        <a:lstStyle/>
        <a:p>
          <a:endParaRPr lang="en-US"/>
        </a:p>
      </dgm:t>
    </dgm:pt>
    <dgm:pt modelId="{CB6A94D9-A9AD-4B4A-A716-6CEED4694F2A}">
      <dgm:prSet/>
      <dgm:spPr>
        <a:solidFill>
          <a:schemeClr val="accent3">
            <a:lumMod val="60000"/>
            <a:lumOff val="40000"/>
          </a:schemeClr>
        </a:solidFill>
      </dgm:spPr>
      <dgm:t>
        <a:bodyPr/>
        <a:lstStyle/>
        <a:p>
          <a:r>
            <a:rPr lang="en-US" dirty="0">
              <a:solidFill>
                <a:srgbClr val="FFFFFF"/>
              </a:solidFill>
            </a:rPr>
            <a:t>The petition is sworn to by the landlord and includes all of the required information.</a:t>
          </a:r>
        </a:p>
      </dgm:t>
    </dgm:pt>
    <dgm:pt modelId="{0C5E766B-92A8-4E41-9088-EFFAEC9F5D8B}" type="parTrans" cxnId="{74D55284-1004-465D-BB82-2A62BC21654C}">
      <dgm:prSet/>
      <dgm:spPr/>
      <dgm:t>
        <a:bodyPr/>
        <a:lstStyle/>
        <a:p>
          <a:endParaRPr lang="en-US"/>
        </a:p>
      </dgm:t>
    </dgm:pt>
    <dgm:pt modelId="{88FDA5B7-90E8-42FE-BBF9-B5D592871CCD}" type="sibTrans" cxnId="{74D55284-1004-465D-BB82-2A62BC21654C}">
      <dgm:prSet/>
      <dgm:spPr/>
      <dgm:t>
        <a:bodyPr/>
        <a:lstStyle/>
        <a:p>
          <a:endParaRPr lang="en-US"/>
        </a:p>
      </dgm:t>
    </dgm:pt>
    <dgm:pt modelId="{483DBC34-5434-47B2-AAA5-1EBC7EB81C15}">
      <dgm:prSet custT="1"/>
      <dgm:spPr/>
      <dgm:t>
        <a:bodyPr/>
        <a:lstStyle/>
        <a:p>
          <a:r>
            <a:rPr lang="en-US" sz="2400" dirty="0"/>
            <a:t>If something missing, may be amended orally and evidence provided through testimony if amendment will not operate as a surprise to the defendant.</a:t>
          </a:r>
        </a:p>
      </dgm:t>
    </dgm:pt>
    <dgm:pt modelId="{A0B71C9D-4D1D-4598-88BD-C922BB44070A}" type="parTrans" cxnId="{454201B4-60CF-4220-BA52-4303A1798822}">
      <dgm:prSet/>
      <dgm:spPr/>
      <dgm:t>
        <a:bodyPr/>
        <a:lstStyle/>
        <a:p>
          <a:endParaRPr lang="en-US"/>
        </a:p>
      </dgm:t>
    </dgm:pt>
    <dgm:pt modelId="{F1C30F85-4554-4157-875C-F9019864EE2C}" type="sibTrans" cxnId="{454201B4-60CF-4220-BA52-4303A1798822}">
      <dgm:prSet/>
      <dgm:spPr/>
      <dgm:t>
        <a:bodyPr/>
        <a:lstStyle/>
        <a:p>
          <a:endParaRPr lang="en-US"/>
        </a:p>
      </dgm:t>
    </dgm:pt>
    <dgm:pt modelId="{0224C5F2-B7C1-4B73-A06D-40DC9A818572}">
      <dgm:prSet custT="1"/>
      <dgm:spPr/>
      <dgm:t>
        <a:bodyPr/>
        <a:lstStyle/>
        <a:p>
          <a:r>
            <a:rPr lang="en-US" sz="2400" dirty="0"/>
            <a:t>If nothing missing – no evidence needed.</a:t>
          </a:r>
        </a:p>
      </dgm:t>
    </dgm:pt>
    <dgm:pt modelId="{4AF61205-3B9B-46E3-AFE1-2FA57593B3DF}" type="parTrans" cxnId="{DE782284-1DAE-414A-A814-AB91A1DAA36C}">
      <dgm:prSet/>
      <dgm:spPr/>
      <dgm:t>
        <a:bodyPr/>
        <a:lstStyle/>
        <a:p>
          <a:endParaRPr lang="en-US"/>
        </a:p>
      </dgm:t>
    </dgm:pt>
    <dgm:pt modelId="{B8DD3C24-DCE4-43B9-9FDB-79CCBD41F9E0}" type="sibTrans" cxnId="{DE782284-1DAE-414A-A814-AB91A1DAA36C}">
      <dgm:prSet/>
      <dgm:spPr/>
      <dgm:t>
        <a:bodyPr/>
        <a:lstStyle/>
        <a:p>
          <a:endParaRPr lang="en-US"/>
        </a:p>
      </dgm:t>
    </dgm:pt>
    <dgm:pt modelId="{5FA2E4B1-DB26-4AA0-A888-1D005F56DB27}">
      <dgm:prSet/>
      <dgm:spPr>
        <a:solidFill>
          <a:schemeClr val="bg1">
            <a:lumMod val="25000"/>
          </a:schemeClr>
        </a:solidFill>
      </dgm:spPr>
      <dgm:t>
        <a:bodyPr/>
        <a:lstStyle/>
        <a:p>
          <a:r>
            <a:rPr lang="en-US" dirty="0">
              <a:solidFill>
                <a:srgbClr val="FFFFFF"/>
              </a:solidFill>
            </a:rPr>
            <a:t>A Servicemembers Civil Relief Act (SCRA) affidavit has been filed – </a:t>
          </a:r>
          <a:r>
            <a:rPr lang="en-US" i="1" dirty="0">
              <a:solidFill>
                <a:srgbClr val="FFFFFF"/>
              </a:solidFill>
            </a:rPr>
            <a:t>more info on next slide</a:t>
          </a:r>
          <a:r>
            <a:rPr lang="en-US" dirty="0">
              <a:solidFill>
                <a:srgbClr val="FFFFFF"/>
              </a:solidFill>
            </a:rPr>
            <a:t>.</a:t>
          </a:r>
        </a:p>
      </dgm:t>
    </dgm:pt>
    <dgm:pt modelId="{712CBC5B-00B3-4E45-B94A-FEC91D4B50DD}" type="parTrans" cxnId="{D40BAD88-6E53-497C-A613-81B2DA371037}">
      <dgm:prSet/>
      <dgm:spPr/>
      <dgm:t>
        <a:bodyPr/>
        <a:lstStyle/>
        <a:p>
          <a:endParaRPr lang="en-US"/>
        </a:p>
      </dgm:t>
    </dgm:pt>
    <dgm:pt modelId="{4E3C0548-6A0D-4150-8EC2-7B5FD8EF5C18}" type="sibTrans" cxnId="{D40BAD88-6E53-497C-A613-81B2DA371037}">
      <dgm:prSet/>
      <dgm:spPr/>
      <dgm:t>
        <a:bodyPr/>
        <a:lstStyle/>
        <a:p>
          <a:endParaRPr lang="en-US"/>
        </a:p>
      </dgm:t>
    </dgm:pt>
    <dgm:pt modelId="{A3584BE4-29BA-43EB-A6F3-5D111D20C3E3}" type="pres">
      <dgm:prSet presAssocID="{2C3FB206-EC7E-4B9C-BEB5-7523269F05AB}" presName="linear" presStyleCnt="0">
        <dgm:presLayoutVars>
          <dgm:animLvl val="lvl"/>
          <dgm:resizeHandles val="exact"/>
        </dgm:presLayoutVars>
      </dgm:prSet>
      <dgm:spPr/>
    </dgm:pt>
    <dgm:pt modelId="{688DAB6C-721B-447E-86D9-16FC0AB9A23B}" type="pres">
      <dgm:prSet presAssocID="{BDA72D02-391D-4694-A9E6-654E06D9B324}" presName="parentText" presStyleLbl="node1" presStyleIdx="0" presStyleCnt="3">
        <dgm:presLayoutVars>
          <dgm:chMax val="0"/>
          <dgm:bulletEnabled val="1"/>
        </dgm:presLayoutVars>
      </dgm:prSet>
      <dgm:spPr/>
    </dgm:pt>
    <dgm:pt modelId="{73B0B7C0-7C8D-4CCC-A113-F432BDB5F5E8}" type="pres">
      <dgm:prSet presAssocID="{506DE708-8FFA-4567-ABA6-B09A9AEA7EAA}" presName="spacer" presStyleCnt="0"/>
      <dgm:spPr/>
    </dgm:pt>
    <dgm:pt modelId="{89026D76-EA14-42CB-A57F-C2F4C958453A}" type="pres">
      <dgm:prSet presAssocID="{CB6A94D9-A9AD-4B4A-A716-6CEED4694F2A}" presName="parentText" presStyleLbl="node1" presStyleIdx="1" presStyleCnt="3">
        <dgm:presLayoutVars>
          <dgm:chMax val="0"/>
          <dgm:bulletEnabled val="1"/>
        </dgm:presLayoutVars>
      </dgm:prSet>
      <dgm:spPr/>
    </dgm:pt>
    <dgm:pt modelId="{28A16EEC-0B55-48BC-A1C8-D94F93288525}" type="pres">
      <dgm:prSet presAssocID="{CB6A94D9-A9AD-4B4A-A716-6CEED4694F2A}" presName="childText" presStyleLbl="revTx" presStyleIdx="0" presStyleCnt="1">
        <dgm:presLayoutVars>
          <dgm:bulletEnabled val="1"/>
        </dgm:presLayoutVars>
      </dgm:prSet>
      <dgm:spPr/>
    </dgm:pt>
    <dgm:pt modelId="{D42374DC-C604-45C3-8DB1-CBE5EEAED5F4}" type="pres">
      <dgm:prSet presAssocID="{5FA2E4B1-DB26-4AA0-A888-1D005F56DB27}" presName="parentText" presStyleLbl="node1" presStyleIdx="2" presStyleCnt="3">
        <dgm:presLayoutVars>
          <dgm:chMax val="0"/>
          <dgm:bulletEnabled val="1"/>
        </dgm:presLayoutVars>
      </dgm:prSet>
      <dgm:spPr/>
    </dgm:pt>
  </dgm:ptLst>
  <dgm:cxnLst>
    <dgm:cxn modelId="{045CC816-9C76-4BB2-847F-8E38F75F5907}" type="presOf" srcId="{483DBC34-5434-47B2-AAA5-1EBC7EB81C15}" destId="{28A16EEC-0B55-48BC-A1C8-D94F93288525}" srcOrd="0" destOrd="0" presId="urn:microsoft.com/office/officeart/2005/8/layout/vList2"/>
    <dgm:cxn modelId="{82F54D1B-7954-4075-AC87-3640D740D272}" type="presOf" srcId="{0224C5F2-B7C1-4B73-A06D-40DC9A818572}" destId="{28A16EEC-0B55-48BC-A1C8-D94F93288525}" srcOrd="0" destOrd="1" presId="urn:microsoft.com/office/officeart/2005/8/layout/vList2"/>
    <dgm:cxn modelId="{657A6448-43FA-43A4-A6FF-DD66C4202BCA}" srcId="{2C3FB206-EC7E-4B9C-BEB5-7523269F05AB}" destId="{BDA72D02-391D-4694-A9E6-654E06D9B324}" srcOrd="0" destOrd="0" parTransId="{D9E985DE-93B3-4667-91A8-E29D1A6655E0}" sibTransId="{506DE708-8FFA-4567-ABA6-B09A9AEA7EAA}"/>
    <dgm:cxn modelId="{54B4F650-8221-4D7E-AEF8-936941916F37}" type="presOf" srcId="{5FA2E4B1-DB26-4AA0-A888-1D005F56DB27}" destId="{D42374DC-C604-45C3-8DB1-CBE5EEAED5F4}" srcOrd="0" destOrd="0" presId="urn:microsoft.com/office/officeart/2005/8/layout/vList2"/>
    <dgm:cxn modelId="{2C486F82-7644-40E4-A142-43F02C1A3CFB}" type="presOf" srcId="{CB6A94D9-A9AD-4B4A-A716-6CEED4694F2A}" destId="{89026D76-EA14-42CB-A57F-C2F4C958453A}" srcOrd="0" destOrd="0" presId="urn:microsoft.com/office/officeart/2005/8/layout/vList2"/>
    <dgm:cxn modelId="{DE782284-1DAE-414A-A814-AB91A1DAA36C}" srcId="{CB6A94D9-A9AD-4B4A-A716-6CEED4694F2A}" destId="{0224C5F2-B7C1-4B73-A06D-40DC9A818572}" srcOrd="1" destOrd="0" parTransId="{4AF61205-3B9B-46E3-AFE1-2FA57593B3DF}" sibTransId="{B8DD3C24-DCE4-43B9-9FDB-79CCBD41F9E0}"/>
    <dgm:cxn modelId="{74D55284-1004-465D-BB82-2A62BC21654C}" srcId="{2C3FB206-EC7E-4B9C-BEB5-7523269F05AB}" destId="{CB6A94D9-A9AD-4B4A-A716-6CEED4694F2A}" srcOrd="1" destOrd="0" parTransId="{0C5E766B-92A8-4E41-9088-EFFAEC9F5D8B}" sibTransId="{88FDA5B7-90E8-42FE-BBF9-B5D592871CCD}"/>
    <dgm:cxn modelId="{D40BAD88-6E53-497C-A613-81B2DA371037}" srcId="{2C3FB206-EC7E-4B9C-BEB5-7523269F05AB}" destId="{5FA2E4B1-DB26-4AA0-A888-1D005F56DB27}" srcOrd="2" destOrd="0" parTransId="{712CBC5B-00B3-4E45-B94A-FEC91D4B50DD}" sibTransId="{4E3C0548-6A0D-4150-8EC2-7B5FD8EF5C18}"/>
    <dgm:cxn modelId="{B1176DA3-4204-4393-BEF6-E585140DCA6D}" type="presOf" srcId="{BDA72D02-391D-4694-A9E6-654E06D9B324}" destId="{688DAB6C-721B-447E-86D9-16FC0AB9A23B}" srcOrd="0" destOrd="0" presId="urn:microsoft.com/office/officeart/2005/8/layout/vList2"/>
    <dgm:cxn modelId="{454201B4-60CF-4220-BA52-4303A1798822}" srcId="{CB6A94D9-A9AD-4B4A-A716-6CEED4694F2A}" destId="{483DBC34-5434-47B2-AAA5-1EBC7EB81C15}" srcOrd="0" destOrd="0" parTransId="{A0B71C9D-4D1D-4598-88BD-C922BB44070A}" sibTransId="{F1C30F85-4554-4157-875C-F9019864EE2C}"/>
    <dgm:cxn modelId="{C6E2B3B5-C2EA-424E-991A-98BEE96BB635}" type="presOf" srcId="{2C3FB206-EC7E-4B9C-BEB5-7523269F05AB}" destId="{A3584BE4-29BA-43EB-A6F3-5D111D20C3E3}" srcOrd="0" destOrd="0" presId="urn:microsoft.com/office/officeart/2005/8/layout/vList2"/>
    <dgm:cxn modelId="{D68D9346-AE89-42EA-9D77-2216150D1580}" type="presParOf" srcId="{A3584BE4-29BA-43EB-A6F3-5D111D20C3E3}" destId="{688DAB6C-721B-447E-86D9-16FC0AB9A23B}" srcOrd="0" destOrd="0" presId="urn:microsoft.com/office/officeart/2005/8/layout/vList2"/>
    <dgm:cxn modelId="{35AB3173-A97B-4DCF-BC08-DF007C1F8B48}" type="presParOf" srcId="{A3584BE4-29BA-43EB-A6F3-5D111D20C3E3}" destId="{73B0B7C0-7C8D-4CCC-A113-F432BDB5F5E8}" srcOrd="1" destOrd="0" presId="urn:microsoft.com/office/officeart/2005/8/layout/vList2"/>
    <dgm:cxn modelId="{66AA9CAE-3590-43B5-BC43-ADEEC7714585}" type="presParOf" srcId="{A3584BE4-29BA-43EB-A6F3-5D111D20C3E3}" destId="{89026D76-EA14-42CB-A57F-C2F4C958453A}" srcOrd="2" destOrd="0" presId="urn:microsoft.com/office/officeart/2005/8/layout/vList2"/>
    <dgm:cxn modelId="{94CFA36D-461F-47BE-8649-F242E5AC0C58}" type="presParOf" srcId="{A3584BE4-29BA-43EB-A6F3-5D111D20C3E3}" destId="{28A16EEC-0B55-48BC-A1C8-D94F93288525}" srcOrd="3" destOrd="0" presId="urn:microsoft.com/office/officeart/2005/8/layout/vList2"/>
    <dgm:cxn modelId="{ACF809DA-BFEC-4FC0-8C86-BEBC08C66755}" type="presParOf" srcId="{A3584BE4-29BA-43EB-A6F3-5D111D20C3E3}" destId="{D42374DC-C604-45C3-8DB1-CBE5EEAED5F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4CA4D30-F884-4F1C-80BC-2159DA270E47}"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5700EF38-DFD5-43F9-84D4-08CADA318B5F}">
      <dgm:prSet/>
      <dgm:spPr/>
      <dgm:t>
        <a:bodyPr/>
        <a:lstStyle/>
        <a:p>
          <a:r>
            <a:rPr lang="en-US" dirty="0">
              <a:solidFill>
                <a:srgbClr val="FFFFFF"/>
              </a:solidFill>
            </a:rPr>
            <a:t>Service has to have been completed at least 6 days before and the return filed at least 1 day before</a:t>
          </a:r>
        </a:p>
      </dgm:t>
    </dgm:pt>
    <dgm:pt modelId="{A815B8B1-D3D8-4ED0-A784-3B95634C0C8F}" type="parTrans" cxnId="{6333C7A8-68AE-4B49-B505-8C2C5F30E771}">
      <dgm:prSet/>
      <dgm:spPr/>
      <dgm:t>
        <a:bodyPr/>
        <a:lstStyle/>
        <a:p>
          <a:endParaRPr lang="en-US"/>
        </a:p>
      </dgm:t>
    </dgm:pt>
    <dgm:pt modelId="{27782AEE-582B-4488-9BB1-D8C6DE4FC046}" type="sibTrans" cxnId="{6333C7A8-68AE-4B49-B505-8C2C5F30E771}">
      <dgm:prSet/>
      <dgm:spPr/>
      <dgm:t>
        <a:bodyPr/>
        <a:lstStyle/>
        <a:p>
          <a:endParaRPr lang="en-US"/>
        </a:p>
      </dgm:t>
    </dgm:pt>
    <dgm:pt modelId="{BD6BCE8F-0DBA-4A09-9D44-1D1CC19272F0}">
      <dgm:prSet/>
      <dgm:spPr/>
      <dgm:t>
        <a:bodyPr/>
        <a:lstStyle/>
        <a:p>
          <a:endParaRPr lang="en-US" dirty="0"/>
        </a:p>
      </dgm:t>
    </dgm:pt>
    <dgm:pt modelId="{6E20E625-F05C-466C-9D4A-3BA740D7E4BA}" type="parTrans" cxnId="{700459B7-7032-4706-9B37-6E9BF82404E5}">
      <dgm:prSet/>
      <dgm:spPr/>
      <dgm:t>
        <a:bodyPr/>
        <a:lstStyle/>
        <a:p>
          <a:endParaRPr lang="en-US"/>
        </a:p>
      </dgm:t>
    </dgm:pt>
    <dgm:pt modelId="{69F74314-E4D2-485B-82F6-A7408DEE5F3B}" type="sibTrans" cxnId="{700459B7-7032-4706-9B37-6E9BF82404E5}">
      <dgm:prSet/>
      <dgm:spPr/>
      <dgm:t>
        <a:bodyPr/>
        <a:lstStyle/>
        <a:p>
          <a:endParaRPr lang="en-US"/>
        </a:p>
      </dgm:t>
    </dgm:pt>
    <dgm:pt modelId="{154CBAB4-1F7D-4C61-A491-7CC2C60F7A40}">
      <dgm:prSet/>
      <dgm:spPr/>
      <dgm:t>
        <a:bodyPr/>
        <a:lstStyle/>
        <a:p>
          <a:r>
            <a:rPr lang="en-US" dirty="0">
              <a:solidFill>
                <a:srgbClr val="FFFFFF"/>
              </a:solidFill>
            </a:rPr>
            <a:t>The plaintiff must put on testimony under oath and provide all necessary evidence to prove their case.</a:t>
          </a:r>
        </a:p>
      </dgm:t>
    </dgm:pt>
    <dgm:pt modelId="{E6A721BB-F3C1-41A3-98EF-6D772042C288}" type="parTrans" cxnId="{FFE52953-2015-436D-8F7D-7DD4ABDA14D3}">
      <dgm:prSet/>
      <dgm:spPr/>
      <dgm:t>
        <a:bodyPr/>
        <a:lstStyle/>
        <a:p>
          <a:endParaRPr lang="en-US"/>
        </a:p>
      </dgm:t>
    </dgm:pt>
    <dgm:pt modelId="{0A920848-F64D-42E9-AF9D-431D1A4AFD7A}" type="sibTrans" cxnId="{FFE52953-2015-436D-8F7D-7DD4ABDA14D3}">
      <dgm:prSet/>
      <dgm:spPr/>
      <dgm:t>
        <a:bodyPr/>
        <a:lstStyle/>
        <a:p>
          <a:endParaRPr lang="en-US"/>
        </a:p>
      </dgm:t>
    </dgm:pt>
    <dgm:pt modelId="{650C1BD4-97C8-4183-8D23-F6C66459EFE5}">
      <dgm:prSet custT="1"/>
      <dgm:spPr/>
      <dgm:t>
        <a:bodyPr/>
        <a:lstStyle/>
        <a:p>
          <a:r>
            <a:rPr lang="en-US" sz="2400" dirty="0"/>
            <a:t>Even if all the info is in the petition.</a:t>
          </a:r>
        </a:p>
      </dgm:t>
    </dgm:pt>
    <dgm:pt modelId="{372469F3-04E4-4E0A-8509-9338057C903B}" type="parTrans" cxnId="{A222F973-0562-4BEF-9C9F-35D0ECE3BE08}">
      <dgm:prSet/>
      <dgm:spPr/>
      <dgm:t>
        <a:bodyPr/>
        <a:lstStyle/>
        <a:p>
          <a:endParaRPr lang="en-US"/>
        </a:p>
      </dgm:t>
    </dgm:pt>
    <dgm:pt modelId="{C4738228-05BF-45A9-8475-34A16F5EA03E}" type="sibTrans" cxnId="{A222F973-0562-4BEF-9C9F-35D0ECE3BE08}">
      <dgm:prSet/>
      <dgm:spPr/>
      <dgm:t>
        <a:bodyPr/>
        <a:lstStyle/>
        <a:p>
          <a:endParaRPr lang="en-US"/>
        </a:p>
      </dgm:t>
    </dgm:pt>
    <dgm:pt modelId="{EECF105C-E58D-4FA8-88CB-789436DB73B2}">
      <dgm:prSet custT="1"/>
      <dgm:spPr/>
      <dgm:t>
        <a:bodyPr/>
        <a:lstStyle/>
        <a:p>
          <a:r>
            <a:rPr lang="en-US" sz="2400" dirty="0"/>
            <a:t>(This is different from when no answer has been filed!)</a:t>
          </a:r>
        </a:p>
      </dgm:t>
    </dgm:pt>
    <dgm:pt modelId="{62C9F9D2-D9D4-433C-A6F1-11619B8D4D26}" type="parTrans" cxnId="{BFAE7701-5157-43A3-A297-4085FECE66DD}">
      <dgm:prSet/>
      <dgm:spPr/>
      <dgm:t>
        <a:bodyPr/>
        <a:lstStyle/>
        <a:p>
          <a:endParaRPr lang="en-US"/>
        </a:p>
      </dgm:t>
    </dgm:pt>
    <dgm:pt modelId="{985D5141-11C4-4ECC-BFFD-17FFB9595760}" type="sibTrans" cxnId="{BFAE7701-5157-43A3-A297-4085FECE66DD}">
      <dgm:prSet/>
      <dgm:spPr/>
      <dgm:t>
        <a:bodyPr/>
        <a:lstStyle/>
        <a:p>
          <a:endParaRPr lang="en-US"/>
        </a:p>
      </dgm:t>
    </dgm:pt>
    <dgm:pt modelId="{92DFC7EF-527A-477F-AF38-70EDA3528928}" type="pres">
      <dgm:prSet presAssocID="{E4CA4D30-F884-4F1C-80BC-2159DA270E47}" presName="linear" presStyleCnt="0">
        <dgm:presLayoutVars>
          <dgm:animLvl val="lvl"/>
          <dgm:resizeHandles val="exact"/>
        </dgm:presLayoutVars>
      </dgm:prSet>
      <dgm:spPr/>
    </dgm:pt>
    <dgm:pt modelId="{3D5AA179-3885-4C6F-90D7-D16E60FD8F56}" type="pres">
      <dgm:prSet presAssocID="{5700EF38-DFD5-43F9-84D4-08CADA318B5F}" presName="parentText" presStyleLbl="node1" presStyleIdx="0" presStyleCnt="2">
        <dgm:presLayoutVars>
          <dgm:chMax val="0"/>
          <dgm:bulletEnabled val="1"/>
        </dgm:presLayoutVars>
      </dgm:prSet>
      <dgm:spPr/>
    </dgm:pt>
    <dgm:pt modelId="{A5FE3102-E176-4B72-8FAF-28B968A4A8DF}" type="pres">
      <dgm:prSet presAssocID="{5700EF38-DFD5-43F9-84D4-08CADA318B5F}" presName="childText" presStyleLbl="revTx" presStyleIdx="0" presStyleCnt="2">
        <dgm:presLayoutVars>
          <dgm:bulletEnabled val="1"/>
        </dgm:presLayoutVars>
      </dgm:prSet>
      <dgm:spPr/>
    </dgm:pt>
    <dgm:pt modelId="{C03B929F-AAD6-41F7-8302-5EEFE44661B3}" type="pres">
      <dgm:prSet presAssocID="{154CBAB4-1F7D-4C61-A491-7CC2C60F7A40}" presName="parentText" presStyleLbl="node1" presStyleIdx="1" presStyleCnt="2">
        <dgm:presLayoutVars>
          <dgm:chMax val="0"/>
          <dgm:bulletEnabled val="1"/>
        </dgm:presLayoutVars>
      </dgm:prSet>
      <dgm:spPr/>
    </dgm:pt>
    <dgm:pt modelId="{4D8D0848-4E2D-460D-9AB9-28406A823E9F}" type="pres">
      <dgm:prSet presAssocID="{154CBAB4-1F7D-4C61-A491-7CC2C60F7A40}" presName="childText" presStyleLbl="revTx" presStyleIdx="1" presStyleCnt="2">
        <dgm:presLayoutVars>
          <dgm:bulletEnabled val="1"/>
        </dgm:presLayoutVars>
      </dgm:prSet>
      <dgm:spPr/>
    </dgm:pt>
  </dgm:ptLst>
  <dgm:cxnLst>
    <dgm:cxn modelId="{BFAE7701-5157-43A3-A297-4085FECE66DD}" srcId="{154CBAB4-1F7D-4C61-A491-7CC2C60F7A40}" destId="{EECF105C-E58D-4FA8-88CB-789436DB73B2}" srcOrd="1" destOrd="0" parTransId="{62C9F9D2-D9D4-433C-A6F1-11619B8D4D26}" sibTransId="{985D5141-11C4-4ECC-BFFD-17FFB9595760}"/>
    <dgm:cxn modelId="{E88A9B09-AAA7-4F14-82F3-9BB9BAEFBFE2}" type="presOf" srcId="{BD6BCE8F-0DBA-4A09-9D44-1D1CC19272F0}" destId="{A5FE3102-E176-4B72-8FAF-28B968A4A8DF}" srcOrd="0" destOrd="0" presId="urn:microsoft.com/office/officeart/2005/8/layout/vList2"/>
    <dgm:cxn modelId="{D8F1464D-CE16-46B6-8FD8-DFE37886E895}" type="presOf" srcId="{650C1BD4-97C8-4183-8D23-F6C66459EFE5}" destId="{4D8D0848-4E2D-460D-9AB9-28406A823E9F}" srcOrd="0" destOrd="0" presId="urn:microsoft.com/office/officeart/2005/8/layout/vList2"/>
    <dgm:cxn modelId="{37D0B151-9FF3-4A46-A581-99A21069C2FE}" type="presOf" srcId="{E4CA4D30-F884-4F1C-80BC-2159DA270E47}" destId="{92DFC7EF-527A-477F-AF38-70EDA3528928}" srcOrd="0" destOrd="0" presId="urn:microsoft.com/office/officeart/2005/8/layout/vList2"/>
    <dgm:cxn modelId="{FFE52953-2015-436D-8F7D-7DD4ABDA14D3}" srcId="{E4CA4D30-F884-4F1C-80BC-2159DA270E47}" destId="{154CBAB4-1F7D-4C61-A491-7CC2C60F7A40}" srcOrd="1" destOrd="0" parTransId="{E6A721BB-F3C1-41A3-98EF-6D772042C288}" sibTransId="{0A920848-F64D-42E9-AF9D-431D1A4AFD7A}"/>
    <dgm:cxn modelId="{A222F973-0562-4BEF-9C9F-35D0ECE3BE08}" srcId="{154CBAB4-1F7D-4C61-A491-7CC2C60F7A40}" destId="{650C1BD4-97C8-4183-8D23-F6C66459EFE5}" srcOrd="0" destOrd="0" parTransId="{372469F3-04E4-4E0A-8509-9338057C903B}" sibTransId="{C4738228-05BF-45A9-8475-34A16F5EA03E}"/>
    <dgm:cxn modelId="{F2997082-1D84-4FA7-B899-145C2D379A2C}" type="presOf" srcId="{154CBAB4-1F7D-4C61-A491-7CC2C60F7A40}" destId="{C03B929F-AAD6-41F7-8302-5EEFE44661B3}" srcOrd="0" destOrd="0" presId="urn:microsoft.com/office/officeart/2005/8/layout/vList2"/>
    <dgm:cxn modelId="{6333C7A8-68AE-4B49-B505-8C2C5F30E771}" srcId="{E4CA4D30-F884-4F1C-80BC-2159DA270E47}" destId="{5700EF38-DFD5-43F9-84D4-08CADA318B5F}" srcOrd="0" destOrd="0" parTransId="{A815B8B1-D3D8-4ED0-A784-3B95634C0C8F}" sibTransId="{27782AEE-582B-4488-9BB1-D8C6DE4FC046}"/>
    <dgm:cxn modelId="{700459B7-7032-4706-9B37-6E9BF82404E5}" srcId="{5700EF38-DFD5-43F9-84D4-08CADA318B5F}" destId="{BD6BCE8F-0DBA-4A09-9D44-1D1CC19272F0}" srcOrd="0" destOrd="0" parTransId="{6E20E625-F05C-466C-9D4A-3BA740D7E4BA}" sibTransId="{69F74314-E4D2-485B-82F6-A7408DEE5F3B}"/>
    <dgm:cxn modelId="{8340DEBE-B56B-4EA1-B1E8-4F53AF9FAC56}" type="presOf" srcId="{5700EF38-DFD5-43F9-84D4-08CADA318B5F}" destId="{3D5AA179-3885-4C6F-90D7-D16E60FD8F56}" srcOrd="0" destOrd="0" presId="urn:microsoft.com/office/officeart/2005/8/layout/vList2"/>
    <dgm:cxn modelId="{85C3FAF4-8A06-4808-A8B2-1A2B26CB6193}" type="presOf" srcId="{EECF105C-E58D-4FA8-88CB-789436DB73B2}" destId="{4D8D0848-4E2D-460D-9AB9-28406A823E9F}" srcOrd="0" destOrd="1" presId="urn:microsoft.com/office/officeart/2005/8/layout/vList2"/>
    <dgm:cxn modelId="{1414346D-3177-47DC-8354-AAE1680AA688}" type="presParOf" srcId="{92DFC7EF-527A-477F-AF38-70EDA3528928}" destId="{3D5AA179-3885-4C6F-90D7-D16E60FD8F56}" srcOrd="0" destOrd="0" presId="urn:microsoft.com/office/officeart/2005/8/layout/vList2"/>
    <dgm:cxn modelId="{2E88EA9D-AB97-494D-80C1-7F5E3A3A1740}" type="presParOf" srcId="{92DFC7EF-527A-477F-AF38-70EDA3528928}" destId="{A5FE3102-E176-4B72-8FAF-28B968A4A8DF}" srcOrd="1" destOrd="0" presId="urn:microsoft.com/office/officeart/2005/8/layout/vList2"/>
    <dgm:cxn modelId="{1BF203DB-A099-474C-A74E-4DD9DC908184}" type="presParOf" srcId="{92DFC7EF-527A-477F-AF38-70EDA3528928}" destId="{C03B929F-AAD6-41F7-8302-5EEFE44661B3}" srcOrd="2" destOrd="0" presId="urn:microsoft.com/office/officeart/2005/8/layout/vList2"/>
    <dgm:cxn modelId="{C0DE8BBE-0E5B-4E98-BB86-FE130B23182B}" type="presParOf" srcId="{92DFC7EF-527A-477F-AF38-70EDA3528928}" destId="{4D8D0848-4E2D-460D-9AB9-28406A823E9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6C3D28F-EA62-428B-B488-5379359C0FBF}"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76FCDFC5-F310-4787-B3D8-5B4902983CD3}">
      <dgm:prSet/>
      <dgm:spPr/>
      <dgm:t>
        <a:bodyPr/>
        <a:lstStyle/>
        <a:p>
          <a:r>
            <a:rPr lang="en-US" dirty="0">
              <a:solidFill>
                <a:srgbClr val="FFFFFF"/>
              </a:solidFill>
            </a:rPr>
            <a:t>A default judgment must be in writing and signed by the judge.</a:t>
          </a:r>
        </a:p>
      </dgm:t>
    </dgm:pt>
    <dgm:pt modelId="{F0EF2E5F-504E-437B-B63B-FE270622700A}" type="parTrans" cxnId="{616557F2-92DB-4540-9879-C02D2AC4B6C9}">
      <dgm:prSet/>
      <dgm:spPr/>
      <dgm:t>
        <a:bodyPr/>
        <a:lstStyle/>
        <a:p>
          <a:endParaRPr lang="en-US"/>
        </a:p>
      </dgm:t>
    </dgm:pt>
    <dgm:pt modelId="{56F04554-20F8-4F2A-B6B8-6DD7A2A17D3F}" type="sibTrans" cxnId="{616557F2-92DB-4540-9879-C02D2AC4B6C9}">
      <dgm:prSet/>
      <dgm:spPr/>
      <dgm:t>
        <a:bodyPr/>
        <a:lstStyle/>
        <a:p>
          <a:endParaRPr lang="en-US"/>
        </a:p>
      </dgm:t>
    </dgm:pt>
    <dgm:pt modelId="{70BD50B4-44DB-4FBB-BC2E-98F2903AB521}">
      <dgm:prSet/>
      <dgm:spPr/>
      <dgm:t>
        <a:bodyPr/>
        <a:lstStyle/>
        <a:p>
          <a:r>
            <a:rPr lang="en-US" dirty="0">
              <a:solidFill>
                <a:srgbClr val="FFFFFF"/>
              </a:solidFill>
            </a:rPr>
            <a:t>The clerk must immediately mail written notice of the judgment by first class mail to the defendant at  the address of the premises. -- Rule 510.6(c)</a:t>
          </a:r>
        </a:p>
      </dgm:t>
    </dgm:pt>
    <dgm:pt modelId="{F072DDB7-2206-43CF-A508-F74AE22BE58D}" type="parTrans" cxnId="{6A9DE484-3941-40F1-8C4C-30D5A728EEF9}">
      <dgm:prSet/>
      <dgm:spPr/>
      <dgm:t>
        <a:bodyPr/>
        <a:lstStyle/>
        <a:p>
          <a:endParaRPr lang="en-US"/>
        </a:p>
      </dgm:t>
    </dgm:pt>
    <dgm:pt modelId="{B7FD41BD-36D8-43C6-95FF-7BA9F94DDC66}" type="sibTrans" cxnId="{6A9DE484-3941-40F1-8C4C-30D5A728EEF9}">
      <dgm:prSet/>
      <dgm:spPr/>
      <dgm:t>
        <a:bodyPr/>
        <a:lstStyle/>
        <a:p>
          <a:endParaRPr lang="en-US"/>
        </a:p>
      </dgm:t>
    </dgm:pt>
    <dgm:pt modelId="{74AD7311-3794-4B4D-B4E7-696E38512E2C}" type="pres">
      <dgm:prSet presAssocID="{E6C3D28F-EA62-428B-B488-5379359C0FBF}" presName="linear" presStyleCnt="0">
        <dgm:presLayoutVars>
          <dgm:animLvl val="lvl"/>
          <dgm:resizeHandles val="exact"/>
        </dgm:presLayoutVars>
      </dgm:prSet>
      <dgm:spPr/>
    </dgm:pt>
    <dgm:pt modelId="{6790A454-D6CB-4690-BF89-E200D0B72674}" type="pres">
      <dgm:prSet presAssocID="{76FCDFC5-F310-4787-B3D8-5B4902983CD3}" presName="parentText" presStyleLbl="node1" presStyleIdx="0" presStyleCnt="2">
        <dgm:presLayoutVars>
          <dgm:chMax val="0"/>
          <dgm:bulletEnabled val="1"/>
        </dgm:presLayoutVars>
      </dgm:prSet>
      <dgm:spPr/>
    </dgm:pt>
    <dgm:pt modelId="{00108F0E-14F7-41AE-BEC6-A80A7A9FE217}" type="pres">
      <dgm:prSet presAssocID="{56F04554-20F8-4F2A-B6B8-6DD7A2A17D3F}" presName="spacer" presStyleCnt="0"/>
      <dgm:spPr/>
    </dgm:pt>
    <dgm:pt modelId="{67D102FF-20C0-446E-94CB-E64428FC6305}" type="pres">
      <dgm:prSet presAssocID="{70BD50B4-44DB-4FBB-BC2E-98F2903AB521}" presName="parentText" presStyleLbl="node1" presStyleIdx="1" presStyleCnt="2">
        <dgm:presLayoutVars>
          <dgm:chMax val="0"/>
          <dgm:bulletEnabled val="1"/>
        </dgm:presLayoutVars>
      </dgm:prSet>
      <dgm:spPr/>
    </dgm:pt>
  </dgm:ptLst>
  <dgm:cxnLst>
    <dgm:cxn modelId="{D80B1F81-67DF-4AFE-97FA-2BBA6968CB7B}" type="presOf" srcId="{76FCDFC5-F310-4787-B3D8-5B4902983CD3}" destId="{6790A454-D6CB-4690-BF89-E200D0B72674}" srcOrd="0" destOrd="0" presId="urn:microsoft.com/office/officeart/2005/8/layout/vList2"/>
    <dgm:cxn modelId="{6A9DE484-3941-40F1-8C4C-30D5A728EEF9}" srcId="{E6C3D28F-EA62-428B-B488-5379359C0FBF}" destId="{70BD50B4-44DB-4FBB-BC2E-98F2903AB521}" srcOrd="1" destOrd="0" parTransId="{F072DDB7-2206-43CF-A508-F74AE22BE58D}" sibTransId="{B7FD41BD-36D8-43C6-95FF-7BA9F94DDC66}"/>
    <dgm:cxn modelId="{138093D3-3FAA-45ED-AB7A-1361750274FC}" type="presOf" srcId="{E6C3D28F-EA62-428B-B488-5379359C0FBF}" destId="{74AD7311-3794-4B4D-B4E7-696E38512E2C}" srcOrd="0" destOrd="0" presId="urn:microsoft.com/office/officeart/2005/8/layout/vList2"/>
    <dgm:cxn modelId="{640BD0D3-7DF8-4A2E-AE4D-B000F9B2641E}" type="presOf" srcId="{70BD50B4-44DB-4FBB-BC2E-98F2903AB521}" destId="{67D102FF-20C0-446E-94CB-E64428FC6305}" srcOrd="0" destOrd="0" presId="urn:microsoft.com/office/officeart/2005/8/layout/vList2"/>
    <dgm:cxn modelId="{616557F2-92DB-4540-9879-C02D2AC4B6C9}" srcId="{E6C3D28F-EA62-428B-B488-5379359C0FBF}" destId="{76FCDFC5-F310-4787-B3D8-5B4902983CD3}" srcOrd="0" destOrd="0" parTransId="{F0EF2E5F-504E-437B-B63B-FE270622700A}" sibTransId="{56F04554-20F8-4F2A-B6B8-6DD7A2A17D3F}"/>
    <dgm:cxn modelId="{740BF930-DB6D-4EB3-82A2-F5AB2EDEB337}" type="presParOf" srcId="{74AD7311-3794-4B4D-B4E7-696E38512E2C}" destId="{6790A454-D6CB-4690-BF89-E200D0B72674}" srcOrd="0" destOrd="0" presId="urn:microsoft.com/office/officeart/2005/8/layout/vList2"/>
    <dgm:cxn modelId="{B202CD29-DA5C-49A9-971C-3786E257AA66}" type="presParOf" srcId="{74AD7311-3794-4B4D-B4E7-696E38512E2C}" destId="{00108F0E-14F7-41AE-BEC6-A80A7A9FE217}" srcOrd="1" destOrd="0" presId="urn:microsoft.com/office/officeart/2005/8/layout/vList2"/>
    <dgm:cxn modelId="{CA8A3AD3-AECF-4583-A958-73AB8C5F7FCC}" type="presParOf" srcId="{74AD7311-3794-4B4D-B4E7-696E38512E2C}" destId="{67D102FF-20C0-446E-94CB-E64428FC630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277B6C-D06D-49A3-B132-12F91EF87FDA}">
      <dsp:nvSpPr>
        <dsp:cNvPr id="0" name=""/>
        <dsp:cNvSpPr/>
      </dsp:nvSpPr>
      <dsp:spPr>
        <a:xfrm rot="5400000">
          <a:off x="7572727" y="-3174450"/>
          <a:ext cx="992050" cy="7594120"/>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hlinkClick xmlns:r="http://schemas.openxmlformats.org/officeDocument/2006/relationships" r:id="rId1"/>
            </a:rPr>
            <a:t>www.tjctc.org/tjctc-resources/Deskbooks.html</a:t>
          </a:r>
          <a:endParaRPr lang="en-US" sz="2800" kern="1200" dirty="0"/>
        </a:p>
      </dsp:txBody>
      <dsp:txXfrm rot="-5400000">
        <a:off x="4271692" y="175013"/>
        <a:ext cx="7545692" cy="895194"/>
      </dsp:txXfrm>
    </dsp:sp>
    <dsp:sp modelId="{57ACD643-ABB7-461D-814B-626BFEC16A36}">
      <dsp:nvSpPr>
        <dsp:cNvPr id="0" name=""/>
        <dsp:cNvSpPr/>
      </dsp:nvSpPr>
      <dsp:spPr>
        <a:xfrm>
          <a:off x="0" y="2578"/>
          <a:ext cx="4271692" cy="124006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l" defTabSz="1066800">
            <a:lnSpc>
              <a:spcPct val="90000"/>
            </a:lnSpc>
            <a:spcBef>
              <a:spcPct val="0"/>
            </a:spcBef>
            <a:spcAft>
              <a:spcPct val="35000"/>
            </a:spcAft>
            <a:buNone/>
          </a:pPr>
          <a:r>
            <a:rPr lang="en-US" sz="2400" kern="1200" dirty="0"/>
            <a:t>Evictions </a:t>
          </a:r>
          <a:r>
            <a:rPr lang="en-US" sz="2400" kern="1200" dirty="0" err="1"/>
            <a:t>Deskbook</a:t>
          </a:r>
          <a:endParaRPr lang="en-US" sz="2400" kern="1200" dirty="0"/>
        </a:p>
      </dsp:txBody>
      <dsp:txXfrm>
        <a:off x="60535" y="63113"/>
        <a:ext cx="4150622" cy="1118993"/>
      </dsp:txXfrm>
    </dsp:sp>
    <dsp:sp modelId="{9544E42F-58F0-46FF-8341-717FCA3B9042}">
      <dsp:nvSpPr>
        <dsp:cNvPr id="0" name=""/>
        <dsp:cNvSpPr/>
      </dsp:nvSpPr>
      <dsp:spPr>
        <a:xfrm rot="5400000">
          <a:off x="7572727" y="-1872383"/>
          <a:ext cx="992050" cy="7594120"/>
        </a:xfrm>
        <a:prstGeom prst="round2Same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hlinkClick xmlns:r="http://schemas.openxmlformats.org/officeDocument/2006/relationships" r:id="rId2"/>
            </a:rPr>
            <a:t>www.tjctc.org/tjctc-resources.html</a:t>
          </a:r>
          <a:endParaRPr lang="en-US" sz="2800" kern="1200" dirty="0"/>
        </a:p>
      </dsp:txBody>
      <dsp:txXfrm rot="-5400000">
        <a:off x="4271692" y="1477080"/>
        <a:ext cx="7545692" cy="895194"/>
      </dsp:txXfrm>
    </dsp:sp>
    <dsp:sp modelId="{3B109D44-8EF8-4D5B-8099-13633FEFBD07}">
      <dsp:nvSpPr>
        <dsp:cNvPr id="0" name=""/>
        <dsp:cNvSpPr/>
      </dsp:nvSpPr>
      <dsp:spPr>
        <a:xfrm>
          <a:off x="0" y="1304645"/>
          <a:ext cx="4271692" cy="1240063"/>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l" defTabSz="1066800">
            <a:lnSpc>
              <a:spcPct val="90000"/>
            </a:lnSpc>
            <a:spcBef>
              <a:spcPct val="0"/>
            </a:spcBef>
            <a:spcAft>
              <a:spcPct val="35000"/>
            </a:spcAft>
            <a:buNone/>
          </a:pPr>
          <a:r>
            <a:rPr lang="en-US" sz="2400" kern="1200" dirty="0"/>
            <a:t>TJCTC Website: Forms, Charts, SRL Packets, Legal Board, Self-Paced Modules, Webinars, etc.</a:t>
          </a:r>
        </a:p>
      </dsp:txBody>
      <dsp:txXfrm>
        <a:off x="60535" y="1365180"/>
        <a:ext cx="4150622" cy="1118993"/>
      </dsp:txXfrm>
    </dsp:sp>
    <dsp:sp modelId="{DAEDAA70-AFDA-49FF-ADC3-6EA709850B30}">
      <dsp:nvSpPr>
        <dsp:cNvPr id="0" name=""/>
        <dsp:cNvSpPr/>
      </dsp:nvSpPr>
      <dsp:spPr>
        <a:xfrm rot="5400000">
          <a:off x="7572727" y="-570316"/>
          <a:ext cx="992050" cy="7594120"/>
        </a:xfrm>
        <a:prstGeom prst="round2Same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kern="1200">
              <a:hlinkClick xmlns:r="http://schemas.openxmlformats.org/officeDocument/2006/relationships" r:id="rId3"/>
            </a:rPr>
            <a:t>statutes.capitol.texas.gov</a:t>
          </a:r>
          <a:endParaRPr lang="en-US" sz="2800" kern="1200"/>
        </a:p>
      </dsp:txBody>
      <dsp:txXfrm rot="-5400000">
        <a:off x="4271692" y="2779147"/>
        <a:ext cx="7545692" cy="895194"/>
      </dsp:txXfrm>
    </dsp:sp>
    <dsp:sp modelId="{D7EE2C1C-3904-4475-9158-22A331451191}">
      <dsp:nvSpPr>
        <dsp:cNvPr id="0" name=""/>
        <dsp:cNvSpPr/>
      </dsp:nvSpPr>
      <dsp:spPr>
        <a:xfrm>
          <a:off x="0" y="2606712"/>
          <a:ext cx="4271692" cy="1240063"/>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l" defTabSz="1066800">
            <a:lnSpc>
              <a:spcPct val="90000"/>
            </a:lnSpc>
            <a:spcBef>
              <a:spcPct val="0"/>
            </a:spcBef>
            <a:spcAft>
              <a:spcPct val="35000"/>
            </a:spcAft>
            <a:buNone/>
          </a:pPr>
          <a:r>
            <a:rPr lang="en-US" sz="2400" kern="1200" dirty="0"/>
            <a:t>Property Code CH. 24, 92-94</a:t>
          </a:r>
        </a:p>
      </dsp:txBody>
      <dsp:txXfrm>
        <a:off x="60535" y="2667247"/>
        <a:ext cx="4150622" cy="1118993"/>
      </dsp:txXfrm>
    </dsp:sp>
    <dsp:sp modelId="{3DFDDE05-327B-415F-8680-3DEF8A793D0B}">
      <dsp:nvSpPr>
        <dsp:cNvPr id="0" name=""/>
        <dsp:cNvSpPr/>
      </dsp:nvSpPr>
      <dsp:spPr>
        <a:xfrm rot="5400000">
          <a:off x="7572727" y="731750"/>
          <a:ext cx="992050" cy="7594120"/>
        </a:xfrm>
        <a:prstGeom prst="round2Same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hlinkClick xmlns:r="http://schemas.openxmlformats.org/officeDocument/2006/relationships" r:id="rId4"/>
            </a:rPr>
            <a:t>www.txcourts.gov/rules-forms/rules-standards/</a:t>
          </a:r>
          <a:r>
            <a:rPr lang="en-US" sz="2800" kern="1200" dirty="0"/>
            <a:t> </a:t>
          </a:r>
        </a:p>
      </dsp:txBody>
      <dsp:txXfrm rot="-5400000">
        <a:off x="4271692" y="4081213"/>
        <a:ext cx="7545692" cy="895194"/>
      </dsp:txXfrm>
    </dsp:sp>
    <dsp:sp modelId="{403D2BD2-30CA-449F-A3C6-FFA306F19CA2}">
      <dsp:nvSpPr>
        <dsp:cNvPr id="0" name=""/>
        <dsp:cNvSpPr/>
      </dsp:nvSpPr>
      <dsp:spPr>
        <a:xfrm>
          <a:off x="0" y="3908779"/>
          <a:ext cx="4271692" cy="1240063"/>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l" defTabSz="1066800">
            <a:lnSpc>
              <a:spcPct val="90000"/>
            </a:lnSpc>
            <a:spcBef>
              <a:spcPct val="0"/>
            </a:spcBef>
            <a:spcAft>
              <a:spcPct val="35000"/>
            </a:spcAft>
            <a:buNone/>
          </a:pPr>
          <a:r>
            <a:rPr lang="en-US" sz="2400" kern="1200" dirty="0"/>
            <a:t>Rules 500-507 and 510, Texas Rules of Civil Procedure</a:t>
          </a:r>
        </a:p>
      </dsp:txBody>
      <dsp:txXfrm>
        <a:off x="60535" y="3969314"/>
        <a:ext cx="4150622" cy="11189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13E9C2-6BE3-4012-AE41-E87EBF6E73AA}">
      <dsp:nvSpPr>
        <dsp:cNvPr id="0" name=""/>
        <dsp:cNvSpPr/>
      </dsp:nvSpPr>
      <dsp:spPr>
        <a:xfrm>
          <a:off x="0" y="0"/>
          <a:ext cx="8938260" cy="205822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Step by step process for a standard residential eviction case.</a:t>
          </a:r>
        </a:p>
      </dsp:txBody>
      <dsp:txXfrm>
        <a:off x="60283" y="60283"/>
        <a:ext cx="6810924" cy="1937659"/>
      </dsp:txXfrm>
    </dsp:sp>
    <dsp:sp modelId="{6F80B200-163F-4636-8811-65DFCE351CE3}">
      <dsp:nvSpPr>
        <dsp:cNvPr id="0" name=""/>
        <dsp:cNvSpPr/>
      </dsp:nvSpPr>
      <dsp:spPr>
        <a:xfrm>
          <a:off x="1577339" y="2515608"/>
          <a:ext cx="8938260" cy="205822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From filing through appeal and/or issuance of a writ of possession.</a:t>
          </a:r>
        </a:p>
      </dsp:txBody>
      <dsp:txXfrm>
        <a:off x="1637622" y="2575891"/>
        <a:ext cx="5902507" cy="1937659"/>
      </dsp:txXfrm>
    </dsp:sp>
    <dsp:sp modelId="{1969BF5E-915D-45B1-8688-B2525835818D}">
      <dsp:nvSpPr>
        <dsp:cNvPr id="0" name=""/>
        <dsp:cNvSpPr/>
      </dsp:nvSpPr>
      <dsp:spPr>
        <a:xfrm>
          <a:off x="7600413" y="1617993"/>
          <a:ext cx="1337846" cy="1337846"/>
        </a:xfrm>
        <a:prstGeom prst="downArrow">
          <a:avLst>
            <a:gd name="adj1" fmla="val 55000"/>
            <a:gd name="adj2" fmla="val 45000"/>
          </a:avLst>
        </a:prstGeom>
        <a:solidFill>
          <a:schemeClr val="accent3">
            <a:lumMod val="75000"/>
            <a:alpha val="9000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901428" y="1617993"/>
        <a:ext cx="735816" cy="10067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CFF38-166C-40BC-891E-249F0C556A23}">
      <dsp:nvSpPr>
        <dsp:cNvPr id="0" name=""/>
        <dsp:cNvSpPr/>
      </dsp:nvSpPr>
      <dsp:spPr>
        <a:xfrm>
          <a:off x="0" y="4575"/>
          <a:ext cx="706597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FA3AF5-0D76-4936-B2C7-2A83611DCEBB}">
      <dsp:nvSpPr>
        <dsp:cNvPr id="0" name=""/>
        <dsp:cNvSpPr/>
      </dsp:nvSpPr>
      <dsp:spPr>
        <a:xfrm>
          <a:off x="0" y="4575"/>
          <a:ext cx="7065978" cy="1410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Sometimes someone will ask you: “Should I file an eviction suit?” Or “Can I kick them out for this?” </a:t>
          </a:r>
        </a:p>
      </dsp:txBody>
      <dsp:txXfrm>
        <a:off x="0" y="4575"/>
        <a:ext cx="7065978" cy="1410213"/>
      </dsp:txXfrm>
    </dsp:sp>
    <dsp:sp modelId="{43403F7F-2439-4DD8-BD3D-9E91BED1BF7E}">
      <dsp:nvSpPr>
        <dsp:cNvPr id="0" name=""/>
        <dsp:cNvSpPr/>
      </dsp:nvSpPr>
      <dsp:spPr>
        <a:xfrm>
          <a:off x="0" y="1414789"/>
          <a:ext cx="7065978"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08CA9F-5539-4C61-B553-C6F0794EA04B}">
      <dsp:nvSpPr>
        <dsp:cNvPr id="0" name=""/>
        <dsp:cNvSpPr/>
      </dsp:nvSpPr>
      <dsp:spPr>
        <a:xfrm>
          <a:off x="0" y="1414789"/>
          <a:ext cx="7065978" cy="1410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These are not questions you can answer for them because you are not allowed to give legal advice.</a:t>
          </a:r>
        </a:p>
      </dsp:txBody>
      <dsp:txXfrm>
        <a:off x="0" y="1414789"/>
        <a:ext cx="7065978" cy="1410213"/>
      </dsp:txXfrm>
    </dsp:sp>
    <dsp:sp modelId="{2F70B9B4-F3E1-4B8B-8F43-1A6143C96038}">
      <dsp:nvSpPr>
        <dsp:cNvPr id="0" name=""/>
        <dsp:cNvSpPr/>
      </dsp:nvSpPr>
      <dsp:spPr>
        <a:xfrm>
          <a:off x="0" y="2825003"/>
          <a:ext cx="7065978"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F62F2E-D693-4203-A91B-D52428A9E99D}">
      <dsp:nvSpPr>
        <dsp:cNvPr id="0" name=""/>
        <dsp:cNvSpPr/>
      </dsp:nvSpPr>
      <dsp:spPr>
        <a:xfrm>
          <a:off x="0" y="2825003"/>
          <a:ext cx="7059077" cy="2778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endParaRPr lang="en-US" sz="1000" b="1" kern="1200" dirty="0"/>
        </a:p>
        <a:p>
          <a:pPr marL="0" lvl="0" indent="0" algn="l" defTabSz="444500">
            <a:lnSpc>
              <a:spcPct val="90000"/>
            </a:lnSpc>
            <a:spcBef>
              <a:spcPct val="0"/>
            </a:spcBef>
            <a:spcAft>
              <a:spcPct val="35000"/>
            </a:spcAft>
            <a:buNone/>
          </a:pPr>
          <a:r>
            <a:rPr lang="en-US" sz="2800" b="1" u="none" kern="1200" dirty="0"/>
            <a:t>Breakout Room Discussion: What would you do?</a:t>
          </a:r>
        </a:p>
        <a:p>
          <a:pPr marL="0" lvl="0" indent="0" algn="l" defTabSz="444500">
            <a:lnSpc>
              <a:spcPct val="90000"/>
            </a:lnSpc>
            <a:spcBef>
              <a:spcPct val="0"/>
            </a:spcBef>
            <a:spcAft>
              <a:spcPct val="35000"/>
            </a:spcAft>
            <a:buNone/>
          </a:pPr>
          <a:r>
            <a:rPr lang="en-US" sz="2600" b="1" i="1" kern="1200" dirty="0"/>
            <a:t>– How would you respond to questions like these? How would you phrase what you say? </a:t>
          </a:r>
        </a:p>
        <a:p>
          <a:pPr marL="0" lvl="0" indent="0" algn="l" defTabSz="444500">
            <a:lnSpc>
              <a:spcPct val="90000"/>
            </a:lnSpc>
            <a:spcBef>
              <a:spcPct val="0"/>
            </a:spcBef>
            <a:spcAft>
              <a:spcPct val="35000"/>
            </a:spcAft>
            <a:buNone/>
          </a:pPr>
          <a:r>
            <a:rPr lang="en-US" sz="2600" b="1" i="1" kern="1200" dirty="0"/>
            <a:t>– What are the resources you can refer them to?</a:t>
          </a:r>
        </a:p>
      </dsp:txBody>
      <dsp:txXfrm>
        <a:off x="0" y="2825003"/>
        <a:ext cx="7059077" cy="27784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020EF-4945-43E1-B9D9-25DD509A37AD}">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E690EB-7E77-4A95-9530-E735E40E9516}">
      <dsp:nvSpPr>
        <dsp:cNvPr id="0" name=""/>
        <dsp:cNvSpPr/>
      </dsp:nvSpPr>
      <dsp:spPr>
        <a:xfrm>
          <a:off x="0" y="0"/>
          <a:ext cx="6492875" cy="2114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You </a:t>
          </a:r>
          <a:r>
            <a:rPr lang="en-US" sz="3200" b="1" kern="1200" dirty="0"/>
            <a:t>can</a:t>
          </a:r>
          <a:r>
            <a:rPr lang="en-US" sz="3200" kern="1200" dirty="0"/>
            <a:t> tell them that an eviction case must be filed in the precinct where the property is located. </a:t>
          </a:r>
        </a:p>
      </dsp:txBody>
      <dsp:txXfrm>
        <a:off x="0" y="0"/>
        <a:ext cx="6492875" cy="2114549"/>
      </dsp:txXfrm>
    </dsp:sp>
    <dsp:sp modelId="{7D6960E2-07E6-49AD-8A6F-A33796AA1B5E}">
      <dsp:nvSpPr>
        <dsp:cNvPr id="0" name=""/>
        <dsp:cNvSpPr/>
      </dsp:nvSpPr>
      <dsp:spPr>
        <a:xfrm>
          <a:off x="0" y="2114549"/>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D0C184-DC92-40B0-BC3C-07B014F4D0A5}">
      <dsp:nvSpPr>
        <dsp:cNvPr id="0" name=""/>
        <dsp:cNvSpPr/>
      </dsp:nvSpPr>
      <dsp:spPr>
        <a:xfrm>
          <a:off x="0" y="2114549"/>
          <a:ext cx="6492875" cy="2114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If they ask if they are in the right precinct, you </a:t>
          </a:r>
          <a:r>
            <a:rPr lang="en-US" sz="3200" b="1" kern="1200" dirty="0"/>
            <a:t>can</a:t>
          </a:r>
          <a:r>
            <a:rPr lang="en-US" sz="3200" kern="1200" dirty="0"/>
            <a:t> ask them what the address of the property is and you </a:t>
          </a:r>
          <a:r>
            <a:rPr lang="en-US" sz="3200" b="1" kern="1200" dirty="0"/>
            <a:t>can</a:t>
          </a:r>
          <a:r>
            <a:rPr lang="en-US" sz="3200" kern="1200" dirty="0"/>
            <a:t> then look up that address with them and tell them whether or not it is in your precinct. </a:t>
          </a:r>
        </a:p>
      </dsp:txBody>
      <dsp:txXfrm>
        <a:off x="0" y="2114549"/>
        <a:ext cx="6492875" cy="21145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9AB7F-72DA-4711-809F-DC355C157C2B}">
      <dsp:nvSpPr>
        <dsp:cNvPr id="0" name=""/>
        <dsp:cNvSpPr/>
      </dsp:nvSpPr>
      <dsp:spPr>
        <a:xfrm>
          <a:off x="0" y="3375391"/>
          <a:ext cx="6738257" cy="2214622"/>
        </a:xfrm>
        <a:prstGeom prst="rect">
          <a:avLst/>
        </a:prstGeom>
        <a:solidFill>
          <a:schemeClr val="tx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l" defTabSz="1244600">
            <a:lnSpc>
              <a:spcPct val="90000"/>
            </a:lnSpc>
            <a:spcBef>
              <a:spcPct val="0"/>
            </a:spcBef>
            <a:spcAft>
              <a:spcPct val="35000"/>
            </a:spcAft>
            <a:buNone/>
          </a:pPr>
          <a:r>
            <a:rPr lang="en-US" sz="2800" kern="1200" dirty="0">
              <a:solidFill>
                <a:srgbClr val="FFFFFF"/>
              </a:solidFill>
            </a:rPr>
            <a:t>If the defendant does not show and the landlord wants to continue with the case, the court should enter a default judgment (meaning landlord wins) after verifying some things.</a:t>
          </a:r>
        </a:p>
      </dsp:txBody>
      <dsp:txXfrm>
        <a:off x="0" y="3375391"/>
        <a:ext cx="6738257" cy="2214622"/>
      </dsp:txXfrm>
    </dsp:sp>
    <dsp:sp modelId="{B72E5F96-15FE-4292-B5F5-A859400C2521}">
      <dsp:nvSpPr>
        <dsp:cNvPr id="0" name=""/>
        <dsp:cNvSpPr/>
      </dsp:nvSpPr>
      <dsp:spPr>
        <a:xfrm rot="10800000">
          <a:off x="0" y="2521"/>
          <a:ext cx="6738257" cy="3406089"/>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l" defTabSz="1244600">
            <a:lnSpc>
              <a:spcPct val="90000"/>
            </a:lnSpc>
            <a:spcBef>
              <a:spcPct val="0"/>
            </a:spcBef>
            <a:spcAft>
              <a:spcPct val="35000"/>
            </a:spcAft>
            <a:buNone/>
          </a:pPr>
          <a:r>
            <a:rPr lang="en-US" sz="2800" kern="1200" dirty="0">
              <a:solidFill>
                <a:srgbClr val="FFFFFF"/>
              </a:solidFill>
            </a:rPr>
            <a:t>Often a tenant who was served with the citation does not show up for trial</a:t>
          </a:r>
        </a:p>
      </dsp:txBody>
      <dsp:txXfrm rot="-10800000">
        <a:off x="0" y="2521"/>
        <a:ext cx="6738257" cy="1195537"/>
      </dsp:txXfrm>
    </dsp:sp>
    <dsp:sp modelId="{1F2C81A5-D748-4A4F-B236-89C1A15E70A6}">
      <dsp:nvSpPr>
        <dsp:cNvPr id="0" name=""/>
        <dsp:cNvSpPr/>
      </dsp:nvSpPr>
      <dsp:spPr>
        <a:xfrm>
          <a:off x="0" y="1198059"/>
          <a:ext cx="6738257" cy="101842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marL="0" lvl="0" indent="0" algn="l" defTabSz="1244600">
            <a:lnSpc>
              <a:spcPct val="90000"/>
            </a:lnSpc>
            <a:spcBef>
              <a:spcPct val="0"/>
            </a:spcBef>
            <a:spcAft>
              <a:spcPct val="35000"/>
            </a:spcAft>
            <a:buNone/>
          </a:pPr>
          <a:r>
            <a:rPr lang="en-US" sz="2800" kern="1200" dirty="0"/>
            <a:t>Sometimes this is because they have moved out already.</a:t>
          </a:r>
        </a:p>
      </dsp:txBody>
      <dsp:txXfrm>
        <a:off x="0" y="1198059"/>
        <a:ext cx="6738257" cy="10184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DAB6C-721B-447E-86D9-16FC0AB9A23B}">
      <dsp:nvSpPr>
        <dsp:cNvPr id="0" name=""/>
        <dsp:cNvSpPr/>
      </dsp:nvSpPr>
      <dsp:spPr>
        <a:xfrm>
          <a:off x="0" y="207282"/>
          <a:ext cx="6492875" cy="1374750"/>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rgbClr val="FFFFFF"/>
              </a:solidFill>
            </a:rPr>
            <a:t>There is proof of proper service of the citation – Served in an allowed manner at least 6 days before and return filed at least 1 day before.</a:t>
          </a:r>
        </a:p>
      </dsp:txBody>
      <dsp:txXfrm>
        <a:off x="67110" y="274392"/>
        <a:ext cx="6358655" cy="1240530"/>
      </dsp:txXfrm>
    </dsp:sp>
    <dsp:sp modelId="{89026D76-EA14-42CB-A57F-C2F4C958453A}">
      <dsp:nvSpPr>
        <dsp:cNvPr id="0" name=""/>
        <dsp:cNvSpPr/>
      </dsp:nvSpPr>
      <dsp:spPr>
        <a:xfrm>
          <a:off x="0" y="1654032"/>
          <a:ext cx="6492875" cy="1374750"/>
        </a:xfrm>
        <a:prstGeom prst="round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rgbClr val="FFFFFF"/>
              </a:solidFill>
            </a:rPr>
            <a:t>The petition is sworn to by the landlord and includes all of the required information.</a:t>
          </a:r>
        </a:p>
      </dsp:txBody>
      <dsp:txXfrm>
        <a:off x="67110" y="1721142"/>
        <a:ext cx="6358655" cy="1240530"/>
      </dsp:txXfrm>
    </dsp:sp>
    <dsp:sp modelId="{28A16EEC-0B55-48BC-A1C8-D94F93288525}">
      <dsp:nvSpPr>
        <dsp:cNvPr id="0" name=""/>
        <dsp:cNvSpPr/>
      </dsp:nvSpPr>
      <dsp:spPr>
        <a:xfrm>
          <a:off x="0" y="3028782"/>
          <a:ext cx="6492875" cy="181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149"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If something missing, may be amended orally and evidence provided through testimony if amendment will not operate as a surprise to the defendant.</a:t>
          </a:r>
        </a:p>
        <a:p>
          <a:pPr marL="228600" lvl="1" indent="-228600" algn="l" defTabSz="1066800">
            <a:lnSpc>
              <a:spcPct val="90000"/>
            </a:lnSpc>
            <a:spcBef>
              <a:spcPct val="0"/>
            </a:spcBef>
            <a:spcAft>
              <a:spcPct val="20000"/>
            </a:spcAft>
            <a:buChar char="•"/>
          </a:pPr>
          <a:r>
            <a:rPr lang="en-US" sz="2400" kern="1200" dirty="0"/>
            <a:t>If nothing missing – no evidence needed.</a:t>
          </a:r>
        </a:p>
      </dsp:txBody>
      <dsp:txXfrm>
        <a:off x="0" y="3028782"/>
        <a:ext cx="6492875" cy="1811250"/>
      </dsp:txXfrm>
    </dsp:sp>
    <dsp:sp modelId="{D42374DC-C604-45C3-8DB1-CBE5EEAED5F4}">
      <dsp:nvSpPr>
        <dsp:cNvPr id="0" name=""/>
        <dsp:cNvSpPr/>
      </dsp:nvSpPr>
      <dsp:spPr>
        <a:xfrm>
          <a:off x="0" y="4840032"/>
          <a:ext cx="6492875" cy="1374750"/>
        </a:xfrm>
        <a:prstGeom prst="roundRect">
          <a:avLst/>
        </a:prstGeom>
        <a:solidFill>
          <a:schemeClr val="bg1">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rgbClr val="FFFFFF"/>
              </a:solidFill>
            </a:rPr>
            <a:t>A Servicemembers Civil Relief Act (SCRA) affidavit has been filed – </a:t>
          </a:r>
          <a:r>
            <a:rPr lang="en-US" sz="2500" i="1" kern="1200" dirty="0">
              <a:solidFill>
                <a:srgbClr val="FFFFFF"/>
              </a:solidFill>
            </a:rPr>
            <a:t>more info on next slide</a:t>
          </a:r>
          <a:r>
            <a:rPr lang="en-US" sz="2500" kern="1200" dirty="0">
              <a:solidFill>
                <a:srgbClr val="FFFFFF"/>
              </a:solidFill>
            </a:rPr>
            <a:t>.</a:t>
          </a:r>
        </a:p>
      </dsp:txBody>
      <dsp:txXfrm>
        <a:off x="67110" y="4907142"/>
        <a:ext cx="6358655" cy="12405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AA179-3885-4C6F-90D7-D16E60FD8F56}">
      <dsp:nvSpPr>
        <dsp:cNvPr id="0" name=""/>
        <dsp:cNvSpPr/>
      </dsp:nvSpPr>
      <dsp:spPr>
        <a:xfrm>
          <a:off x="0" y="13799"/>
          <a:ext cx="6492875" cy="170469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solidFill>
                <a:srgbClr val="FFFFFF"/>
              </a:solidFill>
            </a:rPr>
            <a:t>Service has to have been completed at least 6 days before and the return filed at least 1 day before</a:t>
          </a:r>
        </a:p>
      </dsp:txBody>
      <dsp:txXfrm>
        <a:off x="83216" y="97015"/>
        <a:ext cx="6326443" cy="1538258"/>
      </dsp:txXfrm>
    </dsp:sp>
    <dsp:sp modelId="{A5FE3102-E176-4B72-8FAF-28B968A4A8DF}">
      <dsp:nvSpPr>
        <dsp:cNvPr id="0" name=""/>
        <dsp:cNvSpPr/>
      </dsp:nvSpPr>
      <dsp:spPr>
        <a:xfrm>
          <a:off x="0" y="1718489"/>
          <a:ext cx="6492875"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149" tIns="39370" rIns="220472" bIns="39370" numCol="1" spcCol="1270" anchor="t" anchorCtr="0">
          <a:noAutofit/>
        </a:bodyPr>
        <a:lstStyle/>
        <a:p>
          <a:pPr marL="228600" lvl="1" indent="-228600" algn="l" defTabSz="1066800">
            <a:lnSpc>
              <a:spcPct val="90000"/>
            </a:lnSpc>
            <a:spcBef>
              <a:spcPct val="0"/>
            </a:spcBef>
            <a:spcAft>
              <a:spcPct val="20000"/>
            </a:spcAft>
            <a:buChar char="•"/>
          </a:pPr>
          <a:endParaRPr lang="en-US" sz="2400" kern="1200" dirty="0"/>
        </a:p>
      </dsp:txBody>
      <dsp:txXfrm>
        <a:off x="0" y="1718489"/>
        <a:ext cx="6492875" cy="513360"/>
      </dsp:txXfrm>
    </dsp:sp>
    <dsp:sp modelId="{C03B929F-AAD6-41F7-8302-5EEFE44661B3}">
      <dsp:nvSpPr>
        <dsp:cNvPr id="0" name=""/>
        <dsp:cNvSpPr/>
      </dsp:nvSpPr>
      <dsp:spPr>
        <a:xfrm>
          <a:off x="0" y="2231849"/>
          <a:ext cx="6492875" cy="170469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solidFill>
                <a:srgbClr val="FFFFFF"/>
              </a:solidFill>
            </a:rPr>
            <a:t>The plaintiff must put on testimony under oath and provide all necessary evidence to prove their case.</a:t>
          </a:r>
        </a:p>
      </dsp:txBody>
      <dsp:txXfrm>
        <a:off x="83216" y="2315065"/>
        <a:ext cx="6326443" cy="1538258"/>
      </dsp:txXfrm>
    </dsp:sp>
    <dsp:sp modelId="{4D8D0848-4E2D-460D-9AB9-28406A823E9F}">
      <dsp:nvSpPr>
        <dsp:cNvPr id="0" name=""/>
        <dsp:cNvSpPr/>
      </dsp:nvSpPr>
      <dsp:spPr>
        <a:xfrm>
          <a:off x="0" y="3936540"/>
          <a:ext cx="6492875" cy="1155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149"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Even if all the info is in the petition.</a:t>
          </a:r>
        </a:p>
        <a:p>
          <a:pPr marL="228600" lvl="1" indent="-228600" algn="l" defTabSz="1066800">
            <a:lnSpc>
              <a:spcPct val="90000"/>
            </a:lnSpc>
            <a:spcBef>
              <a:spcPct val="0"/>
            </a:spcBef>
            <a:spcAft>
              <a:spcPct val="20000"/>
            </a:spcAft>
            <a:buChar char="•"/>
          </a:pPr>
          <a:r>
            <a:rPr lang="en-US" sz="2400" kern="1200" dirty="0"/>
            <a:t>(This is different from when no answer has been filed!)</a:t>
          </a:r>
        </a:p>
      </dsp:txBody>
      <dsp:txXfrm>
        <a:off x="0" y="3936540"/>
        <a:ext cx="6492875" cy="11550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0A454-D6CB-4690-BF89-E200D0B72674}">
      <dsp:nvSpPr>
        <dsp:cNvPr id="0" name=""/>
        <dsp:cNvSpPr/>
      </dsp:nvSpPr>
      <dsp:spPr>
        <a:xfrm>
          <a:off x="0" y="456054"/>
          <a:ext cx="6492875" cy="20548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solidFill>
                <a:srgbClr val="FFFFFF"/>
              </a:solidFill>
            </a:rPr>
            <a:t>A default judgment must be in writing and signed by the judge.</a:t>
          </a:r>
        </a:p>
      </dsp:txBody>
      <dsp:txXfrm>
        <a:off x="100311" y="556365"/>
        <a:ext cx="6292253" cy="1854263"/>
      </dsp:txXfrm>
    </dsp:sp>
    <dsp:sp modelId="{67D102FF-20C0-446E-94CB-E64428FC6305}">
      <dsp:nvSpPr>
        <dsp:cNvPr id="0" name=""/>
        <dsp:cNvSpPr/>
      </dsp:nvSpPr>
      <dsp:spPr>
        <a:xfrm>
          <a:off x="0" y="2594459"/>
          <a:ext cx="6492875" cy="205488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solidFill>
                <a:srgbClr val="FFFFFF"/>
              </a:solidFill>
            </a:rPr>
            <a:t>The clerk must immediately mail written notice of the judgment by first class mail to the defendant at  the address of the premises. -- Rule 510.6(c)</a:t>
          </a:r>
        </a:p>
      </dsp:txBody>
      <dsp:txXfrm>
        <a:off x="100311" y="2694770"/>
        <a:ext cx="6292253" cy="185426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D3F19-1C30-4A3C-B776-72A05DA9AAA8}" type="datetimeFigureOut">
              <a:rPr lang="en-US" smtClean="0"/>
              <a:t>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F78EFC-8A2B-4797-84F8-132521D80EB9}" type="slidenum">
              <a:rPr lang="en-US" smtClean="0"/>
              <a:t>‹#›</a:t>
            </a:fld>
            <a:endParaRPr lang="en-US"/>
          </a:p>
        </p:txBody>
      </p:sp>
    </p:spTree>
    <p:extLst>
      <p:ext uri="{BB962C8B-B14F-4D97-AF65-F5344CB8AC3E}">
        <p14:creationId xmlns:p14="http://schemas.microsoft.com/office/powerpoint/2010/main" val="1439831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rPr>
              <a:t>Directions: at the top, click on view options, choose “annotate,” choose “stamp,” pick the one you want to start with, click on the column it should go in; to stop, click on red x to the right or the mouse button to the left. </a:t>
            </a:r>
          </a:p>
          <a:p>
            <a:endParaRPr lang="en-US" dirty="0"/>
          </a:p>
        </p:txBody>
      </p:sp>
      <p:sp>
        <p:nvSpPr>
          <p:cNvPr id="4" name="Slide Number Placeholder 3"/>
          <p:cNvSpPr>
            <a:spLocks noGrp="1"/>
          </p:cNvSpPr>
          <p:nvPr>
            <p:ph type="sldNum" sz="quarter" idx="5"/>
          </p:nvPr>
        </p:nvSpPr>
        <p:spPr/>
        <p:txBody>
          <a:bodyPr/>
          <a:lstStyle/>
          <a:p>
            <a:fld id="{0318CC87-5863-4269-8E9F-8C4602488442}" type="slidenum">
              <a:rPr lang="en-US" smtClean="0"/>
              <a:t>38</a:t>
            </a:fld>
            <a:endParaRPr lang="en-US"/>
          </a:p>
        </p:txBody>
      </p:sp>
    </p:spTree>
    <p:extLst>
      <p:ext uri="{BB962C8B-B14F-4D97-AF65-F5344CB8AC3E}">
        <p14:creationId xmlns:p14="http://schemas.microsoft.com/office/powerpoint/2010/main" val="289225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enda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1728" y="0"/>
            <a:ext cx="24593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 name="Text Placeholder 9"/>
          <p:cNvSpPr>
            <a:spLocks noGrp="1"/>
          </p:cNvSpPr>
          <p:nvPr>
            <p:ph type="body" sz="quarter" idx="10" hasCustomPrompt="1"/>
          </p:nvPr>
        </p:nvSpPr>
        <p:spPr>
          <a:xfrm>
            <a:off x="3791744" y="548680"/>
            <a:ext cx="8400256" cy="768085"/>
          </a:xfrm>
          <a:prstGeom prst="rect">
            <a:avLst/>
          </a:prstGeom>
        </p:spPr>
        <p:txBody>
          <a:bodyPr anchor="ctr"/>
          <a:lstStyle>
            <a:lvl1pPr marL="0" indent="0" algn="l">
              <a:buNone/>
              <a:defRPr sz="5333" b="0" baseline="0">
                <a:solidFill>
                  <a:schemeClr val="tx1">
                    <a:lumMod val="75000"/>
                    <a:lumOff val="25000"/>
                  </a:schemeClr>
                </a:solidFill>
                <a:latin typeface="+mj-lt"/>
                <a:cs typeface="Arial" pitchFamily="34" charset="0"/>
              </a:defRPr>
            </a:lvl1pPr>
          </a:lstStyle>
          <a:p>
            <a:pPr lvl="0"/>
            <a:r>
              <a:rPr lang="en-US" altLang="ko-KR" dirty="0"/>
              <a:t>Agenda LAYOUT</a:t>
            </a:r>
          </a:p>
        </p:txBody>
      </p:sp>
      <p:sp>
        <p:nvSpPr>
          <p:cNvPr id="11" name="Text Placeholder 9"/>
          <p:cNvSpPr>
            <a:spLocks noGrp="1"/>
          </p:cNvSpPr>
          <p:nvPr>
            <p:ph type="body" sz="quarter" idx="11" hasCustomPrompt="1"/>
          </p:nvPr>
        </p:nvSpPr>
        <p:spPr>
          <a:xfrm>
            <a:off x="3791744" y="1316765"/>
            <a:ext cx="8400256" cy="384043"/>
          </a:xfrm>
          <a:prstGeom prst="rect">
            <a:avLst/>
          </a:prstGeom>
        </p:spPr>
        <p:txBody>
          <a:bodyPr anchor="ctr"/>
          <a:lstStyle>
            <a:lvl1pPr marL="0" indent="0" algn="l">
              <a:buNone/>
              <a:defRPr sz="1867"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pSp>
        <p:nvGrpSpPr>
          <p:cNvPr id="5" name="그룹 4">
            <a:extLst>
              <a:ext uri="{FF2B5EF4-FFF2-40B4-BE49-F238E27FC236}">
                <a16:creationId xmlns:a16="http://schemas.microsoft.com/office/drawing/2014/main" id="{C30755D1-256C-4889-82EC-8F44863D21AB}"/>
              </a:ext>
            </a:extLst>
          </p:cNvPr>
          <p:cNvGrpSpPr/>
          <p:nvPr userDrawn="1"/>
        </p:nvGrpSpPr>
        <p:grpSpPr>
          <a:xfrm>
            <a:off x="1103884" y="932723"/>
            <a:ext cx="2671651" cy="5528733"/>
            <a:chOff x="827913" y="699542"/>
            <a:chExt cx="2003738" cy="4146550"/>
          </a:xfrm>
        </p:grpSpPr>
        <p:sp>
          <p:nvSpPr>
            <p:cNvPr id="15" name="자유형: 도형 14">
              <a:extLst>
                <a:ext uri="{FF2B5EF4-FFF2-40B4-BE49-F238E27FC236}">
                  <a16:creationId xmlns:a16="http://schemas.microsoft.com/office/drawing/2014/main" id="{731DF90E-610A-4E08-BB0C-2E8E815CCF38}"/>
                </a:ext>
              </a:extLst>
            </p:cNvPr>
            <p:cNvSpPr/>
            <p:nvPr userDrawn="1"/>
          </p:nvSpPr>
          <p:spPr>
            <a:xfrm rot="10800000">
              <a:off x="827913" y="699542"/>
              <a:ext cx="1007782" cy="4146550"/>
            </a:xfrm>
            <a:custGeom>
              <a:avLst/>
              <a:gdLst>
                <a:gd name="connsiteX0" fmla="*/ 284022 w 1007782"/>
                <a:gd name="connsiteY0" fmla="*/ 2280703 h 4146550"/>
                <a:gd name="connsiteX1" fmla="*/ 0 w 1007782"/>
                <a:gd name="connsiteY1" fmla="*/ 2280703 h 4146550"/>
                <a:gd name="connsiteX2" fmla="*/ 0 w 1007782"/>
                <a:gd name="connsiteY2" fmla="*/ 0 h 4146550"/>
                <a:gd name="connsiteX3" fmla="*/ 47783 w 1007782"/>
                <a:gd name="connsiteY3" fmla="*/ 0 h 4146550"/>
                <a:gd name="connsiteX4" fmla="*/ 284022 w 1007782"/>
                <a:gd name="connsiteY4" fmla="*/ 299438 h 4146550"/>
                <a:gd name="connsiteX5" fmla="*/ 284022 w 1007782"/>
                <a:gd name="connsiteY5" fmla="*/ 505097 h 4146550"/>
                <a:gd name="connsiteX6" fmla="*/ 135467 w 1007782"/>
                <a:gd name="connsiteY6" fmla="*/ 643400 h 4146550"/>
                <a:gd name="connsiteX7" fmla="*/ 284022 w 1007782"/>
                <a:gd name="connsiteY7" fmla="*/ 781705 h 4146550"/>
                <a:gd name="connsiteX8" fmla="*/ 284022 w 1007782"/>
                <a:gd name="connsiteY8" fmla="*/ 931536 h 4146550"/>
                <a:gd name="connsiteX9" fmla="*/ 144499 w 1007782"/>
                <a:gd name="connsiteY9" fmla="*/ 1069670 h 4146550"/>
                <a:gd name="connsiteX10" fmla="*/ 284022 w 1007782"/>
                <a:gd name="connsiteY10" fmla="*/ 1207803 h 4146550"/>
                <a:gd name="connsiteX11" fmla="*/ 284022 w 1007782"/>
                <a:gd name="connsiteY11" fmla="*/ 1332810 h 4146550"/>
                <a:gd name="connsiteX12" fmla="*/ 184215 w 1007782"/>
                <a:gd name="connsiteY12" fmla="*/ 1466053 h 4146550"/>
                <a:gd name="connsiteX13" fmla="*/ 284022 w 1007782"/>
                <a:gd name="connsiteY13" fmla="*/ 1599296 h 4146550"/>
                <a:gd name="connsiteX14" fmla="*/ 284022 w 1007782"/>
                <a:gd name="connsiteY14" fmla="*/ 1754885 h 4146550"/>
                <a:gd name="connsiteX15" fmla="*/ 80276 w 1007782"/>
                <a:gd name="connsiteY15" fmla="*/ 1936367 h 4146550"/>
                <a:gd name="connsiteX16" fmla="*/ 284022 w 1007782"/>
                <a:gd name="connsiteY16" fmla="*/ 2117848 h 4146550"/>
                <a:gd name="connsiteX17" fmla="*/ 322392 w 1007782"/>
                <a:gd name="connsiteY17" fmla="*/ 2838198 h 4146550"/>
                <a:gd name="connsiteX18" fmla="*/ 322392 w 1007782"/>
                <a:gd name="connsiteY18" fmla="*/ 2546307 h 4146550"/>
                <a:gd name="connsiteX19" fmla="*/ 29875 w 1007782"/>
                <a:gd name="connsiteY19" fmla="*/ 2546307 h 4146550"/>
                <a:gd name="connsiteX20" fmla="*/ 29875 w 1007782"/>
                <a:gd name="connsiteY20" fmla="*/ 2838198 h 4146550"/>
                <a:gd name="connsiteX21" fmla="*/ 322392 w 1007782"/>
                <a:gd name="connsiteY21" fmla="*/ 3179117 h 4146550"/>
                <a:gd name="connsiteX22" fmla="*/ 322392 w 1007782"/>
                <a:gd name="connsiteY22" fmla="*/ 2887226 h 4146550"/>
                <a:gd name="connsiteX23" fmla="*/ 29875 w 1007782"/>
                <a:gd name="connsiteY23" fmla="*/ 2887226 h 4146550"/>
                <a:gd name="connsiteX24" fmla="*/ 29875 w 1007782"/>
                <a:gd name="connsiteY24" fmla="*/ 3179117 h 4146550"/>
                <a:gd name="connsiteX25" fmla="*/ 1234 w 1007782"/>
                <a:gd name="connsiteY25" fmla="*/ 3838590 h 4146550"/>
                <a:gd name="connsiteX26" fmla="*/ 0 w 1007782"/>
                <a:gd name="connsiteY26" fmla="*/ 3837361 h 4146550"/>
                <a:gd name="connsiteX27" fmla="*/ 0 w 1007782"/>
                <a:gd name="connsiteY27" fmla="*/ 2280704 h 4146550"/>
                <a:gd name="connsiteX28" fmla="*/ 343175 w 1007782"/>
                <a:gd name="connsiteY28" fmla="*/ 2280704 h 4146550"/>
                <a:gd name="connsiteX29" fmla="*/ 366865 w 1007782"/>
                <a:gd name="connsiteY29" fmla="*/ 2375471 h 4146550"/>
                <a:gd name="connsiteX30" fmla="*/ 552765 w 1007782"/>
                <a:gd name="connsiteY30" fmla="*/ 2375471 h 4146550"/>
                <a:gd name="connsiteX31" fmla="*/ 651219 w 1007782"/>
                <a:gd name="connsiteY31" fmla="*/ 2473925 h 4146550"/>
                <a:gd name="connsiteX32" fmla="*/ 651219 w 1007782"/>
                <a:gd name="connsiteY32" fmla="*/ 3194282 h 4146550"/>
                <a:gd name="connsiteX33" fmla="*/ 646672 w 1007782"/>
                <a:gd name="connsiteY33" fmla="*/ 3194282 h 4146550"/>
                <a:gd name="connsiteX34" fmla="*/ 6990 w 1007782"/>
                <a:gd name="connsiteY34" fmla="*/ 4146550 h 4146550"/>
                <a:gd name="connsiteX35" fmla="*/ 6071 w 1007782"/>
                <a:gd name="connsiteY35" fmla="*/ 4146371 h 4146550"/>
                <a:gd name="connsiteX36" fmla="*/ 5151 w 1007782"/>
                <a:gd name="connsiteY36" fmla="*/ 4146550 h 4146550"/>
                <a:gd name="connsiteX37" fmla="*/ 0 w 1007782"/>
                <a:gd name="connsiteY37" fmla="*/ 4145548 h 4146550"/>
                <a:gd name="connsiteX38" fmla="*/ 0 w 1007782"/>
                <a:gd name="connsiteY38" fmla="*/ 3893182 h 4146550"/>
                <a:gd name="connsiteX39" fmla="*/ 6071 w 1007782"/>
                <a:gd name="connsiteY39" fmla="*/ 3899253 h 4146550"/>
                <a:gd name="connsiteX40" fmla="*/ 833568 w 1007782"/>
                <a:gd name="connsiteY40" fmla="*/ 3071756 h 4146550"/>
                <a:gd name="connsiteX41" fmla="*/ 977892 w 1007782"/>
                <a:gd name="connsiteY41" fmla="*/ 3071756 h 4146550"/>
                <a:gd name="connsiteX42" fmla="*/ 977892 w 1007782"/>
                <a:gd name="connsiteY42" fmla="*/ 3216081 h 4146550"/>
                <a:gd name="connsiteX43" fmla="*/ 82786 w 1007782"/>
                <a:gd name="connsiteY43" fmla="*/ 4111187 h 4146550"/>
                <a:gd name="connsiteX44" fmla="*/ 79151 w 1007782"/>
                <a:gd name="connsiteY44" fmla="*/ 4116660 h 4146550"/>
                <a:gd name="connsiteX45" fmla="*/ 6990 w 1007782"/>
                <a:gd name="connsiteY45" fmla="*/ 4146550 h 414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007782" h="4146550">
                  <a:moveTo>
                    <a:pt x="284022" y="2280703"/>
                  </a:moveTo>
                  <a:lnTo>
                    <a:pt x="0" y="2280703"/>
                  </a:lnTo>
                  <a:lnTo>
                    <a:pt x="0" y="0"/>
                  </a:lnTo>
                  <a:lnTo>
                    <a:pt x="47783" y="0"/>
                  </a:lnTo>
                  <a:lnTo>
                    <a:pt x="284022" y="299438"/>
                  </a:lnTo>
                  <a:lnTo>
                    <a:pt x="284022" y="505097"/>
                  </a:lnTo>
                  <a:lnTo>
                    <a:pt x="135467" y="643400"/>
                  </a:lnTo>
                  <a:lnTo>
                    <a:pt x="284022" y="781705"/>
                  </a:lnTo>
                  <a:lnTo>
                    <a:pt x="284022" y="931536"/>
                  </a:lnTo>
                  <a:lnTo>
                    <a:pt x="144499" y="1069670"/>
                  </a:lnTo>
                  <a:lnTo>
                    <a:pt x="284022" y="1207803"/>
                  </a:lnTo>
                  <a:lnTo>
                    <a:pt x="284022" y="1332810"/>
                  </a:lnTo>
                  <a:lnTo>
                    <a:pt x="184215" y="1466053"/>
                  </a:lnTo>
                  <a:lnTo>
                    <a:pt x="284022" y="1599296"/>
                  </a:lnTo>
                  <a:lnTo>
                    <a:pt x="284022" y="1754885"/>
                  </a:lnTo>
                  <a:lnTo>
                    <a:pt x="80276" y="1936367"/>
                  </a:lnTo>
                  <a:lnTo>
                    <a:pt x="284022" y="2117848"/>
                  </a:lnTo>
                  <a:close/>
                  <a:moveTo>
                    <a:pt x="322392" y="2838198"/>
                  </a:moveTo>
                  <a:lnTo>
                    <a:pt x="322392" y="2546307"/>
                  </a:lnTo>
                  <a:lnTo>
                    <a:pt x="29875" y="2546307"/>
                  </a:lnTo>
                  <a:lnTo>
                    <a:pt x="29875" y="2838198"/>
                  </a:lnTo>
                  <a:close/>
                  <a:moveTo>
                    <a:pt x="322392" y="3179117"/>
                  </a:moveTo>
                  <a:lnTo>
                    <a:pt x="322392" y="2887226"/>
                  </a:lnTo>
                  <a:lnTo>
                    <a:pt x="29875" y="2887226"/>
                  </a:lnTo>
                  <a:lnTo>
                    <a:pt x="29875" y="3179117"/>
                  </a:lnTo>
                  <a:close/>
                  <a:moveTo>
                    <a:pt x="1234" y="3838590"/>
                  </a:moveTo>
                  <a:lnTo>
                    <a:pt x="0" y="3837361"/>
                  </a:lnTo>
                  <a:lnTo>
                    <a:pt x="0" y="2280704"/>
                  </a:lnTo>
                  <a:lnTo>
                    <a:pt x="343175" y="2280704"/>
                  </a:lnTo>
                  <a:lnTo>
                    <a:pt x="366865" y="2375471"/>
                  </a:lnTo>
                  <a:lnTo>
                    <a:pt x="552765" y="2375471"/>
                  </a:lnTo>
                  <a:cubicBezTo>
                    <a:pt x="607140" y="2375471"/>
                    <a:pt x="651219" y="2419551"/>
                    <a:pt x="651219" y="2473925"/>
                  </a:cubicBezTo>
                  <a:lnTo>
                    <a:pt x="651219" y="3194282"/>
                  </a:lnTo>
                  <a:lnTo>
                    <a:pt x="646672" y="3194282"/>
                  </a:lnTo>
                  <a:close/>
                  <a:moveTo>
                    <a:pt x="6990" y="4146550"/>
                  </a:moveTo>
                  <a:lnTo>
                    <a:pt x="6071" y="4146371"/>
                  </a:lnTo>
                  <a:lnTo>
                    <a:pt x="5151" y="4146550"/>
                  </a:lnTo>
                  <a:lnTo>
                    <a:pt x="0" y="4145548"/>
                  </a:lnTo>
                  <a:lnTo>
                    <a:pt x="0" y="3893182"/>
                  </a:lnTo>
                  <a:lnTo>
                    <a:pt x="6071" y="3899253"/>
                  </a:lnTo>
                  <a:lnTo>
                    <a:pt x="833568" y="3071756"/>
                  </a:lnTo>
                  <a:cubicBezTo>
                    <a:pt x="873421" y="3031903"/>
                    <a:pt x="938039" y="3031903"/>
                    <a:pt x="977892" y="3071756"/>
                  </a:cubicBezTo>
                  <a:cubicBezTo>
                    <a:pt x="1017746" y="3111610"/>
                    <a:pt x="1017746" y="3176226"/>
                    <a:pt x="977892" y="3216081"/>
                  </a:cubicBezTo>
                  <a:lnTo>
                    <a:pt x="82786" y="4111187"/>
                  </a:lnTo>
                  <a:lnTo>
                    <a:pt x="79151" y="4116660"/>
                  </a:lnTo>
                  <a:cubicBezTo>
                    <a:pt x="59224" y="4136586"/>
                    <a:pt x="33106" y="4146550"/>
                    <a:pt x="6990" y="414655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7" name="자유형: 도형 16">
              <a:extLst>
                <a:ext uri="{FF2B5EF4-FFF2-40B4-BE49-F238E27FC236}">
                  <a16:creationId xmlns:a16="http://schemas.microsoft.com/office/drawing/2014/main" id="{5E1D1833-9731-4086-8655-1F44F65596E8}"/>
                </a:ext>
              </a:extLst>
            </p:cNvPr>
            <p:cNvSpPr/>
            <p:nvPr userDrawn="1"/>
          </p:nvSpPr>
          <p:spPr>
            <a:xfrm rot="10800000">
              <a:off x="1836009" y="699542"/>
              <a:ext cx="995642" cy="4145548"/>
            </a:xfrm>
            <a:custGeom>
              <a:avLst/>
              <a:gdLst>
                <a:gd name="connsiteX0" fmla="*/ 995642 w 995642"/>
                <a:gd name="connsiteY0" fmla="*/ 2280703 h 4145548"/>
                <a:gd name="connsiteX1" fmla="*/ 718626 w 995642"/>
                <a:gd name="connsiteY1" fmla="*/ 2280703 h 4145548"/>
                <a:gd name="connsiteX2" fmla="*/ 718626 w 995642"/>
                <a:gd name="connsiteY2" fmla="*/ 166985 h 4145548"/>
                <a:gd name="connsiteX3" fmla="*/ 718626 w 995642"/>
                <a:gd name="connsiteY3" fmla="*/ 163379 h 4145548"/>
                <a:gd name="connsiteX4" fmla="*/ 722232 w 995642"/>
                <a:gd name="connsiteY4" fmla="*/ 163379 h 4145548"/>
                <a:gd name="connsiteX5" fmla="*/ 885611 w 995642"/>
                <a:gd name="connsiteY5" fmla="*/ 0 h 4145548"/>
                <a:gd name="connsiteX6" fmla="*/ 874554 w 995642"/>
                <a:gd name="connsiteY6" fmla="*/ 2118870 h 4145548"/>
                <a:gd name="connsiteX7" fmla="*/ 910591 w 995642"/>
                <a:gd name="connsiteY7" fmla="*/ 2154906 h 4145548"/>
                <a:gd name="connsiteX8" fmla="*/ 946627 w 995642"/>
                <a:gd name="connsiteY8" fmla="*/ 2118870 h 4145548"/>
                <a:gd name="connsiteX9" fmla="*/ 959105 w 995642"/>
                <a:gd name="connsiteY9" fmla="*/ 0 h 4145548"/>
                <a:gd name="connsiteX10" fmla="*/ 995642 w 995642"/>
                <a:gd name="connsiteY10" fmla="*/ 0 h 4145548"/>
                <a:gd name="connsiteX11" fmla="*/ 965583 w 995642"/>
                <a:gd name="connsiteY11" fmla="*/ 2838198 h 4145548"/>
                <a:gd name="connsiteX12" fmla="*/ 965583 w 995642"/>
                <a:gd name="connsiteY12" fmla="*/ 2546307 h 4145548"/>
                <a:gd name="connsiteX13" fmla="*/ 673065 w 995642"/>
                <a:gd name="connsiteY13" fmla="*/ 2546307 h 4145548"/>
                <a:gd name="connsiteX14" fmla="*/ 673065 w 995642"/>
                <a:gd name="connsiteY14" fmla="*/ 2838198 h 4145548"/>
                <a:gd name="connsiteX15" fmla="*/ 965583 w 995642"/>
                <a:gd name="connsiteY15" fmla="*/ 3179117 h 4145548"/>
                <a:gd name="connsiteX16" fmla="*/ 965583 w 995642"/>
                <a:gd name="connsiteY16" fmla="*/ 2887226 h 4145548"/>
                <a:gd name="connsiteX17" fmla="*/ 673065 w 995642"/>
                <a:gd name="connsiteY17" fmla="*/ 2887226 h 4145548"/>
                <a:gd name="connsiteX18" fmla="*/ 673065 w 995642"/>
                <a:gd name="connsiteY18" fmla="*/ 3179117 h 4145548"/>
                <a:gd name="connsiteX19" fmla="*/ 995642 w 995642"/>
                <a:gd name="connsiteY19" fmla="*/ 3837361 h 4145548"/>
                <a:gd name="connsiteX20" fmla="*/ 348653 w 995642"/>
                <a:gd name="connsiteY20" fmla="*/ 3192512 h 4145548"/>
                <a:gd name="connsiteX21" fmla="*/ 351426 w 995642"/>
                <a:gd name="connsiteY21" fmla="*/ 3192512 h 4145548"/>
                <a:gd name="connsiteX22" fmla="*/ 351426 w 995642"/>
                <a:gd name="connsiteY22" fmla="*/ 2473925 h 4145548"/>
                <a:gd name="connsiteX23" fmla="*/ 449880 w 995642"/>
                <a:gd name="connsiteY23" fmla="*/ 2375471 h 4145548"/>
                <a:gd name="connsiteX24" fmla="*/ 635781 w 995642"/>
                <a:gd name="connsiteY24" fmla="*/ 2375471 h 4145548"/>
                <a:gd name="connsiteX25" fmla="*/ 659472 w 995642"/>
                <a:gd name="connsiteY25" fmla="*/ 2280704 h 4145548"/>
                <a:gd name="connsiteX26" fmla="*/ 995642 w 995642"/>
                <a:gd name="connsiteY26" fmla="*/ 2280704 h 4145548"/>
                <a:gd name="connsiteX27" fmla="*/ 995642 w 995642"/>
                <a:gd name="connsiteY27" fmla="*/ 4145548 h 4145548"/>
                <a:gd name="connsiteX28" fmla="*/ 962391 w 995642"/>
                <a:gd name="connsiteY28" fmla="*/ 4139077 h 4145548"/>
                <a:gd name="connsiteX29" fmla="*/ 928631 w 995642"/>
                <a:gd name="connsiteY29" fmla="*/ 4116660 h 4145548"/>
                <a:gd name="connsiteX30" fmla="*/ 924996 w 995642"/>
                <a:gd name="connsiteY30" fmla="*/ 4111187 h 4145548"/>
                <a:gd name="connsiteX31" fmla="*/ 29890 w 995642"/>
                <a:gd name="connsiteY31" fmla="*/ 3216081 h 4145548"/>
                <a:gd name="connsiteX32" fmla="*/ 29890 w 995642"/>
                <a:gd name="connsiteY32" fmla="*/ 3071756 h 4145548"/>
                <a:gd name="connsiteX33" fmla="*/ 174214 w 995642"/>
                <a:gd name="connsiteY33" fmla="*/ 3071756 h 4145548"/>
                <a:gd name="connsiteX34" fmla="*/ 995642 w 995642"/>
                <a:gd name="connsiteY34" fmla="*/ 3893182 h 4145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642" h="4145548">
                  <a:moveTo>
                    <a:pt x="995642" y="2280703"/>
                  </a:moveTo>
                  <a:lnTo>
                    <a:pt x="718626" y="2280703"/>
                  </a:lnTo>
                  <a:lnTo>
                    <a:pt x="718626" y="166985"/>
                  </a:lnTo>
                  <a:lnTo>
                    <a:pt x="718626" y="163379"/>
                  </a:lnTo>
                  <a:lnTo>
                    <a:pt x="722232" y="163379"/>
                  </a:lnTo>
                  <a:lnTo>
                    <a:pt x="885611" y="0"/>
                  </a:lnTo>
                  <a:lnTo>
                    <a:pt x="874554" y="2118870"/>
                  </a:lnTo>
                  <a:cubicBezTo>
                    <a:pt x="874554" y="2138772"/>
                    <a:pt x="890688" y="2154906"/>
                    <a:pt x="910591" y="2154906"/>
                  </a:cubicBezTo>
                  <a:cubicBezTo>
                    <a:pt x="930494" y="2154906"/>
                    <a:pt x="946627" y="2138772"/>
                    <a:pt x="946627" y="2118870"/>
                  </a:cubicBezTo>
                  <a:cubicBezTo>
                    <a:pt x="948260" y="1412580"/>
                    <a:pt x="957473" y="706290"/>
                    <a:pt x="959105" y="0"/>
                  </a:cubicBezTo>
                  <a:lnTo>
                    <a:pt x="995642" y="0"/>
                  </a:lnTo>
                  <a:close/>
                  <a:moveTo>
                    <a:pt x="965583" y="2838198"/>
                  </a:moveTo>
                  <a:lnTo>
                    <a:pt x="965583" y="2546307"/>
                  </a:lnTo>
                  <a:lnTo>
                    <a:pt x="673065" y="2546307"/>
                  </a:lnTo>
                  <a:lnTo>
                    <a:pt x="673065" y="2838198"/>
                  </a:lnTo>
                  <a:close/>
                  <a:moveTo>
                    <a:pt x="965583" y="3179117"/>
                  </a:moveTo>
                  <a:lnTo>
                    <a:pt x="965583" y="2887226"/>
                  </a:lnTo>
                  <a:lnTo>
                    <a:pt x="673065" y="2887226"/>
                  </a:lnTo>
                  <a:lnTo>
                    <a:pt x="673065" y="3179117"/>
                  </a:lnTo>
                  <a:close/>
                  <a:moveTo>
                    <a:pt x="995642" y="3837361"/>
                  </a:moveTo>
                  <a:lnTo>
                    <a:pt x="348653" y="3192512"/>
                  </a:lnTo>
                  <a:lnTo>
                    <a:pt x="351426" y="3192512"/>
                  </a:lnTo>
                  <a:lnTo>
                    <a:pt x="351426" y="2473925"/>
                  </a:lnTo>
                  <a:cubicBezTo>
                    <a:pt x="351426" y="2419551"/>
                    <a:pt x="395506" y="2375471"/>
                    <a:pt x="449880" y="2375471"/>
                  </a:cubicBezTo>
                  <a:lnTo>
                    <a:pt x="635781" y="2375471"/>
                  </a:lnTo>
                  <a:lnTo>
                    <a:pt x="659472" y="2280704"/>
                  </a:lnTo>
                  <a:lnTo>
                    <a:pt x="995642" y="2280704"/>
                  </a:lnTo>
                  <a:close/>
                  <a:moveTo>
                    <a:pt x="995642" y="4145548"/>
                  </a:moveTo>
                  <a:lnTo>
                    <a:pt x="962391" y="4139077"/>
                  </a:lnTo>
                  <a:cubicBezTo>
                    <a:pt x="950105" y="4134095"/>
                    <a:pt x="938594" y="4126623"/>
                    <a:pt x="928631" y="4116660"/>
                  </a:cubicBezTo>
                  <a:lnTo>
                    <a:pt x="924996" y="4111187"/>
                  </a:lnTo>
                  <a:lnTo>
                    <a:pt x="29890" y="3216081"/>
                  </a:lnTo>
                  <a:cubicBezTo>
                    <a:pt x="-9964" y="3176226"/>
                    <a:pt x="-9964" y="3111610"/>
                    <a:pt x="29890" y="3071756"/>
                  </a:cubicBezTo>
                  <a:cubicBezTo>
                    <a:pt x="69743" y="3031903"/>
                    <a:pt x="134361" y="3031903"/>
                    <a:pt x="174214" y="3071756"/>
                  </a:cubicBezTo>
                  <a:lnTo>
                    <a:pt x="995642" y="38931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spTree>
    <p:extLst>
      <p:ext uri="{BB962C8B-B14F-4D97-AF65-F5344CB8AC3E}">
        <p14:creationId xmlns:p14="http://schemas.microsoft.com/office/powerpoint/2010/main" val="2766312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idx="1" hasCustomPrompt="1"/>
          </p:nvPr>
        </p:nvSpPr>
        <p:spPr>
          <a:xfrm>
            <a:off x="0" y="0"/>
            <a:ext cx="12192000" cy="6858000"/>
          </a:xfrm>
          <a:prstGeom prst="rect">
            <a:avLst/>
          </a:prstGeom>
          <a:solidFill>
            <a:schemeClr val="bg1">
              <a:lumMod val="95000"/>
            </a:schemeClr>
          </a:solidFill>
        </p:spPr>
        <p:txBody>
          <a:bodyPr tIns="252000" anchor="t"/>
          <a:lstStyle>
            <a:lvl1pPr marL="0" indent="0" algn="ctr">
              <a:buNone/>
              <a:defRPr sz="2133"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Tree>
    <p:extLst>
      <p:ext uri="{BB962C8B-B14F-4D97-AF65-F5344CB8AC3E}">
        <p14:creationId xmlns:p14="http://schemas.microsoft.com/office/powerpoint/2010/main" val="363894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Basic Layout">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0000" y="480001"/>
            <a:ext cx="3600000" cy="58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 name="Rectangle 7"/>
          <p:cNvSpPr/>
          <p:nvPr userDrawn="1"/>
        </p:nvSpPr>
        <p:spPr>
          <a:xfrm>
            <a:off x="8103632" y="480001"/>
            <a:ext cx="3600000" cy="58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9" name="Picture Placeholder 2"/>
          <p:cNvSpPr>
            <a:spLocks noGrp="1"/>
          </p:cNvSpPr>
          <p:nvPr>
            <p:ph type="pic" idx="1" hasCustomPrompt="1"/>
          </p:nvPr>
        </p:nvSpPr>
        <p:spPr>
          <a:xfrm>
            <a:off x="4291816" y="480001"/>
            <a:ext cx="3600000" cy="5898000"/>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Tree>
    <p:extLst>
      <p:ext uri="{BB962C8B-B14F-4D97-AF65-F5344CB8AC3E}">
        <p14:creationId xmlns:p14="http://schemas.microsoft.com/office/powerpoint/2010/main" val="3635481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Basic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64638"/>
            <a:ext cx="12192000" cy="768085"/>
          </a:xfrm>
          <a:prstGeom prst="rect">
            <a:avLst/>
          </a:prstGeom>
        </p:spPr>
        <p:txBody>
          <a:bodyPr anchor="ctr"/>
          <a:lstStyle>
            <a:lvl1pPr marL="0" indent="0" algn="ctr">
              <a:buNone/>
              <a:defRPr sz="5333" b="0" baseline="0">
                <a:solidFill>
                  <a:schemeClr val="bg1"/>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932723"/>
            <a:ext cx="12192000" cy="384043"/>
          </a:xfrm>
          <a:prstGeom prst="rect">
            <a:avLst/>
          </a:prstGeom>
        </p:spPr>
        <p:txBody>
          <a:bodyPr anchor="ctr"/>
          <a:lstStyle>
            <a:lvl1pPr marL="0" indent="0" algn="ctr">
              <a:buNone/>
              <a:defRPr sz="1867" b="0" baseline="0">
                <a:solidFill>
                  <a:schemeClr val="bg1"/>
                </a:solidFill>
                <a:latin typeface="+mn-lt"/>
                <a:cs typeface="Arial" pitchFamily="34" charset="0"/>
              </a:defRPr>
            </a:lvl1pPr>
          </a:lstStyle>
          <a:p>
            <a:pPr lvl="0"/>
            <a:r>
              <a:rPr lang="en-US" altLang="ko-KR" dirty="0"/>
              <a:t>Insert the title of your subtitle Here</a:t>
            </a:r>
          </a:p>
        </p:txBody>
      </p:sp>
      <p:sp>
        <p:nvSpPr>
          <p:cNvPr id="6" name="Picture Placeholder 2"/>
          <p:cNvSpPr>
            <a:spLocks noGrp="1"/>
          </p:cNvSpPr>
          <p:nvPr>
            <p:ph type="pic" idx="1" hasCustomPrompt="1"/>
          </p:nvPr>
        </p:nvSpPr>
        <p:spPr>
          <a:xfrm>
            <a:off x="729156" y="3235456"/>
            <a:ext cx="2880320" cy="2880320"/>
          </a:xfrm>
          <a:prstGeom prst="ellipse">
            <a:avLst/>
          </a:prstGeom>
          <a:solidFill>
            <a:schemeClr val="bg1">
              <a:lumMod val="95000"/>
            </a:schemeClr>
          </a:solidFill>
          <a:ln w="50800">
            <a:solidFill>
              <a:schemeClr val="bg1"/>
            </a:solidFill>
          </a:ln>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
        <p:nvSpPr>
          <p:cNvPr id="7" name="Picture Placeholder 2"/>
          <p:cNvSpPr>
            <a:spLocks noGrp="1"/>
          </p:cNvSpPr>
          <p:nvPr>
            <p:ph type="pic" idx="12" hasCustomPrompt="1"/>
          </p:nvPr>
        </p:nvSpPr>
        <p:spPr>
          <a:xfrm>
            <a:off x="4656601" y="1952872"/>
            <a:ext cx="2880320" cy="2880320"/>
          </a:xfrm>
          <a:prstGeom prst="ellipse">
            <a:avLst/>
          </a:prstGeom>
          <a:solidFill>
            <a:schemeClr val="bg1">
              <a:lumMod val="95000"/>
            </a:schemeClr>
          </a:solidFill>
          <a:ln w="50800">
            <a:solidFill>
              <a:schemeClr val="bg1"/>
            </a:solidFill>
          </a:ln>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8554787" y="3235456"/>
            <a:ext cx="2880320" cy="2880320"/>
          </a:xfrm>
          <a:prstGeom prst="ellipse">
            <a:avLst/>
          </a:prstGeom>
          <a:solidFill>
            <a:schemeClr val="bg1">
              <a:lumMod val="95000"/>
            </a:schemeClr>
          </a:solidFill>
          <a:ln w="50800">
            <a:solidFill>
              <a:schemeClr val="bg1"/>
            </a:solidFill>
          </a:ln>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
        <p:nvSpPr>
          <p:cNvPr id="3" name="Rectangle 2"/>
          <p:cNvSpPr/>
          <p:nvPr userDrawn="1"/>
        </p:nvSpPr>
        <p:spPr>
          <a:xfrm>
            <a:off x="0" y="1316765"/>
            <a:ext cx="1219200" cy="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19" name="Rectangle 18"/>
          <p:cNvSpPr/>
          <p:nvPr userDrawn="1"/>
        </p:nvSpPr>
        <p:spPr>
          <a:xfrm>
            <a:off x="10972800" y="1316765"/>
            <a:ext cx="1219200" cy="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Tree>
    <p:extLst>
      <p:ext uri="{BB962C8B-B14F-4D97-AF65-F5344CB8AC3E}">
        <p14:creationId xmlns:p14="http://schemas.microsoft.com/office/powerpoint/2010/main" val="1162653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Basic Layout">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6096000"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16" name="Group 15"/>
          <p:cNvGrpSpPr/>
          <p:nvPr userDrawn="1"/>
        </p:nvGrpSpPr>
        <p:grpSpPr>
          <a:xfrm>
            <a:off x="4502832" y="674682"/>
            <a:ext cx="3168352" cy="5472612"/>
            <a:chOff x="2627784" y="1825002"/>
            <a:chExt cx="1198166" cy="2069560"/>
          </a:xfrm>
        </p:grpSpPr>
        <p:sp>
          <p:nvSpPr>
            <p:cNvPr id="17" name="Rounded Rectangle 16"/>
            <p:cNvSpPr/>
            <p:nvPr/>
          </p:nvSpPr>
          <p:spPr>
            <a:xfrm>
              <a:off x="2627784" y="1825002"/>
              <a:ext cx="1198166" cy="2069560"/>
            </a:xfrm>
            <a:prstGeom prst="roundRect">
              <a:avLst>
                <a:gd name="adj" fmla="val 13580"/>
              </a:avLst>
            </a:prstGeom>
            <a:solidFill>
              <a:srgbClr val="262626"/>
            </a:solidFill>
            <a:ln w="88900">
              <a:noFill/>
            </a:ln>
            <a:effectLst/>
            <a:scene3d>
              <a:camera prst="perspectiveFront"/>
              <a:lightRig rig="threePt" dir="t"/>
            </a:scene3d>
            <a:sp3d prstMaterial="plastic">
              <a:bevelT w="127000" h="50800"/>
              <a:bevelB w="127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8" name="Rectangle 17"/>
            <p:cNvSpPr/>
            <p:nvPr/>
          </p:nvSpPr>
          <p:spPr>
            <a:xfrm>
              <a:off x="3155241" y="1922844"/>
              <a:ext cx="143251" cy="27666"/>
            </a:xfrm>
            <a:prstGeom prst="rect">
              <a:avLst/>
            </a:prstGeom>
            <a:solidFill>
              <a:srgbClr val="B0B0B0"/>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19" name="Group 18"/>
            <p:cNvGrpSpPr/>
            <p:nvPr/>
          </p:nvGrpSpPr>
          <p:grpSpPr>
            <a:xfrm>
              <a:off x="3168829" y="3704452"/>
              <a:ext cx="116076" cy="127684"/>
              <a:chOff x="2453209" y="5151638"/>
              <a:chExt cx="191820" cy="211002"/>
            </a:xfrm>
          </p:grpSpPr>
          <p:sp>
            <p:nvSpPr>
              <p:cNvPr id="20" name="Oval 19"/>
              <p:cNvSpPr/>
              <p:nvPr userDrawn="1"/>
            </p:nvSpPr>
            <p:spPr>
              <a:xfrm>
                <a:off x="2453209" y="5151638"/>
                <a:ext cx="191820" cy="211002"/>
              </a:xfrm>
              <a:prstGeom prst="ellipse">
                <a:avLst/>
              </a:prstGeom>
              <a:gradFill flip="none" rotWithShape="1">
                <a:gsLst>
                  <a:gs pos="0">
                    <a:schemeClr val="tx1">
                      <a:lumMod val="94000"/>
                      <a:lumOff val="6000"/>
                    </a:schemeClr>
                  </a:gs>
                  <a:gs pos="56000">
                    <a:schemeClr val="tx1">
                      <a:lumMod val="65000"/>
                      <a:lumOff val="35000"/>
                    </a:schemeClr>
                  </a:gs>
                  <a:gs pos="91000">
                    <a:schemeClr val="tx1">
                      <a:lumMod val="50000"/>
                      <a:lumOff val="50000"/>
                    </a:schemeClr>
                  </a:gs>
                  <a:gs pos="100000">
                    <a:schemeClr val="bg1">
                      <a:lumMod val="75000"/>
                    </a:schemeClr>
                  </a:gs>
                </a:gsLst>
                <a:lin ang="10800000" scaled="1"/>
                <a:tileRect/>
              </a:gradFill>
              <a:ln w="0">
                <a:solidFill>
                  <a:srgbClr val="262626"/>
                </a:solidFill>
              </a:ln>
              <a:scene3d>
                <a:camera prst="perspectiveFront"/>
                <a:lightRig rig="threePt" dir="t"/>
              </a:scene3d>
              <a:sp3d>
                <a:bevelT w="635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1" name="Rounded Rectangle 20"/>
              <p:cNvSpPr/>
              <p:nvPr userDrawn="1"/>
            </p:nvSpPr>
            <p:spPr>
              <a:xfrm>
                <a:off x="2505251" y="5208531"/>
                <a:ext cx="87734" cy="97215"/>
              </a:xfrm>
              <a:prstGeom prst="roundRect">
                <a:avLst/>
              </a:prstGeom>
              <a:solidFill>
                <a:srgbClr val="737373"/>
              </a:solidFill>
              <a:ln w="6350">
                <a:solidFill>
                  <a:srgbClr val="B0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sp>
        <p:nvSpPr>
          <p:cNvPr id="22" name="Picture Placeholder 2"/>
          <p:cNvSpPr>
            <a:spLocks noGrp="1"/>
          </p:cNvSpPr>
          <p:nvPr>
            <p:ph type="pic" idx="12" hasCustomPrompt="1"/>
          </p:nvPr>
        </p:nvSpPr>
        <p:spPr>
          <a:xfrm>
            <a:off x="4701377" y="1124745"/>
            <a:ext cx="2789247" cy="4398063"/>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Tree>
    <p:extLst>
      <p:ext uri="{BB962C8B-B14F-4D97-AF65-F5344CB8AC3E}">
        <p14:creationId xmlns:p14="http://schemas.microsoft.com/office/powerpoint/2010/main" val="230694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Basic Layout">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1"/>
            <a:ext cx="7412736" cy="6877507"/>
          </a:xfrm>
          <a:custGeom>
            <a:avLst/>
            <a:gdLst>
              <a:gd name="connsiteX0" fmla="*/ 0 w 3707904"/>
              <a:gd name="connsiteY0" fmla="*/ 0 h 5143500"/>
              <a:gd name="connsiteX1" fmla="*/ 3707904 w 3707904"/>
              <a:gd name="connsiteY1" fmla="*/ 0 h 5143500"/>
              <a:gd name="connsiteX2" fmla="*/ 3707904 w 3707904"/>
              <a:gd name="connsiteY2" fmla="*/ 5143500 h 5143500"/>
              <a:gd name="connsiteX3" fmla="*/ 0 w 3707904"/>
              <a:gd name="connsiteY3" fmla="*/ 5143500 h 5143500"/>
              <a:gd name="connsiteX4" fmla="*/ 0 w 3707904"/>
              <a:gd name="connsiteY4" fmla="*/ 0 h 5143500"/>
              <a:gd name="connsiteX0" fmla="*/ 0 w 5778106"/>
              <a:gd name="connsiteY0" fmla="*/ 0 h 5150815"/>
              <a:gd name="connsiteX1" fmla="*/ 3707904 w 5778106"/>
              <a:gd name="connsiteY1" fmla="*/ 0 h 5150815"/>
              <a:gd name="connsiteX2" fmla="*/ 5778106 w 5778106"/>
              <a:gd name="connsiteY2" fmla="*/ 5150815 h 5150815"/>
              <a:gd name="connsiteX3" fmla="*/ 0 w 5778106"/>
              <a:gd name="connsiteY3" fmla="*/ 5143500 h 5150815"/>
              <a:gd name="connsiteX4" fmla="*/ 0 w 5778106"/>
              <a:gd name="connsiteY4" fmla="*/ 0 h 5150815"/>
              <a:gd name="connsiteX0" fmla="*/ 0 w 7026177"/>
              <a:gd name="connsiteY0" fmla="*/ 0 h 5158130"/>
              <a:gd name="connsiteX1" fmla="*/ 3707904 w 7026177"/>
              <a:gd name="connsiteY1" fmla="*/ 0 h 5158130"/>
              <a:gd name="connsiteX2" fmla="*/ 7026177 w 7026177"/>
              <a:gd name="connsiteY2" fmla="*/ 5158130 h 5158130"/>
              <a:gd name="connsiteX3" fmla="*/ 0 w 7026177"/>
              <a:gd name="connsiteY3" fmla="*/ 5143500 h 5158130"/>
              <a:gd name="connsiteX4" fmla="*/ 0 w 7026177"/>
              <a:gd name="connsiteY4" fmla="*/ 0 h 5158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6177" h="5158130">
                <a:moveTo>
                  <a:pt x="0" y="0"/>
                </a:moveTo>
                <a:lnTo>
                  <a:pt x="3707904" y="0"/>
                </a:lnTo>
                <a:lnTo>
                  <a:pt x="7026177" y="5158130"/>
                </a:lnTo>
                <a:lnTo>
                  <a:pt x="0" y="51435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pic>
        <p:nvPicPr>
          <p:cNvPr id="15" name="그림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403" y="1316765"/>
            <a:ext cx="6467451" cy="3543760"/>
          </a:xfrm>
          <a:prstGeom prst="rect">
            <a:avLst/>
          </a:prstGeom>
        </p:spPr>
      </p:pic>
      <p:sp>
        <p:nvSpPr>
          <p:cNvPr id="16" name="Picture Placeholder 2"/>
          <p:cNvSpPr>
            <a:spLocks noGrp="1"/>
          </p:cNvSpPr>
          <p:nvPr>
            <p:ph type="pic" idx="1" hasCustomPrompt="1"/>
          </p:nvPr>
        </p:nvSpPr>
        <p:spPr>
          <a:xfrm>
            <a:off x="1760860" y="1499033"/>
            <a:ext cx="4374153" cy="2898204"/>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Tree>
    <p:extLst>
      <p:ext uri="{BB962C8B-B14F-4D97-AF65-F5344CB8AC3E}">
        <p14:creationId xmlns:p14="http://schemas.microsoft.com/office/powerpoint/2010/main" val="1225470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8" y="12347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4160028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242176"/>
            <a:ext cx="12192000" cy="768085"/>
          </a:xfrm>
          <a:prstGeom prst="rect">
            <a:avLst/>
          </a:prstGeom>
        </p:spPr>
        <p:txBody>
          <a:bodyPr anchor="ctr"/>
          <a:lstStyle>
            <a:lvl1pPr marL="0" indent="0" algn="ctr">
              <a:buNone/>
              <a:defRPr sz="5333" b="0" baseline="0">
                <a:latin typeface="+mj-lt"/>
                <a:cs typeface="Arial" pitchFamily="34" charset="0"/>
              </a:defRPr>
            </a:lvl1pPr>
          </a:lstStyle>
          <a:p>
            <a:pPr lvl="0"/>
            <a:r>
              <a:rPr lang="en-US" altLang="ko-KR" dirty="0"/>
              <a:t>ICON SETS LAYOUT</a:t>
            </a:r>
          </a:p>
        </p:txBody>
      </p:sp>
      <p:sp>
        <p:nvSpPr>
          <p:cNvPr id="11" name="Rounded Rectangle 10"/>
          <p:cNvSpPr/>
          <p:nvPr userDrawn="1"/>
        </p:nvSpPr>
        <p:spPr>
          <a:xfrm>
            <a:off x="472011" y="1508786"/>
            <a:ext cx="3799787" cy="4865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6" name="Rounded Rectangle 15"/>
          <p:cNvSpPr/>
          <p:nvPr userDrawn="1"/>
        </p:nvSpPr>
        <p:spPr>
          <a:xfrm>
            <a:off x="709243" y="1796667"/>
            <a:ext cx="144693" cy="4320631"/>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bg1"/>
              </a:solidFill>
            </a:endParaRPr>
          </a:p>
        </p:txBody>
      </p:sp>
      <p:sp>
        <p:nvSpPr>
          <p:cNvPr id="17" name="Half Frame 16"/>
          <p:cNvSpPr/>
          <p:nvPr userDrawn="1"/>
        </p:nvSpPr>
        <p:spPr>
          <a:xfrm rot="5400000">
            <a:off x="3456857" y="1650935"/>
            <a:ext cx="669775" cy="669775"/>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solidFill>
            </a:endParaRPr>
          </a:p>
        </p:txBody>
      </p:sp>
    </p:spTree>
    <p:extLst>
      <p:ext uri="{BB962C8B-B14F-4D97-AF65-F5344CB8AC3E}">
        <p14:creationId xmlns:p14="http://schemas.microsoft.com/office/powerpoint/2010/main" val="3374808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8C30C-FA4E-4939-BF66-331617966B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2EEE09-F1DD-4DAF-ADDB-3004B3837A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76A58C-D9A0-45AA-AB2F-6813959EA5ED}"/>
              </a:ext>
            </a:extLst>
          </p:cNvPr>
          <p:cNvSpPr>
            <a:spLocks noGrp="1"/>
          </p:cNvSpPr>
          <p:nvPr>
            <p:ph type="dt" sz="half" idx="10"/>
          </p:nvPr>
        </p:nvSpPr>
        <p:spPr/>
        <p:txBody>
          <a:bodyPr/>
          <a:lstStyle/>
          <a:p>
            <a:fld id="{B4CBFDE6-E8EF-4AB1-BBF3-86D7083B4946}" type="datetimeFigureOut">
              <a:rPr lang="en-US" smtClean="0"/>
              <a:pPr/>
              <a:t>1/5/2022</a:t>
            </a:fld>
            <a:endParaRPr lang="en-US" dirty="0"/>
          </a:p>
        </p:txBody>
      </p:sp>
      <p:sp>
        <p:nvSpPr>
          <p:cNvPr id="5" name="Footer Placeholder 4">
            <a:extLst>
              <a:ext uri="{FF2B5EF4-FFF2-40B4-BE49-F238E27FC236}">
                <a16:creationId xmlns:a16="http://schemas.microsoft.com/office/drawing/2014/main" id="{5D3C2B88-7631-4C00-9672-E499C71B1D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5E8550-753B-4F4C-BCF5-F5D0514F6D68}"/>
              </a:ext>
            </a:extLst>
          </p:cNvPr>
          <p:cNvSpPr>
            <a:spLocks noGrp="1"/>
          </p:cNvSpPr>
          <p:nvPr>
            <p:ph type="sldNum" sz="quarter" idx="12"/>
          </p:nvPr>
        </p:nvSpPr>
        <p:spPr/>
        <p:txBody>
          <a:bodyPr/>
          <a:lstStyle/>
          <a:p>
            <a:fld id="{BEAE06C0-0603-42F6-A444-630E82711A61}" type="slidenum">
              <a:rPr lang="en-US" smtClean="0"/>
              <a:pPr/>
              <a:t>‹#›</a:t>
            </a:fld>
            <a:endParaRPr lang="en-US" dirty="0"/>
          </a:p>
        </p:txBody>
      </p:sp>
    </p:spTree>
    <p:extLst>
      <p:ext uri="{BB962C8B-B14F-4D97-AF65-F5344CB8AC3E}">
        <p14:creationId xmlns:p14="http://schemas.microsoft.com/office/powerpoint/2010/main" val="4262439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01146-FB4E-4EEB-A0CB-1900C948C6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0BE73F-82A8-4233-ADBA-E511AD0769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704619-2EE0-4D12-82FF-6CAFBD6DB2D1}"/>
              </a:ext>
            </a:extLst>
          </p:cNvPr>
          <p:cNvSpPr>
            <a:spLocks noGrp="1"/>
          </p:cNvSpPr>
          <p:nvPr>
            <p:ph type="dt" sz="half" idx="10"/>
          </p:nvPr>
        </p:nvSpPr>
        <p:spPr/>
        <p:txBody>
          <a:bodyPr/>
          <a:lstStyle/>
          <a:p>
            <a:fld id="{B4CBFDE6-E8EF-4AB1-BBF3-86D7083B4946}" type="datetimeFigureOut">
              <a:rPr lang="en-US" smtClean="0"/>
              <a:t>1/5/2022</a:t>
            </a:fld>
            <a:endParaRPr lang="en-US"/>
          </a:p>
        </p:txBody>
      </p:sp>
      <p:sp>
        <p:nvSpPr>
          <p:cNvPr id="5" name="Footer Placeholder 4">
            <a:extLst>
              <a:ext uri="{FF2B5EF4-FFF2-40B4-BE49-F238E27FC236}">
                <a16:creationId xmlns:a16="http://schemas.microsoft.com/office/drawing/2014/main" id="{BE7AE4D3-CA74-439E-9FA9-4F2142885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7935F1-FF9B-4E31-934A-5055A6D05E4B}"/>
              </a:ext>
            </a:extLst>
          </p:cNvPr>
          <p:cNvSpPr>
            <a:spLocks noGrp="1"/>
          </p:cNvSpPr>
          <p:nvPr>
            <p:ph type="sldNum" sz="quarter" idx="12"/>
          </p:nvPr>
        </p:nvSpPr>
        <p:spPr/>
        <p:txBody>
          <a:bodyPr/>
          <a:lstStyle/>
          <a:p>
            <a:fld id="{BEAE06C0-0603-42F6-A444-630E82711A61}" type="slidenum">
              <a:rPr lang="en-US" smtClean="0"/>
              <a:t>‹#›</a:t>
            </a:fld>
            <a:endParaRPr lang="en-US"/>
          </a:p>
        </p:txBody>
      </p:sp>
    </p:spTree>
    <p:extLst>
      <p:ext uri="{BB962C8B-B14F-4D97-AF65-F5344CB8AC3E}">
        <p14:creationId xmlns:p14="http://schemas.microsoft.com/office/powerpoint/2010/main" val="3645091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798AE-1DEA-406A-9E3B-C77EDDF764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931A1-EF0A-4820-8DA1-F417A007E3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6B735F-6FEA-4494-A5C3-1DCAB503681F}"/>
              </a:ext>
            </a:extLst>
          </p:cNvPr>
          <p:cNvSpPr>
            <a:spLocks noGrp="1"/>
          </p:cNvSpPr>
          <p:nvPr>
            <p:ph type="dt" sz="half" idx="10"/>
          </p:nvPr>
        </p:nvSpPr>
        <p:spPr/>
        <p:txBody>
          <a:bodyPr/>
          <a:lstStyle/>
          <a:p>
            <a:fld id="{B4CBFDE6-E8EF-4AB1-BBF3-86D7083B4946}" type="datetimeFigureOut">
              <a:rPr lang="en-US" smtClean="0"/>
              <a:pPr/>
              <a:t>1/5/2022</a:t>
            </a:fld>
            <a:endParaRPr lang="en-US" dirty="0"/>
          </a:p>
        </p:txBody>
      </p:sp>
      <p:sp>
        <p:nvSpPr>
          <p:cNvPr id="5" name="Footer Placeholder 4">
            <a:extLst>
              <a:ext uri="{FF2B5EF4-FFF2-40B4-BE49-F238E27FC236}">
                <a16:creationId xmlns:a16="http://schemas.microsoft.com/office/drawing/2014/main" id="{8ADE99DA-7B4D-447D-A17F-80EE600ECA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552DE-1539-4C8C-9077-90B4F3506B15}"/>
              </a:ext>
            </a:extLst>
          </p:cNvPr>
          <p:cNvSpPr>
            <a:spLocks noGrp="1"/>
          </p:cNvSpPr>
          <p:nvPr>
            <p:ph type="sldNum" sz="quarter" idx="12"/>
          </p:nvPr>
        </p:nvSpPr>
        <p:spPr/>
        <p:txBody>
          <a:bodyPr/>
          <a:lstStyle/>
          <a:p>
            <a:fld id="{BEAE06C0-0603-42F6-A444-630E82711A61}" type="slidenum">
              <a:rPr lang="en-US" smtClean="0"/>
              <a:t>‹#›</a:t>
            </a:fld>
            <a:endParaRPr lang="en-US"/>
          </a:p>
        </p:txBody>
      </p:sp>
    </p:spTree>
    <p:extLst>
      <p:ext uri="{BB962C8B-B14F-4D97-AF65-F5344CB8AC3E}">
        <p14:creationId xmlns:p14="http://schemas.microsoft.com/office/powerpoint/2010/main" val="418485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Layout">
    <p:bg>
      <p:bgPr>
        <a:solidFill>
          <a:schemeClr val="accent1"/>
        </a:solidFill>
        <a:effectLst/>
      </p:bgPr>
    </p:bg>
    <p:spTree>
      <p:nvGrpSpPr>
        <p:cNvPr id="1" name=""/>
        <p:cNvGrpSpPr/>
        <p:nvPr/>
      </p:nvGrpSpPr>
      <p:grpSpPr>
        <a:xfrm>
          <a:off x="0" y="0"/>
          <a:ext cx="0" cy="0"/>
          <a:chOff x="0" y="0"/>
          <a:chExt cx="0" cy="0"/>
        </a:xfrm>
      </p:grpSpPr>
      <p:sp>
        <p:nvSpPr>
          <p:cNvPr id="5" name="자유형: 도형 4">
            <a:extLst>
              <a:ext uri="{FF2B5EF4-FFF2-40B4-BE49-F238E27FC236}">
                <a16:creationId xmlns:a16="http://schemas.microsoft.com/office/drawing/2014/main" id="{B8721DC2-5188-4BB5-96DF-E862B5F1DF72}"/>
              </a:ext>
            </a:extLst>
          </p:cNvPr>
          <p:cNvSpPr/>
          <p:nvPr userDrawn="1"/>
        </p:nvSpPr>
        <p:spPr>
          <a:xfrm rot="10800000">
            <a:off x="11280575" y="5277873"/>
            <a:ext cx="671979" cy="1390816"/>
          </a:xfrm>
          <a:custGeom>
            <a:avLst/>
            <a:gdLst>
              <a:gd name="connsiteX0" fmla="*/ 1102413 w 1725923"/>
              <a:gd name="connsiteY0" fmla="*/ 1964795 h 3572198"/>
              <a:gd name="connsiteX1" fmla="*/ 619087 w 1725923"/>
              <a:gd name="connsiteY1" fmla="*/ 1964795 h 3572198"/>
              <a:gd name="connsiteX2" fmla="*/ 619087 w 1725923"/>
              <a:gd name="connsiteY2" fmla="*/ 143855 h 3572198"/>
              <a:gd name="connsiteX3" fmla="*/ 619087 w 1725923"/>
              <a:gd name="connsiteY3" fmla="*/ 140749 h 3572198"/>
              <a:gd name="connsiteX4" fmla="*/ 622193 w 1725923"/>
              <a:gd name="connsiteY4" fmla="*/ 140749 h 3572198"/>
              <a:gd name="connsiteX5" fmla="*/ 762942 w 1725923"/>
              <a:gd name="connsiteY5" fmla="*/ 0 h 3572198"/>
              <a:gd name="connsiteX6" fmla="*/ 753417 w 1725923"/>
              <a:gd name="connsiteY6" fmla="*/ 1825378 h 3572198"/>
              <a:gd name="connsiteX7" fmla="*/ 784462 w 1725923"/>
              <a:gd name="connsiteY7" fmla="*/ 1856423 h 3572198"/>
              <a:gd name="connsiteX8" fmla="*/ 815507 w 1725923"/>
              <a:gd name="connsiteY8" fmla="*/ 1825378 h 3572198"/>
              <a:gd name="connsiteX9" fmla="*/ 826256 w 1725923"/>
              <a:gd name="connsiteY9" fmla="*/ 0 h 3572198"/>
              <a:gd name="connsiteX10" fmla="*/ 898897 w 1725923"/>
              <a:gd name="connsiteY10" fmla="*/ 0 h 3572198"/>
              <a:gd name="connsiteX11" fmla="*/ 1102413 w 1725923"/>
              <a:gd name="connsiteY11" fmla="*/ 257962 h 3572198"/>
              <a:gd name="connsiteX12" fmla="*/ 1102413 w 1725923"/>
              <a:gd name="connsiteY12" fmla="*/ 435134 h 3572198"/>
              <a:gd name="connsiteX13" fmla="*/ 974435 w 1725923"/>
              <a:gd name="connsiteY13" fmla="*/ 554280 h 3572198"/>
              <a:gd name="connsiteX14" fmla="*/ 1102413 w 1725923"/>
              <a:gd name="connsiteY14" fmla="*/ 673428 h 3572198"/>
              <a:gd name="connsiteX15" fmla="*/ 1102413 w 1725923"/>
              <a:gd name="connsiteY15" fmla="*/ 802506 h 3572198"/>
              <a:gd name="connsiteX16" fmla="*/ 982216 w 1725923"/>
              <a:gd name="connsiteY16" fmla="*/ 921506 h 3572198"/>
              <a:gd name="connsiteX17" fmla="*/ 1102413 w 1725923"/>
              <a:gd name="connsiteY17" fmla="*/ 1040506 h 3572198"/>
              <a:gd name="connsiteX18" fmla="*/ 1102413 w 1725923"/>
              <a:gd name="connsiteY18" fmla="*/ 1148198 h 3572198"/>
              <a:gd name="connsiteX19" fmla="*/ 1016431 w 1725923"/>
              <a:gd name="connsiteY19" fmla="*/ 1262985 h 3572198"/>
              <a:gd name="connsiteX20" fmla="*/ 1102413 w 1725923"/>
              <a:gd name="connsiteY20" fmla="*/ 1377772 h 3572198"/>
              <a:gd name="connsiteX21" fmla="*/ 1102413 w 1725923"/>
              <a:gd name="connsiteY21" fmla="*/ 1511810 h 3572198"/>
              <a:gd name="connsiteX22" fmla="*/ 926889 w 1725923"/>
              <a:gd name="connsiteY22" fmla="*/ 1668154 h 3572198"/>
              <a:gd name="connsiteX23" fmla="*/ 1102413 w 1725923"/>
              <a:gd name="connsiteY23" fmla="*/ 1824498 h 3572198"/>
              <a:gd name="connsiteX24" fmla="*/ 831837 w 1725923"/>
              <a:gd name="connsiteY24" fmla="*/ 2445070 h 3572198"/>
              <a:gd name="connsiteX25" fmla="*/ 831837 w 1725923"/>
              <a:gd name="connsiteY25" fmla="*/ 2193610 h 3572198"/>
              <a:gd name="connsiteX26" fmla="*/ 579837 w 1725923"/>
              <a:gd name="connsiteY26" fmla="*/ 2193610 h 3572198"/>
              <a:gd name="connsiteX27" fmla="*/ 579837 w 1725923"/>
              <a:gd name="connsiteY27" fmla="*/ 2445070 h 3572198"/>
              <a:gd name="connsiteX28" fmla="*/ 1135469 w 1725923"/>
              <a:gd name="connsiteY28" fmla="*/ 2445070 h 3572198"/>
              <a:gd name="connsiteX29" fmla="*/ 1135469 w 1725923"/>
              <a:gd name="connsiteY29" fmla="*/ 2193610 h 3572198"/>
              <a:gd name="connsiteX30" fmla="*/ 883469 w 1725923"/>
              <a:gd name="connsiteY30" fmla="*/ 2193610 h 3572198"/>
              <a:gd name="connsiteX31" fmla="*/ 883469 w 1725923"/>
              <a:gd name="connsiteY31" fmla="*/ 2445070 h 3572198"/>
              <a:gd name="connsiteX32" fmla="*/ 831837 w 1725923"/>
              <a:gd name="connsiteY32" fmla="*/ 2738767 h 3572198"/>
              <a:gd name="connsiteX33" fmla="*/ 831837 w 1725923"/>
              <a:gd name="connsiteY33" fmla="*/ 2487307 h 3572198"/>
              <a:gd name="connsiteX34" fmla="*/ 579837 w 1725923"/>
              <a:gd name="connsiteY34" fmla="*/ 2487307 h 3572198"/>
              <a:gd name="connsiteX35" fmla="*/ 579837 w 1725923"/>
              <a:gd name="connsiteY35" fmla="*/ 2738767 h 3572198"/>
              <a:gd name="connsiteX36" fmla="*/ 1135469 w 1725923"/>
              <a:gd name="connsiteY36" fmla="*/ 2738767 h 3572198"/>
              <a:gd name="connsiteX37" fmla="*/ 1135469 w 1725923"/>
              <a:gd name="connsiteY37" fmla="*/ 2487307 h 3572198"/>
              <a:gd name="connsiteX38" fmla="*/ 883469 w 1725923"/>
              <a:gd name="connsiteY38" fmla="*/ 2487307 h 3572198"/>
              <a:gd name="connsiteX39" fmla="*/ 883469 w 1725923"/>
              <a:gd name="connsiteY39" fmla="*/ 2738767 h 3572198"/>
              <a:gd name="connsiteX40" fmla="*/ 858795 w 1725923"/>
              <a:gd name="connsiteY40" fmla="*/ 3306895 h 3572198"/>
              <a:gd name="connsiteX41" fmla="*/ 300360 w 1725923"/>
              <a:gd name="connsiteY41" fmla="*/ 2750307 h 3572198"/>
              <a:gd name="connsiteX42" fmla="*/ 302749 w 1725923"/>
              <a:gd name="connsiteY42" fmla="*/ 2750307 h 3572198"/>
              <a:gd name="connsiteX43" fmla="*/ 302749 w 1725923"/>
              <a:gd name="connsiteY43" fmla="*/ 2131254 h 3572198"/>
              <a:gd name="connsiteX44" fmla="*/ 387566 w 1725923"/>
              <a:gd name="connsiteY44" fmla="*/ 2046437 h 3572198"/>
              <a:gd name="connsiteX45" fmla="*/ 547717 w 1725923"/>
              <a:gd name="connsiteY45" fmla="*/ 2046437 h 3572198"/>
              <a:gd name="connsiteX46" fmla="*/ 568126 w 1725923"/>
              <a:gd name="connsiteY46" fmla="*/ 1964796 h 3572198"/>
              <a:gd name="connsiteX47" fmla="*/ 1153373 w 1725923"/>
              <a:gd name="connsiteY47" fmla="*/ 1964796 h 3572198"/>
              <a:gd name="connsiteX48" fmla="*/ 1173782 w 1725923"/>
              <a:gd name="connsiteY48" fmla="*/ 2046437 h 3572198"/>
              <a:gd name="connsiteX49" fmla="*/ 1333932 w 1725923"/>
              <a:gd name="connsiteY49" fmla="*/ 2046437 h 3572198"/>
              <a:gd name="connsiteX50" fmla="*/ 1418749 w 1725923"/>
              <a:gd name="connsiteY50" fmla="*/ 2131254 h 3572198"/>
              <a:gd name="connsiteX51" fmla="*/ 1418749 w 1725923"/>
              <a:gd name="connsiteY51" fmla="*/ 2751832 h 3572198"/>
              <a:gd name="connsiteX52" fmla="*/ 1414832 w 1725923"/>
              <a:gd name="connsiteY52" fmla="*/ 2751832 h 3572198"/>
              <a:gd name="connsiteX53" fmla="*/ 863754 w 1725923"/>
              <a:gd name="connsiteY53" fmla="*/ 3572198 h 3572198"/>
              <a:gd name="connsiteX54" fmla="*/ 862962 w 1725923"/>
              <a:gd name="connsiteY54" fmla="*/ 3572044 h 3572198"/>
              <a:gd name="connsiteX55" fmla="*/ 862170 w 1725923"/>
              <a:gd name="connsiteY55" fmla="*/ 3572198 h 3572198"/>
              <a:gd name="connsiteX56" fmla="*/ 800003 w 1725923"/>
              <a:gd name="connsiteY56" fmla="*/ 3546448 h 3572198"/>
              <a:gd name="connsiteX57" fmla="*/ 796872 w 1725923"/>
              <a:gd name="connsiteY57" fmla="*/ 3541733 h 3572198"/>
              <a:gd name="connsiteX58" fmla="*/ 25750 w 1725923"/>
              <a:gd name="connsiteY58" fmla="*/ 2770611 h 3572198"/>
              <a:gd name="connsiteX59" fmla="*/ 25750 w 1725923"/>
              <a:gd name="connsiteY59" fmla="*/ 2646277 h 3572198"/>
              <a:gd name="connsiteX60" fmla="*/ 150083 w 1725923"/>
              <a:gd name="connsiteY60" fmla="*/ 2646277 h 3572198"/>
              <a:gd name="connsiteX61" fmla="*/ 862962 w 1725923"/>
              <a:gd name="connsiteY61" fmla="*/ 3359155 h 3572198"/>
              <a:gd name="connsiteX62" fmla="*/ 1575840 w 1725923"/>
              <a:gd name="connsiteY62" fmla="*/ 2646277 h 3572198"/>
              <a:gd name="connsiteX63" fmla="*/ 1700173 w 1725923"/>
              <a:gd name="connsiteY63" fmla="*/ 2646277 h 3572198"/>
              <a:gd name="connsiteX64" fmla="*/ 1700173 w 1725923"/>
              <a:gd name="connsiteY64" fmla="*/ 2770611 h 3572198"/>
              <a:gd name="connsiteX65" fmla="*/ 929051 w 1725923"/>
              <a:gd name="connsiteY65" fmla="*/ 3541733 h 3572198"/>
              <a:gd name="connsiteX66" fmla="*/ 925920 w 1725923"/>
              <a:gd name="connsiteY66" fmla="*/ 3546448 h 3572198"/>
              <a:gd name="connsiteX67" fmla="*/ 863754 w 1725923"/>
              <a:gd name="connsiteY67" fmla="*/ 3572198 h 3572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725923" h="3572198">
                <a:moveTo>
                  <a:pt x="1102413" y="1964795"/>
                </a:moveTo>
                <a:lnTo>
                  <a:pt x="619087" y="1964795"/>
                </a:lnTo>
                <a:lnTo>
                  <a:pt x="619087" y="143855"/>
                </a:lnTo>
                <a:lnTo>
                  <a:pt x="619087" y="140749"/>
                </a:lnTo>
                <a:lnTo>
                  <a:pt x="622193" y="140749"/>
                </a:lnTo>
                <a:lnTo>
                  <a:pt x="762942" y="0"/>
                </a:lnTo>
                <a:lnTo>
                  <a:pt x="753417" y="1825378"/>
                </a:lnTo>
                <a:cubicBezTo>
                  <a:pt x="753417" y="1842524"/>
                  <a:pt x="767316" y="1856423"/>
                  <a:pt x="784462" y="1856423"/>
                </a:cubicBezTo>
                <a:cubicBezTo>
                  <a:pt x="801608" y="1856423"/>
                  <a:pt x="815507" y="1842524"/>
                  <a:pt x="815507" y="1825378"/>
                </a:cubicBezTo>
                <a:cubicBezTo>
                  <a:pt x="816913" y="1216919"/>
                  <a:pt x="824850" y="608459"/>
                  <a:pt x="826256" y="0"/>
                </a:cubicBezTo>
                <a:lnTo>
                  <a:pt x="898897" y="0"/>
                </a:lnTo>
                <a:lnTo>
                  <a:pt x="1102413" y="257962"/>
                </a:lnTo>
                <a:lnTo>
                  <a:pt x="1102413" y="435134"/>
                </a:lnTo>
                <a:lnTo>
                  <a:pt x="974435" y="554280"/>
                </a:lnTo>
                <a:lnTo>
                  <a:pt x="1102413" y="673428"/>
                </a:lnTo>
                <a:lnTo>
                  <a:pt x="1102413" y="802506"/>
                </a:lnTo>
                <a:lnTo>
                  <a:pt x="982216" y="921506"/>
                </a:lnTo>
                <a:lnTo>
                  <a:pt x="1102413" y="1040506"/>
                </a:lnTo>
                <a:lnTo>
                  <a:pt x="1102413" y="1148198"/>
                </a:lnTo>
                <a:lnTo>
                  <a:pt x="1016431" y="1262985"/>
                </a:lnTo>
                <a:lnTo>
                  <a:pt x="1102413" y="1377772"/>
                </a:lnTo>
                <a:lnTo>
                  <a:pt x="1102413" y="1511810"/>
                </a:lnTo>
                <a:lnTo>
                  <a:pt x="926889" y="1668154"/>
                </a:lnTo>
                <a:lnTo>
                  <a:pt x="1102413" y="1824498"/>
                </a:lnTo>
                <a:close/>
                <a:moveTo>
                  <a:pt x="831837" y="2445070"/>
                </a:moveTo>
                <a:lnTo>
                  <a:pt x="831837" y="2193610"/>
                </a:lnTo>
                <a:lnTo>
                  <a:pt x="579837" y="2193610"/>
                </a:lnTo>
                <a:lnTo>
                  <a:pt x="579837" y="2445070"/>
                </a:lnTo>
                <a:close/>
                <a:moveTo>
                  <a:pt x="1135469" y="2445070"/>
                </a:moveTo>
                <a:lnTo>
                  <a:pt x="1135469" y="2193610"/>
                </a:lnTo>
                <a:lnTo>
                  <a:pt x="883469" y="2193610"/>
                </a:lnTo>
                <a:lnTo>
                  <a:pt x="883469" y="2445070"/>
                </a:lnTo>
                <a:close/>
                <a:moveTo>
                  <a:pt x="831837" y="2738767"/>
                </a:moveTo>
                <a:lnTo>
                  <a:pt x="831837" y="2487307"/>
                </a:lnTo>
                <a:lnTo>
                  <a:pt x="579837" y="2487307"/>
                </a:lnTo>
                <a:lnTo>
                  <a:pt x="579837" y="2738767"/>
                </a:lnTo>
                <a:close/>
                <a:moveTo>
                  <a:pt x="1135469" y="2738767"/>
                </a:moveTo>
                <a:lnTo>
                  <a:pt x="1135469" y="2487307"/>
                </a:lnTo>
                <a:lnTo>
                  <a:pt x="883469" y="2487307"/>
                </a:lnTo>
                <a:lnTo>
                  <a:pt x="883469" y="2738767"/>
                </a:lnTo>
                <a:close/>
                <a:moveTo>
                  <a:pt x="858795" y="3306895"/>
                </a:moveTo>
                <a:lnTo>
                  <a:pt x="300360" y="2750307"/>
                </a:lnTo>
                <a:lnTo>
                  <a:pt x="302749" y="2750307"/>
                </a:lnTo>
                <a:lnTo>
                  <a:pt x="302749" y="2131254"/>
                </a:lnTo>
                <a:cubicBezTo>
                  <a:pt x="302749" y="2084411"/>
                  <a:pt x="340723" y="2046437"/>
                  <a:pt x="387566" y="2046437"/>
                </a:cubicBezTo>
                <a:lnTo>
                  <a:pt x="547717" y="2046437"/>
                </a:lnTo>
                <a:lnTo>
                  <a:pt x="568126" y="1964796"/>
                </a:lnTo>
                <a:lnTo>
                  <a:pt x="1153373" y="1964796"/>
                </a:lnTo>
                <a:lnTo>
                  <a:pt x="1173782" y="2046437"/>
                </a:lnTo>
                <a:lnTo>
                  <a:pt x="1333932" y="2046437"/>
                </a:lnTo>
                <a:cubicBezTo>
                  <a:pt x="1380775" y="2046437"/>
                  <a:pt x="1418749" y="2084411"/>
                  <a:pt x="1418749" y="2131254"/>
                </a:cubicBezTo>
                <a:lnTo>
                  <a:pt x="1418749" y="2751832"/>
                </a:lnTo>
                <a:lnTo>
                  <a:pt x="1414832" y="2751832"/>
                </a:lnTo>
                <a:close/>
                <a:moveTo>
                  <a:pt x="863754" y="3572198"/>
                </a:moveTo>
                <a:lnTo>
                  <a:pt x="862962" y="3572044"/>
                </a:lnTo>
                <a:lnTo>
                  <a:pt x="862170" y="3572198"/>
                </a:lnTo>
                <a:cubicBezTo>
                  <a:pt x="839670" y="3572198"/>
                  <a:pt x="817170" y="3563614"/>
                  <a:pt x="800003" y="3546448"/>
                </a:cubicBezTo>
                <a:lnTo>
                  <a:pt x="796872" y="3541733"/>
                </a:lnTo>
                <a:lnTo>
                  <a:pt x="25750" y="2770611"/>
                </a:lnTo>
                <a:cubicBezTo>
                  <a:pt x="-8584" y="2736277"/>
                  <a:pt x="-8584" y="2680611"/>
                  <a:pt x="25750" y="2646277"/>
                </a:cubicBezTo>
                <a:cubicBezTo>
                  <a:pt x="60083" y="2611944"/>
                  <a:pt x="115750" y="2611944"/>
                  <a:pt x="150083" y="2646277"/>
                </a:cubicBezTo>
                <a:lnTo>
                  <a:pt x="862962" y="3359155"/>
                </a:lnTo>
                <a:lnTo>
                  <a:pt x="1575840" y="2646277"/>
                </a:lnTo>
                <a:cubicBezTo>
                  <a:pt x="1610173" y="2611944"/>
                  <a:pt x="1665840" y="2611944"/>
                  <a:pt x="1700173" y="2646277"/>
                </a:cubicBezTo>
                <a:cubicBezTo>
                  <a:pt x="1734507" y="2680611"/>
                  <a:pt x="1734507" y="2736277"/>
                  <a:pt x="1700173" y="2770611"/>
                </a:cubicBezTo>
                <a:lnTo>
                  <a:pt x="929051" y="3541733"/>
                </a:lnTo>
                <a:lnTo>
                  <a:pt x="925920" y="3546448"/>
                </a:lnTo>
                <a:cubicBezTo>
                  <a:pt x="908753" y="3563614"/>
                  <a:pt x="886253" y="3572198"/>
                  <a:pt x="863754" y="357219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 name="Text Placeholder 9"/>
          <p:cNvSpPr>
            <a:spLocks noGrp="1"/>
          </p:cNvSpPr>
          <p:nvPr>
            <p:ph type="body" sz="quarter" idx="10" hasCustomPrompt="1"/>
          </p:nvPr>
        </p:nvSpPr>
        <p:spPr>
          <a:xfrm>
            <a:off x="0" y="164638"/>
            <a:ext cx="12192000" cy="768085"/>
          </a:xfrm>
          <a:prstGeom prst="rect">
            <a:avLst/>
          </a:prstGeom>
        </p:spPr>
        <p:txBody>
          <a:bodyPr anchor="ctr"/>
          <a:lstStyle>
            <a:lvl1pPr marL="0" indent="0" algn="ctr">
              <a:buNone/>
              <a:defRPr sz="5333" b="0" baseline="0">
                <a:solidFill>
                  <a:schemeClr val="bg1"/>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932723"/>
            <a:ext cx="12192000" cy="384043"/>
          </a:xfrm>
          <a:prstGeom prst="rect">
            <a:avLst/>
          </a:prstGeom>
        </p:spPr>
        <p:txBody>
          <a:bodyPr anchor="ctr"/>
          <a:lstStyle>
            <a:lvl1pPr marL="0" indent="0" algn="ctr">
              <a:buNone/>
              <a:defRPr sz="1867" b="0" baseline="0">
                <a:solidFill>
                  <a:schemeClr val="bg1"/>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762690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492EC-375D-4A34-B703-B0169230B9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F3C310-20F6-4592-B532-A701CBB313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59BFBD-CEC5-41EC-A624-6B527D0EAC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6B01CF-2BD6-4FAD-9D44-48B1F781C5EC}"/>
              </a:ext>
            </a:extLst>
          </p:cNvPr>
          <p:cNvSpPr>
            <a:spLocks noGrp="1"/>
          </p:cNvSpPr>
          <p:nvPr>
            <p:ph type="dt" sz="half" idx="10"/>
          </p:nvPr>
        </p:nvSpPr>
        <p:spPr/>
        <p:txBody>
          <a:bodyPr/>
          <a:lstStyle/>
          <a:p>
            <a:fld id="{B4CBFDE6-E8EF-4AB1-BBF3-86D7083B4946}" type="datetimeFigureOut">
              <a:rPr lang="en-US" smtClean="0"/>
              <a:t>1/5/2022</a:t>
            </a:fld>
            <a:endParaRPr lang="en-US"/>
          </a:p>
        </p:txBody>
      </p:sp>
      <p:sp>
        <p:nvSpPr>
          <p:cNvPr id="6" name="Footer Placeholder 5">
            <a:extLst>
              <a:ext uri="{FF2B5EF4-FFF2-40B4-BE49-F238E27FC236}">
                <a16:creationId xmlns:a16="http://schemas.microsoft.com/office/drawing/2014/main" id="{54C76EC1-C9FE-4883-ADA5-C424424A85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998427-CE0F-4FFF-90FA-ED00868F71F9}"/>
              </a:ext>
            </a:extLst>
          </p:cNvPr>
          <p:cNvSpPr>
            <a:spLocks noGrp="1"/>
          </p:cNvSpPr>
          <p:nvPr>
            <p:ph type="sldNum" sz="quarter" idx="12"/>
          </p:nvPr>
        </p:nvSpPr>
        <p:spPr/>
        <p:txBody>
          <a:bodyPr/>
          <a:lstStyle/>
          <a:p>
            <a:fld id="{BEAE06C0-0603-42F6-A444-630E82711A61}" type="slidenum">
              <a:rPr lang="en-US" smtClean="0"/>
              <a:t>‹#›</a:t>
            </a:fld>
            <a:endParaRPr lang="en-US"/>
          </a:p>
        </p:txBody>
      </p:sp>
    </p:spTree>
    <p:extLst>
      <p:ext uri="{BB962C8B-B14F-4D97-AF65-F5344CB8AC3E}">
        <p14:creationId xmlns:p14="http://schemas.microsoft.com/office/powerpoint/2010/main" val="13778017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0CCB9-D8A2-4E3C-AE05-D327AD6847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599B83-10FD-41CA-B985-C344BC5F6D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91A495-58EC-4DD6-B81E-8B4310D4E9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FBD61-79CA-4095-9B19-75BD70DC6A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FE1EC5-83AA-49E3-9DDD-9642C2AFB9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227A49-84F4-4388-A6C3-8D4E5D3DDE8F}"/>
              </a:ext>
            </a:extLst>
          </p:cNvPr>
          <p:cNvSpPr>
            <a:spLocks noGrp="1"/>
          </p:cNvSpPr>
          <p:nvPr>
            <p:ph type="dt" sz="half" idx="10"/>
          </p:nvPr>
        </p:nvSpPr>
        <p:spPr/>
        <p:txBody>
          <a:bodyPr/>
          <a:lstStyle/>
          <a:p>
            <a:fld id="{B4CBFDE6-E8EF-4AB1-BBF3-86D7083B4946}" type="datetimeFigureOut">
              <a:rPr lang="en-US" smtClean="0"/>
              <a:t>1/5/2022</a:t>
            </a:fld>
            <a:endParaRPr lang="en-US"/>
          </a:p>
        </p:txBody>
      </p:sp>
      <p:sp>
        <p:nvSpPr>
          <p:cNvPr id="8" name="Footer Placeholder 7">
            <a:extLst>
              <a:ext uri="{FF2B5EF4-FFF2-40B4-BE49-F238E27FC236}">
                <a16:creationId xmlns:a16="http://schemas.microsoft.com/office/drawing/2014/main" id="{D0990F8D-AB2E-4151-B322-395EA25F2B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40D8EC-B1C0-439A-8450-CD273BF2A247}"/>
              </a:ext>
            </a:extLst>
          </p:cNvPr>
          <p:cNvSpPr>
            <a:spLocks noGrp="1"/>
          </p:cNvSpPr>
          <p:nvPr>
            <p:ph type="sldNum" sz="quarter" idx="12"/>
          </p:nvPr>
        </p:nvSpPr>
        <p:spPr/>
        <p:txBody>
          <a:bodyPr/>
          <a:lstStyle/>
          <a:p>
            <a:fld id="{BEAE06C0-0603-42F6-A444-630E82711A61}" type="slidenum">
              <a:rPr lang="en-US" smtClean="0"/>
              <a:t>‹#›</a:t>
            </a:fld>
            <a:endParaRPr lang="en-US"/>
          </a:p>
        </p:txBody>
      </p:sp>
    </p:spTree>
    <p:extLst>
      <p:ext uri="{BB962C8B-B14F-4D97-AF65-F5344CB8AC3E}">
        <p14:creationId xmlns:p14="http://schemas.microsoft.com/office/powerpoint/2010/main" val="13508061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42BBC-D1C4-42A8-8B87-325FC3648A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DDBFC1-B1E3-4D90-BDBC-1065F5B5B18F}"/>
              </a:ext>
            </a:extLst>
          </p:cNvPr>
          <p:cNvSpPr>
            <a:spLocks noGrp="1"/>
          </p:cNvSpPr>
          <p:nvPr>
            <p:ph type="dt" sz="half" idx="10"/>
          </p:nvPr>
        </p:nvSpPr>
        <p:spPr/>
        <p:txBody>
          <a:bodyPr/>
          <a:lstStyle/>
          <a:p>
            <a:fld id="{B4CBFDE6-E8EF-4AB1-BBF3-86D7083B4946}" type="datetimeFigureOut">
              <a:rPr lang="en-US" smtClean="0"/>
              <a:t>1/5/2022</a:t>
            </a:fld>
            <a:endParaRPr lang="en-US"/>
          </a:p>
        </p:txBody>
      </p:sp>
      <p:sp>
        <p:nvSpPr>
          <p:cNvPr id="4" name="Footer Placeholder 3">
            <a:extLst>
              <a:ext uri="{FF2B5EF4-FFF2-40B4-BE49-F238E27FC236}">
                <a16:creationId xmlns:a16="http://schemas.microsoft.com/office/drawing/2014/main" id="{BFA5FA95-EF96-45F2-9EBF-6F7A842A59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C80333-C5DA-40CD-96FD-A6E5E89C4515}"/>
              </a:ext>
            </a:extLst>
          </p:cNvPr>
          <p:cNvSpPr>
            <a:spLocks noGrp="1"/>
          </p:cNvSpPr>
          <p:nvPr>
            <p:ph type="sldNum" sz="quarter" idx="12"/>
          </p:nvPr>
        </p:nvSpPr>
        <p:spPr/>
        <p:txBody>
          <a:bodyPr/>
          <a:lstStyle/>
          <a:p>
            <a:fld id="{BEAE06C0-0603-42F6-A444-630E82711A61}" type="slidenum">
              <a:rPr lang="en-US" smtClean="0"/>
              <a:t>‹#›</a:t>
            </a:fld>
            <a:endParaRPr lang="en-US"/>
          </a:p>
        </p:txBody>
      </p:sp>
    </p:spTree>
    <p:extLst>
      <p:ext uri="{BB962C8B-B14F-4D97-AF65-F5344CB8AC3E}">
        <p14:creationId xmlns:p14="http://schemas.microsoft.com/office/powerpoint/2010/main" val="38967245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D45E1C-02A5-4C53-A430-4A95F78F0071}"/>
              </a:ext>
            </a:extLst>
          </p:cNvPr>
          <p:cNvSpPr>
            <a:spLocks noGrp="1"/>
          </p:cNvSpPr>
          <p:nvPr>
            <p:ph type="dt" sz="half" idx="10"/>
          </p:nvPr>
        </p:nvSpPr>
        <p:spPr/>
        <p:txBody>
          <a:bodyPr/>
          <a:lstStyle/>
          <a:p>
            <a:fld id="{B4CBFDE6-E8EF-4AB1-BBF3-86D7083B4946}" type="datetimeFigureOut">
              <a:rPr lang="en-US" smtClean="0"/>
              <a:t>1/5/2022</a:t>
            </a:fld>
            <a:endParaRPr lang="en-US"/>
          </a:p>
        </p:txBody>
      </p:sp>
      <p:sp>
        <p:nvSpPr>
          <p:cNvPr id="3" name="Footer Placeholder 2">
            <a:extLst>
              <a:ext uri="{FF2B5EF4-FFF2-40B4-BE49-F238E27FC236}">
                <a16:creationId xmlns:a16="http://schemas.microsoft.com/office/drawing/2014/main" id="{2EFF9F53-E7FB-4AD9-B92F-7B89F01490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07C50E-0F09-4900-A871-E3A0B29FB3A9}"/>
              </a:ext>
            </a:extLst>
          </p:cNvPr>
          <p:cNvSpPr>
            <a:spLocks noGrp="1"/>
          </p:cNvSpPr>
          <p:nvPr>
            <p:ph type="sldNum" sz="quarter" idx="12"/>
          </p:nvPr>
        </p:nvSpPr>
        <p:spPr/>
        <p:txBody>
          <a:bodyPr/>
          <a:lstStyle/>
          <a:p>
            <a:fld id="{BEAE06C0-0603-42F6-A444-630E82711A61}" type="slidenum">
              <a:rPr lang="en-US" smtClean="0"/>
              <a:t>‹#›</a:t>
            </a:fld>
            <a:endParaRPr lang="en-US"/>
          </a:p>
        </p:txBody>
      </p:sp>
    </p:spTree>
    <p:extLst>
      <p:ext uri="{BB962C8B-B14F-4D97-AF65-F5344CB8AC3E}">
        <p14:creationId xmlns:p14="http://schemas.microsoft.com/office/powerpoint/2010/main" val="34226836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F67D4-6D58-433B-8FD6-D032DEC22A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D7EAE-E581-4290-80E8-1F050E715C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2B07E6-2F2D-4DB4-85B2-B44766D27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BB5850-586F-4B8A-A135-C33851E050C3}"/>
              </a:ext>
            </a:extLst>
          </p:cNvPr>
          <p:cNvSpPr>
            <a:spLocks noGrp="1"/>
          </p:cNvSpPr>
          <p:nvPr>
            <p:ph type="dt" sz="half" idx="10"/>
          </p:nvPr>
        </p:nvSpPr>
        <p:spPr/>
        <p:txBody>
          <a:bodyPr/>
          <a:lstStyle/>
          <a:p>
            <a:fld id="{B4CBFDE6-E8EF-4AB1-BBF3-86D7083B4946}" type="datetimeFigureOut">
              <a:rPr lang="en-US" smtClean="0"/>
              <a:t>1/5/2022</a:t>
            </a:fld>
            <a:endParaRPr lang="en-US"/>
          </a:p>
        </p:txBody>
      </p:sp>
      <p:sp>
        <p:nvSpPr>
          <p:cNvPr id="6" name="Footer Placeholder 5">
            <a:extLst>
              <a:ext uri="{FF2B5EF4-FFF2-40B4-BE49-F238E27FC236}">
                <a16:creationId xmlns:a16="http://schemas.microsoft.com/office/drawing/2014/main" id="{4A930016-2795-40CB-B307-8852C0C1DA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266D61-B6C6-46C1-A3A2-A1FA6DF4AEAE}"/>
              </a:ext>
            </a:extLst>
          </p:cNvPr>
          <p:cNvSpPr>
            <a:spLocks noGrp="1"/>
          </p:cNvSpPr>
          <p:nvPr>
            <p:ph type="sldNum" sz="quarter" idx="12"/>
          </p:nvPr>
        </p:nvSpPr>
        <p:spPr/>
        <p:txBody>
          <a:bodyPr/>
          <a:lstStyle/>
          <a:p>
            <a:fld id="{BEAE06C0-0603-42F6-A444-630E82711A61}" type="slidenum">
              <a:rPr lang="en-US" smtClean="0"/>
              <a:t>‹#›</a:t>
            </a:fld>
            <a:endParaRPr lang="en-US"/>
          </a:p>
        </p:txBody>
      </p:sp>
    </p:spTree>
    <p:extLst>
      <p:ext uri="{BB962C8B-B14F-4D97-AF65-F5344CB8AC3E}">
        <p14:creationId xmlns:p14="http://schemas.microsoft.com/office/powerpoint/2010/main" val="15996053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224A0-679E-4272-9623-3686ECD82E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D75806-45BC-4F65-9270-B9F6392936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41E2AE-EEC1-4E00-849A-9A900CA1A6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9AE4CD-EB19-455B-8D44-48D8349711CF}"/>
              </a:ext>
            </a:extLst>
          </p:cNvPr>
          <p:cNvSpPr>
            <a:spLocks noGrp="1"/>
          </p:cNvSpPr>
          <p:nvPr>
            <p:ph type="dt" sz="half" idx="10"/>
          </p:nvPr>
        </p:nvSpPr>
        <p:spPr/>
        <p:txBody>
          <a:bodyPr/>
          <a:lstStyle/>
          <a:p>
            <a:fld id="{B4CBFDE6-E8EF-4AB1-BBF3-86D7083B4946}" type="datetimeFigureOut">
              <a:rPr lang="en-US" smtClean="0"/>
              <a:t>1/5/2022</a:t>
            </a:fld>
            <a:endParaRPr lang="en-US"/>
          </a:p>
        </p:txBody>
      </p:sp>
      <p:sp>
        <p:nvSpPr>
          <p:cNvPr id="6" name="Footer Placeholder 5">
            <a:extLst>
              <a:ext uri="{FF2B5EF4-FFF2-40B4-BE49-F238E27FC236}">
                <a16:creationId xmlns:a16="http://schemas.microsoft.com/office/drawing/2014/main" id="{D98F6F57-FBCB-45DA-AE2F-F8DF3099EC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A24BF-FDAA-42A2-9F2C-BB3606992EC8}"/>
              </a:ext>
            </a:extLst>
          </p:cNvPr>
          <p:cNvSpPr>
            <a:spLocks noGrp="1"/>
          </p:cNvSpPr>
          <p:nvPr>
            <p:ph type="sldNum" sz="quarter" idx="12"/>
          </p:nvPr>
        </p:nvSpPr>
        <p:spPr/>
        <p:txBody>
          <a:bodyPr/>
          <a:lstStyle/>
          <a:p>
            <a:fld id="{BEAE06C0-0603-42F6-A444-630E82711A61}" type="slidenum">
              <a:rPr lang="en-US" smtClean="0"/>
              <a:t>‹#›</a:t>
            </a:fld>
            <a:endParaRPr lang="en-US"/>
          </a:p>
        </p:txBody>
      </p:sp>
    </p:spTree>
    <p:extLst>
      <p:ext uri="{BB962C8B-B14F-4D97-AF65-F5344CB8AC3E}">
        <p14:creationId xmlns:p14="http://schemas.microsoft.com/office/powerpoint/2010/main" val="1431149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CCE7C-09E6-4C96-8A18-E41157009E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1DC348-1EF9-485C-967E-0A106C0D5B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BC7D8-9775-4A0C-8DAF-4B42C93AAFEE}"/>
              </a:ext>
            </a:extLst>
          </p:cNvPr>
          <p:cNvSpPr>
            <a:spLocks noGrp="1"/>
          </p:cNvSpPr>
          <p:nvPr>
            <p:ph type="dt" sz="half" idx="10"/>
          </p:nvPr>
        </p:nvSpPr>
        <p:spPr/>
        <p:txBody>
          <a:bodyPr/>
          <a:lstStyle/>
          <a:p>
            <a:fld id="{B4CBFDE6-E8EF-4AB1-BBF3-86D7083B4946}" type="datetimeFigureOut">
              <a:rPr lang="en-US" smtClean="0"/>
              <a:t>1/5/2022</a:t>
            </a:fld>
            <a:endParaRPr lang="en-US"/>
          </a:p>
        </p:txBody>
      </p:sp>
      <p:sp>
        <p:nvSpPr>
          <p:cNvPr id="5" name="Footer Placeholder 4">
            <a:extLst>
              <a:ext uri="{FF2B5EF4-FFF2-40B4-BE49-F238E27FC236}">
                <a16:creationId xmlns:a16="http://schemas.microsoft.com/office/drawing/2014/main" id="{6E7CFEEC-5931-45EB-981A-6857DED8EC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A9D56-FB84-4178-B221-D489B01210C7}"/>
              </a:ext>
            </a:extLst>
          </p:cNvPr>
          <p:cNvSpPr>
            <a:spLocks noGrp="1"/>
          </p:cNvSpPr>
          <p:nvPr>
            <p:ph type="sldNum" sz="quarter" idx="12"/>
          </p:nvPr>
        </p:nvSpPr>
        <p:spPr/>
        <p:txBody>
          <a:bodyPr/>
          <a:lstStyle/>
          <a:p>
            <a:fld id="{BEAE06C0-0603-42F6-A444-630E82711A61}" type="slidenum">
              <a:rPr lang="en-US" smtClean="0"/>
              <a:t>‹#›</a:t>
            </a:fld>
            <a:endParaRPr lang="en-US"/>
          </a:p>
        </p:txBody>
      </p:sp>
    </p:spTree>
    <p:extLst>
      <p:ext uri="{BB962C8B-B14F-4D97-AF65-F5344CB8AC3E}">
        <p14:creationId xmlns:p14="http://schemas.microsoft.com/office/powerpoint/2010/main" val="2044887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046F72-0FB9-4B1C-A744-A2329CE157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D0552C-2A0B-462E-B076-523DFD4E78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7976A-DCE0-4889-B81E-52C8649D8024}"/>
              </a:ext>
            </a:extLst>
          </p:cNvPr>
          <p:cNvSpPr>
            <a:spLocks noGrp="1"/>
          </p:cNvSpPr>
          <p:nvPr>
            <p:ph type="dt" sz="half" idx="10"/>
          </p:nvPr>
        </p:nvSpPr>
        <p:spPr/>
        <p:txBody>
          <a:bodyPr/>
          <a:lstStyle/>
          <a:p>
            <a:fld id="{B4CBFDE6-E8EF-4AB1-BBF3-86D7083B4946}" type="datetimeFigureOut">
              <a:rPr lang="en-US" smtClean="0"/>
              <a:t>1/5/2022</a:t>
            </a:fld>
            <a:endParaRPr lang="en-US"/>
          </a:p>
        </p:txBody>
      </p:sp>
      <p:sp>
        <p:nvSpPr>
          <p:cNvPr id="5" name="Footer Placeholder 4">
            <a:extLst>
              <a:ext uri="{FF2B5EF4-FFF2-40B4-BE49-F238E27FC236}">
                <a16:creationId xmlns:a16="http://schemas.microsoft.com/office/drawing/2014/main" id="{EDD77BE4-38FE-4F6A-B728-624BADD990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24B633-574E-41ED-B638-C739CC8FAE5A}"/>
              </a:ext>
            </a:extLst>
          </p:cNvPr>
          <p:cNvSpPr>
            <a:spLocks noGrp="1"/>
          </p:cNvSpPr>
          <p:nvPr>
            <p:ph type="sldNum" sz="quarter" idx="12"/>
          </p:nvPr>
        </p:nvSpPr>
        <p:spPr/>
        <p:txBody>
          <a:bodyPr/>
          <a:lstStyle/>
          <a:p>
            <a:fld id="{BEAE06C0-0603-42F6-A444-630E82711A61}" type="slidenum">
              <a:rPr lang="en-US" smtClean="0"/>
              <a:t>‹#›</a:t>
            </a:fld>
            <a:endParaRPr lang="en-US"/>
          </a:p>
        </p:txBody>
      </p:sp>
    </p:spTree>
    <p:extLst>
      <p:ext uri="{BB962C8B-B14F-4D97-AF65-F5344CB8AC3E}">
        <p14:creationId xmlns:p14="http://schemas.microsoft.com/office/powerpoint/2010/main" val="31272447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07092-892F-44DC-96AD-4B3D3929B1EB}"/>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DED5F11B-E813-49FD-A3F4-E22DBBF536A8}"/>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AB8981-7E18-4EBE-86FC-DDDABC5037E5}"/>
              </a:ext>
            </a:extLst>
          </p:cNvPr>
          <p:cNvSpPr>
            <a:spLocks noGrp="1"/>
          </p:cNvSpPr>
          <p:nvPr>
            <p:ph type="dt" sz="half" idx="10"/>
          </p:nvPr>
        </p:nvSpPr>
        <p:spPr/>
        <p:txBody>
          <a:bodyPr/>
          <a:lstStyle/>
          <a:p>
            <a:fld id="{B4CBFDE6-E8EF-4AB1-BBF3-86D7083B4946}" type="datetimeFigureOut">
              <a:rPr lang="en-US" smtClean="0"/>
              <a:pPr/>
              <a:t>1/5/2022</a:t>
            </a:fld>
            <a:endParaRPr lang="en-US" dirty="0"/>
          </a:p>
        </p:txBody>
      </p:sp>
      <p:sp>
        <p:nvSpPr>
          <p:cNvPr id="5" name="Footer Placeholder 4">
            <a:extLst>
              <a:ext uri="{FF2B5EF4-FFF2-40B4-BE49-F238E27FC236}">
                <a16:creationId xmlns:a16="http://schemas.microsoft.com/office/drawing/2014/main" id="{92397651-4D42-4578-B6BB-B346395C8F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CA17502-6F50-4970-8655-F4830AF3146F}"/>
              </a:ext>
            </a:extLst>
          </p:cNvPr>
          <p:cNvSpPr>
            <a:spLocks noGrp="1"/>
          </p:cNvSpPr>
          <p:nvPr>
            <p:ph type="sldNum" sz="quarter" idx="12"/>
          </p:nvPr>
        </p:nvSpPr>
        <p:spPr/>
        <p:txBody>
          <a:bodyPr/>
          <a:lstStyle/>
          <a:p>
            <a:fld id="{BEAE06C0-0603-42F6-A444-630E82711A61}" type="slidenum">
              <a:rPr lang="en-US" smtClean="0"/>
              <a:pPr/>
              <a:t>‹#›</a:t>
            </a:fld>
            <a:endParaRPr lang="en-US" dirty="0"/>
          </a:p>
        </p:txBody>
      </p:sp>
    </p:spTree>
    <p:extLst>
      <p:ext uri="{BB962C8B-B14F-4D97-AF65-F5344CB8AC3E}">
        <p14:creationId xmlns:p14="http://schemas.microsoft.com/office/powerpoint/2010/main" val="5235458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3_Basic Layout">
    <p:bg>
      <p:bgPr>
        <a:solidFill>
          <a:schemeClr val="bg1"/>
        </a:solidFill>
        <a:effectLst/>
      </p:bgPr>
    </p:bg>
    <p:spTree>
      <p:nvGrpSpPr>
        <p:cNvPr id="1" name=""/>
        <p:cNvGrpSpPr/>
        <p:nvPr/>
      </p:nvGrpSpPr>
      <p:grpSpPr>
        <a:xfrm>
          <a:off x="0" y="0"/>
          <a:ext cx="0" cy="0"/>
          <a:chOff x="0" y="0"/>
          <a:chExt cx="0" cy="0"/>
        </a:xfrm>
      </p:grpSpPr>
      <p:sp>
        <p:nvSpPr>
          <p:cNvPr id="4" name="자유형: 도형 3">
            <a:extLst>
              <a:ext uri="{FF2B5EF4-FFF2-40B4-BE49-F238E27FC236}">
                <a16:creationId xmlns:a16="http://schemas.microsoft.com/office/drawing/2014/main" id="{670F7E6B-EC81-4E1E-87B9-EEC3C2824BC5}"/>
              </a:ext>
            </a:extLst>
          </p:cNvPr>
          <p:cNvSpPr/>
          <p:nvPr userDrawn="1"/>
        </p:nvSpPr>
        <p:spPr>
          <a:xfrm rot="10800000">
            <a:off x="1325321" y="4493876"/>
            <a:ext cx="1050771" cy="2174813"/>
          </a:xfrm>
          <a:custGeom>
            <a:avLst/>
            <a:gdLst>
              <a:gd name="connsiteX0" fmla="*/ 1102413 w 1725923"/>
              <a:gd name="connsiteY0" fmla="*/ 1964795 h 3572198"/>
              <a:gd name="connsiteX1" fmla="*/ 619087 w 1725923"/>
              <a:gd name="connsiteY1" fmla="*/ 1964795 h 3572198"/>
              <a:gd name="connsiteX2" fmla="*/ 619087 w 1725923"/>
              <a:gd name="connsiteY2" fmla="*/ 143855 h 3572198"/>
              <a:gd name="connsiteX3" fmla="*/ 619087 w 1725923"/>
              <a:gd name="connsiteY3" fmla="*/ 140749 h 3572198"/>
              <a:gd name="connsiteX4" fmla="*/ 622193 w 1725923"/>
              <a:gd name="connsiteY4" fmla="*/ 140749 h 3572198"/>
              <a:gd name="connsiteX5" fmla="*/ 762942 w 1725923"/>
              <a:gd name="connsiteY5" fmla="*/ 0 h 3572198"/>
              <a:gd name="connsiteX6" fmla="*/ 753417 w 1725923"/>
              <a:gd name="connsiteY6" fmla="*/ 1825378 h 3572198"/>
              <a:gd name="connsiteX7" fmla="*/ 784462 w 1725923"/>
              <a:gd name="connsiteY7" fmla="*/ 1856423 h 3572198"/>
              <a:gd name="connsiteX8" fmla="*/ 815507 w 1725923"/>
              <a:gd name="connsiteY8" fmla="*/ 1825378 h 3572198"/>
              <a:gd name="connsiteX9" fmla="*/ 826256 w 1725923"/>
              <a:gd name="connsiteY9" fmla="*/ 0 h 3572198"/>
              <a:gd name="connsiteX10" fmla="*/ 898897 w 1725923"/>
              <a:gd name="connsiteY10" fmla="*/ 0 h 3572198"/>
              <a:gd name="connsiteX11" fmla="*/ 1102413 w 1725923"/>
              <a:gd name="connsiteY11" fmla="*/ 257962 h 3572198"/>
              <a:gd name="connsiteX12" fmla="*/ 1102413 w 1725923"/>
              <a:gd name="connsiteY12" fmla="*/ 435134 h 3572198"/>
              <a:gd name="connsiteX13" fmla="*/ 974435 w 1725923"/>
              <a:gd name="connsiteY13" fmla="*/ 554280 h 3572198"/>
              <a:gd name="connsiteX14" fmla="*/ 1102413 w 1725923"/>
              <a:gd name="connsiteY14" fmla="*/ 673428 h 3572198"/>
              <a:gd name="connsiteX15" fmla="*/ 1102413 w 1725923"/>
              <a:gd name="connsiteY15" fmla="*/ 802506 h 3572198"/>
              <a:gd name="connsiteX16" fmla="*/ 982216 w 1725923"/>
              <a:gd name="connsiteY16" fmla="*/ 921506 h 3572198"/>
              <a:gd name="connsiteX17" fmla="*/ 1102413 w 1725923"/>
              <a:gd name="connsiteY17" fmla="*/ 1040506 h 3572198"/>
              <a:gd name="connsiteX18" fmla="*/ 1102413 w 1725923"/>
              <a:gd name="connsiteY18" fmla="*/ 1148198 h 3572198"/>
              <a:gd name="connsiteX19" fmla="*/ 1016431 w 1725923"/>
              <a:gd name="connsiteY19" fmla="*/ 1262985 h 3572198"/>
              <a:gd name="connsiteX20" fmla="*/ 1102413 w 1725923"/>
              <a:gd name="connsiteY20" fmla="*/ 1377772 h 3572198"/>
              <a:gd name="connsiteX21" fmla="*/ 1102413 w 1725923"/>
              <a:gd name="connsiteY21" fmla="*/ 1511810 h 3572198"/>
              <a:gd name="connsiteX22" fmla="*/ 926889 w 1725923"/>
              <a:gd name="connsiteY22" fmla="*/ 1668154 h 3572198"/>
              <a:gd name="connsiteX23" fmla="*/ 1102413 w 1725923"/>
              <a:gd name="connsiteY23" fmla="*/ 1824498 h 3572198"/>
              <a:gd name="connsiteX24" fmla="*/ 831837 w 1725923"/>
              <a:gd name="connsiteY24" fmla="*/ 2445070 h 3572198"/>
              <a:gd name="connsiteX25" fmla="*/ 831837 w 1725923"/>
              <a:gd name="connsiteY25" fmla="*/ 2193610 h 3572198"/>
              <a:gd name="connsiteX26" fmla="*/ 579837 w 1725923"/>
              <a:gd name="connsiteY26" fmla="*/ 2193610 h 3572198"/>
              <a:gd name="connsiteX27" fmla="*/ 579837 w 1725923"/>
              <a:gd name="connsiteY27" fmla="*/ 2445070 h 3572198"/>
              <a:gd name="connsiteX28" fmla="*/ 1135469 w 1725923"/>
              <a:gd name="connsiteY28" fmla="*/ 2445070 h 3572198"/>
              <a:gd name="connsiteX29" fmla="*/ 1135469 w 1725923"/>
              <a:gd name="connsiteY29" fmla="*/ 2193610 h 3572198"/>
              <a:gd name="connsiteX30" fmla="*/ 883469 w 1725923"/>
              <a:gd name="connsiteY30" fmla="*/ 2193610 h 3572198"/>
              <a:gd name="connsiteX31" fmla="*/ 883469 w 1725923"/>
              <a:gd name="connsiteY31" fmla="*/ 2445070 h 3572198"/>
              <a:gd name="connsiteX32" fmla="*/ 831837 w 1725923"/>
              <a:gd name="connsiteY32" fmla="*/ 2738767 h 3572198"/>
              <a:gd name="connsiteX33" fmla="*/ 831837 w 1725923"/>
              <a:gd name="connsiteY33" fmla="*/ 2487307 h 3572198"/>
              <a:gd name="connsiteX34" fmla="*/ 579837 w 1725923"/>
              <a:gd name="connsiteY34" fmla="*/ 2487307 h 3572198"/>
              <a:gd name="connsiteX35" fmla="*/ 579837 w 1725923"/>
              <a:gd name="connsiteY35" fmla="*/ 2738767 h 3572198"/>
              <a:gd name="connsiteX36" fmla="*/ 1135469 w 1725923"/>
              <a:gd name="connsiteY36" fmla="*/ 2738767 h 3572198"/>
              <a:gd name="connsiteX37" fmla="*/ 1135469 w 1725923"/>
              <a:gd name="connsiteY37" fmla="*/ 2487307 h 3572198"/>
              <a:gd name="connsiteX38" fmla="*/ 883469 w 1725923"/>
              <a:gd name="connsiteY38" fmla="*/ 2487307 h 3572198"/>
              <a:gd name="connsiteX39" fmla="*/ 883469 w 1725923"/>
              <a:gd name="connsiteY39" fmla="*/ 2738767 h 3572198"/>
              <a:gd name="connsiteX40" fmla="*/ 858795 w 1725923"/>
              <a:gd name="connsiteY40" fmla="*/ 3306895 h 3572198"/>
              <a:gd name="connsiteX41" fmla="*/ 300360 w 1725923"/>
              <a:gd name="connsiteY41" fmla="*/ 2750307 h 3572198"/>
              <a:gd name="connsiteX42" fmla="*/ 302749 w 1725923"/>
              <a:gd name="connsiteY42" fmla="*/ 2750307 h 3572198"/>
              <a:gd name="connsiteX43" fmla="*/ 302749 w 1725923"/>
              <a:gd name="connsiteY43" fmla="*/ 2131254 h 3572198"/>
              <a:gd name="connsiteX44" fmla="*/ 387566 w 1725923"/>
              <a:gd name="connsiteY44" fmla="*/ 2046437 h 3572198"/>
              <a:gd name="connsiteX45" fmla="*/ 547717 w 1725923"/>
              <a:gd name="connsiteY45" fmla="*/ 2046437 h 3572198"/>
              <a:gd name="connsiteX46" fmla="*/ 568126 w 1725923"/>
              <a:gd name="connsiteY46" fmla="*/ 1964796 h 3572198"/>
              <a:gd name="connsiteX47" fmla="*/ 1153373 w 1725923"/>
              <a:gd name="connsiteY47" fmla="*/ 1964796 h 3572198"/>
              <a:gd name="connsiteX48" fmla="*/ 1173782 w 1725923"/>
              <a:gd name="connsiteY48" fmla="*/ 2046437 h 3572198"/>
              <a:gd name="connsiteX49" fmla="*/ 1333932 w 1725923"/>
              <a:gd name="connsiteY49" fmla="*/ 2046437 h 3572198"/>
              <a:gd name="connsiteX50" fmla="*/ 1418749 w 1725923"/>
              <a:gd name="connsiteY50" fmla="*/ 2131254 h 3572198"/>
              <a:gd name="connsiteX51" fmla="*/ 1418749 w 1725923"/>
              <a:gd name="connsiteY51" fmla="*/ 2751832 h 3572198"/>
              <a:gd name="connsiteX52" fmla="*/ 1414832 w 1725923"/>
              <a:gd name="connsiteY52" fmla="*/ 2751832 h 3572198"/>
              <a:gd name="connsiteX53" fmla="*/ 863754 w 1725923"/>
              <a:gd name="connsiteY53" fmla="*/ 3572198 h 3572198"/>
              <a:gd name="connsiteX54" fmla="*/ 862962 w 1725923"/>
              <a:gd name="connsiteY54" fmla="*/ 3572044 h 3572198"/>
              <a:gd name="connsiteX55" fmla="*/ 862170 w 1725923"/>
              <a:gd name="connsiteY55" fmla="*/ 3572198 h 3572198"/>
              <a:gd name="connsiteX56" fmla="*/ 800003 w 1725923"/>
              <a:gd name="connsiteY56" fmla="*/ 3546448 h 3572198"/>
              <a:gd name="connsiteX57" fmla="*/ 796872 w 1725923"/>
              <a:gd name="connsiteY57" fmla="*/ 3541733 h 3572198"/>
              <a:gd name="connsiteX58" fmla="*/ 25750 w 1725923"/>
              <a:gd name="connsiteY58" fmla="*/ 2770611 h 3572198"/>
              <a:gd name="connsiteX59" fmla="*/ 25750 w 1725923"/>
              <a:gd name="connsiteY59" fmla="*/ 2646277 h 3572198"/>
              <a:gd name="connsiteX60" fmla="*/ 150083 w 1725923"/>
              <a:gd name="connsiteY60" fmla="*/ 2646277 h 3572198"/>
              <a:gd name="connsiteX61" fmla="*/ 862962 w 1725923"/>
              <a:gd name="connsiteY61" fmla="*/ 3359155 h 3572198"/>
              <a:gd name="connsiteX62" fmla="*/ 1575840 w 1725923"/>
              <a:gd name="connsiteY62" fmla="*/ 2646277 h 3572198"/>
              <a:gd name="connsiteX63" fmla="*/ 1700173 w 1725923"/>
              <a:gd name="connsiteY63" fmla="*/ 2646277 h 3572198"/>
              <a:gd name="connsiteX64" fmla="*/ 1700173 w 1725923"/>
              <a:gd name="connsiteY64" fmla="*/ 2770611 h 3572198"/>
              <a:gd name="connsiteX65" fmla="*/ 929051 w 1725923"/>
              <a:gd name="connsiteY65" fmla="*/ 3541733 h 3572198"/>
              <a:gd name="connsiteX66" fmla="*/ 925920 w 1725923"/>
              <a:gd name="connsiteY66" fmla="*/ 3546448 h 3572198"/>
              <a:gd name="connsiteX67" fmla="*/ 863754 w 1725923"/>
              <a:gd name="connsiteY67" fmla="*/ 3572198 h 3572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725923" h="3572198">
                <a:moveTo>
                  <a:pt x="1102413" y="1964795"/>
                </a:moveTo>
                <a:lnTo>
                  <a:pt x="619087" y="1964795"/>
                </a:lnTo>
                <a:lnTo>
                  <a:pt x="619087" y="143855"/>
                </a:lnTo>
                <a:lnTo>
                  <a:pt x="619087" y="140749"/>
                </a:lnTo>
                <a:lnTo>
                  <a:pt x="622193" y="140749"/>
                </a:lnTo>
                <a:lnTo>
                  <a:pt x="762942" y="0"/>
                </a:lnTo>
                <a:lnTo>
                  <a:pt x="753417" y="1825378"/>
                </a:lnTo>
                <a:cubicBezTo>
                  <a:pt x="753417" y="1842524"/>
                  <a:pt x="767316" y="1856423"/>
                  <a:pt x="784462" y="1856423"/>
                </a:cubicBezTo>
                <a:cubicBezTo>
                  <a:pt x="801608" y="1856423"/>
                  <a:pt x="815507" y="1842524"/>
                  <a:pt x="815507" y="1825378"/>
                </a:cubicBezTo>
                <a:cubicBezTo>
                  <a:pt x="816913" y="1216919"/>
                  <a:pt x="824850" y="608459"/>
                  <a:pt x="826256" y="0"/>
                </a:cubicBezTo>
                <a:lnTo>
                  <a:pt x="898897" y="0"/>
                </a:lnTo>
                <a:lnTo>
                  <a:pt x="1102413" y="257962"/>
                </a:lnTo>
                <a:lnTo>
                  <a:pt x="1102413" y="435134"/>
                </a:lnTo>
                <a:lnTo>
                  <a:pt x="974435" y="554280"/>
                </a:lnTo>
                <a:lnTo>
                  <a:pt x="1102413" y="673428"/>
                </a:lnTo>
                <a:lnTo>
                  <a:pt x="1102413" y="802506"/>
                </a:lnTo>
                <a:lnTo>
                  <a:pt x="982216" y="921506"/>
                </a:lnTo>
                <a:lnTo>
                  <a:pt x="1102413" y="1040506"/>
                </a:lnTo>
                <a:lnTo>
                  <a:pt x="1102413" y="1148198"/>
                </a:lnTo>
                <a:lnTo>
                  <a:pt x="1016431" y="1262985"/>
                </a:lnTo>
                <a:lnTo>
                  <a:pt x="1102413" y="1377772"/>
                </a:lnTo>
                <a:lnTo>
                  <a:pt x="1102413" y="1511810"/>
                </a:lnTo>
                <a:lnTo>
                  <a:pt x="926889" y="1668154"/>
                </a:lnTo>
                <a:lnTo>
                  <a:pt x="1102413" y="1824498"/>
                </a:lnTo>
                <a:close/>
                <a:moveTo>
                  <a:pt x="831837" y="2445070"/>
                </a:moveTo>
                <a:lnTo>
                  <a:pt x="831837" y="2193610"/>
                </a:lnTo>
                <a:lnTo>
                  <a:pt x="579837" y="2193610"/>
                </a:lnTo>
                <a:lnTo>
                  <a:pt x="579837" y="2445070"/>
                </a:lnTo>
                <a:close/>
                <a:moveTo>
                  <a:pt x="1135469" y="2445070"/>
                </a:moveTo>
                <a:lnTo>
                  <a:pt x="1135469" y="2193610"/>
                </a:lnTo>
                <a:lnTo>
                  <a:pt x="883469" y="2193610"/>
                </a:lnTo>
                <a:lnTo>
                  <a:pt x="883469" y="2445070"/>
                </a:lnTo>
                <a:close/>
                <a:moveTo>
                  <a:pt x="831837" y="2738767"/>
                </a:moveTo>
                <a:lnTo>
                  <a:pt x="831837" y="2487307"/>
                </a:lnTo>
                <a:lnTo>
                  <a:pt x="579837" y="2487307"/>
                </a:lnTo>
                <a:lnTo>
                  <a:pt x="579837" y="2738767"/>
                </a:lnTo>
                <a:close/>
                <a:moveTo>
                  <a:pt x="1135469" y="2738767"/>
                </a:moveTo>
                <a:lnTo>
                  <a:pt x="1135469" y="2487307"/>
                </a:lnTo>
                <a:lnTo>
                  <a:pt x="883469" y="2487307"/>
                </a:lnTo>
                <a:lnTo>
                  <a:pt x="883469" y="2738767"/>
                </a:lnTo>
                <a:close/>
                <a:moveTo>
                  <a:pt x="858795" y="3306895"/>
                </a:moveTo>
                <a:lnTo>
                  <a:pt x="300360" y="2750307"/>
                </a:lnTo>
                <a:lnTo>
                  <a:pt x="302749" y="2750307"/>
                </a:lnTo>
                <a:lnTo>
                  <a:pt x="302749" y="2131254"/>
                </a:lnTo>
                <a:cubicBezTo>
                  <a:pt x="302749" y="2084411"/>
                  <a:pt x="340723" y="2046437"/>
                  <a:pt x="387566" y="2046437"/>
                </a:cubicBezTo>
                <a:lnTo>
                  <a:pt x="547717" y="2046437"/>
                </a:lnTo>
                <a:lnTo>
                  <a:pt x="568126" y="1964796"/>
                </a:lnTo>
                <a:lnTo>
                  <a:pt x="1153373" y="1964796"/>
                </a:lnTo>
                <a:lnTo>
                  <a:pt x="1173782" y="2046437"/>
                </a:lnTo>
                <a:lnTo>
                  <a:pt x="1333932" y="2046437"/>
                </a:lnTo>
                <a:cubicBezTo>
                  <a:pt x="1380775" y="2046437"/>
                  <a:pt x="1418749" y="2084411"/>
                  <a:pt x="1418749" y="2131254"/>
                </a:cubicBezTo>
                <a:lnTo>
                  <a:pt x="1418749" y="2751832"/>
                </a:lnTo>
                <a:lnTo>
                  <a:pt x="1414832" y="2751832"/>
                </a:lnTo>
                <a:close/>
                <a:moveTo>
                  <a:pt x="863754" y="3572198"/>
                </a:moveTo>
                <a:lnTo>
                  <a:pt x="862962" y="3572044"/>
                </a:lnTo>
                <a:lnTo>
                  <a:pt x="862170" y="3572198"/>
                </a:lnTo>
                <a:cubicBezTo>
                  <a:pt x="839670" y="3572198"/>
                  <a:pt x="817170" y="3563614"/>
                  <a:pt x="800003" y="3546448"/>
                </a:cubicBezTo>
                <a:lnTo>
                  <a:pt x="796872" y="3541733"/>
                </a:lnTo>
                <a:lnTo>
                  <a:pt x="25750" y="2770611"/>
                </a:lnTo>
                <a:cubicBezTo>
                  <a:pt x="-8584" y="2736277"/>
                  <a:pt x="-8584" y="2680611"/>
                  <a:pt x="25750" y="2646277"/>
                </a:cubicBezTo>
                <a:cubicBezTo>
                  <a:pt x="60083" y="2611944"/>
                  <a:pt x="115750" y="2611944"/>
                  <a:pt x="150083" y="2646277"/>
                </a:cubicBezTo>
                <a:lnTo>
                  <a:pt x="862962" y="3359155"/>
                </a:lnTo>
                <a:lnTo>
                  <a:pt x="1575840" y="2646277"/>
                </a:lnTo>
                <a:cubicBezTo>
                  <a:pt x="1610173" y="2611944"/>
                  <a:pt x="1665840" y="2611944"/>
                  <a:pt x="1700173" y="2646277"/>
                </a:cubicBezTo>
                <a:cubicBezTo>
                  <a:pt x="1734507" y="2680611"/>
                  <a:pt x="1734507" y="2736277"/>
                  <a:pt x="1700173" y="2770611"/>
                </a:cubicBezTo>
                <a:lnTo>
                  <a:pt x="929051" y="3541733"/>
                </a:lnTo>
                <a:lnTo>
                  <a:pt x="925920" y="3546448"/>
                </a:lnTo>
                <a:cubicBezTo>
                  <a:pt x="908753" y="3563614"/>
                  <a:pt x="886253" y="3572198"/>
                  <a:pt x="863754" y="357219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dirty="0"/>
          </a:p>
        </p:txBody>
      </p:sp>
      <p:sp>
        <p:nvSpPr>
          <p:cNvPr id="5" name="Rectangle 4"/>
          <p:cNvSpPr/>
          <p:nvPr userDrawn="1"/>
        </p:nvSpPr>
        <p:spPr>
          <a:xfrm flipH="1">
            <a:off x="3791744" y="0"/>
            <a:ext cx="840025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Tree>
    <p:extLst>
      <p:ext uri="{BB962C8B-B14F-4D97-AF65-F5344CB8AC3E}">
        <p14:creationId xmlns:p14="http://schemas.microsoft.com/office/powerpoint/2010/main" val="4182505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1_Basic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64638"/>
            <a:ext cx="12192000" cy="768085"/>
          </a:xfrm>
          <a:prstGeom prst="rect">
            <a:avLst/>
          </a:prstGeom>
        </p:spPr>
        <p:txBody>
          <a:bodyPr anchor="ctr"/>
          <a:lstStyle>
            <a:lvl1pPr marL="0" indent="0" algn="ctr">
              <a:buNone/>
              <a:defRPr sz="5333" b="0" baseline="0">
                <a:solidFill>
                  <a:schemeClr val="bg1"/>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932723"/>
            <a:ext cx="12192000" cy="384043"/>
          </a:xfrm>
          <a:prstGeom prst="rect">
            <a:avLst/>
          </a:prstGeom>
        </p:spPr>
        <p:txBody>
          <a:bodyPr anchor="ctr"/>
          <a:lstStyle>
            <a:lvl1pPr marL="0" indent="0" algn="ctr">
              <a:buNone/>
              <a:defRPr sz="1867" b="0" baseline="0">
                <a:solidFill>
                  <a:schemeClr val="bg1"/>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67339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asic Layout">
    <p:bg>
      <p:bgPr>
        <a:solidFill>
          <a:schemeClr val="bg1"/>
        </a:solidFill>
        <a:effectLst/>
      </p:bgPr>
    </p:bg>
    <p:spTree>
      <p:nvGrpSpPr>
        <p:cNvPr id="1" name=""/>
        <p:cNvGrpSpPr/>
        <p:nvPr/>
      </p:nvGrpSpPr>
      <p:grpSpPr>
        <a:xfrm>
          <a:off x="0" y="0"/>
          <a:ext cx="0" cy="0"/>
          <a:chOff x="0" y="0"/>
          <a:chExt cx="0" cy="0"/>
        </a:xfrm>
      </p:grpSpPr>
      <p:sp>
        <p:nvSpPr>
          <p:cNvPr id="4" name="자유형: 도형 3">
            <a:extLst>
              <a:ext uri="{FF2B5EF4-FFF2-40B4-BE49-F238E27FC236}">
                <a16:creationId xmlns:a16="http://schemas.microsoft.com/office/drawing/2014/main" id="{670F7E6B-EC81-4E1E-87B9-EEC3C2824BC5}"/>
              </a:ext>
            </a:extLst>
          </p:cNvPr>
          <p:cNvSpPr/>
          <p:nvPr userDrawn="1"/>
        </p:nvSpPr>
        <p:spPr>
          <a:xfrm rot="10800000">
            <a:off x="1325321" y="4493876"/>
            <a:ext cx="1050771" cy="2174813"/>
          </a:xfrm>
          <a:custGeom>
            <a:avLst/>
            <a:gdLst>
              <a:gd name="connsiteX0" fmla="*/ 1102413 w 1725923"/>
              <a:gd name="connsiteY0" fmla="*/ 1964795 h 3572198"/>
              <a:gd name="connsiteX1" fmla="*/ 619087 w 1725923"/>
              <a:gd name="connsiteY1" fmla="*/ 1964795 h 3572198"/>
              <a:gd name="connsiteX2" fmla="*/ 619087 w 1725923"/>
              <a:gd name="connsiteY2" fmla="*/ 143855 h 3572198"/>
              <a:gd name="connsiteX3" fmla="*/ 619087 w 1725923"/>
              <a:gd name="connsiteY3" fmla="*/ 140749 h 3572198"/>
              <a:gd name="connsiteX4" fmla="*/ 622193 w 1725923"/>
              <a:gd name="connsiteY4" fmla="*/ 140749 h 3572198"/>
              <a:gd name="connsiteX5" fmla="*/ 762942 w 1725923"/>
              <a:gd name="connsiteY5" fmla="*/ 0 h 3572198"/>
              <a:gd name="connsiteX6" fmla="*/ 753417 w 1725923"/>
              <a:gd name="connsiteY6" fmla="*/ 1825378 h 3572198"/>
              <a:gd name="connsiteX7" fmla="*/ 784462 w 1725923"/>
              <a:gd name="connsiteY7" fmla="*/ 1856423 h 3572198"/>
              <a:gd name="connsiteX8" fmla="*/ 815507 w 1725923"/>
              <a:gd name="connsiteY8" fmla="*/ 1825378 h 3572198"/>
              <a:gd name="connsiteX9" fmla="*/ 826256 w 1725923"/>
              <a:gd name="connsiteY9" fmla="*/ 0 h 3572198"/>
              <a:gd name="connsiteX10" fmla="*/ 898897 w 1725923"/>
              <a:gd name="connsiteY10" fmla="*/ 0 h 3572198"/>
              <a:gd name="connsiteX11" fmla="*/ 1102413 w 1725923"/>
              <a:gd name="connsiteY11" fmla="*/ 257962 h 3572198"/>
              <a:gd name="connsiteX12" fmla="*/ 1102413 w 1725923"/>
              <a:gd name="connsiteY12" fmla="*/ 435134 h 3572198"/>
              <a:gd name="connsiteX13" fmla="*/ 974435 w 1725923"/>
              <a:gd name="connsiteY13" fmla="*/ 554280 h 3572198"/>
              <a:gd name="connsiteX14" fmla="*/ 1102413 w 1725923"/>
              <a:gd name="connsiteY14" fmla="*/ 673428 h 3572198"/>
              <a:gd name="connsiteX15" fmla="*/ 1102413 w 1725923"/>
              <a:gd name="connsiteY15" fmla="*/ 802506 h 3572198"/>
              <a:gd name="connsiteX16" fmla="*/ 982216 w 1725923"/>
              <a:gd name="connsiteY16" fmla="*/ 921506 h 3572198"/>
              <a:gd name="connsiteX17" fmla="*/ 1102413 w 1725923"/>
              <a:gd name="connsiteY17" fmla="*/ 1040506 h 3572198"/>
              <a:gd name="connsiteX18" fmla="*/ 1102413 w 1725923"/>
              <a:gd name="connsiteY18" fmla="*/ 1148198 h 3572198"/>
              <a:gd name="connsiteX19" fmla="*/ 1016431 w 1725923"/>
              <a:gd name="connsiteY19" fmla="*/ 1262985 h 3572198"/>
              <a:gd name="connsiteX20" fmla="*/ 1102413 w 1725923"/>
              <a:gd name="connsiteY20" fmla="*/ 1377772 h 3572198"/>
              <a:gd name="connsiteX21" fmla="*/ 1102413 w 1725923"/>
              <a:gd name="connsiteY21" fmla="*/ 1511810 h 3572198"/>
              <a:gd name="connsiteX22" fmla="*/ 926889 w 1725923"/>
              <a:gd name="connsiteY22" fmla="*/ 1668154 h 3572198"/>
              <a:gd name="connsiteX23" fmla="*/ 1102413 w 1725923"/>
              <a:gd name="connsiteY23" fmla="*/ 1824498 h 3572198"/>
              <a:gd name="connsiteX24" fmla="*/ 831837 w 1725923"/>
              <a:gd name="connsiteY24" fmla="*/ 2445070 h 3572198"/>
              <a:gd name="connsiteX25" fmla="*/ 831837 w 1725923"/>
              <a:gd name="connsiteY25" fmla="*/ 2193610 h 3572198"/>
              <a:gd name="connsiteX26" fmla="*/ 579837 w 1725923"/>
              <a:gd name="connsiteY26" fmla="*/ 2193610 h 3572198"/>
              <a:gd name="connsiteX27" fmla="*/ 579837 w 1725923"/>
              <a:gd name="connsiteY27" fmla="*/ 2445070 h 3572198"/>
              <a:gd name="connsiteX28" fmla="*/ 1135469 w 1725923"/>
              <a:gd name="connsiteY28" fmla="*/ 2445070 h 3572198"/>
              <a:gd name="connsiteX29" fmla="*/ 1135469 w 1725923"/>
              <a:gd name="connsiteY29" fmla="*/ 2193610 h 3572198"/>
              <a:gd name="connsiteX30" fmla="*/ 883469 w 1725923"/>
              <a:gd name="connsiteY30" fmla="*/ 2193610 h 3572198"/>
              <a:gd name="connsiteX31" fmla="*/ 883469 w 1725923"/>
              <a:gd name="connsiteY31" fmla="*/ 2445070 h 3572198"/>
              <a:gd name="connsiteX32" fmla="*/ 831837 w 1725923"/>
              <a:gd name="connsiteY32" fmla="*/ 2738767 h 3572198"/>
              <a:gd name="connsiteX33" fmla="*/ 831837 w 1725923"/>
              <a:gd name="connsiteY33" fmla="*/ 2487307 h 3572198"/>
              <a:gd name="connsiteX34" fmla="*/ 579837 w 1725923"/>
              <a:gd name="connsiteY34" fmla="*/ 2487307 h 3572198"/>
              <a:gd name="connsiteX35" fmla="*/ 579837 w 1725923"/>
              <a:gd name="connsiteY35" fmla="*/ 2738767 h 3572198"/>
              <a:gd name="connsiteX36" fmla="*/ 1135469 w 1725923"/>
              <a:gd name="connsiteY36" fmla="*/ 2738767 h 3572198"/>
              <a:gd name="connsiteX37" fmla="*/ 1135469 w 1725923"/>
              <a:gd name="connsiteY37" fmla="*/ 2487307 h 3572198"/>
              <a:gd name="connsiteX38" fmla="*/ 883469 w 1725923"/>
              <a:gd name="connsiteY38" fmla="*/ 2487307 h 3572198"/>
              <a:gd name="connsiteX39" fmla="*/ 883469 w 1725923"/>
              <a:gd name="connsiteY39" fmla="*/ 2738767 h 3572198"/>
              <a:gd name="connsiteX40" fmla="*/ 858795 w 1725923"/>
              <a:gd name="connsiteY40" fmla="*/ 3306895 h 3572198"/>
              <a:gd name="connsiteX41" fmla="*/ 300360 w 1725923"/>
              <a:gd name="connsiteY41" fmla="*/ 2750307 h 3572198"/>
              <a:gd name="connsiteX42" fmla="*/ 302749 w 1725923"/>
              <a:gd name="connsiteY42" fmla="*/ 2750307 h 3572198"/>
              <a:gd name="connsiteX43" fmla="*/ 302749 w 1725923"/>
              <a:gd name="connsiteY43" fmla="*/ 2131254 h 3572198"/>
              <a:gd name="connsiteX44" fmla="*/ 387566 w 1725923"/>
              <a:gd name="connsiteY44" fmla="*/ 2046437 h 3572198"/>
              <a:gd name="connsiteX45" fmla="*/ 547717 w 1725923"/>
              <a:gd name="connsiteY45" fmla="*/ 2046437 h 3572198"/>
              <a:gd name="connsiteX46" fmla="*/ 568126 w 1725923"/>
              <a:gd name="connsiteY46" fmla="*/ 1964796 h 3572198"/>
              <a:gd name="connsiteX47" fmla="*/ 1153373 w 1725923"/>
              <a:gd name="connsiteY47" fmla="*/ 1964796 h 3572198"/>
              <a:gd name="connsiteX48" fmla="*/ 1173782 w 1725923"/>
              <a:gd name="connsiteY48" fmla="*/ 2046437 h 3572198"/>
              <a:gd name="connsiteX49" fmla="*/ 1333932 w 1725923"/>
              <a:gd name="connsiteY49" fmla="*/ 2046437 h 3572198"/>
              <a:gd name="connsiteX50" fmla="*/ 1418749 w 1725923"/>
              <a:gd name="connsiteY50" fmla="*/ 2131254 h 3572198"/>
              <a:gd name="connsiteX51" fmla="*/ 1418749 w 1725923"/>
              <a:gd name="connsiteY51" fmla="*/ 2751832 h 3572198"/>
              <a:gd name="connsiteX52" fmla="*/ 1414832 w 1725923"/>
              <a:gd name="connsiteY52" fmla="*/ 2751832 h 3572198"/>
              <a:gd name="connsiteX53" fmla="*/ 863754 w 1725923"/>
              <a:gd name="connsiteY53" fmla="*/ 3572198 h 3572198"/>
              <a:gd name="connsiteX54" fmla="*/ 862962 w 1725923"/>
              <a:gd name="connsiteY54" fmla="*/ 3572044 h 3572198"/>
              <a:gd name="connsiteX55" fmla="*/ 862170 w 1725923"/>
              <a:gd name="connsiteY55" fmla="*/ 3572198 h 3572198"/>
              <a:gd name="connsiteX56" fmla="*/ 800003 w 1725923"/>
              <a:gd name="connsiteY56" fmla="*/ 3546448 h 3572198"/>
              <a:gd name="connsiteX57" fmla="*/ 796872 w 1725923"/>
              <a:gd name="connsiteY57" fmla="*/ 3541733 h 3572198"/>
              <a:gd name="connsiteX58" fmla="*/ 25750 w 1725923"/>
              <a:gd name="connsiteY58" fmla="*/ 2770611 h 3572198"/>
              <a:gd name="connsiteX59" fmla="*/ 25750 w 1725923"/>
              <a:gd name="connsiteY59" fmla="*/ 2646277 h 3572198"/>
              <a:gd name="connsiteX60" fmla="*/ 150083 w 1725923"/>
              <a:gd name="connsiteY60" fmla="*/ 2646277 h 3572198"/>
              <a:gd name="connsiteX61" fmla="*/ 862962 w 1725923"/>
              <a:gd name="connsiteY61" fmla="*/ 3359155 h 3572198"/>
              <a:gd name="connsiteX62" fmla="*/ 1575840 w 1725923"/>
              <a:gd name="connsiteY62" fmla="*/ 2646277 h 3572198"/>
              <a:gd name="connsiteX63" fmla="*/ 1700173 w 1725923"/>
              <a:gd name="connsiteY63" fmla="*/ 2646277 h 3572198"/>
              <a:gd name="connsiteX64" fmla="*/ 1700173 w 1725923"/>
              <a:gd name="connsiteY64" fmla="*/ 2770611 h 3572198"/>
              <a:gd name="connsiteX65" fmla="*/ 929051 w 1725923"/>
              <a:gd name="connsiteY65" fmla="*/ 3541733 h 3572198"/>
              <a:gd name="connsiteX66" fmla="*/ 925920 w 1725923"/>
              <a:gd name="connsiteY66" fmla="*/ 3546448 h 3572198"/>
              <a:gd name="connsiteX67" fmla="*/ 863754 w 1725923"/>
              <a:gd name="connsiteY67" fmla="*/ 3572198 h 3572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725923" h="3572198">
                <a:moveTo>
                  <a:pt x="1102413" y="1964795"/>
                </a:moveTo>
                <a:lnTo>
                  <a:pt x="619087" y="1964795"/>
                </a:lnTo>
                <a:lnTo>
                  <a:pt x="619087" y="143855"/>
                </a:lnTo>
                <a:lnTo>
                  <a:pt x="619087" y="140749"/>
                </a:lnTo>
                <a:lnTo>
                  <a:pt x="622193" y="140749"/>
                </a:lnTo>
                <a:lnTo>
                  <a:pt x="762942" y="0"/>
                </a:lnTo>
                <a:lnTo>
                  <a:pt x="753417" y="1825378"/>
                </a:lnTo>
                <a:cubicBezTo>
                  <a:pt x="753417" y="1842524"/>
                  <a:pt x="767316" y="1856423"/>
                  <a:pt x="784462" y="1856423"/>
                </a:cubicBezTo>
                <a:cubicBezTo>
                  <a:pt x="801608" y="1856423"/>
                  <a:pt x="815507" y="1842524"/>
                  <a:pt x="815507" y="1825378"/>
                </a:cubicBezTo>
                <a:cubicBezTo>
                  <a:pt x="816913" y="1216919"/>
                  <a:pt x="824850" y="608459"/>
                  <a:pt x="826256" y="0"/>
                </a:cubicBezTo>
                <a:lnTo>
                  <a:pt x="898897" y="0"/>
                </a:lnTo>
                <a:lnTo>
                  <a:pt x="1102413" y="257962"/>
                </a:lnTo>
                <a:lnTo>
                  <a:pt x="1102413" y="435134"/>
                </a:lnTo>
                <a:lnTo>
                  <a:pt x="974435" y="554280"/>
                </a:lnTo>
                <a:lnTo>
                  <a:pt x="1102413" y="673428"/>
                </a:lnTo>
                <a:lnTo>
                  <a:pt x="1102413" y="802506"/>
                </a:lnTo>
                <a:lnTo>
                  <a:pt x="982216" y="921506"/>
                </a:lnTo>
                <a:lnTo>
                  <a:pt x="1102413" y="1040506"/>
                </a:lnTo>
                <a:lnTo>
                  <a:pt x="1102413" y="1148198"/>
                </a:lnTo>
                <a:lnTo>
                  <a:pt x="1016431" y="1262985"/>
                </a:lnTo>
                <a:lnTo>
                  <a:pt x="1102413" y="1377772"/>
                </a:lnTo>
                <a:lnTo>
                  <a:pt x="1102413" y="1511810"/>
                </a:lnTo>
                <a:lnTo>
                  <a:pt x="926889" y="1668154"/>
                </a:lnTo>
                <a:lnTo>
                  <a:pt x="1102413" y="1824498"/>
                </a:lnTo>
                <a:close/>
                <a:moveTo>
                  <a:pt x="831837" y="2445070"/>
                </a:moveTo>
                <a:lnTo>
                  <a:pt x="831837" y="2193610"/>
                </a:lnTo>
                <a:lnTo>
                  <a:pt x="579837" y="2193610"/>
                </a:lnTo>
                <a:lnTo>
                  <a:pt x="579837" y="2445070"/>
                </a:lnTo>
                <a:close/>
                <a:moveTo>
                  <a:pt x="1135469" y="2445070"/>
                </a:moveTo>
                <a:lnTo>
                  <a:pt x="1135469" y="2193610"/>
                </a:lnTo>
                <a:lnTo>
                  <a:pt x="883469" y="2193610"/>
                </a:lnTo>
                <a:lnTo>
                  <a:pt x="883469" y="2445070"/>
                </a:lnTo>
                <a:close/>
                <a:moveTo>
                  <a:pt x="831837" y="2738767"/>
                </a:moveTo>
                <a:lnTo>
                  <a:pt x="831837" y="2487307"/>
                </a:lnTo>
                <a:lnTo>
                  <a:pt x="579837" y="2487307"/>
                </a:lnTo>
                <a:lnTo>
                  <a:pt x="579837" y="2738767"/>
                </a:lnTo>
                <a:close/>
                <a:moveTo>
                  <a:pt x="1135469" y="2738767"/>
                </a:moveTo>
                <a:lnTo>
                  <a:pt x="1135469" y="2487307"/>
                </a:lnTo>
                <a:lnTo>
                  <a:pt x="883469" y="2487307"/>
                </a:lnTo>
                <a:lnTo>
                  <a:pt x="883469" y="2738767"/>
                </a:lnTo>
                <a:close/>
                <a:moveTo>
                  <a:pt x="858795" y="3306895"/>
                </a:moveTo>
                <a:lnTo>
                  <a:pt x="300360" y="2750307"/>
                </a:lnTo>
                <a:lnTo>
                  <a:pt x="302749" y="2750307"/>
                </a:lnTo>
                <a:lnTo>
                  <a:pt x="302749" y="2131254"/>
                </a:lnTo>
                <a:cubicBezTo>
                  <a:pt x="302749" y="2084411"/>
                  <a:pt x="340723" y="2046437"/>
                  <a:pt x="387566" y="2046437"/>
                </a:cubicBezTo>
                <a:lnTo>
                  <a:pt x="547717" y="2046437"/>
                </a:lnTo>
                <a:lnTo>
                  <a:pt x="568126" y="1964796"/>
                </a:lnTo>
                <a:lnTo>
                  <a:pt x="1153373" y="1964796"/>
                </a:lnTo>
                <a:lnTo>
                  <a:pt x="1173782" y="2046437"/>
                </a:lnTo>
                <a:lnTo>
                  <a:pt x="1333932" y="2046437"/>
                </a:lnTo>
                <a:cubicBezTo>
                  <a:pt x="1380775" y="2046437"/>
                  <a:pt x="1418749" y="2084411"/>
                  <a:pt x="1418749" y="2131254"/>
                </a:cubicBezTo>
                <a:lnTo>
                  <a:pt x="1418749" y="2751832"/>
                </a:lnTo>
                <a:lnTo>
                  <a:pt x="1414832" y="2751832"/>
                </a:lnTo>
                <a:close/>
                <a:moveTo>
                  <a:pt x="863754" y="3572198"/>
                </a:moveTo>
                <a:lnTo>
                  <a:pt x="862962" y="3572044"/>
                </a:lnTo>
                <a:lnTo>
                  <a:pt x="862170" y="3572198"/>
                </a:lnTo>
                <a:cubicBezTo>
                  <a:pt x="839670" y="3572198"/>
                  <a:pt x="817170" y="3563614"/>
                  <a:pt x="800003" y="3546448"/>
                </a:cubicBezTo>
                <a:lnTo>
                  <a:pt x="796872" y="3541733"/>
                </a:lnTo>
                <a:lnTo>
                  <a:pt x="25750" y="2770611"/>
                </a:lnTo>
                <a:cubicBezTo>
                  <a:pt x="-8584" y="2736277"/>
                  <a:pt x="-8584" y="2680611"/>
                  <a:pt x="25750" y="2646277"/>
                </a:cubicBezTo>
                <a:cubicBezTo>
                  <a:pt x="60083" y="2611944"/>
                  <a:pt x="115750" y="2611944"/>
                  <a:pt x="150083" y="2646277"/>
                </a:cubicBezTo>
                <a:lnTo>
                  <a:pt x="862962" y="3359155"/>
                </a:lnTo>
                <a:lnTo>
                  <a:pt x="1575840" y="2646277"/>
                </a:lnTo>
                <a:cubicBezTo>
                  <a:pt x="1610173" y="2611944"/>
                  <a:pt x="1665840" y="2611944"/>
                  <a:pt x="1700173" y="2646277"/>
                </a:cubicBezTo>
                <a:cubicBezTo>
                  <a:pt x="1734507" y="2680611"/>
                  <a:pt x="1734507" y="2736277"/>
                  <a:pt x="1700173" y="2770611"/>
                </a:cubicBezTo>
                <a:lnTo>
                  <a:pt x="929051" y="3541733"/>
                </a:lnTo>
                <a:lnTo>
                  <a:pt x="925920" y="3546448"/>
                </a:lnTo>
                <a:cubicBezTo>
                  <a:pt x="908753" y="3563614"/>
                  <a:pt x="886253" y="3572198"/>
                  <a:pt x="863754" y="357219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dirty="0"/>
          </a:p>
        </p:txBody>
      </p:sp>
      <p:sp>
        <p:nvSpPr>
          <p:cNvPr id="5" name="Rectangle 4"/>
          <p:cNvSpPr/>
          <p:nvPr userDrawn="1"/>
        </p:nvSpPr>
        <p:spPr>
          <a:xfrm flipH="1">
            <a:off x="3791744" y="0"/>
            <a:ext cx="840025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Tree>
    <p:extLst>
      <p:ext uri="{BB962C8B-B14F-4D97-AF65-F5344CB8AC3E}">
        <p14:creationId xmlns:p14="http://schemas.microsoft.com/office/powerpoint/2010/main" val="212359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2_Basic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dirty="0">
              <a:latin typeface="+mj-lt"/>
            </a:endParaRPr>
          </a:p>
        </p:txBody>
      </p:sp>
      <p:sp>
        <p:nvSpPr>
          <p:cNvPr id="4" name="Text Placeholder 9"/>
          <p:cNvSpPr>
            <a:spLocks noGrp="1"/>
          </p:cNvSpPr>
          <p:nvPr>
            <p:ph type="body" sz="quarter" idx="10" hasCustomPrompt="1"/>
          </p:nvPr>
        </p:nvSpPr>
        <p:spPr>
          <a:xfrm>
            <a:off x="239349" y="164638"/>
            <a:ext cx="5856651" cy="768085"/>
          </a:xfrm>
          <a:prstGeom prst="rect">
            <a:avLst/>
          </a:prstGeom>
        </p:spPr>
        <p:txBody>
          <a:bodyPr anchor="ctr"/>
          <a:lstStyle>
            <a:lvl1pPr marL="0" indent="0" algn="l">
              <a:buNone/>
              <a:defRPr sz="5333" b="0" baseline="0">
                <a:solidFill>
                  <a:schemeClr val="bg1"/>
                </a:solidFill>
                <a:latin typeface="+mj-lt"/>
                <a:cs typeface="Arial" pitchFamily="34" charset="0"/>
              </a:defRPr>
            </a:lvl1pPr>
          </a:lstStyle>
          <a:p>
            <a:pPr lvl="0"/>
            <a:r>
              <a:rPr lang="en-US" altLang="ko-KR" dirty="0"/>
              <a:t>BASIC LAYOUT</a:t>
            </a:r>
          </a:p>
        </p:txBody>
      </p:sp>
      <p:sp>
        <p:nvSpPr>
          <p:cNvPr id="5" name="Text Placeholder 9"/>
          <p:cNvSpPr>
            <a:spLocks noGrp="1"/>
          </p:cNvSpPr>
          <p:nvPr>
            <p:ph type="body" sz="quarter" idx="11" hasCustomPrompt="1"/>
          </p:nvPr>
        </p:nvSpPr>
        <p:spPr>
          <a:xfrm>
            <a:off x="239349" y="932723"/>
            <a:ext cx="5856651" cy="384043"/>
          </a:xfrm>
          <a:prstGeom prst="rect">
            <a:avLst/>
          </a:prstGeom>
        </p:spPr>
        <p:txBody>
          <a:bodyPr anchor="ctr"/>
          <a:lstStyle>
            <a:lvl1pPr marL="0" indent="0" algn="l">
              <a:buNone/>
              <a:defRPr sz="1867" b="0" baseline="0">
                <a:solidFill>
                  <a:schemeClr val="bg1"/>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312210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asic Layout">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3839750" y="0"/>
            <a:ext cx="45125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 name="Text Placeholder 9"/>
          <p:cNvSpPr>
            <a:spLocks noGrp="1"/>
          </p:cNvSpPr>
          <p:nvPr>
            <p:ph type="body" sz="quarter" idx="12" hasCustomPrompt="1"/>
          </p:nvPr>
        </p:nvSpPr>
        <p:spPr>
          <a:xfrm>
            <a:off x="3839750" y="932723"/>
            <a:ext cx="4512501" cy="768084"/>
          </a:xfrm>
          <a:prstGeom prst="rect">
            <a:avLst/>
          </a:prstGeom>
        </p:spPr>
        <p:txBody>
          <a:bodyPr anchor="ctr"/>
          <a:lstStyle>
            <a:lvl1pPr marL="0" indent="0" algn="ctr">
              <a:buNone/>
              <a:defRPr b="0" baseline="0">
                <a:solidFill>
                  <a:schemeClr val="bg1"/>
                </a:solidFill>
                <a:latin typeface="+mj-lt"/>
                <a:cs typeface="Arial" pitchFamily="34" charset="0"/>
              </a:defRPr>
            </a:lvl1pPr>
          </a:lstStyle>
          <a:p>
            <a:pPr lvl="0"/>
            <a:r>
              <a:rPr lang="en-US" altLang="ko-KR" dirty="0"/>
              <a:t>Welcome!!</a:t>
            </a:r>
          </a:p>
        </p:txBody>
      </p:sp>
      <p:sp>
        <p:nvSpPr>
          <p:cNvPr id="9" name="Text Placeholder 9"/>
          <p:cNvSpPr>
            <a:spLocks noGrp="1"/>
          </p:cNvSpPr>
          <p:nvPr>
            <p:ph type="body" sz="quarter" idx="13" hasCustomPrompt="1"/>
          </p:nvPr>
        </p:nvSpPr>
        <p:spPr>
          <a:xfrm>
            <a:off x="3839552" y="1700808"/>
            <a:ext cx="4512501" cy="384043"/>
          </a:xfrm>
          <a:prstGeom prst="rect">
            <a:avLst/>
          </a:prstGeom>
        </p:spPr>
        <p:txBody>
          <a:bodyPr anchor="ctr"/>
          <a:lstStyle>
            <a:lvl1pPr marL="0" indent="0" algn="ctr">
              <a:buNone/>
              <a:defRPr sz="1867" b="0" baseline="0">
                <a:solidFill>
                  <a:schemeClr val="bg1"/>
                </a:solidFill>
                <a:latin typeface="+mn-lt"/>
                <a:cs typeface="Arial" pitchFamily="34" charset="0"/>
              </a:defRPr>
            </a:lvl1pPr>
          </a:lstStyle>
          <a:p>
            <a:pPr lvl="0"/>
            <a:r>
              <a:rPr lang="en-US" altLang="ko-KR" dirty="0"/>
              <a:t>Insert the title of your subtitle Here</a:t>
            </a:r>
          </a:p>
        </p:txBody>
      </p:sp>
      <p:grpSp>
        <p:nvGrpSpPr>
          <p:cNvPr id="2" name="그룹 1">
            <a:extLst>
              <a:ext uri="{FF2B5EF4-FFF2-40B4-BE49-F238E27FC236}">
                <a16:creationId xmlns:a16="http://schemas.microsoft.com/office/drawing/2014/main" id="{7D1EE0A1-77C2-4B31-A125-F437B5CF117F}"/>
              </a:ext>
            </a:extLst>
          </p:cNvPr>
          <p:cNvGrpSpPr/>
          <p:nvPr userDrawn="1"/>
        </p:nvGrpSpPr>
        <p:grpSpPr>
          <a:xfrm>
            <a:off x="5499317" y="2290555"/>
            <a:ext cx="1193369" cy="2763447"/>
            <a:chOff x="4124487" y="1717916"/>
            <a:chExt cx="895027" cy="2072585"/>
          </a:xfrm>
        </p:grpSpPr>
        <p:sp>
          <p:nvSpPr>
            <p:cNvPr id="22" name="Oval 21"/>
            <p:cNvSpPr/>
            <p:nvPr userDrawn="1"/>
          </p:nvSpPr>
          <p:spPr>
            <a:xfrm>
              <a:off x="4211503" y="3642376"/>
              <a:ext cx="751895" cy="148125"/>
            </a:xfrm>
            <a:prstGeom prst="ellipse">
              <a:avLst/>
            </a:prstGeom>
            <a:solidFill>
              <a:schemeClr val="tx1">
                <a:alpha val="22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 name="자유형: 도형 9">
              <a:extLst>
                <a:ext uri="{FF2B5EF4-FFF2-40B4-BE49-F238E27FC236}">
                  <a16:creationId xmlns:a16="http://schemas.microsoft.com/office/drawing/2014/main" id="{3F6DD790-57EE-4039-81D7-2805440C3498}"/>
                </a:ext>
              </a:extLst>
            </p:cNvPr>
            <p:cNvSpPr/>
            <p:nvPr userDrawn="1"/>
          </p:nvSpPr>
          <p:spPr>
            <a:xfrm rot="10800000">
              <a:off x="4124487" y="1717916"/>
              <a:ext cx="895027" cy="1852465"/>
            </a:xfrm>
            <a:custGeom>
              <a:avLst/>
              <a:gdLst>
                <a:gd name="connsiteX0" fmla="*/ 1102413 w 1725923"/>
                <a:gd name="connsiteY0" fmla="*/ 1964795 h 3572198"/>
                <a:gd name="connsiteX1" fmla="*/ 619087 w 1725923"/>
                <a:gd name="connsiteY1" fmla="*/ 1964795 h 3572198"/>
                <a:gd name="connsiteX2" fmla="*/ 619087 w 1725923"/>
                <a:gd name="connsiteY2" fmla="*/ 143855 h 3572198"/>
                <a:gd name="connsiteX3" fmla="*/ 619087 w 1725923"/>
                <a:gd name="connsiteY3" fmla="*/ 140749 h 3572198"/>
                <a:gd name="connsiteX4" fmla="*/ 622193 w 1725923"/>
                <a:gd name="connsiteY4" fmla="*/ 140749 h 3572198"/>
                <a:gd name="connsiteX5" fmla="*/ 762942 w 1725923"/>
                <a:gd name="connsiteY5" fmla="*/ 0 h 3572198"/>
                <a:gd name="connsiteX6" fmla="*/ 753417 w 1725923"/>
                <a:gd name="connsiteY6" fmla="*/ 1825378 h 3572198"/>
                <a:gd name="connsiteX7" fmla="*/ 784462 w 1725923"/>
                <a:gd name="connsiteY7" fmla="*/ 1856423 h 3572198"/>
                <a:gd name="connsiteX8" fmla="*/ 815507 w 1725923"/>
                <a:gd name="connsiteY8" fmla="*/ 1825378 h 3572198"/>
                <a:gd name="connsiteX9" fmla="*/ 826256 w 1725923"/>
                <a:gd name="connsiteY9" fmla="*/ 0 h 3572198"/>
                <a:gd name="connsiteX10" fmla="*/ 898897 w 1725923"/>
                <a:gd name="connsiteY10" fmla="*/ 0 h 3572198"/>
                <a:gd name="connsiteX11" fmla="*/ 1102413 w 1725923"/>
                <a:gd name="connsiteY11" fmla="*/ 257962 h 3572198"/>
                <a:gd name="connsiteX12" fmla="*/ 1102413 w 1725923"/>
                <a:gd name="connsiteY12" fmla="*/ 435134 h 3572198"/>
                <a:gd name="connsiteX13" fmla="*/ 974435 w 1725923"/>
                <a:gd name="connsiteY13" fmla="*/ 554280 h 3572198"/>
                <a:gd name="connsiteX14" fmla="*/ 1102413 w 1725923"/>
                <a:gd name="connsiteY14" fmla="*/ 673428 h 3572198"/>
                <a:gd name="connsiteX15" fmla="*/ 1102413 w 1725923"/>
                <a:gd name="connsiteY15" fmla="*/ 802506 h 3572198"/>
                <a:gd name="connsiteX16" fmla="*/ 982216 w 1725923"/>
                <a:gd name="connsiteY16" fmla="*/ 921506 h 3572198"/>
                <a:gd name="connsiteX17" fmla="*/ 1102413 w 1725923"/>
                <a:gd name="connsiteY17" fmla="*/ 1040506 h 3572198"/>
                <a:gd name="connsiteX18" fmla="*/ 1102413 w 1725923"/>
                <a:gd name="connsiteY18" fmla="*/ 1148198 h 3572198"/>
                <a:gd name="connsiteX19" fmla="*/ 1016431 w 1725923"/>
                <a:gd name="connsiteY19" fmla="*/ 1262985 h 3572198"/>
                <a:gd name="connsiteX20" fmla="*/ 1102413 w 1725923"/>
                <a:gd name="connsiteY20" fmla="*/ 1377772 h 3572198"/>
                <a:gd name="connsiteX21" fmla="*/ 1102413 w 1725923"/>
                <a:gd name="connsiteY21" fmla="*/ 1511810 h 3572198"/>
                <a:gd name="connsiteX22" fmla="*/ 926889 w 1725923"/>
                <a:gd name="connsiteY22" fmla="*/ 1668154 h 3572198"/>
                <a:gd name="connsiteX23" fmla="*/ 1102413 w 1725923"/>
                <a:gd name="connsiteY23" fmla="*/ 1824498 h 3572198"/>
                <a:gd name="connsiteX24" fmla="*/ 831837 w 1725923"/>
                <a:gd name="connsiteY24" fmla="*/ 2445070 h 3572198"/>
                <a:gd name="connsiteX25" fmla="*/ 831837 w 1725923"/>
                <a:gd name="connsiteY25" fmla="*/ 2193610 h 3572198"/>
                <a:gd name="connsiteX26" fmla="*/ 579837 w 1725923"/>
                <a:gd name="connsiteY26" fmla="*/ 2193610 h 3572198"/>
                <a:gd name="connsiteX27" fmla="*/ 579837 w 1725923"/>
                <a:gd name="connsiteY27" fmla="*/ 2445070 h 3572198"/>
                <a:gd name="connsiteX28" fmla="*/ 1135469 w 1725923"/>
                <a:gd name="connsiteY28" fmla="*/ 2445070 h 3572198"/>
                <a:gd name="connsiteX29" fmla="*/ 1135469 w 1725923"/>
                <a:gd name="connsiteY29" fmla="*/ 2193610 h 3572198"/>
                <a:gd name="connsiteX30" fmla="*/ 883469 w 1725923"/>
                <a:gd name="connsiteY30" fmla="*/ 2193610 h 3572198"/>
                <a:gd name="connsiteX31" fmla="*/ 883469 w 1725923"/>
                <a:gd name="connsiteY31" fmla="*/ 2445070 h 3572198"/>
                <a:gd name="connsiteX32" fmla="*/ 831837 w 1725923"/>
                <a:gd name="connsiteY32" fmla="*/ 2738767 h 3572198"/>
                <a:gd name="connsiteX33" fmla="*/ 831837 w 1725923"/>
                <a:gd name="connsiteY33" fmla="*/ 2487307 h 3572198"/>
                <a:gd name="connsiteX34" fmla="*/ 579837 w 1725923"/>
                <a:gd name="connsiteY34" fmla="*/ 2487307 h 3572198"/>
                <a:gd name="connsiteX35" fmla="*/ 579837 w 1725923"/>
                <a:gd name="connsiteY35" fmla="*/ 2738767 h 3572198"/>
                <a:gd name="connsiteX36" fmla="*/ 1135469 w 1725923"/>
                <a:gd name="connsiteY36" fmla="*/ 2738767 h 3572198"/>
                <a:gd name="connsiteX37" fmla="*/ 1135469 w 1725923"/>
                <a:gd name="connsiteY37" fmla="*/ 2487307 h 3572198"/>
                <a:gd name="connsiteX38" fmla="*/ 883469 w 1725923"/>
                <a:gd name="connsiteY38" fmla="*/ 2487307 h 3572198"/>
                <a:gd name="connsiteX39" fmla="*/ 883469 w 1725923"/>
                <a:gd name="connsiteY39" fmla="*/ 2738767 h 3572198"/>
                <a:gd name="connsiteX40" fmla="*/ 858795 w 1725923"/>
                <a:gd name="connsiteY40" fmla="*/ 3306895 h 3572198"/>
                <a:gd name="connsiteX41" fmla="*/ 300360 w 1725923"/>
                <a:gd name="connsiteY41" fmla="*/ 2750307 h 3572198"/>
                <a:gd name="connsiteX42" fmla="*/ 302749 w 1725923"/>
                <a:gd name="connsiteY42" fmla="*/ 2750307 h 3572198"/>
                <a:gd name="connsiteX43" fmla="*/ 302749 w 1725923"/>
                <a:gd name="connsiteY43" fmla="*/ 2131254 h 3572198"/>
                <a:gd name="connsiteX44" fmla="*/ 387566 w 1725923"/>
                <a:gd name="connsiteY44" fmla="*/ 2046437 h 3572198"/>
                <a:gd name="connsiteX45" fmla="*/ 547717 w 1725923"/>
                <a:gd name="connsiteY45" fmla="*/ 2046437 h 3572198"/>
                <a:gd name="connsiteX46" fmla="*/ 568126 w 1725923"/>
                <a:gd name="connsiteY46" fmla="*/ 1964796 h 3572198"/>
                <a:gd name="connsiteX47" fmla="*/ 1153373 w 1725923"/>
                <a:gd name="connsiteY47" fmla="*/ 1964796 h 3572198"/>
                <a:gd name="connsiteX48" fmla="*/ 1173782 w 1725923"/>
                <a:gd name="connsiteY48" fmla="*/ 2046437 h 3572198"/>
                <a:gd name="connsiteX49" fmla="*/ 1333932 w 1725923"/>
                <a:gd name="connsiteY49" fmla="*/ 2046437 h 3572198"/>
                <a:gd name="connsiteX50" fmla="*/ 1418749 w 1725923"/>
                <a:gd name="connsiteY50" fmla="*/ 2131254 h 3572198"/>
                <a:gd name="connsiteX51" fmla="*/ 1418749 w 1725923"/>
                <a:gd name="connsiteY51" fmla="*/ 2751832 h 3572198"/>
                <a:gd name="connsiteX52" fmla="*/ 1414832 w 1725923"/>
                <a:gd name="connsiteY52" fmla="*/ 2751832 h 3572198"/>
                <a:gd name="connsiteX53" fmla="*/ 863754 w 1725923"/>
                <a:gd name="connsiteY53" fmla="*/ 3572198 h 3572198"/>
                <a:gd name="connsiteX54" fmla="*/ 862962 w 1725923"/>
                <a:gd name="connsiteY54" fmla="*/ 3572044 h 3572198"/>
                <a:gd name="connsiteX55" fmla="*/ 862170 w 1725923"/>
                <a:gd name="connsiteY55" fmla="*/ 3572198 h 3572198"/>
                <a:gd name="connsiteX56" fmla="*/ 800003 w 1725923"/>
                <a:gd name="connsiteY56" fmla="*/ 3546448 h 3572198"/>
                <a:gd name="connsiteX57" fmla="*/ 796872 w 1725923"/>
                <a:gd name="connsiteY57" fmla="*/ 3541733 h 3572198"/>
                <a:gd name="connsiteX58" fmla="*/ 25750 w 1725923"/>
                <a:gd name="connsiteY58" fmla="*/ 2770611 h 3572198"/>
                <a:gd name="connsiteX59" fmla="*/ 25750 w 1725923"/>
                <a:gd name="connsiteY59" fmla="*/ 2646277 h 3572198"/>
                <a:gd name="connsiteX60" fmla="*/ 150083 w 1725923"/>
                <a:gd name="connsiteY60" fmla="*/ 2646277 h 3572198"/>
                <a:gd name="connsiteX61" fmla="*/ 862962 w 1725923"/>
                <a:gd name="connsiteY61" fmla="*/ 3359155 h 3572198"/>
                <a:gd name="connsiteX62" fmla="*/ 1575840 w 1725923"/>
                <a:gd name="connsiteY62" fmla="*/ 2646277 h 3572198"/>
                <a:gd name="connsiteX63" fmla="*/ 1700173 w 1725923"/>
                <a:gd name="connsiteY63" fmla="*/ 2646277 h 3572198"/>
                <a:gd name="connsiteX64" fmla="*/ 1700173 w 1725923"/>
                <a:gd name="connsiteY64" fmla="*/ 2770611 h 3572198"/>
                <a:gd name="connsiteX65" fmla="*/ 929051 w 1725923"/>
                <a:gd name="connsiteY65" fmla="*/ 3541733 h 3572198"/>
                <a:gd name="connsiteX66" fmla="*/ 925920 w 1725923"/>
                <a:gd name="connsiteY66" fmla="*/ 3546448 h 3572198"/>
                <a:gd name="connsiteX67" fmla="*/ 863754 w 1725923"/>
                <a:gd name="connsiteY67" fmla="*/ 3572198 h 3572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725923" h="3572198">
                  <a:moveTo>
                    <a:pt x="1102413" y="1964795"/>
                  </a:moveTo>
                  <a:lnTo>
                    <a:pt x="619087" y="1964795"/>
                  </a:lnTo>
                  <a:lnTo>
                    <a:pt x="619087" y="143855"/>
                  </a:lnTo>
                  <a:lnTo>
                    <a:pt x="619087" y="140749"/>
                  </a:lnTo>
                  <a:lnTo>
                    <a:pt x="622193" y="140749"/>
                  </a:lnTo>
                  <a:lnTo>
                    <a:pt x="762942" y="0"/>
                  </a:lnTo>
                  <a:lnTo>
                    <a:pt x="753417" y="1825378"/>
                  </a:lnTo>
                  <a:cubicBezTo>
                    <a:pt x="753417" y="1842524"/>
                    <a:pt x="767316" y="1856423"/>
                    <a:pt x="784462" y="1856423"/>
                  </a:cubicBezTo>
                  <a:cubicBezTo>
                    <a:pt x="801608" y="1856423"/>
                    <a:pt x="815507" y="1842524"/>
                    <a:pt x="815507" y="1825378"/>
                  </a:cubicBezTo>
                  <a:cubicBezTo>
                    <a:pt x="816913" y="1216919"/>
                    <a:pt x="824850" y="608459"/>
                    <a:pt x="826256" y="0"/>
                  </a:cubicBezTo>
                  <a:lnTo>
                    <a:pt x="898897" y="0"/>
                  </a:lnTo>
                  <a:lnTo>
                    <a:pt x="1102413" y="257962"/>
                  </a:lnTo>
                  <a:lnTo>
                    <a:pt x="1102413" y="435134"/>
                  </a:lnTo>
                  <a:lnTo>
                    <a:pt x="974435" y="554280"/>
                  </a:lnTo>
                  <a:lnTo>
                    <a:pt x="1102413" y="673428"/>
                  </a:lnTo>
                  <a:lnTo>
                    <a:pt x="1102413" y="802506"/>
                  </a:lnTo>
                  <a:lnTo>
                    <a:pt x="982216" y="921506"/>
                  </a:lnTo>
                  <a:lnTo>
                    <a:pt x="1102413" y="1040506"/>
                  </a:lnTo>
                  <a:lnTo>
                    <a:pt x="1102413" y="1148198"/>
                  </a:lnTo>
                  <a:lnTo>
                    <a:pt x="1016431" y="1262985"/>
                  </a:lnTo>
                  <a:lnTo>
                    <a:pt x="1102413" y="1377772"/>
                  </a:lnTo>
                  <a:lnTo>
                    <a:pt x="1102413" y="1511810"/>
                  </a:lnTo>
                  <a:lnTo>
                    <a:pt x="926889" y="1668154"/>
                  </a:lnTo>
                  <a:lnTo>
                    <a:pt x="1102413" y="1824498"/>
                  </a:lnTo>
                  <a:close/>
                  <a:moveTo>
                    <a:pt x="831837" y="2445070"/>
                  </a:moveTo>
                  <a:lnTo>
                    <a:pt x="831837" y="2193610"/>
                  </a:lnTo>
                  <a:lnTo>
                    <a:pt x="579837" y="2193610"/>
                  </a:lnTo>
                  <a:lnTo>
                    <a:pt x="579837" y="2445070"/>
                  </a:lnTo>
                  <a:close/>
                  <a:moveTo>
                    <a:pt x="1135469" y="2445070"/>
                  </a:moveTo>
                  <a:lnTo>
                    <a:pt x="1135469" y="2193610"/>
                  </a:lnTo>
                  <a:lnTo>
                    <a:pt x="883469" y="2193610"/>
                  </a:lnTo>
                  <a:lnTo>
                    <a:pt x="883469" y="2445070"/>
                  </a:lnTo>
                  <a:close/>
                  <a:moveTo>
                    <a:pt x="831837" y="2738767"/>
                  </a:moveTo>
                  <a:lnTo>
                    <a:pt x="831837" y="2487307"/>
                  </a:lnTo>
                  <a:lnTo>
                    <a:pt x="579837" y="2487307"/>
                  </a:lnTo>
                  <a:lnTo>
                    <a:pt x="579837" y="2738767"/>
                  </a:lnTo>
                  <a:close/>
                  <a:moveTo>
                    <a:pt x="1135469" y="2738767"/>
                  </a:moveTo>
                  <a:lnTo>
                    <a:pt x="1135469" y="2487307"/>
                  </a:lnTo>
                  <a:lnTo>
                    <a:pt x="883469" y="2487307"/>
                  </a:lnTo>
                  <a:lnTo>
                    <a:pt x="883469" y="2738767"/>
                  </a:lnTo>
                  <a:close/>
                  <a:moveTo>
                    <a:pt x="858795" y="3306895"/>
                  </a:moveTo>
                  <a:lnTo>
                    <a:pt x="300360" y="2750307"/>
                  </a:lnTo>
                  <a:lnTo>
                    <a:pt x="302749" y="2750307"/>
                  </a:lnTo>
                  <a:lnTo>
                    <a:pt x="302749" y="2131254"/>
                  </a:lnTo>
                  <a:cubicBezTo>
                    <a:pt x="302749" y="2084411"/>
                    <a:pt x="340723" y="2046437"/>
                    <a:pt x="387566" y="2046437"/>
                  </a:cubicBezTo>
                  <a:lnTo>
                    <a:pt x="547717" y="2046437"/>
                  </a:lnTo>
                  <a:lnTo>
                    <a:pt x="568126" y="1964796"/>
                  </a:lnTo>
                  <a:lnTo>
                    <a:pt x="1153373" y="1964796"/>
                  </a:lnTo>
                  <a:lnTo>
                    <a:pt x="1173782" y="2046437"/>
                  </a:lnTo>
                  <a:lnTo>
                    <a:pt x="1333932" y="2046437"/>
                  </a:lnTo>
                  <a:cubicBezTo>
                    <a:pt x="1380775" y="2046437"/>
                    <a:pt x="1418749" y="2084411"/>
                    <a:pt x="1418749" y="2131254"/>
                  </a:cubicBezTo>
                  <a:lnTo>
                    <a:pt x="1418749" y="2751832"/>
                  </a:lnTo>
                  <a:lnTo>
                    <a:pt x="1414832" y="2751832"/>
                  </a:lnTo>
                  <a:close/>
                  <a:moveTo>
                    <a:pt x="863754" y="3572198"/>
                  </a:moveTo>
                  <a:lnTo>
                    <a:pt x="862962" y="3572044"/>
                  </a:lnTo>
                  <a:lnTo>
                    <a:pt x="862170" y="3572198"/>
                  </a:lnTo>
                  <a:cubicBezTo>
                    <a:pt x="839670" y="3572198"/>
                    <a:pt x="817170" y="3563614"/>
                    <a:pt x="800003" y="3546448"/>
                  </a:cubicBezTo>
                  <a:lnTo>
                    <a:pt x="796872" y="3541733"/>
                  </a:lnTo>
                  <a:lnTo>
                    <a:pt x="25750" y="2770611"/>
                  </a:lnTo>
                  <a:cubicBezTo>
                    <a:pt x="-8584" y="2736277"/>
                    <a:pt x="-8584" y="2680611"/>
                    <a:pt x="25750" y="2646277"/>
                  </a:cubicBezTo>
                  <a:cubicBezTo>
                    <a:pt x="60083" y="2611944"/>
                    <a:pt x="115750" y="2611944"/>
                    <a:pt x="150083" y="2646277"/>
                  </a:cubicBezTo>
                  <a:lnTo>
                    <a:pt x="862962" y="3359155"/>
                  </a:lnTo>
                  <a:lnTo>
                    <a:pt x="1575840" y="2646277"/>
                  </a:lnTo>
                  <a:cubicBezTo>
                    <a:pt x="1610173" y="2611944"/>
                    <a:pt x="1665840" y="2611944"/>
                    <a:pt x="1700173" y="2646277"/>
                  </a:cubicBezTo>
                  <a:cubicBezTo>
                    <a:pt x="1734507" y="2680611"/>
                    <a:pt x="1734507" y="2736277"/>
                    <a:pt x="1700173" y="2770611"/>
                  </a:cubicBezTo>
                  <a:lnTo>
                    <a:pt x="929051" y="3541733"/>
                  </a:lnTo>
                  <a:lnTo>
                    <a:pt x="925920" y="3546448"/>
                  </a:lnTo>
                  <a:cubicBezTo>
                    <a:pt x="908753" y="3563614"/>
                    <a:pt x="886253" y="3572198"/>
                    <a:pt x="863754" y="357219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spTree>
    <p:extLst>
      <p:ext uri="{BB962C8B-B14F-4D97-AF65-F5344CB8AC3E}">
        <p14:creationId xmlns:p14="http://schemas.microsoft.com/office/powerpoint/2010/main" val="538596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Basic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64638"/>
            <a:ext cx="12192000" cy="768085"/>
          </a:xfrm>
          <a:prstGeom prst="rect">
            <a:avLst/>
          </a:prstGeom>
        </p:spPr>
        <p:txBody>
          <a:bodyPr anchor="ctr"/>
          <a:lstStyle>
            <a:lvl1pPr marL="0" indent="0" algn="ctr">
              <a:buNone/>
              <a:defRPr sz="5333" b="0" baseline="0">
                <a:solidFill>
                  <a:schemeClr val="bg1"/>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932723"/>
            <a:ext cx="12192000" cy="384043"/>
          </a:xfrm>
          <a:prstGeom prst="rect">
            <a:avLst/>
          </a:prstGeom>
        </p:spPr>
        <p:txBody>
          <a:bodyPr anchor="ctr"/>
          <a:lstStyle>
            <a:lvl1pPr marL="0" indent="0" algn="ctr">
              <a:buNone/>
              <a:defRPr sz="1867" b="0" baseline="0">
                <a:solidFill>
                  <a:schemeClr val="bg1"/>
                </a:solidFill>
                <a:latin typeface="+mn-lt"/>
                <a:cs typeface="Arial" pitchFamily="34" charset="0"/>
              </a:defRPr>
            </a:lvl1pPr>
          </a:lstStyle>
          <a:p>
            <a:pPr lvl="0"/>
            <a:r>
              <a:rPr lang="en-US" altLang="ko-KR" dirty="0"/>
              <a:t>Insert the title of your subtitle Here</a:t>
            </a:r>
          </a:p>
        </p:txBody>
      </p:sp>
      <p:sp>
        <p:nvSpPr>
          <p:cNvPr id="7" name="Picture Placeholder 2"/>
          <p:cNvSpPr>
            <a:spLocks noGrp="1"/>
          </p:cNvSpPr>
          <p:nvPr>
            <p:ph type="pic" idx="1" hasCustomPrompt="1"/>
          </p:nvPr>
        </p:nvSpPr>
        <p:spPr>
          <a:xfrm>
            <a:off x="719403" y="2760259"/>
            <a:ext cx="2304256" cy="2592000"/>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
        <p:nvSpPr>
          <p:cNvPr id="2" name="Oval 1"/>
          <p:cNvSpPr/>
          <p:nvPr userDrawn="1"/>
        </p:nvSpPr>
        <p:spPr>
          <a:xfrm>
            <a:off x="3765736" y="1919349"/>
            <a:ext cx="2048227" cy="2048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9" name="Oval 8"/>
          <p:cNvSpPr/>
          <p:nvPr userDrawn="1"/>
        </p:nvSpPr>
        <p:spPr>
          <a:xfrm>
            <a:off x="6556040" y="1919349"/>
            <a:ext cx="2048227" cy="2048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12" name="Oval 11"/>
          <p:cNvSpPr/>
          <p:nvPr userDrawn="1"/>
        </p:nvSpPr>
        <p:spPr>
          <a:xfrm>
            <a:off x="9346343" y="1919349"/>
            <a:ext cx="2048227" cy="2048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13" name="Oval 12"/>
          <p:cNvSpPr/>
          <p:nvPr userDrawn="1"/>
        </p:nvSpPr>
        <p:spPr>
          <a:xfrm>
            <a:off x="3765736" y="4180624"/>
            <a:ext cx="2048227" cy="2048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14" name="Oval 13"/>
          <p:cNvSpPr/>
          <p:nvPr userDrawn="1"/>
        </p:nvSpPr>
        <p:spPr>
          <a:xfrm>
            <a:off x="6556040" y="4180624"/>
            <a:ext cx="2048227" cy="2048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15" name="Oval 14"/>
          <p:cNvSpPr/>
          <p:nvPr userDrawn="1"/>
        </p:nvSpPr>
        <p:spPr>
          <a:xfrm>
            <a:off x="9346343" y="4180624"/>
            <a:ext cx="2048227" cy="2048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Tree>
    <p:extLst>
      <p:ext uri="{BB962C8B-B14F-4D97-AF65-F5344CB8AC3E}">
        <p14:creationId xmlns:p14="http://schemas.microsoft.com/office/powerpoint/2010/main" val="2444026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Basic Layout">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4943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 name="Text Placeholder 9"/>
          <p:cNvSpPr>
            <a:spLocks noGrp="1"/>
          </p:cNvSpPr>
          <p:nvPr>
            <p:ph type="body" sz="quarter" idx="10" hasCustomPrompt="1"/>
          </p:nvPr>
        </p:nvSpPr>
        <p:spPr>
          <a:xfrm>
            <a:off x="442563" y="68627"/>
            <a:ext cx="2735627" cy="3168352"/>
          </a:xfrm>
          <a:prstGeom prst="rect">
            <a:avLst/>
          </a:prstGeom>
        </p:spPr>
        <p:txBody>
          <a:bodyPr anchor="ctr"/>
          <a:lstStyle>
            <a:lvl1pPr marL="0" indent="0" algn="l">
              <a:buNone/>
              <a:defRPr sz="5333" b="1" baseline="0">
                <a:solidFill>
                  <a:schemeClr val="bg1"/>
                </a:solidFill>
                <a:latin typeface="+mj-lt"/>
                <a:cs typeface="Arial" pitchFamily="34" charset="0"/>
              </a:defRPr>
            </a:lvl1pPr>
          </a:lstStyle>
          <a:p>
            <a:pPr lvl="0"/>
            <a:r>
              <a:rPr lang="en-US" altLang="ko-KR" dirty="0"/>
              <a:t>Our </a:t>
            </a:r>
          </a:p>
          <a:p>
            <a:pPr lvl="0"/>
            <a:r>
              <a:rPr lang="en-US" altLang="ko-KR" dirty="0"/>
              <a:t>Team </a:t>
            </a:r>
          </a:p>
          <a:p>
            <a:pPr lvl="0"/>
            <a:r>
              <a:rPr lang="en-US" altLang="ko-KR" dirty="0"/>
              <a:t>Layout</a:t>
            </a:r>
          </a:p>
        </p:txBody>
      </p:sp>
      <p:sp>
        <p:nvSpPr>
          <p:cNvPr id="8" name="Picture Placeholder 2"/>
          <p:cNvSpPr>
            <a:spLocks noGrp="1"/>
          </p:cNvSpPr>
          <p:nvPr>
            <p:ph type="pic" idx="1" hasCustomPrompt="1"/>
          </p:nvPr>
        </p:nvSpPr>
        <p:spPr>
          <a:xfrm>
            <a:off x="3793267" y="164637"/>
            <a:ext cx="2304256" cy="2016224"/>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
        <p:nvSpPr>
          <p:cNvPr id="9" name="Picture Placeholder 2"/>
          <p:cNvSpPr>
            <a:spLocks noGrp="1"/>
          </p:cNvSpPr>
          <p:nvPr>
            <p:ph type="pic" idx="11" hasCustomPrompt="1"/>
          </p:nvPr>
        </p:nvSpPr>
        <p:spPr>
          <a:xfrm>
            <a:off x="3793267" y="2398797"/>
            <a:ext cx="2304256" cy="2016224"/>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
        <p:nvSpPr>
          <p:cNvPr id="12" name="Picture Placeholder 2"/>
          <p:cNvSpPr>
            <a:spLocks noGrp="1"/>
          </p:cNvSpPr>
          <p:nvPr>
            <p:ph type="pic" idx="12" hasCustomPrompt="1"/>
          </p:nvPr>
        </p:nvSpPr>
        <p:spPr>
          <a:xfrm>
            <a:off x="3793267" y="4632959"/>
            <a:ext cx="2304256" cy="2016224"/>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
        <p:nvSpPr>
          <p:cNvPr id="11" name="자유형: 도형 10">
            <a:extLst>
              <a:ext uri="{FF2B5EF4-FFF2-40B4-BE49-F238E27FC236}">
                <a16:creationId xmlns:a16="http://schemas.microsoft.com/office/drawing/2014/main" id="{87F12CC0-5557-4349-BC6B-EE11FD7CD601}"/>
              </a:ext>
            </a:extLst>
          </p:cNvPr>
          <p:cNvSpPr/>
          <p:nvPr userDrawn="1"/>
        </p:nvSpPr>
        <p:spPr>
          <a:xfrm rot="10800000">
            <a:off x="1325321" y="4293096"/>
            <a:ext cx="1050771" cy="2174813"/>
          </a:xfrm>
          <a:custGeom>
            <a:avLst/>
            <a:gdLst>
              <a:gd name="connsiteX0" fmla="*/ 1102413 w 1725923"/>
              <a:gd name="connsiteY0" fmla="*/ 1964795 h 3572198"/>
              <a:gd name="connsiteX1" fmla="*/ 619087 w 1725923"/>
              <a:gd name="connsiteY1" fmla="*/ 1964795 h 3572198"/>
              <a:gd name="connsiteX2" fmla="*/ 619087 w 1725923"/>
              <a:gd name="connsiteY2" fmla="*/ 143855 h 3572198"/>
              <a:gd name="connsiteX3" fmla="*/ 619087 w 1725923"/>
              <a:gd name="connsiteY3" fmla="*/ 140749 h 3572198"/>
              <a:gd name="connsiteX4" fmla="*/ 622193 w 1725923"/>
              <a:gd name="connsiteY4" fmla="*/ 140749 h 3572198"/>
              <a:gd name="connsiteX5" fmla="*/ 762942 w 1725923"/>
              <a:gd name="connsiteY5" fmla="*/ 0 h 3572198"/>
              <a:gd name="connsiteX6" fmla="*/ 753417 w 1725923"/>
              <a:gd name="connsiteY6" fmla="*/ 1825378 h 3572198"/>
              <a:gd name="connsiteX7" fmla="*/ 784462 w 1725923"/>
              <a:gd name="connsiteY7" fmla="*/ 1856423 h 3572198"/>
              <a:gd name="connsiteX8" fmla="*/ 815507 w 1725923"/>
              <a:gd name="connsiteY8" fmla="*/ 1825378 h 3572198"/>
              <a:gd name="connsiteX9" fmla="*/ 826256 w 1725923"/>
              <a:gd name="connsiteY9" fmla="*/ 0 h 3572198"/>
              <a:gd name="connsiteX10" fmla="*/ 898897 w 1725923"/>
              <a:gd name="connsiteY10" fmla="*/ 0 h 3572198"/>
              <a:gd name="connsiteX11" fmla="*/ 1102413 w 1725923"/>
              <a:gd name="connsiteY11" fmla="*/ 257962 h 3572198"/>
              <a:gd name="connsiteX12" fmla="*/ 1102413 w 1725923"/>
              <a:gd name="connsiteY12" fmla="*/ 435134 h 3572198"/>
              <a:gd name="connsiteX13" fmla="*/ 974435 w 1725923"/>
              <a:gd name="connsiteY13" fmla="*/ 554280 h 3572198"/>
              <a:gd name="connsiteX14" fmla="*/ 1102413 w 1725923"/>
              <a:gd name="connsiteY14" fmla="*/ 673428 h 3572198"/>
              <a:gd name="connsiteX15" fmla="*/ 1102413 w 1725923"/>
              <a:gd name="connsiteY15" fmla="*/ 802506 h 3572198"/>
              <a:gd name="connsiteX16" fmla="*/ 982216 w 1725923"/>
              <a:gd name="connsiteY16" fmla="*/ 921506 h 3572198"/>
              <a:gd name="connsiteX17" fmla="*/ 1102413 w 1725923"/>
              <a:gd name="connsiteY17" fmla="*/ 1040506 h 3572198"/>
              <a:gd name="connsiteX18" fmla="*/ 1102413 w 1725923"/>
              <a:gd name="connsiteY18" fmla="*/ 1148198 h 3572198"/>
              <a:gd name="connsiteX19" fmla="*/ 1016431 w 1725923"/>
              <a:gd name="connsiteY19" fmla="*/ 1262985 h 3572198"/>
              <a:gd name="connsiteX20" fmla="*/ 1102413 w 1725923"/>
              <a:gd name="connsiteY20" fmla="*/ 1377772 h 3572198"/>
              <a:gd name="connsiteX21" fmla="*/ 1102413 w 1725923"/>
              <a:gd name="connsiteY21" fmla="*/ 1511810 h 3572198"/>
              <a:gd name="connsiteX22" fmla="*/ 926889 w 1725923"/>
              <a:gd name="connsiteY22" fmla="*/ 1668154 h 3572198"/>
              <a:gd name="connsiteX23" fmla="*/ 1102413 w 1725923"/>
              <a:gd name="connsiteY23" fmla="*/ 1824498 h 3572198"/>
              <a:gd name="connsiteX24" fmla="*/ 831837 w 1725923"/>
              <a:gd name="connsiteY24" fmla="*/ 2445070 h 3572198"/>
              <a:gd name="connsiteX25" fmla="*/ 831837 w 1725923"/>
              <a:gd name="connsiteY25" fmla="*/ 2193610 h 3572198"/>
              <a:gd name="connsiteX26" fmla="*/ 579837 w 1725923"/>
              <a:gd name="connsiteY26" fmla="*/ 2193610 h 3572198"/>
              <a:gd name="connsiteX27" fmla="*/ 579837 w 1725923"/>
              <a:gd name="connsiteY27" fmla="*/ 2445070 h 3572198"/>
              <a:gd name="connsiteX28" fmla="*/ 1135469 w 1725923"/>
              <a:gd name="connsiteY28" fmla="*/ 2445070 h 3572198"/>
              <a:gd name="connsiteX29" fmla="*/ 1135469 w 1725923"/>
              <a:gd name="connsiteY29" fmla="*/ 2193610 h 3572198"/>
              <a:gd name="connsiteX30" fmla="*/ 883469 w 1725923"/>
              <a:gd name="connsiteY30" fmla="*/ 2193610 h 3572198"/>
              <a:gd name="connsiteX31" fmla="*/ 883469 w 1725923"/>
              <a:gd name="connsiteY31" fmla="*/ 2445070 h 3572198"/>
              <a:gd name="connsiteX32" fmla="*/ 831837 w 1725923"/>
              <a:gd name="connsiteY32" fmla="*/ 2738767 h 3572198"/>
              <a:gd name="connsiteX33" fmla="*/ 831837 w 1725923"/>
              <a:gd name="connsiteY33" fmla="*/ 2487307 h 3572198"/>
              <a:gd name="connsiteX34" fmla="*/ 579837 w 1725923"/>
              <a:gd name="connsiteY34" fmla="*/ 2487307 h 3572198"/>
              <a:gd name="connsiteX35" fmla="*/ 579837 w 1725923"/>
              <a:gd name="connsiteY35" fmla="*/ 2738767 h 3572198"/>
              <a:gd name="connsiteX36" fmla="*/ 1135469 w 1725923"/>
              <a:gd name="connsiteY36" fmla="*/ 2738767 h 3572198"/>
              <a:gd name="connsiteX37" fmla="*/ 1135469 w 1725923"/>
              <a:gd name="connsiteY37" fmla="*/ 2487307 h 3572198"/>
              <a:gd name="connsiteX38" fmla="*/ 883469 w 1725923"/>
              <a:gd name="connsiteY38" fmla="*/ 2487307 h 3572198"/>
              <a:gd name="connsiteX39" fmla="*/ 883469 w 1725923"/>
              <a:gd name="connsiteY39" fmla="*/ 2738767 h 3572198"/>
              <a:gd name="connsiteX40" fmla="*/ 858795 w 1725923"/>
              <a:gd name="connsiteY40" fmla="*/ 3306895 h 3572198"/>
              <a:gd name="connsiteX41" fmla="*/ 300360 w 1725923"/>
              <a:gd name="connsiteY41" fmla="*/ 2750307 h 3572198"/>
              <a:gd name="connsiteX42" fmla="*/ 302749 w 1725923"/>
              <a:gd name="connsiteY42" fmla="*/ 2750307 h 3572198"/>
              <a:gd name="connsiteX43" fmla="*/ 302749 w 1725923"/>
              <a:gd name="connsiteY43" fmla="*/ 2131254 h 3572198"/>
              <a:gd name="connsiteX44" fmla="*/ 387566 w 1725923"/>
              <a:gd name="connsiteY44" fmla="*/ 2046437 h 3572198"/>
              <a:gd name="connsiteX45" fmla="*/ 547717 w 1725923"/>
              <a:gd name="connsiteY45" fmla="*/ 2046437 h 3572198"/>
              <a:gd name="connsiteX46" fmla="*/ 568126 w 1725923"/>
              <a:gd name="connsiteY46" fmla="*/ 1964796 h 3572198"/>
              <a:gd name="connsiteX47" fmla="*/ 1153373 w 1725923"/>
              <a:gd name="connsiteY47" fmla="*/ 1964796 h 3572198"/>
              <a:gd name="connsiteX48" fmla="*/ 1173782 w 1725923"/>
              <a:gd name="connsiteY48" fmla="*/ 2046437 h 3572198"/>
              <a:gd name="connsiteX49" fmla="*/ 1333932 w 1725923"/>
              <a:gd name="connsiteY49" fmla="*/ 2046437 h 3572198"/>
              <a:gd name="connsiteX50" fmla="*/ 1418749 w 1725923"/>
              <a:gd name="connsiteY50" fmla="*/ 2131254 h 3572198"/>
              <a:gd name="connsiteX51" fmla="*/ 1418749 w 1725923"/>
              <a:gd name="connsiteY51" fmla="*/ 2751832 h 3572198"/>
              <a:gd name="connsiteX52" fmla="*/ 1414832 w 1725923"/>
              <a:gd name="connsiteY52" fmla="*/ 2751832 h 3572198"/>
              <a:gd name="connsiteX53" fmla="*/ 863754 w 1725923"/>
              <a:gd name="connsiteY53" fmla="*/ 3572198 h 3572198"/>
              <a:gd name="connsiteX54" fmla="*/ 862962 w 1725923"/>
              <a:gd name="connsiteY54" fmla="*/ 3572044 h 3572198"/>
              <a:gd name="connsiteX55" fmla="*/ 862170 w 1725923"/>
              <a:gd name="connsiteY55" fmla="*/ 3572198 h 3572198"/>
              <a:gd name="connsiteX56" fmla="*/ 800003 w 1725923"/>
              <a:gd name="connsiteY56" fmla="*/ 3546448 h 3572198"/>
              <a:gd name="connsiteX57" fmla="*/ 796872 w 1725923"/>
              <a:gd name="connsiteY57" fmla="*/ 3541733 h 3572198"/>
              <a:gd name="connsiteX58" fmla="*/ 25750 w 1725923"/>
              <a:gd name="connsiteY58" fmla="*/ 2770611 h 3572198"/>
              <a:gd name="connsiteX59" fmla="*/ 25750 w 1725923"/>
              <a:gd name="connsiteY59" fmla="*/ 2646277 h 3572198"/>
              <a:gd name="connsiteX60" fmla="*/ 150083 w 1725923"/>
              <a:gd name="connsiteY60" fmla="*/ 2646277 h 3572198"/>
              <a:gd name="connsiteX61" fmla="*/ 862962 w 1725923"/>
              <a:gd name="connsiteY61" fmla="*/ 3359155 h 3572198"/>
              <a:gd name="connsiteX62" fmla="*/ 1575840 w 1725923"/>
              <a:gd name="connsiteY62" fmla="*/ 2646277 h 3572198"/>
              <a:gd name="connsiteX63" fmla="*/ 1700173 w 1725923"/>
              <a:gd name="connsiteY63" fmla="*/ 2646277 h 3572198"/>
              <a:gd name="connsiteX64" fmla="*/ 1700173 w 1725923"/>
              <a:gd name="connsiteY64" fmla="*/ 2770611 h 3572198"/>
              <a:gd name="connsiteX65" fmla="*/ 929051 w 1725923"/>
              <a:gd name="connsiteY65" fmla="*/ 3541733 h 3572198"/>
              <a:gd name="connsiteX66" fmla="*/ 925920 w 1725923"/>
              <a:gd name="connsiteY66" fmla="*/ 3546448 h 3572198"/>
              <a:gd name="connsiteX67" fmla="*/ 863754 w 1725923"/>
              <a:gd name="connsiteY67" fmla="*/ 3572198 h 3572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725923" h="3572198">
                <a:moveTo>
                  <a:pt x="1102413" y="1964795"/>
                </a:moveTo>
                <a:lnTo>
                  <a:pt x="619087" y="1964795"/>
                </a:lnTo>
                <a:lnTo>
                  <a:pt x="619087" y="143855"/>
                </a:lnTo>
                <a:lnTo>
                  <a:pt x="619087" y="140749"/>
                </a:lnTo>
                <a:lnTo>
                  <a:pt x="622193" y="140749"/>
                </a:lnTo>
                <a:lnTo>
                  <a:pt x="762942" y="0"/>
                </a:lnTo>
                <a:lnTo>
                  <a:pt x="753417" y="1825378"/>
                </a:lnTo>
                <a:cubicBezTo>
                  <a:pt x="753417" y="1842524"/>
                  <a:pt x="767316" y="1856423"/>
                  <a:pt x="784462" y="1856423"/>
                </a:cubicBezTo>
                <a:cubicBezTo>
                  <a:pt x="801608" y="1856423"/>
                  <a:pt x="815507" y="1842524"/>
                  <a:pt x="815507" y="1825378"/>
                </a:cubicBezTo>
                <a:cubicBezTo>
                  <a:pt x="816913" y="1216919"/>
                  <a:pt x="824850" y="608459"/>
                  <a:pt x="826256" y="0"/>
                </a:cubicBezTo>
                <a:lnTo>
                  <a:pt x="898897" y="0"/>
                </a:lnTo>
                <a:lnTo>
                  <a:pt x="1102413" y="257962"/>
                </a:lnTo>
                <a:lnTo>
                  <a:pt x="1102413" y="435134"/>
                </a:lnTo>
                <a:lnTo>
                  <a:pt x="974435" y="554280"/>
                </a:lnTo>
                <a:lnTo>
                  <a:pt x="1102413" y="673428"/>
                </a:lnTo>
                <a:lnTo>
                  <a:pt x="1102413" y="802506"/>
                </a:lnTo>
                <a:lnTo>
                  <a:pt x="982216" y="921506"/>
                </a:lnTo>
                <a:lnTo>
                  <a:pt x="1102413" y="1040506"/>
                </a:lnTo>
                <a:lnTo>
                  <a:pt x="1102413" y="1148198"/>
                </a:lnTo>
                <a:lnTo>
                  <a:pt x="1016431" y="1262985"/>
                </a:lnTo>
                <a:lnTo>
                  <a:pt x="1102413" y="1377772"/>
                </a:lnTo>
                <a:lnTo>
                  <a:pt x="1102413" y="1511810"/>
                </a:lnTo>
                <a:lnTo>
                  <a:pt x="926889" y="1668154"/>
                </a:lnTo>
                <a:lnTo>
                  <a:pt x="1102413" y="1824498"/>
                </a:lnTo>
                <a:close/>
                <a:moveTo>
                  <a:pt x="831837" y="2445070"/>
                </a:moveTo>
                <a:lnTo>
                  <a:pt x="831837" y="2193610"/>
                </a:lnTo>
                <a:lnTo>
                  <a:pt x="579837" y="2193610"/>
                </a:lnTo>
                <a:lnTo>
                  <a:pt x="579837" y="2445070"/>
                </a:lnTo>
                <a:close/>
                <a:moveTo>
                  <a:pt x="1135469" y="2445070"/>
                </a:moveTo>
                <a:lnTo>
                  <a:pt x="1135469" y="2193610"/>
                </a:lnTo>
                <a:lnTo>
                  <a:pt x="883469" y="2193610"/>
                </a:lnTo>
                <a:lnTo>
                  <a:pt x="883469" y="2445070"/>
                </a:lnTo>
                <a:close/>
                <a:moveTo>
                  <a:pt x="831837" y="2738767"/>
                </a:moveTo>
                <a:lnTo>
                  <a:pt x="831837" y="2487307"/>
                </a:lnTo>
                <a:lnTo>
                  <a:pt x="579837" y="2487307"/>
                </a:lnTo>
                <a:lnTo>
                  <a:pt x="579837" y="2738767"/>
                </a:lnTo>
                <a:close/>
                <a:moveTo>
                  <a:pt x="1135469" y="2738767"/>
                </a:moveTo>
                <a:lnTo>
                  <a:pt x="1135469" y="2487307"/>
                </a:lnTo>
                <a:lnTo>
                  <a:pt x="883469" y="2487307"/>
                </a:lnTo>
                <a:lnTo>
                  <a:pt x="883469" y="2738767"/>
                </a:lnTo>
                <a:close/>
                <a:moveTo>
                  <a:pt x="858795" y="3306895"/>
                </a:moveTo>
                <a:lnTo>
                  <a:pt x="300360" y="2750307"/>
                </a:lnTo>
                <a:lnTo>
                  <a:pt x="302749" y="2750307"/>
                </a:lnTo>
                <a:lnTo>
                  <a:pt x="302749" y="2131254"/>
                </a:lnTo>
                <a:cubicBezTo>
                  <a:pt x="302749" y="2084411"/>
                  <a:pt x="340723" y="2046437"/>
                  <a:pt x="387566" y="2046437"/>
                </a:cubicBezTo>
                <a:lnTo>
                  <a:pt x="547717" y="2046437"/>
                </a:lnTo>
                <a:lnTo>
                  <a:pt x="568126" y="1964796"/>
                </a:lnTo>
                <a:lnTo>
                  <a:pt x="1153373" y="1964796"/>
                </a:lnTo>
                <a:lnTo>
                  <a:pt x="1173782" y="2046437"/>
                </a:lnTo>
                <a:lnTo>
                  <a:pt x="1333932" y="2046437"/>
                </a:lnTo>
                <a:cubicBezTo>
                  <a:pt x="1380775" y="2046437"/>
                  <a:pt x="1418749" y="2084411"/>
                  <a:pt x="1418749" y="2131254"/>
                </a:cubicBezTo>
                <a:lnTo>
                  <a:pt x="1418749" y="2751832"/>
                </a:lnTo>
                <a:lnTo>
                  <a:pt x="1414832" y="2751832"/>
                </a:lnTo>
                <a:close/>
                <a:moveTo>
                  <a:pt x="863754" y="3572198"/>
                </a:moveTo>
                <a:lnTo>
                  <a:pt x="862962" y="3572044"/>
                </a:lnTo>
                <a:lnTo>
                  <a:pt x="862170" y="3572198"/>
                </a:lnTo>
                <a:cubicBezTo>
                  <a:pt x="839670" y="3572198"/>
                  <a:pt x="817170" y="3563614"/>
                  <a:pt x="800003" y="3546448"/>
                </a:cubicBezTo>
                <a:lnTo>
                  <a:pt x="796872" y="3541733"/>
                </a:lnTo>
                <a:lnTo>
                  <a:pt x="25750" y="2770611"/>
                </a:lnTo>
                <a:cubicBezTo>
                  <a:pt x="-8584" y="2736277"/>
                  <a:pt x="-8584" y="2680611"/>
                  <a:pt x="25750" y="2646277"/>
                </a:cubicBezTo>
                <a:cubicBezTo>
                  <a:pt x="60083" y="2611944"/>
                  <a:pt x="115750" y="2611944"/>
                  <a:pt x="150083" y="2646277"/>
                </a:cubicBezTo>
                <a:lnTo>
                  <a:pt x="862962" y="3359155"/>
                </a:lnTo>
                <a:lnTo>
                  <a:pt x="1575840" y="2646277"/>
                </a:lnTo>
                <a:cubicBezTo>
                  <a:pt x="1610173" y="2611944"/>
                  <a:pt x="1665840" y="2611944"/>
                  <a:pt x="1700173" y="2646277"/>
                </a:cubicBezTo>
                <a:cubicBezTo>
                  <a:pt x="1734507" y="2680611"/>
                  <a:pt x="1734507" y="2736277"/>
                  <a:pt x="1700173" y="2770611"/>
                </a:cubicBezTo>
                <a:lnTo>
                  <a:pt x="929051" y="3541733"/>
                </a:lnTo>
                <a:lnTo>
                  <a:pt x="925920" y="3546448"/>
                </a:lnTo>
                <a:cubicBezTo>
                  <a:pt x="908753" y="3563614"/>
                  <a:pt x="886253" y="3572198"/>
                  <a:pt x="863754" y="357219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Tree>
    <p:extLst>
      <p:ext uri="{BB962C8B-B14F-4D97-AF65-F5344CB8AC3E}">
        <p14:creationId xmlns:p14="http://schemas.microsoft.com/office/powerpoint/2010/main" val="1480488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Basic Layout">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6096000" y="0"/>
            <a:ext cx="54726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 name="Picture Placeholder 2"/>
          <p:cNvSpPr>
            <a:spLocks noGrp="1"/>
          </p:cNvSpPr>
          <p:nvPr>
            <p:ph type="pic" idx="1" hasCustomPrompt="1"/>
          </p:nvPr>
        </p:nvSpPr>
        <p:spPr>
          <a:xfrm>
            <a:off x="0" y="2828324"/>
            <a:ext cx="12192000" cy="3510256"/>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Tree>
    <p:extLst>
      <p:ext uri="{BB962C8B-B14F-4D97-AF65-F5344CB8AC3E}">
        <p14:creationId xmlns:p14="http://schemas.microsoft.com/office/powerpoint/2010/main" val="162411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3155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1219170" rtl="0" eaLnBrk="1" latinLnBrk="1"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1"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1"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1"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ko-KR"/>
      </a:defPPr>
      <a:lvl1pPr marL="0" algn="l" defTabSz="1219170" rtl="0" eaLnBrk="1" latinLnBrk="1" hangingPunct="1">
        <a:defRPr sz="2400" kern="1200">
          <a:solidFill>
            <a:schemeClr val="tx1"/>
          </a:solidFill>
          <a:latin typeface="+mn-lt"/>
          <a:ea typeface="+mn-ea"/>
          <a:cs typeface="+mn-cs"/>
        </a:defRPr>
      </a:lvl1pPr>
      <a:lvl2pPr marL="609585" algn="l" defTabSz="1219170" rtl="0" eaLnBrk="1" latinLnBrk="1" hangingPunct="1">
        <a:defRPr sz="2400" kern="1200">
          <a:solidFill>
            <a:schemeClr val="tx1"/>
          </a:solidFill>
          <a:latin typeface="+mn-lt"/>
          <a:ea typeface="+mn-ea"/>
          <a:cs typeface="+mn-cs"/>
        </a:defRPr>
      </a:lvl2pPr>
      <a:lvl3pPr marL="1219170" algn="l" defTabSz="1219170" rtl="0" eaLnBrk="1" latinLnBrk="1" hangingPunct="1">
        <a:defRPr sz="2400" kern="1200">
          <a:solidFill>
            <a:schemeClr val="tx1"/>
          </a:solidFill>
          <a:latin typeface="+mn-lt"/>
          <a:ea typeface="+mn-ea"/>
          <a:cs typeface="+mn-cs"/>
        </a:defRPr>
      </a:lvl3pPr>
      <a:lvl4pPr marL="1828754" algn="l" defTabSz="1219170" rtl="0" eaLnBrk="1" latinLnBrk="1" hangingPunct="1">
        <a:defRPr sz="2400" kern="1200">
          <a:solidFill>
            <a:schemeClr val="tx1"/>
          </a:solidFill>
          <a:latin typeface="+mn-lt"/>
          <a:ea typeface="+mn-ea"/>
          <a:cs typeface="+mn-cs"/>
        </a:defRPr>
      </a:lvl4pPr>
      <a:lvl5pPr marL="2438339" algn="l" defTabSz="1219170" rtl="0" eaLnBrk="1" latinLnBrk="1" hangingPunct="1">
        <a:defRPr sz="2400" kern="1200">
          <a:solidFill>
            <a:schemeClr val="tx1"/>
          </a:solidFill>
          <a:latin typeface="+mn-lt"/>
          <a:ea typeface="+mn-ea"/>
          <a:cs typeface="+mn-cs"/>
        </a:defRPr>
      </a:lvl5pPr>
      <a:lvl6pPr marL="3047924" algn="l" defTabSz="1219170" rtl="0" eaLnBrk="1" latinLnBrk="1" hangingPunct="1">
        <a:defRPr sz="2400" kern="1200">
          <a:solidFill>
            <a:schemeClr val="tx1"/>
          </a:solidFill>
          <a:latin typeface="+mn-lt"/>
          <a:ea typeface="+mn-ea"/>
          <a:cs typeface="+mn-cs"/>
        </a:defRPr>
      </a:lvl6pPr>
      <a:lvl7pPr marL="3657509" algn="l" defTabSz="1219170" rtl="0" eaLnBrk="1" latinLnBrk="1" hangingPunct="1">
        <a:defRPr sz="2400" kern="1200">
          <a:solidFill>
            <a:schemeClr val="tx1"/>
          </a:solidFill>
          <a:latin typeface="+mn-lt"/>
          <a:ea typeface="+mn-ea"/>
          <a:cs typeface="+mn-cs"/>
        </a:defRPr>
      </a:lvl7pPr>
      <a:lvl8pPr marL="4267093" algn="l" defTabSz="1219170" rtl="0" eaLnBrk="1" latinLnBrk="1" hangingPunct="1">
        <a:defRPr sz="2400" kern="1200">
          <a:solidFill>
            <a:schemeClr val="tx1"/>
          </a:solidFill>
          <a:latin typeface="+mn-lt"/>
          <a:ea typeface="+mn-ea"/>
          <a:cs typeface="+mn-cs"/>
        </a:defRPr>
      </a:lvl8pPr>
      <a:lvl9pPr marL="4876678" algn="l" defTabSz="1219170" rtl="0" eaLnBrk="1" latinLnBrk="1"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CF4C2E-DBC4-4E97-903B-506293D6E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9E7432-370B-454E-853E-1193E739DE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17BEA0-8245-4E65-A8FB-34E2AC87D8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BFDE6-E8EF-4AB1-BBF3-86D7083B4946}" type="datetimeFigureOut">
              <a:rPr lang="en-US" smtClean="0"/>
              <a:pPr/>
              <a:t>1/5/2022</a:t>
            </a:fld>
            <a:endParaRPr lang="en-US" dirty="0"/>
          </a:p>
        </p:txBody>
      </p:sp>
      <p:sp>
        <p:nvSpPr>
          <p:cNvPr id="5" name="Footer Placeholder 4">
            <a:extLst>
              <a:ext uri="{FF2B5EF4-FFF2-40B4-BE49-F238E27FC236}">
                <a16:creationId xmlns:a16="http://schemas.microsoft.com/office/drawing/2014/main" id="{013A6CB0-0BC4-45E8-B4A3-CCBE3D4589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498B170-EC98-4A17-99A4-2756A38F6C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E06C0-0603-42F6-A444-630E82711A61}" type="slidenum">
              <a:rPr lang="en-US" smtClean="0"/>
              <a:pPr/>
              <a:t>‹#›</a:t>
            </a:fld>
            <a:endParaRPr lang="en-US" dirty="0"/>
          </a:p>
        </p:txBody>
      </p:sp>
    </p:spTree>
    <p:extLst>
      <p:ext uri="{BB962C8B-B14F-4D97-AF65-F5344CB8AC3E}">
        <p14:creationId xmlns:p14="http://schemas.microsoft.com/office/powerpoint/2010/main" val="71646612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tags" Target="../tags/tag3.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tags" Target="../tags/tag5.xml"/><Relationship Id="rId1" Type="http://schemas.openxmlformats.org/officeDocument/2006/relationships/tags" Target="../tags/tag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tags" Target="../tags/tag7.xml"/><Relationship Id="rId1" Type="http://schemas.openxmlformats.org/officeDocument/2006/relationships/tags" Target="../tags/tag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s://www.tjctc.org/coronavirus.html" TargetMode="Externa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tags" Target="../tags/tag9.xml"/><Relationship Id="rId1" Type="http://schemas.openxmlformats.org/officeDocument/2006/relationships/tags" Target="../tags/tag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tags" Target="../tags/tag11.xml"/><Relationship Id="rId1" Type="http://schemas.openxmlformats.org/officeDocument/2006/relationships/tags" Target="../tags/tag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tags" Target="../tags/tag14.xml"/><Relationship Id="rId1" Type="http://schemas.openxmlformats.org/officeDocument/2006/relationships/tags" Target="../tags/tag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CE5BE-0B46-48AD-AA8D-860DE5F5BBBB}"/>
              </a:ext>
            </a:extLst>
          </p:cNvPr>
          <p:cNvSpPr>
            <a:spLocks noGrp="1"/>
          </p:cNvSpPr>
          <p:nvPr>
            <p:ph type="ctrTitle"/>
          </p:nvPr>
        </p:nvSpPr>
        <p:spPr>
          <a:xfrm>
            <a:off x="495658" y="647371"/>
            <a:ext cx="11457533" cy="3389494"/>
          </a:xfrm>
        </p:spPr>
        <p:txBody>
          <a:bodyPr anchor="t">
            <a:normAutofit/>
          </a:bodyPr>
          <a:lstStyle/>
          <a:p>
            <a:pPr algn="r"/>
            <a:r>
              <a:rPr lang="en-US" sz="8000" dirty="0"/>
              <a:t>Fundamentals of Residential Eviction Cases</a:t>
            </a:r>
          </a:p>
        </p:txBody>
      </p:sp>
      <p:sp>
        <p:nvSpPr>
          <p:cNvPr id="3" name="Subtitle 2">
            <a:extLst>
              <a:ext uri="{FF2B5EF4-FFF2-40B4-BE49-F238E27FC236}">
                <a16:creationId xmlns:a16="http://schemas.microsoft.com/office/drawing/2014/main" id="{B59AF9AA-4DB4-427F-B2D8-267AD51499F4}"/>
              </a:ext>
            </a:extLst>
          </p:cNvPr>
          <p:cNvSpPr>
            <a:spLocks noGrp="1"/>
          </p:cNvSpPr>
          <p:nvPr>
            <p:ph type="subTitle" idx="1"/>
          </p:nvPr>
        </p:nvSpPr>
        <p:spPr>
          <a:xfrm>
            <a:off x="572569" y="3793354"/>
            <a:ext cx="11380622" cy="2417275"/>
          </a:xfrm>
        </p:spPr>
        <p:txBody>
          <a:bodyPr anchor="b">
            <a:normAutofit/>
          </a:bodyPr>
          <a:lstStyle/>
          <a:p>
            <a:pPr algn="r"/>
            <a:r>
              <a:rPr lang="en-US" sz="2800" dirty="0"/>
              <a:t>Rebecca Glisan</a:t>
            </a:r>
          </a:p>
          <a:p>
            <a:pPr algn="r"/>
            <a:r>
              <a:rPr lang="en-US" sz="2800" dirty="0"/>
              <a:t>Staff Attorney, Texas Justice Court Training Center</a:t>
            </a:r>
          </a:p>
        </p:txBody>
      </p:sp>
    </p:spTree>
    <p:extLst>
      <p:ext uri="{BB962C8B-B14F-4D97-AF65-F5344CB8AC3E}">
        <p14:creationId xmlns:p14="http://schemas.microsoft.com/office/powerpoint/2010/main" val="1985009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948E6-B839-436B-8DA5-912C0EF5E6EE}"/>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What laws and rules apply?</a:t>
            </a:r>
          </a:p>
        </p:txBody>
      </p:sp>
      <p:sp>
        <p:nvSpPr>
          <p:cNvPr id="3" name="Content Placeholder 2">
            <a:extLst>
              <a:ext uri="{FF2B5EF4-FFF2-40B4-BE49-F238E27FC236}">
                <a16:creationId xmlns:a16="http://schemas.microsoft.com/office/drawing/2014/main" id="{ECCA56B4-6DA5-497E-95F0-9427E0B9A737}"/>
              </a:ext>
            </a:extLst>
          </p:cNvPr>
          <p:cNvSpPr>
            <a:spLocks noGrp="1"/>
          </p:cNvSpPr>
          <p:nvPr>
            <p:ph idx="1"/>
          </p:nvPr>
        </p:nvSpPr>
        <p:spPr>
          <a:xfrm>
            <a:off x="4976031" y="963877"/>
            <a:ext cx="6377769" cy="5341230"/>
          </a:xfrm>
        </p:spPr>
        <p:txBody>
          <a:bodyPr anchor="ctr">
            <a:normAutofit/>
          </a:bodyPr>
          <a:lstStyle/>
          <a:p>
            <a:r>
              <a:rPr lang="en-US" dirty="0"/>
              <a:t>Chapter 24 &amp; 92-94 of the Property Code</a:t>
            </a:r>
          </a:p>
          <a:p>
            <a:pPr lvl="1"/>
            <a:r>
              <a:rPr lang="en-US" sz="2600" dirty="0"/>
              <a:t>These are laws enacted by the Legislature</a:t>
            </a:r>
          </a:p>
          <a:p>
            <a:pPr marL="457200" lvl="1" indent="0">
              <a:buNone/>
            </a:pPr>
            <a:endParaRPr lang="en-US" sz="2600" dirty="0"/>
          </a:p>
          <a:p>
            <a:r>
              <a:rPr lang="en-US" dirty="0"/>
              <a:t>Rule 510 of the Texas Rules of Civil Procedure</a:t>
            </a:r>
          </a:p>
          <a:p>
            <a:pPr lvl="1"/>
            <a:r>
              <a:rPr lang="en-US" sz="2600" dirty="0"/>
              <a:t>This is a rule from the Texas Supreme Court that deals specifically with eviction cases</a:t>
            </a:r>
          </a:p>
          <a:p>
            <a:pPr lvl="1"/>
            <a:r>
              <a:rPr lang="en-US" sz="2600" dirty="0"/>
              <a:t>Rules 500-507 (the general rules in civil cases also apply in eviction cases but if there is any conflict, follow Rule 510)</a:t>
            </a:r>
          </a:p>
        </p:txBody>
      </p:sp>
    </p:spTree>
    <p:extLst>
      <p:ext uri="{BB962C8B-B14F-4D97-AF65-F5344CB8AC3E}">
        <p14:creationId xmlns:p14="http://schemas.microsoft.com/office/powerpoint/2010/main" val="2491746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972B1-BBF0-4C61-92A6-08747ACA15A3}"/>
              </a:ext>
            </a:extLst>
          </p:cNvPr>
          <p:cNvSpPr>
            <a:spLocks noGrp="1"/>
          </p:cNvSpPr>
          <p:nvPr>
            <p:ph type="ctrTitle"/>
          </p:nvPr>
        </p:nvSpPr>
        <p:spPr>
          <a:xfrm>
            <a:off x="1073425" y="914400"/>
            <a:ext cx="3258411" cy="2887579"/>
          </a:xfrm>
        </p:spPr>
        <p:txBody>
          <a:bodyPr vert="horz" lIns="91440" tIns="45720" rIns="91440" bIns="45720" rtlCol="0">
            <a:normAutofit/>
          </a:bodyPr>
          <a:lstStyle/>
          <a:p>
            <a:pPr algn="l"/>
            <a:r>
              <a:rPr lang="en-US" sz="4800" dirty="0">
                <a:solidFill>
                  <a:srgbClr val="FFFFFF"/>
                </a:solidFill>
              </a:rPr>
              <a:t>When Can Someone be Evicted?</a:t>
            </a:r>
          </a:p>
        </p:txBody>
      </p:sp>
    </p:spTree>
    <p:extLst>
      <p:ext uri="{BB962C8B-B14F-4D97-AF65-F5344CB8AC3E}">
        <p14:creationId xmlns:p14="http://schemas.microsoft.com/office/powerpoint/2010/main" val="283076843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title="Question Text Shape">
            <a:extLst>
              <a:ext uri="{FF2B5EF4-FFF2-40B4-BE49-F238E27FC236}">
                <a16:creationId xmlns:a16="http://schemas.microsoft.com/office/drawing/2014/main" id="{037523D2-3EDD-4BC1-B2FA-11921A0D80E9}"/>
              </a:ext>
            </a:extLst>
          </p:cNvPr>
          <p:cNvSpPr>
            <a:spLocks noGrp="1"/>
          </p:cNvSpPr>
          <p:nvPr>
            <p:ph type="title"/>
          </p:nvPr>
        </p:nvSpPr>
        <p:spPr>
          <a:xfrm>
            <a:off x="838200" y="365125"/>
            <a:ext cx="10515600" cy="2331420"/>
          </a:xfrm>
        </p:spPr>
        <p:txBody>
          <a:bodyPr>
            <a:normAutofit/>
          </a:bodyPr>
          <a:lstStyle/>
          <a:p>
            <a:r>
              <a:rPr lang="en-US" dirty="0"/>
              <a:t>Poll Question #1</a:t>
            </a:r>
          </a:p>
        </p:txBody>
      </p:sp>
      <p:sp>
        <p:nvSpPr>
          <p:cNvPr id="3" name="TPAnswers" title="Answer Text Shape">
            <a:extLst>
              <a:ext uri="{FF2B5EF4-FFF2-40B4-BE49-F238E27FC236}">
                <a16:creationId xmlns:a16="http://schemas.microsoft.com/office/drawing/2014/main" id="{D55394D5-A5AF-466E-A580-D895705988A9}"/>
              </a:ext>
            </a:extLst>
          </p:cNvPr>
          <p:cNvSpPr>
            <a:spLocks noGrp="1"/>
          </p:cNvSpPr>
          <p:nvPr>
            <p:ph type="body" idx="1"/>
            <p:custDataLst>
              <p:tags r:id="rId2"/>
            </p:custDataLst>
          </p:nvPr>
        </p:nvSpPr>
        <p:spPr>
          <a:xfrm>
            <a:off x="675861" y="2491409"/>
            <a:ext cx="10893287" cy="4366591"/>
          </a:xfrm>
        </p:spPr>
        <p:txBody>
          <a:bodyPr>
            <a:normAutofit/>
          </a:bodyPr>
          <a:lstStyle/>
          <a:p>
            <a:pPr marL="0" indent="0">
              <a:buNone/>
            </a:pPr>
            <a:r>
              <a:rPr lang="en-US" sz="3600" dirty="0"/>
              <a:t>A landlord can pursue eviction of any tenant at any point if they decide they don’t want the tenant living on their property anymore. </a:t>
            </a:r>
          </a:p>
          <a:p>
            <a:pPr marL="0" indent="0">
              <a:buNone/>
            </a:pPr>
            <a:endParaRPr lang="en-US" sz="3600" dirty="0"/>
          </a:p>
          <a:p>
            <a:pPr marL="514350" indent="-514350">
              <a:buFont typeface="Arial" panose="020B0604020202020204" pitchFamily="34" charset="0"/>
              <a:buAutoNum type="alphaUcPeriod"/>
            </a:pPr>
            <a:r>
              <a:rPr lang="en-US" sz="3600" dirty="0"/>
              <a:t>True</a:t>
            </a:r>
          </a:p>
          <a:p>
            <a:pPr marL="514350" indent="-514350">
              <a:buFont typeface="Arial" panose="020B0604020202020204" pitchFamily="34" charset="0"/>
              <a:buAutoNum type="alphaUcPeriod"/>
            </a:pPr>
            <a:r>
              <a:rPr lang="en-US" sz="3600" dirty="0"/>
              <a:t>False</a:t>
            </a:r>
          </a:p>
        </p:txBody>
      </p:sp>
      <p:sp>
        <p:nvSpPr>
          <p:cNvPr id="4" name="TPPolling">
            <a:extLst>
              <a:ext uri="{FF2B5EF4-FFF2-40B4-BE49-F238E27FC236}">
                <a16:creationId xmlns:a16="http://schemas.microsoft.com/office/drawing/2014/main" id="{B1EBDCD1-F764-41E9-9C1B-F61C2D60E75A}"/>
              </a:ext>
            </a:extLst>
          </p:cNvPr>
          <p:cNvSpPr/>
          <p:nvPr/>
        </p:nvSpPr>
        <p:spPr>
          <a:xfrm>
            <a:off x="0" y="0"/>
            <a:ext cx="12700" cy="12700"/>
          </a:xfrm>
          <a:prstGeom prst="rect">
            <a:avLst/>
          </a:prstGeom>
          <a:solidFill>
            <a:schemeClr val="accent1">
              <a:alpha val="1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10218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42A84-8CE3-4379-9F5B-7D6F809CB096}"/>
              </a:ext>
            </a:extLst>
          </p:cNvPr>
          <p:cNvSpPr>
            <a:spLocks noGrp="1"/>
          </p:cNvSpPr>
          <p:nvPr>
            <p:ph type="title"/>
          </p:nvPr>
        </p:nvSpPr>
        <p:spPr>
          <a:xfrm>
            <a:off x="640079" y="4526280"/>
            <a:ext cx="7410681" cy="1737360"/>
          </a:xfrm>
        </p:spPr>
        <p:txBody>
          <a:bodyPr>
            <a:normAutofit/>
          </a:bodyPr>
          <a:lstStyle/>
          <a:p>
            <a:r>
              <a:rPr lang="en-US" sz="4800"/>
              <a:t>Breach of Lease</a:t>
            </a:r>
          </a:p>
        </p:txBody>
      </p:sp>
      <p:sp>
        <p:nvSpPr>
          <p:cNvPr id="3" name="Content Placeholder 2">
            <a:extLst>
              <a:ext uri="{FF2B5EF4-FFF2-40B4-BE49-F238E27FC236}">
                <a16:creationId xmlns:a16="http://schemas.microsoft.com/office/drawing/2014/main" id="{4725C284-6D62-416A-A2F0-70CB02EA21C4}"/>
              </a:ext>
            </a:extLst>
          </p:cNvPr>
          <p:cNvSpPr>
            <a:spLocks noGrp="1"/>
          </p:cNvSpPr>
          <p:nvPr>
            <p:ph idx="1"/>
          </p:nvPr>
        </p:nvSpPr>
        <p:spPr>
          <a:xfrm>
            <a:off x="640080" y="595293"/>
            <a:ext cx="5676637" cy="3463951"/>
          </a:xfrm>
        </p:spPr>
        <p:txBody>
          <a:bodyPr anchor="ctr">
            <a:normAutofit/>
          </a:bodyPr>
          <a:lstStyle/>
          <a:p>
            <a:r>
              <a:rPr lang="en-US" dirty="0"/>
              <a:t>Most Evictions happen when a tenant breaches (that is </a:t>
            </a:r>
            <a:r>
              <a:rPr lang="en-US" b="1" dirty="0">
                <a:solidFill>
                  <a:srgbClr val="00B0F0"/>
                </a:solidFill>
              </a:rPr>
              <a:t>_______</a:t>
            </a:r>
            <a:r>
              <a:rPr lang="en-US" dirty="0"/>
              <a:t> a term of the lease)</a:t>
            </a:r>
          </a:p>
          <a:p>
            <a:pPr lvl="1"/>
            <a:r>
              <a:rPr lang="en-US" sz="2800" dirty="0"/>
              <a:t>Tenant fails to pay their rent.</a:t>
            </a:r>
          </a:p>
          <a:p>
            <a:pPr lvl="1"/>
            <a:r>
              <a:rPr lang="en-US" sz="2800" dirty="0"/>
              <a:t>Tenant has pets but lease prohibits this.</a:t>
            </a:r>
          </a:p>
          <a:p>
            <a:pPr lvl="1"/>
            <a:r>
              <a:rPr lang="en-US" sz="2800" dirty="0"/>
              <a:t>Tenant has loud parties late at night, but lease prohibits it.</a:t>
            </a:r>
          </a:p>
        </p:txBody>
      </p:sp>
    </p:spTree>
    <p:extLst>
      <p:ext uri="{BB962C8B-B14F-4D97-AF65-F5344CB8AC3E}">
        <p14:creationId xmlns:p14="http://schemas.microsoft.com/office/powerpoint/2010/main" val="2309524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8EEBD-6FF9-493C-81BC-DF6E5B816CC4}"/>
              </a:ext>
            </a:extLst>
          </p:cNvPr>
          <p:cNvSpPr>
            <a:spLocks noGrp="1"/>
          </p:cNvSpPr>
          <p:nvPr>
            <p:ph type="title"/>
          </p:nvPr>
        </p:nvSpPr>
        <p:spPr>
          <a:xfrm>
            <a:off x="640079" y="4526280"/>
            <a:ext cx="7410681" cy="1737360"/>
          </a:xfrm>
        </p:spPr>
        <p:txBody>
          <a:bodyPr>
            <a:normAutofit/>
          </a:bodyPr>
          <a:lstStyle/>
          <a:p>
            <a:r>
              <a:rPr lang="en-US" sz="4800" dirty="0"/>
              <a:t>End of Lease</a:t>
            </a:r>
          </a:p>
        </p:txBody>
      </p:sp>
      <p:sp>
        <p:nvSpPr>
          <p:cNvPr id="3" name="Content Placeholder 2">
            <a:extLst>
              <a:ext uri="{FF2B5EF4-FFF2-40B4-BE49-F238E27FC236}">
                <a16:creationId xmlns:a16="http://schemas.microsoft.com/office/drawing/2014/main" id="{95B2E199-82C9-4C13-B8B4-C6F9F90C8F0E}"/>
              </a:ext>
            </a:extLst>
          </p:cNvPr>
          <p:cNvSpPr>
            <a:spLocks noGrp="1"/>
          </p:cNvSpPr>
          <p:nvPr>
            <p:ph idx="1"/>
          </p:nvPr>
        </p:nvSpPr>
        <p:spPr>
          <a:xfrm>
            <a:off x="640080" y="595293"/>
            <a:ext cx="5676637" cy="3463951"/>
          </a:xfrm>
        </p:spPr>
        <p:txBody>
          <a:bodyPr anchor="ctr">
            <a:normAutofit lnSpcReduction="10000"/>
          </a:bodyPr>
          <a:lstStyle/>
          <a:p>
            <a:r>
              <a:rPr lang="en-US" dirty="0"/>
              <a:t>An eviction may also occur when a tenant’s lease or right to stay on the property has ended but they don’t leave.</a:t>
            </a:r>
          </a:p>
          <a:p>
            <a:r>
              <a:rPr lang="en-US" dirty="0"/>
              <a:t>For example:</a:t>
            </a:r>
          </a:p>
          <a:p>
            <a:pPr lvl="1"/>
            <a:r>
              <a:rPr lang="en-US" sz="2800" dirty="0"/>
              <a:t>The lease is for six months. At the end of the six months, the landlord does not renew and the tenant refuses to move out.</a:t>
            </a:r>
          </a:p>
        </p:txBody>
      </p:sp>
    </p:spTree>
    <p:extLst>
      <p:ext uri="{BB962C8B-B14F-4D97-AF65-F5344CB8AC3E}">
        <p14:creationId xmlns:p14="http://schemas.microsoft.com/office/powerpoint/2010/main" val="1962109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208CF-1652-4DE7-A59D-78785EBC42C1}"/>
              </a:ext>
            </a:extLst>
          </p:cNvPr>
          <p:cNvSpPr>
            <a:spLocks noGrp="1"/>
          </p:cNvSpPr>
          <p:nvPr>
            <p:ph type="title"/>
          </p:nvPr>
        </p:nvSpPr>
        <p:spPr>
          <a:xfrm>
            <a:off x="486619" y="5159660"/>
            <a:ext cx="7410681" cy="1737360"/>
          </a:xfrm>
        </p:spPr>
        <p:txBody>
          <a:bodyPr>
            <a:normAutofit/>
          </a:bodyPr>
          <a:lstStyle/>
          <a:p>
            <a:r>
              <a:rPr lang="en-US" sz="4800" dirty="0"/>
              <a:t>No Fixed Lease</a:t>
            </a:r>
          </a:p>
        </p:txBody>
      </p:sp>
      <p:sp>
        <p:nvSpPr>
          <p:cNvPr id="3" name="Content Placeholder 2">
            <a:extLst>
              <a:ext uri="{FF2B5EF4-FFF2-40B4-BE49-F238E27FC236}">
                <a16:creationId xmlns:a16="http://schemas.microsoft.com/office/drawing/2014/main" id="{8EDA00E0-B735-417E-BAD6-7133FB6A87EE}"/>
              </a:ext>
            </a:extLst>
          </p:cNvPr>
          <p:cNvSpPr>
            <a:spLocks noGrp="1"/>
          </p:cNvSpPr>
          <p:nvPr>
            <p:ph idx="1"/>
          </p:nvPr>
        </p:nvSpPr>
        <p:spPr>
          <a:xfrm>
            <a:off x="317076" y="251376"/>
            <a:ext cx="7749766" cy="4850534"/>
          </a:xfrm>
          <a:solidFill>
            <a:schemeClr val="bg1"/>
          </a:solidFill>
        </p:spPr>
        <p:txBody>
          <a:bodyPr anchor="ctr">
            <a:normAutofit lnSpcReduction="10000"/>
          </a:bodyPr>
          <a:lstStyle/>
          <a:p>
            <a:r>
              <a:rPr lang="en-US" sz="2600" dirty="0"/>
              <a:t>Sometimes a tenant has the landlord’s permission to live there but there is no set period for how long. This is called a </a:t>
            </a:r>
            <a:r>
              <a:rPr lang="en-US" sz="2600" b="1" dirty="0"/>
              <a:t>tenancy at will</a:t>
            </a:r>
            <a:r>
              <a:rPr lang="en-US" sz="2600" dirty="0"/>
              <a:t>.</a:t>
            </a:r>
          </a:p>
          <a:p>
            <a:pPr lvl="1"/>
            <a:r>
              <a:rPr lang="en-US" dirty="0"/>
              <a:t>Ex: month-to-month leases, a person allowing a significant other or adult child to live with them.</a:t>
            </a:r>
          </a:p>
          <a:p>
            <a:pPr marL="457200" lvl="1" indent="0">
              <a:buNone/>
            </a:pPr>
            <a:endParaRPr lang="en-US" dirty="0"/>
          </a:p>
          <a:p>
            <a:r>
              <a:rPr lang="en-US" sz="2600" dirty="0"/>
              <a:t>If the landlord tells a tenant at will that they need to move out and the tenant refuses, an eviction suit may be brought.</a:t>
            </a:r>
          </a:p>
          <a:p>
            <a:pPr lvl="1"/>
            <a:r>
              <a:rPr lang="en-US" dirty="0"/>
              <a:t>In a month-to-month lease, the landlord has to give a month’s notice that the tenancy is being terminated. </a:t>
            </a:r>
          </a:p>
          <a:p>
            <a:pPr lvl="1"/>
            <a:r>
              <a:rPr lang="en-US" dirty="0"/>
              <a:t>No set time for notice of termination of other types of tenancies at will.</a:t>
            </a:r>
          </a:p>
        </p:txBody>
      </p:sp>
      <p:cxnSp>
        <p:nvCxnSpPr>
          <p:cNvPr id="5" name="Straight Connector 4">
            <a:extLst>
              <a:ext uri="{FF2B5EF4-FFF2-40B4-BE49-F238E27FC236}">
                <a16:creationId xmlns:a16="http://schemas.microsoft.com/office/drawing/2014/main" id="{B6BA55B5-5099-4B37-8BD8-6B7427AF82C2}"/>
              </a:ext>
            </a:extLst>
          </p:cNvPr>
          <p:cNvCxnSpPr>
            <a:cxnSpLocks/>
          </p:cNvCxnSpPr>
          <p:nvPr/>
        </p:nvCxnSpPr>
        <p:spPr>
          <a:xfrm flipH="1">
            <a:off x="486619" y="5311052"/>
            <a:ext cx="1550859" cy="0"/>
          </a:xfrm>
          <a:prstGeom prst="line">
            <a:avLst/>
          </a:prstGeom>
          <a:ln w="25400">
            <a:solidFill>
              <a:schemeClr val="bg1">
                <a:lumMod val="1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769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20227-8186-4E0B-83C5-FE3E28F06861}"/>
              </a:ext>
            </a:extLst>
          </p:cNvPr>
          <p:cNvSpPr>
            <a:spLocks noGrp="1"/>
          </p:cNvSpPr>
          <p:nvPr>
            <p:ph type="title"/>
          </p:nvPr>
        </p:nvSpPr>
        <p:spPr>
          <a:xfrm>
            <a:off x="486619" y="5098296"/>
            <a:ext cx="7410681" cy="1737360"/>
          </a:xfrm>
        </p:spPr>
        <p:txBody>
          <a:bodyPr>
            <a:normAutofit/>
          </a:bodyPr>
          <a:lstStyle/>
          <a:p>
            <a:r>
              <a:rPr lang="en-US" sz="4800" dirty="0"/>
              <a:t>Foreclosure</a:t>
            </a:r>
          </a:p>
        </p:txBody>
      </p:sp>
      <p:sp>
        <p:nvSpPr>
          <p:cNvPr id="3" name="Content Placeholder 2">
            <a:extLst>
              <a:ext uri="{FF2B5EF4-FFF2-40B4-BE49-F238E27FC236}">
                <a16:creationId xmlns:a16="http://schemas.microsoft.com/office/drawing/2014/main" id="{8B4DD0AE-F11A-4AA1-97D4-2E8B9CD25267}"/>
              </a:ext>
            </a:extLst>
          </p:cNvPr>
          <p:cNvSpPr>
            <a:spLocks noGrp="1"/>
          </p:cNvSpPr>
          <p:nvPr>
            <p:ph idx="1"/>
          </p:nvPr>
        </p:nvSpPr>
        <p:spPr>
          <a:xfrm>
            <a:off x="294287" y="170404"/>
            <a:ext cx="6413495" cy="5034270"/>
          </a:xfrm>
          <a:solidFill>
            <a:schemeClr val="bg1"/>
          </a:solidFill>
        </p:spPr>
        <p:txBody>
          <a:bodyPr anchor="ctr">
            <a:normAutofit/>
          </a:bodyPr>
          <a:lstStyle/>
          <a:p>
            <a:r>
              <a:rPr lang="en-US" sz="2600" dirty="0"/>
              <a:t>When someone stops paying their mortgage, the bank holding the mortgage may </a:t>
            </a:r>
            <a:r>
              <a:rPr lang="en-US" sz="2600" b="1" dirty="0"/>
              <a:t>foreclose</a:t>
            </a:r>
            <a:r>
              <a:rPr lang="en-US" sz="2600" dirty="0"/>
              <a:t> on their property.</a:t>
            </a:r>
          </a:p>
          <a:p>
            <a:pPr lvl="1"/>
            <a:r>
              <a:rPr lang="en-US" dirty="0"/>
              <a:t>When this happens, the house may get sold at a foreclosure sale to a new owner.</a:t>
            </a:r>
          </a:p>
          <a:p>
            <a:pPr lvl="1"/>
            <a:r>
              <a:rPr lang="en-US" dirty="0"/>
              <a:t>The new owner has a right to occupy the house and may bring an eviction suit against the former owner.</a:t>
            </a:r>
          </a:p>
          <a:p>
            <a:pPr lvl="1"/>
            <a:r>
              <a:rPr lang="en-US" dirty="0"/>
              <a:t>If someone was renting the house from the former owner, they have additional rights, since they probably weren’t aware of the foreclosure.</a:t>
            </a:r>
          </a:p>
        </p:txBody>
      </p:sp>
      <p:cxnSp>
        <p:nvCxnSpPr>
          <p:cNvPr id="9" name="Straight Connector 8">
            <a:extLst>
              <a:ext uri="{FF2B5EF4-FFF2-40B4-BE49-F238E27FC236}">
                <a16:creationId xmlns:a16="http://schemas.microsoft.com/office/drawing/2014/main" id="{C00025D2-56BD-4783-9032-04EF0D4106F2}"/>
              </a:ext>
            </a:extLst>
          </p:cNvPr>
          <p:cNvCxnSpPr>
            <a:cxnSpLocks/>
          </p:cNvCxnSpPr>
          <p:nvPr/>
        </p:nvCxnSpPr>
        <p:spPr>
          <a:xfrm flipH="1">
            <a:off x="486619" y="5311052"/>
            <a:ext cx="1550859" cy="0"/>
          </a:xfrm>
          <a:prstGeom prst="line">
            <a:avLst/>
          </a:prstGeom>
          <a:ln w="25400">
            <a:solidFill>
              <a:schemeClr val="bg1">
                <a:lumMod val="1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233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8686E-7B7F-4036-8C02-F1969F21E8A9}"/>
              </a:ext>
            </a:extLst>
          </p:cNvPr>
          <p:cNvSpPr>
            <a:spLocks noGrp="1"/>
          </p:cNvSpPr>
          <p:nvPr>
            <p:ph type="title"/>
          </p:nvPr>
        </p:nvSpPr>
        <p:spPr>
          <a:xfrm>
            <a:off x="640079" y="4526280"/>
            <a:ext cx="7410681" cy="1737360"/>
          </a:xfrm>
        </p:spPr>
        <p:txBody>
          <a:bodyPr>
            <a:normAutofit/>
          </a:bodyPr>
          <a:lstStyle/>
          <a:p>
            <a:r>
              <a:rPr lang="en-US" sz="4800" dirty="0"/>
              <a:t>Squatter</a:t>
            </a:r>
          </a:p>
        </p:txBody>
      </p:sp>
      <p:sp>
        <p:nvSpPr>
          <p:cNvPr id="3" name="Content Placeholder 2">
            <a:extLst>
              <a:ext uri="{FF2B5EF4-FFF2-40B4-BE49-F238E27FC236}">
                <a16:creationId xmlns:a16="http://schemas.microsoft.com/office/drawing/2014/main" id="{B951F953-DF77-4AC4-9933-844822C8AF7D}"/>
              </a:ext>
            </a:extLst>
          </p:cNvPr>
          <p:cNvSpPr>
            <a:spLocks noGrp="1"/>
          </p:cNvSpPr>
          <p:nvPr>
            <p:ph idx="1"/>
          </p:nvPr>
        </p:nvSpPr>
        <p:spPr>
          <a:xfrm>
            <a:off x="242506" y="377011"/>
            <a:ext cx="6249607" cy="3772258"/>
          </a:xfrm>
        </p:spPr>
        <p:txBody>
          <a:bodyPr anchor="ctr">
            <a:normAutofit/>
          </a:bodyPr>
          <a:lstStyle/>
          <a:p>
            <a:r>
              <a:rPr lang="en-US" sz="2600" dirty="0"/>
              <a:t>What if someone never had permission to be on the property in the first place?</a:t>
            </a:r>
          </a:p>
          <a:p>
            <a:pPr lvl="1"/>
            <a:r>
              <a:rPr lang="en-US" dirty="0"/>
              <a:t>For example: Someone moves into a hunting cabin. They never had a right to be there; they just started living there and refuse to leave.</a:t>
            </a:r>
          </a:p>
          <a:p>
            <a:pPr lvl="1"/>
            <a:endParaRPr lang="en-US" sz="1000" dirty="0"/>
          </a:p>
          <a:p>
            <a:r>
              <a:rPr lang="en-US" sz="2600" dirty="0"/>
              <a:t>This person is a </a:t>
            </a:r>
            <a:r>
              <a:rPr lang="en-US" sz="2600" b="1" dirty="0">
                <a:solidFill>
                  <a:srgbClr val="00B0F0"/>
                </a:solidFill>
              </a:rPr>
              <a:t>_________</a:t>
            </a:r>
            <a:r>
              <a:rPr lang="en-US" sz="2600" dirty="0"/>
              <a:t> and the owner may bring an eviction suit to remove them.</a:t>
            </a:r>
          </a:p>
        </p:txBody>
      </p:sp>
    </p:spTree>
    <p:extLst>
      <p:ext uri="{BB962C8B-B14F-4D97-AF65-F5344CB8AC3E}">
        <p14:creationId xmlns:p14="http://schemas.microsoft.com/office/powerpoint/2010/main" val="93485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880D-040D-4525-8903-D02CB7EDA892}"/>
              </a:ext>
            </a:extLst>
          </p:cNvPr>
          <p:cNvSpPr>
            <a:spLocks noGrp="1"/>
          </p:cNvSpPr>
          <p:nvPr>
            <p:ph type="ctrTitle"/>
          </p:nvPr>
        </p:nvSpPr>
        <p:spPr>
          <a:xfrm>
            <a:off x="674237" y="914400"/>
            <a:ext cx="3657600" cy="2887579"/>
          </a:xfrm>
        </p:spPr>
        <p:txBody>
          <a:bodyPr vert="horz" lIns="91440" tIns="45720" rIns="91440" bIns="45720" rtlCol="0">
            <a:normAutofit/>
          </a:bodyPr>
          <a:lstStyle/>
          <a:p>
            <a:pPr algn="l"/>
            <a:r>
              <a:rPr lang="en-US" sz="4800" kern="1200" dirty="0">
                <a:solidFill>
                  <a:srgbClr val="FFFFFF"/>
                </a:solidFill>
                <a:latin typeface="+mj-lt"/>
                <a:ea typeface="+mj-ea"/>
                <a:cs typeface="+mj-cs"/>
              </a:rPr>
              <a:t>What Do You Say When They Ask You?</a:t>
            </a:r>
          </a:p>
        </p:txBody>
      </p:sp>
    </p:spTree>
    <p:extLst>
      <p:ext uri="{BB962C8B-B14F-4D97-AF65-F5344CB8AC3E}">
        <p14:creationId xmlns:p14="http://schemas.microsoft.com/office/powerpoint/2010/main" val="4165756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44A9D-99C4-4CEA-930B-AB2A30304948}"/>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“Do I Have a Good Case?”</a:t>
            </a:r>
          </a:p>
        </p:txBody>
      </p:sp>
      <p:graphicFrame>
        <p:nvGraphicFramePr>
          <p:cNvPr id="5" name="Content Placeholder 2">
            <a:extLst>
              <a:ext uri="{FF2B5EF4-FFF2-40B4-BE49-F238E27FC236}">
                <a16:creationId xmlns:a16="http://schemas.microsoft.com/office/drawing/2014/main" id="{176A6025-4F35-4B51-8153-2FE43434A9B3}"/>
              </a:ext>
            </a:extLst>
          </p:cNvPr>
          <p:cNvGraphicFramePr>
            <a:graphicFrameLocks noGrp="1"/>
          </p:cNvGraphicFramePr>
          <p:nvPr>
            <p:ph idx="1"/>
            <p:extLst>
              <p:ext uri="{D42A27DB-BD31-4B8C-83A1-F6EECF244321}">
                <p14:modId xmlns:p14="http://schemas.microsoft.com/office/powerpoint/2010/main" val="3230026830"/>
              </p:ext>
            </p:extLst>
          </p:nvPr>
        </p:nvGraphicFramePr>
        <p:xfrm>
          <a:off x="4850406" y="685800"/>
          <a:ext cx="7065978" cy="5607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093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D44B29-79C9-42A4-BCAC-238582EE7BD1}"/>
              </a:ext>
            </a:extLst>
          </p:cNvPr>
          <p:cNvSpPr>
            <a:spLocks noGrp="1"/>
          </p:cNvSpPr>
          <p:nvPr>
            <p:ph idx="1"/>
          </p:nvPr>
        </p:nvSpPr>
        <p:spPr>
          <a:xfrm>
            <a:off x="1005402" y="1097652"/>
            <a:ext cx="10515600" cy="4351338"/>
          </a:xfrm>
        </p:spPr>
        <p:txBody>
          <a:bodyPr>
            <a:normAutofit/>
          </a:bodyPr>
          <a:lstStyle/>
          <a:p>
            <a:pPr marL="0" indent="0" algn="ctr">
              <a:buNone/>
            </a:pPr>
            <a:endParaRPr lang="en-US" sz="2400" dirty="0"/>
          </a:p>
          <a:p>
            <a:pPr marL="0" indent="0">
              <a:buNone/>
            </a:pPr>
            <a:r>
              <a:rPr lang="en-US" sz="2400" b="1" dirty="0"/>
              <a:t>Funded by a Grant from the Texas Court of Criminal Appeals</a:t>
            </a:r>
            <a:endParaRPr lang="en-US" sz="2400" dirty="0"/>
          </a:p>
          <a:p>
            <a:pPr marL="0" indent="0" algn="ctr">
              <a:buNone/>
            </a:pPr>
            <a:endParaRPr lang="en-US" sz="2400" dirty="0"/>
          </a:p>
          <a:p>
            <a:pPr marL="0" indent="0">
              <a:buNone/>
            </a:pPr>
            <a:r>
              <a:rPr lang="en-US" sz="2400" dirty="0"/>
              <a:t>© Copyright 2021. All rights reserved. </a:t>
            </a:r>
          </a:p>
          <a:p>
            <a:pPr marL="0" indent="0">
              <a:buNone/>
            </a:pPr>
            <a:r>
              <a:rPr lang="en-US" sz="2400" dirty="0"/>
              <a:t>No part of this work may be reproduced or transmitted in any form or by any means, electronic or mechanical, including photocopying and recording, or by any information storage or retrieval system without prior written permission of the Texas Justice Court Training Center unless copying is expressly permitted by federal copyright law.  Address inquiries to:  Permissions, Texas Justice Court Training Center, 1701 Directors Blvd; Suite 530, Austin, TX,  78744.</a:t>
            </a:r>
          </a:p>
          <a:p>
            <a:endParaRPr lang="en-US" sz="2400" dirty="0"/>
          </a:p>
          <a:p>
            <a:endParaRPr lang="en-US" sz="2400" dirty="0"/>
          </a:p>
        </p:txBody>
      </p:sp>
    </p:spTree>
    <p:extLst>
      <p:ext uri="{BB962C8B-B14F-4D97-AF65-F5344CB8AC3E}">
        <p14:creationId xmlns:p14="http://schemas.microsoft.com/office/powerpoint/2010/main" val="723545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2D96-6DC2-406C-98C9-F5D26995AEE0}"/>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“Is This The Right Precinct?”</a:t>
            </a:r>
          </a:p>
        </p:txBody>
      </p:sp>
      <p:graphicFrame>
        <p:nvGraphicFramePr>
          <p:cNvPr id="5" name="Content Placeholder 2">
            <a:extLst>
              <a:ext uri="{FF2B5EF4-FFF2-40B4-BE49-F238E27FC236}">
                <a16:creationId xmlns:a16="http://schemas.microsoft.com/office/drawing/2014/main" id="{EA7EBA59-34EA-4D3A-9747-3904FF086FFD}"/>
              </a:ext>
            </a:extLst>
          </p:cNvPr>
          <p:cNvGraphicFramePr>
            <a:graphicFrameLocks noGrp="1"/>
          </p:cNvGraphicFramePr>
          <p:nvPr>
            <p:ph idx="1"/>
            <p:extLst>
              <p:ext uri="{D42A27DB-BD31-4B8C-83A1-F6EECF244321}">
                <p14:modId xmlns:p14="http://schemas.microsoft.com/office/powerpoint/2010/main" val="326364501"/>
              </p:ext>
            </p:extLst>
          </p:nvPr>
        </p:nvGraphicFramePr>
        <p:xfrm>
          <a:off x="5238750" y="777240"/>
          <a:ext cx="6492875" cy="4229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6858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46F3C-DA4B-44EB-9990-8F37AE11799B}"/>
              </a:ext>
            </a:extLst>
          </p:cNvPr>
          <p:cNvSpPr>
            <a:spLocks noGrp="1"/>
          </p:cNvSpPr>
          <p:nvPr>
            <p:ph type="ctrTitle"/>
          </p:nvPr>
        </p:nvSpPr>
        <p:spPr>
          <a:xfrm>
            <a:off x="674237" y="914400"/>
            <a:ext cx="3657600" cy="2887579"/>
          </a:xfrm>
        </p:spPr>
        <p:txBody>
          <a:bodyPr vert="horz" lIns="91440" tIns="45720" rIns="91440" bIns="45720" rtlCol="0">
            <a:normAutofit/>
          </a:bodyPr>
          <a:lstStyle/>
          <a:p>
            <a:r>
              <a:rPr lang="en-US" sz="4800">
                <a:solidFill>
                  <a:srgbClr val="FFFFFF"/>
                </a:solidFill>
              </a:rPr>
              <a:t>Notice to Vacate</a:t>
            </a:r>
          </a:p>
        </p:txBody>
      </p:sp>
    </p:spTree>
    <p:extLst>
      <p:ext uri="{BB962C8B-B14F-4D97-AF65-F5344CB8AC3E}">
        <p14:creationId xmlns:p14="http://schemas.microsoft.com/office/powerpoint/2010/main" val="1070868517"/>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FB3A5-26C0-4E6A-969B-9FC8FE6C471C}"/>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“What is a Notice to Vacate?”</a:t>
            </a:r>
          </a:p>
        </p:txBody>
      </p:sp>
      <p:sp>
        <p:nvSpPr>
          <p:cNvPr id="3" name="Content Placeholder 2">
            <a:extLst>
              <a:ext uri="{FF2B5EF4-FFF2-40B4-BE49-F238E27FC236}">
                <a16:creationId xmlns:a16="http://schemas.microsoft.com/office/drawing/2014/main" id="{7B66B62C-7874-47AB-9BCC-A769E873F71A}"/>
              </a:ext>
            </a:extLst>
          </p:cNvPr>
          <p:cNvSpPr>
            <a:spLocks noGrp="1"/>
          </p:cNvSpPr>
          <p:nvPr>
            <p:ph idx="1"/>
          </p:nvPr>
        </p:nvSpPr>
        <p:spPr>
          <a:xfrm>
            <a:off x="4976031" y="606582"/>
            <a:ext cx="6512814" cy="5931377"/>
          </a:xfrm>
        </p:spPr>
        <p:txBody>
          <a:bodyPr anchor="ctr">
            <a:normAutofit/>
          </a:bodyPr>
          <a:lstStyle/>
          <a:p>
            <a:r>
              <a:rPr lang="en-US" dirty="0"/>
              <a:t>A notice to vacate is a notice the landlord has to give a tenant saying they have to leave or an eviction suit will be filed.</a:t>
            </a:r>
          </a:p>
          <a:p>
            <a:pPr marL="0" indent="0">
              <a:buNone/>
            </a:pPr>
            <a:r>
              <a:rPr lang="en-US" dirty="0"/>
              <a:t>	-- Property Code §24.005</a:t>
            </a:r>
          </a:p>
          <a:p>
            <a:r>
              <a:rPr lang="en-US" dirty="0"/>
              <a:t>The notice has to give the tenant a deadline (ex: three days) to move out and the landlord may not file the eviction suit until that deadline is up.</a:t>
            </a:r>
          </a:p>
          <a:p>
            <a:r>
              <a:rPr lang="en-US" dirty="0"/>
              <a:t>A notice to </a:t>
            </a:r>
            <a:r>
              <a:rPr lang="en-US" dirty="0">
                <a:solidFill>
                  <a:schemeClr val="bg1">
                    <a:lumMod val="10000"/>
                  </a:schemeClr>
                </a:solidFill>
              </a:rPr>
              <a:t>vacate</a:t>
            </a:r>
            <a:r>
              <a:rPr lang="en-US" dirty="0"/>
              <a:t> is different from a notice of </a:t>
            </a:r>
            <a:r>
              <a:rPr lang="en-US" b="1" dirty="0">
                <a:solidFill>
                  <a:srgbClr val="00B0F0"/>
                </a:solidFill>
              </a:rPr>
              <a:t>___________</a:t>
            </a:r>
            <a:r>
              <a:rPr lang="en-US" dirty="0"/>
              <a:t>. </a:t>
            </a:r>
          </a:p>
          <a:p>
            <a:pPr lvl="1"/>
            <a:r>
              <a:rPr lang="en-US" sz="2800" dirty="0"/>
              <a:t>A notice to terminate merely sets a date on which the lease will end. </a:t>
            </a:r>
          </a:p>
        </p:txBody>
      </p:sp>
    </p:spTree>
    <p:extLst>
      <p:ext uri="{BB962C8B-B14F-4D97-AF65-F5344CB8AC3E}">
        <p14:creationId xmlns:p14="http://schemas.microsoft.com/office/powerpoint/2010/main" val="191338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1A55C-622D-4AE9-8FBD-3171C17358D2}"/>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Must Wait to File Suit?</a:t>
            </a:r>
          </a:p>
        </p:txBody>
      </p:sp>
      <p:sp>
        <p:nvSpPr>
          <p:cNvPr id="3" name="Content Placeholder 2">
            <a:extLst>
              <a:ext uri="{FF2B5EF4-FFF2-40B4-BE49-F238E27FC236}">
                <a16:creationId xmlns:a16="http://schemas.microsoft.com/office/drawing/2014/main" id="{24C1D634-AFE1-4CC7-8CCE-1987E0F42288}"/>
              </a:ext>
            </a:extLst>
          </p:cNvPr>
          <p:cNvSpPr>
            <a:spLocks noGrp="1"/>
          </p:cNvSpPr>
          <p:nvPr>
            <p:ph idx="1"/>
          </p:nvPr>
        </p:nvSpPr>
        <p:spPr>
          <a:xfrm>
            <a:off x="4976031" y="963877"/>
            <a:ext cx="6377769" cy="4930246"/>
          </a:xfrm>
        </p:spPr>
        <p:txBody>
          <a:bodyPr anchor="ctr">
            <a:normAutofit/>
          </a:bodyPr>
          <a:lstStyle/>
          <a:p>
            <a:r>
              <a:rPr lang="en-US" dirty="0"/>
              <a:t>The landlord has to prove that they gave this notice to the tenant and gave the tenant a chance to move out before they filed the suit.</a:t>
            </a:r>
          </a:p>
          <a:p>
            <a:r>
              <a:rPr lang="en-US" dirty="0"/>
              <a:t>For example, the landlord may not hand a three-day notice to vacate to a tenant and file the eviction suit the same day “in case” the tenant fails to leave.</a:t>
            </a:r>
          </a:p>
          <a:p>
            <a:r>
              <a:rPr lang="en-US" dirty="0"/>
              <a:t>If the landlord “jumps the gun,” they are not entitled to a judgment for possession.</a:t>
            </a:r>
          </a:p>
          <a:p>
            <a:endParaRPr lang="en-US" dirty="0"/>
          </a:p>
        </p:txBody>
      </p:sp>
    </p:spTree>
    <p:extLst>
      <p:ext uri="{BB962C8B-B14F-4D97-AF65-F5344CB8AC3E}">
        <p14:creationId xmlns:p14="http://schemas.microsoft.com/office/powerpoint/2010/main" val="2302595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C90FA-AE16-4948-9291-C9C64F50F233}"/>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How Much Notice?</a:t>
            </a:r>
          </a:p>
        </p:txBody>
      </p:sp>
      <p:sp>
        <p:nvSpPr>
          <p:cNvPr id="3" name="Content Placeholder 2">
            <a:extLst>
              <a:ext uri="{FF2B5EF4-FFF2-40B4-BE49-F238E27FC236}">
                <a16:creationId xmlns:a16="http://schemas.microsoft.com/office/drawing/2014/main" id="{8028507D-2EDC-47F8-9288-C1263E7FEC99}"/>
              </a:ext>
            </a:extLst>
          </p:cNvPr>
          <p:cNvSpPr>
            <a:spLocks noGrp="1"/>
          </p:cNvSpPr>
          <p:nvPr>
            <p:ph idx="1"/>
          </p:nvPr>
        </p:nvSpPr>
        <p:spPr>
          <a:xfrm>
            <a:off x="4976031" y="963877"/>
            <a:ext cx="6377769" cy="4930246"/>
          </a:xfrm>
        </p:spPr>
        <p:txBody>
          <a:bodyPr anchor="ctr">
            <a:normAutofit/>
          </a:bodyPr>
          <a:lstStyle/>
          <a:p>
            <a:r>
              <a:rPr lang="en-US" dirty="0"/>
              <a:t>How much notice does the tenant get?</a:t>
            </a:r>
          </a:p>
          <a:p>
            <a:r>
              <a:rPr lang="en-US" dirty="0"/>
              <a:t>In most cases a tenant gets three days’ written notice to vacate.</a:t>
            </a:r>
          </a:p>
          <a:p>
            <a:r>
              <a:rPr lang="en-US" dirty="0"/>
              <a:t>But the lease might have a shorter or longer period. </a:t>
            </a:r>
          </a:p>
          <a:p>
            <a:pPr lvl="1"/>
            <a:r>
              <a:rPr lang="en-US" dirty="0"/>
              <a:t>For example, it might say the landlord only has to give one day’s notice to vacate.</a:t>
            </a:r>
          </a:p>
          <a:p>
            <a:pPr marL="0" indent="0">
              <a:buNone/>
            </a:pPr>
            <a:endParaRPr lang="en-US" dirty="0"/>
          </a:p>
          <a:p>
            <a:pPr marL="0" indent="0">
              <a:buNone/>
            </a:pPr>
            <a:r>
              <a:rPr lang="en-US" dirty="0"/>
              <a:t>-- Property Code §24.005(a)</a:t>
            </a:r>
          </a:p>
          <a:p>
            <a:endParaRPr lang="en-US" dirty="0"/>
          </a:p>
        </p:txBody>
      </p:sp>
    </p:spTree>
    <p:extLst>
      <p:ext uri="{BB962C8B-B14F-4D97-AF65-F5344CB8AC3E}">
        <p14:creationId xmlns:p14="http://schemas.microsoft.com/office/powerpoint/2010/main" val="1536598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821EB-5970-408E-8335-FEA4FA82912D}"/>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How Much Notice?</a:t>
            </a:r>
            <a:br>
              <a:rPr lang="en-US" dirty="0">
                <a:solidFill>
                  <a:schemeClr val="accent1"/>
                </a:solidFill>
              </a:rPr>
            </a:br>
            <a:r>
              <a:rPr lang="en-US" dirty="0">
                <a:solidFill>
                  <a:schemeClr val="accent1"/>
                </a:solidFill>
              </a:rPr>
              <a:t>---</a:t>
            </a:r>
            <a:br>
              <a:rPr lang="en-US" dirty="0">
                <a:solidFill>
                  <a:schemeClr val="accent1"/>
                </a:solidFill>
              </a:rPr>
            </a:br>
            <a:r>
              <a:rPr lang="en-US" dirty="0">
                <a:solidFill>
                  <a:schemeClr val="accent1"/>
                </a:solidFill>
              </a:rPr>
              <a:t>Tenant of a Foreclosed Property</a:t>
            </a:r>
          </a:p>
        </p:txBody>
      </p:sp>
      <p:sp>
        <p:nvSpPr>
          <p:cNvPr id="3" name="Content Placeholder 2">
            <a:extLst>
              <a:ext uri="{FF2B5EF4-FFF2-40B4-BE49-F238E27FC236}">
                <a16:creationId xmlns:a16="http://schemas.microsoft.com/office/drawing/2014/main" id="{DAF89AA4-14C4-4F44-86B4-FE771F63DC00}"/>
              </a:ext>
            </a:extLst>
          </p:cNvPr>
          <p:cNvSpPr>
            <a:spLocks noGrp="1"/>
          </p:cNvSpPr>
          <p:nvPr>
            <p:ph idx="1"/>
          </p:nvPr>
        </p:nvSpPr>
        <p:spPr>
          <a:xfrm>
            <a:off x="4976031" y="701588"/>
            <a:ext cx="6894397" cy="6048861"/>
          </a:xfrm>
        </p:spPr>
        <p:txBody>
          <a:bodyPr anchor="ctr">
            <a:normAutofit/>
          </a:bodyPr>
          <a:lstStyle/>
          <a:p>
            <a:r>
              <a:rPr lang="en-US" dirty="0"/>
              <a:t>A bona fide tenant of a person who gets foreclosed on gets a 90-day written notice to vacate under the Protecting Tenants at Foreclosure Act (PTFA) as long as they haven’t breached the lease.</a:t>
            </a:r>
          </a:p>
          <a:p>
            <a:endParaRPr lang="en-US" sz="1500" dirty="0"/>
          </a:p>
          <a:p>
            <a:r>
              <a:rPr lang="en-US" dirty="0"/>
              <a:t>However – if the tenant has a bona fide lease with a fixed term (and does not breach the lease), then they get to stay in the house through the end of the lease term, unless the new owner is going to use the house as their primary </a:t>
            </a:r>
            <a:r>
              <a:rPr lang="en-US" b="1" dirty="0">
                <a:solidFill>
                  <a:srgbClr val="00B0F0"/>
                </a:solidFill>
              </a:rPr>
              <a:t>_________</a:t>
            </a:r>
            <a:r>
              <a:rPr lang="en-US" dirty="0"/>
              <a:t>.</a:t>
            </a:r>
          </a:p>
          <a:p>
            <a:endParaRPr lang="en-US" sz="1500" dirty="0"/>
          </a:p>
          <a:p>
            <a:r>
              <a:rPr lang="en-US" dirty="0"/>
              <a:t>For more info on the PTFA, see Ch. 3 of the Evictions Deskbook.</a:t>
            </a:r>
          </a:p>
          <a:p>
            <a:pPr marL="0" indent="0">
              <a:buNone/>
            </a:pPr>
            <a:endParaRPr lang="en-US" dirty="0"/>
          </a:p>
        </p:txBody>
      </p:sp>
    </p:spTree>
    <p:extLst>
      <p:ext uri="{BB962C8B-B14F-4D97-AF65-F5344CB8AC3E}">
        <p14:creationId xmlns:p14="http://schemas.microsoft.com/office/powerpoint/2010/main" val="1305043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D4DC-1AEC-4685-856F-4B3FBA0E623B}"/>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How Much Notice?</a:t>
            </a:r>
            <a:br>
              <a:rPr lang="en-US" dirty="0">
                <a:solidFill>
                  <a:schemeClr val="accent1"/>
                </a:solidFill>
              </a:rPr>
            </a:br>
            <a:r>
              <a:rPr lang="en-US" dirty="0">
                <a:solidFill>
                  <a:schemeClr val="accent1"/>
                </a:solidFill>
              </a:rPr>
              <a:t>---</a:t>
            </a:r>
            <a:br>
              <a:rPr lang="en-US" dirty="0">
                <a:solidFill>
                  <a:schemeClr val="accent1"/>
                </a:solidFill>
              </a:rPr>
            </a:br>
            <a:r>
              <a:rPr lang="en-US" dirty="0">
                <a:solidFill>
                  <a:schemeClr val="accent1"/>
                </a:solidFill>
              </a:rPr>
              <a:t>Squatter</a:t>
            </a:r>
          </a:p>
        </p:txBody>
      </p:sp>
      <p:sp>
        <p:nvSpPr>
          <p:cNvPr id="3" name="Content Placeholder 2">
            <a:extLst>
              <a:ext uri="{FF2B5EF4-FFF2-40B4-BE49-F238E27FC236}">
                <a16:creationId xmlns:a16="http://schemas.microsoft.com/office/drawing/2014/main" id="{221B5F72-51EC-4396-84FB-BB701E23D9F2}"/>
              </a:ext>
            </a:extLst>
          </p:cNvPr>
          <p:cNvSpPr>
            <a:spLocks noGrp="1"/>
          </p:cNvSpPr>
          <p:nvPr>
            <p:ph idx="1"/>
          </p:nvPr>
        </p:nvSpPr>
        <p:spPr>
          <a:xfrm>
            <a:off x="4976031" y="963877"/>
            <a:ext cx="6377769" cy="4930246"/>
          </a:xfrm>
        </p:spPr>
        <p:txBody>
          <a:bodyPr anchor="ctr">
            <a:normAutofit/>
          </a:bodyPr>
          <a:lstStyle/>
          <a:p>
            <a:r>
              <a:rPr lang="en-US" dirty="0"/>
              <a:t>A squatter gets a notice to vacate but it can be immediate and oral.</a:t>
            </a:r>
          </a:p>
          <a:p>
            <a:endParaRPr lang="en-US" dirty="0"/>
          </a:p>
          <a:p>
            <a:r>
              <a:rPr lang="en-US" dirty="0"/>
              <a:t>For example:</a:t>
            </a:r>
          </a:p>
          <a:p>
            <a:pPr lvl="1"/>
            <a:r>
              <a:rPr lang="en-US" sz="2800" dirty="0"/>
              <a:t>“Git off my property right now!”</a:t>
            </a:r>
          </a:p>
          <a:p>
            <a:pPr marL="0" indent="0">
              <a:buNone/>
            </a:pPr>
            <a:endParaRPr lang="en-US" sz="3200" dirty="0"/>
          </a:p>
          <a:p>
            <a:pPr marL="0" indent="0">
              <a:buNone/>
            </a:pPr>
            <a:r>
              <a:rPr lang="en-US" dirty="0"/>
              <a:t>--Property Code §24.005(d)</a:t>
            </a:r>
          </a:p>
        </p:txBody>
      </p:sp>
    </p:spTree>
    <p:extLst>
      <p:ext uri="{BB962C8B-B14F-4D97-AF65-F5344CB8AC3E}">
        <p14:creationId xmlns:p14="http://schemas.microsoft.com/office/powerpoint/2010/main" val="694479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title="Question Text Shape">
            <a:extLst>
              <a:ext uri="{FF2B5EF4-FFF2-40B4-BE49-F238E27FC236}">
                <a16:creationId xmlns:a16="http://schemas.microsoft.com/office/drawing/2014/main" id="{037523D2-3EDD-4BC1-B2FA-11921A0D80E9}"/>
              </a:ext>
            </a:extLst>
          </p:cNvPr>
          <p:cNvSpPr>
            <a:spLocks noGrp="1"/>
          </p:cNvSpPr>
          <p:nvPr>
            <p:ph type="title"/>
          </p:nvPr>
        </p:nvSpPr>
        <p:spPr>
          <a:xfrm>
            <a:off x="838200" y="25401"/>
            <a:ext cx="10515600" cy="1790148"/>
          </a:xfrm>
        </p:spPr>
        <p:txBody>
          <a:bodyPr>
            <a:normAutofit/>
          </a:bodyPr>
          <a:lstStyle/>
          <a:p>
            <a:r>
              <a:rPr lang="en-US" dirty="0"/>
              <a:t>Poll Question #2</a:t>
            </a:r>
          </a:p>
        </p:txBody>
      </p:sp>
      <p:sp>
        <p:nvSpPr>
          <p:cNvPr id="3" name="TPAnswers" title="Answer Text Shape">
            <a:extLst>
              <a:ext uri="{FF2B5EF4-FFF2-40B4-BE49-F238E27FC236}">
                <a16:creationId xmlns:a16="http://schemas.microsoft.com/office/drawing/2014/main" id="{D55394D5-A5AF-466E-A580-D895705988A9}"/>
              </a:ext>
            </a:extLst>
          </p:cNvPr>
          <p:cNvSpPr>
            <a:spLocks noGrp="1"/>
          </p:cNvSpPr>
          <p:nvPr>
            <p:ph type="body" idx="1"/>
            <p:custDataLst>
              <p:tags r:id="rId2"/>
            </p:custDataLst>
          </p:nvPr>
        </p:nvSpPr>
        <p:spPr>
          <a:xfrm>
            <a:off x="762000" y="2160105"/>
            <a:ext cx="10515600" cy="4359758"/>
          </a:xfrm>
        </p:spPr>
        <p:txBody>
          <a:bodyPr>
            <a:normAutofit lnSpcReduction="10000"/>
          </a:bodyPr>
          <a:lstStyle/>
          <a:p>
            <a:pPr marL="0" indent="0">
              <a:buNone/>
            </a:pPr>
            <a:r>
              <a:rPr lang="en-US" sz="3200" dirty="0"/>
              <a:t>A landlord gives you an eviction petition to file. You notice that the petition does not include any information about whether there was a proper notice to vacate. You should:</a:t>
            </a:r>
          </a:p>
          <a:p>
            <a:pPr marL="0" indent="0">
              <a:buNone/>
            </a:pPr>
            <a:endParaRPr lang="en-US" sz="3200" dirty="0"/>
          </a:p>
          <a:p>
            <a:pPr marL="514350" indent="-514350">
              <a:buFont typeface="Arial" panose="020B0604020202020204" pitchFamily="34" charset="0"/>
              <a:buAutoNum type="alphaUcPeriod"/>
            </a:pPr>
            <a:r>
              <a:rPr lang="en-US" dirty="0"/>
              <a:t>Reject the filing.</a:t>
            </a:r>
          </a:p>
          <a:p>
            <a:pPr marL="514350" indent="-514350">
              <a:buFont typeface="Arial" panose="020B0604020202020204" pitchFamily="34" charset="0"/>
              <a:buAutoNum type="alphaUcPeriod"/>
            </a:pPr>
            <a:r>
              <a:rPr lang="en-US" dirty="0"/>
              <a:t>Tell the landlord that he needs to include information about the notice to vacate in the petition.</a:t>
            </a:r>
          </a:p>
          <a:p>
            <a:pPr marL="514350" indent="-514350">
              <a:buFont typeface="Arial" panose="020B0604020202020204" pitchFamily="34" charset="0"/>
              <a:buAutoNum type="alphaUcPeriod"/>
            </a:pPr>
            <a:r>
              <a:rPr lang="en-US" dirty="0"/>
              <a:t>Accept the filing and flag the potential issue for your judge.</a:t>
            </a:r>
          </a:p>
          <a:p>
            <a:pPr marL="514350" indent="-514350">
              <a:buFont typeface="Arial" panose="020B0604020202020204" pitchFamily="34" charset="0"/>
              <a:buAutoNum type="alphaUcPeriod"/>
            </a:pPr>
            <a:r>
              <a:rPr lang="en-US" dirty="0"/>
              <a:t>Accept the filing and don’t say anything to your judge. </a:t>
            </a:r>
          </a:p>
        </p:txBody>
      </p:sp>
      <p:sp>
        <p:nvSpPr>
          <p:cNvPr id="4" name="TPPolling">
            <a:extLst>
              <a:ext uri="{FF2B5EF4-FFF2-40B4-BE49-F238E27FC236}">
                <a16:creationId xmlns:a16="http://schemas.microsoft.com/office/drawing/2014/main" id="{B1EBDCD1-F764-41E9-9C1B-F61C2D60E75A}"/>
              </a:ext>
            </a:extLst>
          </p:cNvPr>
          <p:cNvSpPr/>
          <p:nvPr/>
        </p:nvSpPr>
        <p:spPr>
          <a:xfrm>
            <a:off x="0" y="0"/>
            <a:ext cx="12700" cy="12700"/>
          </a:xfrm>
          <a:prstGeom prst="rect">
            <a:avLst/>
          </a:prstGeom>
          <a:solidFill>
            <a:schemeClr val="accent1">
              <a:alpha val="1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05049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7947C-5683-40AF-88F9-7EA84CF2CA33}"/>
              </a:ext>
            </a:extLst>
          </p:cNvPr>
          <p:cNvSpPr>
            <a:spLocks noGrp="1"/>
          </p:cNvSpPr>
          <p:nvPr>
            <p:ph type="ctrTitle"/>
          </p:nvPr>
        </p:nvSpPr>
        <p:spPr>
          <a:xfrm>
            <a:off x="820011" y="874130"/>
            <a:ext cx="3657600" cy="2887579"/>
          </a:xfrm>
        </p:spPr>
        <p:txBody>
          <a:bodyPr vert="horz" lIns="91440" tIns="45720" rIns="91440" bIns="45720" rtlCol="0">
            <a:normAutofit/>
          </a:bodyPr>
          <a:lstStyle/>
          <a:p>
            <a:pPr algn="l"/>
            <a:r>
              <a:rPr lang="en-US" sz="4800" dirty="0">
                <a:solidFill>
                  <a:srgbClr val="FFFFFF"/>
                </a:solidFill>
              </a:rPr>
              <a:t>Filing an </a:t>
            </a:r>
            <a:br>
              <a:rPr lang="en-US" sz="4800" dirty="0">
                <a:solidFill>
                  <a:srgbClr val="FFFFFF"/>
                </a:solidFill>
              </a:rPr>
            </a:br>
            <a:r>
              <a:rPr lang="en-US" sz="4800" dirty="0">
                <a:solidFill>
                  <a:srgbClr val="FFFFFF"/>
                </a:solidFill>
              </a:rPr>
              <a:t>Eviction Suit</a:t>
            </a:r>
          </a:p>
        </p:txBody>
      </p:sp>
    </p:spTree>
    <p:extLst>
      <p:ext uri="{BB962C8B-B14F-4D97-AF65-F5344CB8AC3E}">
        <p14:creationId xmlns:p14="http://schemas.microsoft.com/office/powerpoint/2010/main" val="1255086673"/>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73F09-F5D0-42BC-B23A-E280CEF1E413}"/>
              </a:ext>
            </a:extLst>
          </p:cNvPr>
          <p:cNvSpPr>
            <a:spLocks noGrp="1"/>
          </p:cNvSpPr>
          <p:nvPr>
            <p:ph type="title"/>
          </p:nvPr>
        </p:nvSpPr>
        <p:spPr>
          <a:xfrm>
            <a:off x="640079" y="4526280"/>
            <a:ext cx="7410681" cy="1737360"/>
          </a:xfrm>
        </p:spPr>
        <p:txBody>
          <a:bodyPr>
            <a:normAutofit/>
          </a:bodyPr>
          <a:lstStyle/>
          <a:p>
            <a:r>
              <a:rPr lang="en-US" sz="4800"/>
              <a:t>“How Does an Eviction Suit Get Filed?”</a:t>
            </a:r>
          </a:p>
        </p:txBody>
      </p:sp>
      <p:sp>
        <p:nvSpPr>
          <p:cNvPr id="3" name="Content Placeholder 2">
            <a:extLst>
              <a:ext uri="{FF2B5EF4-FFF2-40B4-BE49-F238E27FC236}">
                <a16:creationId xmlns:a16="http://schemas.microsoft.com/office/drawing/2014/main" id="{F67A6301-419A-4AF9-8A03-C00B0EBE3E6E}"/>
              </a:ext>
            </a:extLst>
          </p:cNvPr>
          <p:cNvSpPr>
            <a:spLocks noGrp="1"/>
          </p:cNvSpPr>
          <p:nvPr>
            <p:ph idx="1"/>
          </p:nvPr>
        </p:nvSpPr>
        <p:spPr>
          <a:xfrm>
            <a:off x="640080" y="595293"/>
            <a:ext cx="5676637" cy="3463951"/>
          </a:xfrm>
        </p:spPr>
        <p:txBody>
          <a:bodyPr anchor="ctr">
            <a:normAutofit fontScale="92500"/>
          </a:bodyPr>
          <a:lstStyle/>
          <a:p>
            <a:r>
              <a:rPr lang="en-US" dirty="0"/>
              <a:t>An evictions suit starts when the plaintiff files a petition asking the court to evict a person occupying their property.</a:t>
            </a:r>
          </a:p>
          <a:p>
            <a:r>
              <a:rPr lang="en-US" dirty="0"/>
              <a:t>In an Eviction case:</a:t>
            </a:r>
          </a:p>
          <a:p>
            <a:pPr lvl="1"/>
            <a:r>
              <a:rPr lang="en-US" sz="2600" dirty="0"/>
              <a:t>The landlord or owner of the property is the plaintiff.</a:t>
            </a:r>
          </a:p>
          <a:p>
            <a:pPr lvl="1"/>
            <a:r>
              <a:rPr lang="en-US" sz="2600" dirty="0"/>
              <a:t>The tenant or person who is occupying the property is the defendant.</a:t>
            </a:r>
          </a:p>
        </p:txBody>
      </p:sp>
    </p:spTree>
    <p:extLst>
      <p:ext uri="{BB962C8B-B14F-4D97-AF65-F5344CB8AC3E}">
        <p14:creationId xmlns:p14="http://schemas.microsoft.com/office/powerpoint/2010/main" val="1884336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4DCF5-AB97-4871-9AB7-25E9B1958C3F}"/>
              </a:ext>
            </a:extLst>
          </p:cNvPr>
          <p:cNvSpPr>
            <a:spLocks noGrp="1"/>
          </p:cNvSpPr>
          <p:nvPr>
            <p:ph type="title"/>
          </p:nvPr>
        </p:nvSpPr>
        <p:spPr>
          <a:xfrm>
            <a:off x="838200" y="5529884"/>
            <a:ext cx="7719381" cy="1096331"/>
          </a:xfrm>
        </p:spPr>
        <p:txBody>
          <a:bodyPr>
            <a:normAutofit/>
          </a:bodyPr>
          <a:lstStyle/>
          <a:p>
            <a:r>
              <a:rPr lang="en-US"/>
              <a:t>Resources</a:t>
            </a:r>
          </a:p>
        </p:txBody>
      </p:sp>
      <p:graphicFrame>
        <p:nvGraphicFramePr>
          <p:cNvPr id="5" name="Content Placeholder 2">
            <a:extLst>
              <a:ext uri="{FF2B5EF4-FFF2-40B4-BE49-F238E27FC236}">
                <a16:creationId xmlns:a16="http://schemas.microsoft.com/office/drawing/2014/main" id="{0006F1BF-4177-4F7A-B19F-3F6EA62AB602}"/>
              </a:ext>
            </a:extLst>
          </p:cNvPr>
          <p:cNvGraphicFramePr>
            <a:graphicFrameLocks noGrp="1"/>
          </p:cNvGraphicFramePr>
          <p:nvPr>
            <p:ph idx="1"/>
            <p:extLst>
              <p:ext uri="{D42A27DB-BD31-4B8C-83A1-F6EECF244321}">
                <p14:modId xmlns:p14="http://schemas.microsoft.com/office/powerpoint/2010/main" val="3044169018"/>
              </p:ext>
            </p:extLst>
          </p:nvPr>
        </p:nvGraphicFramePr>
        <p:xfrm>
          <a:off x="153909" y="72428"/>
          <a:ext cx="11865813" cy="5151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0865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B885B-3414-4FD9-896E-EB8FEA554C33}"/>
              </a:ext>
            </a:extLst>
          </p:cNvPr>
          <p:cNvSpPr>
            <a:spLocks noGrp="1"/>
          </p:cNvSpPr>
          <p:nvPr>
            <p:ph type="title"/>
          </p:nvPr>
        </p:nvSpPr>
        <p:spPr>
          <a:xfrm>
            <a:off x="640079" y="4526280"/>
            <a:ext cx="7410681" cy="1737360"/>
          </a:xfrm>
        </p:spPr>
        <p:txBody>
          <a:bodyPr>
            <a:normAutofit/>
          </a:bodyPr>
          <a:lstStyle/>
          <a:p>
            <a:r>
              <a:rPr lang="en-US" sz="4800" dirty="0"/>
              <a:t>Filing and Service Fees</a:t>
            </a:r>
          </a:p>
        </p:txBody>
      </p:sp>
      <p:sp>
        <p:nvSpPr>
          <p:cNvPr id="3" name="Content Placeholder 2">
            <a:extLst>
              <a:ext uri="{FF2B5EF4-FFF2-40B4-BE49-F238E27FC236}">
                <a16:creationId xmlns:a16="http://schemas.microsoft.com/office/drawing/2014/main" id="{6FDE7A19-087F-487A-8CEA-4CFA2D44AB47}"/>
              </a:ext>
            </a:extLst>
          </p:cNvPr>
          <p:cNvSpPr>
            <a:spLocks noGrp="1"/>
          </p:cNvSpPr>
          <p:nvPr>
            <p:ph idx="1"/>
          </p:nvPr>
        </p:nvSpPr>
        <p:spPr>
          <a:xfrm>
            <a:off x="448695" y="382380"/>
            <a:ext cx="7057892" cy="3761520"/>
          </a:xfrm>
          <a:solidFill>
            <a:schemeClr val="bg1"/>
          </a:solidFill>
        </p:spPr>
        <p:txBody>
          <a:bodyPr anchor="ctr">
            <a:normAutofit/>
          </a:bodyPr>
          <a:lstStyle/>
          <a:p>
            <a:r>
              <a:rPr lang="en-US" sz="2400" dirty="0"/>
              <a:t>When the landlord files a petition, they must also pay filing and service fees or file a Statement of Inability to Afford Payment of Court Costs .</a:t>
            </a:r>
          </a:p>
          <a:p>
            <a:r>
              <a:rPr lang="en-US" sz="2400" dirty="0"/>
              <a:t>The filing fee in most counties is $54 ($46 if filed before 1/1/22).</a:t>
            </a:r>
          </a:p>
          <a:p>
            <a:r>
              <a:rPr lang="en-US" sz="2400" dirty="0"/>
              <a:t>Remember: a clerk must make the Statement of Inability form available for free to anyone without the person having to </a:t>
            </a:r>
            <a:r>
              <a:rPr lang="en-US" sz="2400" b="1" dirty="0">
                <a:solidFill>
                  <a:srgbClr val="00B0F0"/>
                </a:solidFill>
              </a:rPr>
              <a:t>________</a:t>
            </a:r>
            <a:r>
              <a:rPr lang="en-US" sz="2400" dirty="0"/>
              <a:t> the form. – Rule 502.3</a:t>
            </a:r>
          </a:p>
          <a:p>
            <a:pPr marL="0" indent="0">
              <a:buNone/>
            </a:pPr>
            <a:endParaRPr lang="en-US" dirty="0"/>
          </a:p>
        </p:txBody>
      </p:sp>
    </p:spTree>
    <p:extLst>
      <p:ext uri="{BB962C8B-B14F-4D97-AF65-F5344CB8AC3E}">
        <p14:creationId xmlns:p14="http://schemas.microsoft.com/office/powerpoint/2010/main" val="3372287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58913-50D6-4813-A799-D542CE3FC6F4}"/>
              </a:ext>
            </a:extLst>
          </p:cNvPr>
          <p:cNvSpPr>
            <a:spLocks noGrp="1"/>
          </p:cNvSpPr>
          <p:nvPr>
            <p:ph type="title"/>
          </p:nvPr>
        </p:nvSpPr>
        <p:spPr>
          <a:xfrm>
            <a:off x="640079" y="4526280"/>
            <a:ext cx="7410681" cy="1737360"/>
          </a:xfrm>
        </p:spPr>
        <p:txBody>
          <a:bodyPr>
            <a:normAutofit/>
          </a:bodyPr>
          <a:lstStyle/>
          <a:p>
            <a:r>
              <a:rPr lang="en-US" sz="4800" dirty="0"/>
              <a:t>Service Fees</a:t>
            </a:r>
          </a:p>
        </p:txBody>
      </p:sp>
      <p:sp>
        <p:nvSpPr>
          <p:cNvPr id="3" name="Content Placeholder 2">
            <a:extLst>
              <a:ext uri="{FF2B5EF4-FFF2-40B4-BE49-F238E27FC236}">
                <a16:creationId xmlns:a16="http://schemas.microsoft.com/office/drawing/2014/main" id="{AE267C3A-21D9-4FD8-81FF-40F0EC044339}"/>
              </a:ext>
            </a:extLst>
          </p:cNvPr>
          <p:cNvSpPr>
            <a:spLocks noGrp="1"/>
          </p:cNvSpPr>
          <p:nvPr>
            <p:ph idx="1"/>
          </p:nvPr>
        </p:nvSpPr>
        <p:spPr>
          <a:xfrm>
            <a:off x="640080" y="595293"/>
            <a:ext cx="5676637" cy="3463951"/>
          </a:xfrm>
        </p:spPr>
        <p:txBody>
          <a:bodyPr anchor="ctr">
            <a:normAutofit/>
          </a:bodyPr>
          <a:lstStyle/>
          <a:p>
            <a:r>
              <a:rPr lang="en-US" sz="2400" dirty="0"/>
              <a:t>Service fees (which cover the cost of having the Constable serve the case on  the defendant(s)) are set by your Commissioners Court.  </a:t>
            </a:r>
          </a:p>
          <a:p>
            <a:r>
              <a:rPr lang="en-US" sz="2400" dirty="0"/>
              <a:t>Each defendant must be served and a separate service fee paid for each one.</a:t>
            </a:r>
          </a:p>
          <a:p>
            <a:r>
              <a:rPr lang="en-US" sz="2400" dirty="0"/>
              <a:t>It is important to verify how many defendants are listed on the petition.</a:t>
            </a:r>
          </a:p>
        </p:txBody>
      </p:sp>
    </p:spTree>
    <p:extLst>
      <p:ext uri="{BB962C8B-B14F-4D97-AF65-F5344CB8AC3E}">
        <p14:creationId xmlns:p14="http://schemas.microsoft.com/office/powerpoint/2010/main" val="870517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E2DF1-754E-4091-8CA5-31565E6D6947}"/>
              </a:ext>
            </a:extLst>
          </p:cNvPr>
          <p:cNvSpPr>
            <a:spLocks noGrp="1"/>
          </p:cNvSpPr>
          <p:nvPr>
            <p:ph type="title"/>
          </p:nvPr>
        </p:nvSpPr>
        <p:spPr>
          <a:xfrm>
            <a:off x="215154" y="685800"/>
            <a:ext cx="3100138" cy="5105400"/>
          </a:xfrm>
        </p:spPr>
        <p:txBody>
          <a:bodyPr>
            <a:normAutofit/>
          </a:bodyPr>
          <a:lstStyle/>
          <a:p>
            <a:r>
              <a:rPr lang="en-US" sz="4000" dirty="0">
                <a:solidFill>
                  <a:srgbClr val="FFFFFF"/>
                </a:solidFill>
              </a:rPr>
              <a:t>Petition Requirements</a:t>
            </a:r>
          </a:p>
        </p:txBody>
      </p:sp>
      <p:sp>
        <p:nvSpPr>
          <p:cNvPr id="6" name="Content Placeholder 5">
            <a:extLst>
              <a:ext uri="{FF2B5EF4-FFF2-40B4-BE49-F238E27FC236}">
                <a16:creationId xmlns:a16="http://schemas.microsoft.com/office/drawing/2014/main" id="{571781C5-96B1-4FC8-BFB0-3A59E1A68473}"/>
              </a:ext>
            </a:extLst>
          </p:cNvPr>
          <p:cNvSpPr>
            <a:spLocks noGrp="1"/>
          </p:cNvSpPr>
          <p:nvPr>
            <p:ph idx="1"/>
          </p:nvPr>
        </p:nvSpPr>
        <p:spPr>
          <a:xfrm>
            <a:off x="5268621" y="480646"/>
            <a:ext cx="6573325" cy="5854839"/>
          </a:xfrm>
        </p:spPr>
        <p:txBody>
          <a:bodyPr>
            <a:normAutofit/>
          </a:bodyPr>
          <a:lstStyle/>
          <a:p>
            <a:r>
              <a:rPr lang="en-US" dirty="0"/>
              <a:t>A petition in an eviction case must be sworn. </a:t>
            </a:r>
          </a:p>
          <a:p>
            <a:pPr lvl="1"/>
            <a:r>
              <a:rPr lang="en-US" dirty="0"/>
              <a:t>This means the plaintiff signs it in front of a notary, the clerk, or the judge.</a:t>
            </a:r>
          </a:p>
          <a:p>
            <a:pPr lvl="2"/>
            <a:r>
              <a:rPr lang="en-US" sz="2400" dirty="0"/>
              <a:t>That person also signs the petition, not to say it is true, but to confirm that they saw the plaintiff sign it.</a:t>
            </a:r>
          </a:p>
          <a:p>
            <a:pPr lvl="1"/>
            <a:r>
              <a:rPr lang="en-US" dirty="0"/>
              <a:t>Could sign a declaration under “penalty of perjury” instead.</a:t>
            </a:r>
          </a:p>
          <a:p>
            <a:pPr lvl="1"/>
            <a:endParaRPr lang="en-US" dirty="0"/>
          </a:p>
          <a:p>
            <a:r>
              <a:rPr lang="en-US" dirty="0"/>
              <a:t>The petition must contain the items listed in Rule 510.3(a).</a:t>
            </a:r>
          </a:p>
          <a:p>
            <a:pPr lvl="1"/>
            <a:r>
              <a:rPr lang="en-US" dirty="0"/>
              <a:t>Description of premises, the grounds for eviction, info about notice to vacate, amount of rent due, if attorney fees are being sought</a:t>
            </a:r>
          </a:p>
          <a:p>
            <a:endParaRPr lang="en-US" dirty="0"/>
          </a:p>
          <a:p>
            <a:pPr lvl="1"/>
            <a:endParaRPr lang="en-US" dirty="0"/>
          </a:p>
          <a:p>
            <a:pPr lvl="1"/>
            <a:endParaRPr lang="en-US" dirty="0"/>
          </a:p>
          <a:p>
            <a:endParaRPr lang="en-US" dirty="0"/>
          </a:p>
        </p:txBody>
      </p:sp>
      <p:sp>
        <p:nvSpPr>
          <p:cNvPr id="3" name="Rectangle 2">
            <a:extLst>
              <a:ext uri="{FF2B5EF4-FFF2-40B4-BE49-F238E27FC236}">
                <a16:creationId xmlns:a16="http://schemas.microsoft.com/office/drawing/2014/main" id="{90AFAEA5-400D-44E3-B676-05CDE6C6D55A}"/>
              </a:ext>
            </a:extLst>
          </p:cNvPr>
          <p:cNvSpPr/>
          <p:nvPr/>
        </p:nvSpPr>
        <p:spPr>
          <a:xfrm>
            <a:off x="9416283" y="6172200"/>
            <a:ext cx="2425664" cy="523220"/>
          </a:xfrm>
          <a:prstGeom prst="rect">
            <a:avLst/>
          </a:prstGeom>
        </p:spPr>
        <p:txBody>
          <a:bodyPr wrap="none">
            <a:spAutoFit/>
          </a:bodyPr>
          <a:lstStyle/>
          <a:p>
            <a:pPr lvl="0"/>
            <a:r>
              <a:rPr lang="en-US" sz="2800" dirty="0"/>
              <a:t>-- Rule 510.3(a)</a:t>
            </a:r>
          </a:p>
        </p:txBody>
      </p:sp>
    </p:spTree>
    <p:extLst>
      <p:ext uri="{BB962C8B-B14F-4D97-AF65-F5344CB8AC3E}">
        <p14:creationId xmlns:p14="http://schemas.microsoft.com/office/powerpoint/2010/main" val="27552499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B834-0838-4316-A31C-956CF50C8920}"/>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Where is the Petition Filed?</a:t>
            </a:r>
          </a:p>
        </p:txBody>
      </p:sp>
      <p:sp>
        <p:nvSpPr>
          <p:cNvPr id="3" name="Content Placeholder 2">
            <a:extLst>
              <a:ext uri="{FF2B5EF4-FFF2-40B4-BE49-F238E27FC236}">
                <a16:creationId xmlns:a16="http://schemas.microsoft.com/office/drawing/2014/main" id="{2B5EB78D-5A97-4760-AF27-1A9053573BC9}"/>
              </a:ext>
            </a:extLst>
          </p:cNvPr>
          <p:cNvSpPr>
            <a:spLocks noGrp="1"/>
          </p:cNvSpPr>
          <p:nvPr>
            <p:ph idx="1"/>
          </p:nvPr>
        </p:nvSpPr>
        <p:spPr>
          <a:xfrm>
            <a:off x="5010742" y="1207008"/>
            <a:ext cx="6343058" cy="4969955"/>
          </a:xfrm>
        </p:spPr>
        <p:txBody>
          <a:bodyPr/>
          <a:lstStyle/>
          <a:p>
            <a:r>
              <a:rPr lang="en-US" dirty="0"/>
              <a:t>The petition must be filed in the  precinct where the property is      located. </a:t>
            </a:r>
          </a:p>
          <a:p>
            <a:pPr lvl="1"/>
            <a:endParaRPr lang="en-US" dirty="0"/>
          </a:p>
          <a:p>
            <a:pPr lvl="1"/>
            <a:r>
              <a:rPr lang="en-US" dirty="0"/>
              <a:t>This is because the court only has </a:t>
            </a:r>
            <a:r>
              <a:rPr lang="en-US" b="1" dirty="0">
                <a:solidFill>
                  <a:srgbClr val="00B0F0"/>
                </a:solidFill>
              </a:rPr>
              <a:t>__________</a:t>
            </a:r>
            <a:r>
              <a:rPr lang="en-US" dirty="0"/>
              <a:t> over an eviction suit when the property is located in that court’s precinct.</a:t>
            </a:r>
          </a:p>
          <a:p>
            <a:pPr lvl="1"/>
            <a:endParaRPr lang="en-US" dirty="0"/>
          </a:p>
          <a:p>
            <a:pPr lvl="1"/>
            <a:r>
              <a:rPr lang="en-US" dirty="0"/>
              <a:t>If a case is filed and the property is not in the precinct, the judge should immediately dismiss the case for lack of jurisdiction (no motion or hearing needed).</a:t>
            </a:r>
          </a:p>
        </p:txBody>
      </p:sp>
    </p:spTree>
    <p:extLst>
      <p:ext uri="{BB962C8B-B14F-4D97-AF65-F5344CB8AC3E}">
        <p14:creationId xmlns:p14="http://schemas.microsoft.com/office/powerpoint/2010/main" val="4133211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46F3C-DA4B-44EB-9990-8F37AE11799B}"/>
              </a:ext>
            </a:extLst>
          </p:cNvPr>
          <p:cNvSpPr>
            <a:spLocks noGrp="1"/>
          </p:cNvSpPr>
          <p:nvPr>
            <p:ph type="ctrTitle"/>
          </p:nvPr>
        </p:nvSpPr>
        <p:spPr>
          <a:xfrm>
            <a:off x="1191125" y="914400"/>
            <a:ext cx="3140711" cy="2887579"/>
          </a:xfrm>
        </p:spPr>
        <p:txBody>
          <a:bodyPr vert="horz" lIns="91440" tIns="45720" rIns="91440" bIns="45720" rtlCol="0">
            <a:normAutofit/>
          </a:bodyPr>
          <a:lstStyle/>
          <a:p>
            <a:pPr algn="l"/>
            <a:r>
              <a:rPr lang="en-US" sz="4800" dirty="0">
                <a:solidFill>
                  <a:srgbClr val="FFFFFF"/>
                </a:solidFill>
              </a:rPr>
              <a:t>Citation &amp; Service</a:t>
            </a:r>
          </a:p>
        </p:txBody>
      </p:sp>
    </p:spTree>
    <p:extLst>
      <p:ext uri="{BB962C8B-B14F-4D97-AF65-F5344CB8AC3E}">
        <p14:creationId xmlns:p14="http://schemas.microsoft.com/office/powerpoint/2010/main" val="1104675316"/>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4B2CF-2404-4F17-8FD3-0CC86293C5B9}"/>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Issuance of Citation</a:t>
            </a:r>
          </a:p>
        </p:txBody>
      </p:sp>
      <p:sp>
        <p:nvSpPr>
          <p:cNvPr id="3" name="Content Placeholder 2">
            <a:extLst>
              <a:ext uri="{FF2B5EF4-FFF2-40B4-BE49-F238E27FC236}">
                <a16:creationId xmlns:a16="http://schemas.microsoft.com/office/drawing/2014/main" id="{F6F2BE8F-C466-4A52-91B4-0DACF154D3ED}"/>
              </a:ext>
            </a:extLst>
          </p:cNvPr>
          <p:cNvSpPr>
            <a:spLocks noGrp="1"/>
          </p:cNvSpPr>
          <p:nvPr>
            <p:ph idx="1"/>
          </p:nvPr>
        </p:nvSpPr>
        <p:spPr>
          <a:xfrm>
            <a:off x="4976031" y="963877"/>
            <a:ext cx="6377769" cy="4930246"/>
          </a:xfrm>
        </p:spPr>
        <p:txBody>
          <a:bodyPr anchor="ctr">
            <a:normAutofit/>
          </a:bodyPr>
          <a:lstStyle/>
          <a:p>
            <a:r>
              <a:rPr lang="en-US" dirty="0"/>
              <a:t>When a petition is filed and filing fees paid or Statement of Inability filed, the court must immediately issue citation directed to each defendant. </a:t>
            </a:r>
          </a:p>
          <a:p>
            <a:pPr lvl="1"/>
            <a:r>
              <a:rPr lang="en-US" dirty="0"/>
              <a:t>This means each person named as a defendant has to be served with a citation so they are notified that they have been sued.</a:t>
            </a:r>
          </a:p>
          <a:p>
            <a:pPr lvl="1"/>
            <a:r>
              <a:rPr lang="en-US" dirty="0"/>
              <a:t>It is up to the plaintiff to decide whom to file the case against.</a:t>
            </a:r>
          </a:p>
          <a:p>
            <a:endParaRPr lang="en-US" sz="2400" dirty="0"/>
          </a:p>
        </p:txBody>
      </p:sp>
    </p:spTree>
    <p:extLst>
      <p:ext uri="{BB962C8B-B14F-4D97-AF65-F5344CB8AC3E}">
        <p14:creationId xmlns:p14="http://schemas.microsoft.com/office/powerpoint/2010/main" val="4097897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29A6-D815-4D99-AB6B-1A103647F225}"/>
              </a:ext>
            </a:extLst>
          </p:cNvPr>
          <p:cNvSpPr>
            <a:spLocks noGrp="1"/>
          </p:cNvSpPr>
          <p:nvPr>
            <p:ph type="title"/>
          </p:nvPr>
        </p:nvSpPr>
        <p:spPr>
          <a:xfrm>
            <a:off x="358689" y="5120640"/>
            <a:ext cx="7410681" cy="1737360"/>
          </a:xfrm>
        </p:spPr>
        <p:txBody>
          <a:bodyPr>
            <a:normAutofit/>
          </a:bodyPr>
          <a:lstStyle/>
          <a:p>
            <a:r>
              <a:rPr lang="en-US" sz="4800" dirty="0"/>
              <a:t>“And All Occupants”</a:t>
            </a:r>
          </a:p>
        </p:txBody>
      </p:sp>
      <p:sp>
        <p:nvSpPr>
          <p:cNvPr id="3" name="Content Placeholder 2">
            <a:extLst>
              <a:ext uri="{FF2B5EF4-FFF2-40B4-BE49-F238E27FC236}">
                <a16:creationId xmlns:a16="http://schemas.microsoft.com/office/drawing/2014/main" id="{A634006F-8157-4B6A-80A9-B81985B25023}"/>
              </a:ext>
            </a:extLst>
          </p:cNvPr>
          <p:cNvSpPr>
            <a:spLocks noGrp="1"/>
          </p:cNvSpPr>
          <p:nvPr>
            <p:ph idx="1"/>
          </p:nvPr>
        </p:nvSpPr>
        <p:spPr>
          <a:xfrm>
            <a:off x="235670" y="318977"/>
            <a:ext cx="7281549" cy="4685604"/>
          </a:xfrm>
          <a:solidFill>
            <a:schemeClr val="bg1"/>
          </a:solidFill>
        </p:spPr>
        <p:txBody>
          <a:bodyPr anchor="ctr">
            <a:normAutofit lnSpcReduction="10000"/>
          </a:bodyPr>
          <a:lstStyle/>
          <a:p>
            <a:r>
              <a:rPr lang="en-US" dirty="0"/>
              <a:t>An </a:t>
            </a:r>
            <a:r>
              <a:rPr lang="en-US" b="1" dirty="0">
                <a:solidFill>
                  <a:srgbClr val="00B0F0"/>
                </a:solidFill>
              </a:rPr>
              <a:t>“________” </a:t>
            </a:r>
            <a:r>
              <a:rPr lang="en-US" dirty="0"/>
              <a:t>is someone who is living at the residence but who is not obligated under a lease with the landlord.</a:t>
            </a:r>
          </a:p>
          <a:p>
            <a:pPr lvl="1"/>
            <a:r>
              <a:rPr lang="en-US" dirty="0"/>
              <a:t>For example, a temporary guest of the tenant or the tenant’s minor children.</a:t>
            </a:r>
          </a:p>
          <a:p>
            <a:r>
              <a:rPr lang="en-US" dirty="0"/>
              <a:t>Since “occupants” are not on the lease, the landlord may not know who they are and so he doesn’t have to name them. </a:t>
            </a:r>
          </a:p>
          <a:p>
            <a:pPr lvl="1"/>
            <a:r>
              <a:rPr lang="en-US" dirty="0"/>
              <a:t>He can evict the “occupants” of the tenant along with the tenant.</a:t>
            </a:r>
          </a:p>
          <a:p>
            <a:pPr lvl="1"/>
            <a:r>
              <a:rPr lang="en-US" dirty="0"/>
              <a:t>The occupants’ right to be there is based solely on the tenant’s right to be there.</a:t>
            </a:r>
          </a:p>
        </p:txBody>
      </p:sp>
      <p:cxnSp>
        <p:nvCxnSpPr>
          <p:cNvPr id="9" name="Straight Connector 8">
            <a:extLst>
              <a:ext uri="{FF2B5EF4-FFF2-40B4-BE49-F238E27FC236}">
                <a16:creationId xmlns:a16="http://schemas.microsoft.com/office/drawing/2014/main" id="{839C3468-F0F1-4F23-9C68-332FFF9B8744}"/>
              </a:ext>
            </a:extLst>
          </p:cNvPr>
          <p:cNvCxnSpPr>
            <a:cxnSpLocks/>
          </p:cNvCxnSpPr>
          <p:nvPr/>
        </p:nvCxnSpPr>
        <p:spPr>
          <a:xfrm flipH="1">
            <a:off x="486620" y="5311052"/>
            <a:ext cx="1890820" cy="0"/>
          </a:xfrm>
          <a:prstGeom prst="line">
            <a:avLst/>
          </a:prstGeom>
          <a:ln w="25400">
            <a:solidFill>
              <a:schemeClr val="bg1">
                <a:lumMod val="1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71851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29A6-D815-4D99-AB6B-1A103647F225}"/>
              </a:ext>
            </a:extLst>
          </p:cNvPr>
          <p:cNvSpPr>
            <a:spLocks noGrp="1"/>
          </p:cNvSpPr>
          <p:nvPr>
            <p:ph type="title"/>
          </p:nvPr>
        </p:nvSpPr>
        <p:spPr>
          <a:xfrm>
            <a:off x="400273" y="5554980"/>
            <a:ext cx="7410681" cy="1390489"/>
          </a:xfrm>
        </p:spPr>
        <p:txBody>
          <a:bodyPr>
            <a:normAutofit/>
          </a:bodyPr>
          <a:lstStyle/>
          <a:p>
            <a:r>
              <a:rPr lang="en-US" sz="4800" dirty="0"/>
              <a:t>Occupants vs. Tenants</a:t>
            </a:r>
          </a:p>
        </p:txBody>
      </p:sp>
      <p:sp>
        <p:nvSpPr>
          <p:cNvPr id="3" name="Content Placeholder 2">
            <a:extLst>
              <a:ext uri="{FF2B5EF4-FFF2-40B4-BE49-F238E27FC236}">
                <a16:creationId xmlns:a16="http://schemas.microsoft.com/office/drawing/2014/main" id="{A634006F-8157-4B6A-80A9-B81985B25023}"/>
              </a:ext>
            </a:extLst>
          </p:cNvPr>
          <p:cNvSpPr>
            <a:spLocks noGrp="1"/>
          </p:cNvSpPr>
          <p:nvPr>
            <p:ph idx="1"/>
          </p:nvPr>
        </p:nvSpPr>
        <p:spPr>
          <a:xfrm>
            <a:off x="220996" y="288773"/>
            <a:ext cx="7151354" cy="5744473"/>
          </a:xfrm>
          <a:solidFill>
            <a:schemeClr val="bg1"/>
          </a:solidFill>
        </p:spPr>
        <p:txBody>
          <a:bodyPr anchor="ctr">
            <a:normAutofit/>
          </a:bodyPr>
          <a:lstStyle/>
          <a:p>
            <a:r>
              <a:rPr lang="en-US" dirty="0"/>
              <a:t>But what if one of the “occupants” is really a tenant who signed the lease?</a:t>
            </a:r>
          </a:p>
          <a:p>
            <a:pPr lvl="1"/>
            <a:r>
              <a:rPr lang="en-US" dirty="0"/>
              <a:t>For example, the wife is a tenant on the lease and the landlord just sues the husband “and all occupants.”</a:t>
            </a:r>
          </a:p>
          <a:p>
            <a:pPr lvl="1"/>
            <a:r>
              <a:rPr lang="en-US" dirty="0"/>
              <a:t>The landlord cannot evict the wife who is a tenant just by suing her husband and “all occupants.”</a:t>
            </a:r>
          </a:p>
          <a:p>
            <a:r>
              <a:rPr lang="en-US" dirty="0"/>
              <a:t>A judgment or writ of possession may </a:t>
            </a:r>
            <a:r>
              <a:rPr lang="en-US" b="1" dirty="0"/>
              <a:t>not</a:t>
            </a:r>
            <a:r>
              <a:rPr lang="en-US" dirty="0"/>
              <a:t> be issued or executed against a tenant obligated under a lease who is not named in the petition and served with a citation. </a:t>
            </a:r>
          </a:p>
          <a:p>
            <a:pPr marL="0" indent="0">
              <a:buNone/>
            </a:pPr>
            <a:endParaRPr lang="en-US" sz="500" dirty="0"/>
          </a:p>
          <a:p>
            <a:pPr marL="0" indent="0">
              <a:buNone/>
            </a:pPr>
            <a:r>
              <a:rPr lang="en-US" dirty="0"/>
              <a:t>-- Rule 510.3(c).</a:t>
            </a:r>
          </a:p>
          <a:p>
            <a:endParaRPr lang="en-US" dirty="0"/>
          </a:p>
        </p:txBody>
      </p:sp>
    </p:spTree>
    <p:extLst>
      <p:ext uri="{BB962C8B-B14F-4D97-AF65-F5344CB8AC3E}">
        <p14:creationId xmlns:p14="http://schemas.microsoft.com/office/powerpoint/2010/main" val="5796182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C7492D-1387-4677-870A-27DCB075AF78}"/>
              </a:ext>
            </a:extLst>
          </p:cNvPr>
          <p:cNvSpPr>
            <a:spLocks noGrp="1"/>
          </p:cNvSpPr>
          <p:nvPr>
            <p:ph idx="1"/>
          </p:nvPr>
        </p:nvSpPr>
        <p:spPr>
          <a:xfrm>
            <a:off x="364068" y="165100"/>
            <a:ext cx="11338983" cy="6091765"/>
          </a:xfrm>
        </p:spPr>
        <p:txBody>
          <a:bodyPr>
            <a:normAutofit/>
          </a:bodyPr>
          <a:lstStyle/>
          <a:p>
            <a:pPr marL="0" indent="0">
              <a:buNone/>
            </a:pPr>
            <a:r>
              <a:rPr lang="en-US" b="1" dirty="0"/>
              <a:t>“Annotate” Tool Activity – Use the stamps to answer the question!</a:t>
            </a:r>
          </a:p>
          <a:p>
            <a:pPr marL="0" indent="0">
              <a:buNone/>
            </a:pPr>
            <a:r>
              <a:rPr lang="en-US" sz="2400" dirty="0"/>
              <a:t>Arrow rented a house from Amber for him and his 10-year-old daughter Heart. A year later, Star moved in with them and was added to the lease. Arrow has now also subleased the garage apartment to Checkmark.  Who is a tenant of Amber and who is an occupant?</a:t>
            </a:r>
          </a:p>
        </p:txBody>
      </p:sp>
      <p:graphicFrame>
        <p:nvGraphicFramePr>
          <p:cNvPr id="4" name="Table 4">
            <a:extLst>
              <a:ext uri="{FF2B5EF4-FFF2-40B4-BE49-F238E27FC236}">
                <a16:creationId xmlns:a16="http://schemas.microsoft.com/office/drawing/2014/main" id="{3CE5F13A-5852-487B-8605-C86BBE7194BF}"/>
              </a:ext>
            </a:extLst>
          </p:cNvPr>
          <p:cNvGraphicFramePr>
            <a:graphicFrameLocks noGrp="1"/>
          </p:cNvGraphicFramePr>
          <p:nvPr/>
        </p:nvGraphicFramePr>
        <p:xfrm>
          <a:off x="364068" y="1960032"/>
          <a:ext cx="11463864" cy="4732868"/>
        </p:xfrm>
        <a:graphic>
          <a:graphicData uri="http://schemas.openxmlformats.org/drawingml/2006/table">
            <a:tbl>
              <a:tblPr firstRow="1" bandRow="1">
                <a:tableStyleId>{5C22544A-7EE6-4342-B048-85BDC9FD1C3A}</a:tableStyleId>
              </a:tblPr>
              <a:tblGrid>
                <a:gridCol w="5731932">
                  <a:extLst>
                    <a:ext uri="{9D8B030D-6E8A-4147-A177-3AD203B41FA5}">
                      <a16:colId xmlns:a16="http://schemas.microsoft.com/office/drawing/2014/main" val="2606280550"/>
                    </a:ext>
                  </a:extLst>
                </a:gridCol>
                <a:gridCol w="5731932">
                  <a:extLst>
                    <a:ext uri="{9D8B030D-6E8A-4147-A177-3AD203B41FA5}">
                      <a16:colId xmlns:a16="http://schemas.microsoft.com/office/drawing/2014/main" val="1043144747"/>
                    </a:ext>
                  </a:extLst>
                </a:gridCol>
              </a:tblGrid>
              <a:tr h="668868">
                <a:tc>
                  <a:txBody>
                    <a:bodyPr/>
                    <a:lstStyle/>
                    <a:p>
                      <a:pPr algn="ctr"/>
                      <a:r>
                        <a:rPr lang="en-US" sz="2800" dirty="0"/>
                        <a:t>Tenant</a:t>
                      </a:r>
                    </a:p>
                  </a:txBody>
                  <a:tcPr>
                    <a:solidFill>
                      <a:srgbClr val="0070C0"/>
                    </a:solidFill>
                  </a:tcPr>
                </a:tc>
                <a:tc>
                  <a:txBody>
                    <a:bodyPr/>
                    <a:lstStyle/>
                    <a:p>
                      <a:pPr algn="ctr"/>
                      <a:r>
                        <a:rPr lang="en-US" sz="2800" dirty="0"/>
                        <a:t>Occupant</a:t>
                      </a:r>
                    </a:p>
                  </a:txBody>
                  <a:tcPr>
                    <a:solidFill>
                      <a:srgbClr val="0070C0"/>
                    </a:solidFill>
                  </a:tcPr>
                </a:tc>
                <a:extLst>
                  <a:ext uri="{0D108BD9-81ED-4DB2-BD59-A6C34878D82A}">
                    <a16:rowId xmlns:a16="http://schemas.microsoft.com/office/drawing/2014/main" val="749433055"/>
                  </a:ext>
                </a:extLst>
              </a:tr>
              <a:tr h="4064000">
                <a:tc>
                  <a:txBody>
                    <a:bodyPr/>
                    <a:lstStyle/>
                    <a:p>
                      <a:endParaRPr lang="en-US" dirty="0"/>
                    </a:p>
                  </a:txBody>
                  <a:tcPr>
                    <a:solidFill>
                      <a:srgbClr val="9EB8F8"/>
                    </a:solidFill>
                  </a:tcPr>
                </a:tc>
                <a:tc>
                  <a:txBody>
                    <a:bodyPr/>
                    <a:lstStyle/>
                    <a:p>
                      <a:endParaRPr lang="en-US" dirty="0"/>
                    </a:p>
                  </a:txBody>
                  <a:tcPr>
                    <a:solidFill>
                      <a:srgbClr val="9EB8F8"/>
                    </a:solidFill>
                  </a:tcPr>
                </a:tc>
                <a:extLst>
                  <a:ext uri="{0D108BD9-81ED-4DB2-BD59-A6C34878D82A}">
                    <a16:rowId xmlns:a16="http://schemas.microsoft.com/office/drawing/2014/main" val="1403420706"/>
                  </a:ext>
                </a:extLst>
              </a:tr>
            </a:tbl>
          </a:graphicData>
        </a:graphic>
      </p:graphicFrame>
    </p:spTree>
    <p:extLst>
      <p:ext uri="{BB962C8B-B14F-4D97-AF65-F5344CB8AC3E}">
        <p14:creationId xmlns:p14="http://schemas.microsoft.com/office/powerpoint/2010/main" val="4005767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D1FB7-43C3-4433-A427-C81D06A874B7}"/>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What Does the Citation Include?</a:t>
            </a:r>
          </a:p>
        </p:txBody>
      </p:sp>
      <p:sp>
        <p:nvSpPr>
          <p:cNvPr id="3" name="Content Placeholder 2">
            <a:extLst>
              <a:ext uri="{FF2B5EF4-FFF2-40B4-BE49-F238E27FC236}">
                <a16:creationId xmlns:a16="http://schemas.microsoft.com/office/drawing/2014/main" id="{E4EC5FC2-D664-4ACF-A71B-4E56A1BEE6F8}"/>
              </a:ext>
            </a:extLst>
          </p:cNvPr>
          <p:cNvSpPr>
            <a:spLocks noGrp="1"/>
          </p:cNvSpPr>
          <p:nvPr>
            <p:ph idx="1"/>
          </p:nvPr>
        </p:nvSpPr>
        <p:spPr>
          <a:xfrm>
            <a:off x="4976031" y="963877"/>
            <a:ext cx="6377769" cy="4930246"/>
          </a:xfrm>
        </p:spPr>
        <p:txBody>
          <a:bodyPr anchor="ctr">
            <a:normAutofit/>
          </a:bodyPr>
          <a:lstStyle/>
          <a:p>
            <a:pPr marL="0" indent="0">
              <a:buNone/>
            </a:pPr>
            <a:r>
              <a:rPr lang="en-US" sz="3200" dirty="0"/>
              <a:t>The citation must:</a:t>
            </a:r>
          </a:p>
          <a:p>
            <a:r>
              <a:rPr lang="en-US" dirty="0"/>
              <a:t>Be signed by the clerk under seal of court or by the judge.</a:t>
            </a:r>
          </a:p>
          <a:p>
            <a:r>
              <a:rPr lang="en-US" dirty="0"/>
              <a:t>State the plaintiff’s cause of action and relief sought.</a:t>
            </a:r>
          </a:p>
          <a:p>
            <a:pPr lvl="1"/>
            <a:r>
              <a:rPr lang="en-US" sz="2800" dirty="0"/>
              <a:t>For example, this is an eviction suit seeking possession of the premises, back rent, attorney’s fees and court costs. </a:t>
            </a:r>
          </a:p>
          <a:p>
            <a:endParaRPr lang="en-US" sz="2400" dirty="0"/>
          </a:p>
        </p:txBody>
      </p:sp>
    </p:spTree>
    <p:extLst>
      <p:ext uri="{BB962C8B-B14F-4D97-AF65-F5344CB8AC3E}">
        <p14:creationId xmlns:p14="http://schemas.microsoft.com/office/powerpoint/2010/main" val="15417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74221-AF64-4342-B967-17646CBE2FFA}"/>
              </a:ext>
            </a:extLst>
          </p:cNvPr>
          <p:cNvSpPr>
            <a:spLocks noGrp="1"/>
          </p:cNvSpPr>
          <p:nvPr>
            <p:ph type="title"/>
          </p:nvPr>
        </p:nvSpPr>
        <p:spPr>
          <a:xfrm>
            <a:off x="838200" y="5529884"/>
            <a:ext cx="7719381" cy="1096331"/>
          </a:xfrm>
        </p:spPr>
        <p:txBody>
          <a:bodyPr>
            <a:normAutofit/>
          </a:bodyPr>
          <a:lstStyle/>
          <a:p>
            <a:r>
              <a:rPr lang="en-US"/>
              <a:t>Agenda</a:t>
            </a:r>
          </a:p>
        </p:txBody>
      </p:sp>
      <p:graphicFrame>
        <p:nvGraphicFramePr>
          <p:cNvPr id="5" name="Content Placeholder 2">
            <a:extLst>
              <a:ext uri="{FF2B5EF4-FFF2-40B4-BE49-F238E27FC236}">
                <a16:creationId xmlns:a16="http://schemas.microsoft.com/office/drawing/2014/main" id="{E48D4270-DF19-41E6-BE6A-2D53F300CB72}"/>
              </a:ext>
            </a:extLst>
          </p:cNvPr>
          <p:cNvGraphicFramePr>
            <a:graphicFrameLocks noGrp="1"/>
          </p:cNvGraphicFramePr>
          <p:nvPr>
            <p:ph idx="1"/>
            <p:extLst>
              <p:ext uri="{D42A27DB-BD31-4B8C-83A1-F6EECF244321}">
                <p14:modId xmlns:p14="http://schemas.microsoft.com/office/powerpoint/2010/main" val="3854512623"/>
              </p:ext>
            </p:extLst>
          </p:nvPr>
        </p:nvGraphicFramePr>
        <p:xfrm>
          <a:off x="838200" y="302205"/>
          <a:ext cx="10515600" cy="4573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612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9BE6A-B99C-432E-B6FE-58F03B8EEDAE}"/>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What Does the Citation Include?</a:t>
            </a:r>
            <a:br>
              <a:rPr lang="en-US" dirty="0">
                <a:solidFill>
                  <a:schemeClr val="accent1"/>
                </a:solidFill>
              </a:rPr>
            </a:br>
            <a:r>
              <a:rPr lang="en-US" dirty="0">
                <a:solidFill>
                  <a:schemeClr val="accent1"/>
                </a:solidFill>
              </a:rPr>
              <a:t>(Continued)</a:t>
            </a:r>
          </a:p>
        </p:txBody>
      </p:sp>
      <p:sp>
        <p:nvSpPr>
          <p:cNvPr id="3" name="Content Placeholder 2">
            <a:extLst>
              <a:ext uri="{FF2B5EF4-FFF2-40B4-BE49-F238E27FC236}">
                <a16:creationId xmlns:a16="http://schemas.microsoft.com/office/drawing/2014/main" id="{D8640A09-656A-4A7B-B445-0F9D3456D6FF}"/>
              </a:ext>
            </a:extLst>
          </p:cNvPr>
          <p:cNvSpPr>
            <a:spLocks noGrp="1"/>
          </p:cNvSpPr>
          <p:nvPr>
            <p:ph idx="1"/>
          </p:nvPr>
        </p:nvSpPr>
        <p:spPr>
          <a:xfrm>
            <a:off x="4976031" y="963877"/>
            <a:ext cx="6377769" cy="4930246"/>
          </a:xfrm>
        </p:spPr>
        <p:txBody>
          <a:bodyPr anchor="ctr">
            <a:normAutofit/>
          </a:bodyPr>
          <a:lstStyle/>
          <a:p>
            <a:r>
              <a:rPr lang="en-US" dirty="0"/>
              <a:t>State the date of the trial (not less than 10 days nor more than 21 days after the petition is filed).</a:t>
            </a:r>
          </a:p>
          <a:p>
            <a:r>
              <a:rPr lang="en-US" dirty="0"/>
              <a:t>State that if the defendant fails to appear for trial, a default  judgment may be taken against them.</a:t>
            </a:r>
          </a:p>
          <a:p>
            <a:r>
              <a:rPr lang="en-US" dirty="0"/>
              <a:t>Have a copy of the petition and any other documents filed with the petition attached.</a:t>
            </a:r>
          </a:p>
          <a:p>
            <a:pPr lvl="1"/>
            <a:r>
              <a:rPr lang="en-US" dirty="0"/>
              <a:t>Including the Statement of Inability if applicable.</a:t>
            </a:r>
          </a:p>
        </p:txBody>
      </p:sp>
    </p:spTree>
    <p:extLst>
      <p:ext uri="{BB962C8B-B14F-4D97-AF65-F5344CB8AC3E}">
        <p14:creationId xmlns:p14="http://schemas.microsoft.com/office/powerpoint/2010/main" val="21225576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B422D-942E-4162-8372-D542668F61CF}"/>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How Does the Tenant Get the Citation?</a:t>
            </a:r>
          </a:p>
        </p:txBody>
      </p:sp>
      <p:sp>
        <p:nvSpPr>
          <p:cNvPr id="3" name="Content Placeholder 2">
            <a:extLst>
              <a:ext uri="{FF2B5EF4-FFF2-40B4-BE49-F238E27FC236}">
                <a16:creationId xmlns:a16="http://schemas.microsoft.com/office/drawing/2014/main" id="{5D0CF1D8-3254-4D98-96B8-9D0E94FA0AB7}"/>
              </a:ext>
            </a:extLst>
          </p:cNvPr>
          <p:cNvSpPr>
            <a:spLocks noGrp="1"/>
          </p:cNvSpPr>
          <p:nvPr>
            <p:ph idx="1"/>
          </p:nvPr>
        </p:nvSpPr>
        <p:spPr>
          <a:xfrm>
            <a:off x="4976031" y="963877"/>
            <a:ext cx="6377769" cy="4930246"/>
          </a:xfrm>
        </p:spPr>
        <p:txBody>
          <a:bodyPr anchor="ctr">
            <a:normAutofit/>
          </a:bodyPr>
          <a:lstStyle/>
          <a:p>
            <a:r>
              <a:rPr lang="en-US" dirty="0"/>
              <a:t>In an eviction case, only a </a:t>
            </a:r>
            <a:r>
              <a:rPr lang="en-US" b="1" dirty="0">
                <a:solidFill>
                  <a:srgbClr val="00B0F0"/>
                </a:solidFill>
              </a:rPr>
              <a:t>__________</a:t>
            </a:r>
            <a:r>
              <a:rPr lang="en-US" dirty="0"/>
              <a:t> or </a:t>
            </a:r>
            <a:r>
              <a:rPr lang="en-US" dirty="0">
                <a:solidFill>
                  <a:schemeClr val="bg1">
                    <a:lumMod val="10000"/>
                  </a:schemeClr>
                </a:solidFill>
              </a:rPr>
              <a:t>sheriff</a:t>
            </a:r>
            <a:r>
              <a:rPr lang="en-US" dirty="0"/>
              <a:t> may serve a citation unless the court authorizes someone else to in a written order.</a:t>
            </a:r>
          </a:p>
          <a:p>
            <a:pPr lvl="1"/>
            <a:r>
              <a:rPr lang="en-US" dirty="0"/>
              <a:t>It is usually the constable so we will  just refer to the constable in this discussion; but the sheriff also has authority to do this.</a:t>
            </a:r>
          </a:p>
          <a:p>
            <a:pPr marL="0" indent="0">
              <a:buNone/>
            </a:pPr>
            <a:endParaRPr lang="en-US" sz="2400" dirty="0"/>
          </a:p>
          <a:p>
            <a:pPr marL="0" indent="0">
              <a:buNone/>
            </a:pPr>
            <a:r>
              <a:rPr lang="en-US" sz="2400" dirty="0"/>
              <a:t>-- Rule 510.4(b)</a:t>
            </a:r>
          </a:p>
          <a:p>
            <a:endParaRPr lang="en-US" sz="2400" dirty="0"/>
          </a:p>
        </p:txBody>
      </p:sp>
    </p:spTree>
    <p:extLst>
      <p:ext uri="{BB962C8B-B14F-4D97-AF65-F5344CB8AC3E}">
        <p14:creationId xmlns:p14="http://schemas.microsoft.com/office/powerpoint/2010/main" val="1971774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title="Question Text Shape">
            <a:extLst>
              <a:ext uri="{FF2B5EF4-FFF2-40B4-BE49-F238E27FC236}">
                <a16:creationId xmlns:a16="http://schemas.microsoft.com/office/drawing/2014/main" id="{037523D2-3EDD-4BC1-B2FA-11921A0D80E9}"/>
              </a:ext>
            </a:extLst>
          </p:cNvPr>
          <p:cNvSpPr>
            <a:spLocks noGrp="1"/>
          </p:cNvSpPr>
          <p:nvPr>
            <p:ph type="title"/>
          </p:nvPr>
        </p:nvSpPr>
        <p:spPr>
          <a:xfrm>
            <a:off x="838200" y="25400"/>
            <a:ext cx="10721340" cy="2783113"/>
          </a:xfrm>
        </p:spPr>
        <p:txBody>
          <a:bodyPr>
            <a:normAutofit/>
          </a:bodyPr>
          <a:lstStyle/>
          <a:p>
            <a:r>
              <a:rPr lang="en-US" dirty="0"/>
              <a:t>Poll Question #3</a:t>
            </a:r>
          </a:p>
        </p:txBody>
      </p:sp>
      <p:sp>
        <p:nvSpPr>
          <p:cNvPr id="3" name="TPAnswers" title="Answer Text Shape">
            <a:extLst>
              <a:ext uri="{FF2B5EF4-FFF2-40B4-BE49-F238E27FC236}">
                <a16:creationId xmlns:a16="http://schemas.microsoft.com/office/drawing/2014/main" id="{D55394D5-A5AF-466E-A580-D895705988A9}"/>
              </a:ext>
            </a:extLst>
          </p:cNvPr>
          <p:cNvSpPr>
            <a:spLocks noGrp="1"/>
          </p:cNvSpPr>
          <p:nvPr>
            <p:ph type="body" idx="1"/>
            <p:custDataLst>
              <p:tags r:id="rId2"/>
            </p:custDataLst>
          </p:nvPr>
        </p:nvSpPr>
        <p:spPr>
          <a:xfrm>
            <a:off x="682818" y="2252870"/>
            <a:ext cx="10876722" cy="4068210"/>
          </a:xfrm>
        </p:spPr>
        <p:txBody>
          <a:bodyPr>
            <a:normAutofit/>
          </a:bodyPr>
          <a:lstStyle/>
          <a:p>
            <a:pPr marL="0" indent="0">
              <a:buNone/>
            </a:pPr>
            <a:r>
              <a:rPr lang="en-US" sz="4000" dirty="0"/>
              <a:t>What if the plaintiff asks the court to authorize the plaintiff to serve the defendant? Should this be allowed?</a:t>
            </a:r>
          </a:p>
          <a:p>
            <a:pPr marL="0" indent="0">
              <a:buNone/>
            </a:pPr>
            <a:endParaRPr lang="en-US" sz="3200" dirty="0"/>
          </a:p>
          <a:p>
            <a:pPr marL="514350" indent="-514350">
              <a:buFont typeface="Arial" panose="020B0604020202020204" pitchFamily="34" charset="0"/>
              <a:buAutoNum type="alphaUcPeriod"/>
            </a:pPr>
            <a:r>
              <a:rPr lang="en-US" sz="3200" dirty="0"/>
              <a:t>Yes.</a:t>
            </a:r>
          </a:p>
          <a:p>
            <a:pPr marL="514350" indent="-514350">
              <a:buFont typeface="Arial" panose="020B0604020202020204" pitchFamily="34" charset="0"/>
              <a:buAutoNum type="alphaUcPeriod"/>
            </a:pPr>
            <a:r>
              <a:rPr lang="en-US" sz="3200" dirty="0"/>
              <a:t>No.</a:t>
            </a:r>
          </a:p>
          <a:p>
            <a:pPr marL="514350" indent="-514350">
              <a:buFont typeface="Arial" panose="020B0604020202020204" pitchFamily="34" charset="0"/>
              <a:buAutoNum type="alphaUcPeriod"/>
            </a:pPr>
            <a:r>
              <a:rPr lang="en-US" sz="3200" dirty="0"/>
              <a:t>Only if the plaintiff is also a private process server.</a:t>
            </a:r>
          </a:p>
        </p:txBody>
      </p:sp>
      <p:sp>
        <p:nvSpPr>
          <p:cNvPr id="4" name="TPPolling">
            <a:extLst>
              <a:ext uri="{FF2B5EF4-FFF2-40B4-BE49-F238E27FC236}">
                <a16:creationId xmlns:a16="http://schemas.microsoft.com/office/drawing/2014/main" id="{B1EBDCD1-F764-41E9-9C1B-F61C2D60E75A}"/>
              </a:ext>
            </a:extLst>
          </p:cNvPr>
          <p:cNvSpPr/>
          <p:nvPr/>
        </p:nvSpPr>
        <p:spPr>
          <a:xfrm>
            <a:off x="0" y="0"/>
            <a:ext cx="12700" cy="12700"/>
          </a:xfrm>
          <a:prstGeom prst="rect">
            <a:avLst/>
          </a:prstGeom>
          <a:solidFill>
            <a:schemeClr val="accent1">
              <a:alpha val="1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81790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96BAE-99AA-4365-A9D1-0DED6F03DCD6}"/>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Service of Citation</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EA4DB288-4F62-4B5A-992E-0D54415DFED9}"/>
              </a:ext>
            </a:extLst>
          </p:cNvPr>
          <p:cNvSpPr>
            <a:spLocks noGrp="1"/>
          </p:cNvSpPr>
          <p:nvPr>
            <p:ph idx="1"/>
          </p:nvPr>
        </p:nvSpPr>
        <p:spPr>
          <a:xfrm>
            <a:off x="4976031" y="963877"/>
            <a:ext cx="6377769" cy="4930246"/>
          </a:xfrm>
        </p:spPr>
        <p:txBody>
          <a:bodyPr anchor="ctr">
            <a:normAutofit lnSpcReduction="10000"/>
          </a:bodyPr>
          <a:lstStyle/>
          <a:p>
            <a:r>
              <a:rPr lang="en-US" dirty="0"/>
              <a:t>The constable must follow certain rules for how the citation and petition may be delivered.</a:t>
            </a:r>
          </a:p>
          <a:p>
            <a:r>
              <a:rPr lang="en-US" dirty="0"/>
              <a:t>If the constable is unable to successfully serve the defendant following these rules, they can request that the judge authorize “alternative service,” which will let them serve the defendant in another way.</a:t>
            </a:r>
          </a:p>
          <a:p>
            <a:endParaRPr lang="en-US" sz="2400" dirty="0"/>
          </a:p>
          <a:p>
            <a:pPr marL="0" indent="0">
              <a:buNone/>
            </a:pPr>
            <a:r>
              <a:rPr lang="en-US" sz="2400" dirty="0"/>
              <a:t>For more info on the requirements for service and alternative service, see Ch. 4 of the Evictions Deskbook.</a:t>
            </a:r>
          </a:p>
        </p:txBody>
      </p:sp>
    </p:spTree>
    <p:extLst>
      <p:ext uri="{BB962C8B-B14F-4D97-AF65-F5344CB8AC3E}">
        <p14:creationId xmlns:p14="http://schemas.microsoft.com/office/powerpoint/2010/main" val="2686931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2A09E-7A52-482E-B3F3-265CD5856D9A}"/>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When Does the Tenant Have to be Served?</a:t>
            </a:r>
          </a:p>
        </p:txBody>
      </p:sp>
      <p:sp>
        <p:nvSpPr>
          <p:cNvPr id="3" name="Content Placeholder 2">
            <a:extLst>
              <a:ext uri="{FF2B5EF4-FFF2-40B4-BE49-F238E27FC236}">
                <a16:creationId xmlns:a16="http://schemas.microsoft.com/office/drawing/2014/main" id="{A33B9BFF-17DF-46A9-8242-7A35E6C35935}"/>
              </a:ext>
            </a:extLst>
          </p:cNvPr>
          <p:cNvSpPr>
            <a:spLocks noGrp="1"/>
          </p:cNvSpPr>
          <p:nvPr>
            <p:ph idx="1"/>
          </p:nvPr>
        </p:nvSpPr>
        <p:spPr>
          <a:xfrm>
            <a:off x="4976031" y="963877"/>
            <a:ext cx="6377769" cy="4930246"/>
          </a:xfrm>
        </p:spPr>
        <p:txBody>
          <a:bodyPr anchor="ctr">
            <a:normAutofit/>
          </a:bodyPr>
          <a:lstStyle/>
          <a:p>
            <a:r>
              <a:rPr lang="en-US" dirty="0"/>
              <a:t>The tenant has to be served at least 6 days before the day set for trial.</a:t>
            </a:r>
          </a:p>
          <a:p>
            <a:pPr marL="0" indent="0">
              <a:buNone/>
            </a:pPr>
            <a:r>
              <a:rPr lang="en-US" sz="2400" dirty="0"/>
              <a:t>	-- Rule 510.4(b)</a:t>
            </a:r>
          </a:p>
          <a:p>
            <a:endParaRPr lang="en-US" sz="2400" dirty="0"/>
          </a:p>
          <a:p>
            <a:r>
              <a:rPr lang="en-US" dirty="0"/>
              <a:t>The Return of Service has to be filed at least one day before the day set for trial.</a:t>
            </a:r>
          </a:p>
          <a:p>
            <a:pPr marL="0" indent="0">
              <a:buNone/>
            </a:pPr>
            <a:r>
              <a:rPr lang="en-US" sz="2400" dirty="0"/>
              <a:t>	-- Rule 510.4(b)</a:t>
            </a:r>
          </a:p>
        </p:txBody>
      </p:sp>
    </p:spTree>
    <p:extLst>
      <p:ext uri="{BB962C8B-B14F-4D97-AF65-F5344CB8AC3E}">
        <p14:creationId xmlns:p14="http://schemas.microsoft.com/office/powerpoint/2010/main" val="22308282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7947C-5683-40AF-88F9-7EA84CF2CA33}"/>
              </a:ext>
            </a:extLst>
          </p:cNvPr>
          <p:cNvSpPr>
            <a:spLocks noGrp="1"/>
          </p:cNvSpPr>
          <p:nvPr>
            <p:ph type="ctrTitle"/>
          </p:nvPr>
        </p:nvSpPr>
        <p:spPr>
          <a:xfrm>
            <a:off x="674237" y="914400"/>
            <a:ext cx="3831502" cy="2887579"/>
          </a:xfrm>
        </p:spPr>
        <p:txBody>
          <a:bodyPr vert="horz" lIns="91440" tIns="45720" rIns="91440" bIns="45720" rtlCol="0">
            <a:normAutofit/>
          </a:bodyPr>
          <a:lstStyle/>
          <a:p>
            <a:pPr algn="l"/>
            <a:r>
              <a:rPr lang="en-US" sz="4800" dirty="0">
                <a:solidFill>
                  <a:srgbClr val="FFFFFF"/>
                </a:solidFill>
              </a:rPr>
              <a:t>How Do You Set an Eviction Case for Trial?</a:t>
            </a:r>
          </a:p>
        </p:txBody>
      </p:sp>
    </p:spTree>
    <p:extLst>
      <p:ext uri="{BB962C8B-B14F-4D97-AF65-F5344CB8AC3E}">
        <p14:creationId xmlns:p14="http://schemas.microsoft.com/office/powerpoint/2010/main" val="1828386570"/>
      </p:ext>
    </p:extLst>
  </p:cSld>
  <p:clrMapOvr>
    <a:overrideClrMapping bg1="lt1" tx1="dk1" bg2="lt2" tx2="dk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1736D-D0AF-43B1-B972-300A3075F429}"/>
              </a:ext>
            </a:extLst>
          </p:cNvPr>
          <p:cNvSpPr>
            <a:spLocks noGrp="1"/>
          </p:cNvSpPr>
          <p:nvPr>
            <p:ph type="title"/>
          </p:nvPr>
        </p:nvSpPr>
        <p:spPr>
          <a:xfrm>
            <a:off x="640079" y="4526280"/>
            <a:ext cx="7410681" cy="1737360"/>
          </a:xfrm>
        </p:spPr>
        <p:txBody>
          <a:bodyPr>
            <a:normAutofit/>
          </a:bodyPr>
          <a:lstStyle/>
          <a:p>
            <a:r>
              <a:rPr lang="en-US" sz="4800"/>
              <a:t>Setting the Trial Date</a:t>
            </a:r>
          </a:p>
        </p:txBody>
      </p:sp>
      <p:sp>
        <p:nvSpPr>
          <p:cNvPr id="3" name="Content Placeholder 2">
            <a:extLst>
              <a:ext uri="{FF2B5EF4-FFF2-40B4-BE49-F238E27FC236}">
                <a16:creationId xmlns:a16="http://schemas.microsoft.com/office/drawing/2014/main" id="{F9FF869E-5A0F-42C6-9A72-8513BA853637}"/>
              </a:ext>
            </a:extLst>
          </p:cNvPr>
          <p:cNvSpPr>
            <a:spLocks noGrp="1"/>
          </p:cNvSpPr>
          <p:nvPr>
            <p:ph idx="1"/>
          </p:nvPr>
        </p:nvSpPr>
        <p:spPr>
          <a:xfrm>
            <a:off x="640080" y="595293"/>
            <a:ext cx="5676637" cy="3463951"/>
          </a:xfrm>
        </p:spPr>
        <p:txBody>
          <a:bodyPr anchor="ctr">
            <a:normAutofit/>
          </a:bodyPr>
          <a:lstStyle/>
          <a:p>
            <a:r>
              <a:rPr lang="en-US" dirty="0"/>
              <a:t>The trial date must be:</a:t>
            </a:r>
          </a:p>
          <a:p>
            <a:pPr lvl="1"/>
            <a:endParaRPr lang="en-US" dirty="0"/>
          </a:p>
          <a:p>
            <a:pPr lvl="1"/>
            <a:r>
              <a:rPr lang="en-US" b="1" dirty="0"/>
              <a:t>No less</a:t>
            </a:r>
            <a:r>
              <a:rPr lang="en-US" dirty="0"/>
              <a:t> than 10 days after  the date the petition was filed; and </a:t>
            </a:r>
          </a:p>
          <a:p>
            <a:pPr lvl="1"/>
            <a:endParaRPr lang="en-US" dirty="0"/>
          </a:p>
          <a:p>
            <a:pPr lvl="1"/>
            <a:r>
              <a:rPr lang="en-US" b="1" dirty="0"/>
              <a:t>No more </a:t>
            </a:r>
            <a:r>
              <a:rPr lang="en-US" dirty="0"/>
              <a:t>than 21 days from the date the petition was filed.</a:t>
            </a:r>
          </a:p>
        </p:txBody>
      </p:sp>
    </p:spTree>
    <p:extLst>
      <p:ext uri="{BB962C8B-B14F-4D97-AF65-F5344CB8AC3E}">
        <p14:creationId xmlns:p14="http://schemas.microsoft.com/office/powerpoint/2010/main" val="9224642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D03DE-377A-4AB2-B394-74E4EFEB7D75}"/>
              </a:ext>
            </a:extLst>
          </p:cNvPr>
          <p:cNvSpPr>
            <a:spLocks noGrp="1"/>
          </p:cNvSpPr>
          <p:nvPr>
            <p:ph type="title"/>
          </p:nvPr>
        </p:nvSpPr>
        <p:spPr>
          <a:xfrm>
            <a:off x="640079" y="4526280"/>
            <a:ext cx="7410681" cy="1737360"/>
          </a:xfrm>
        </p:spPr>
        <p:txBody>
          <a:bodyPr>
            <a:normAutofit/>
          </a:bodyPr>
          <a:lstStyle/>
          <a:p>
            <a:r>
              <a:rPr lang="en-US" sz="4800" dirty="0"/>
              <a:t>How Do You Count the Time to Set the Trial Date?</a:t>
            </a:r>
          </a:p>
        </p:txBody>
      </p:sp>
      <p:sp>
        <p:nvSpPr>
          <p:cNvPr id="3" name="Content Placeholder 2">
            <a:extLst>
              <a:ext uri="{FF2B5EF4-FFF2-40B4-BE49-F238E27FC236}">
                <a16:creationId xmlns:a16="http://schemas.microsoft.com/office/drawing/2014/main" id="{02AF3795-9AF5-4219-BFE2-AC692133758F}"/>
              </a:ext>
            </a:extLst>
          </p:cNvPr>
          <p:cNvSpPr>
            <a:spLocks noGrp="1"/>
          </p:cNvSpPr>
          <p:nvPr>
            <p:ph idx="1"/>
          </p:nvPr>
        </p:nvSpPr>
        <p:spPr>
          <a:xfrm>
            <a:off x="303964" y="352810"/>
            <a:ext cx="6188149" cy="4173469"/>
          </a:xfrm>
        </p:spPr>
        <p:txBody>
          <a:bodyPr anchor="ctr">
            <a:normAutofit lnSpcReduction="10000"/>
          </a:bodyPr>
          <a:lstStyle/>
          <a:p>
            <a:r>
              <a:rPr lang="en-US" sz="2600" dirty="0"/>
              <a:t>You exclude the day the petition was filed and start counting on the next day.</a:t>
            </a:r>
          </a:p>
          <a:p>
            <a:r>
              <a:rPr lang="en-US" sz="2600" dirty="0"/>
              <a:t>You count every day, including Saturdays, Sundays, and legal holidays.</a:t>
            </a:r>
          </a:p>
          <a:p>
            <a:r>
              <a:rPr lang="en-US" sz="2600" dirty="0"/>
              <a:t>You include the last day of the period.</a:t>
            </a:r>
          </a:p>
          <a:p>
            <a:r>
              <a:rPr lang="en-US" sz="2600" dirty="0"/>
              <a:t>If the last day is a Saturday,  Sunday, or legal holiday, you go to the next day that is not one of those things. </a:t>
            </a:r>
          </a:p>
          <a:p>
            <a:pPr marL="0" indent="0">
              <a:buNone/>
            </a:pPr>
            <a:endParaRPr lang="en-US" sz="2600" dirty="0"/>
          </a:p>
          <a:p>
            <a:pPr marL="0" indent="0">
              <a:buNone/>
            </a:pPr>
            <a:r>
              <a:rPr lang="en-US" sz="2600" dirty="0"/>
              <a:t>-- Rule 500.5</a:t>
            </a:r>
          </a:p>
          <a:p>
            <a:endParaRPr lang="en-US" sz="1800" dirty="0"/>
          </a:p>
        </p:txBody>
      </p:sp>
    </p:spTree>
    <p:extLst>
      <p:ext uri="{BB962C8B-B14F-4D97-AF65-F5344CB8AC3E}">
        <p14:creationId xmlns:p14="http://schemas.microsoft.com/office/powerpoint/2010/main" val="20649835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EBDAE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CBA05-39F0-4E8D-AF8E-099E78B15BA0}"/>
              </a:ext>
            </a:extLst>
          </p:cNvPr>
          <p:cNvSpPr>
            <a:spLocks noGrp="1"/>
          </p:cNvSpPr>
          <p:nvPr>
            <p:ph type="title"/>
          </p:nvPr>
        </p:nvSpPr>
        <p:spPr>
          <a:xfrm>
            <a:off x="285750" y="2002642"/>
            <a:ext cx="2356866" cy="2349795"/>
          </a:xfrm>
        </p:spPr>
        <p:txBody>
          <a:bodyPr>
            <a:normAutofit fontScale="90000"/>
          </a:bodyPr>
          <a:lstStyle/>
          <a:p>
            <a:r>
              <a:rPr lang="en-US" sz="5400" dirty="0"/>
              <a:t> </a:t>
            </a:r>
            <a:br>
              <a:rPr lang="en-US" sz="5400" dirty="0"/>
            </a:br>
            <a:br>
              <a:rPr lang="en-US" sz="1100" dirty="0"/>
            </a:br>
            <a:r>
              <a:rPr lang="en-US" sz="5400" dirty="0"/>
              <a:t>Setting Trial Date</a:t>
            </a:r>
            <a:br>
              <a:rPr lang="en-US" sz="5400" dirty="0"/>
            </a:br>
            <a:r>
              <a:rPr lang="en-US" sz="5400" dirty="0"/>
              <a:t>Example</a:t>
            </a:r>
            <a:br>
              <a:rPr lang="en-US" sz="5400" dirty="0"/>
            </a:br>
            <a:endParaRPr lang="en-US" sz="5400" dirty="0"/>
          </a:p>
        </p:txBody>
      </p:sp>
      <p:pic>
        <p:nvPicPr>
          <p:cNvPr id="4" name="Picture 3">
            <a:extLst>
              <a:ext uri="{FF2B5EF4-FFF2-40B4-BE49-F238E27FC236}">
                <a16:creationId xmlns:a16="http://schemas.microsoft.com/office/drawing/2014/main" id="{51806D53-22EB-4744-8536-4C9D78AB4937}"/>
              </a:ext>
            </a:extLst>
          </p:cNvPr>
          <p:cNvPicPr>
            <a:picLocks noChangeAspect="1"/>
          </p:cNvPicPr>
          <p:nvPr/>
        </p:nvPicPr>
        <p:blipFill rotWithShape="1">
          <a:blip r:embed="rId2"/>
          <a:srcRect l="951" t="16198" r="2357" b="3146"/>
          <a:stretch/>
        </p:blipFill>
        <p:spPr>
          <a:xfrm>
            <a:off x="2752344" y="210312"/>
            <a:ext cx="9217152" cy="6428232"/>
          </a:xfrm>
          <a:prstGeom prst="rect">
            <a:avLst/>
          </a:prstGeom>
        </p:spPr>
      </p:pic>
    </p:spTree>
    <p:extLst>
      <p:ext uri="{BB962C8B-B14F-4D97-AF65-F5344CB8AC3E}">
        <p14:creationId xmlns:p14="http://schemas.microsoft.com/office/powerpoint/2010/main" val="7833669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57B3-22C6-44A9-A372-70B8D1629B71}"/>
              </a:ext>
            </a:extLst>
          </p:cNvPr>
          <p:cNvSpPr>
            <a:spLocks noGrp="1"/>
          </p:cNvSpPr>
          <p:nvPr>
            <p:ph type="title"/>
          </p:nvPr>
        </p:nvSpPr>
        <p:spPr>
          <a:xfrm>
            <a:off x="8958711" y="2423172"/>
            <a:ext cx="3046776" cy="3411192"/>
          </a:xfrm>
        </p:spPr>
        <p:txBody>
          <a:bodyPr>
            <a:noAutofit/>
          </a:bodyPr>
          <a:lstStyle/>
          <a:p>
            <a:r>
              <a:rPr lang="en-US" sz="2400" i="1" dirty="0">
                <a:solidFill>
                  <a:srgbClr val="000000"/>
                </a:solidFill>
              </a:rPr>
              <a:t>The case was filed on the 2</a:t>
            </a:r>
            <a:r>
              <a:rPr lang="en-US" sz="2400" i="1" baseline="30000" dirty="0">
                <a:solidFill>
                  <a:srgbClr val="000000"/>
                </a:solidFill>
              </a:rPr>
              <a:t>nd</a:t>
            </a:r>
            <a:r>
              <a:rPr lang="en-US" sz="2400" i="1" dirty="0">
                <a:solidFill>
                  <a:srgbClr val="000000"/>
                </a:solidFill>
              </a:rPr>
              <a:t>, and the 12</a:t>
            </a:r>
            <a:r>
              <a:rPr lang="en-US" sz="2400" i="1" baseline="30000" dirty="0">
                <a:solidFill>
                  <a:srgbClr val="000000"/>
                </a:solidFill>
              </a:rPr>
              <a:t>th</a:t>
            </a:r>
            <a:r>
              <a:rPr lang="en-US" sz="2400" i="1" dirty="0">
                <a:solidFill>
                  <a:srgbClr val="000000"/>
                </a:solidFill>
              </a:rPr>
              <a:t> and 23</a:t>
            </a:r>
            <a:r>
              <a:rPr lang="en-US" sz="2400" i="1" baseline="30000" dirty="0">
                <a:solidFill>
                  <a:srgbClr val="000000"/>
                </a:solidFill>
              </a:rPr>
              <a:t>rd </a:t>
            </a:r>
            <a:r>
              <a:rPr lang="en-US" sz="2400" i="1" dirty="0">
                <a:solidFill>
                  <a:srgbClr val="000000"/>
                </a:solidFill>
              </a:rPr>
              <a:t>are holidays.</a:t>
            </a:r>
            <a:br>
              <a:rPr lang="en-US" sz="2400" dirty="0">
                <a:solidFill>
                  <a:srgbClr val="000000"/>
                </a:solidFill>
              </a:rPr>
            </a:br>
            <a:br>
              <a:rPr lang="en-US" sz="2000" dirty="0">
                <a:solidFill>
                  <a:srgbClr val="000000"/>
                </a:solidFill>
              </a:rPr>
            </a:br>
            <a:r>
              <a:rPr lang="en-US" sz="2400" b="1" dirty="0">
                <a:solidFill>
                  <a:srgbClr val="000000"/>
                </a:solidFill>
              </a:rPr>
              <a:t>When is the first day trial can be set?</a:t>
            </a:r>
            <a:br>
              <a:rPr lang="en-US" sz="2400" b="1" dirty="0">
                <a:solidFill>
                  <a:srgbClr val="000000"/>
                </a:solidFill>
              </a:rPr>
            </a:br>
            <a:br>
              <a:rPr lang="en-US" sz="1000" b="1" dirty="0">
                <a:solidFill>
                  <a:srgbClr val="000000"/>
                </a:solidFill>
              </a:rPr>
            </a:br>
            <a:r>
              <a:rPr lang="en-US" sz="2400" b="1" dirty="0">
                <a:solidFill>
                  <a:srgbClr val="000000"/>
                </a:solidFill>
              </a:rPr>
              <a:t>When is the last day trial can be set?</a:t>
            </a:r>
            <a:br>
              <a:rPr lang="en-US" sz="2400" b="1" dirty="0">
                <a:solidFill>
                  <a:srgbClr val="000000"/>
                </a:solidFill>
              </a:rPr>
            </a:br>
            <a:br>
              <a:rPr lang="en-US" sz="2000" b="1" i="1" dirty="0">
                <a:solidFill>
                  <a:srgbClr val="000000"/>
                </a:solidFill>
              </a:rPr>
            </a:br>
            <a:r>
              <a:rPr lang="en-US" sz="2400" dirty="0">
                <a:solidFill>
                  <a:srgbClr val="000000"/>
                </a:solidFill>
              </a:rPr>
              <a:t>Use the “Annotate” tool to answer! (Heart stamp for first day, star stamp for last day)</a:t>
            </a:r>
            <a:endParaRPr lang="en-US" sz="2400" dirty="0"/>
          </a:p>
        </p:txBody>
      </p:sp>
      <p:pic>
        <p:nvPicPr>
          <p:cNvPr id="5" name="Content Placeholder 4" descr="A screenshot of a cell phone&#10;&#10;Description automatically generated">
            <a:extLst>
              <a:ext uri="{FF2B5EF4-FFF2-40B4-BE49-F238E27FC236}">
                <a16:creationId xmlns:a16="http://schemas.microsoft.com/office/drawing/2014/main" id="{C6595C6F-8B77-4AAB-8A04-0584B16E889C}"/>
              </a:ext>
            </a:extLst>
          </p:cNvPr>
          <p:cNvPicPr>
            <a:picLocks noGrp="1" noChangeAspect="1"/>
          </p:cNvPicPr>
          <p:nvPr>
            <p:ph idx="1"/>
          </p:nvPr>
        </p:nvPicPr>
        <p:blipFill rotWithShape="1">
          <a:blip r:embed="rId2"/>
          <a:srcRect l="10543" t="23531" r="10275" b="3261"/>
          <a:stretch/>
        </p:blipFill>
        <p:spPr>
          <a:xfrm>
            <a:off x="287168" y="297951"/>
            <a:ext cx="8478603" cy="6333239"/>
          </a:xfrm>
          <a:ln w="38100">
            <a:solidFill>
              <a:schemeClr val="tx1"/>
            </a:solidFill>
          </a:ln>
        </p:spPr>
      </p:pic>
      <p:sp>
        <p:nvSpPr>
          <p:cNvPr id="7" name="TextBox 6">
            <a:extLst>
              <a:ext uri="{FF2B5EF4-FFF2-40B4-BE49-F238E27FC236}">
                <a16:creationId xmlns:a16="http://schemas.microsoft.com/office/drawing/2014/main" id="{1B8EA413-9694-49A4-A7D0-F5C879F11F6C}"/>
              </a:ext>
            </a:extLst>
          </p:cNvPr>
          <p:cNvSpPr txBox="1"/>
          <p:nvPr/>
        </p:nvSpPr>
        <p:spPr>
          <a:xfrm>
            <a:off x="5228176" y="2223117"/>
            <a:ext cx="1094530" cy="400110"/>
          </a:xfrm>
          <a:prstGeom prst="rect">
            <a:avLst/>
          </a:prstGeom>
          <a:noFill/>
        </p:spPr>
        <p:txBody>
          <a:bodyPr wrap="none" rtlCol="0">
            <a:spAutoFit/>
          </a:bodyPr>
          <a:lstStyle/>
          <a:p>
            <a:r>
              <a:rPr lang="en-US" sz="2000" b="1" dirty="0">
                <a:solidFill>
                  <a:srgbClr val="00B050"/>
                </a:solidFill>
              </a:rPr>
              <a:t>Holiday</a:t>
            </a:r>
          </a:p>
        </p:txBody>
      </p:sp>
      <p:sp>
        <p:nvSpPr>
          <p:cNvPr id="9" name="TextBox 8">
            <a:extLst>
              <a:ext uri="{FF2B5EF4-FFF2-40B4-BE49-F238E27FC236}">
                <a16:creationId xmlns:a16="http://schemas.microsoft.com/office/drawing/2014/main" id="{BD500C71-A108-4F33-A1EB-7E4AAFD87006}"/>
              </a:ext>
            </a:extLst>
          </p:cNvPr>
          <p:cNvSpPr txBox="1"/>
          <p:nvPr/>
        </p:nvSpPr>
        <p:spPr>
          <a:xfrm>
            <a:off x="8864354" y="213285"/>
            <a:ext cx="3141133" cy="1292662"/>
          </a:xfrm>
          <a:prstGeom prst="rect">
            <a:avLst/>
          </a:prstGeom>
          <a:noFill/>
        </p:spPr>
        <p:txBody>
          <a:bodyPr wrap="square" rtlCol="0">
            <a:spAutoFit/>
          </a:bodyPr>
          <a:lstStyle/>
          <a:p>
            <a:r>
              <a:rPr lang="en-US" sz="2600" dirty="0"/>
              <a:t>Use the calendar to calculate the trial date range:</a:t>
            </a:r>
          </a:p>
        </p:txBody>
      </p:sp>
      <p:sp>
        <p:nvSpPr>
          <p:cNvPr id="10" name="TextBox 9">
            <a:extLst>
              <a:ext uri="{FF2B5EF4-FFF2-40B4-BE49-F238E27FC236}">
                <a16:creationId xmlns:a16="http://schemas.microsoft.com/office/drawing/2014/main" id="{4527408E-0F50-4810-8BB6-5E405452430C}"/>
              </a:ext>
            </a:extLst>
          </p:cNvPr>
          <p:cNvSpPr txBox="1"/>
          <p:nvPr/>
        </p:nvSpPr>
        <p:spPr>
          <a:xfrm>
            <a:off x="1505825" y="889653"/>
            <a:ext cx="1278399" cy="707886"/>
          </a:xfrm>
          <a:prstGeom prst="rect">
            <a:avLst/>
          </a:prstGeom>
          <a:noFill/>
        </p:spPr>
        <p:txBody>
          <a:bodyPr wrap="square" rtlCol="0">
            <a:spAutoFit/>
          </a:bodyPr>
          <a:lstStyle/>
          <a:p>
            <a:pPr algn="ctr"/>
            <a:r>
              <a:rPr lang="en-US" sz="2000" b="1" dirty="0">
                <a:solidFill>
                  <a:srgbClr val="0070C0"/>
                </a:solidFill>
              </a:rPr>
              <a:t>Case </a:t>
            </a:r>
          </a:p>
          <a:p>
            <a:pPr algn="ctr"/>
            <a:r>
              <a:rPr lang="en-US" sz="2000" b="1" dirty="0">
                <a:solidFill>
                  <a:srgbClr val="0070C0"/>
                </a:solidFill>
              </a:rPr>
              <a:t>Filed</a:t>
            </a:r>
          </a:p>
        </p:txBody>
      </p:sp>
      <p:sp>
        <p:nvSpPr>
          <p:cNvPr id="8" name="TextBox 7">
            <a:extLst>
              <a:ext uri="{FF2B5EF4-FFF2-40B4-BE49-F238E27FC236}">
                <a16:creationId xmlns:a16="http://schemas.microsoft.com/office/drawing/2014/main" id="{59DACB8D-E786-4D23-95FD-4286DBAF423E}"/>
              </a:ext>
            </a:extLst>
          </p:cNvPr>
          <p:cNvSpPr txBox="1"/>
          <p:nvPr/>
        </p:nvSpPr>
        <p:spPr>
          <a:xfrm>
            <a:off x="1597759" y="4521960"/>
            <a:ext cx="1094530" cy="400110"/>
          </a:xfrm>
          <a:prstGeom prst="rect">
            <a:avLst/>
          </a:prstGeom>
          <a:noFill/>
        </p:spPr>
        <p:txBody>
          <a:bodyPr wrap="none" rtlCol="0">
            <a:spAutoFit/>
          </a:bodyPr>
          <a:lstStyle/>
          <a:p>
            <a:r>
              <a:rPr lang="en-US" sz="2000" b="1" dirty="0">
                <a:solidFill>
                  <a:srgbClr val="00B050"/>
                </a:solidFill>
              </a:rPr>
              <a:t>Holiday</a:t>
            </a:r>
          </a:p>
        </p:txBody>
      </p:sp>
    </p:spTree>
    <p:extLst>
      <p:ext uri="{BB962C8B-B14F-4D97-AF65-F5344CB8AC3E}">
        <p14:creationId xmlns:p14="http://schemas.microsoft.com/office/powerpoint/2010/main" val="346924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74221-AF64-4342-B967-17646CBE2FFA}"/>
              </a:ext>
            </a:extLst>
          </p:cNvPr>
          <p:cNvSpPr>
            <a:spLocks noGrp="1"/>
          </p:cNvSpPr>
          <p:nvPr>
            <p:ph type="title"/>
          </p:nvPr>
        </p:nvSpPr>
        <p:spPr>
          <a:xfrm>
            <a:off x="838200" y="5529884"/>
            <a:ext cx="7719381" cy="1096331"/>
          </a:xfrm>
        </p:spPr>
        <p:txBody>
          <a:bodyPr>
            <a:normAutofit/>
          </a:bodyPr>
          <a:lstStyle/>
          <a:p>
            <a:r>
              <a:rPr lang="en-US"/>
              <a:t>Agenda</a:t>
            </a:r>
          </a:p>
        </p:txBody>
      </p:sp>
      <p:sp>
        <p:nvSpPr>
          <p:cNvPr id="4" name="Content Placeholder 3">
            <a:extLst>
              <a:ext uri="{FF2B5EF4-FFF2-40B4-BE49-F238E27FC236}">
                <a16:creationId xmlns:a16="http://schemas.microsoft.com/office/drawing/2014/main" id="{21013F9A-54B2-4CD5-AEF2-5CAE232AD4B5}"/>
              </a:ext>
            </a:extLst>
          </p:cNvPr>
          <p:cNvSpPr>
            <a:spLocks noGrp="1"/>
          </p:cNvSpPr>
          <p:nvPr>
            <p:ph idx="1"/>
          </p:nvPr>
        </p:nvSpPr>
        <p:spPr>
          <a:xfrm>
            <a:off x="739524" y="784784"/>
            <a:ext cx="10515600" cy="4351338"/>
          </a:xfrm>
        </p:spPr>
        <p:txBody>
          <a:bodyPr/>
          <a:lstStyle/>
          <a:p>
            <a:pPr marL="571500" indent="-571500">
              <a:buFont typeface="Arial" panose="020B0604020202020204" pitchFamily="34" charset="0"/>
              <a:buChar char="•"/>
            </a:pPr>
            <a:r>
              <a:rPr lang="en-US" sz="3200" dirty="0"/>
              <a:t>This class does not include any information regarding the Supreme Court and Court of Criminal Appeals emergency orders, OCA guidance, or other information related to the Coronavirus epidemic.</a:t>
            </a:r>
          </a:p>
          <a:p>
            <a:endParaRPr lang="en-US" sz="3200" dirty="0"/>
          </a:p>
          <a:p>
            <a:pPr marL="571500" indent="-571500">
              <a:buFont typeface="Arial" panose="020B0604020202020204" pitchFamily="34" charset="0"/>
              <a:buChar char="•"/>
            </a:pPr>
            <a:r>
              <a:rPr lang="en-US" sz="3200" dirty="0"/>
              <a:t>That information can be found by visiting TJCTC’s Coronavirus Updates, Information, and Resources webpage: </a:t>
            </a:r>
            <a:r>
              <a:rPr lang="en-US" sz="3200" dirty="0">
                <a:hlinkClick r:id="rId2"/>
              </a:rPr>
              <a:t>https://www.tjctc.org/coronavirus.html</a:t>
            </a:r>
            <a:endParaRPr lang="en-US" sz="3200" dirty="0"/>
          </a:p>
          <a:p>
            <a:endParaRPr lang="en-US" dirty="0"/>
          </a:p>
        </p:txBody>
      </p:sp>
    </p:spTree>
    <p:extLst>
      <p:ext uri="{BB962C8B-B14F-4D97-AF65-F5344CB8AC3E}">
        <p14:creationId xmlns:p14="http://schemas.microsoft.com/office/powerpoint/2010/main" val="3255772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5DC82-D50B-4C79-A311-1200DAB832C5}"/>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Notice of the Trial Date</a:t>
            </a:r>
          </a:p>
        </p:txBody>
      </p:sp>
      <p:sp>
        <p:nvSpPr>
          <p:cNvPr id="3" name="Content Placeholder 2">
            <a:extLst>
              <a:ext uri="{FF2B5EF4-FFF2-40B4-BE49-F238E27FC236}">
                <a16:creationId xmlns:a16="http://schemas.microsoft.com/office/drawing/2014/main" id="{99FBE808-42A2-4682-9CBD-93B1E3950E00}"/>
              </a:ext>
            </a:extLst>
          </p:cNvPr>
          <p:cNvSpPr>
            <a:spLocks noGrp="1"/>
          </p:cNvSpPr>
          <p:nvPr>
            <p:ph idx="1"/>
          </p:nvPr>
        </p:nvSpPr>
        <p:spPr>
          <a:xfrm>
            <a:off x="4895472" y="458263"/>
            <a:ext cx="6974964" cy="6217920"/>
          </a:xfrm>
        </p:spPr>
        <p:txBody>
          <a:bodyPr anchor="ctr">
            <a:normAutofit/>
          </a:bodyPr>
          <a:lstStyle/>
          <a:p>
            <a:r>
              <a:rPr lang="en-US" dirty="0"/>
              <a:t>The Rules do not state how notice of a trial date is to be given to the </a:t>
            </a:r>
            <a:r>
              <a:rPr lang="en-US" b="1" dirty="0">
                <a:solidFill>
                  <a:srgbClr val="00B0F0"/>
                </a:solidFill>
              </a:rPr>
              <a:t>_______</a:t>
            </a:r>
            <a:r>
              <a:rPr lang="en-US" dirty="0"/>
              <a:t>, but some suggestions are:</a:t>
            </a:r>
          </a:p>
          <a:p>
            <a:pPr lvl="1"/>
            <a:r>
              <a:rPr lang="en-US" dirty="0"/>
              <a:t>Give the plaintiff a copy of the citation with the trial date;</a:t>
            </a:r>
          </a:p>
          <a:p>
            <a:pPr lvl="1"/>
            <a:r>
              <a:rPr lang="en-US" dirty="0"/>
              <a:t>Have the plaintiff contact the court to find out the trial date; </a:t>
            </a:r>
          </a:p>
          <a:p>
            <a:pPr lvl="1"/>
            <a:r>
              <a:rPr lang="en-US" dirty="0"/>
              <a:t>Mail, email or fax notice of the trial date to the plaintiff; or</a:t>
            </a:r>
          </a:p>
          <a:p>
            <a:pPr lvl="1"/>
            <a:r>
              <a:rPr lang="en-US" dirty="0"/>
              <a:t>Give the plaintiff written notice of a tentative date upon filing the case.</a:t>
            </a:r>
          </a:p>
          <a:p>
            <a:pPr lvl="2"/>
            <a:r>
              <a:rPr lang="en-US" sz="2400" dirty="0"/>
              <a:t>For example, write the court date and time on the receipt.</a:t>
            </a:r>
          </a:p>
        </p:txBody>
      </p:sp>
    </p:spTree>
    <p:extLst>
      <p:ext uri="{BB962C8B-B14F-4D97-AF65-F5344CB8AC3E}">
        <p14:creationId xmlns:p14="http://schemas.microsoft.com/office/powerpoint/2010/main" val="9360563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A4F9-05F2-46BE-A2B5-10D23EE5C386}"/>
              </a:ext>
            </a:extLst>
          </p:cNvPr>
          <p:cNvSpPr>
            <a:spLocks noGrp="1"/>
          </p:cNvSpPr>
          <p:nvPr>
            <p:ph type="title"/>
          </p:nvPr>
        </p:nvSpPr>
        <p:spPr>
          <a:xfrm>
            <a:off x="640079" y="4526280"/>
            <a:ext cx="7410681" cy="1737360"/>
          </a:xfrm>
        </p:spPr>
        <p:txBody>
          <a:bodyPr>
            <a:normAutofit/>
          </a:bodyPr>
          <a:lstStyle/>
          <a:p>
            <a:r>
              <a:rPr lang="en-US" sz="4800"/>
              <a:t>What Does the Tenant Have to Do Once They are Served?</a:t>
            </a:r>
          </a:p>
        </p:txBody>
      </p:sp>
      <p:sp>
        <p:nvSpPr>
          <p:cNvPr id="3" name="Content Placeholder 2">
            <a:extLst>
              <a:ext uri="{FF2B5EF4-FFF2-40B4-BE49-F238E27FC236}">
                <a16:creationId xmlns:a16="http://schemas.microsoft.com/office/drawing/2014/main" id="{8EAACE15-9848-431D-AC63-F9113649E560}"/>
              </a:ext>
            </a:extLst>
          </p:cNvPr>
          <p:cNvSpPr>
            <a:spLocks noGrp="1"/>
          </p:cNvSpPr>
          <p:nvPr>
            <p:ph idx="1"/>
          </p:nvPr>
        </p:nvSpPr>
        <p:spPr>
          <a:xfrm>
            <a:off x="640080" y="595293"/>
            <a:ext cx="5994636" cy="3463951"/>
          </a:xfrm>
        </p:spPr>
        <p:txBody>
          <a:bodyPr anchor="ctr">
            <a:normAutofit/>
          </a:bodyPr>
          <a:lstStyle/>
          <a:p>
            <a:r>
              <a:rPr lang="en-US" dirty="0"/>
              <a:t>The tenant must show up for trial on the day and time set in the citation.</a:t>
            </a:r>
          </a:p>
          <a:p>
            <a:endParaRPr lang="en-US" dirty="0"/>
          </a:p>
          <a:p>
            <a:r>
              <a:rPr lang="en-US" dirty="0"/>
              <a:t>They are not required to file an answer, but they may do so if they   wish either before or on the trial   date. </a:t>
            </a:r>
          </a:p>
        </p:txBody>
      </p:sp>
    </p:spTree>
    <p:extLst>
      <p:ext uri="{BB962C8B-B14F-4D97-AF65-F5344CB8AC3E}">
        <p14:creationId xmlns:p14="http://schemas.microsoft.com/office/powerpoint/2010/main" val="16003296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7947C-5683-40AF-88F9-7EA84CF2CA33}"/>
              </a:ext>
            </a:extLst>
          </p:cNvPr>
          <p:cNvSpPr>
            <a:spLocks noGrp="1"/>
          </p:cNvSpPr>
          <p:nvPr>
            <p:ph type="ctrTitle"/>
          </p:nvPr>
        </p:nvSpPr>
        <p:spPr>
          <a:xfrm>
            <a:off x="1060173" y="914400"/>
            <a:ext cx="3271663" cy="2887579"/>
          </a:xfrm>
        </p:spPr>
        <p:txBody>
          <a:bodyPr vert="horz" lIns="91440" tIns="45720" rIns="91440" bIns="45720" rtlCol="0">
            <a:normAutofit/>
          </a:bodyPr>
          <a:lstStyle/>
          <a:p>
            <a:pPr algn="l"/>
            <a:r>
              <a:rPr lang="en-US" sz="4800" dirty="0">
                <a:solidFill>
                  <a:srgbClr val="FFFFFF"/>
                </a:solidFill>
              </a:rPr>
              <a:t>Default Judgment</a:t>
            </a:r>
          </a:p>
        </p:txBody>
      </p:sp>
    </p:spTree>
    <p:extLst>
      <p:ext uri="{BB962C8B-B14F-4D97-AF65-F5344CB8AC3E}">
        <p14:creationId xmlns:p14="http://schemas.microsoft.com/office/powerpoint/2010/main" val="186335046"/>
      </p:ext>
    </p:extLst>
  </p:cSld>
  <p:clrMapOvr>
    <a:overrideClrMapping bg1="lt1" tx1="dk1" bg2="lt2" tx2="dk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60296-CB02-4B1D-BB15-797453B140AA}"/>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What is a Default Judgment?</a:t>
            </a:r>
          </a:p>
        </p:txBody>
      </p:sp>
      <p:graphicFrame>
        <p:nvGraphicFramePr>
          <p:cNvPr id="5" name="Content Placeholder 2">
            <a:extLst>
              <a:ext uri="{FF2B5EF4-FFF2-40B4-BE49-F238E27FC236}">
                <a16:creationId xmlns:a16="http://schemas.microsoft.com/office/drawing/2014/main" id="{37BCD8AC-7D62-493B-8098-DE582551BADE}"/>
              </a:ext>
            </a:extLst>
          </p:cNvPr>
          <p:cNvGraphicFramePr>
            <a:graphicFrameLocks noGrp="1"/>
          </p:cNvGraphicFramePr>
          <p:nvPr>
            <p:ph idx="1"/>
            <p:extLst>
              <p:ext uri="{D42A27DB-BD31-4B8C-83A1-F6EECF244321}">
                <p14:modId xmlns:p14="http://schemas.microsoft.com/office/powerpoint/2010/main" val="156765614"/>
              </p:ext>
            </p:extLst>
          </p:nvPr>
        </p:nvGraphicFramePr>
        <p:xfrm>
          <a:off x="5050431" y="495980"/>
          <a:ext cx="6738257" cy="5592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75537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262D3-F082-4072-9426-C357A814436C}"/>
              </a:ext>
            </a:extLst>
          </p:cNvPr>
          <p:cNvSpPr>
            <a:spLocks noGrp="1"/>
          </p:cNvSpPr>
          <p:nvPr>
            <p:ph type="title"/>
          </p:nvPr>
        </p:nvSpPr>
        <p:spPr>
          <a:xfrm>
            <a:off x="456058" y="796555"/>
            <a:ext cx="3198370" cy="5105400"/>
          </a:xfrm>
        </p:spPr>
        <p:txBody>
          <a:bodyPr>
            <a:normAutofit/>
          </a:bodyPr>
          <a:lstStyle/>
          <a:p>
            <a:r>
              <a:rPr lang="en-US" sz="3600" dirty="0">
                <a:solidFill>
                  <a:srgbClr val="FFFFFF"/>
                </a:solidFill>
              </a:rPr>
              <a:t>Requirements for Granting Default Judgment When No Answer Has Been Filed</a:t>
            </a:r>
          </a:p>
        </p:txBody>
      </p:sp>
      <p:graphicFrame>
        <p:nvGraphicFramePr>
          <p:cNvPr id="5" name="Content Placeholder 2">
            <a:extLst>
              <a:ext uri="{FF2B5EF4-FFF2-40B4-BE49-F238E27FC236}">
                <a16:creationId xmlns:a16="http://schemas.microsoft.com/office/drawing/2014/main" id="{98479286-CF52-45AF-A340-9C4675AA6557}"/>
              </a:ext>
            </a:extLst>
          </p:cNvPr>
          <p:cNvGraphicFramePr>
            <a:graphicFrameLocks noGrp="1"/>
          </p:cNvGraphicFramePr>
          <p:nvPr>
            <p:ph idx="1"/>
            <p:extLst>
              <p:ext uri="{D42A27DB-BD31-4B8C-83A1-F6EECF244321}">
                <p14:modId xmlns:p14="http://schemas.microsoft.com/office/powerpoint/2010/main" val="706144871"/>
              </p:ext>
            </p:extLst>
          </p:nvPr>
        </p:nvGraphicFramePr>
        <p:xfrm>
          <a:off x="5010150" y="138223"/>
          <a:ext cx="6492875" cy="6422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71006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9EA27-79D1-438B-ABF2-C2EC5753BC24}"/>
              </a:ext>
            </a:extLst>
          </p:cNvPr>
          <p:cNvSpPr>
            <a:spLocks noGrp="1"/>
          </p:cNvSpPr>
          <p:nvPr>
            <p:ph type="title"/>
          </p:nvPr>
        </p:nvSpPr>
        <p:spPr>
          <a:xfrm>
            <a:off x="276028" y="876299"/>
            <a:ext cx="3316467" cy="5105400"/>
          </a:xfrm>
        </p:spPr>
        <p:txBody>
          <a:bodyPr>
            <a:normAutofit/>
          </a:bodyPr>
          <a:lstStyle/>
          <a:p>
            <a:r>
              <a:rPr lang="en-US" sz="3600" dirty="0">
                <a:solidFill>
                  <a:srgbClr val="FFFFFF"/>
                </a:solidFill>
              </a:rPr>
              <a:t>Servicemembers Civil Relief Act – </a:t>
            </a:r>
            <a:br>
              <a:rPr lang="en-US" sz="3600" dirty="0">
                <a:solidFill>
                  <a:srgbClr val="FFFFFF"/>
                </a:solidFill>
              </a:rPr>
            </a:br>
            <a:r>
              <a:rPr lang="en-US" sz="3600" dirty="0">
                <a:solidFill>
                  <a:srgbClr val="FFFFFF"/>
                </a:solidFill>
              </a:rPr>
              <a:t>If Defendant Is In Military or It Is Uncertain</a:t>
            </a:r>
          </a:p>
        </p:txBody>
      </p:sp>
      <p:sp>
        <p:nvSpPr>
          <p:cNvPr id="4" name="Content Placeholder 3">
            <a:extLst>
              <a:ext uri="{FF2B5EF4-FFF2-40B4-BE49-F238E27FC236}">
                <a16:creationId xmlns:a16="http://schemas.microsoft.com/office/drawing/2014/main" id="{626C927F-8BF0-4F47-A335-F7173397D9CA}"/>
              </a:ext>
            </a:extLst>
          </p:cNvPr>
          <p:cNvSpPr>
            <a:spLocks noGrp="1"/>
          </p:cNvSpPr>
          <p:nvPr>
            <p:ph idx="1"/>
          </p:nvPr>
        </p:nvSpPr>
        <p:spPr>
          <a:xfrm>
            <a:off x="4544017" y="644866"/>
            <a:ext cx="7074895" cy="5633470"/>
          </a:xfrm>
        </p:spPr>
        <p:txBody>
          <a:bodyPr>
            <a:normAutofit lnSpcReduction="10000"/>
          </a:bodyPr>
          <a:lstStyle/>
          <a:p>
            <a:pPr marL="685800" marR="0">
              <a:spcBef>
                <a:spcPts val="0"/>
              </a:spcBef>
              <a:spcAft>
                <a:spcPts val="0"/>
              </a:spcAft>
            </a:pPr>
            <a:r>
              <a:rPr lang="en-US" dirty="0">
                <a:effectLst/>
                <a:latin typeface="+mn-lt"/>
              </a:rPr>
              <a:t>The court cannot go forward with a default judgment if a Servicemembers Civil Relief Act (SCRA) affidavit stating the defendant's military </a:t>
            </a:r>
            <a:r>
              <a:rPr lang="en-US" b="1" dirty="0">
                <a:solidFill>
                  <a:srgbClr val="00B0F0"/>
                </a:solidFill>
                <a:effectLst/>
                <a:latin typeface="+mn-lt"/>
              </a:rPr>
              <a:t>_______</a:t>
            </a:r>
            <a:r>
              <a:rPr lang="en-US" dirty="0">
                <a:effectLst/>
                <a:latin typeface="+mn-lt"/>
              </a:rPr>
              <a:t> has not been filed.</a:t>
            </a:r>
          </a:p>
          <a:p>
            <a:pPr marL="685800" marR="0">
              <a:spcBef>
                <a:spcPts val="0"/>
              </a:spcBef>
              <a:spcAft>
                <a:spcPts val="0"/>
              </a:spcAft>
            </a:pPr>
            <a:endParaRPr lang="en-US" dirty="0">
              <a:effectLst/>
              <a:latin typeface="+mn-lt"/>
            </a:endParaRPr>
          </a:p>
          <a:p>
            <a:pPr marL="685800" marR="0">
              <a:spcBef>
                <a:spcPts val="0"/>
              </a:spcBef>
              <a:spcAft>
                <a:spcPts val="0"/>
              </a:spcAft>
            </a:pPr>
            <a:r>
              <a:rPr lang="en-US" dirty="0">
                <a:effectLst/>
                <a:latin typeface="+mn-lt"/>
              </a:rPr>
              <a:t>If an affidavit has been filed:</a:t>
            </a:r>
          </a:p>
          <a:p>
            <a:pPr marL="685800" marR="0">
              <a:spcBef>
                <a:spcPts val="0"/>
              </a:spcBef>
              <a:spcAft>
                <a:spcPts val="0"/>
              </a:spcAft>
            </a:pPr>
            <a:endParaRPr lang="en-US" dirty="0">
              <a:effectLst/>
              <a:latin typeface="+mn-lt"/>
            </a:endParaRPr>
          </a:p>
          <a:p>
            <a:pPr marL="1143000" lvl="1">
              <a:spcBef>
                <a:spcPts val="0"/>
              </a:spcBef>
            </a:pPr>
            <a:r>
              <a:rPr lang="en-US" sz="2800" dirty="0">
                <a:effectLst/>
                <a:latin typeface="+mn-lt"/>
              </a:rPr>
              <a:t>If the defendant is not in the military, the court can proceed with the default as normal. </a:t>
            </a:r>
          </a:p>
          <a:p>
            <a:pPr marL="1143000" lvl="1">
              <a:spcBef>
                <a:spcPts val="0"/>
              </a:spcBef>
            </a:pPr>
            <a:endParaRPr lang="en-US" sz="2800" dirty="0">
              <a:latin typeface="+mn-lt"/>
            </a:endParaRPr>
          </a:p>
          <a:p>
            <a:pPr marL="1143000" lvl="1">
              <a:spcBef>
                <a:spcPts val="0"/>
              </a:spcBef>
            </a:pPr>
            <a:r>
              <a:rPr lang="en-US" sz="2800" dirty="0">
                <a:effectLst/>
                <a:latin typeface="+mn-lt"/>
              </a:rPr>
              <a:t>See Ch. 7 of the Evictions Deskbook for what to do if the affidavit states that the defendant is in the military or that the plaintiff is unsure whether the defendant is in the military.</a:t>
            </a:r>
          </a:p>
          <a:p>
            <a:endParaRPr lang="en-US" dirty="0"/>
          </a:p>
        </p:txBody>
      </p:sp>
    </p:spTree>
    <p:extLst>
      <p:ext uri="{BB962C8B-B14F-4D97-AF65-F5344CB8AC3E}">
        <p14:creationId xmlns:p14="http://schemas.microsoft.com/office/powerpoint/2010/main" val="27238920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9EA27-79D1-438B-ABF2-C2EC5753BC24}"/>
              </a:ext>
            </a:extLst>
          </p:cNvPr>
          <p:cNvSpPr>
            <a:spLocks noGrp="1"/>
          </p:cNvSpPr>
          <p:nvPr>
            <p:ph type="title"/>
          </p:nvPr>
        </p:nvSpPr>
        <p:spPr>
          <a:xfrm>
            <a:off x="537388" y="940206"/>
            <a:ext cx="3049185" cy="5105400"/>
          </a:xfrm>
        </p:spPr>
        <p:txBody>
          <a:bodyPr>
            <a:normAutofit/>
          </a:bodyPr>
          <a:lstStyle/>
          <a:p>
            <a:r>
              <a:rPr lang="en-US" sz="3600" dirty="0">
                <a:solidFill>
                  <a:srgbClr val="FFFFFF"/>
                </a:solidFill>
              </a:rPr>
              <a:t>Requirements for Granting Default Judgment When an Answer Has Been Filed</a:t>
            </a:r>
          </a:p>
        </p:txBody>
      </p:sp>
      <p:graphicFrame>
        <p:nvGraphicFramePr>
          <p:cNvPr id="5" name="Content Placeholder 2">
            <a:extLst>
              <a:ext uri="{FF2B5EF4-FFF2-40B4-BE49-F238E27FC236}">
                <a16:creationId xmlns:a16="http://schemas.microsoft.com/office/drawing/2014/main" id="{98CD51DD-9874-49EC-B5B0-DC107C91F737}"/>
              </a:ext>
            </a:extLst>
          </p:cNvPr>
          <p:cNvGraphicFramePr>
            <a:graphicFrameLocks noGrp="1"/>
          </p:cNvGraphicFramePr>
          <p:nvPr>
            <p:ph idx="1"/>
            <p:extLst>
              <p:ext uri="{D42A27DB-BD31-4B8C-83A1-F6EECF244321}">
                <p14:modId xmlns:p14="http://schemas.microsoft.com/office/powerpoint/2010/main" val="54046980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82784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2E204-A0A1-4F89-90EA-87A4F33936D8}"/>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Notice of Default Judgment</a:t>
            </a:r>
          </a:p>
        </p:txBody>
      </p:sp>
      <p:graphicFrame>
        <p:nvGraphicFramePr>
          <p:cNvPr id="5" name="Content Placeholder 2">
            <a:extLst>
              <a:ext uri="{FF2B5EF4-FFF2-40B4-BE49-F238E27FC236}">
                <a16:creationId xmlns:a16="http://schemas.microsoft.com/office/drawing/2014/main" id="{C2D59B0C-0862-4DE7-BBB7-8E2265C3055A}"/>
              </a:ext>
            </a:extLst>
          </p:cNvPr>
          <p:cNvGraphicFramePr>
            <a:graphicFrameLocks noGrp="1"/>
          </p:cNvGraphicFramePr>
          <p:nvPr>
            <p:ph idx="1"/>
            <p:extLst>
              <p:ext uri="{D42A27DB-BD31-4B8C-83A1-F6EECF244321}">
                <p14:modId xmlns:p14="http://schemas.microsoft.com/office/powerpoint/2010/main" val="144095106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08400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title="Question Text Shape">
            <a:extLst>
              <a:ext uri="{FF2B5EF4-FFF2-40B4-BE49-F238E27FC236}">
                <a16:creationId xmlns:a16="http://schemas.microsoft.com/office/drawing/2014/main" id="{037523D2-3EDD-4BC1-B2FA-11921A0D80E9}"/>
              </a:ext>
            </a:extLst>
          </p:cNvPr>
          <p:cNvSpPr>
            <a:spLocks noGrp="1"/>
          </p:cNvSpPr>
          <p:nvPr>
            <p:ph type="title"/>
          </p:nvPr>
        </p:nvSpPr>
        <p:spPr>
          <a:xfrm>
            <a:off x="838200" y="25400"/>
            <a:ext cx="10515600" cy="2783113"/>
          </a:xfrm>
        </p:spPr>
        <p:txBody>
          <a:bodyPr>
            <a:normAutofit/>
          </a:bodyPr>
          <a:lstStyle/>
          <a:p>
            <a:r>
              <a:rPr lang="en-US" dirty="0"/>
              <a:t>Poll Question #4</a:t>
            </a:r>
          </a:p>
        </p:txBody>
      </p:sp>
      <p:sp>
        <p:nvSpPr>
          <p:cNvPr id="3" name="TPAnswers" title="Answer Text Shape">
            <a:extLst>
              <a:ext uri="{FF2B5EF4-FFF2-40B4-BE49-F238E27FC236}">
                <a16:creationId xmlns:a16="http://schemas.microsoft.com/office/drawing/2014/main" id="{D55394D5-A5AF-466E-A580-D895705988A9}"/>
              </a:ext>
            </a:extLst>
          </p:cNvPr>
          <p:cNvSpPr>
            <a:spLocks noGrp="1"/>
          </p:cNvSpPr>
          <p:nvPr>
            <p:ph type="body" idx="1"/>
            <p:custDataLst>
              <p:tags r:id="rId2"/>
            </p:custDataLst>
          </p:nvPr>
        </p:nvSpPr>
        <p:spPr>
          <a:xfrm>
            <a:off x="838199" y="2332383"/>
            <a:ext cx="10515599" cy="4393219"/>
          </a:xfrm>
        </p:spPr>
        <p:txBody>
          <a:bodyPr>
            <a:normAutofit fontScale="92500" lnSpcReduction="10000"/>
          </a:bodyPr>
          <a:lstStyle/>
          <a:p>
            <a:pPr marL="0" indent="0">
              <a:buNone/>
            </a:pPr>
            <a:r>
              <a:rPr lang="en-US" sz="4300" dirty="0"/>
              <a:t>What if the defendant is not present when the court calls the case, but appears before a default judgment has been entered. What should the court do?</a:t>
            </a:r>
          </a:p>
          <a:p>
            <a:pPr marL="0" indent="0">
              <a:buNone/>
            </a:pPr>
            <a:endParaRPr lang="en-US" sz="3200" dirty="0"/>
          </a:p>
          <a:p>
            <a:pPr marL="514350" indent="-514350">
              <a:buFont typeface="Arial" panose="020B0604020202020204" pitchFamily="34" charset="0"/>
              <a:buAutoNum type="alphaUcPeriod"/>
            </a:pPr>
            <a:r>
              <a:rPr lang="en-US" sz="3200" dirty="0"/>
              <a:t>Proceed with the default judgment.</a:t>
            </a:r>
          </a:p>
          <a:p>
            <a:pPr marL="514350" indent="-514350">
              <a:buFont typeface="Arial" panose="020B0604020202020204" pitchFamily="34" charset="0"/>
              <a:buAutoNum type="alphaUcPeriod"/>
            </a:pPr>
            <a:r>
              <a:rPr lang="en-US" sz="3200" dirty="0"/>
              <a:t>Proceed with the trial and hear evidence from both parties.</a:t>
            </a:r>
          </a:p>
          <a:p>
            <a:pPr marL="514350" indent="-514350">
              <a:buFont typeface="Arial" panose="020B0604020202020204" pitchFamily="34" charset="0"/>
              <a:buAutoNum type="alphaUcPeriod"/>
            </a:pPr>
            <a:r>
              <a:rPr lang="en-US" sz="3200" dirty="0"/>
              <a:t>Dismiss the case.</a:t>
            </a:r>
          </a:p>
        </p:txBody>
      </p:sp>
      <p:sp>
        <p:nvSpPr>
          <p:cNvPr id="4" name="TPPolling">
            <a:extLst>
              <a:ext uri="{FF2B5EF4-FFF2-40B4-BE49-F238E27FC236}">
                <a16:creationId xmlns:a16="http://schemas.microsoft.com/office/drawing/2014/main" id="{B1EBDCD1-F764-41E9-9C1B-F61C2D60E75A}"/>
              </a:ext>
            </a:extLst>
          </p:cNvPr>
          <p:cNvSpPr/>
          <p:nvPr/>
        </p:nvSpPr>
        <p:spPr>
          <a:xfrm>
            <a:off x="0" y="0"/>
            <a:ext cx="12700" cy="12700"/>
          </a:xfrm>
          <a:prstGeom prst="rect">
            <a:avLst/>
          </a:prstGeom>
          <a:solidFill>
            <a:schemeClr val="accent1">
              <a:alpha val="1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53347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7947C-5683-40AF-88F9-7EA84CF2CA33}"/>
              </a:ext>
            </a:extLst>
          </p:cNvPr>
          <p:cNvSpPr>
            <a:spLocks noGrp="1"/>
          </p:cNvSpPr>
          <p:nvPr>
            <p:ph type="ctrTitle"/>
          </p:nvPr>
        </p:nvSpPr>
        <p:spPr>
          <a:xfrm>
            <a:off x="674237" y="914400"/>
            <a:ext cx="3657600" cy="2887579"/>
          </a:xfrm>
        </p:spPr>
        <p:txBody>
          <a:bodyPr vert="horz" lIns="91440" tIns="45720" rIns="91440" bIns="45720" rtlCol="0">
            <a:normAutofit/>
          </a:bodyPr>
          <a:lstStyle/>
          <a:p>
            <a:r>
              <a:rPr lang="en-US" sz="4800" dirty="0">
                <a:solidFill>
                  <a:srgbClr val="FFFFFF"/>
                </a:solidFill>
              </a:rPr>
              <a:t>Trial</a:t>
            </a:r>
          </a:p>
        </p:txBody>
      </p:sp>
    </p:spTree>
    <p:extLst>
      <p:ext uri="{BB962C8B-B14F-4D97-AF65-F5344CB8AC3E}">
        <p14:creationId xmlns:p14="http://schemas.microsoft.com/office/powerpoint/2010/main" val="149784925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51F5-EF6D-4F79-930D-BCCFFE4A0364}"/>
              </a:ext>
            </a:extLst>
          </p:cNvPr>
          <p:cNvSpPr>
            <a:spLocks noGrp="1"/>
          </p:cNvSpPr>
          <p:nvPr>
            <p:ph type="title"/>
          </p:nvPr>
        </p:nvSpPr>
        <p:spPr>
          <a:xfrm>
            <a:off x="342343" y="40535"/>
            <a:ext cx="9186667" cy="1325563"/>
          </a:xfrm>
        </p:spPr>
        <p:txBody>
          <a:bodyPr>
            <a:normAutofit/>
          </a:bodyPr>
          <a:lstStyle/>
          <a:p>
            <a:r>
              <a:rPr lang="en-US" dirty="0"/>
              <a:t>Fill In The Blanks As We Go Along</a:t>
            </a:r>
          </a:p>
        </p:txBody>
      </p:sp>
      <p:sp>
        <p:nvSpPr>
          <p:cNvPr id="3" name="Content Placeholder 2">
            <a:extLst>
              <a:ext uri="{FF2B5EF4-FFF2-40B4-BE49-F238E27FC236}">
                <a16:creationId xmlns:a16="http://schemas.microsoft.com/office/drawing/2014/main" id="{4F69D1F0-F6EC-4B54-87AA-0A6DFEB23661}"/>
              </a:ext>
            </a:extLst>
          </p:cNvPr>
          <p:cNvSpPr>
            <a:spLocks noGrp="1"/>
          </p:cNvSpPr>
          <p:nvPr>
            <p:ph idx="1"/>
          </p:nvPr>
        </p:nvSpPr>
        <p:spPr>
          <a:xfrm>
            <a:off x="342343" y="1683031"/>
            <a:ext cx="8392583" cy="5174969"/>
          </a:xfrm>
        </p:spPr>
        <p:txBody>
          <a:bodyPr anchor="ctr">
            <a:normAutofit fontScale="92500" lnSpcReduction="20000"/>
          </a:bodyPr>
          <a:lstStyle/>
          <a:p>
            <a:pPr marL="0" indent="0">
              <a:buNone/>
            </a:pPr>
            <a:r>
              <a:rPr lang="en-US" sz="3200" dirty="0"/>
              <a:t>On some slides in your handout, there will be a blank that you need to fill in. </a:t>
            </a:r>
          </a:p>
          <a:p>
            <a:pPr marL="0" indent="0">
              <a:buNone/>
            </a:pPr>
            <a:endParaRPr lang="en-US" sz="1100" dirty="0"/>
          </a:p>
          <a:p>
            <a:pPr marL="0" indent="0">
              <a:buNone/>
            </a:pPr>
            <a:r>
              <a:rPr lang="en-US" sz="3200" dirty="0"/>
              <a:t>The word that you need to put in the blank will be </a:t>
            </a:r>
            <a:r>
              <a:rPr lang="en-US" sz="3200" b="1" dirty="0">
                <a:solidFill>
                  <a:srgbClr val="00B0F0"/>
                </a:solidFill>
              </a:rPr>
              <a:t>bold and teal </a:t>
            </a:r>
            <a:r>
              <a:rPr lang="en-US" sz="3200" dirty="0"/>
              <a:t>in the presentation slide. </a:t>
            </a:r>
          </a:p>
          <a:p>
            <a:pPr marL="0" indent="0">
              <a:buNone/>
            </a:pPr>
            <a:endParaRPr lang="en-US" sz="3200" dirty="0"/>
          </a:p>
          <a:p>
            <a:pPr marL="0" indent="0">
              <a:buNone/>
            </a:pPr>
            <a:r>
              <a:rPr lang="en-US" sz="3600" dirty="0"/>
              <a:t>Example:</a:t>
            </a:r>
          </a:p>
          <a:p>
            <a:pPr marL="0" indent="0">
              <a:buNone/>
            </a:pPr>
            <a:endParaRPr lang="en-US" sz="600" dirty="0"/>
          </a:p>
          <a:p>
            <a:r>
              <a:rPr lang="en-US" sz="3600" dirty="0"/>
              <a:t>Handout will look like this: </a:t>
            </a:r>
          </a:p>
          <a:p>
            <a:pPr marL="457200" lvl="1" indent="0">
              <a:buNone/>
            </a:pPr>
            <a:r>
              <a:rPr lang="en-US" sz="3200" dirty="0"/>
              <a:t>Step by Step _________ Procedure</a:t>
            </a:r>
          </a:p>
          <a:p>
            <a:pPr marL="457200" lvl="1" indent="0">
              <a:buNone/>
            </a:pPr>
            <a:endParaRPr lang="en-US" sz="3200" dirty="0"/>
          </a:p>
          <a:p>
            <a:r>
              <a:rPr lang="en-US" sz="3600" dirty="0"/>
              <a:t>Presentation will look like this: </a:t>
            </a:r>
          </a:p>
          <a:p>
            <a:pPr marL="457200" lvl="1" indent="0">
              <a:buNone/>
            </a:pPr>
            <a:r>
              <a:rPr lang="en-US" sz="3200" dirty="0"/>
              <a:t>Step by Step </a:t>
            </a:r>
            <a:r>
              <a:rPr lang="en-US" sz="3200" b="1" dirty="0">
                <a:solidFill>
                  <a:srgbClr val="00B0F0"/>
                </a:solidFill>
              </a:rPr>
              <a:t>Eviction</a:t>
            </a:r>
            <a:r>
              <a:rPr lang="en-US" sz="3200" dirty="0"/>
              <a:t> Procedure</a:t>
            </a:r>
          </a:p>
          <a:p>
            <a:endParaRPr lang="en-US" sz="2000" dirty="0"/>
          </a:p>
          <a:p>
            <a:endParaRPr lang="en-US" sz="2000" dirty="0"/>
          </a:p>
        </p:txBody>
      </p:sp>
      <p:pic>
        <p:nvPicPr>
          <p:cNvPr id="14" name="Graphic 13" descr="Presentation with Checklist">
            <a:extLst>
              <a:ext uri="{FF2B5EF4-FFF2-40B4-BE49-F238E27FC236}">
                <a16:creationId xmlns:a16="http://schemas.microsoft.com/office/drawing/2014/main" id="{340C4692-8877-479C-A51B-25655D2A448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7284684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9456D-A7D5-4BBE-AF53-48930F775F43}"/>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Proceeding with the Trial</a:t>
            </a:r>
          </a:p>
        </p:txBody>
      </p:sp>
      <p:sp>
        <p:nvSpPr>
          <p:cNvPr id="3" name="Content Placeholder 2">
            <a:extLst>
              <a:ext uri="{FF2B5EF4-FFF2-40B4-BE49-F238E27FC236}">
                <a16:creationId xmlns:a16="http://schemas.microsoft.com/office/drawing/2014/main" id="{A3347255-DD0E-42D9-85D2-A75075A9DD50}"/>
              </a:ext>
            </a:extLst>
          </p:cNvPr>
          <p:cNvSpPr>
            <a:spLocks noGrp="1"/>
          </p:cNvSpPr>
          <p:nvPr>
            <p:ph idx="1"/>
          </p:nvPr>
        </p:nvSpPr>
        <p:spPr>
          <a:xfrm>
            <a:off x="4762303" y="548641"/>
            <a:ext cx="7144135" cy="5989319"/>
          </a:xfrm>
        </p:spPr>
        <p:txBody>
          <a:bodyPr anchor="ctr">
            <a:normAutofit fontScale="92500"/>
          </a:bodyPr>
          <a:lstStyle/>
          <a:p>
            <a:r>
              <a:rPr lang="en-US" dirty="0"/>
              <a:t>If both parties appear, the case proceeds to trial and the judge or jury hears evidence and makes a decision.</a:t>
            </a:r>
          </a:p>
          <a:p>
            <a:pPr lvl="1"/>
            <a:r>
              <a:rPr lang="en-US" sz="2600" dirty="0"/>
              <a:t>For more info on conducting the trial, see the Trial Notebook and Ch. 4 of the Evictions Deskbook</a:t>
            </a:r>
          </a:p>
          <a:p>
            <a:pPr marL="0" indent="0">
              <a:buNone/>
            </a:pPr>
            <a:endParaRPr lang="en-US" sz="500" dirty="0"/>
          </a:p>
          <a:p>
            <a:r>
              <a:rPr lang="en-US" dirty="0"/>
              <a:t>If the landlord doesn’t appear, the case can be </a:t>
            </a:r>
            <a:r>
              <a:rPr lang="en-US" b="1" dirty="0">
                <a:solidFill>
                  <a:srgbClr val="00B0F0"/>
                </a:solidFill>
              </a:rPr>
              <a:t>___________</a:t>
            </a:r>
            <a:r>
              <a:rPr lang="en-US" dirty="0"/>
              <a:t> or re-set. </a:t>
            </a:r>
          </a:p>
          <a:p>
            <a:pPr marL="457200" lvl="1" indent="0">
              <a:buNone/>
            </a:pPr>
            <a:endParaRPr lang="en-US" sz="500" dirty="0"/>
          </a:p>
          <a:p>
            <a:r>
              <a:rPr lang="en-US" dirty="0"/>
              <a:t>The trial must be reset if it is less than 6 days after service of the citation on the tenant or less than 1 day after the return of service has been filed.</a:t>
            </a:r>
          </a:p>
          <a:p>
            <a:pPr lvl="1"/>
            <a:r>
              <a:rPr lang="en-US" sz="2600" dirty="0"/>
              <a:t>Unless both parties say they want to go ahead and proceed – and no one can be pressured to do so.</a:t>
            </a:r>
          </a:p>
          <a:p>
            <a:pPr marL="0" indent="0">
              <a:buNone/>
            </a:pPr>
            <a:endParaRPr lang="en-US" sz="500" dirty="0"/>
          </a:p>
          <a:p>
            <a:pPr marL="0" indent="0">
              <a:buNone/>
            </a:pPr>
            <a:r>
              <a:rPr lang="en-US" dirty="0"/>
              <a:t>-- Rule 510.7(a)</a:t>
            </a:r>
          </a:p>
        </p:txBody>
      </p:sp>
    </p:spTree>
    <p:extLst>
      <p:ext uri="{BB962C8B-B14F-4D97-AF65-F5344CB8AC3E}">
        <p14:creationId xmlns:p14="http://schemas.microsoft.com/office/powerpoint/2010/main" val="25238984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0D6B-A47F-436D-AFEC-AF3BA3347A5C}"/>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Jury Trial</a:t>
            </a:r>
          </a:p>
        </p:txBody>
      </p:sp>
      <p:sp>
        <p:nvSpPr>
          <p:cNvPr id="3" name="Content Placeholder 2">
            <a:extLst>
              <a:ext uri="{FF2B5EF4-FFF2-40B4-BE49-F238E27FC236}">
                <a16:creationId xmlns:a16="http://schemas.microsoft.com/office/drawing/2014/main" id="{0F194D8B-CB0E-469D-89CD-5C2E7133828F}"/>
              </a:ext>
            </a:extLst>
          </p:cNvPr>
          <p:cNvSpPr>
            <a:spLocks noGrp="1"/>
          </p:cNvSpPr>
          <p:nvPr>
            <p:ph idx="1"/>
          </p:nvPr>
        </p:nvSpPr>
        <p:spPr>
          <a:xfrm>
            <a:off x="4976031" y="963877"/>
            <a:ext cx="6377769" cy="5256170"/>
          </a:xfrm>
        </p:spPr>
        <p:txBody>
          <a:bodyPr anchor="ctr">
            <a:normAutofit/>
          </a:bodyPr>
          <a:lstStyle/>
          <a:p>
            <a:r>
              <a:rPr lang="en-US" dirty="0"/>
              <a:t>Any party can make a written request for a  jury at least 3 days before the trial date.</a:t>
            </a:r>
          </a:p>
          <a:p>
            <a:r>
              <a:rPr lang="en-US" dirty="0"/>
              <a:t>They must pay a $22  jury fee or file a Sworn Statement of Inability to Afford Payment of Court Costs.</a:t>
            </a:r>
          </a:p>
          <a:p>
            <a:r>
              <a:rPr lang="en-US" dirty="0"/>
              <a:t>If no jury is demanded, the case will be heard by the judge.</a:t>
            </a:r>
          </a:p>
          <a:p>
            <a:pPr marL="0" indent="0">
              <a:buNone/>
            </a:pPr>
            <a:endParaRPr lang="en-US" dirty="0"/>
          </a:p>
          <a:p>
            <a:pPr marL="0" indent="0">
              <a:buNone/>
            </a:pPr>
            <a:r>
              <a:rPr lang="en-US" dirty="0"/>
              <a:t>-- Rule 510.7(b)</a:t>
            </a:r>
            <a:endParaRPr lang="en-US" sz="2400" dirty="0"/>
          </a:p>
        </p:txBody>
      </p:sp>
    </p:spTree>
    <p:extLst>
      <p:ext uri="{BB962C8B-B14F-4D97-AF65-F5344CB8AC3E}">
        <p14:creationId xmlns:p14="http://schemas.microsoft.com/office/powerpoint/2010/main" val="812854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CF94C-E259-407E-B45D-B7B2DF88E649}"/>
              </a:ext>
            </a:extLst>
          </p:cNvPr>
          <p:cNvSpPr>
            <a:spLocks noGrp="1"/>
          </p:cNvSpPr>
          <p:nvPr>
            <p:ph type="title"/>
          </p:nvPr>
        </p:nvSpPr>
        <p:spPr>
          <a:xfrm>
            <a:off x="838200" y="963877"/>
            <a:ext cx="3494362" cy="4930246"/>
          </a:xfrm>
        </p:spPr>
        <p:txBody>
          <a:bodyPr>
            <a:normAutofit/>
          </a:bodyPr>
          <a:lstStyle/>
          <a:p>
            <a:r>
              <a:rPr lang="en-US" sz="4100" dirty="0">
                <a:solidFill>
                  <a:schemeClr val="accent1"/>
                </a:solidFill>
              </a:rPr>
              <a:t>Postponement</a:t>
            </a:r>
          </a:p>
        </p:txBody>
      </p:sp>
      <p:sp>
        <p:nvSpPr>
          <p:cNvPr id="3" name="Content Placeholder 2">
            <a:extLst>
              <a:ext uri="{FF2B5EF4-FFF2-40B4-BE49-F238E27FC236}">
                <a16:creationId xmlns:a16="http://schemas.microsoft.com/office/drawing/2014/main" id="{AEE57225-D46F-4C3E-BC94-CE3373C367C5}"/>
              </a:ext>
            </a:extLst>
          </p:cNvPr>
          <p:cNvSpPr>
            <a:spLocks noGrp="1"/>
          </p:cNvSpPr>
          <p:nvPr>
            <p:ph idx="1"/>
          </p:nvPr>
        </p:nvSpPr>
        <p:spPr>
          <a:xfrm>
            <a:off x="4976031" y="320040"/>
            <a:ext cx="6377769" cy="6304043"/>
          </a:xfrm>
        </p:spPr>
        <p:txBody>
          <a:bodyPr anchor="ctr">
            <a:normAutofit/>
          </a:bodyPr>
          <a:lstStyle/>
          <a:p>
            <a:r>
              <a:rPr lang="en-US" dirty="0"/>
              <a:t>The trial must not be postponed more than </a:t>
            </a:r>
            <a:r>
              <a:rPr lang="en-US" b="1" dirty="0">
                <a:solidFill>
                  <a:srgbClr val="00B0F0"/>
                </a:solidFill>
              </a:rPr>
              <a:t>________ </a:t>
            </a:r>
            <a:r>
              <a:rPr lang="en-US" dirty="0"/>
              <a:t>unless both parties agree in writing.</a:t>
            </a:r>
          </a:p>
          <a:p>
            <a:pPr marL="0" indent="0">
              <a:buNone/>
            </a:pPr>
            <a:r>
              <a:rPr lang="en-US" dirty="0"/>
              <a:t>	-- Rule 510.7(c)</a:t>
            </a:r>
          </a:p>
          <a:p>
            <a:pPr marL="0" indent="0">
              <a:buNone/>
            </a:pPr>
            <a:endParaRPr lang="en-US" dirty="0"/>
          </a:p>
          <a:p>
            <a:r>
              <a:rPr lang="en-US" dirty="0"/>
              <a:t>Circumstances beyond the control of the court or the parties may require some flexibility in applying this rule. </a:t>
            </a:r>
          </a:p>
          <a:p>
            <a:pPr lvl="1"/>
            <a:r>
              <a:rPr lang="en-US" dirty="0"/>
              <a:t>For example: </a:t>
            </a:r>
          </a:p>
          <a:p>
            <a:pPr lvl="2"/>
            <a:r>
              <a:rPr lang="en-US" sz="2400" dirty="0"/>
              <a:t>Unexpected court closings.</a:t>
            </a:r>
          </a:p>
          <a:p>
            <a:pPr lvl="2"/>
            <a:r>
              <a:rPr lang="en-US" sz="2400" dirty="0"/>
              <a:t>Original trial date rescheduled due to citation being served less than six days before trial. </a:t>
            </a:r>
          </a:p>
        </p:txBody>
      </p:sp>
    </p:spTree>
    <p:extLst>
      <p:ext uri="{BB962C8B-B14F-4D97-AF65-F5344CB8AC3E}">
        <p14:creationId xmlns:p14="http://schemas.microsoft.com/office/powerpoint/2010/main" val="41750703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263C3-0D8B-432F-8C57-E7B9884FE253}"/>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No Motion for New Trial</a:t>
            </a:r>
          </a:p>
        </p:txBody>
      </p:sp>
      <p:sp>
        <p:nvSpPr>
          <p:cNvPr id="3" name="Content Placeholder 2">
            <a:extLst>
              <a:ext uri="{FF2B5EF4-FFF2-40B4-BE49-F238E27FC236}">
                <a16:creationId xmlns:a16="http://schemas.microsoft.com/office/drawing/2014/main" id="{C8BE8752-55C2-42E2-A57B-7AAB7D6E1124}"/>
              </a:ext>
            </a:extLst>
          </p:cNvPr>
          <p:cNvSpPr>
            <a:spLocks noGrp="1"/>
          </p:cNvSpPr>
          <p:nvPr>
            <p:ph idx="1"/>
          </p:nvPr>
        </p:nvSpPr>
        <p:spPr>
          <a:xfrm>
            <a:off x="5073482" y="1282854"/>
            <a:ext cx="6377769" cy="4930246"/>
          </a:xfrm>
        </p:spPr>
        <p:txBody>
          <a:bodyPr anchor="ctr">
            <a:normAutofit/>
          </a:bodyPr>
          <a:lstStyle/>
          <a:p>
            <a:r>
              <a:rPr lang="en-US" dirty="0"/>
              <a:t>A motion for a new trial is a request by the losing party for a “do over” – a whole new trial.</a:t>
            </a:r>
          </a:p>
          <a:p>
            <a:endParaRPr lang="en-US" dirty="0"/>
          </a:p>
          <a:p>
            <a:r>
              <a:rPr lang="en-US" b="1" dirty="0"/>
              <a:t>No</a:t>
            </a:r>
            <a:r>
              <a:rPr lang="en-US" dirty="0"/>
              <a:t> motion for new trial may be filed in an eviction case.</a:t>
            </a:r>
          </a:p>
          <a:p>
            <a:pPr marL="0" indent="0">
              <a:buNone/>
            </a:pPr>
            <a:endParaRPr lang="en-US" dirty="0"/>
          </a:p>
          <a:p>
            <a:pPr marL="0" indent="0">
              <a:buNone/>
            </a:pPr>
            <a:r>
              <a:rPr lang="en-US" dirty="0"/>
              <a:t>-- Rule 510.8(e)</a:t>
            </a:r>
          </a:p>
          <a:p>
            <a:endParaRPr lang="en-US" dirty="0"/>
          </a:p>
        </p:txBody>
      </p:sp>
    </p:spTree>
    <p:extLst>
      <p:ext uri="{BB962C8B-B14F-4D97-AF65-F5344CB8AC3E}">
        <p14:creationId xmlns:p14="http://schemas.microsoft.com/office/powerpoint/2010/main" val="6399577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7947C-5683-40AF-88F9-7EA84CF2CA33}"/>
              </a:ext>
            </a:extLst>
          </p:cNvPr>
          <p:cNvSpPr>
            <a:spLocks noGrp="1"/>
          </p:cNvSpPr>
          <p:nvPr>
            <p:ph type="ctrTitle"/>
          </p:nvPr>
        </p:nvSpPr>
        <p:spPr>
          <a:xfrm>
            <a:off x="674237" y="914400"/>
            <a:ext cx="3657600" cy="2887579"/>
          </a:xfrm>
        </p:spPr>
        <p:txBody>
          <a:bodyPr vert="horz" lIns="91440" tIns="45720" rIns="91440" bIns="45720" rtlCol="0">
            <a:normAutofit/>
          </a:bodyPr>
          <a:lstStyle/>
          <a:p>
            <a:r>
              <a:rPr lang="en-US" sz="4800">
                <a:solidFill>
                  <a:srgbClr val="FFFFFF"/>
                </a:solidFill>
              </a:rPr>
              <a:t>Judgment</a:t>
            </a:r>
          </a:p>
        </p:txBody>
      </p:sp>
    </p:spTree>
    <p:extLst>
      <p:ext uri="{BB962C8B-B14F-4D97-AF65-F5344CB8AC3E}">
        <p14:creationId xmlns:p14="http://schemas.microsoft.com/office/powerpoint/2010/main" val="1815919238"/>
      </p:ext>
    </p:extLst>
  </p:cSld>
  <p:clrMapOvr>
    <a:overrideClrMapping bg1="lt1" tx1="dk1" bg2="lt2" tx2="dk2" accent1="accent1" accent2="accent2" accent3="accent3" accent4="accent4" accent5="accent5" accent6="accent6" hlink="hlink" folHlink="folHlink"/>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DD976-DA7E-44AA-A438-B93CE94B7D61}"/>
              </a:ext>
            </a:extLst>
          </p:cNvPr>
          <p:cNvSpPr>
            <a:spLocks noGrp="1"/>
          </p:cNvSpPr>
          <p:nvPr>
            <p:ph type="title"/>
          </p:nvPr>
        </p:nvSpPr>
        <p:spPr>
          <a:xfrm>
            <a:off x="640079" y="4526280"/>
            <a:ext cx="7410681" cy="1737360"/>
          </a:xfrm>
        </p:spPr>
        <p:txBody>
          <a:bodyPr>
            <a:normAutofit/>
          </a:bodyPr>
          <a:lstStyle/>
          <a:p>
            <a:r>
              <a:rPr lang="en-US" sz="4800"/>
              <a:t>Written Judgment</a:t>
            </a:r>
          </a:p>
        </p:txBody>
      </p:sp>
      <p:sp>
        <p:nvSpPr>
          <p:cNvPr id="3" name="Content Placeholder 2">
            <a:extLst>
              <a:ext uri="{FF2B5EF4-FFF2-40B4-BE49-F238E27FC236}">
                <a16:creationId xmlns:a16="http://schemas.microsoft.com/office/drawing/2014/main" id="{E5E31B87-1286-4467-B366-2424F94E11FC}"/>
              </a:ext>
            </a:extLst>
          </p:cNvPr>
          <p:cNvSpPr>
            <a:spLocks noGrp="1"/>
          </p:cNvSpPr>
          <p:nvPr>
            <p:ph idx="1"/>
          </p:nvPr>
        </p:nvSpPr>
        <p:spPr>
          <a:xfrm>
            <a:off x="419364" y="418143"/>
            <a:ext cx="6072750" cy="3463951"/>
          </a:xfrm>
        </p:spPr>
        <p:txBody>
          <a:bodyPr anchor="ctr">
            <a:normAutofit fontScale="92500"/>
          </a:bodyPr>
          <a:lstStyle/>
          <a:p>
            <a:r>
              <a:rPr lang="en-US" sz="3200" dirty="0"/>
              <a:t>A judge must announce the judgment orally in court from the bench following a trial.</a:t>
            </a:r>
          </a:p>
          <a:p>
            <a:pPr marL="0" indent="0">
              <a:buNone/>
            </a:pPr>
            <a:endParaRPr lang="en-US" sz="3200" dirty="0"/>
          </a:p>
          <a:p>
            <a:r>
              <a:rPr lang="en-US" sz="3200" dirty="0"/>
              <a:t>The judgment must also then be put in writing and signed by the judge with the date of the judgment.</a:t>
            </a:r>
          </a:p>
        </p:txBody>
      </p:sp>
    </p:spTree>
    <p:extLst>
      <p:ext uri="{BB962C8B-B14F-4D97-AF65-F5344CB8AC3E}">
        <p14:creationId xmlns:p14="http://schemas.microsoft.com/office/powerpoint/2010/main" val="29142110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29A6-D815-4D99-AB6B-1A103647F225}"/>
              </a:ext>
            </a:extLst>
          </p:cNvPr>
          <p:cNvSpPr>
            <a:spLocks noGrp="1"/>
          </p:cNvSpPr>
          <p:nvPr>
            <p:ph type="title"/>
          </p:nvPr>
        </p:nvSpPr>
        <p:spPr>
          <a:xfrm>
            <a:off x="384897" y="5167104"/>
            <a:ext cx="7410681" cy="1737360"/>
          </a:xfrm>
        </p:spPr>
        <p:txBody>
          <a:bodyPr>
            <a:normAutofit/>
          </a:bodyPr>
          <a:lstStyle/>
          <a:p>
            <a:r>
              <a:rPr lang="en-US" sz="4800" dirty="0"/>
              <a:t>Judgment for Landlord</a:t>
            </a:r>
          </a:p>
        </p:txBody>
      </p:sp>
      <p:sp>
        <p:nvSpPr>
          <p:cNvPr id="3" name="Content Placeholder 2">
            <a:extLst>
              <a:ext uri="{FF2B5EF4-FFF2-40B4-BE49-F238E27FC236}">
                <a16:creationId xmlns:a16="http://schemas.microsoft.com/office/drawing/2014/main" id="{A634006F-8157-4B6A-80A9-B81985B25023}"/>
              </a:ext>
            </a:extLst>
          </p:cNvPr>
          <p:cNvSpPr>
            <a:spLocks noGrp="1"/>
          </p:cNvSpPr>
          <p:nvPr>
            <p:ph idx="1"/>
          </p:nvPr>
        </p:nvSpPr>
        <p:spPr>
          <a:xfrm>
            <a:off x="278200" y="266294"/>
            <a:ext cx="7207121" cy="4790551"/>
          </a:xfrm>
          <a:solidFill>
            <a:schemeClr val="bg1"/>
          </a:solidFill>
        </p:spPr>
        <p:txBody>
          <a:bodyPr anchor="ctr">
            <a:normAutofit/>
          </a:bodyPr>
          <a:lstStyle/>
          <a:p>
            <a:r>
              <a:rPr lang="en-US" sz="2400" dirty="0"/>
              <a:t>If the landlord wins, the judge must enter a judgment for possession of the property, and also award as part of that judgment:</a:t>
            </a:r>
          </a:p>
          <a:p>
            <a:pPr lvl="1"/>
            <a:r>
              <a:rPr lang="en-US" dirty="0"/>
              <a:t>court costs;</a:t>
            </a:r>
          </a:p>
          <a:p>
            <a:pPr lvl="1"/>
            <a:r>
              <a:rPr lang="en-US" dirty="0"/>
              <a:t>back rent (if any) as of the date of the judgment; and</a:t>
            </a:r>
          </a:p>
          <a:p>
            <a:pPr lvl="1"/>
            <a:r>
              <a:rPr lang="en-US" dirty="0"/>
              <a:t>attorney’s fees (if the landlord is entitled to recover them).</a:t>
            </a:r>
          </a:p>
          <a:p>
            <a:pPr lvl="2"/>
            <a:r>
              <a:rPr lang="en-US" sz="2400" dirty="0"/>
              <a:t>See Ch. 4 of the Evictions Deskbook for when this is allowed.</a:t>
            </a:r>
          </a:p>
          <a:p>
            <a:r>
              <a:rPr lang="en-US" sz="2400" dirty="0"/>
              <a:t>Nothing else can be sought in an eviction case! </a:t>
            </a:r>
          </a:p>
          <a:p>
            <a:pPr marL="0" indent="0">
              <a:buNone/>
            </a:pPr>
            <a:r>
              <a:rPr lang="en-US" sz="2400" dirty="0"/>
              <a:t>-- Rule 510.8(b)</a:t>
            </a:r>
          </a:p>
        </p:txBody>
      </p:sp>
      <p:cxnSp>
        <p:nvCxnSpPr>
          <p:cNvPr id="9" name="Straight Connector 8">
            <a:extLst>
              <a:ext uri="{FF2B5EF4-FFF2-40B4-BE49-F238E27FC236}">
                <a16:creationId xmlns:a16="http://schemas.microsoft.com/office/drawing/2014/main" id="{C790E33A-5A6E-4137-92B1-879F03A33D8F}"/>
              </a:ext>
            </a:extLst>
          </p:cNvPr>
          <p:cNvCxnSpPr>
            <a:cxnSpLocks/>
          </p:cNvCxnSpPr>
          <p:nvPr/>
        </p:nvCxnSpPr>
        <p:spPr>
          <a:xfrm flipH="1">
            <a:off x="465355" y="5428010"/>
            <a:ext cx="1767482" cy="0"/>
          </a:xfrm>
          <a:prstGeom prst="line">
            <a:avLst/>
          </a:prstGeom>
          <a:ln w="25400">
            <a:solidFill>
              <a:schemeClr val="bg1">
                <a:lumMod val="1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11916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title="Question Text Shape">
            <a:extLst>
              <a:ext uri="{FF2B5EF4-FFF2-40B4-BE49-F238E27FC236}">
                <a16:creationId xmlns:a16="http://schemas.microsoft.com/office/drawing/2014/main" id="{037523D2-3EDD-4BC1-B2FA-11921A0D80E9}"/>
              </a:ext>
            </a:extLst>
          </p:cNvPr>
          <p:cNvSpPr>
            <a:spLocks noGrp="1"/>
          </p:cNvSpPr>
          <p:nvPr>
            <p:ph type="title"/>
          </p:nvPr>
        </p:nvSpPr>
        <p:spPr>
          <a:xfrm>
            <a:off x="838200" y="25400"/>
            <a:ext cx="10515600" cy="1763643"/>
          </a:xfrm>
        </p:spPr>
        <p:txBody>
          <a:bodyPr>
            <a:normAutofit/>
          </a:bodyPr>
          <a:lstStyle/>
          <a:p>
            <a:r>
              <a:rPr lang="en-US" dirty="0"/>
              <a:t>Poll Question #5</a:t>
            </a:r>
          </a:p>
        </p:txBody>
      </p:sp>
      <p:sp>
        <p:nvSpPr>
          <p:cNvPr id="3" name="TPAnswers" title="Answer Text Shape">
            <a:extLst>
              <a:ext uri="{FF2B5EF4-FFF2-40B4-BE49-F238E27FC236}">
                <a16:creationId xmlns:a16="http://schemas.microsoft.com/office/drawing/2014/main" id="{D55394D5-A5AF-466E-A580-D895705988A9}"/>
              </a:ext>
            </a:extLst>
          </p:cNvPr>
          <p:cNvSpPr>
            <a:spLocks noGrp="1"/>
          </p:cNvSpPr>
          <p:nvPr>
            <p:ph type="body" idx="1"/>
            <p:custDataLst>
              <p:tags r:id="rId2"/>
            </p:custDataLst>
          </p:nvPr>
        </p:nvSpPr>
        <p:spPr>
          <a:xfrm>
            <a:off x="838199" y="1789043"/>
            <a:ext cx="10515599" cy="4646999"/>
          </a:xfrm>
        </p:spPr>
        <p:txBody>
          <a:bodyPr>
            <a:normAutofit/>
          </a:bodyPr>
          <a:lstStyle/>
          <a:p>
            <a:pPr marL="0" indent="0">
              <a:buNone/>
            </a:pPr>
            <a:r>
              <a:rPr lang="en-US" sz="3600" dirty="0"/>
              <a:t>So what happens if the landlord has other issues they want to address, like wanting to be compensated for damages to the premises?</a:t>
            </a:r>
          </a:p>
          <a:p>
            <a:pPr marL="0" indent="0">
              <a:buNone/>
            </a:pPr>
            <a:endParaRPr lang="en-US" dirty="0"/>
          </a:p>
          <a:p>
            <a:pPr marL="514350" indent="-514350">
              <a:buFont typeface="Arial" panose="020B0604020202020204" pitchFamily="34" charset="0"/>
              <a:buAutoNum type="alphaUcPeriod"/>
            </a:pPr>
            <a:r>
              <a:rPr lang="en-US" dirty="0"/>
              <a:t>They would have to file a separate small claims case to address any other issues.</a:t>
            </a:r>
          </a:p>
          <a:p>
            <a:pPr marL="514350" indent="-514350">
              <a:buFont typeface="Arial" panose="020B0604020202020204" pitchFamily="34" charset="0"/>
              <a:buAutoNum type="alphaUcPeriod"/>
            </a:pPr>
            <a:r>
              <a:rPr lang="en-US" dirty="0"/>
              <a:t>They would have to file a case in a different court to address any other issues. </a:t>
            </a:r>
          </a:p>
          <a:p>
            <a:pPr marL="514350" indent="-514350">
              <a:buFont typeface="Arial" panose="020B0604020202020204" pitchFamily="34" charset="0"/>
              <a:buAutoNum type="alphaUcPeriod"/>
            </a:pPr>
            <a:r>
              <a:rPr lang="en-US" dirty="0"/>
              <a:t>There is no remedy available for this under the law.</a:t>
            </a:r>
          </a:p>
        </p:txBody>
      </p:sp>
      <p:sp>
        <p:nvSpPr>
          <p:cNvPr id="4" name="TPPolling">
            <a:extLst>
              <a:ext uri="{FF2B5EF4-FFF2-40B4-BE49-F238E27FC236}">
                <a16:creationId xmlns:a16="http://schemas.microsoft.com/office/drawing/2014/main" id="{B1EBDCD1-F764-41E9-9C1B-F61C2D60E75A}"/>
              </a:ext>
            </a:extLst>
          </p:cNvPr>
          <p:cNvSpPr/>
          <p:nvPr/>
        </p:nvSpPr>
        <p:spPr>
          <a:xfrm>
            <a:off x="0" y="0"/>
            <a:ext cx="12700" cy="12700"/>
          </a:xfrm>
          <a:prstGeom prst="rect">
            <a:avLst/>
          </a:prstGeom>
          <a:solidFill>
            <a:schemeClr val="accent1">
              <a:alpha val="1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77658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29A6-D815-4D99-AB6B-1A103647F225}"/>
              </a:ext>
            </a:extLst>
          </p:cNvPr>
          <p:cNvSpPr>
            <a:spLocks noGrp="1"/>
          </p:cNvSpPr>
          <p:nvPr>
            <p:ph type="title"/>
          </p:nvPr>
        </p:nvSpPr>
        <p:spPr>
          <a:xfrm>
            <a:off x="553783" y="5334354"/>
            <a:ext cx="7410681" cy="1737360"/>
          </a:xfrm>
        </p:spPr>
        <p:txBody>
          <a:bodyPr>
            <a:normAutofit/>
          </a:bodyPr>
          <a:lstStyle/>
          <a:p>
            <a:r>
              <a:rPr lang="en-US" sz="4800" dirty="0"/>
              <a:t>Judgment for Tenant</a:t>
            </a:r>
          </a:p>
        </p:txBody>
      </p:sp>
      <p:sp>
        <p:nvSpPr>
          <p:cNvPr id="3" name="Content Placeholder 2">
            <a:extLst>
              <a:ext uri="{FF2B5EF4-FFF2-40B4-BE49-F238E27FC236}">
                <a16:creationId xmlns:a16="http://schemas.microsoft.com/office/drawing/2014/main" id="{A634006F-8157-4B6A-80A9-B81985B25023}"/>
              </a:ext>
            </a:extLst>
          </p:cNvPr>
          <p:cNvSpPr>
            <a:spLocks noGrp="1"/>
          </p:cNvSpPr>
          <p:nvPr>
            <p:ph idx="1"/>
          </p:nvPr>
        </p:nvSpPr>
        <p:spPr>
          <a:xfrm>
            <a:off x="234804" y="260159"/>
            <a:ext cx="8654014" cy="5258936"/>
          </a:xfrm>
          <a:solidFill>
            <a:schemeClr val="bg1"/>
          </a:solidFill>
        </p:spPr>
        <p:txBody>
          <a:bodyPr anchor="ctr">
            <a:normAutofit/>
          </a:bodyPr>
          <a:lstStyle/>
          <a:p>
            <a:r>
              <a:rPr lang="en-US" dirty="0"/>
              <a:t>If the tenant wins, the judge must enter a judgment for the tenant and award as part of that judgment:</a:t>
            </a:r>
          </a:p>
          <a:p>
            <a:pPr lvl="1"/>
            <a:r>
              <a:rPr lang="en-US" dirty="0"/>
              <a:t>court costs (for example, the $22 jury fee if the tenant requested a jury); and </a:t>
            </a:r>
          </a:p>
          <a:p>
            <a:pPr lvl="1"/>
            <a:r>
              <a:rPr lang="en-US" dirty="0"/>
              <a:t>attorney’s fees (if the tenant is entitled to recover them).</a:t>
            </a:r>
          </a:p>
          <a:p>
            <a:pPr lvl="2"/>
            <a:r>
              <a:rPr lang="en-US" sz="2400" dirty="0"/>
              <a:t>See Ch. 4 of the Evictions Deskbook for when this is allowed.</a:t>
            </a:r>
          </a:p>
          <a:p>
            <a:r>
              <a:rPr lang="en-US" dirty="0"/>
              <a:t>No counterclaims allowed in eviction cases – so nothing else a tenant could get without filing a separate case! </a:t>
            </a:r>
          </a:p>
          <a:p>
            <a:pPr marL="0" indent="0">
              <a:buNone/>
            </a:pPr>
            <a:endParaRPr lang="en-US" dirty="0"/>
          </a:p>
          <a:p>
            <a:pPr marL="0" indent="0">
              <a:buNone/>
            </a:pPr>
            <a:r>
              <a:rPr lang="en-US" dirty="0"/>
              <a:t>-- Rules 510.3(e), 510.8(c)</a:t>
            </a:r>
          </a:p>
        </p:txBody>
      </p:sp>
      <p:cxnSp>
        <p:nvCxnSpPr>
          <p:cNvPr id="9" name="Straight Connector 8">
            <a:extLst>
              <a:ext uri="{FF2B5EF4-FFF2-40B4-BE49-F238E27FC236}">
                <a16:creationId xmlns:a16="http://schemas.microsoft.com/office/drawing/2014/main" id="{308E9ADF-B1BF-4AF8-9F01-3778CBCD0A32}"/>
              </a:ext>
            </a:extLst>
          </p:cNvPr>
          <p:cNvCxnSpPr>
            <a:cxnSpLocks/>
          </p:cNvCxnSpPr>
          <p:nvPr/>
        </p:nvCxnSpPr>
        <p:spPr>
          <a:xfrm flipH="1">
            <a:off x="486621" y="5703835"/>
            <a:ext cx="1890819" cy="0"/>
          </a:xfrm>
          <a:prstGeom prst="line">
            <a:avLst/>
          </a:prstGeom>
          <a:ln w="25400">
            <a:solidFill>
              <a:schemeClr val="bg1">
                <a:lumMod val="1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06338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29A6-D815-4D99-AB6B-1A103647F225}"/>
              </a:ext>
            </a:extLst>
          </p:cNvPr>
          <p:cNvSpPr>
            <a:spLocks noGrp="1"/>
          </p:cNvSpPr>
          <p:nvPr>
            <p:ph type="title"/>
          </p:nvPr>
        </p:nvSpPr>
        <p:spPr>
          <a:xfrm>
            <a:off x="358689" y="5131137"/>
            <a:ext cx="8080513" cy="1737360"/>
          </a:xfrm>
        </p:spPr>
        <p:txBody>
          <a:bodyPr>
            <a:normAutofit fontScale="90000"/>
          </a:bodyPr>
          <a:lstStyle/>
          <a:p>
            <a:r>
              <a:rPr lang="en-US" sz="4800" dirty="0"/>
              <a:t>Judgment for Nonpayment of Rent Eviction – Appeal Bond Amount</a:t>
            </a:r>
          </a:p>
        </p:txBody>
      </p:sp>
      <p:sp>
        <p:nvSpPr>
          <p:cNvPr id="3" name="Content Placeholder 2">
            <a:extLst>
              <a:ext uri="{FF2B5EF4-FFF2-40B4-BE49-F238E27FC236}">
                <a16:creationId xmlns:a16="http://schemas.microsoft.com/office/drawing/2014/main" id="{A634006F-8157-4B6A-80A9-B81985B25023}"/>
              </a:ext>
            </a:extLst>
          </p:cNvPr>
          <p:cNvSpPr>
            <a:spLocks noGrp="1"/>
          </p:cNvSpPr>
          <p:nvPr>
            <p:ph idx="1"/>
          </p:nvPr>
        </p:nvSpPr>
        <p:spPr>
          <a:xfrm>
            <a:off x="235670" y="247537"/>
            <a:ext cx="10228055" cy="5055723"/>
          </a:xfrm>
          <a:solidFill>
            <a:schemeClr val="bg1"/>
          </a:solidFill>
        </p:spPr>
        <p:txBody>
          <a:bodyPr anchor="ctr">
            <a:normAutofit/>
          </a:bodyPr>
          <a:lstStyle/>
          <a:p>
            <a:r>
              <a:rPr lang="en-US" dirty="0"/>
              <a:t>If an eviction was for nonpayment of rent, the judgment must state the amount of the </a:t>
            </a:r>
            <a:r>
              <a:rPr lang="en-US" b="1" dirty="0">
                <a:solidFill>
                  <a:srgbClr val="00B0F0"/>
                </a:solidFill>
              </a:rPr>
              <a:t>_________________</a:t>
            </a:r>
            <a:r>
              <a:rPr lang="en-US" dirty="0"/>
              <a:t>.</a:t>
            </a:r>
          </a:p>
          <a:p>
            <a:pPr lvl="1"/>
            <a:r>
              <a:rPr lang="en-US" dirty="0"/>
              <a:t>This amount is set by the judge – see Ch. 4 of the Evictions Deskbook for more info. Sample form on TJCTC website.</a:t>
            </a:r>
          </a:p>
          <a:p>
            <a:r>
              <a:rPr lang="en-US" dirty="0"/>
              <a:t>An appeal bond is a guarantee by the losing party to pay what the appeal costs the winning party if the losing party doesn’t pursue the appeal, and to pay any judgment and costs awarded against the losing party if they also lose on appeal.</a:t>
            </a:r>
          </a:p>
          <a:p>
            <a:pPr marL="0" indent="0">
              <a:buNone/>
            </a:pPr>
            <a:endParaRPr lang="en-US" dirty="0"/>
          </a:p>
          <a:p>
            <a:pPr marL="0" indent="0">
              <a:buNone/>
            </a:pPr>
            <a:r>
              <a:rPr lang="en-US" dirty="0"/>
              <a:t>--Property Code § 24.00511(a), Rule 510.9(b)</a:t>
            </a:r>
          </a:p>
        </p:txBody>
      </p:sp>
    </p:spTree>
    <p:extLst>
      <p:ext uri="{BB962C8B-B14F-4D97-AF65-F5344CB8AC3E}">
        <p14:creationId xmlns:p14="http://schemas.microsoft.com/office/powerpoint/2010/main" val="348995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31832-4775-4F25-A8C4-429F625FFFE7}"/>
              </a:ext>
            </a:extLst>
          </p:cNvPr>
          <p:cNvSpPr>
            <a:spLocks noGrp="1"/>
          </p:cNvSpPr>
          <p:nvPr>
            <p:ph type="ctrTitle"/>
          </p:nvPr>
        </p:nvSpPr>
        <p:spPr>
          <a:xfrm>
            <a:off x="1191125" y="914400"/>
            <a:ext cx="3140711" cy="2887579"/>
          </a:xfrm>
        </p:spPr>
        <p:txBody>
          <a:bodyPr vert="horz" lIns="91440" tIns="45720" rIns="91440" bIns="45720" rtlCol="0">
            <a:normAutofit/>
          </a:bodyPr>
          <a:lstStyle/>
          <a:p>
            <a:pPr algn="l"/>
            <a:r>
              <a:rPr lang="en-US" sz="4800" dirty="0">
                <a:solidFill>
                  <a:srgbClr val="FFFFFF"/>
                </a:solidFill>
              </a:rPr>
              <a:t>What is an Eviction Case?</a:t>
            </a:r>
          </a:p>
        </p:txBody>
      </p:sp>
    </p:spTree>
    <p:extLst>
      <p:ext uri="{BB962C8B-B14F-4D97-AF65-F5344CB8AC3E}">
        <p14:creationId xmlns:p14="http://schemas.microsoft.com/office/powerpoint/2010/main" val="3174587963"/>
      </p:ext>
    </p:extLst>
  </p:cSld>
  <p:clrMapOvr>
    <a:overrideClrMapping bg1="lt1" tx1="dk1" bg2="lt2" tx2="dk2" accent1="accent1" accent2="accent2" accent3="accent3" accent4="accent4" accent5="accent5" accent6="accent6" hlink="hlink" folHlink="folHlink"/>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29A6-D815-4D99-AB6B-1A103647F225}"/>
              </a:ext>
            </a:extLst>
          </p:cNvPr>
          <p:cNvSpPr>
            <a:spLocks noGrp="1"/>
          </p:cNvSpPr>
          <p:nvPr>
            <p:ph type="title"/>
          </p:nvPr>
        </p:nvSpPr>
        <p:spPr>
          <a:xfrm>
            <a:off x="358689" y="5131137"/>
            <a:ext cx="7844407" cy="1737360"/>
          </a:xfrm>
        </p:spPr>
        <p:txBody>
          <a:bodyPr>
            <a:normAutofit/>
          </a:bodyPr>
          <a:lstStyle/>
          <a:p>
            <a:r>
              <a:rPr lang="en-US" sz="4800" dirty="0"/>
              <a:t>Judgment for Nonpayment of Rent Eviction – Rent Amount</a:t>
            </a:r>
          </a:p>
        </p:txBody>
      </p:sp>
      <p:sp>
        <p:nvSpPr>
          <p:cNvPr id="3" name="Content Placeholder 2">
            <a:extLst>
              <a:ext uri="{FF2B5EF4-FFF2-40B4-BE49-F238E27FC236}">
                <a16:creationId xmlns:a16="http://schemas.microsoft.com/office/drawing/2014/main" id="{A634006F-8157-4B6A-80A9-B81985B25023}"/>
              </a:ext>
            </a:extLst>
          </p:cNvPr>
          <p:cNvSpPr>
            <a:spLocks noGrp="1"/>
          </p:cNvSpPr>
          <p:nvPr>
            <p:ph idx="1"/>
          </p:nvPr>
        </p:nvSpPr>
        <p:spPr>
          <a:xfrm>
            <a:off x="235670" y="247537"/>
            <a:ext cx="7062647" cy="5055723"/>
          </a:xfrm>
          <a:solidFill>
            <a:schemeClr val="bg1"/>
          </a:solidFill>
        </p:spPr>
        <p:txBody>
          <a:bodyPr anchor="ctr">
            <a:normAutofit/>
          </a:bodyPr>
          <a:lstStyle/>
          <a:p>
            <a:r>
              <a:rPr lang="en-US" dirty="0"/>
              <a:t>If an eviction was for nonpayment of rent and the landlord won, the judgment must also note the amount of rent to be paid each rental pay period during the pendency of any appeal </a:t>
            </a:r>
          </a:p>
          <a:p>
            <a:pPr lvl="1"/>
            <a:r>
              <a:rPr lang="en-US" sz="2600" dirty="0"/>
              <a:t>Judge determines this based on the rental agreement and any applicable laws.</a:t>
            </a:r>
          </a:p>
          <a:p>
            <a:pPr marL="0" indent="0">
              <a:buNone/>
            </a:pPr>
            <a:r>
              <a:rPr lang="en-US" dirty="0"/>
              <a:t>-- Property Code §24.0053(a)</a:t>
            </a:r>
          </a:p>
        </p:txBody>
      </p:sp>
    </p:spTree>
    <p:extLst>
      <p:ext uri="{BB962C8B-B14F-4D97-AF65-F5344CB8AC3E}">
        <p14:creationId xmlns:p14="http://schemas.microsoft.com/office/powerpoint/2010/main" val="25702162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7947C-5683-40AF-88F9-7EA84CF2CA33}"/>
              </a:ext>
            </a:extLst>
          </p:cNvPr>
          <p:cNvSpPr>
            <a:spLocks noGrp="1"/>
          </p:cNvSpPr>
          <p:nvPr>
            <p:ph type="ctrTitle"/>
          </p:nvPr>
        </p:nvSpPr>
        <p:spPr>
          <a:xfrm>
            <a:off x="674237" y="914400"/>
            <a:ext cx="3657600" cy="2887579"/>
          </a:xfrm>
        </p:spPr>
        <p:txBody>
          <a:bodyPr vert="horz" lIns="91440" tIns="45720" rIns="91440" bIns="45720" rtlCol="0">
            <a:normAutofit/>
          </a:bodyPr>
          <a:lstStyle/>
          <a:p>
            <a:r>
              <a:rPr lang="en-US" sz="4800" dirty="0">
                <a:solidFill>
                  <a:srgbClr val="FFFFFF"/>
                </a:solidFill>
              </a:rPr>
              <a:t>Appeal</a:t>
            </a:r>
          </a:p>
        </p:txBody>
      </p:sp>
    </p:spTree>
    <p:extLst>
      <p:ext uri="{BB962C8B-B14F-4D97-AF65-F5344CB8AC3E}">
        <p14:creationId xmlns:p14="http://schemas.microsoft.com/office/powerpoint/2010/main" val="95985882"/>
      </p:ext>
    </p:extLst>
  </p:cSld>
  <p:clrMapOvr>
    <a:overrideClrMapping bg1="lt1" tx1="dk1" bg2="lt2" tx2="dk2" accent1="accent1" accent2="accent2" accent3="accent3" accent4="accent4" accent5="accent5" accent6="accent6" hlink="hlink" folHlink="folHlink"/>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843139-7EDC-47BD-AC72-EEB86411AB87}"/>
              </a:ext>
            </a:extLst>
          </p:cNvPr>
          <p:cNvSpPr txBox="1"/>
          <p:nvPr/>
        </p:nvSpPr>
        <p:spPr>
          <a:xfrm>
            <a:off x="3701143" y="156049"/>
            <a:ext cx="8286769" cy="6217087"/>
          </a:xfrm>
          <a:prstGeom prst="rect">
            <a:avLst/>
          </a:prstGeom>
          <a:noFill/>
        </p:spPr>
        <p:txBody>
          <a:bodyPr wrap="square" rtlCol="0">
            <a:spAutoFit/>
          </a:bodyPr>
          <a:lstStyle/>
          <a:p>
            <a:pPr marL="585201" indent="-426709">
              <a:buClr>
                <a:schemeClr val="bg1"/>
              </a:buClr>
              <a:buSzPct val="80000"/>
              <a:buFont typeface="Wingdings 2"/>
              <a:buChar char=""/>
            </a:pPr>
            <a:r>
              <a:rPr lang="en-US" sz="2800" dirty="0">
                <a:solidFill>
                  <a:schemeClr val="bg1"/>
                </a:solidFill>
                <a:latin typeface="Corbel"/>
              </a:rPr>
              <a:t>The party that loses the case in justice court may file an appeal (usually goes to the county court).</a:t>
            </a:r>
          </a:p>
          <a:p>
            <a:pPr marL="1042401" lvl="1" indent="-426709">
              <a:buClr>
                <a:schemeClr val="bg1"/>
              </a:buClr>
              <a:buSzPct val="80000"/>
              <a:buFont typeface="Wingdings 2"/>
              <a:buChar char=""/>
            </a:pPr>
            <a:r>
              <a:rPr lang="en-US" sz="2600" dirty="0">
                <a:solidFill>
                  <a:schemeClr val="bg1"/>
                </a:solidFill>
                <a:latin typeface="Corbel"/>
              </a:rPr>
              <a:t> Will be heard “de novo”</a:t>
            </a:r>
          </a:p>
          <a:p>
            <a:pPr marL="585201" indent="-426709">
              <a:buClr>
                <a:schemeClr val="bg1"/>
              </a:buClr>
              <a:buSzPct val="80000"/>
              <a:buFont typeface="Wingdings 2"/>
              <a:buChar char=""/>
            </a:pPr>
            <a:endParaRPr lang="en-US" sz="2000" dirty="0">
              <a:solidFill>
                <a:schemeClr val="bg1"/>
              </a:solidFill>
              <a:latin typeface="Corbel"/>
            </a:endParaRPr>
          </a:p>
          <a:p>
            <a:pPr marL="585201" indent="-426709">
              <a:buClr>
                <a:schemeClr val="bg1"/>
              </a:buClr>
              <a:buSzPct val="80000"/>
              <a:buFont typeface="Wingdings 2"/>
              <a:buChar char=""/>
            </a:pPr>
            <a:r>
              <a:rPr lang="en-US" sz="2800" dirty="0">
                <a:solidFill>
                  <a:schemeClr val="bg1"/>
                </a:solidFill>
                <a:latin typeface="Corbel"/>
              </a:rPr>
              <a:t>Once the appeal is </a:t>
            </a:r>
            <a:r>
              <a:rPr lang="en-US" sz="2800" b="1" dirty="0">
                <a:solidFill>
                  <a:schemeClr val="bg1"/>
                </a:solidFill>
                <a:latin typeface="Corbel"/>
              </a:rPr>
              <a:t>perfected</a:t>
            </a:r>
            <a:r>
              <a:rPr lang="en-US" sz="2800" dirty="0">
                <a:solidFill>
                  <a:schemeClr val="bg1"/>
                </a:solidFill>
                <a:latin typeface="Corbel"/>
              </a:rPr>
              <a:t> (meaning an appeal bond, cash deposit or statement of inability has been properly filed &amp; another filing fee has been paid or waived), the justice court judgment is </a:t>
            </a:r>
            <a:r>
              <a:rPr lang="en-US" sz="2800" b="1" dirty="0">
                <a:solidFill>
                  <a:schemeClr val="bg1"/>
                </a:solidFill>
                <a:latin typeface="Corbel"/>
              </a:rPr>
              <a:t>null and void and cannot be enforced.</a:t>
            </a:r>
          </a:p>
          <a:p>
            <a:pPr marL="1042401" lvl="1" indent="-426709">
              <a:buClr>
                <a:schemeClr val="bg1"/>
              </a:buClr>
              <a:buSzPct val="80000"/>
              <a:buFont typeface="Wingdings 2"/>
              <a:buChar char=""/>
            </a:pPr>
            <a:r>
              <a:rPr lang="en-US" sz="2600" dirty="0">
                <a:solidFill>
                  <a:schemeClr val="bg1"/>
                </a:solidFill>
                <a:latin typeface="Corbel"/>
              </a:rPr>
              <a:t>(But there is an exception for certain non-payment of rent cases – more on this later)</a:t>
            </a:r>
          </a:p>
          <a:p>
            <a:pPr marL="615692" lvl="1">
              <a:buClr>
                <a:schemeClr val="bg1"/>
              </a:buClr>
              <a:buSzPct val="80000"/>
            </a:pPr>
            <a:endParaRPr lang="en-US" sz="2000" dirty="0">
              <a:solidFill>
                <a:schemeClr val="bg1"/>
              </a:solidFill>
              <a:latin typeface="Corbel"/>
            </a:endParaRPr>
          </a:p>
          <a:p>
            <a:pPr marL="585201" indent="-426709">
              <a:buClr>
                <a:schemeClr val="bg1"/>
              </a:buClr>
              <a:buSzPct val="80000"/>
              <a:buFont typeface="Wingdings 2"/>
              <a:buChar char=""/>
            </a:pPr>
            <a:r>
              <a:rPr lang="en-US" sz="2800" dirty="0">
                <a:solidFill>
                  <a:schemeClr val="bg1"/>
                </a:solidFill>
                <a:latin typeface="Corbel"/>
              </a:rPr>
              <a:t>See Chapter 4 of the Evictions Deskbook and the “Eviction Appeals” self-paced module for details about appeal procedures. </a:t>
            </a:r>
          </a:p>
        </p:txBody>
      </p:sp>
      <p:sp>
        <p:nvSpPr>
          <p:cNvPr id="6" name="Rectangle 5">
            <a:extLst>
              <a:ext uri="{FF2B5EF4-FFF2-40B4-BE49-F238E27FC236}">
                <a16:creationId xmlns:a16="http://schemas.microsoft.com/office/drawing/2014/main" id="{73D6810A-2F52-4B0D-9999-39B884A9B683}"/>
              </a:ext>
            </a:extLst>
          </p:cNvPr>
          <p:cNvSpPr/>
          <p:nvPr/>
        </p:nvSpPr>
        <p:spPr>
          <a:xfrm>
            <a:off x="342235" y="4293096"/>
            <a:ext cx="2969456" cy="24002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14" name="Text Placeholder 13"/>
          <p:cNvSpPr txBox="1">
            <a:spLocks/>
          </p:cNvSpPr>
          <p:nvPr/>
        </p:nvSpPr>
        <p:spPr>
          <a:xfrm>
            <a:off x="547007" y="1355551"/>
            <a:ext cx="3263256" cy="3635321"/>
          </a:xfrm>
          <a:prstGeom prst="rect">
            <a:avLst/>
          </a:prstGeom>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4800" b="1" dirty="0">
                <a:latin typeface="+mj-lt"/>
                <a:cs typeface="Arial" pitchFamily="34" charset="0"/>
              </a:rPr>
              <a:t>What Can </a:t>
            </a:r>
          </a:p>
          <a:p>
            <a:pPr marL="0" indent="0">
              <a:spcBef>
                <a:spcPts val="0"/>
              </a:spcBef>
              <a:buNone/>
            </a:pPr>
            <a:r>
              <a:rPr lang="en-US" sz="4800" b="1" dirty="0">
                <a:latin typeface="+mj-lt"/>
                <a:cs typeface="Arial" pitchFamily="34" charset="0"/>
              </a:rPr>
              <a:t>the Losing </a:t>
            </a:r>
          </a:p>
          <a:p>
            <a:pPr marL="0" indent="0">
              <a:spcBef>
                <a:spcPts val="0"/>
              </a:spcBef>
              <a:buNone/>
            </a:pPr>
            <a:r>
              <a:rPr lang="en-US" sz="4800" b="1" dirty="0">
                <a:latin typeface="+mj-lt"/>
                <a:cs typeface="Arial" pitchFamily="34" charset="0"/>
              </a:rPr>
              <a:t>Party Do?</a:t>
            </a:r>
            <a:endParaRPr lang="en-US" altLang="ko-KR" sz="4800" b="1" dirty="0">
              <a:latin typeface="+mj-lt"/>
              <a:cs typeface="Arial" pitchFamily="34" charset="0"/>
            </a:endParaRPr>
          </a:p>
        </p:txBody>
      </p:sp>
    </p:spTree>
    <p:custDataLst>
      <p:tags r:id="rId1"/>
    </p:custDataLst>
    <p:extLst>
      <p:ext uri="{BB962C8B-B14F-4D97-AF65-F5344CB8AC3E}">
        <p14:creationId xmlns:p14="http://schemas.microsoft.com/office/powerpoint/2010/main" val="39441475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7947C-5683-40AF-88F9-7EA84CF2CA33}"/>
              </a:ext>
            </a:extLst>
          </p:cNvPr>
          <p:cNvSpPr>
            <a:spLocks noGrp="1"/>
          </p:cNvSpPr>
          <p:nvPr>
            <p:ph type="ctrTitle"/>
          </p:nvPr>
        </p:nvSpPr>
        <p:spPr>
          <a:xfrm>
            <a:off x="1060173" y="914400"/>
            <a:ext cx="3271663" cy="2887579"/>
          </a:xfrm>
        </p:spPr>
        <p:txBody>
          <a:bodyPr vert="horz" lIns="91440" tIns="45720" rIns="91440" bIns="45720" rtlCol="0">
            <a:normAutofit/>
          </a:bodyPr>
          <a:lstStyle/>
          <a:p>
            <a:pPr algn="l"/>
            <a:r>
              <a:rPr lang="en-US" sz="4800" dirty="0">
                <a:solidFill>
                  <a:srgbClr val="FFFFFF"/>
                </a:solidFill>
              </a:rPr>
              <a:t>Writ of Possession</a:t>
            </a:r>
          </a:p>
        </p:txBody>
      </p:sp>
    </p:spTree>
    <p:extLst>
      <p:ext uri="{BB962C8B-B14F-4D97-AF65-F5344CB8AC3E}">
        <p14:creationId xmlns:p14="http://schemas.microsoft.com/office/powerpoint/2010/main" val="3233226760"/>
      </p:ext>
    </p:extLst>
  </p:cSld>
  <p:clrMapOvr>
    <a:overrideClrMapping bg1="lt1" tx1="dk1" bg2="lt2" tx2="dk2" accent1="accent1" accent2="accent2" accent3="accent3" accent4="accent4" accent5="accent5" accent6="accent6" hlink="hlink" folHlink="folHlink"/>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95D2D-FF7E-42DE-B23E-6E2C8A5954BF}"/>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What is a Writ of Possession?</a:t>
            </a:r>
          </a:p>
        </p:txBody>
      </p:sp>
      <p:sp>
        <p:nvSpPr>
          <p:cNvPr id="3" name="Content Placeholder 2">
            <a:extLst>
              <a:ext uri="{FF2B5EF4-FFF2-40B4-BE49-F238E27FC236}">
                <a16:creationId xmlns:a16="http://schemas.microsoft.com/office/drawing/2014/main" id="{0B335B64-EC01-4B2D-AC3A-AB624B704AE2}"/>
              </a:ext>
            </a:extLst>
          </p:cNvPr>
          <p:cNvSpPr>
            <a:spLocks noGrp="1"/>
          </p:cNvSpPr>
          <p:nvPr>
            <p:ph idx="1"/>
          </p:nvPr>
        </p:nvSpPr>
        <p:spPr>
          <a:xfrm>
            <a:off x="4976031" y="963877"/>
            <a:ext cx="6377769" cy="4930246"/>
          </a:xfrm>
        </p:spPr>
        <p:txBody>
          <a:bodyPr anchor="ctr">
            <a:normAutofit/>
          </a:bodyPr>
          <a:lstStyle/>
          <a:p>
            <a:r>
              <a:rPr lang="en-US" dirty="0"/>
              <a:t>A writ of possession is an order from the court to a constable ordering them to move the tenant out (if necessary) and turn the property back over to the landlord.</a:t>
            </a:r>
          </a:p>
          <a:p>
            <a:endParaRPr lang="en-US" dirty="0"/>
          </a:p>
          <a:p>
            <a:r>
              <a:rPr lang="en-US" dirty="0"/>
              <a:t>A constable may use </a:t>
            </a:r>
            <a:r>
              <a:rPr lang="en-US" b="1" dirty="0">
                <a:solidFill>
                  <a:srgbClr val="00B0F0"/>
                </a:solidFill>
              </a:rPr>
              <a:t>_________</a:t>
            </a:r>
            <a:r>
              <a:rPr lang="en-US" dirty="0"/>
              <a:t> force to do this.</a:t>
            </a:r>
          </a:p>
        </p:txBody>
      </p:sp>
    </p:spTree>
    <p:extLst>
      <p:ext uri="{BB962C8B-B14F-4D97-AF65-F5344CB8AC3E}">
        <p14:creationId xmlns:p14="http://schemas.microsoft.com/office/powerpoint/2010/main" val="31456252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D5516-016D-4412-84C2-DDDEEF3EDFB6}"/>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How Does a Landlord Get a Writ of Possession?</a:t>
            </a:r>
          </a:p>
        </p:txBody>
      </p:sp>
      <p:sp>
        <p:nvSpPr>
          <p:cNvPr id="3" name="Content Placeholder 2">
            <a:extLst>
              <a:ext uri="{FF2B5EF4-FFF2-40B4-BE49-F238E27FC236}">
                <a16:creationId xmlns:a16="http://schemas.microsoft.com/office/drawing/2014/main" id="{8BB6BC6C-BB48-46D5-B44B-98A78EC182D1}"/>
              </a:ext>
            </a:extLst>
          </p:cNvPr>
          <p:cNvSpPr>
            <a:spLocks noGrp="1"/>
          </p:cNvSpPr>
          <p:nvPr>
            <p:ph idx="1"/>
          </p:nvPr>
        </p:nvSpPr>
        <p:spPr>
          <a:xfrm>
            <a:off x="4976031" y="463826"/>
            <a:ext cx="6646124" cy="6074133"/>
          </a:xfrm>
        </p:spPr>
        <p:txBody>
          <a:bodyPr anchor="ctr">
            <a:normAutofit/>
          </a:bodyPr>
          <a:lstStyle/>
          <a:p>
            <a:r>
              <a:rPr lang="en-US" sz="3200" dirty="0"/>
              <a:t>If the court decides the case in favor of the landlord and signs a judgment for possession, the court has to issue a writ of possession if:</a:t>
            </a:r>
          </a:p>
          <a:p>
            <a:pPr marL="0" indent="0">
              <a:buNone/>
            </a:pPr>
            <a:endParaRPr lang="en-US" sz="500" dirty="0"/>
          </a:p>
          <a:p>
            <a:pPr lvl="1"/>
            <a:r>
              <a:rPr lang="en-US" sz="2800" dirty="0"/>
              <a:t>the landlord requests one after waiting the required amount of time (more on this coming up); </a:t>
            </a:r>
          </a:p>
          <a:p>
            <a:pPr marL="457200" lvl="1" indent="0">
              <a:buNone/>
            </a:pPr>
            <a:endParaRPr lang="en-US" sz="500" dirty="0"/>
          </a:p>
          <a:p>
            <a:pPr lvl="1"/>
            <a:r>
              <a:rPr lang="en-US" sz="2800" dirty="0"/>
              <a:t>the tenant has not appealed (one exception to this – on next slide); and </a:t>
            </a:r>
          </a:p>
          <a:p>
            <a:pPr marL="457200" lvl="1" indent="0">
              <a:buNone/>
            </a:pPr>
            <a:endParaRPr lang="en-US" sz="500" dirty="0"/>
          </a:p>
          <a:p>
            <a:pPr lvl="1"/>
            <a:r>
              <a:rPr lang="en-US" sz="2800" dirty="0"/>
              <a:t>The landlord pays the fee for having the constable serve the writ of possession on the tenant.</a:t>
            </a:r>
          </a:p>
        </p:txBody>
      </p:sp>
    </p:spTree>
    <p:extLst>
      <p:ext uri="{BB962C8B-B14F-4D97-AF65-F5344CB8AC3E}">
        <p14:creationId xmlns:p14="http://schemas.microsoft.com/office/powerpoint/2010/main" val="98715574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D9CD9-C131-4598-A24C-5AC36B5E2FE4}"/>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What if the Tenant Appeals?</a:t>
            </a:r>
          </a:p>
        </p:txBody>
      </p:sp>
      <p:sp>
        <p:nvSpPr>
          <p:cNvPr id="3" name="Content Placeholder 2">
            <a:extLst>
              <a:ext uri="{FF2B5EF4-FFF2-40B4-BE49-F238E27FC236}">
                <a16:creationId xmlns:a16="http://schemas.microsoft.com/office/drawing/2014/main" id="{D7DA28CD-518B-4582-8367-BE1E5AAA9D8F}"/>
              </a:ext>
            </a:extLst>
          </p:cNvPr>
          <p:cNvSpPr>
            <a:spLocks noGrp="1"/>
          </p:cNvSpPr>
          <p:nvPr>
            <p:ph idx="1"/>
          </p:nvPr>
        </p:nvSpPr>
        <p:spPr>
          <a:xfrm>
            <a:off x="4976031" y="645460"/>
            <a:ext cx="6545408" cy="5755340"/>
          </a:xfrm>
        </p:spPr>
        <p:txBody>
          <a:bodyPr anchor="ctr">
            <a:normAutofit/>
          </a:bodyPr>
          <a:lstStyle/>
          <a:p>
            <a:r>
              <a:rPr lang="en-US" sz="2600" dirty="0"/>
              <a:t>The court </a:t>
            </a:r>
            <a:r>
              <a:rPr lang="en-US" sz="2600" b="1" dirty="0"/>
              <a:t>must not </a:t>
            </a:r>
            <a:r>
              <a:rPr lang="en-US" sz="2600" dirty="0"/>
              <a:t>issue a writ of possession if an appeal has been perfected. -- Rule 510.8(d)</a:t>
            </a:r>
          </a:p>
          <a:p>
            <a:pPr marL="0" indent="0">
              <a:buNone/>
            </a:pPr>
            <a:endParaRPr lang="en-US" sz="500" dirty="0"/>
          </a:p>
          <a:p>
            <a:r>
              <a:rPr lang="en-US" sz="2600" b="1" dirty="0"/>
              <a:t>Unless</a:t>
            </a:r>
            <a:r>
              <a:rPr lang="en-US" sz="2600" dirty="0"/>
              <a:t> the tenant was required to pay rent into the registry of the court (</a:t>
            </a:r>
            <a:r>
              <a:rPr lang="en-US" sz="2600" i="1" dirty="0"/>
              <a:t>info on this in Ch. 4 of the Deskbook and the Eviction Appeals webinar!) </a:t>
            </a:r>
            <a:r>
              <a:rPr lang="en-US" sz="2600" dirty="0"/>
              <a:t>and failed to do so AND the case has not yet been sent up to the county court.</a:t>
            </a:r>
          </a:p>
          <a:p>
            <a:endParaRPr lang="en-US" sz="500" dirty="0"/>
          </a:p>
          <a:p>
            <a:pPr lvl="1"/>
            <a:r>
              <a:rPr lang="en-US" dirty="0"/>
              <a:t>In this case, the court issues the writ of possession and the tenant is moved out. </a:t>
            </a:r>
          </a:p>
          <a:p>
            <a:pPr marL="457200" lvl="1" indent="0">
              <a:buNone/>
            </a:pPr>
            <a:endParaRPr lang="en-US" sz="500" dirty="0"/>
          </a:p>
          <a:p>
            <a:pPr lvl="1"/>
            <a:r>
              <a:rPr lang="en-US" dirty="0"/>
              <a:t>Their appeal still gets sent up and they just won’t be able to stay in the premises while the appeal is pending.</a:t>
            </a:r>
          </a:p>
          <a:p>
            <a:endParaRPr lang="en-US" sz="2400" dirty="0"/>
          </a:p>
        </p:txBody>
      </p:sp>
    </p:spTree>
    <p:extLst>
      <p:ext uri="{BB962C8B-B14F-4D97-AF65-F5344CB8AC3E}">
        <p14:creationId xmlns:p14="http://schemas.microsoft.com/office/powerpoint/2010/main" val="37765975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BF094-5482-4120-9962-52ED91DBA8B7}"/>
              </a:ext>
            </a:extLst>
          </p:cNvPr>
          <p:cNvSpPr>
            <a:spLocks noGrp="1"/>
          </p:cNvSpPr>
          <p:nvPr>
            <p:ph type="title"/>
          </p:nvPr>
        </p:nvSpPr>
        <p:spPr>
          <a:xfrm>
            <a:off x="710010" y="963877"/>
            <a:ext cx="3622552" cy="4930246"/>
          </a:xfrm>
        </p:spPr>
        <p:txBody>
          <a:bodyPr>
            <a:normAutofit/>
          </a:bodyPr>
          <a:lstStyle/>
          <a:p>
            <a:r>
              <a:rPr lang="en-US" dirty="0">
                <a:solidFill>
                  <a:schemeClr val="accent1"/>
                </a:solidFill>
              </a:rPr>
              <a:t>So How Long Does the Landlord Have to Wait Before They Can Request a Writ of Possession?</a:t>
            </a:r>
          </a:p>
        </p:txBody>
      </p:sp>
      <p:sp>
        <p:nvSpPr>
          <p:cNvPr id="3" name="Content Placeholder 2">
            <a:extLst>
              <a:ext uri="{FF2B5EF4-FFF2-40B4-BE49-F238E27FC236}">
                <a16:creationId xmlns:a16="http://schemas.microsoft.com/office/drawing/2014/main" id="{2A06F9FE-B5C6-4AF3-BA49-4BCC2BD2FAD9}"/>
              </a:ext>
            </a:extLst>
          </p:cNvPr>
          <p:cNvSpPr>
            <a:spLocks noGrp="1"/>
          </p:cNvSpPr>
          <p:nvPr>
            <p:ph idx="1"/>
          </p:nvPr>
        </p:nvSpPr>
        <p:spPr>
          <a:xfrm>
            <a:off x="4976031" y="963877"/>
            <a:ext cx="6636844" cy="4930246"/>
          </a:xfrm>
        </p:spPr>
        <p:txBody>
          <a:bodyPr anchor="ctr">
            <a:normAutofit lnSpcReduction="10000"/>
          </a:bodyPr>
          <a:lstStyle/>
          <a:p>
            <a:r>
              <a:rPr lang="en-US" sz="3200" dirty="0"/>
              <a:t>The court may not issue a writ of possession until  6 days after the judgment for possession was signed or the day after the appeal deadline (5 days) -- whichever is later.</a:t>
            </a:r>
          </a:p>
          <a:p>
            <a:pPr lvl="1"/>
            <a:endParaRPr lang="en-US" sz="600" dirty="0"/>
          </a:p>
          <a:p>
            <a:pPr lvl="1"/>
            <a:r>
              <a:rPr lang="en-US" sz="2800" dirty="0"/>
              <a:t>An exception to this is when an immediate possession bond has been issued. </a:t>
            </a:r>
          </a:p>
          <a:p>
            <a:pPr lvl="1"/>
            <a:endParaRPr lang="en-US" sz="600" dirty="0"/>
          </a:p>
          <a:p>
            <a:pPr lvl="1"/>
            <a:r>
              <a:rPr lang="en-US" sz="2800" dirty="0"/>
              <a:t>See Chapter 4 of the Evictions Deskbook for more info on immediate possession bonds. </a:t>
            </a:r>
          </a:p>
          <a:p>
            <a:endParaRPr lang="en-US" sz="2400" dirty="0"/>
          </a:p>
        </p:txBody>
      </p:sp>
    </p:spTree>
    <p:extLst>
      <p:ext uri="{BB962C8B-B14F-4D97-AF65-F5344CB8AC3E}">
        <p14:creationId xmlns:p14="http://schemas.microsoft.com/office/powerpoint/2010/main" val="19823708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title="Question Text Shape">
            <a:extLst>
              <a:ext uri="{FF2B5EF4-FFF2-40B4-BE49-F238E27FC236}">
                <a16:creationId xmlns:a16="http://schemas.microsoft.com/office/drawing/2014/main" id="{037523D2-3EDD-4BC1-B2FA-11921A0D80E9}"/>
              </a:ext>
            </a:extLst>
          </p:cNvPr>
          <p:cNvSpPr>
            <a:spLocks noGrp="1"/>
          </p:cNvSpPr>
          <p:nvPr>
            <p:ph type="title"/>
          </p:nvPr>
        </p:nvSpPr>
        <p:spPr>
          <a:xfrm>
            <a:off x="838198" y="-279400"/>
            <a:ext cx="10515600" cy="2783113"/>
          </a:xfrm>
        </p:spPr>
        <p:txBody>
          <a:bodyPr>
            <a:normAutofit/>
          </a:bodyPr>
          <a:lstStyle/>
          <a:p>
            <a:r>
              <a:rPr lang="en-US" dirty="0"/>
              <a:t>Poll Question #6</a:t>
            </a:r>
          </a:p>
        </p:txBody>
      </p:sp>
      <p:sp>
        <p:nvSpPr>
          <p:cNvPr id="3" name="TPAnswers" title="Answer Text Shape">
            <a:extLst>
              <a:ext uri="{FF2B5EF4-FFF2-40B4-BE49-F238E27FC236}">
                <a16:creationId xmlns:a16="http://schemas.microsoft.com/office/drawing/2014/main" id="{D55394D5-A5AF-466E-A580-D895705988A9}"/>
              </a:ext>
            </a:extLst>
          </p:cNvPr>
          <p:cNvSpPr>
            <a:spLocks noGrp="1"/>
          </p:cNvSpPr>
          <p:nvPr>
            <p:ph type="body" idx="1"/>
            <p:custDataLst>
              <p:tags r:id="rId2"/>
            </p:custDataLst>
          </p:nvPr>
        </p:nvSpPr>
        <p:spPr>
          <a:xfrm>
            <a:off x="838198" y="1961323"/>
            <a:ext cx="10515599" cy="4176868"/>
          </a:xfrm>
        </p:spPr>
        <p:txBody>
          <a:bodyPr>
            <a:normAutofit/>
          </a:bodyPr>
          <a:lstStyle/>
          <a:p>
            <a:pPr marL="0" indent="0">
              <a:buNone/>
            </a:pPr>
            <a:r>
              <a:rPr lang="en-US" sz="3600" dirty="0"/>
              <a:t>What is the exact page number of the Evictions Deskbook where the section on immediate possession bonds starts?</a:t>
            </a:r>
          </a:p>
          <a:p>
            <a:pPr marL="0" indent="0">
              <a:buNone/>
            </a:pPr>
            <a:endParaRPr lang="en-US" dirty="0"/>
          </a:p>
          <a:p>
            <a:pPr marL="514350" indent="-514350">
              <a:buFont typeface="Arial" panose="020B0604020202020204" pitchFamily="34" charset="0"/>
              <a:buAutoNum type="alphaUcPeriod"/>
            </a:pPr>
            <a:r>
              <a:rPr lang="en-US" dirty="0"/>
              <a:t>Page 10</a:t>
            </a:r>
          </a:p>
          <a:p>
            <a:pPr marL="514350" indent="-514350">
              <a:buFont typeface="Arial" panose="020B0604020202020204" pitchFamily="34" charset="0"/>
              <a:buAutoNum type="alphaUcPeriod"/>
            </a:pPr>
            <a:r>
              <a:rPr lang="en-US" dirty="0"/>
              <a:t>Page 33</a:t>
            </a:r>
          </a:p>
          <a:p>
            <a:pPr marL="514350" indent="-514350">
              <a:buFont typeface="Arial" panose="020B0604020202020204" pitchFamily="34" charset="0"/>
              <a:buAutoNum type="alphaUcPeriod"/>
            </a:pPr>
            <a:r>
              <a:rPr lang="en-US" dirty="0"/>
              <a:t>Page 51</a:t>
            </a:r>
          </a:p>
          <a:p>
            <a:pPr marL="514350" indent="-514350">
              <a:buFont typeface="Arial" panose="020B0604020202020204" pitchFamily="34" charset="0"/>
              <a:buAutoNum type="alphaUcPeriod"/>
            </a:pPr>
            <a:r>
              <a:rPr lang="en-US" dirty="0"/>
              <a:t>Page 87</a:t>
            </a:r>
          </a:p>
        </p:txBody>
      </p:sp>
      <p:sp>
        <p:nvSpPr>
          <p:cNvPr id="4" name="TPPolling">
            <a:extLst>
              <a:ext uri="{FF2B5EF4-FFF2-40B4-BE49-F238E27FC236}">
                <a16:creationId xmlns:a16="http://schemas.microsoft.com/office/drawing/2014/main" id="{B1EBDCD1-F764-41E9-9C1B-F61C2D60E75A}"/>
              </a:ext>
            </a:extLst>
          </p:cNvPr>
          <p:cNvSpPr/>
          <p:nvPr/>
        </p:nvSpPr>
        <p:spPr>
          <a:xfrm>
            <a:off x="0" y="0"/>
            <a:ext cx="12700" cy="12700"/>
          </a:xfrm>
          <a:prstGeom prst="rect">
            <a:avLst/>
          </a:prstGeom>
          <a:solidFill>
            <a:schemeClr val="accent1">
              <a:alpha val="1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57146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96DE5-E794-40E2-92FF-909A0A7AE78F}"/>
              </a:ext>
            </a:extLst>
          </p:cNvPr>
          <p:cNvSpPr>
            <a:spLocks noGrp="1"/>
          </p:cNvSpPr>
          <p:nvPr>
            <p:ph type="title"/>
          </p:nvPr>
        </p:nvSpPr>
        <p:spPr>
          <a:xfrm>
            <a:off x="566943" y="963877"/>
            <a:ext cx="3765620" cy="4930246"/>
          </a:xfrm>
        </p:spPr>
        <p:txBody>
          <a:bodyPr>
            <a:normAutofit/>
          </a:bodyPr>
          <a:lstStyle/>
          <a:p>
            <a:r>
              <a:rPr lang="en-US" dirty="0">
                <a:solidFill>
                  <a:schemeClr val="accent1"/>
                </a:solidFill>
              </a:rPr>
              <a:t>How Do you Count the Time for When a Writ of Possession May Issue?</a:t>
            </a:r>
          </a:p>
        </p:txBody>
      </p:sp>
      <p:sp>
        <p:nvSpPr>
          <p:cNvPr id="3" name="Content Placeholder 2">
            <a:extLst>
              <a:ext uri="{FF2B5EF4-FFF2-40B4-BE49-F238E27FC236}">
                <a16:creationId xmlns:a16="http://schemas.microsoft.com/office/drawing/2014/main" id="{68BB9039-2C5E-45B0-A172-D5FEA5F823A6}"/>
              </a:ext>
            </a:extLst>
          </p:cNvPr>
          <p:cNvSpPr>
            <a:spLocks noGrp="1"/>
          </p:cNvSpPr>
          <p:nvPr>
            <p:ph idx="1"/>
          </p:nvPr>
        </p:nvSpPr>
        <p:spPr>
          <a:xfrm>
            <a:off x="4976031" y="963877"/>
            <a:ext cx="6377769" cy="4930246"/>
          </a:xfrm>
        </p:spPr>
        <p:txBody>
          <a:bodyPr anchor="ctr">
            <a:normAutofit lnSpcReduction="10000"/>
          </a:bodyPr>
          <a:lstStyle/>
          <a:p>
            <a:r>
              <a:rPr lang="en-US" dirty="0"/>
              <a:t>You exclude the day the judgment was signed and start counting on the next day.</a:t>
            </a:r>
          </a:p>
          <a:p>
            <a:r>
              <a:rPr lang="en-US" dirty="0"/>
              <a:t>You count every day, including Saturdays, Sundays, and legal holidays.</a:t>
            </a:r>
          </a:p>
          <a:p>
            <a:r>
              <a:rPr lang="en-US" dirty="0"/>
              <a:t>You include the last day of the period.</a:t>
            </a:r>
          </a:p>
          <a:p>
            <a:r>
              <a:rPr lang="en-US" dirty="0"/>
              <a:t>If the last day is a Saturday,  Sunday, legal holiday, or a day where the court closes before 5, you go to the next day. </a:t>
            </a:r>
          </a:p>
          <a:p>
            <a:pPr marL="0" indent="0">
              <a:buNone/>
            </a:pPr>
            <a:endParaRPr lang="en-US" dirty="0"/>
          </a:p>
          <a:p>
            <a:pPr marL="0" indent="0">
              <a:buNone/>
            </a:pPr>
            <a:r>
              <a:rPr lang="en-US" dirty="0"/>
              <a:t>-- Rule 500.5</a:t>
            </a:r>
            <a:endParaRPr lang="en-US" sz="2400" dirty="0"/>
          </a:p>
        </p:txBody>
      </p:sp>
    </p:spTree>
    <p:extLst>
      <p:ext uri="{BB962C8B-B14F-4D97-AF65-F5344CB8AC3E}">
        <p14:creationId xmlns:p14="http://schemas.microsoft.com/office/powerpoint/2010/main" val="3829798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9F35A-1519-4752-B0F0-26B71286458D}"/>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Eviction Case</a:t>
            </a:r>
          </a:p>
        </p:txBody>
      </p:sp>
      <p:sp>
        <p:nvSpPr>
          <p:cNvPr id="3" name="Content Placeholder 2">
            <a:extLst>
              <a:ext uri="{FF2B5EF4-FFF2-40B4-BE49-F238E27FC236}">
                <a16:creationId xmlns:a16="http://schemas.microsoft.com/office/drawing/2014/main" id="{02057461-955A-4F74-8835-8DAA574E3FD0}"/>
              </a:ext>
            </a:extLst>
          </p:cNvPr>
          <p:cNvSpPr>
            <a:spLocks noGrp="1"/>
          </p:cNvSpPr>
          <p:nvPr>
            <p:ph idx="1"/>
          </p:nvPr>
        </p:nvSpPr>
        <p:spPr>
          <a:xfrm>
            <a:off x="4976031" y="963877"/>
            <a:ext cx="6377769" cy="4930246"/>
          </a:xfrm>
        </p:spPr>
        <p:txBody>
          <a:bodyPr anchor="ctr">
            <a:normAutofit/>
          </a:bodyPr>
          <a:lstStyle/>
          <a:p>
            <a:r>
              <a:rPr lang="en-US" dirty="0"/>
              <a:t>An eviction case is a lawsuit to recover possession of real property from someone who is occupying it. </a:t>
            </a:r>
          </a:p>
          <a:p>
            <a:r>
              <a:rPr lang="en-US" dirty="0"/>
              <a:t>If a person is </a:t>
            </a:r>
            <a:r>
              <a:rPr lang="en-US" b="1" dirty="0">
                <a:solidFill>
                  <a:srgbClr val="00B0F0"/>
                </a:solidFill>
              </a:rPr>
              <a:t>_________</a:t>
            </a:r>
            <a:r>
              <a:rPr lang="en-US" dirty="0"/>
              <a:t>, they no longer have a right to remain on that property.</a:t>
            </a:r>
          </a:p>
          <a:p>
            <a:r>
              <a:rPr lang="en-US" dirty="0"/>
              <a:t>The most common eviction case is filed by a landlord to remove a tenant from the landlord’s property.</a:t>
            </a:r>
          </a:p>
          <a:p>
            <a:pPr marL="457200" lvl="1" indent="0">
              <a:buNone/>
            </a:pPr>
            <a:r>
              <a:rPr lang="en-US" sz="2800" dirty="0"/>
              <a:t>--Rule 500.3(d)</a:t>
            </a:r>
            <a:endParaRPr lang="en-US" dirty="0"/>
          </a:p>
          <a:p>
            <a:endParaRPr lang="en-US" sz="2400" dirty="0"/>
          </a:p>
        </p:txBody>
      </p:sp>
    </p:spTree>
    <p:extLst>
      <p:ext uri="{BB962C8B-B14F-4D97-AF65-F5344CB8AC3E}">
        <p14:creationId xmlns:p14="http://schemas.microsoft.com/office/powerpoint/2010/main" val="352228602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EBDAE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05B1-2649-4030-9371-1F85FC03DC5A}"/>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4200" kern="1200">
                <a:solidFill>
                  <a:srgbClr val="FFFFFF"/>
                </a:solidFill>
                <a:latin typeface="+mj-lt"/>
                <a:ea typeface="+mj-ea"/>
                <a:cs typeface="+mj-cs"/>
              </a:rPr>
              <a:t>Example of Timeline for Issuing Writ of Possession</a:t>
            </a:r>
          </a:p>
        </p:txBody>
      </p:sp>
      <p:graphicFrame>
        <p:nvGraphicFramePr>
          <p:cNvPr id="4" name="Content Placeholder 3">
            <a:extLst>
              <a:ext uri="{FF2B5EF4-FFF2-40B4-BE49-F238E27FC236}">
                <a16:creationId xmlns:a16="http://schemas.microsoft.com/office/drawing/2014/main" id="{09B80505-39A8-4D4A-9FF5-255E67C51828}"/>
              </a:ext>
            </a:extLst>
          </p:cNvPr>
          <p:cNvGraphicFramePr>
            <a:graphicFrameLocks/>
          </p:cNvGraphicFramePr>
          <p:nvPr>
            <p:extLst>
              <p:ext uri="{D42A27DB-BD31-4B8C-83A1-F6EECF244321}">
                <p14:modId xmlns:p14="http://schemas.microsoft.com/office/powerpoint/2010/main" val="2673776310"/>
              </p:ext>
            </p:extLst>
          </p:nvPr>
        </p:nvGraphicFramePr>
        <p:xfrm>
          <a:off x="239384" y="178366"/>
          <a:ext cx="11713231" cy="6579613"/>
        </p:xfrm>
        <a:graphic>
          <a:graphicData uri="http://schemas.openxmlformats.org/drawingml/2006/table">
            <a:tbl>
              <a:tblPr firstRow="1" firstCol="1" bandRow="1">
                <a:tableStyleId>{5C22544A-7EE6-4342-B048-85BDC9FD1C3A}</a:tableStyleId>
              </a:tblPr>
              <a:tblGrid>
                <a:gridCol w="3777084">
                  <a:extLst>
                    <a:ext uri="{9D8B030D-6E8A-4147-A177-3AD203B41FA5}">
                      <a16:colId xmlns:a16="http://schemas.microsoft.com/office/drawing/2014/main" val="20000"/>
                    </a:ext>
                  </a:extLst>
                </a:gridCol>
                <a:gridCol w="2688254">
                  <a:extLst>
                    <a:ext uri="{9D8B030D-6E8A-4147-A177-3AD203B41FA5}">
                      <a16:colId xmlns:a16="http://schemas.microsoft.com/office/drawing/2014/main" val="20001"/>
                    </a:ext>
                  </a:extLst>
                </a:gridCol>
                <a:gridCol w="1461476">
                  <a:extLst>
                    <a:ext uri="{9D8B030D-6E8A-4147-A177-3AD203B41FA5}">
                      <a16:colId xmlns:a16="http://schemas.microsoft.com/office/drawing/2014/main" val="20002"/>
                    </a:ext>
                  </a:extLst>
                </a:gridCol>
                <a:gridCol w="1125054">
                  <a:extLst>
                    <a:ext uri="{9D8B030D-6E8A-4147-A177-3AD203B41FA5}">
                      <a16:colId xmlns:a16="http://schemas.microsoft.com/office/drawing/2014/main" val="20003"/>
                    </a:ext>
                  </a:extLst>
                </a:gridCol>
                <a:gridCol w="929823">
                  <a:extLst>
                    <a:ext uri="{9D8B030D-6E8A-4147-A177-3AD203B41FA5}">
                      <a16:colId xmlns:a16="http://schemas.microsoft.com/office/drawing/2014/main" val="20004"/>
                    </a:ext>
                  </a:extLst>
                </a:gridCol>
                <a:gridCol w="828426">
                  <a:extLst>
                    <a:ext uri="{9D8B030D-6E8A-4147-A177-3AD203B41FA5}">
                      <a16:colId xmlns:a16="http://schemas.microsoft.com/office/drawing/2014/main" val="20005"/>
                    </a:ext>
                  </a:extLst>
                </a:gridCol>
                <a:gridCol w="903114">
                  <a:extLst>
                    <a:ext uri="{9D8B030D-6E8A-4147-A177-3AD203B41FA5}">
                      <a16:colId xmlns:a16="http://schemas.microsoft.com/office/drawing/2014/main" val="20006"/>
                    </a:ext>
                  </a:extLst>
                </a:gridCol>
              </a:tblGrid>
              <a:tr h="633481">
                <a:tc gridSpan="7">
                  <a:txBody>
                    <a:bodyPr/>
                    <a:lstStyle/>
                    <a:p>
                      <a:pPr marL="0" marR="0" lvl="0" indent="0" algn="ctr" defTabSz="914400" rtl="0" eaLnBrk="1" fontAlgn="auto" latinLnBrk="0" hangingPunct="1">
                        <a:lnSpc>
                          <a:spcPct val="125000"/>
                        </a:lnSpc>
                        <a:spcBef>
                          <a:spcPts val="0"/>
                        </a:spcBef>
                        <a:spcAft>
                          <a:spcPts val="0"/>
                        </a:spcAft>
                        <a:buClrTx/>
                        <a:buSzTx/>
                        <a:buFontTx/>
                        <a:buNone/>
                        <a:tabLst/>
                        <a:defRPr/>
                      </a:pPr>
                      <a:r>
                        <a:rPr lang="en-US" sz="2800" b="1" kern="1200" dirty="0">
                          <a:solidFill>
                            <a:srgbClr val="FFFFFF"/>
                          </a:solidFill>
                          <a:latin typeface="+mn-lt"/>
                          <a:ea typeface="+mn-ea"/>
                          <a:cs typeface="+mn-cs"/>
                        </a:rPr>
                        <a:t>Example of Timeline for Issuing Writ of Possession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1231" marR="61231" marT="30616" marB="3061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75195">
                <a:tc>
                  <a:txBody>
                    <a:bodyPr/>
                    <a:lstStyle/>
                    <a:p>
                      <a:pPr marL="0" marR="0" algn="ctr">
                        <a:lnSpc>
                          <a:spcPct val="125000"/>
                        </a:lnSpc>
                        <a:spcBef>
                          <a:spcPts val="0"/>
                        </a:spcBef>
                        <a:spcAft>
                          <a:spcPts val="0"/>
                        </a:spcAft>
                      </a:pPr>
                      <a:r>
                        <a:rPr lang="en-US" sz="1800" dirty="0">
                          <a:effectLst/>
                        </a:rPr>
                        <a:t>Sunday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ctr">
                        <a:lnSpc>
                          <a:spcPct val="125000"/>
                        </a:lnSpc>
                        <a:spcBef>
                          <a:spcPts val="0"/>
                        </a:spcBef>
                        <a:spcAft>
                          <a:spcPts val="0"/>
                        </a:spcAft>
                      </a:pPr>
                      <a:r>
                        <a:rPr lang="en-US" sz="1800" dirty="0">
                          <a:effectLst/>
                        </a:rPr>
                        <a:t>Mon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ctr">
                        <a:lnSpc>
                          <a:spcPct val="125000"/>
                        </a:lnSpc>
                        <a:spcBef>
                          <a:spcPts val="0"/>
                        </a:spcBef>
                        <a:spcAft>
                          <a:spcPts val="0"/>
                        </a:spcAft>
                      </a:pPr>
                      <a:r>
                        <a:rPr lang="en-US" sz="1800" dirty="0">
                          <a:effectLst/>
                        </a:rPr>
                        <a:t>Tues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ctr">
                        <a:lnSpc>
                          <a:spcPct val="125000"/>
                        </a:lnSpc>
                        <a:spcBef>
                          <a:spcPts val="0"/>
                        </a:spcBef>
                        <a:spcAft>
                          <a:spcPts val="0"/>
                        </a:spcAft>
                      </a:pPr>
                      <a:r>
                        <a:rPr lang="en-US" sz="1800" dirty="0">
                          <a:effectLst/>
                        </a:rPr>
                        <a:t>Wed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ctr">
                        <a:lnSpc>
                          <a:spcPct val="125000"/>
                        </a:lnSpc>
                        <a:spcBef>
                          <a:spcPts val="0"/>
                        </a:spcBef>
                        <a:spcAft>
                          <a:spcPts val="0"/>
                        </a:spcAft>
                      </a:pPr>
                      <a:r>
                        <a:rPr lang="en-US" sz="1800" dirty="0" err="1">
                          <a:effectLst/>
                        </a:rPr>
                        <a:t>Thur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ctr">
                        <a:lnSpc>
                          <a:spcPct val="125000"/>
                        </a:lnSpc>
                        <a:spcBef>
                          <a:spcPts val="0"/>
                        </a:spcBef>
                        <a:spcAft>
                          <a:spcPts val="0"/>
                        </a:spcAft>
                      </a:pPr>
                      <a:r>
                        <a:rPr lang="en-US" sz="1800" dirty="0">
                          <a:effectLst/>
                        </a:rPr>
                        <a:t>Fri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ctr">
                        <a:lnSpc>
                          <a:spcPct val="125000"/>
                        </a:lnSpc>
                        <a:spcBef>
                          <a:spcPts val="0"/>
                        </a:spcBef>
                        <a:spcAft>
                          <a:spcPts val="0"/>
                        </a:spcAft>
                      </a:pPr>
                      <a:r>
                        <a:rPr lang="en-US" sz="1800" dirty="0">
                          <a:effectLst/>
                        </a:rPr>
                        <a:t>Sat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extLst>
                  <a:ext uri="{0D108BD9-81ED-4DB2-BD59-A6C34878D82A}">
                    <a16:rowId xmlns:a16="http://schemas.microsoft.com/office/drawing/2014/main" val="10001"/>
                  </a:ext>
                </a:extLst>
              </a:tr>
              <a:tr h="324613">
                <a:tc>
                  <a:txBody>
                    <a:bodyPr/>
                    <a:lstStyle/>
                    <a:p>
                      <a:pPr marL="0" marR="0" algn="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extLst>
                  <a:ext uri="{0D108BD9-81ED-4DB2-BD59-A6C34878D82A}">
                    <a16:rowId xmlns:a16="http://schemas.microsoft.com/office/drawing/2014/main" val="10002"/>
                  </a:ext>
                </a:extLst>
              </a:tr>
              <a:tr h="324613">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extLst>
                  <a:ext uri="{0D108BD9-81ED-4DB2-BD59-A6C34878D82A}">
                    <a16:rowId xmlns:a16="http://schemas.microsoft.com/office/drawing/2014/main" val="10003"/>
                  </a:ext>
                </a:extLst>
              </a:tr>
              <a:tr h="324613">
                <a:tc>
                  <a:txBody>
                    <a:bodyPr/>
                    <a:lstStyle/>
                    <a:p>
                      <a:pPr marL="0" marR="0" algn="r">
                        <a:lnSpc>
                          <a:spcPct val="125000"/>
                        </a:lnSpc>
                        <a:spcBef>
                          <a:spcPts val="0"/>
                        </a:spcBef>
                        <a:spcAft>
                          <a:spcPts val="0"/>
                        </a:spcAft>
                      </a:pPr>
                      <a:r>
                        <a:rPr lang="en-US" sz="1800" dirty="0">
                          <a:effectLst/>
                        </a:rPr>
                        <a:t>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extLst>
                  <a:ext uri="{0D108BD9-81ED-4DB2-BD59-A6C34878D82A}">
                    <a16:rowId xmlns:a16="http://schemas.microsoft.com/office/drawing/2014/main" val="10004"/>
                  </a:ext>
                </a:extLst>
              </a:tr>
              <a:tr h="886908">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07000"/>
                        </a:lnSpc>
                        <a:spcBef>
                          <a:spcPts val="0"/>
                        </a:spcBef>
                        <a:spcAft>
                          <a:spcPts val="0"/>
                        </a:spcAft>
                      </a:pPr>
                      <a:r>
                        <a:rPr lang="en-US" sz="1800" b="1">
                          <a:solidFill>
                            <a:schemeClr val="accent4">
                              <a:lumMod val="75000"/>
                            </a:schemeClr>
                          </a:solidFill>
                          <a:effectLst/>
                        </a:rPr>
                        <a:t>Judgement for </a:t>
                      </a:r>
                    </a:p>
                    <a:p>
                      <a:pPr marL="0" marR="0" algn="ctr">
                        <a:lnSpc>
                          <a:spcPct val="107000"/>
                        </a:lnSpc>
                        <a:spcBef>
                          <a:spcPts val="0"/>
                        </a:spcBef>
                        <a:spcAft>
                          <a:spcPts val="0"/>
                        </a:spcAft>
                      </a:pPr>
                      <a:r>
                        <a:rPr lang="en-US" sz="1800" b="1">
                          <a:solidFill>
                            <a:schemeClr val="accent4">
                              <a:lumMod val="75000"/>
                            </a:schemeClr>
                          </a:solidFill>
                          <a:effectLst/>
                        </a:rPr>
                        <a:t>Possession Signed</a:t>
                      </a:r>
                      <a:endParaRPr lang="en-US" sz="1800" b="1">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(Day 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(Day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(Day 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(Day 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extLst>
                  <a:ext uri="{0D108BD9-81ED-4DB2-BD59-A6C34878D82A}">
                    <a16:rowId xmlns:a16="http://schemas.microsoft.com/office/drawing/2014/main" val="10005"/>
                  </a:ext>
                </a:extLst>
              </a:tr>
              <a:tr h="324613">
                <a:tc>
                  <a:txBody>
                    <a:bodyPr/>
                    <a:lstStyle/>
                    <a:p>
                      <a:pPr marL="0" marR="0" algn="r">
                        <a:lnSpc>
                          <a:spcPct val="125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dirty="0">
                          <a:effectLst/>
                        </a:rPr>
                        <a:t>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14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extLst>
                  <a:ext uri="{0D108BD9-81ED-4DB2-BD59-A6C34878D82A}">
                    <a16:rowId xmlns:a16="http://schemas.microsoft.com/office/drawing/2014/main" val="10006"/>
                  </a:ext>
                </a:extLst>
              </a:tr>
              <a:tr h="1787125">
                <a:tc>
                  <a:txBody>
                    <a:bodyPr/>
                    <a:lstStyle/>
                    <a:p>
                      <a:pPr marL="0" marR="0" algn="ctr">
                        <a:lnSpc>
                          <a:spcPct val="125000"/>
                        </a:lnSpc>
                        <a:spcBef>
                          <a:spcPts val="0"/>
                        </a:spcBef>
                        <a:spcAft>
                          <a:spcPts val="0"/>
                        </a:spcAft>
                      </a:pPr>
                      <a:r>
                        <a:rPr lang="en-US" sz="1800" dirty="0">
                          <a:solidFill>
                            <a:schemeClr val="bg2"/>
                          </a:solidFill>
                          <a:effectLst/>
                        </a:rPr>
                        <a:t>(Day 5)</a:t>
                      </a:r>
                    </a:p>
                    <a:p>
                      <a:pPr marL="0" marR="0" algn="ctr">
                        <a:lnSpc>
                          <a:spcPct val="107000"/>
                        </a:lnSpc>
                        <a:spcBef>
                          <a:spcPts val="0"/>
                        </a:spcBef>
                        <a:spcAft>
                          <a:spcPts val="0"/>
                        </a:spcAft>
                      </a:pPr>
                      <a:r>
                        <a:rPr lang="en-US" sz="1800" dirty="0">
                          <a:solidFill>
                            <a:schemeClr val="bg2"/>
                          </a:solidFill>
                          <a:effectLst/>
                        </a:rPr>
                        <a:t>Fifth day ends on a Sunday; </a:t>
                      </a:r>
                    </a:p>
                    <a:p>
                      <a:pPr marL="0" marR="0" algn="ctr">
                        <a:lnSpc>
                          <a:spcPct val="107000"/>
                        </a:lnSpc>
                        <a:spcBef>
                          <a:spcPts val="0"/>
                        </a:spcBef>
                        <a:spcAft>
                          <a:spcPts val="0"/>
                        </a:spcAft>
                      </a:pPr>
                      <a:r>
                        <a:rPr lang="en-US" sz="1800" dirty="0">
                          <a:solidFill>
                            <a:schemeClr val="bg2"/>
                          </a:solidFill>
                          <a:effectLst/>
                        </a:rPr>
                        <a:t>therefore, defendant has until next day that is not a Saturday, Sunday, or legal holiday to file an appeal</a:t>
                      </a:r>
                    </a:p>
                  </a:txBody>
                  <a:tcPr marL="30616" marR="30616" marT="0" marB="0"/>
                </a:tc>
                <a:tc>
                  <a:txBody>
                    <a:bodyPr/>
                    <a:lstStyle/>
                    <a:p>
                      <a:pPr marL="0" marR="0" algn="ctr">
                        <a:lnSpc>
                          <a:spcPct val="107000"/>
                        </a:lnSpc>
                        <a:spcBef>
                          <a:spcPts val="0"/>
                        </a:spcBef>
                        <a:spcAft>
                          <a:spcPts val="0"/>
                        </a:spcAft>
                      </a:pPr>
                      <a:r>
                        <a:rPr lang="en-US" sz="1800" dirty="0">
                          <a:effectLst/>
                        </a:rPr>
                        <a:t>(Day 6)</a:t>
                      </a:r>
                    </a:p>
                    <a:p>
                      <a:pPr marL="0" marR="0" algn="ctr">
                        <a:lnSpc>
                          <a:spcPct val="107000"/>
                        </a:lnSpc>
                        <a:spcBef>
                          <a:spcPts val="0"/>
                        </a:spcBef>
                        <a:spcAft>
                          <a:spcPts val="0"/>
                        </a:spcAft>
                      </a:pPr>
                      <a:r>
                        <a:rPr lang="en-US" sz="1800" b="1" dirty="0">
                          <a:solidFill>
                            <a:srgbClr val="FF0000"/>
                          </a:solidFill>
                          <a:effectLst/>
                        </a:rPr>
                        <a:t>Deadline to file appeal if court does not close before 5:00 p.m</a:t>
                      </a:r>
                      <a:r>
                        <a:rPr lang="en-US" sz="1800" dirty="0">
                          <a:solidFill>
                            <a:srgbClr val="FF0000"/>
                          </a:solidFill>
                          <a:effectLst/>
                        </a:rPr>
                        <a:t>.</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07000"/>
                        </a:lnSpc>
                        <a:spcBef>
                          <a:spcPts val="0"/>
                        </a:spcBef>
                        <a:spcAft>
                          <a:spcPts val="0"/>
                        </a:spcAft>
                      </a:pPr>
                      <a:r>
                        <a:rPr lang="en-US" sz="1800" dirty="0">
                          <a:effectLst/>
                        </a:rPr>
                        <a:t>(Day 7)</a:t>
                      </a:r>
                    </a:p>
                    <a:p>
                      <a:pPr marL="0" marR="0" algn="ctr">
                        <a:lnSpc>
                          <a:spcPct val="107000"/>
                        </a:lnSpc>
                        <a:spcBef>
                          <a:spcPts val="0"/>
                        </a:spcBef>
                        <a:spcAft>
                          <a:spcPts val="0"/>
                        </a:spcAft>
                      </a:pPr>
                      <a:r>
                        <a:rPr lang="en-US" sz="1800" b="1" dirty="0">
                          <a:solidFill>
                            <a:srgbClr val="00B050"/>
                          </a:solidFill>
                          <a:effectLst/>
                        </a:rPr>
                        <a:t>First day a writ of </a:t>
                      </a:r>
                    </a:p>
                    <a:p>
                      <a:pPr marL="0" marR="0" algn="ctr">
                        <a:lnSpc>
                          <a:spcPct val="107000"/>
                        </a:lnSpc>
                        <a:spcBef>
                          <a:spcPts val="0"/>
                        </a:spcBef>
                        <a:spcAft>
                          <a:spcPts val="0"/>
                        </a:spcAft>
                      </a:pPr>
                      <a:r>
                        <a:rPr lang="en-US" sz="1800" b="1" dirty="0">
                          <a:solidFill>
                            <a:srgbClr val="00B050"/>
                          </a:solidFill>
                          <a:effectLst/>
                        </a:rPr>
                        <a:t>possession may </a:t>
                      </a:r>
                    </a:p>
                    <a:p>
                      <a:pPr marL="0" marR="0" algn="ctr">
                        <a:lnSpc>
                          <a:spcPct val="107000"/>
                        </a:lnSpc>
                        <a:spcBef>
                          <a:spcPts val="0"/>
                        </a:spcBef>
                        <a:spcAft>
                          <a:spcPts val="0"/>
                        </a:spcAft>
                      </a:pPr>
                      <a:r>
                        <a:rPr lang="en-US" sz="1800" b="1" dirty="0">
                          <a:solidFill>
                            <a:srgbClr val="00B050"/>
                          </a:solidFill>
                          <a:effectLst/>
                        </a:rPr>
                        <a:t>Issue</a:t>
                      </a:r>
                      <a:endParaRPr lang="en-US"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extLst>
                  <a:ext uri="{0D108BD9-81ED-4DB2-BD59-A6C34878D82A}">
                    <a16:rowId xmlns:a16="http://schemas.microsoft.com/office/drawing/2014/main" val="10007"/>
                  </a:ext>
                </a:extLst>
              </a:tr>
              <a:tr h="324613">
                <a:tc>
                  <a:txBody>
                    <a:bodyPr/>
                    <a:lstStyle/>
                    <a:p>
                      <a:pPr marL="0" marR="0" algn="r">
                        <a:lnSpc>
                          <a:spcPct val="125000"/>
                        </a:lnSpc>
                        <a:spcBef>
                          <a:spcPts val="0"/>
                        </a:spcBef>
                        <a:spcAft>
                          <a:spcPts val="0"/>
                        </a:spcAft>
                      </a:pPr>
                      <a:r>
                        <a:rPr lang="en-US" sz="1800">
                          <a:effectLst/>
                        </a:rPr>
                        <a:t>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dirty="0">
                          <a:effectLst/>
                        </a:rPr>
                        <a:t>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dirty="0">
                          <a:effectLst/>
                        </a:rPr>
                        <a:t>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extLst>
                  <a:ext uri="{0D108BD9-81ED-4DB2-BD59-A6C34878D82A}">
                    <a16:rowId xmlns:a16="http://schemas.microsoft.com/office/drawing/2014/main" val="10008"/>
                  </a:ext>
                </a:extLst>
              </a:tr>
              <a:tr h="324613">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extLst>
                  <a:ext uri="{0D108BD9-81ED-4DB2-BD59-A6C34878D82A}">
                    <a16:rowId xmlns:a16="http://schemas.microsoft.com/office/drawing/2014/main" val="10009"/>
                  </a:ext>
                </a:extLst>
              </a:tr>
              <a:tr h="324613">
                <a:tc>
                  <a:txBody>
                    <a:bodyPr/>
                    <a:lstStyle/>
                    <a:p>
                      <a:pPr marL="0" marR="0" algn="r">
                        <a:lnSpc>
                          <a:spcPct val="125000"/>
                        </a:lnSpc>
                        <a:spcBef>
                          <a:spcPts val="0"/>
                        </a:spcBef>
                        <a:spcAft>
                          <a:spcPts val="0"/>
                        </a:spcAft>
                      </a:pPr>
                      <a:r>
                        <a:rPr lang="en-US" sz="1800">
                          <a:effectLst/>
                        </a:rPr>
                        <a:t>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26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dirty="0">
                          <a:effectLst/>
                        </a:rPr>
                        <a:t>28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dirty="0">
                          <a:effectLst/>
                        </a:rPr>
                        <a:t>29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tc>
                  <a:txBody>
                    <a:bodyPr/>
                    <a:lstStyle/>
                    <a:p>
                      <a:pPr marL="0" marR="0" algn="r">
                        <a:lnSpc>
                          <a:spcPct val="125000"/>
                        </a:lnSpc>
                        <a:spcBef>
                          <a:spcPts val="0"/>
                        </a:spcBef>
                        <a:spcAft>
                          <a:spcPts val="0"/>
                        </a:spcAft>
                      </a:pPr>
                      <a:r>
                        <a:rPr lang="en-US" sz="1800">
                          <a:effectLst/>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nchor="ctr"/>
                </a:tc>
                <a:extLst>
                  <a:ext uri="{0D108BD9-81ED-4DB2-BD59-A6C34878D82A}">
                    <a16:rowId xmlns:a16="http://schemas.microsoft.com/office/drawing/2014/main" val="10010"/>
                  </a:ext>
                </a:extLst>
              </a:tr>
              <a:tr h="324613">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616" marR="30616"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267080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EBDAE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0BFAA-8E3A-4C94-AD4A-8C3A5E10F125}"/>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4200" kern="1200" dirty="0">
                <a:solidFill>
                  <a:srgbClr val="FFFFFF"/>
                </a:solidFill>
                <a:latin typeface="+mj-lt"/>
                <a:ea typeface="+mj-ea"/>
                <a:cs typeface="+mj-cs"/>
              </a:rPr>
              <a:t>Example of Timeline for Issuing Writ of Possession</a:t>
            </a:r>
          </a:p>
        </p:txBody>
      </p:sp>
      <p:graphicFrame>
        <p:nvGraphicFramePr>
          <p:cNvPr id="4" name="Content Placeholder 3">
            <a:extLst>
              <a:ext uri="{FF2B5EF4-FFF2-40B4-BE49-F238E27FC236}">
                <a16:creationId xmlns:a16="http://schemas.microsoft.com/office/drawing/2014/main" id="{2F8FCA19-03AA-4AC2-BC62-3C4E11FB177E}"/>
              </a:ext>
            </a:extLst>
          </p:cNvPr>
          <p:cNvGraphicFramePr>
            <a:graphicFrameLocks/>
          </p:cNvGraphicFramePr>
          <p:nvPr>
            <p:extLst>
              <p:ext uri="{D42A27DB-BD31-4B8C-83A1-F6EECF244321}">
                <p14:modId xmlns:p14="http://schemas.microsoft.com/office/powerpoint/2010/main" val="3929171276"/>
              </p:ext>
            </p:extLst>
          </p:nvPr>
        </p:nvGraphicFramePr>
        <p:xfrm>
          <a:off x="175260" y="87455"/>
          <a:ext cx="11841480" cy="6633383"/>
        </p:xfrm>
        <a:graphic>
          <a:graphicData uri="http://schemas.openxmlformats.org/drawingml/2006/table">
            <a:tbl>
              <a:tblPr firstRow="1" firstCol="1" bandRow="1">
                <a:tableStyleId>{5C22544A-7EE6-4342-B048-85BDC9FD1C3A}</a:tableStyleId>
              </a:tblPr>
              <a:tblGrid>
                <a:gridCol w="3515890">
                  <a:extLst>
                    <a:ext uri="{9D8B030D-6E8A-4147-A177-3AD203B41FA5}">
                      <a16:colId xmlns:a16="http://schemas.microsoft.com/office/drawing/2014/main" val="20000"/>
                    </a:ext>
                  </a:extLst>
                </a:gridCol>
                <a:gridCol w="2545323">
                  <a:extLst>
                    <a:ext uri="{9D8B030D-6E8A-4147-A177-3AD203B41FA5}">
                      <a16:colId xmlns:a16="http://schemas.microsoft.com/office/drawing/2014/main" val="20001"/>
                    </a:ext>
                  </a:extLst>
                </a:gridCol>
                <a:gridCol w="2243517">
                  <a:extLst>
                    <a:ext uri="{9D8B030D-6E8A-4147-A177-3AD203B41FA5}">
                      <a16:colId xmlns:a16="http://schemas.microsoft.com/office/drawing/2014/main" val="20002"/>
                    </a:ext>
                  </a:extLst>
                </a:gridCol>
                <a:gridCol w="1148642">
                  <a:extLst>
                    <a:ext uri="{9D8B030D-6E8A-4147-A177-3AD203B41FA5}">
                      <a16:colId xmlns:a16="http://schemas.microsoft.com/office/drawing/2014/main" val="20003"/>
                    </a:ext>
                  </a:extLst>
                </a:gridCol>
                <a:gridCol w="951493">
                  <a:extLst>
                    <a:ext uri="{9D8B030D-6E8A-4147-A177-3AD203B41FA5}">
                      <a16:colId xmlns:a16="http://schemas.microsoft.com/office/drawing/2014/main" val="20004"/>
                    </a:ext>
                  </a:extLst>
                </a:gridCol>
                <a:gridCol w="710222">
                  <a:extLst>
                    <a:ext uri="{9D8B030D-6E8A-4147-A177-3AD203B41FA5}">
                      <a16:colId xmlns:a16="http://schemas.microsoft.com/office/drawing/2014/main" val="20005"/>
                    </a:ext>
                  </a:extLst>
                </a:gridCol>
                <a:gridCol w="726393">
                  <a:extLst>
                    <a:ext uri="{9D8B030D-6E8A-4147-A177-3AD203B41FA5}">
                      <a16:colId xmlns:a16="http://schemas.microsoft.com/office/drawing/2014/main" val="20006"/>
                    </a:ext>
                  </a:extLst>
                </a:gridCol>
              </a:tblGrid>
              <a:tr h="680442">
                <a:tc gridSpan="7">
                  <a:txBody>
                    <a:bodyPr/>
                    <a:lstStyle/>
                    <a:p>
                      <a:pPr marL="0" marR="0" algn="ctr">
                        <a:lnSpc>
                          <a:spcPct val="125000"/>
                        </a:lnSpc>
                        <a:spcBef>
                          <a:spcPts val="0"/>
                        </a:spcBef>
                        <a:spcAft>
                          <a:spcPts val="0"/>
                        </a:spcAft>
                      </a:pPr>
                      <a:r>
                        <a:rPr lang="en-US" sz="2800" b="1" kern="1200" dirty="0">
                          <a:solidFill>
                            <a:srgbClr val="FFFFFF"/>
                          </a:solidFill>
                          <a:latin typeface="+mn-lt"/>
                          <a:ea typeface="+mn-ea"/>
                          <a:cs typeface="+mn-cs"/>
                        </a:rPr>
                        <a:t>Example of Timeline for Issuing Writ of Possession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25400" marB="2540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67988">
                <a:tc>
                  <a:txBody>
                    <a:bodyPr/>
                    <a:lstStyle/>
                    <a:p>
                      <a:pPr marL="0" marR="0" algn="ctr">
                        <a:lnSpc>
                          <a:spcPct val="125000"/>
                        </a:lnSpc>
                        <a:spcBef>
                          <a:spcPts val="0"/>
                        </a:spcBef>
                        <a:spcAft>
                          <a:spcPts val="0"/>
                        </a:spcAft>
                      </a:pPr>
                      <a:r>
                        <a:rPr lang="en-US" sz="1800" dirty="0">
                          <a:effectLst/>
                        </a:rPr>
                        <a:t>Sun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ctr">
                        <a:lnSpc>
                          <a:spcPct val="125000"/>
                        </a:lnSpc>
                        <a:spcBef>
                          <a:spcPts val="0"/>
                        </a:spcBef>
                        <a:spcAft>
                          <a:spcPts val="0"/>
                        </a:spcAft>
                      </a:pPr>
                      <a:r>
                        <a:rPr lang="en-US" sz="1800" dirty="0">
                          <a:effectLst/>
                        </a:rPr>
                        <a:t>Mon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ctr">
                        <a:lnSpc>
                          <a:spcPct val="125000"/>
                        </a:lnSpc>
                        <a:spcBef>
                          <a:spcPts val="0"/>
                        </a:spcBef>
                        <a:spcAft>
                          <a:spcPts val="0"/>
                        </a:spcAft>
                      </a:pPr>
                      <a:r>
                        <a:rPr lang="en-US" sz="1800" dirty="0">
                          <a:effectLst/>
                        </a:rPr>
                        <a:t>Tues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ctr">
                        <a:lnSpc>
                          <a:spcPct val="125000"/>
                        </a:lnSpc>
                        <a:spcBef>
                          <a:spcPts val="0"/>
                        </a:spcBef>
                        <a:spcAft>
                          <a:spcPts val="0"/>
                        </a:spcAft>
                      </a:pPr>
                      <a:r>
                        <a:rPr lang="en-US" sz="1800" dirty="0">
                          <a:effectLst/>
                        </a:rPr>
                        <a:t>Wed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ctr">
                        <a:lnSpc>
                          <a:spcPct val="125000"/>
                        </a:lnSpc>
                        <a:spcBef>
                          <a:spcPts val="0"/>
                        </a:spcBef>
                        <a:spcAft>
                          <a:spcPts val="0"/>
                        </a:spcAft>
                      </a:pPr>
                      <a:r>
                        <a:rPr lang="en-US" sz="1800" dirty="0" err="1">
                          <a:effectLst/>
                        </a:rPr>
                        <a:t>Thur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ctr">
                        <a:lnSpc>
                          <a:spcPct val="125000"/>
                        </a:lnSpc>
                        <a:spcBef>
                          <a:spcPts val="0"/>
                        </a:spcBef>
                        <a:spcAft>
                          <a:spcPts val="0"/>
                        </a:spcAft>
                      </a:pPr>
                      <a:r>
                        <a:rPr lang="en-US" sz="1800" dirty="0">
                          <a:effectLst/>
                        </a:rPr>
                        <a:t>Fri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ctr">
                        <a:lnSpc>
                          <a:spcPct val="125000"/>
                        </a:lnSpc>
                        <a:spcBef>
                          <a:spcPts val="0"/>
                        </a:spcBef>
                        <a:spcAft>
                          <a:spcPts val="0"/>
                        </a:spcAft>
                      </a:pPr>
                      <a:r>
                        <a:rPr lang="en-US" sz="1800" dirty="0">
                          <a:effectLst/>
                        </a:rPr>
                        <a:t>Sat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extLst>
                  <a:ext uri="{0D108BD9-81ED-4DB2-BD59-A6C34878D82A}">
                    <a16:rowId xmlns:a16="http://schemas.microsoft.com/office/drawing/2014/main" val="10001"/>
                  </a:ext>
                </a:extLst>
              </a:tr>
              <a:tr h="321148">
                <a:tc>
                  <a:txBody>
                    <a:bodyPr/>
                    <a:lstStyle/>
                    <a:p>
                      <a:pPr marL="0" marR="0" algn="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extLst>
                  <a:ext uri="{0D108BD9-81ED-4DB2-BD59-A6C34878D82A}">
                    <a16:rowId xmlns:a16="http://schemas.microsoft.com/office/drawing/2014/main" val="10002"/>
                  </a:ext>
                </a:extLst>
              </a:tr>
              <a:tr h="321148">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extLst>
                  <a:ext uri="{0D108BD9-81ED-4DB2-BD59-A6C34878D82A}">
                    <a16:rowId xmlns:a16="http://schemas.microsoft.com/office/drawing/2014/main" val="10003"/>
                  </a:ext>
                </a:extLst>
              </a:tr>
              <a:tr h="321148">
                <a:tc>
                  <a:txBody>
                    <a:bodyPr/>
                    <a:lstStyle/>
                    <a:p>
                      <a:pPr marL="0" marR="0" algn="r">
                        <a:lnSpc>
                          <a:spcPct val="125000"/>
                        </a:lnSpc>
                        <a:spcBef>
                          <a:spcPts val="0"/>
                        </a:spcBef>
                        <a:spcAft>
                          <a:spcPts val="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dirty="0">
                          <a:effectLst/>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dirty="0">
                          <a:effectLst/>
                        </a:rPr>
                        <a:t>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extLst>
                  <a:ext uri="{0D108BD9-81ED-4DB2-BD59-A6C34878D82A}">
                    <a16:rowId xmlns:a16="http://schemas.microsoft.com/office/drawing/2014/main" val="10004"/>
                  </a:ext>
                </a:extLst>
              </a:tr>
              <a:tr h="877442">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b="1" dirty="0">
                          <a:solidFill>
                            <a:schemeClr val="accent4">
                              <a:lumMod val="75000"/>
                            </a:schemeClr>
                          </a:solidFill>
                          <a:effectLst/>
                        </a:rPr>
                        <a:t>Judgement for Possession Signed</a:t>
                      </a:r>
                      <a:endParaRPr lang="en-US" sz="18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a:effectLst/>
                        </a:rPr>
                        <a:t>(Day 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a:effectLst/>
                        </a:rPr>
                        <a:t>(Day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a:effectLst/>
                        </a:rPr>
                        <a:t>(Day 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dirty="0">
                          <a:effectLst/>
                        </a:rPr>
                        <a:t>Day 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extLst>
                  <a:ext uri="{0D108BD9-81ED-4DB2-BD59-A6C34878D82A}">
                    <a16:rowId xmlns:a16="http://schemas.microsoft.com/office/drawing/2014/main" val="10005"/>
                  </a:ext>
                </a:extLst>
              </a:tr>
              <a:tr h="321148">
                <a:tc>
                  <a:txBody>
                    <a:bodyPr/>
                    <a:lstStyle/>
                    <a:p>
                      <a:pPr marL="0" marR="0" algn="r">
                        <a:lnSpc>
                          <a:spcPct val="125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11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dirty="0">
                          <a:effectLst/>
                        </a:rPr>
                        <a:t>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14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dirty="0">
                          <a:effectLst/>
                        </a:rPr>
                        <a:t>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extLst>
                  <a:ext uri="{0D108BD9-81ED-4DB2-BD59-A6C34878D82A}">
                    <a16:rowId xmlns:a16="http://schemas.microsoft.com/office/drawing/2014/main" val="10006"/>
                  </a:ext>
                </a:extLst>
              </a:tr>
              <a:tr h="1838327">
                <a:tc>
                  <a:txBody>
                    <a:bodyPr/>
                    <a:lstStyle/>
                    <a:p>
                      <a:pPr marL="0" marR="0" algn="ctr">
                        <a:lnSpc>
                          <a:spcPct val="107000"/>
                        </a:lnSpc>
                        <a:spcBef>
                          <a:spcPts val="0"/>
                        </a:spcBef>
                        <a:spcAft>
                          <a:spcPts val="0"/>
                        </a:spcAft>
                      </a:pPr>
                      <a:r>
                        <a:rPr lang="en-US" sz="1800" dirty="0">
                          <a:solidFill>
                            <a:schemeClr val="bg2"/>
                          </a:solidFill>
                          <a:effectLst/>
                        </a:rPr>
                        <a:t>(Day 5)</a:t>
                      </a:r>
                    </a:p>
                    <a:p>
                      <a:pPr marL="0" marR="0" algn="ctr">
                        <a:lnSpc>
                          <a:spcPct val="107000"/>
                        </a:lnSpc>
                        <a:spcBef>
                          <a:spcPts val="0"/>
                        </a:spcBef>
                        <a:spcAft>
                          <a:spcPts val="0"/>
                        </a:spcAft>
                      </a:pPr>
                      <a:r>
                        <a:rPr lang="en-US" sz="1800" dirty="0">
                          <a:solidFill>
                            <a:schemeClr val="bg2"/>
                          </a:solidFill>
                          <a:effectLst/>
                        </a:rPr>
                        <a:t>Fifth day ends on a Sunday; </a:t>
                      </a:r>
                    </a:p>
                    <a:p>
                      <a:pPr marL="0" marR="0" algn="ctr">
                        <a:lnSpc>
                          <a:spcPct val="107000"/>
                        </a:lnSpc>
                        <a:spcBef>
                          <a:spcPts val="0"/>
                        </a:spcBef>
                        <a:spcAft>
                          <a:spcPts val="0"/>
                        </a:spcAft>
                      </a:pPr>
                      <a:r>
                        <a:rPr lang="en-US" sz="1800" dirty="0">
                          <a:solidFill>
                            <a:schemeClr val="bg2"/>
                          </a:solidFill>
                          <a:effectLst/>
                        </a:rPr>
                        <a:t>therefore, defendant has until next day that is not a Saturday, Sunday, or legal holiday to file an appeal</a:t>
                      </a:r>
                    </a:p>
                  </a:txBody>
                  <a:tcPr marL="25400" marR="25400" marT="0" marB="0"/>
                </a:tc>
                <a:tc>
                  <a:txBody>
                    <a:bodyPr/>
                    <a:lstStyle/>
                    <a:p>
                      <a:pPr marL="0" marR="0" algn="ctr">
                        <a:lnSpc>
                          <a:spcPct val="107000"/>
                        </a:lnSpc>
                        <a:spcBef>
                          <a:spcPts val="0"/>
                        </a:spcBef>
                        <a:spcAft>
                          <a:spcPts val="0"/>
                        </a:spcAft>
                      </a:pPr>
                      <a:r>
                        <a:rPr lang="en-US" sz="1800" b="1" dirty="0">
                          <a:solidFill>
                            <a:srgbClr val="0070C0"/>
                          </a:solidFill>
                          <a:effectLst/>
                        </a:rPr>
                        <a:t>(Day 6)</a:t>
                      </a:r>
                    </a:p>
                    <a:p>
                      <a:pPr marL="0" marR="0" algn="ctr">
                        <a:lnSpc>
                          <a:spcPct val="107000"/>
                        </a:lnSpc>
                        <a:spcBef>
                          <a:spcPts val="0"/>
                        </a:spcBef>
                        <a:spcAft>
                          <a:spcPts val="0"/>
                        </a:spcAft>
                      </a:pPr>
                      <a:r>
                        <a:rPr lang="en-US" sz="1800" b="1" dirty="0">
                          <a:solidFill>
                            <a:srgbClr val="0070C0"/>
                          </a:solidFill>
                          <a:effectLst/>
                        </a:rPr>
                        <a:t>Court closes before </a:t>
                      </a:r>
                    </a:p>
                    <a:p>
                      <a:pPr marL="0" marR="0" algn="ctr">
                        <a:lnSpc>
                          <a:spcPct val="107000"/>
                        </a:lnSpc>
                        <a:spcBef>
                          <a:spcPts val="0"/>
                        </a:spcBef>
                        <a:spcAft>
                          <a:spcPts val="0"/>
                        </a:spcAft>
                      </a:pPr>
                      <a:r>
                        <a:rPr lang="en-US" sz="1800" b="1" dirty="0">
                          <a:solidFill>
                            <a:srgbClr val="0070C0"/>
                          </a:solidFill>
                          <a:effectLst/>
                        </a:rPr>
                        <a:t>5:00 p.m.; therefore, defendant has until </a:t>
                      </a:r>
                    </a:p>
                    <a:p>
                      <a:pPr marL="0" marR="0" algn="ctr">
                        <a:lnSpc>
                          <a:spcPct val="107000"/>
                        </a:lnSpc>
                        <a:spcBef>
                          <a:spcPts val="0"/>
                        </a:spcBef>
                        <a:spcAft>
                          <a:spcPts val="0"/>
                        </a:spcAft>
                      </a:pPr>
                      <a:r>
                        <a:rPr lang="en-US" sz="1800" b="1" dirty="0">
                          <a:solidFill>
                            <a:srgbClr val="0070C0"/>
                          </a:solidFill>
                          <a:effectLst/>
                        </a:rPr>
                        <a:t>the next day to file appeal</a:t>
                      </a:r>
                      <a:endPar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07000"/>
                        </a:lnSpc>
                        <a:spcBef>
                          <a:spcPts val="0"/>
                        </a:spcBef>
                        <a:spcAft>
                          <a:spcPts val="0"/>
                        </a:spcAft>
                      </a:pPr>
                      <a:r>
                        <a:rPr lang="en-US" sz="1800" b="1" dirty="0">
                          <a:solidFill>
                            <a:srgbClr val="FF0000"/>
                          </a:solidFill>
                          <a:effectLst/>
                        </a:rPr>
                        <a:t>(Day 7)</a:t>
                      </a:r>
                    </a:p>
                    <a:p>
                      <a:pPr marL="0" marR="0" algn="ctr">
                        <a:lnSpc>
                          <a:spcPct val="107000"/>
                        </a:lnSpc>
                        <a:spcBef>
                          <a:spcPts val="0"/>
                        </a:spcBef>
                        <a:spcAft>
                          <a:spcPts val="0"/>
                        </a:spcAft>
                      </a:pPr>
                      <a:r>
                        <a:rPr lang="en-US" sz="1800" b="1" dirty="0">
                          <a:solidFill>
                            <a:srgbClr val="FF0000"/>
                          </a:solidFill>
                          <a:effectLst/>
                        </a:rPr>
                        <a:t>Deadline to file appeal</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07000"/>
                        </a:lnSpc>
                        <a:spcBef>
                          <a:spcPts val="0"/>
                        </a:spcBef>
                        <a:spcAft>
                          <a:spcPts val="0"/>
                        </a:spcAft>
                      </a:pPr>
                      <a:r>
                        <a:rPr lang="en-US" sz="1800" b="1" dirty="0">
                          <a:solidFill>
                            <a:srgbClr val="00B050"/>
                          </a:solidFill>
                          <a:effectLst/>
                        </a:rPr>
                        <a:t>(Day 8)</a:t>
                      </a:r>
                    </a:p>
                    <a:p>
                      <a:pPr marL="0" marR="0" algn="ctr">
                        <a:lnSpc>
                          <a:spcPct val="107000"/>
                        </a:lnSpc>
                        <a:spcBef>
                          <a:spcPts val="0"/>
                        </a:spcBef>
                        <a:spcAft>
                          <a:spcPts val="0"/>
                        </a:spcAft>
                      </a:pPr>
                      <a:r>
                        <a:rPr lang="en-US" sz="1800" b="1" dirty="0">
                          <a:solidFill>
                            <a:srgbClr val="00B050"/>
                          </a:solidFill>
                          <a:effectLst/>
                        </a:rPr>
                        <a:t>First day a writ of </a:t>
                      </a:r>
                    </a:p>
                    <a:p>
                      <a:pPr marL="0" marR="0" algn="ctr">
                        <a:lnSpc>
                          <a:spcPct val="107000"/>
                        </a:lnSpc>
                        <a:spcBef>
                          <a:spcPts val="0"/>
                        </a:spcBef>
                        <a:spcAft>
                          <a:spcPts val="0"/>
                        </a:spcAft>
                      </a:pPr>
                      <a:r>
                        <a:rPr lang="en-US" sz="1800" b="1" dirty="0">
                          <a:solidFill>
                            <a:srgbClr val="00B050"/>
                          </a:solidFill>
                          <a:effectLst/>
                        </a:rPr>
                        <a:t>possession may issue</a:t>
                      </a:r>
                      <a:endParaRPr lang="en-US"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extLst>
                  <a:ext uri="{0D108BD9-81ED-4DB2-BD59-A6C34878D82A}">
                    <a16:rowId xmlns:a16="http://schemas.microsoft.com/office/drawing/2014/main" val="10007"/>
                  </a:ext>
                </a:extLst>
              </a:tr>
              <a:tr h="321148">
                <a:tc>
                  <a:txBody>
                    <a:bodyPr/>
                    <a:lstStyle/>
                    <a:p>
                      <a:pPr marL="0" marR="0" algn="r">
                        <a:lnSpc>
                          <a:spcPct val="125000"/>
                        </a:lnSpc>
                        <a:spcBef>
                          <a:spcPts val="0"/>
                        </a:spcBef>
                        <a:spcAft>
                          <a:spcPts val="0"/>
                        </a:spcAft>
                      </a:pPr>
                      <a:r>
                        <a:rPr lang="en-US" sz="1800">
                          <a:effectLst/>
                        </a:rPr>
                        <a:t>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dirty="0">
                          <a:effectLst/>
                        </a:rPr>
                        <a:t>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dirty="0">
                          <a:effectLst/>
                        </a:rPr>
                        <a:t>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dirty="0">
                          <a:effectLst/>
                        </a:rPr>
                        <a:t>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dirty="0">
                          <a:effectLst/>
                        </a:rPr>
                        <a:t>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dirty="0">
                          <a:effectLst/>
                        </a:rPr>
                        <a:t>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extLst>
                  <a:ext uri="{0D108BD9-81ED-4DB2-BD59-A6C34878D82A}">
                    <a16:rowId xmlns:a16="http://schemas.microsoft.com/office/drawing/2014/main" val="10008"/>
                  </a:ext>
                </a:extLst>
              </a:tr>
              <a:tr h="321148">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extLst>
                  <a:ext uri="{0D108BD9-81ED-4DB2-BD59-A6C34878D82A}">
                    <a16:rowId xmlns:a16="http://schemas.microsoft.com/office/drawing/2014/main" val="10009"/>
                  </a:ext>
                </a:extLst>
              </a:tr>
              <a:tr h="321148">
                <a:tc>
                  <a:txBody>
                    <a:bodyPr/>
                    <a:lstStyle/>
                    <a:p>
                      <a:pPr marL="0" marR="0" algn="r">
                        <a:lnSpc>
                          <a:spcPct val="125000"/>
                        </a:lnSpc>
                        <a:spcBef>
                          <a:spcPts val="0"/>
                        </a:spcBef>
                        <a:spcAft>
                          <a:spcPts val="0"/>
                        </a:spcAft>
                      </a:pPr>
                      <a:r>
                        <a:rPr lang="en-US" sz="1800">
                          <a:effectLst/>
                        </a:rPr>
                        <a:t>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26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28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a:effectLst/>
                        </a:rPr>
                        <a:t>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tc>
                  <a:txBody>
                    <a:bodyPr/>
                    <a:lstStyle/>
                    <a:p>
                      <a:pPr marL="0" marR="0" algn="r">
                        <a:lnSpc>
                          <a:spcPct val="125000"/>
                        </a:lnSpc>
                        <a:spcBef>
                          <a:spcPts val="0"/>
                        </a:spcBef>
                        <a:spcAft>
                          <a:spcPts val="0"/>
                        </a:spcAft>
                      </a:pPr>
                      <a:r>
                        <a:rPr lang="en-US" sz="1800" dirty="0">
                          <a:effectLst/>
                        </a:rPr>
                        <a:t>30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nchor="ctr"/>
                </a:tc>
                <a:extLst>
                  <a:ext uri="{0D108BD9-81ED-4DB2-BD59-A6C34878D82A}">
                    <a16:rowId xmlns:a16="http://schemas.microsoft.com/office/drawing/2014/main" val="10010"/>
                  </a:ext>
                </a:extLst>
              </a:tr>
              <a:tr h="321148">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tc>
                  <a:txBody>
                    <a:bodyPr/>
                    <a:lstStyle/>
                    <a:p>
                      <a:pPr marL="0" marR="0" algn="ctr">
                        <a:lnSpc>
                          <a:spcPct val="12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22396178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E404F-8C22-47BC-B5B5-4A87677E46BD}"/>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What is the Last Day That a Court May Issue a Writ of Possession?</a:t>
            </a:r>
          </a:p>
        </p:txBody>
      </p:sp>
      <p:sp>
        <p:nvSpPr>
          <p:cNvPr id="3" name="Content Placeholder 2">
            <a:extLst>
              <a:ext uri="{FF2B5EF4-FFF2-40B4-BE49-F238E27FC236}">
                <a16:creationId xmlns:a16="http://schemas.microsoft.com/office/drawing/2014/main" id="{0D5806D3-C5D0-4425-ABC0-14ECA48A197A}"/>
              </a:ext>
            </a:extLst>
          </p:cNvPr>
          <p:cNvSpPr>
            <a:spLocks noGrp="1"/>
          </p:cNvSpPr>
          <p:nvPr>
            <p:ph idx="1"/>
          </p:nvPr>
        </p:nvSpPr>
        <p:spPr>
          <a:xfrm>
            <a:off x="4976031" y="963877"/>
            <a:ext cx="6377769" cy="4930246"/>
          </a:xfrm>
        </p:spPr>
        <p:txBody>
          <a:bodyPr anchor="ctr">
            <a:normAutofit/>
          </a:bodyPr>
          <a:lstStyle/>
          <a:p>
            <a:r>
              <a:rPr lang="en-US" dirty="0"/>
              <a:t>The court may not normally issue a writ of possession more than</a:t>
            </a:r>
            <a:r>
              <a:rPr lang="en-US" b="1" dirty="0"/>
              <a:t> </a:t>
            </a:r>
            <a:r>
              <a:rPr lang="en-US" b="1" dirty="0">
                <a:solidFill>
                  <a:srgbClr val="00B0F0"/>
                </a:solidFill>
              </a:rPr>
              <a:t>________ </a:t>
            </a:r>
            <a:r>
              <a:rPr lang="en-US" dirty="0"/>
              <a:t>after the judgment for possession was signed.</a:t>
            </a:r>
          </a:p>
          <a:p>
            <a:endParaRPr lang="en-US" dirty="0"/>
          </a:p>
          <a:p>
            <a:r>
              <a:rPr lang="en-US" dirty="0">
                <a:solidFill>
                  <a:schemeClr val="bg1">
                    <a:lumMod val="10000"/>
                  </a:schemeClr>
                </a:solidFill>
              </a:rPr>
              <a:t>But the judge may extend this deadline up to 90 days if the court finds there is good cause for extending the time. </a:t>
            </a:r>
          </a:p>
        </p:txBody>
      </p:sp>
    </p:spTree>
    <p:extLst>
      <p:ext uri="{BB962C8B-B14F-4D97-AF65-F5344CB8AC3E}">
        <p14:creationId xmlns:p14="http://schemas.microsoft.com/office/powerpoint/2010/main" val="36349140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04F67-3E19-44A3-8B75-4345973D3425}"/>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How Long is the Writ of Possession Good For?</a:t>
            </a:r>
          </a:p>
        </p:txBody>
      </p:sp>
      <p:sp>
        <p:nvSpPr>
          <p:cNvPr id="3" name="Content Placeholder 2">
            <a:extLst>
              <a:ext uri="{FF2B5EF4-FFF2-40B4-BE49-F238E27FC236}">
                <a16:creationId xmlns:a16="http://schemas.microsoft.com/office/drawing/2014/main" id="{CA5FC74C-0999-4919-AB00-6596824CCA5D}"/>
              </a:ext>
            </a:extLst>
          </p:cNvPr>
          <p:cNvSpPr>
            <a:spLocks noGrp="1"/>
          </p:cNvSpPr>
          <p:nvPr>
            <p:ph idx="1"/>
          </p:nvPr>
        </p:nvSpPr>
        <p:spPr>
          <a:xfrm>
            <a:off x="4976031" y="963877"/>
            <a:ext cx="6377769" cy="4930246"/>
          </a:xfrm>
        </p:spPr>
        <p:txBody>
          <a:bodyPr anchor="ctr">
            <a:normAutofit/>
          </a:bodyPr>
          <a:lstStyle/>
          <a:p>
            <a:r>
              <a:rPr lang="en-US" dirty="0"/>
              <a:t>A writ of possession cannot be </a:t>
            </a:r>
            <a:r>
              <a:rPr lang="en-US" i="1" dirty="0"/>
              <a:t>executed</a:t>
            </a:r>
            <a:r>
              <a:rPr lang="en-US" dirty="0"/>
              <a:t> (this is when the constable uses the writ that the court issued to remove the tenant from the property) more than 90 days after the date the judgment for possession was signed.</a:t>
            </a:r>
          </a:p>
          <a:p>
            <a:pPr marL="0" indent="0">
              <a:buNone/>
            </a:pPr>
            <a:endParaRPr lang="en-US" sz="2400" dirty="0"/>
          </a:p>
          <a:p>
            <a:pPr marL="0" indent="0">
              <a:buNone/>
            </a:pPr>
            <a:r>
              <a:rPr lang="en-US" sz="2400" dirty="0"/>
              <a:t>-- Rule 510.8(d)</a:t>
            </a:r>
          </a:p>
          <a:p>
            <a:endParaRPr lang="en-US" sz="2400" dirty="0"/>
          </a:p>
        </p:txBody>
      </p:sp>
    </p:spTree>
    <p:extLst>
      <p:ext uri="{BB962C8B-B14F-4D97-AF65-F5344CB8AC3E}">
        <p14:creationId xmlns:p14="http://schemas.microsoft.com/office/powerpoint/2010/main" val="110004707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7947C-5683-40AF-88F9-7EA84CF2CA33}"/>
              </a:ext>
            </a:extLst>
          </p:cNvPr>
          <p:cNvSpPr>
            <a:spLocks noGrp="1"/>
          </p:cNvSpPr>
          <p:nvPr>
            <p:ph type="ctrTitle"/>
          </p:nvPr>
        </p:nvSpPr>
        <p:spPr>
          <a:xfrm>
            <a:off x="674237" y="914400"/>
            <a:ext cx="3657600" cy="2887579"/>
          </a:xfrm>
        </p:spPr>
        <p:txBody>
          <a:bodyPr vert="horz" lIns="91440" tIns="45720" rIns="91440" bIns="45720" rtlCol="0">
            <a:normAutofit/>
          </a:bodyPr>
          <a:lstStyle/>
          <a:p>
            <a:r>
              <a:rPr lang="en-US" sz="4800">
                <a:solidFill>
                  <a:srgbClr val="FFFFFF"/>
                </a:solidFill>
              </a:rPr>
              <a:t>Questions?</a:t>
            </a:r>
          </a:p>
        </p:txBody>
      </p:sp>
    </p:spTree>
    <p:extLst>
      <p:ext uri="{BB962C8B-B14F-4D97-AF65-F5344CB8AC3E}">
        <p14:creationId xmlns:p14="http://schemas.microsoft.com/office/powerpoint/2010/main" val="339471726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42FBF-C6BA-4B00-A512-313B63EC5A1C}"/>
              </a:ext>
            </a:extLst>
          </p:cNvPr>
          <p:cNvSpPr>
            <a:spLocks noGrp="1"/>
          </p:cNvSpPr>
          <p:nvPr>
            <p:ph type="title"/>
          </p:nvPr>
        </p:nvSpPr>
        <p:spPr>
          <a:xfrm>
            <a:off x="838200" y="963877"/>
            <a:ext cx="3494362" cy="4930246"/>
          </a:xfrm>
        </p:spPr>
        <p:txBody>
          <a:bodyPr>
            <a:normAutofit/>
          </a:bodyPr>
          <a:lstStyle/>
          <a:p>
            <a:r>
              <a:rPr lang="en-US" dirty="0">
                <a:solidFill>
                  <a:schemeClr val="accent1"/>
                </a:solidFill>
              </a:rPr>
              <a:t>Parties</a:t>
            </a:r>
          </a:p>
        </p:txBody>
      </p:sp>
      <p:sp>
        <p:nvSpPr>
          <p:cNvPr id="3" name="Content Placeholder 2">
            <a:extLst>
              <a:ext uri="{FF2B5EF4-FFF2-40B4-BE49-F238E27FC236}">
                <a16:creationId xmlns:a16="http://schemas.microsoft.com/office/drawing/2014/main" id="{BE19A4F1-B372-46D2-8543-5ABEFD5F9CFE}"/>
              </a:ext>
            </a:extLst>
          </p:cNvPr>
          <p:cNvSpPr>
            <a:spLocks noGrp="1"/>
          </p:cNvSpPr>
          <p:nvPr>
            <p:ph idx="1"/>
          </p:nvPr>
        </p:nvSpPr>
        <p:spPr>
          <a:xfrm>
            <a:off x="4976031" y="963877"/>
            <a:ext cx="6377769" cy="4930246"/>
          </a:xfrm>
        </p:spPr>
        <p:txBody>
          <a:bodyPr anchor="ctr">
            <a:normAutofit/>
          </a:bodyPr>
          <a:lstStyle/>
          <a:p>
            <a:r>
              <a:rPr lang="en-US" dirty="0"/>
              <a:t>Landlord = the person who owns the property</a:t>
            </a:r>
          </a:p>
          <a:p>
            <a:r>
              <a:rPr lang="en-US" dirty="0"/>
              <a:t>Tenant = the person renting the property</a:t>
            </a:r>
          </a:p>
          <a:p>
            <a:r>
              <a:rPr lang="en-US" dirty="0"/>
              <a:t>Real Property = land and buildings (like a house)</a:t>
            </a:r>
          </a:p>
        </p:txBody>
      </p:sp>
    </p:spTree>
    <p:extLst>
      <p:ext uri="{BB962C8B-B14F-4D97-AF65-F5344CB8AC3E}">
        <p14:creationId xmlns:p14="http://schemas.microsoft.com/office/powerpoint/2010/main" val="6010798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8"/>
  <p:tag name="TPFULLVERSION" val="8.2.2.1"/>
  <p:tag name="PPTVERSION" val="16"/>
  <p:tag name="TPOS" val="2"/>
  <p:tag name="TPLASTSAVEVERSION" val="6.2 PC"/>
</p:tagLst>
</file>

<file path=ppt/tags/tag10.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B933C9F666454113B4DBDB900606FC56&lt;/guid&gt;&#10;        &lt;description /&gt;&#10;        &lt;date&gt;10/24/2019 10:58:1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177E59B510540E4BD54A28B9C5DA4C0&lt;/guid&gt;&#10;            &lt;repollguid&gt;8FDE3159B462411D9FD4F54E69999A2B&lt;/repollguid&gt;&#10;            &lt;sourceid&gt;146FAC0D0EA14B0FB91552EB8C323A86&lt;/sourceid&gt;&#10;            &lt;questiontext&gt;So what happens if the landlord has other issues they want to address, like wanting to be compensated for damages to the premise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CA5A82544C6D43429478F3EE9A9941EF&lt;/guid&gt;&#10;                    &lt;answertext&gt;They would have to file a separate small claims case to address any other issues.&lt;/answertext&gt;&#10;                    &lt;valuetype&gt;1&lt;/valuetype&gt;&#10;                &lt;/answer&gt;&#10;                &lt;answer&gt;&#10;                    &lt;guid&gt;5449E6F28AE44857AEEF09FC22FD4B1A&lt;/guid&gt;&#10;                    &lt;answertext&gt;They would have to file a case in a different court to address any other issues. &lt;/answertext&gt;&#10;                    &lt;valuetype&gt;-1&lt;/valuetype&gt;&#10;                &lt;/answer&gt;&#10;                &lt;answer&gt;&#10;                    &lt;guid&gt;4F4B8EB94F3E4039B8AB9287E5826C26&lt;/guid&gt;&#10;                    &lt;answertext&gt;There is no remedy available for this under the law.&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Lst>
</file>

<file path=ppt/tags/tag11.xml><?xml version="1.0" encoding="utf-8"?>
<p:tagLst xmlns:a="http://schemas.openxmlformats.org/drawingml/2006/main" xmlns:r="http://schemas.openxmlformats.org/officeDocument/2006/relationships" xmlns:p="http://schemas.openxmlformats.org/presentationml/2006/main">
  <p:tag name="ZEROBASED" val="False"/>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B933C9F666454113B4DBDB900606FC56&lt;/guid&gt;&#10;        &lt;description /&gt;&#10;        &lt;date&gt;10/24/2019 10:58:1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177E59B510540E4BD54A28B9C5DA4C0&lt;/guid&gt;&#10;            &lt;repollguid&gt;8FDE3159B462411D9FD4F54E69999A2B&lt;/repollguid&gt;&#10;            &lt;sourceid&gt;146FAC0D0EA14B0FB91552EB8C323A86&lt;/sourceid&gt;&#10;            &lt;questiontext&gt;So what happens if the landlord has other issues they want to address, like wanting to be compensated for damages to the premise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CA5A82544C6D43429478F3EE9A9941EF&lt;/guid&gt;&#10;                    &lt;answertext&gt;They would have to file a separate small claims case to address any other issues.&lt;/answertext&gt;&#10;                    &lt;valuetype&gt;1&lt;/valuetype&gt;&#10;                &lt;/answer&gt;&#10;                &lt;answer&gt;&#10;                    &lt;guid&gt;5449E6F28AE44857AEEF09FC22FD4B1A&lt;/guid&gt;&#10;                    &lt;answertext&gt;They would have to file a case in a different court to address any other issues. &lt;/answertext&gt;&#10;                    &lt;valuetype&gt;-1&lt;/valuetype&gt;&#10;                &lt;/answer&gt;&#10;                &lt;answer&gt;&#10;                    &lt;guid&gt;4F4B8EB94F3E4039B8AB9287E5826C26&lt;/guid&gt;&#10;                    &lt;answertext&gt;There is no remedy available for this under the law.&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Lst>
</file>

<file path=ppt/tags/tag14.xml><?xml version="1.0" encoding="utf-8"?>
<p:tagLst xmlns:a="http://schemas.openxmlformats.org/drawingml/2006/main" xmlns:r="http://schemas.openxmlformats.org/officeDocument/2006/relationships" xmlns:p="http://schemas.openxmlformats.org/presentationml/2006/main">
  <p:tag name="ZEROBASED" val="False"/>
</p:tagLst>
</file>

<file path=ppt/tags/tag2.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B933C9F666454113B4DBDB900606FC56&lt;/guid&gt;&#10;        &lt;description /&gt;&#10;        &lt;date&gt;10/24/2019 10:58:1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1E84ED43D894D19B969D26D0E4EBE7B&lt;/guid&gt;&#10;            &lt;repollguid&gt;8FDE3159B462411D9FD4F54E69999A2B&lt;/repollguid&gt;&#10;            &lt;sourceid&gt;146FAC0D0EA14B0FB91552EB8C323A86&lt;/sourceid&gt;&#10;            &lt;questiontext&gt;A landlord can pursue eviction of any tenant at any point if they decide they don’t want the tenant living on their property anymore.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CA5A82544C6D43429478F3EE9A9941EF&lt;/guid&gt;&#10;                    &lt;answertext&gt;True&lt;/answertext&gt;&#10;                    &lt;valuetype&gt;-1&lt;/valuetype&gt;&#10;                &lt;/answer&gt;&#10;                &lt;answer&gt;&#10;                    &lt;guid&gt;5449E6F28AE44857AEEF09FC22FD4B1A&lt;/guid&gt;&#10;                    &lt;answertext&gt;False&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B933C9F666454113B4DBDB900606FC56&lt;/guid&gt;&#10;        &lt;description /&gt;&#10;        &lt;date&gt;10/24/2019 10:58:1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EFA6134FB03464C9BE82AA1D782C41E&lt;/guid&gt;&#10;            &lt;repollguid&gt;8FDE3159B462411D9FD4F54E69999A2B&lt;/repollguid&gt;&#10;            &lt;sourceid&gt;146FAC0D0EA14B0FB91552EB8C323A86&lt;/sourceid&gt;&#10;            &lt;questiontext&gt;A landlord gives you an eviction petition to file. You notice that the petition does not include any information about whether there was a proper notice to vacate. You shoul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CA5A82544C6D43429478F3EE9A9941EF&lt;/guid&gt;&#10;                    &lt;answertext&gt;Reject the filing.&lt;/answertext&gt;&#10;                    &lt;valuetype&gt;-1&lt;/valuetype&gt;&#10;                &lt;/answer&gt;&#10;                &lt;answer&gt;&#10;                    &lt;guid&gt;5449E6F28AE44857AEEF09FC22FD4B1A&lt;/guid&gt;&#10;                    &lt;answertext&gt;Tell the landlord that he needs to include information about the notice to vacate in the petition.&lt;/answertext&gt;&#10;                    &lt;valuetype&gt;-1&lt;/valuetype&gt;&#10;                &lt;/answer&gt;&#10;                &lt;answer&gt;&#10;                    &lt;guid&gt;4F4B8EB94F3E4039B8AB9287E5826C26&lt;/guid&gt;&#10;                    &lt;answertext&gt;Accept the filing and flag the potential issue for your judge.&lt;/answertext&gt;&#10;                    &lt;valuetype&gt;1&lt;/valuetype&gt;&#10;                &lt;/answer&gt;&#10;                &lt;answer&gt;&#10;                    &lt;guid&gt;3554B3E188B4404D9B63D69510D9A5AA&lt;/guid&gt;&#10;                    &lt;answertext&gt;Accept the filing and don’t say anything to your judge. &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Lst>
</file>

<file path=ppt/tags/tag5.xml><?xml version="1.0" encoding="utf-8"?>
<p:tagLst xmlns:a="http://schemas.openxmlformats.org/drawingml/2006/main" xmlns:r="http://schemas.openxmlformats.org/officeDocument/2006/relationships" xmlns:p="http://schemas.openxmlformats.org/presentationml/2006/main">
  <p:tag name="ZEROBASED" val="False"/>
</p:tagLst>
</file>

<file path=ppt/tags/tag6.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B933C9F666454113B4DBDB900606FC56&lt;/guid&gt;&#10;        &lt;description /&gt;&#10;        &lt;date&gt;10/24/2019 10:58:1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C261932770E479F9485115C9F00A907&lt;/guid&gt;&#10;            &lt;repollguid&gt;8FDE3159B462411D9FD4F54E69999A2B&lt;/repollguid&gt;&#10;            &lt;sourceid&gt;146FAC0D0EA14B0FB91552EB8C323A86&lt;/sourceid&gt;&#10;            &lt;questiontext&gt;What if the plaintiff asks the court to authorize the plaintiff to serve the defendant? Should this be allowe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CA5A82544C6D43429478F3EE9A9941EF&lt;/guid&gt;&#10;                    &lt;answertext&gt;Yes.&lt;/answertext&gt;&#10;                    &lt;valuetype&gt;-1&lt;/valuetype&gt;&#10;                &lt;/answer&gt;&#10;                &lt;answer&gt;&#10;                    &lt;guid&gt;5449E6F28AE44857AEEF09FC22FD4B1A&lt;/guid&gt;&#10;                    &lt;answertext&gt;No.&lt;/answertext&gt;&#10;                    &lt;valuetype&gt;1&lt;/valuetype&gt;&#10;                &lt;/answer&gt;&#10;                &lt;answer&gt;&#10;                    &lt;guid&gt;4F4B8EB94F3E4039B8AB9287E5826C26&lt;/guid&gt;&#10;                    &lt;answertext&gt;Only if the plaintiff is also a private process server.&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Lst>
</file>

<file path=ppt/tags/tag7.xml><?xml version="1.0" encoding="utf-8"?>
<p:tagLst xmlns:a="http://schemas.openxmlformats.org/drawingml/2006/main" xmlns:r="http://schemas.openxmlformats.org/officeDocument/2006/relationships" xmlns:p="http://schemas.openxmlformats.org/presentationml/2006/main">
  <p:tag name="ZEROBASED" val="False"/>
</p:tagLst>
</file>

<file path=ppt/tags/tag8.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B933C9F666454113B4DBDB900606FC56&lt;/guid&gt;&#10;        &lt;description /&gt;&#10;        &lt;date&gt;10/24/2019 10:58:1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6F5D2B594EF439EBF57EE6A896AB909&lt;/guid&gt;&#10;            &lt;repollguid&gt;8FDE3159B462411D9FD4F54E69999A2B&lt;/repollguid&gt;&#10;            &lt;sourceid&gt;146FAC0D0EA14B0FB91552EB8C323A86&lt;/sourceid&gt;&#10;            &lt;questiontext&gt;What if the defendant is not present when the court calls the case, but appears before a default judgment has been entered. What should the court do?&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CA5A82544C6D43429478F3EE9A9941EF&lt;/guid&gt;&#10;                    &lt;answertext&gt;Proceed with the default judgment.&lt;/answertext&gt;&#10;                    &lt;valuetype&gt;-1&lt;/valuetype&gt;&#10;                &lt;/answer&gt;&#10;                &lt;answer&gt;&#10;                    &lt;guid&gt;5449E6F28AE44857AEEF09FC22FD4B1A&lt;/guid&gt;&#10;                    &lt;answertext&gt;Proceed with the trial and hear evidence from both parties.&lt;/answertext&gt;&#10;                    &lt;valuetype&gt;1&lt;/valuetype&gt;&#10;                &lt;/answer&gt;&#10;                &lt;answer&gt;&#10;                    &lt;guid&gt;4F4B8EB94F3E4039B8AB9287E5826C26&lt;/guid&gt;&#10;                    &lt;answertext&gt;Dismiss the case.&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Lst>
</file>

<file path=ppt/tags/tag9.xml><?xml version="1.0" encoding="utf-8"?>
<p:tagLst xmlns:a="http://schemas.openxmlformats.org/drawingml/2006/main" xmlns:r="http://schemas.openxmlformats.org/officeDocument/2006/relationships" xmlns:p="http://schemas.openxmlformats.org/presentationml/2006/main">
  <p:tag name="ZEROBASED" val="False"/>
</p:tagLst>
</file>

<file path=ppt/theme/theme1.xml><?xml version="1.0" encoding="utf-8"?>
<a:theme xmlns:a="http://schemas.openxmlformats.org/drawingml/2006/main" name="Contents Slide Master">
  <a:themeElements>
    <a:clrScheme name="ALLPPT-COLOR-A08">
      <a:dk1>
        <a:sysClr val="windowText" lastClr="000000"/>
      </a:dk1>
      <a:lt1>
        <a:sysClr val="window" lastClr="FFFFFF"/>
      </a:lt1>
      <a:dk2>
        <a:srgbClr val="1F497D"/>
      </a:dk2>
      <a:lt2>
        <a:srgbClr val="EEECE1"/>
      </a:lt2>
      <a:accent1>
        <a:srgbClr val="61B4F6"/>
      </a:accent1>
      <a:accent2>
        <a:srgbClr val="61B4F6"/>
      </a:accent2>
      <a:accent3>
        <a:srgbClr val="61B4F6"/>
      </a:accent3>
      <a:accent4>
        <a:srgbClr val="61B4F6"/>
      </a:accent4>
      <a:accent5>
        <a:srgbClr val="61B4F6"/>
      </a:accent5>
      <a:accent6>
        <a:srgbClr val="61B4F6"/>
      </a:accent6>
      <a:hlink>
        <a:srgbClr val="000000"/>
      </a:hlink>
      <a:folHlink>
        <a:srgbClr val="00000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1B4F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860</TotalTime>
  <Words>5392</Words>
  <Application>Microsoft Office PowerPoint</Application>
  <PresentationFormat>Widescreen</PresentationFormat>
  <Paragraphs>585</Paragraphs>
  <Slides>84</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84</vt:i4>
      </vt:variant>
    </vt:vector>
  </HeadingPairs>
  <TitlesOfParts>
    <vt:vector size="91" baseType="lpstr">
      <vt:lpstr>Arial</vt:lpstr>
      <vt:lpstr>Calibri</vt:lpstr>
      <vt:lpstr>Calibri Light</vt:lpstr>
      <vt:lpstr>Corbel</vt:lpstr>
      <vt:lpstr>Wingdings 2</vt:lpstr>
      <vt:lpstr>Contents Slide Master</vt:lpstr>
      <vt:lpstr>Office Theme</vt:lpstr>
      <vt:lpstr>Fundamentals of Residential Eviction Cases</vt:lpstr>
      <vt:lpstr>PowerPoint Presentation</vt:lpstr>
      <vt:lpstr>Resources</vt:lpstr>
      <vt:lpstr>Agenda</vt:lpstr>
      <vt:lpstr>Agenda</vt:lpstr>
      <vt:lpstr>Fill In The Blanks As We Go Along</vt:lpstr>
      <vt:lpstr>What is an Eviction Case?</vt:lpstr>
      <vt:lpstr>Eviction Case</vt:lpstr>
      <vt:lpstr>Parties</vt:lpstr>
      <vt:lpstr>What laws and rules apply?</vt:lpstr>
      <vt:lpstr>When Can Someone be Evicted?</vt:lpstr>
      <vt:lpstr>Poll Question #1</vt:lpstr>
      <vt:lpstr>Breach of Lease</vt:lpstr>
      <vt:lpstr>End of Lease</vt:lpstr>
      <vt:lpstr>No Fixed Lease</vt:lpstr>
      <vt:lpstr>Foreclosure</vt:lpstr>
      <vt:lpstr>Squatter</vt:lpstr>
      <vt:lpstr>What Do You Say When They Ask You?</vt:lpstr>
      <vt:lpstr>“Do I Have a Good Case?”</vt:lpstr>
      <vt:lpstr>“Is This The Right Precinct?”</vt:lpstr>
      <vt:lpstr>Notice to Vacate</vt:lpstr>
      <vt:lpstr>“What is a Notice to Vacate?”</vt:lpstr>
      <vt:lpstr>Must Wait to File Suit?</vt:lpstr>
      <vt:lpstr>How Much Notice?</vt:lpstr>
      <vt:lpstr>How Much Notice? --- Tenant of a Foreclosed Property</vt:lpstr>
      <vt:lpstr>How Much Notice? --- Squatter</vt:lpstr>
      <vt:lpstr>Poll Question #2</vt:lpstr>
      <vt:lpstr>Filing an  Eviction Suit</vt:lpstr>
      <vt:lpstr>“How Does an Eviction Suit Get Filed?”</vt:lpstr>
      <vt:lpstr>Filing and Service Fees</vt:lpstr>
      <vt:lpstr>Service Fees</vt:lpstr>
      <vt:lpstr>Petition Requirements</vt:lpstr>
      <vt:lpstr>Where is the Petition Filed?</vt:lpstr>
      <vt:lpstr>Citation &amp; Service</vt:lpstr>
      <vt:lpstr>Issuance of Citation</vt:lpstr>
      <vt:lpstr>“And All Occupants”</vt:lpstr>
      <vt:lpstr>Occupants vs. Tenants</vt:lpstr>
      <vt:lpstr>PowerPoint Presentation</vt:lpstr>
      <vt:lpstr>What Does the Citation Include?</vt:lpstr>
      <vt:lpstr>What Does the Citation Include? (Continued)</vt:lpstr>
      <vt:lpstr>How Does the Tenant Get the Citation?</vt:lpstr>
      <vt:lpstr>Poll Question #3</vt:lpstr>
      <vt:lpstr>Service of Citation </vt:lpstr>
      <vt:lpstr>When Does the Tenant Have to be Served?</vt:lpstr>
      <vt:lpstr>How Do You Set an Eviction Case for Trial?</vt:lpstr>
      <vt:lpstr>Setting the Trial Date</vt:lpstr>
      <vt:lpstr>How Do You Count the Time to Set the Trial Date?</vt:lpstr>
      <vt:lpstr>   Setting Trial Date Example </vt:lpstr>
      <vt:lpstr>The case was filed on the 2nd, and the 12th and 23rd are holidays.  When is the first day trial can be set?  When is the last day trial can be set?  Use the “Annotate” tool to answer! (Heart stamp for first day, star stamp for last day)</vt:lpstr>
      <vt:lpstr>Notice of the Trial Date</vt:lpstr>
      <vt:lpstr>What Does the Tenant Have to Do Once They are Served?</vt:lpstr>
      <vt:lpstr>Default Judgment</vt:lpstr>
      <vt:lpstr>What is a Default Judgment?</vt:lpstr>
      <vt:lpstr>Requirements for Granting Default Judgment When No Answer Has Been Filed</vt:lpstr>
      <vt:lpstr>Servicemembers Civil Relief Act –  If Defendant Is In Military or It Is Uncertain</vt:lpstr>
      <vt:lpstr>Requirements for Granting Default Judgment When an Answer Has Been Filed</vt:lpstr>
      <vt:lpstr>Notice of Default Judgment</vt:lpstr>
      <vt:lpstr>Poll Question #4</vt:lpstr>
      <vt:lpstr>Trial</vt:lpstr>
      <vt:lpstr>Proceeding with the Trial</vt:lpstr>
      <vt:lpstr>Jury Trial</vt:lpstr>
      <vt:lpstr>Postponement</vt:lpstr>
      <vt:lpstr>No Motion for New Trial</vt:lpstr>
      <vt:lpstr>Judgment</vt:lpstr>
      <vt:lpstr>Written Judgment</vt:lpstr>
      <vt:lpstr>Judgment for Landlord</vt:lpstr>
      <vt:lpstr>Poll Question #5</vt:lpstr>
      <vt:lpstr>Judgment for Tenant</vt:lpstr>
      <vt:lpstr>Judgment for Nonpayment of Rent Eviction – Appeal Bond Amount</vt:lpstr>
      <vt:lpstr>Judgment for Nonpayment of Rent Eviction – Rent Amount</vt:lpstr>
      <vt:lpstr>Appeal</vt:lpstr>
      <vt:lpstr>PowerPoint Presentation</vt:lpstr>
      <vt:lpstr>Writ of Possession</vt:lpstr>
      <vt:lpstr>What is a Writ of Possession?</vt:lpstr>
      <vt:lpstr>How Does a Landlord Get a Writ of Possession?</vt:lpstr>
      <vt:lpstr>What if the Tenant Appeals?</vt:lpstr>
      <vt:lpstr>So How Long Does the Landlord Have to Wait Before They Can Request a Writ of Possession?</vt:lpstr>
      <vt:lpstr>Poll Question #6</vt:lpstr>
      <vt:lpstr>How Do you Count the Time for When a Writ of Possession May Issue?</vt:lpstr>
      <vt:lpstr>Example of Timeline for Issuing Writ of Possession</vt:lpstr>
      <vt:lpstr>Example of Timeline for Issuing Writ of Possession</vt:lpstr>
      <vt:lpstr>What is the Last Day That a Court May Issue a Writ of Possession?</vt:lpstr>
      <vt:lpstr>How Long is the Writ of Possession Good For?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Residential Eviction Cases</dc:title>
  <dc:creator>Glisan, Rebecca J</dc:creator>
  <cp:lastModifiedBy>Villarreal, Laura Estela</cp:lastModifiedBy>
  <cp:revision>37</cp:revision>
  <dcterms:created xsi:type="dcterms:W3CDTF">2020-08-20T19:10:11Z</dcterms:created>
  <dcterms:modified xsi:type="dcterms:W3CDTF">2022-01-05T20:16:58Z</dcterms:modified>
</cp:coreProperties>
</file>