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3792" autoAdjust="0"/>
  </p:normalViewPr>
  <p:slideViewPr>
    <p:cSldViewPr snapToGrid="0">
      <p:cViewPr varScale="1">
        <p:scale>
          <a:sx n="47" d="100"/>
          <a:sy n="47" d="100"/>
        </p:scale>
        <p:origin x="8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11.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DF197285-76B4-439E-B867-2EDF492F290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906C7F1-7867-4085-8B9D-3FFB3F1C1FBE}">
      <dgm:prSet/>
      <dgm:spPr/>
      <dgm:t>
        <a:bodyPr/>
        <a:lstStyle/>
        <a:p>
          <a:r>
            <a:rPr lang="en-US" dirty="0"/>
            <a:t>Your coworkers won’t be able to hear your ideas or take you seriously when there is a pile of dirty clothes in the corner behind you. You also want to avoid looking like you work from the inside of a cave because of bad lighting.</a:t>
          </a:r>
        </a:p>
      </dgm:t>
      <dgm:extLst>
        <a:ext uri="{E40237B7-FDA0-4F09-8148-C483321AD2D9}">
          <dgm14:cNvPr xmlns:dgm14="http://schemas.microsoft.com/office/drawing/2010/diagram" id="0" name="" descr="Your coworkers won’t be able to hear your ideas or take you seriously when there is a pile of dirty clothes in the corner behind you. You also want to avoid looking like you work from the inside of a cave because of bad lighting.&#10;"/>
        </a:ext>
      </dgm:extLst>
    </dgm:pt>
    <dgm:pt modelId="{EB5CDC3F-F0D6-477F-B719-D2D96C7423AD}" type="parTrans" cxnId="{2B276A04-0E59-41E3-8AD0-0BE51BB0E4F1}">
      <dgm:prSet/>
      <dgm:spPr/>
      <dgm:t>
        <a:bodyPr/>
        <a:lstStyle/>
        <a:p>
          <a:endParaRPr lang="en-US"/>
        </a:p>
      </dgm:t>
    </dgm:pt>
    <dgm:pt modelId="{0D4EC6B5-AD3E-4426-A53F-BAF1F0EC7EB4}" type="sibTrans" cxnId="{2B276A04-0E59-41E3-8AD0-0BE51BB0E4F1}">
      <dgm:prSet/>
      <dgm:spPr/>
      <dgm:t>
        <a:bodyPr/>
        <a:lstStyle/>
        <a:p>
          <a:endParaRPr lang="en-US"/>
        </a:p>
      </dgm:t>
    </dgm:pt>
    <dgm:pt modelId="{B3D75B33-5890-44A8-93C2-42E1D7771D55}">
      <dgm:prSet/>
      <dgm:spPr/>
      <dgm:t>
        <a:bodyPr/>
        <a:lstStyle/>
        <a:p>
          <a:r>
            <a:rPr lang="en-US" dirty="0"/>
            <a:t>Adjust your work setup so that you face a window or are exposed to plenty of light. And make sure your background is professional and work appropriate! This means:</a:t>
          </a:r>
        </a:p>
      </dgm:t>
      <dgm:extLst>
        <a:ext uri="{E40237B7-FDA0-4F09-8148-C483321AD2D9}">
          <dgm14:cNvPr xmlns:dgm14="http://schemas.microsoft.com/office/drawing/2010/diagram" id="0" name="" descr="Adjust your work setup so that you face a window or are exposed to plenty of light. And make sure your background is professional and work appropriate! This means:&#10;"/>
        </a:ext>
      </dgm:extLst>
    </dgm:pt>
    <dgm:pt modelId="{AFDD17E1-9EA8-4000-871D-2C1E17DBDCDF}" type="parTrans" cxnId="{79E54479-0E39-441F-8A10-C8ABA28A7EB1}">
      <dgm:prSet/>
      <dgm:spPr/>
      <dgm:t>
        <a:bodyPr/>
        <a:lstStyle/>
        <a:p>
          <a:endParaRPr lang="en-US"/>
        </a:p>
      </dgm:t>
    </dgm:pt>
    <dgm:pt modelId="{F606D91D-547F-4293-8DD0-B8535359EC5B}" type="sibTrans" cxnId="{79E54479-0E39-441F-8A10-C8ABA28A7EB1}">
      <dgm:prSet/>
      <dgm:spPr/>
      <dgm:t>
        <a:bodyPr/>
        <a:lstStyle/>
        <a:p>
          <a:endParaRPr lang="en-US"/>
        </a:p>
      </dgm:t>
    </dgm:pt>
    <dgm:pt modelId="{BE733D84-716F-4DE0-AA01-9B72994F18A5}">
      <dgm:prSet/>
      <dgm:spPr/>
      <dgm:t>
        <a:bodyPr/>
        <a:lstStyle/>
        <a:p>
          <a:r>
            <a:rPr lang="en-US" dirty="0"/>
            <a:t>No beds (unmade or made) in the background</a:t>
          </a:r>
        </a:p>
      </dgm:t>
    </dgm:pt>
    <dgm:pt modelId="{4DD36DBD-A521-4D28-8D37-E795EEFD77AF}" type="parTrans" cxnId="{7C6EF81B-CBC2-4249-8FB9-1F0BE1A69BDB}">
      <dgm:prSet/>
      <dgm:spPr/>
      <dgm:t>
        <a:bodyPr/>
        <a:lstStyle/>
        <a:p>
          <a:endParaRPr lang="en-US"/>
        </a:p>
      </dgm:t>
    </dgm:pt>
    <dgm:pt modelId="{167F418F-40BB-4333-AEAD-0F0B87B137B8}" type="sibTrans" cxnId="{7C6EF81B-CBC2-4249-8FB9-1F0BE1A69BDB}">
      <dgm:prSet/>
      <dgm:spPr/>
      <dgm:t>
        <a:bodyPr/>
        <a:lstStyle/>
        <a:p>
          <a:endParaRPr lang="en-US"/>
        </a:p>
      </dgm:t>
    </dgm:pt>
    <dgm:pt modelId="{B6A3E310-0ACE-48AD-8BF7-24AE3DFA56B1}">
      <dgm:prSet/>
      <dgm:spPr/>
      <dgm:t>
        <a:bodyPr/>
        <a:lstStyle/>
        <a:p>
          <a:r>
            <a:rPr lang="en-US" dirty="0"/>
            <a:t>No messy rooms or open closets where everyone can see your clutter</a:t>
          </a:r>
        </a:p>
      </dgm:t>
    </dgm:pt>
    <dgm:pt modelId="{4121E568-4A8F-4773-8814-934E3A285C2B}" type="parTrans" cxnId="{A3630001-C0D8-462D-A127-25F635436603}">
      <dgm:prSet/>
      <dgm:spPr/>
      <dgm:t>
        <a:bodyPr/>
        <a:lstStyle/>
        <a:p>
          <a:endParaRPr lang="en-US"/>
        </a:p>
      </dgm:t>
    </dgm:pt>
    <dgm:pt modelId="{B36BF923-0F72-4CDE-9F0D-6A50E46E9B87}" type="sibTrans" cxnId="{A3630001-C0D8-462D-A127-25F635436603}">
      <dgm:prSet/>
      <dgm:spPr/>
      <dgm:t>
        <a:bodyPr/>
        <a:lstStyle/>
        <a:p>
          <a:endParaRPr lang="en-US"/>
        </a:p>
      </dgm:t>
    </dgm:pt>
    <dgm:pt modelId="{138947C5-47AF-4991-B3D2-2DCD0D55D2F3}">
      <dgm:prSet/>
      <dgm:spPr/>
      <dgm:t>
        <a:bodyPr/>
        <a:lstStyle/>
        <a:p>
          <a:r>
            <a:rPr lang="en-US" dirty="0"/>
            <a:t>No NSFW artwork</a:t>
          </a:r>
        </a:p>
      </dgm:t>
    </dgm:pt>
    <dgm:pt modelId="{F6CE175C-5FC1-4C5A-9BF5-46125249EFAE}" type="parTrans" cxnId="{EFC03DF7-B6F4-4B91-B61A-519E194FDB41}">
      <dgm:prSet/>
      <dgm:spPr/>
      <dgm:t>
        <a:bodyPr/>
        <a:lstStyle/>
        <a:p>
          <a:endParaRPr lang="en-US"/>
        </a:p>
      </dgm:t>
    </dgm:pt>
    <dgm:pt modelId="{61693B5A-FC33-4C1F-BE0C-052250A6FFF0}" type="sibTrans" cxnId="{EFC03DF7-B6F4-4B91-B61A-519E194FDB41}">
      <dgm:prSet/>
      <dgm:spPr/>
      <dgm:t>
        <a:bodyPr/>
        <a:lstStyle/>
        <a:p>
          <a:endParaRPr lang="en-US"/>
        </a:p>
      </dgm:t>
    </dgm:pt>
    <dgm:pt modelId="{72F89CB6-AE9B-4615-855C-DB52C132A571}">
      <dgm:prSet/>
      <dgm:spPr/>
      <dgm:t>
        <a:bodyPr/>
        <a:lstStyle/>
        <a:p>
          <a:r>
            <a:rPr lang="en-US" dirty="0"/>
            <a:t>While kids and pets are adorable (and a much needed distraction when you’re feeling overwhelmed), your coworkers won’t love having to talk over a screaming child or barking dog. So, be mindful of noise and…</a:t>
          </a:r>
        </a:p>
      </dgm:t>
      <dgm:extLst>
        <a:ext uri="{E40237B7-FDA0-4F09-8148-C483321AD2D9}">
          <dgm14:cNvPr xmlns:dgm14="http://schemas.microsoft.com/office/drawing/2010/diagram" id="0" name="" descr="While kids and pets are adorable (and a much needed distraction when you’re feeling overwhelmed), your coworkers won’t love having to talk over a screaming child or barking dog. So, be mindful of noise and…&#10;"/>
        </a:ext>
      </dgm:extLst>
    </dgm:pt>
    <dgm:pt modelId="{6B0EF65A-A77D-4A2A-B2E9-7FD9F21AB8A1}" type="parTrans" cxnId="{6280D0CB-65FF-4720-9907-9F01321B79EB}">
      <dgm:prSet/>
      <dgm:spPr/>
      <dgm:t>
        <a:bodyPr/>
        <a:lstStyle/>
        <a:p>
          <a:endParaRPr lang="en-US"/>
        </a:p>
      </dgm:t>
    </dgm:pt>
    <dgm:pt modelId="{EF794A4F-C6EB-4636-9238-792FD3944A10}" type="sibTrans" cxnId="{6280D0CB-65FF-4720-9907-9F01321B79EB}">
      <dgm:prSet/>
      <dgm:spPr/>
      <dgm:t>
        <a:bodyPr/>
        <a:lstStyle/>
        <a:p>
          <a:endParaRPr lang="en-US"/>
        </a:p>
      </dgm:t>
    </dgm:pt>
    <dgm:pt modelId="{5DF11C92-B242-4EB5-9048-019624E7E24F}" type="pres">
      <dgm:prSet presAssocID="{DF197285-76B4-439E-B867-2EDF492F2901}" presName="root" presStyleCnt="0">
        <dgm:presLayoutVars>
          <dgm:dir/>
          <dgm:resizeHandles val="exact"/>
        </dgm:presLayoutVars>
      </dgm:prSet>
      <dgm:spPr/>
    </dgm:pt>
    <dgm:pt modelId="{F138864B-6573-4B25-A88D-A54B87742005}" type="pres">
      <dgm:prSet presAssocID="{3906C7F1-7867-4085-8B9D-3FFB3F1C1FBE}" presName="compNode" presStyleCnt="0"/>
      <dgm:spPr/>
    </dgm:pt>
    <dgm:pt modelId="{2A7D662F-570D-42C6-971F-C803FD59A57C}" type="pres">
      <dgm:prSet presAssocID="{3906C7F1-7867-4085-8B9D-3FFB3F1C1FBE}" presName="bgRect" presStyleLbl="bgShp" presStyleIdx="0" presStyleCnt="3"/>
      <dgm:spPr/>
    </dgm:pt>
    <dgm:pt modelId="{6DEB0DA4-7E55-4C85-9E8A-9463CD93A3FA}" type="pres">
      <dgm:prSet presAssocID="{3906C7F1-7867-4085-8B9D-3FFB3F1C1FB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ghtbulb Illustration"/>
        </a:ext>
      </dgm:extLst>
    </dgm:pt>
    <dgm:pt modelId="{6DAC1553-CB20-485B-975B-007F61BDDFFC}" type="pres">
      <dgm:prSet presAssocID="{3906C7F1-7867-4085-8B9D-3FFB3F1C1FBE}" presName="spaceRect" presStyleCnt="0"/>
      <dgm:spPr/>
    </dgm:pt>
    <dgm:pt modelId="{AE3EA787-0CE5-4E20-AFBE-7A12C691D192}" type="pres">
      <dgm:prSet presAssocID="{3906C7F1-7867-4085-8B9D-3FFB3F1C1FBE}" presName="parTx" presStyleLbl="revTx" presStyleIdx="0" presStyleCnt="4">
        <dgm:presLayoutVars>
          <dgm:chMax val="0"/>
          <dgm:chPref val="0"/>
        </dgm:presLayoutVars>
      </dgm:prSet>
      <dgm:spPr/>
    </dgm:pt>
    <dgm:pt modelId="{42BC9095-09C2-4394-9105-E4BE6E19A79A}" type="pres">
      <dgm:prSet presAssocID="{0D4EC6B5-AD3E-4426-A53F-BAF1F0EC7EB4}" presName="sibTrans" presStyleCnt="0"/>
      <dgm:spPr/>
    </dgm:pt>
    <dgm:pt modelId="{ACD2A79C-9CAD-427A-9FA3-C3A5D49D4BE7}" type="pres">
      <dgm:prSet presAssocID="{B3D75B33-5890-44A8-93C2-42E1D7771D55}" presName="compNode" presStyleCnt="0"/>
      <dgm:spPr/>
    </dgm:pt>
    <dgm:pt modelId="{A9A35BC1-D64C-4D96-A85A-41D699CD50EA}" type="pres">
      <dgm:prSet presAssocID="{B3D75B33-5890-44A8-93C2-42E1D7771D55}" presName="bgRect" presStyleLbl="bgShp" presStyleIdx="1" presStyleCnt="3"/>
      <dgm:spPr/>
    </dgm:pt>
    <dgm:pt modelId="{65F24687-9CB0-45F7-AA9B-44ED3B7500E3}" type="pres">
      <dgm:prSet presAssocID="{B3D75B33-5890-44A8-93C2-42E1D7771D5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Illustration of a magnifying glass over three silhouetted people. "/>
        </a:ext>
      </dgm:extLst>
    </dgm:pt>
    <dgm:pt modelId="{C280A7AC-5600-4FFB-B4D7-932A634E01EC}" type="pres">
      <dgm:prSet presAssocID="{B3D75B33-5890-44A8-93C2-42E1D7771D55}" presName="spaceRect" presStyleCnt="0"/>
      <dgm:spPr/>
    </dgm:pt>
    <dgm:pt modelId="{BE54B7D6-229C-4219-B5B8-00FE54290B7D}" type="pres">
      <dgm:prSet presAssocID="{B3D75B33-5890-44A8-93C2-42E1D7771D55}" presName="parTx" presStyleLbl="revTx" presStyleIdx="1" presStyleCnt="4">
        <dgm:presLayoutVars>
          <dgm:chMax val="0"/>
          <dgm:chPref val="0"/>
        </dgm:presLayoutVars>
      </dgm:prSet>
      <dgm:spPr/>
    </dgm:pt>
    <dgm:pt modelId="{9B9E9E1C-64AA-4A97-8DA8-B441F962FA6B}" type="pres">
      <dgm:prSet presAssocID="{B3D75B33-5890-44A8-93C2-42E1D7771D55}" presName="desTx" presStyleLbl="revTx" presStyleIdx="2" presStyleCnt="4">
        <dgm:presLayoutVars/>
      </dgm:prSet>
      <dgm:spPr/>
    </dgm:pt>
    <dgm:pt modelId="{F5ADE2A5-EA5F-40C4-8D95-324D7F8A9360}" type="pres">
      <dgm:prSet presAssocID="{F606D91D-547F-4293-8DD0-B8535359EC5B}" presName="sibTrans" presStyleCnt="0"/>
      <dgm:spPr/>
    </dgm:pt>
    <dgm:pt modelId="{37579ED5-E20A-4462-93B1-EC424C91789C}" type="pres">
      <dgm:prSet presAssocID="{72F89CB6-AE9B-4615-855C-DB52C132A571}" presName="compNode" presStyleCnt="0"/>
      <dgm:spPr/>
    </dgm:pt>
    <dgm:pt modelId="{C7CA7334-9C18-48EC-9EE4-B52697418B90}" type="pres">
      <dgm:prSet presAssocID="{72F89CB6-AE9B-4615-855C-DB52C132A571}" presName="bgRect" presStyleLbl="bgShp" presStyleIdx="2" presStyleCnt="3"/>
      <dgm:spPr/>
    </dgm:pt>
    <dgm:pt modelId="{B2742426-7E9C-41FE-9A50-43C46FD4326F}" type="pres">
      <dgm:prSet presAssocID="{72F89CB6-AE9B-4615-855C-DB52C132A57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Illustration of an ear"/>
        </a:ext>
      </dgm:extLst>
    </dgm:pt>
    <dgm:pt modelId="{03FAD882-F45E-44A5-B094-DA651709CDD3}" type="pres">
      <dgm:prSet presAssocID="{72F89CB6-AE9B-4615-855C-DB52C132A571}" presName="spaceRect" presStyleCnt="0"/>
      <dgm:spPr/>
    </dgm:pt>
    <dgm:pt modelId="{B6ED9260-89AD-47AB-B5AD-C9BDD1735858}" type="pres">
      <dgm:prSet presAssocID="{72F89CB6-AE9B-4615-855C-DB52C132A571}" presName="parTx" presStyleLbl="revTx" presStyleIdx="3" presStyleCnt="4">
        <dgm:presLayoutVars>
          <dgm:chMax val="0"/>
          <dgm:chPref val="0"/>
        </dgm:presLayoutVars>
      </dgm:prSet>
      <dgm:spPr/>
    </dgm:pt>
  </dgm:ptLst>
  <dgm:cxnLst>
    <dgm:cxn modelId="{A3630001-C0D8-462D-A127-25F635436603}" srcId="{B3D75B33-5890-44A8-93C2-42E1D7771D55}" destId="{B6A3E310-0ACE-48AD-8BF7-24AE3DFA56B1}" srcOrd="1" destOrd="0" parTransId="{4121E568-4A8F-4773-8814-934E3A285C2B}" sibTransId="{B36BF923-0F72-4CDE-9F0D-6A50E46E9B87}"/>
    <dgm:cxn modelId="{2B276A04-0E59-41E3-8AD0-0BE51BB0E4F1}" srcId="{DF197285-76B4-439E-B867-2EDF492F2901}" destId="{3906C7F1-7867-4085-8B9D-3FFB3F1C1FBE}" srcOrd="0" destOrd="0" parTransId="{EB5CDC3F-F0D6-477F-B719-D2D96C7423AD}" sibTransId="{0D4EC6B5-AD3E-4426-A53F-BAF1F0EC7EB4}"/>
    <dgm:cxn modelId="{7C6EF81B-CBC2-4249-8FB9-1F0BE1A69BDB}" srcId="{B3D75B33-5890-44A8-93C2-42E1D7771D55}" destId="{BE733D84-716F-4DE0-AA01-9B72994F18A5}" srcOrd="0" destOrd="0" parTransId="{4DD36DBD-A521-4D28-8D37-E795EEFD77AF}" sibTransId="{167F418F-40BB-4333-AEAD-0F0B87B137B8}"/>
    <dgm:cxn modelId="{EDF6BC3B-EE23-49BA-AD5F-D79BC12DDF91}" type="presOf" srcId="{B3D75B33-5890-44A8-93C2-42E1D7771D55}" destId="{BE54B7D6-229C-4219-B5B8-00FE54290B7D}" srcOrd="0" destOrd="0" presId="urn:microsoft.com/office/officeart/2018/2/layout/IconVerticalSolidList"/>
    <dgm:cxn modelId="{CF004E67-8A2F-4144-8869-E282677FD944}" type="presOf" srcId="{BE733D84-716F-4DE0-AA01-9B72994F18A5}" destId="{9B9E9E1C-64AA-4A97-8DA8-B441F962FA6B}" srcOrd="0" destOrd="0" presId="urn:microsoft.com/office/officeart/2018/2/layout/IconVerticalSolidList"/>
    <dgm:cxn modelId="{DED0BD4F-BA3B-4947-8BA6-F635DBE16B87}" type="presOf" srcId="{138947C5-47AF-4991-B3D2-2DCD0D55D2F3}" destId="{9B9E9E1C-64AA-4A97-8DA8-B441F962FA6B}" srcOrd="0" destOrd="2" presId="urn:microsoft.com/office/officeart/2018/2/layout/IconVerticalSolidList"/>
    <dgm:cxn modelId="{79E54479-0E39-441F-8A10-C8ABA28A7EB1}" srcId="{DF197285-76B4-439E-B867-2EDF492F2901}" destId="{B3D75B33-5890-44A8-93C2-42E1D7771D55}" srcOrd="1" destOrd="0" parTransId="{AFDD17E1-9EA8-4000-871D-2C1E17DBDCDF}" sibTransId="{F606D91D-547F-4293-8DD0-B8535359EC5B}"/>
    <dgm:cxn modelId="{712B607B-3F5C-4791-B486-325A921A290F}" type="presOf" srcId="{B6A3E310-0ACE-48AD-8BF7-24AE3DFA56B1}" destId="{9B9E9E1C-64AA-4A97-8DA8-B441F962FA6B}" srcOrd="0" destOrd="1" presId="urn:microsoft.com/office/officeart/2018/2/layout/IconVerticalSolidList"/>
    <dgm:cxn modelId="{D1663A94-1724-4322-80AD-7F1FA8472975}" type="presOf" srcId="{DF197285-76B4-439E-B867-2EDF492F2901}" destId="{5DF11C92-B242-4EB5-9048-019624E7E24F}" srcOrd="0" destOrd="0" presId="urn:microsoft.com/office/officeart/2018/2/layout/IconVerticalSolidList"/>
    <dgm:cxn modelId="{7A156BA3-886C-40B1-A224-C0E387875632}" type="presOf" srcId="{3906C7F1-7867-4085-8B9D-3FFB3F1C1FBE}" destId="{AE3EA787-0CE5-4E20-AFBE-7A12C691D192}" srcOrd="0" destOrd="0" presId="urn:microsoft.com/office/officeart/2018/2/layout/IconVerticalSolidList"/>
    <dgm:cxn modelId="{6280D0CB-65FF-4720-9907-9F01321B79EB}" srcId="{DF197285-76B4-439E-B867-2EDF492F2901}" destId="{72F89CB6-AE9B-4615-855C-DB52C132A571}" srcOrd="2" destOrd="0" parTransId="{6B0EF65A-A77D-4A2A-B2E9-7FD9F21AB8A1}" sibTransId="{EF794A4F-C6EB-4636-9238-792FD3944A10}"/>
    <dgm:cxn modelId="{4C0121DB-AB25-4E17-8B89-FDA051E42BE7}" type="presOf" srcId="{72F89CB6-AE9B-4615-855C-DB52C132A571}" destId="{B6ED9260-89AD-47AB-B5AD-C9BDD1735858}" srcOrd="0" destOrd="0" presId="urn:microsoft.com/office/officeart/2018/2/layout/IconVerticalSolidList"/>
    <dgm:cxn modelId="{EFC03DF7-B6F4-4B91-B61A-519E194FDB41}" srcId="{B3D75B33-5890-44A8-93C2-42E1D7771D55}" destId="{138947C5-47AF-4991-B3D2-2DCD0D55D2F3}" srcOrd="2" destOrd="0" parTransId="{F6CE175C-5FC1-4C5A-9BF5-46125249EFAE}" sibTransId="{61693B5A-FC33-4C1F-BE0C-052250A6FFF0}"/>
    <dgm:cxn modelId="{4F199DEF-C082-4FD7-A8FC-B1EAF51E5F26}" type="presParOf" srcId="{5DF11C92-B242-4EB5-9048-019624E7E24F}" destId="{F138864B-6573-4B25-A88D-A54B87742005}" srcOrd="0" destOrd="0" presId="urn:microsoft.com/office/officeart/2018/2/layout/IconVerticalSolidList"/>
    <dgm:cxn modelId="{F005E4FA-AB12-4929-92D8-EB07FA6E1DA5}" type="presParOf" srcId="{F138864B-6573-4B25-A88D-A54B87742005}" destId="{2A7D662F-570D-42C6-971F-C803FD59A57C}" srcOrd="0" destOrd="0" presId="urn:microsoft.com/office/officeart/2018/2/layout/IconVerticalSolidList"/>
    <dgm:cxn modelId="{E76D9615-DEB9-4F75-AD70-6A60CD0F003A}" type="presParOf" srcId="{F138864B-6573-4B25-A88D-A54B87742005}" destId="{6DEB0DA4-7E55-4C85-9E8A-9463CD93A3FA}" srcOrd="1" destOrd="0" presId="urn:microsoft.com/office/officeart/2018/2/layout/IconVerticalSolidList"/>
    <dgm:cxn modelId="{30A0B234-60AD-4833-85E4-5E6ADCE62D82}" type="presParOf" srcId="{F138864B-6573-4B25-A88D-A54B87742005}" destId="{6DAC1553-CB20-485B-975B-007F61BDDFFC}" srcOrd="2" destOrd="0" presId="urn:microsoft.com/office/officeart/2018/2/layout/IconVerticalSolidList"/>
    <dgm:cxn modelId="{9F90A0EC-359E-4095-9D0E-0B9AEFD8661E}" type="presParOf" srcId="{F138864B-6573-4B25-A88D-A54B87742005}" destId="{AE3EA787-0CE5-4E20-AFBE-7A12C691D192}" srcOrd="3" destOrd="0" presId="urn:microsoft.com/office/officeart/2018/2/layout/IconVerticalSolidList"/>
    <dgm:cxn modelId="{38BEF3F2-8924-4C95-95DF-AFDEA6E5E133}" type="presParOf" srcId="{5DF11C92-B242-4EB5-9048-019624E7E24F}" destId="{42BC9095-09C2-4394-9105-E4BE6E19A79A}" srcOrd="1" destOrd="0" presId="urn:microsoft.com/office/officeart/2018/2/layout/IconVerticalSolidList"/>
    <dgm:cxn modelId="{FDB23D7D-07B1-49D1-9E64-8BF9AE6677FC}" type="presParOf" srcId="{5DF11C92-B242-4EB5-9048-019624E7E24F}" destId="{ACD2A79C-9CAD-427A-9FA3-C3A5D49D4BE7}" srcOrd="2" destOrd="0" presId="urn:microsoft.com/office/officeart/2018/2/layout/IconVerticalSolidList"/>
    <dgm:cxn modelId="{A6DE4C6E-436A-4389-8FF8-D3F341C53979}" type="presParOf" srcId="{ACD2A79C-9CAD-427A-9FA3-C3A5D49D4BE7}" destId="{A9A35BC1-D64C-4D96-A85A-41D699CD50EA}" srcOrd="0" destOrd="0" presId="urn:microsoft.com/office/officeart/2018/2/layout/IconVerticalSolidList"/>
    <dgm:cxn modelId="{701890D6-7053-4E8C-B064-A62552E0B42F}" type="presParOf" srcId="{ACD2A79C-9CAD-427A-9FA3-C3A5D49D4BE7}" destId="{65F24687-9CB0-45F7-AA9B-44ED3B7500E3}" srcOrd="1" destOrd="0" presId="urn:microsoft.com/office/officeart/2018/2/layout/IconVerticalSolidList"/>
    <dgm:cxn modelId="{B0C99D05-7759-47CD-91D5-F2118FF5A565}" type="presParOf" srcId="{ACD2A79C-9CAD-427A-9FA3-C3A5D49D4BE7}" destId="{C280A7AC-5600-4FFB-B4D7-932A634E01EC}" srcOrd="2" destOrd="0" presId="urn:microsoft.com/office/officeart/2018/2/layout/IconVerticalSolidList"/>
    <dgm:cxn modelId="{1A47C7F2-3A71-452E-8778-920682AEB186}" type="presParOf" srcId="{ACD2A79C-9CAD-427A-9FA3-C3A5D49D4BE7}" destId="{BE54B7D6-229C-4219-B5B8-00FE54290B7D}" srcOrd="3" destOrd="0" presId="urn:microsoft.com/office/officeart/2018/2/layout/IconVerticalSolidList"/>
    <dgm:cxn modelId="{AF5D6471-8313-4474-9F14-EAB698F5FEDC}" type="presParOf" srcId="{ACD2A79C-9CAD-427A-9FA3-C3A5D49D4BE7}" destId="{9B9E9E1C-64AA-4A97-8DA8-B441F962FA6B}" srcOrd="4" destOrd="0" presId="urn:microsoft.com/office/officeart/2018/2/layout/IconVerticalSolidList"/>
    <dgm:cxn modelId="{4FB6CEEA-6DC9-4DEF-9A5F-2B604B1E7156}" type="presParOf" srcId="{5DF11C92-B242-4EB5-9048-019624E7E24F}" destId="{F5ADE2A5-EA5F-40C4-8D95-324D7F8A9360}" srcOrd="3" destOrd="0" presId="urn:microsoft.com/office/officeart/2018/2/layout/IconVerticalSolidList"/>
    <dgm:cxn modelId="{161A3BE5-B198-43CC-81E1-E61F964C8A88}" type="presParOf" srcId="{5DF11C92-B242-4EB5-9048-019624E7E24F}" destId="{37579ED5-E20A-4462-93B1-EC424C91789C}" srcOrd="4" destOrd="0" presId="urn:microsoft.com/office/officeart/2018/2/layout/IconVerticalSolidList"/>
    <dgm:cxn modelId="{A4566989-2231-4842-873B-774E698BFCDC}" type="presParOf" srcId="{37579ED5-E20A-4462-93B1-EC424C91789C}" destId="{C7CA7334-9C18-48EC-9EE4-B52697418B90}" srcOrd="0" destOrd="0" presId="urn:microsoft.com/office/officeart/2018/2/layout/IconVerticalSolidList"/>
    <dgm:cxn modelId="{0B6C76B8-CBFD-46B5-865E-500D2E3DE983}" type="presParOf" srcId="{37579ED5-E20A-4462-93B1-EC424C91789C}" destId="{B2742426-7E9C-41FE-9A50-43C46FD4326F}" srcOrd="1" destOrd="0" presId="urn:microsoft.com/office/officeart/2018/2/layout/IconVerticalSolidList"/>
    <dgm:cxn modelId="{F1498EFF-CF3F-4CEF-80FA-90A28AED20BC}" type="presParOf" srcId="{37579ED5-E20A-4462-93B1-EC424C91789C}" destId="{03FAD882-F45E-44A5-B094-DA651709CDD3}" srcOrd="2" destOrd="0" presId="urn:microsoft.com/office/officeart/2018/2/layout/IconVerticalSolidList"/>
    <dgm:cxn modelId="{FFA754BC-DAD6-4770-8FB5-478AC26EC83F}" type="presParOf" srcId="{37579ED5-E20A-4462-93B1-EC424C91789C}" destId="{B6ED9260-89AD-47AB-B5AD-C9BDD173585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7D662F-570D-42C6-971F-C803FD59A57C}">
      <dsp:nvSpPr>
        <dsp:cNvPr id="0" name=""/>
        <dsp:cNvSpPr/>
      </dsp:nvSpPr>
      <dsp:spPr>
        <a:xfrm>
          <a:off x="0" y="3403"/>
          <a:ext cx="5959475" cy="15917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EB0DA4-7E55-4C85-9E8A-9463CD93A3FA}">
      <dsp:nvSpPr>
        <dsp:cNvPr id="0" name=""/>
        <dsp:cNvSpPr/>
      </dsp:nvSpPr>
      <dsp:spPr>
        <a:xfrm>
          <a:off x="481491" y="361537"/>
          <a:ext cx="875438" cy="8754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AE3EA787-0CE5-4E20-AFBE-7A12C691D192}">
      <dsp:nvSpPr>
        <dsp:cNvPr id="0" name=""/>
        <dsp:cNvSpPr/>
      </dsp:nvSpPr>
      <dsp:spPr>
        <a:xfrm>
          <a:off x="1838421" y="3403"/>
          <a:ext cx="4119256" cy="1591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56" tIns="168456" rIns="168456" bIns="168456" numCol="1" spcCol="1270" anchor="ctr" anchorCtr="0">
          <a:noAutofit/>
        </a:bodyPr>
        <a:lstStyle/>
        <a:p>
          <a:pPr marL="0" lvl="0" indent="0" algn="l" defTabSz="622300">
            <a:lnSpc>
              <a:spcPct val="90000"/>
            </a:lnSpc>
            <a:spcBef>
              <a:spcPct val="0"/>
            </a:spcBef>
            <a:spcAft>
              <a:spcPct val="35000"/>
            </a:spcAft>
            <a:buNone/>
          </a:pPr>
          <a:r>
            <a:rPr lang="en-US" sz="1400" kern="1200" dirty="0"/>
            <a:t>Your coworkers won’t be able to hear your ideas or take you seriously when there is a pile of dirty clothes in the corner behind you. You also want to avoid looking like you work from the inside of a cave because of bad lighting.</a:t>
          </a:r>
        </a:p>
      </dsp:txBody>
      <dsp:txXfrm>
        <a:off x="1838421" y="3403"/>
        <a:ext cx="4119256" cy="1591706"/>
      </dsp:txXfrm>
    </dsp:sp>
    <dsp:sp modelId="{A9A35BC1-D64C-4D96-A85A-41D699CD50EA}">
      <dsp:nvSpPr>
        <dsp:cNvPr id="0" name=""/>
        <dsp:cNvSpPr/>
      </dsp:nvSpPr>
      <dsp:spPr>
        <a:xfrm>
          <a:off x="0" y="1993037"/>
          <a:ext cx="5959475" cy="15917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F24687-9CB0-45F7-AA9B-44ED3B7500E3}">
      <dsp:nvSpPr>
        <dsp:cNvPr id="0" name=""/>
        <dsp:cNvSpPr/>
      </dsp:nvSpPr>
      <dsp:spPr>
        <a:xfrm>
          <a:off x="481491" y="2351171"/>
          <a:ext cx="875438" cy="8754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E54B7D6-229C-4219-B5B8-00FE54290B7D}">
      <dsp:nvSpPr>
        <dsp:cNvPr id="0" name=""/>
        <dsp:cNvSpPr/>
      </dsp:nvSpPr>
      <dsp:spPr>
        <a:xfrm>
          <a:off x="1838421" y="1993037"/>
          <a:ext cx="2681763" cy="1591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56" tIns="168456" rIns="168456" bIns="168456" numCol="1" spcCol="1270" anchor="ctr" anchorCtr="0">
          <a:noAutofit/>
        </a:bodyPr>
        <a:lstStyle/>
        <a:p>
          <a:pPr marL="0" lvl="0" indent="0" algn="l" defTabSz="622300">
            <a:lnSpc>
              <a:spcPct val="90000"/>
            </a:lnSpc>
            <a:spcBef>
              <a:spcPct val="0"/>
            </a:spcBef>
            <a:spcAft>
              <a:spcPct val="35000"/>
            </a:spcAft>
            <a:buNone/>
          </a:pPr>
          <a:r>
            <a:rPr lang="en-US" sz="1400" kern="1200" dirty="0"/>
            <a:t>Adjust your work setup so that you face a window or are exposed to plenty of light. And make sure your background is professional and work appropriate! This means:</a:t>
          </a:r>
        </a:p>
      </dsp:txBody>
      <dsp:txXfrm>
        <a:off x="1838421" y="1993037"/>
        <a:ext cx="2681763" cy="1591706"/>
      </dsp:txXfrm>
    </dsp:sp>
    <dsp:sp modelId="{9B9E9E1C-64AA-4A97-8DA8-B441F962FA6B}">
      <dsp:nvSpPr>
        <dsp:cNvPr id="0" name=""/>
        <dsp:cNvSpPr/>
      </dsp:nvSpPr>
      <dsp:spPr>
        <a:xfrm>
          <a:off x="4520185" y="1993037"/>
          <a:ext cx="1437492" cy="1591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56" tIns="168456" rIns="168456" bIns="168456" numCol="1" spcCol="1270" anchor="ctr" anchorCtr="0">
          <a:noAutofit/>
        </a:bodyPr>
        <a:lstStyle/>
        <a:p>
          <a:pPr marL="0" lvl="0" indent="0" algn="l" defTabSz="488950">
            <a:lnSpc>
              <a:spcPct val="90000"/>
            </a:lnSpc>
            <a:spcBef>
              <a:spcPct val="0"/>
            </a:spcBef>
            <a:spcAft>
              <a:spcPct val="35000"/>
            </a:spcAft>
            <a:buNone/>
          </a:pPr>
          <a:r>
            <a:rPr lang="en-US" sz="1100" kern="1200" dirty="0"/>
            <a:t>No beds (unmade or made) in the background</a:t>
          </a:r>
        </a:p>
        <a:p>
          <a:pPr marL="0" lvl="0" indent="0" algn="l" defTabSz="488950">
            <a:lnSpc>
              <a:spcPct val="90000"/>
            </a:lnSpc>
            <a:spcBef>
              <a:spcPct val="0"/>
            </a:spcBef>
            <a:spcAft>
              <a:spcPct val="35000"/>
            </a:spcAft>
            <a:buNone/>
          </a:pPr>
          <a:r>
            <a:rPr lang="en-US" sz="1100" kern="1200" dirty="0"/>
            <a:t>No messy rooms or open closets where everyone can see your clutter</a:t>
          </a:r>
        </a:p>
        <a:p>
          <a:pPr marL="0" lvl="0" indent="0" algn="l" defTabSz="488950">
            <a:lnSpc>
              <a:spcPct val="90000"/>
            </a:lnSpc>
            <a:spcBef>
              <a:spcPct val="0"/>
            </a:spcBef>
            <a:spcAft>
              <a:spcPct val="35000"/>
            </a:spcAft>
            <a:buNone/>
          </a:pPr>
          <a:r>
            <a:rPr lang="en-US" sz="1100" kern="1200" dirty="0"/>
            <a:t>No NSFW artwork</a:t>
          </a:r>
        </a:p>
      </dsp:txBody>
      <dsp:txXfrm>
        <a:off x="4520185" y="1993037"/>
        <a:ext cx="1437492" cy="1591706"/>
      </dsp:txXfrm>
    </dsp:sp>
    <dsp:sp modelId="{C7CA7334-9C18-48EC-9EE4-B52697418B90}">
      <dsp:nvSpPr>
        <dsp:cNvPr id="0" name=""/>
        <dsp:cNvSpPr/>
      </dsp:nvSpPr>
      <dsp:spPr>
        <a:xfrm>
          <a:off x="0" y="3982670"/>
          <a:ext cx="5959475" cy="159170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742426-7E9C-41FE-9A50-43C46FD4326F}">
      <dsp:nvSpPr>
        <dsp:cNvPr id="0" name=""/>
        <dsp:cNvSpPr/>
      </dsp:nvSpPr>
      <dsp:spPr>
        <a:xfrm>
          <a:off x="481491" y="4340804"/>
          <a:ext cx="875438" cy="8754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B6ED9260-89AD-47AB-B5AD-C9BDD1735858}">
      <dsp:nvSpPr>
        <dsp:cNvPr id="0" name=""/>
        <dsp:cNvSpPr/>
      </dsp:nvSpPr>
      <dsp:spPr>
        <a:xfrm>
          <a:off x="1838421" y="3982670"/>
          <a:ext cx="4119256" cy="1591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456" tIns="168456" rIns="168456" bIns="168456" numCol="1" spcCol="1270" anchor="ctr" anchorCtr="0">
          <a:noAutofit/>
        </a:bodyPr>
        <a:lstStyle/>
        <a:p>
          <a:pPr marL="0" lvl="0" indent="0" algn="l" defTabSz="622300">
            <a:lnSpc>
              <a:spcPct val="90000"/>
            </a:lnSpc>
            <a:spcBef>
              <a:spcPct val="0"/>
            </a:spcBef>
            <a:spcAft>
              <a:spcPct val="35000"/>
            </a:spcAft>
            <a:buNone/>
          </a:pPr>
          <a:r>
            <a:rPr lang="en-US" sz="1400" kern="1200" dirty="0"/>
            <a:t>While kids and pets are adorable (and a much needed distraction when you’re feeling overwhelmed), your coworkers won’t love having to talk over a screaming child or barking dog. So, be mindful of noise and…</a:t>
          </a:r>
        </a:p>
      </dsp:txBody>
      <dsp:txXfrm>
        <a:off x="1838421" y="3982670"/>
        <a:ext cx="4119256" cy="159170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4/27/2020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4/27/2020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4/27/2020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4/27/2020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https://blog.gotomeeting.com/7-rules-virtual-meeting-etiquette-every-professional-kno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BFEF3-EA76-45B8-AC95-9338B06588AC}"/>
              </a:ext>
            </a:extLst>
          </p:cNvPr>
          <p:cNvSpPr>
            <a:spLocks noGrp="1"/>
          </p:cNvSpPr>
          <p:nvPr>
            <p:ph type="ctrTitle"/>
          </p:nvPr>
        </p:nvSpPr>
        <p:spPr/>
        <p:txBody>
          <a:bodyPr/>
          <a:lstStyle/>
          <a:p>
            <a:r>
              <a:rPr lang="en-US" dirty="0"/>
              <a:t>7 Virtual Meeting Etiquette Tips</a:t>
            </a:r>
          </a:p>
        </p:txBody>
      </p:sp>
      <p:sp>
        <p:nvSpPr>
          <p:cNvPr id="3" name="Subtitle 2">
            <a:extLst>
              <a:ext uri="{FF2B5EF4-FFF2-40B4-BE49-F238E27FC236}">
                <a16:creationId xmlns:a16="http://schemas.microsoft.com/office/drawing/2014/main" id="{BBA5BCF0-B667-410C-805E-B9B5FE2F489C}"/>
              </a:ext>
            </a:extLst>
          </p:cNvPr>
          <p:cNvSpPr>
            <a:spLocks noGrp="1"/>
          </p:cNvSpPr>
          <p:nvPr>
            <p:ph type="subTitle" idx="1"/>
          </p:nvPr>
        </p:nvSpPr>
        <p:spPr>
          <a:xfrm>
            <a:off x="1119464" y="5864593"/>
            <a:ext cx="7348677" cy="1086237"/>
          </a:xfrm>
        </p:spPr>
        <p:txBody>
          <a:bodyPr>
            <a:normAutofit/>
          </a:bodyPr>
          <a:lstStyle/>
          <a:p>
            <a:pPr algn="l"/>
            <a:r>
              <a:rPr lang="en-US" sz="1200" dirty="0"/>
              <a:t>Adapted from: </a:t>
            </a:r>
            <a:r>
              <a:rPr lang="en-US" sz="1200" dirty="0">
                <a:hlinkClick r:id="rId2"/>
              </a:rPr>
              <a:t>The 7 Rules of Virtual Meeting Etiquette Every Professional Should Know</a:t>
            </a:r>
            <a:r>
              <a:rPr lang="en-US" sz="1200" dirty="0"/>
              <a:t> by Lindsay </a:t>
            </a:r>
            <a:r>
              <a:rPr lang="en-US" sz="1200" dirty="0" err="1"/>
              <a:t>Crafford</a:t>
            </a:r>
            <a:endParaRPr lang="en-US" sz="1200" dirty="0"/>
          </a:p>
          <a:p>
            <a:endParaRPr lang="en-US" dirty="0"/>
          </a:p>
        </p:txBody>
      </p:sp>
    </p:spTree>
    <p:extLst>
      <p:ext uri="{BB962C8B-B14F-4D97-AF65-F5344CB8AC3E}">
        <p14:creationId xmlns:p14="http://schemas.microsoft.com/office/powerpoint/2010/main" val="257881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A spiral notepad with the blue ballpoint pen laying on top of it.">
            <a:extLst>
              <a:ext uri="{FF2B5EF4-FFF2-40B4-BE49-F238E27FC236}">
                <a16:creationId xmlns:a16="http://schemas.microsoft.com/office/drawing/2014/main" id="{F15B2B03-03F5-4139-B881-314E1E0ED1DF}"/>
              </a:ext>
            </a:extLst>
          </p:cNvPr>
          <p:cNvPicPr>
            <a:picLocks noChangeAspect="1"/>
          </p:cNvPicPr>
          <p:nvPr/>
        </p:nvPicPr>
        <p:blipFill rotWithShape="1">
          <a:blip r:embed="rId2"/>
          <a:srcRect t="25793" r="1" b="17943"/>
          <a:stretch/>
        </p:blipFill>
        <p:spPr>
          <a:xfrm>
            <a:off x="-1" y="10"/>
            <a:ext cx="12188652" cy="6857990"/>
          </a:xfrm>
          <a:prstGeom prst="rect">
            <a:avLst/>
          </a:prstGeom>
        </p:spPr>
      </p:pic>
      <p:sp>
        <p:nvSpPr>
          <p:cNvPr id="17" name="Rectangle 16">
            <a:extLst>
              <a:ext uri="{FF2B5EF4-FFF2-40B4-BE49-F238E27FC236}">
                <a16:creationId xmlns:a16="http://schemas.microsoft.com/office/drawing/2014/main" id="{BC46CD03-D076-40A3-9AA4-2B7BB288B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 y="0"/>
            <a:ext cx="12192000" cy="6858000"/>
          </a:xfrm>
          <a:prstGeom prst="rect">
            <a:avLst/>
          </a:prstGeom>
          <a:gradFill flip="none" rotWithShape="1">
            <a:gsLst>
              <a:gs pos="30000">
                <a:schemeClr val="bg2">
                  <a:alpha val="75000"/>
                </a:schemeClr>
              </a:gs>
              <a:gs pos="100000">
                <a:schemeClr val="bg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4F44DB-4593-449B-9E17-F6E76886A166}"/>
              </a:ext>
            </a:extLst>
          </p:cNvPr>
          <p:cNvSpPr>
            <a:spLocks noGrp="1"/>
          </p:cNvSpPr>
          <p:nvPr>
            <p:ph type="title"/>
          </p:nvPr>
        </p:nvSpPr>
        <p:spPr>
          <a:xfrm>
            <a:off x="1371600" y="685800"/>
            <a:ext cx="9601200" cy="1485900"/>
          </a:xfrm>
        </p:spPr>
        <p:txBody>
          <a:bodyPr>
            <a:normAutofit/>
          </a:bodyPr>
          <a:lstStyle/>
          <a:p>
            <a:r>
              <a:rPr lang="en-US" dirty="0"/>
              <a:t>1. Leave the keyboard alone</a:t>
            </a:r>
          </a:p>
        </p:txBody>
      </p:sp>
      <p:sp>
        <p:nvSpPr>
          <p:cNvPr id="19" name="Rectangle 18">
            <a:extLst>
              <a:ext uri="{FF2B5EF4-FFF2-40B4-BE49-F238E27FC236}">
                <a16:creationId xmlns:a16="http://schemas.microsoft.com/office/drawing/2014/main" id="{88D28697-83F7-4C09-A9B2-6CAA58855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D6E0D6D-E067-4ED9-A3CA-596A4A45CEF7}"/>
              </a:ext>
            </a:extLst>
          </p:cNvPr>
          <p:cNvSpPr>
            <a:spLocks noGrp="1"/>
          </p:cNvSpPr>
          <p:nvPr>
            <p:ph idx="1"/>
          </p:nvPr>
        </p:nvSpPr>
        <p:spPr>
          <a:xfrm>
            <a:off x="1371600" y="2286000"/>
            <a:ext cx="9601200" cy="3581400"/>
          </a:xfrm>
        </p:spPr>
        <p:txBody>
          <a:bodyPr>
            <a:normAutofit/>
          </a:bodyPr>
          <a:lstStyle/>
          <a:p>
            <a:pPr marL="0" indent="0">
              <a:buNone/>
            </a:pPr>
            <a:r>
              <a:rPr lang="en-US" dirty="0"/>
              <a:t>Whether you’re diligently taking notes like a model employee or sneakily chatting with your work bestie, the sound of your typing is distracting. It’s not only distracting everyone else in the meeting (because your laptop’s internal microphone is inches away from your keyboard), it’s also preventing you from devoting your full attention to the meeting. </a:t>
            </a:r>
            <a:r>
              <a:rPr lang="en-US" dirty="0" err="1"/>
              <a:t>Opt</a:t>
            </a:r>
            <a:r>
              <a:rPr lang="en-US" dirty="0"/>
              <a:t> for a quality headset or pick up your notebook and pen to take meeting notes instead.</a:t>
            </a:r>
          </a:p>
        </p:txBody>
      </p:sp>
    </p:spTree>
    <p:extLst>
      <p:ext uri="{BB962C8B-B14F-4D97-AF65-F5344CB8AC3E}">
        <p14:creationId xmlns:p14="http://schemas.microsoft.com/office/powerpoint/2010/main" val="402915486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48A8-2064-4131-829A-B8DA1C2EE738}"/>
              </a:ext>
            </a:extLst>
          </p:cNvPr>
          <p:cNvSpPr>
            <a:spLocks noGrp="1"/>
          </p:cNvSpPr>
          <p:nvPr>
            <p:ph type="title"/>
          </p:nvPr>
        </p:nvSpPr>
        <p:spPr>
          <a:xfrm>
            <a:off x="1023562" y="685800"/>
            <a:ext cx="10493524" cy="1485900"/>
          </a:xfrm>
        </p:spPr>
        <p:txBody>
          <a:bodyPr>
            <a:normAutofit/>
          </a:bodyPr>
          <a:lstStyle/>
          <a:p>
            <a:r>
              <a:rPr lang="en-US"/>
              <a:t>2. Dress appropriately</a:t>
            </a:r>
            <a:endParaRPr lang="en-US" dirty="0"/>
          </a:p>
        </p:txBody>
      </p:sp>
      <p:sp>
        <p:nvSpPr>
          <p:cNvPr id="12"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Content Placeholder 2">
            <a:extLst>
              <a:ext uri="{FF2B5EF4-FFF2-40B4-BE49-F238E27FC236}">
                <a16:creationId xmlns:a16="http://schemas.microsoft.com/office/drawing/2014/main" id="{9000A503-FDC0-4194-B8C0-022201BB7EF8}"/>
              </a:ext>
            </a:extLst>
          </p:cNvPr>
          <p:cNvSpPr>
            <a:spLocks noGrp="1"/>
          </p:cNvSpPr>
          <p:nvPr>
            <p:ph idx="1"/>
          </p:nvPr>
        </p:nvSpPr>
        <p:spPr>
          <a:xfrm>
            <a:off x="1023562" y="2286000"/>
            <a:ext cx="5072437" cy="3581400"/>
          </a:xfrm>
        </p:spPr>
        <p:txBody>
          <a:bodyPr>
            <a:normAutofit/>
          </a:bodyPr>
          <a:lstStyle/>
          <a:p>
            <a:pPr marL="0" indent="0" algn="ctr">
              <a:buNone/>
            </a:pPr>
            <a:r>
              <a:rPr lang="en-US" sz="1800" dirty="0"/>
              <a:t>One of the magical things about working remotely is the freedom to wear anything to work. It’s the dream, right? Still, there’s no reason to show your co-workers your PJs and bedhead. (Unless it’s a joke the whole team agrees on, in which case we approve).</a:t>
            </a:r>
          </a:p>
          <a:p>
            <a:endParaRPr lang="en-US" sz="1800" dirty="0"/>
          </a:p>
          <a:p>
            <a:pPr marL="0" indent="0" algn="ctr">
              <a:buNone/>
            </a:pPr>
            <a:r>
              <a:rPr lang="en-US" sz="1800" dirty="0"/>
              <a:t>Take a few minutes to throw on a clean shirt and brush your hair. The best part of actually getting ready while working remotely is that you’ll put yourself in the right headspace to be productive.</a:t>
            </a:r>
          </a:p>
          <a:p>
            <a:endParaRPr lang="en-US" sz="1800" dirty="0"/>
          </a:p>
        </p:txBody>
      </p:sp>
      <p:pic>
        <p:nvPicPr>
          <p:cNvPr id="7" name="Graphic 6" descr="Illustration of an office worker wearing a suit jacket and tie">
            <a:extLst>
              <a:ext uri="{FF2B5EF4-FFF2-40B4-BE49-F238E27FC236}">
                <a16:creationId xmlns:a16="http://schemas.microsoft.com/office/drawing/2014/main" id="{C991295E-8F40-4396-ACFC-30154FD28756}"/>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193054" y="2350235"/>
            <a:ext cx="3542618" cy="3542618"/>
          </a:xfrm>
          <a:prstGeom prst="rect">
            <a:avLst/>
          </a:prstGeom>
        </p:spPr>
      </p:pic>
    </p:spTree>
    <p:extLst>
      <p:ext uri="{BB962C8B-B14F-4D97-AF65-F5344CB8AC3E}">
        <p14:creationId xmlns:p14="http://schemas.microsoft.com/office/powerpoint/2010/main" val="28935614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2DAC179-C790-4427-B1A0-AF7E55B8E6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7343B2-D2F5-4C3F-A3C7-A086234D16E3}"/>
              </a:ext>
            </a:extLst>
          </p:cNvPr>
          <p:cNvSpPr>
            <a:spLocks noGrp="1"/>
          </p:cNvSpPr>
          <p:nvPr>
            <p:ph type="title"/>
          </p:nvPr>
        </p:nvSpPr>
        <p:spPr>
          <a:xfrm>
            <a:off x="8252340" y="639704"/>
            <a:ext cx="3299579" cy="5577840"/>
          </a:xfrm>
        </p:spPr>
        <p:txBody>
          <a:bodyPr anchor="ctr">
            <a:normAutofit/>
          </a:bodyPr>
          <a:lstStyle/>
          <a:p>
            <a:r>
              <a:rPr lang="en-US" dirty="0"/>
              <a:t>3. Be aware of your surroundings</a:t>
            </a:r>
          </a:p>
        </p:txBody>
      </p:sp>
      <p:sp useBgFill="1">
        <p:nvSpPr>
          <p:cNvPr id="12" name="Rectangle 11">
            <a:extLst>
              <a:ext uri="{FF2B5EF4-FFF2-40B4-BE49-F238E27FC236}">
                <a16:creationId xmlns:a16="http://schemas.microsoft.com/office/drawing/2014/main" id="{EA392D87-3787-45D6-976E-B85674C090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38366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EFE8E04-DEE3-49FD-89A2-285FAD1CB6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descr="Adjust your work setup so that you face a window or are exposed to plenty of light. And make sure your background is professional and work appropriate! This means:&#10;">
            <a:extLst>
              <a:ext uri="{FF2B5EF4-FFF2-40B4-BE49-F238E27FC236}">
                <a16:creationId xmlns:a16="http://schemas.microsoft.com/office/drawing/2014/main" id="{03E87062-780F-4C96-9ACD-3E5085999DFF}"/>
              </a:ext>
            </a:extLst>
          </p:cNvPr>
          <p:cNvGraphicFramePr>
            <a:graphicFrameLocks noGrp="1"/>
          </p:cNvGraphicFramePr>
          <p:nvPr>
            <p:ph idx="1"/>
            <p:extLst>
              <p:ext uri="{D42A27DB-BD31-4B8C-83A1-F6EECF244321}">
                <p14:modId xmlns:p14="http://schemas.microsoft.com/office/powerpoint/2010/main" val="3417839325"/>
              </p:ext>
            </p:extLst>
          </p:nvPr>
        </p:nvGraphicFramePr>
        <p:xfrm>
          <a:off x="784225" y="639763"/>
          <a:ext cx="5959475" cy="557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36137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B5C87-201F-4137-937A-50FEE7AAC31A}"/>
              </a:ext>
            </a:extLst>
          </p:cNvPr>
          <p:cNvSpPr>
            <a:spLocks noGrp="1"/>
          </p:cNvSpPr>
          <p:nvPr>
            <p:ph type="title"/>
          </p:nvPr>
        </p:nvSpPr>
        <p:spPr>
          <a:xfrm>
            <a:off x="1390650" y="685800"/>
            <a:ext cx="9886950" cy="1485900"/>
          </a:xfrm>
        </p:spPr>
        <p:txBody>
          <a:bodyPr>
            <a:normAutofit/>
          </a:bodyPr>
          <a:lstStyle/>
          <a:p>
            <a:r>
              <a:rPr lang="en-US" dirty="0"/>
              <a:t>4. Mute your microphone when you’re not talking</a:t>
            </a:r>
          </a:p>
        </p:txBody>
      </p:sp>
      <p:sp>
        <p:nvSpPr>
          <p:cNvPr id="3" name="Content Placeholder 2">
            <a:extLst>
              <a:ext uri="{FF2B5EF4-FFF2-40B4-BE49-F238E27FC236}">
                <a16:creationId xmlns:a16="http://schemas.microsoft.com/office/drawing/2014/main" id="{A9589AB4-2D8E-4179-B546-37797542FA81}"/>
              </a:ext>
            </a:extLst>
          </p:cNvPr>
          <p:cNvSpPr>
            <a:spLocks noGrp="1"/>
          </p:cNvSpPr>
          <p:nvPr>
            <p:ph idx="1"/>
          </p:nvPr>
        </p:nvSpPr>
        <p:spPr>
          <a:xfrm>
            <a:off x="1390649" y="2286000"/>
            <a:ext cx="6176776" cy="3581400"/>
          </a:xfrm>
        </p:spPr>
        <p:txBody>
          <a:bodyPr>
            <a:normAutofit/>
          </a:bodyPr>
          <a:lstStyle/>
          <a:p>
            <a:pPr marL="0" indent="0">
              <a:buNone/>
            </a:pPr>
            <a:r>
              <a:rPr lang="en-US" dirty="0"/>
              <a:t>There’s nothing more frustrating than hearing that alien echo noise from conflicting microphones. Save everyone from the ear-splitting madness by joining the meeting while on mute!</a:t>
            </a:r>
          </a:p>
          <a:p>
            <a:endParaRPr lang="en-US" dirty="0"/>
          </a:p>
          <a:p>
            <a:pPr marL="0" indent="0">
              <a:buNone/>
            </a:pPr>
            <a:r>
              <a:rPr lang="en-US" dirty="0"/>
              <a:t>Unless you live alone, your house is probably pretty noisy these days. Muting your microphone when you’re not speaking gives other participants the ability to chime in and share their thoughts without distraction or frustration.</a:t>
            </a:r>
          </a:p>
          <a:p>
            <a:endParaRPr lang="en-US" dirty="0"/>
          </a:p>
        </p:txBody>
      </p:sp>
      <p:pic>
        <p:nvPicPr>
          <p:cNvPr id="5" name="Picture 4" descr="A sign with an illustrated microphone crossed out.">
            <a:extLst>
              <a:ext uri="{FF2B5EF4-FFF2-40B4-BE49-F238E27FC236}">
                <a16:creationId xmlns:a16="http://schemas.microsoft.com/office/drawing/2014/main" id="{2740156F-534D-428C-BCD1-F642A6B463F2}"/>
              </a:ext>
            </a:extLst>
          </p:cNvPr>
          <p:cNvPicPr>
            <a:picLocks noChangeAspect="1"/>
          </p:cNvPicPr>
          <p:nvPr/>
        </p:nvPicPr>
        <p:blipFill rotWithShape="1">
          <a:blip r:embed="rId2"/>
          <a:srcRect l="3424" r="3475" b="3"/>
          <a:stretch/>
        </p:blipFill>
        <p:spPr>
          <a:xfrm>
            <a:off x="8061437" y="2401556"/>
            <a:ext cx="3211495" cy="3466681"/>
          </a:xfrm>
          <a:prstGeom prst="rect">
            <a:avLst/>
          </a:prstGeom>
        </p:spPr>
      </p:pic>
    </p:spTree>
    <p:extLst>
      <p:ext uri="{BB962C8B-B14F-4D97-AF65-F5344CB8AC3E}">
        <p14:creationId xmlns:p14="http://schemas.microsoft.com/office/powerpoint/2010/main" val="16586429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9">
            <a:extLst>
              <a:ext uri="{FF2B5EF4-FFF2-40B4-BE49-F238E27FC236}">
                <a16:creationId xmlns:a16="http://schemas.microsoft.com/office/drawing/2014/main" id="{A93D97C6-63EF-4CA6-B01D-25E2772DC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10D93E-8C77-4F54-9888-D4A164BE1FD6}"/>
              </a:ext>
            </a:extLst>
          </p:cNvPr>
          <p:cNvSpPr>
            <a:spLocks noGrp="1"/>
          </p:cNvSpPr>
          <p:nvPr>
            <p:ph type="title"/>
          </p:nvPr>
        </p:nvSpPr>
        <p:spPr>
          <a:xfrm>
            <a:off x="5100824" y="685800"/>
            <a:ext cx="6176776" cy="1485900"/>
          </a:xfrm>
        </p:spPr>
        <p:txBody>
          <a:bodyPr>
            <a:normAutofit/>
          </a:bodyPr>
          <a:lstStyle/>
          <a:p>
            <a:r>
              <a:rPr lang="en-US" dirty="0"/>
              <a:t>5.Speak up</a:t>
            </a:r>
          </a:p>
        </p:txBody>
      </p:sp>
      <p:pic>
        <p:nvPicPr>
          <p:cNvPr id="5" name="Picture 4" descr="An illustration of a person using a megaphone. ">
            <a:extLst>
              <a:ext uri="{FF2B5EF4-FFF2-40B4-BE49-F238E27FC236}">
                <a16:creationId xmlns:a16="http://schemas.microsoft.com/office/drawing/2014/main" id="{7BD239A6-A32B-432A-8E2E-D66689F88E5D}"/>
              </a:ext>
            </a:extLst>
          </p:cNvPr>
          <p:cNvPicPr>
            <a:picLocks noChangeAspect="1"/>
          </p:cNvPicPr>
          <p:nvPr/>
        </p:nvPicPr>
        <p:blipFill>
          <a:blip r:embed="rId2"/>
          <a:stretch>
            <a:fillRect/>
          </a:stretch>
        </p:blipFill>
        <p:spPr>
          <a:xfrm>
            <a:off x="634276" y="1881930"/>
            <a:ext cx="3093388" cy="3093388"/>
          </a:xfrm>
          <a:prstGeom prst="rect">
            <a:avLst/>
          </a:prstGeom>
        </p:spPr>
      </p:pic>
      <p:sp>
        <p:nvSpPr>
          <p:cNvPr id="12" name="Rectangle 11">
            <a:extLst>
              <a:ext uri="{FF2B5EF4-FFF2-40B4-BE49-F238E27FC236}">
                <a16:creationId xmlns:a16="http://schemas.microsoft.com/office/drawing/2014/main" id="{5DA4A40B-EDCE-42FC-B189-AEFB4F82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F10747C0-DC44-4FEA-962E-4EDD10D1D266}"/>
              </a:ext>
            </a:extLst>
          </p:cNvPr>
          <p:cNvSpPr>
            <a:spLocks noGrp="1"/>
          </p:cNvSpPr>
          <p:nvPr>
            <p:ph idx="1"/>
          </p:nvPr>
        </p:nvSpPr>
        <p:spPr>
          <a:xfrm>
            <a:off x="5100824" y="2286000"/>
            <a:ext cx="6176776" cy="3581400"/>
          </a:xfrm>
        </p:spPr>
        <p:txBody>
          <a:bodyPr>
            <a:normAutofit/>
          </a:bodyPr>
          <a:lstStyle/>
          <a:p>
            <a:pPr marL="0" indent="0">
              <a:buNone/>
            </a:pPr>
            <a:r>
              <a:rPr lang="en-US" dirty="0"/>
              <a:t>When you enter a small meeting (around two to five people) announce yourself when you join. It can be awkward to hear the “someone-just-joined” ding followed by silence. When you hop on the meeting, introduce yourself and say hi – just make sure not to interrupt someone mid-sentence.</a:t>
            </a:r>
          </a:p>
          <a:p>
            <a:endParaRPr lang="en-US" dirty="0"/>
          </a:p>
          <a:p>
            <a:pPr marL="0" indent="0">
              <a:buNone/>
            </a:pPr>
            <a:r>
              <a:rPr lang="en-US" dirty="0"/>
              <a:t>Don’t be afraid to project your voice, too! Your team will appreciate being able to hear you without having to strain their ears or turn their volume all the way up.</a:t>
            </a:r>
          </a:p>
          <a:p>
            <a:endParaRPr lang="en-US" dirty="0"/>
          </a:p>
        </p:txBody>
      </p:sp>
    </p:spTree>
    <p:extLst>
      <p:ext uri="{BB962C8B-B14F-4D97-AF65-F5344CB8AC3E}">
        <p14:creationId xmlns:p14="http://schemas.microsoft.com/office/powerpoint/2010/main" val="35613785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3" name="Content Placeholder 2">
            <a:extLst>
              <a:ext uri="{FF2B5EF4-FFF2-40B4-BE49-F238E27FC236}">
                <a16:creationId xmlns:a16="http://schemas.microsoft.com/office/drawing/2014/main" id="{0A4FEFB1-25D7-4279-91ED-89DC92DC24D7}"/>
              </a:ext>
              <a:ext uri="{C183D7F6-B498-43B3-948B-1728B52AA6E4}">
                <adec:decorative xmlns:adec="http://schemas.microsoft.com/office/drawing/2017/decorative" val="1"/>
              </a:ext>
            </a:extLst>
          </p:cNvPr>
          <p:cNvSpPr>
            <a:spLocks noGrp="1"/>
          </p:cNvSpPr>
          <p:nvPr>
            <p:ph idx="1"/>
          </p:nvPr>
        </p:nvSpPr>
        <p:spPr>
          <a:xfrm>
            <a:off x="1188720" y="1188720"/>
            <a:ext cx="5369029" cy="4480560"/>
          </a:xfrm>
        </p:spPr>
        <p:txBody>
          <a:bodyPr anchor="ctr">
            <a:normAutofit/>
          </a:bodyPr>
          <a:lstStyle/>
          <a:p>
            <a:pPr marL="0" indent="0">
              <a:buNone/>
            </a:pPr>
            <a:r>
              <a:rPr lang="en-US" dirty="0"/>
              <a:t>Try to eat a snack before your virtual meeting. No one wants to see you stuff your face with chips while discussing important business matters. Not only is it distracting to others, you won’t be able to focus on the task at hand because you’ll be worrying about dropping crumbs all over your keyboard.</a:t>
            </a:r>
          </a:p>
        </p:txBody>
      </p:sp>
      <p:sp>
        <p:nvSpPr>
          <p:cNvPr id="2" name="Title 1">
            <a:extLst>
              <a:ext uri="{FF2B5EF4-FFF2-40B4-BE49-F238E27FC236}">
                <a16:creationId xmlns:a16="http://schemas.microsoft.com/office/drawing/2014/main" id="{9DFE646C-C096-450C-A5A0-1B9B6AE14C55}"/>
              </a:ext>
              <a:ext uri="{C183D7F6-B498-43B3-948B-1728B52AA6E4}">
                <adec:decorative xmlns:adec="http://schemas.microsoft.com/office/drawing/2017/decorative" val="1"/>
              </a:ext>
            </a:extLst>
          </p:cNvPr>
          <p:cNvSpPr>
            <a:spLocks noGrp="1"/>
          </p:cNvSpPr>
          <p:nvPr>
            <p:ph type="title"/>
          </p:nvPr>
        </p:nvSpPr>
        <p:spPr>
          <a:xfrm>
            <a:off x="8713381" y="1188720"/>
            <a:ext cx="3132162" cy="1730783"/>
          </a:xfrm>
        </p:spPr>
        <p:txBody>
          <a:bodyPr>
            <a:normAutofit/>
          </a:bodyPr>
          <a:lstStyle/>
          <a:p>
            <a:r>
              <a:rPr lang="en-US" sz="4000" dirty="0">
                <a:solidFill>
                  <a:schemeClr val="bg2"/>
                </a:solidFill>
              </a:rPr>
              <a:t>6. No food allowed</a:t>
            </a:r>
          </a:p>
        </p:txBody>
      </p:sp>
    </p:spTree>
    <p:extLst>
      <p:ext uri="{BB962C8B-B14F-4D97-AF65-F5344CB8AC3E}">
        <p14:creationId xmlns:p14="http://schemas.microsoft.com/office/powerpoint/2010/main" val="4044806799"/>
      </p:ext>
    </p:extLst>
  </p:cSld>
  <p:clrMapOvr>
    <a:masterClrMapping/>
  </p:clrMapOvr>
  <p:transition spd="slow">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C5DA-CCD2-4A14-9972-96D56305F57F}"/>
              </a:ext>
            </a:extLst>
          </p:cNvPr>
          <p:cNvSpPr>
            <a:spLocks noGrp="1"/>
          </p:cNvSpPr>
          <p:nvPr>
            <p:ph type="title"/>
          </p:nvPr>
        </p:nvSpPr>
        <p:spPr/>
        <p:txBody>
          <a:bodyPr/>
          <a:lstStyle/>
          <a:p>
            <a:r>
              <a:rPr lang="en-US" dirty="0"/>
              <a:t>7. Stay seated and stay present</a:t>
            </a:r>
          </a:p>
        </p:txBody>
      </p:sp>
      <p:sp>
        <p:nvSpPr>
          <p:cNvPr id="3" name="Content Placeholder 2">
            <a:extLst>
              <a:ext uri="{FF2B5EF4-FFF2-40B4-BE49-F238E27FC236}">
                <a16:creationId xmlns:a16="http://schemas.microsoft.com/office/drawing/2014/main" id="{C7CA088A-7310-4115-9534-89B7830A2574}"/>
              </a:ext>
            </a:extLst>
          </p:cNvPr>
          <p:cNvSpPr>
            <a:spLocks noGrp="1"/>
          </p:cNvSpPr>
          <p:nvPr>
            <p:ph idx="1"/>
          </p:nvPr>
        </p:nvSpPr>
        <p:spPr>
          <a:xfrm>
            <a:off x="1371600" y="1539551"/>
            <a:ext cx="9601200" cy="3581400"/>
          </a:xfrm>
        </p:spPr>
        <p:txBody>
          <a:bodyPr/>
          <a:lstStyle/>
          <a:p>
            <a:pPr marL="0" indent="0" algn="ctr">
              <a:buNone/>
            </a:pPr>
            <a:r>
              <a:rPr lang="en-US" dirty="0"/>
              <a:t>It may be tempting to check your inbox or carry on a side conversation during a dull moment in a meeting, but don’t do it! You might miss out on key information or an opportunity to give input. If you’re using your webcam, use attentive body language: sit up straight, don’t make big extraneous movements, and don’t let your eyes wander too much.</a:t>
            </a:r>
          </a:p>
        </p:txBody>
      </p:sp>
      <p:pic>
        <p:nvPicPr>
          <p:cNvPr id="5" name="Picture 4" descr="A picture containing water, mountain, and a man with the words &quot;Listen and be present.&quot;">
            <a:extLst>
              <a:ext uri="{FF2B5EF4-FFF2-40B4-BE49-F238E27FC236}">
                <a16:creationId xmlns:a16="http://schemas.microsoft.com/office/drawing/2014/main" id="{6416AE5A-2FDE-4C8C-9A6D-55D9F4BF212D}"/>
              </a:ext>
            </a:extLst>
          </p:cNvPr>
          <p:cNvPicPr>
            <a:picLocks noChangeAspect="1"/>
          </p:cNvPicPr>
          <p:nvPr/>
        </p:nvPicPr>
        <p:blipFill>
          <a:blip r:embed="rId2"/>
          <a:stretch>
            <a:fillRect/>
          </a:stretch>
        </p:blipFill>
        <p:spPr>
          <a:xfrm>
            <a:off x="2794518" y="3080974"/>
            <a:ext cx="6602963" cy="3708664"/>
          </a:xfrm>
          <a:prstGeom prst="rect">
            <a:avLst/>
          </a:prstGeom>
        </p:spPr>
      </p:pic>
    </p:spTree>
    <p:extLst>
      <p:ext uri="{BB962C8B-B14F-4D97-AF65-F5344CB8AC3E}">
        <p14:creationId xmlns:p14="http://schemas.microsoft.com/office/powerpoint/2010/main" val="21617800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66</TotalTime>
  <Words>663</Words>
  <Application>Microsoft Office PowerPoint</Application>
  <PresentationFormat>Widescreen</PresentationFormat>
  <Paragraphs>27</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Franklin Gothic Book</vt:lpstr>
      <vt:lpstr>Crop</vt:lpstr>
      <vt:lpstr>7 Virtual Meeting Etiquette Tips</vt:lpstr>
      <vt:lpstr>1. Leave the keyboard alone</vt:lpstr>
      <vt:lpstr>2. Dress appropriately</vt:lpstr>
      <vt:lpstr>3. Be aware of your surroundings</vt:lpstr>
      <vt:lpstr>4. Mute your microphone when you’re not talking</vt:lpstr>
      <vt:lpstr>5.Speak up</vt:lpstr>
      <vt:lpstr>6. No food allowed</vt:lpstr>
      <vt:lpstr>7. Stay seated and stay present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Rules of Virtual Meeting Etiquette</dc:title>
  <dc:creator>Melero, Madalyn A</dc:creator>
  <cp:lastModifiedBy>Bridget Sarbu</cp:lastModifiedBy>
  <cp:revision>7</cp:revision>
  <dcterms:created xsi:type="dcterms:W3CDTF">2020-04-20T13:40:25Z</dcterms:created>
  <dcterms:modified xsi:type="dcterms:W3CDTF">2020-04-27T11:38:50Z</dcterms:modified>
</cp:coreProperties>
</file>