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4"/>
  </p:notesMasterIdLst>
  <p:sldIdLst>
    <p:sldId id="282" r:id="rId2"/>
    <p:sldId id="279" r:id="rId3"/>
    <p:sldId id="284" r:id="rId4"/>
    <p:sldId id="285" r:id="rId5"/>
    <p:sldId id="286" r:id="rId6"/>
    <p:sldId id="264" r:id="rId7"/>
    <p:sldId id="312" r:id="rId8"/>
    <p:sldId id="295" r:id="rId9"/>
    <p:sldId id="277" r:id="rId10"/>
    <p:sldId id="291" r:id="rId11"/>
    <p:sldId id="292" r:id="rId12"/>
    <p:sldId id="293" r:id="rId13"/>
    <p:sldId id="288" r:id="rId14"/>
    <p:sldId id="294" r:id="rId15"/>
    <p:sldId id="296" r:id="rId16"/>
    <p:sldId id="297" r:id="rId17"/>
    <p:sldId id="298" r:id="rId18"/>
    <p:sldId id="299" r:id="rId19"/>
    <p:sldId id="301" r:id="rId20"/>
    <p:sldId id="302" r:id="rId21"/>
    <p:sldId id="303" r:id="rId22"/>
    <p:sldId id="287" r:id="rId23"/>
    <p:sldId id="304" r:id="rId24"/>
    <p:sldId id="305" r:id="rId25"/>
    <p:sldId id="308" r:id="rId26"/>
    <p:sldId id="289" r:id="rId27"/>
    <p:sldId id="309" r:id="rId28"/>
    <p:sldId id="290" r:id="rId29"/>
    <p:sldId id="310" r:id="rId30"/>
    <p:sldId id="311" r:id="rId31"/>
    <p:sldId id="262" r:id="rId32"/>
    <p:sldId id="256" r:id="rId33"/>
  </p:sldIdLst>
  <p:sldSz cx="9144000" cy="6858000" type="screen4x3"/>
  <p:notesSz cx="7053263" cy="9356725"/>
  <p:custDataLst>
    <p:tags r:id="rId35"/>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D927"/>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0" autoAdjust="0"/>
  </p:normalViewPr>
  <p:slideViewPr>
    <p:cSldViewPr>
      <p:cViewPr varScale="1">
        <p:scale>
          <a:sx n="99" d="100"/>
          <a:sy n="99" d="100"/>
        </p:scale>
        <p:origin x="-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95738" y="0"/>
            <a:ext cx="3055937" cy="468313"/>
          </a:xfrm>
          <a:prstGeom prst="rect">
            <a:avLst/>
          </a:prstGeom>
        </p:spPr>
        <p:txBody>
          <a:bodyPr vert="horz" lIns="91440" tIns="45720" rIns="91440" bIns="45720" rtlCol="0"/>
          <a:lstStyle>
            <a:lvl1pPr algn="r">
              <a:defRPr sz="1200"/>
            </a:lvl1pPr>
          </a:lstStyle>
          <a:p>
            <a:pPr>
              <a:defRPr/>
            </a:pPr>
            <a:fld id="{D9B4EA7E-461C-4A9D-826F-E7369C949245}" type="datetimeFigureOut">
              <a:rPr lang="en-US"/>
              <a:pPr>
                <a:defRPr/>
              </a:pPr>
              <a:t>7/12/2010</a:t>
            </a:fld>
            <a:endParaRPr lang="en-US"/>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4850" y="4445000"/>
            <a:ext cx="5643563" cy="42100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86825"/>
            <a:ext cx="3055938" cy="468313"/>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95738" y="8886825"/>
            <a:ext cx="3055937" cy="468313"/>
          </a:xfrm>
          <a:prstGeom prst="rect">
            <a:avLst/>
          </a:prstGeom>
        </p:spPr>
        <p:txBody>
          <a:bodyPr vert="horz" lIns="91440" tIns="45720" rIns="91440" bIns="45720" rtlCol="0" anchor="b"/>
          <a:lstStyle>
            <a:lvl1pPr algn="r">
              <a:defRPr sz="1200"/>
            </a:lvl1pPr>
          </a:lstStyle>
          <a:p>
            <a:pPr>
              <a:defRPr/>
            </a:pPr>
            <a:fld id="{FE66B75A-9612-4FFB-8827-DD26E47D9A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BEB38A-8B40-4720-B764-EBB15E31F9D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6084"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96DC9B32-1E71-4C82-BFB6-122DC7D47F4F}" type="slidenum">
              <a:rPr lang="en-US" sz="1200"/>
              <a:pPr algn="r"/>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7108"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45068C6A-F6E7-40FD-8BA2-8E20CF5AE9C0}" type="slidenum">
              <a:rPr lang="en-US" sz="1200"/>
              <a:pPr algn="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8132"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934BAAAA-3FC7-4E3B-9B34-093D3173EC60}" type="slidenum">
              <a:rPr lang="en-US" sz="1200"/>
              <a:pPr algn="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10F9A1-E5AE-4AB9-A80B-7F118C0E066A}"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0180"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A7CC0634-3429-45BE-9321-344EB110467F}" type="slidenum">
              <a:rPr lang="en-US" sz="1200"/>
              <a:pPr algn="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1204"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B73BF86C-A5EC-4960-8A84-FCB1F830D418}" type="slidenum">
              <a:rPr lang="en-US" sz="1200"/>
              <a:pPr algn="r"/>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2228"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8CF91DAF-5C35-494C-9259-21F7F27D6C60}" type="slidenum">
              <a:rPr lang="en-US" sz="1200"/>
              <a:pPr algn="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3252"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A0A26E00-87F2-4679-BDE6-D097827EC2E3}" type="slidenum">
              <a:rPr lang="en-US" sz="1200"/>
              <a:pPr algn="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4276"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1708EC33-4B70-4017-84A0-470906A0A406}"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5300"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85849A07-25BB-4D96-B6CF-500486F6FDCA}" type="slidenum">
              <a:rPr lang="en-US" sz="1200"/>
              <a:pPr algn="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F55D85-0223-4C70-912C-50E973FF8A5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6324"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E33B04DB-68D7-454B-8FBF-A1880E865A73}" type="slidenum">
              <a:rPr lang="en-US" sz="1200"/>
              <a:pPr algn="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7348"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EFDFAE57-F37A-4808-AACD-7201DABFCA87}" type="slidenum">
              <a:rPr lang="en-US" sz="1200"/>
              <a:pPr algn="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724779-F5C6-4483-A28A-03B04BF7A621}"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9396"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79374026-C804-4814-B2D6-1B7A102CB961}" type="slidenum">
              <a:rPr lang="en-US" sz="1200"/>
              <a:pPr algn="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0420"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EC51250F-7372-4D39-AF2B-7568D529CA7D}" type="slidenum">
              <a:rPr lang="en-US" sz="1200"/>
              <a:pPr algn="r"/>
              <a:t>24</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1444"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A3A125D3-1A5B-4AB7-B568-6D0322CA3F9E}" type="slidenum">
              <a:rPr lang="en-US" sz="1200"/>
              <a:pPr algn="r"/>
              <a:t>25</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0C8784-473D-4B9C-AB5B-704EFCDB12B3}"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F01736-DAC0-4E0E-BECE-E91DE941C1C6}"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96FA98-F5E5-43BC-8C50-FE53022ED4A9}"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591FA1-F658-4720-90D6-13F5145001F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46EEF0-68DC-4E5C-8AA2-56A005677096}"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7D7032-986F-4570-9F32-02C7D34A8717}"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3C9BEA-BD7A-491E-8D4A-1553BC6C2750}"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09937E-9EE1-4BD3-A47C-C05BFC6E5C50}" type="slidenum">
              <a:rPr lang="en-US" smtClean="0"/>
              <a:pPr/>
              <a:t>32</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3EEF6E-4893-42AF-B720-2165710BC5DD}"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567B02-D7DE-4C28-AB89-D6A098F874A4}"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63C55B-1CA2-4F1E-A6C4-335BF44EB18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3A55C2-8B2F-4F9B-A66B-C99E0B21D34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4036"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F0CD9D2E-AF0D-4A89-89BE-038A0082569C}" type="slidenum">
              <a:rPr lang="en-US" sz="1200"/>
              <a:pPr algn="r"/>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CDC814-3F54-44E7-A90A-A50D1D5B20DD}"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a:latin typeface="Times New Roman" pitchFamily="18"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
        <p:nvSpPr>
          <p:cNvPr id="9219"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9220"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E6F1E31C-F3DB-4698-9302-1F5221992EA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405DA5-CD27-41CF-A6A2-08E31BFF7C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639B65-DFBD-4CCA-92AE-0C97072E5B6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E6AE40-8425-4EF4-ACD5-BD489748BA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AC48BA-8022-4C34-AA4D-B797BCC5CA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8720C3-C5CD-4F82-91EB-DA73D3B02C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EC32E1-7ECB-45B1-9F09-EA039E81E6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ABF4C7F-D1A3-4026-B8E9-AF790FCEC3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35CDFC-8410-413B-8438-86382866EF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F76DD7-D969-473B-82CB-5EF413890D7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DC5202-4428-42F6-93F8-66DCC07CA6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68F42C-B59C-45F7-8EBD-80CF3E04AB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81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8198"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4CE3086B-47FF-4C46-A83F-97318D98205C}" type="slidenum">
              <a:rPr lang="en-US"/>
              <a:pPr>
                <a:defRPr/>
              </a:pPr>
              <a:t>‹#›</a:t>
            </a:fld>
            <a:endParaRPr lang="en-US"/>
          </a:p>
        </p:txBody>
      </p:sp>
      <p:grpSp>
        <p:nvGrpSpPr>
          <p:cNvPr id="1031" name="Group 7"/>
          <p:cNvGrpSpPr>
            <a:grpSpLocks/>
          </p:cNvGrpSpPr>
          <p:nvPr/>
        </p:nvGrpSpPr>
        <p:grpSpPr bwMode="auto">
          <a:xfrm>
            <a:off x="279400" y="152400"/>
            <a:ext cx="8686800" cy="1600200"/>
            <a:chOff x="176" y="96"/>
            <a:chExt cx="5472" cy="1008"/>
          </a:xfrm>
        </p:grpSpPr>
        <p:sp>
          <p:nvSpPr>
            <p:cNvPr id="8200"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p>
          </p:txBody>
        </p:sp>
        <p:sp>
          <p:nvSpPr>
            <p:cNvPr id="820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20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20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20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756"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3200400" y="5246688"/>
            <a:ext cx="2667000" cy="1147762"/>
          </a:xfrm>
          <a:prstGeom prst="rect">
            <a:avLst/>
          </a:prstGeom>
          <a:noFill/>
          <a:ln w="9525" algn="in">
            <a:noFill/>
            <a:miter lim="800000"/>
            <a:headEnd/>
            <a:tailEnd/>
          </a:ln>
        </p:spPr>
      </p:pic>
      <p:sp>
        <p:nvSpPr>
          <p:cNvPr id="3075" name="Rectangle 3"/>
          <p:cNvSpPr>
            <a:spLocks noGrp="1" noChangeArrowheads="1"/>
          </p:cNvSpPr>
          <p:nvPr>
            <p:ph type="title"/>
          </p:nvPr>
        </p:nvSpPr>
        <p:spPr>
          <a:xfrm>
            <a:off x="457200" y="3367088"/>
            <a:ext cx="8610600" cy="2286000"/>
          </a:xfrm>
          <a:noFill/>
        </p:spPr>
        <p:txBody>
          <a:bodyPr lIns="0" tIns="0" rIns="0" bIns="0" anchor="ctr">
            <a:spAutoFit/>
          </a:bodyPr>
          <a:lstStyle/>
          <a:p>
            <a:pPr algn="ctr"/>
            <a:r>
              <a:rPr lang="en-US" sz="2600" b="1" i="1" smtClean="0">
                <a:solidFill>
                  <a:srgbClr val="660000"/>
                </a:solidFill>
              </a:rPr>
              <a:t/>
            </a:r>
            <a:br>
              <a:rPr lang="en-US" sz="2600" b="1" i="1" smtClean="0">
                <a:solidFill>
                  <a:srgbClr val="660000"/>
                </a:solidFill>
              </a:rPr>
            </a:br>
            <a:r>
              <a:rPr lang="en-US" sz="3200" b="1" i="1" smtClean="0">
                <a:solidFill>
                  <a:srgbClr val="660000"/>
                </a:solidFill>
              </a:rPr>
              <a:t>Building Bridges to Success:  Strengthening Postsecondary Transition for Students </a:t>
            </a:r>
            <a:br>
              <a:rPr lang="en-US" sz="3200" b="1" i="1" smtClean="0">
                <a:solidFill>
                  <a:srgbClr val="660000"/>
                </a:solidFill>
              </a:rPr>
            </a:br>
            <a:r>
              <a:rPr lang="en-US" sz="3200" b="1" i="1" smtClean="0">
                <a:solidFill>
                  <a:srgbClr val="660000"/>
                </a:solidFill>
              </a:rPr>
              <a:t>in Adult Education</a:t>
            </a:r>
            <a:r>
              <a:rPr lang="en-US" sz="3600" b="1" i="1" smtClean="0">
                <a:solidFill>
                  <a:srgbClr val="660000"/>
                </a:solidFill>
              </a:rPr>
              <a:t>   </a:t>
            </a:r>
            <a:br>
              <a:rPr lang="en-US" sz="3600" b="1" i="1" smtClean="0">
                <a:solidFill>
                  <a:srgbClr val="660000"/>
                </a:solidFill>
              </a:rPr>
            </a:br>
            <a:r>
              <a:rPr lang="en-US" sz="1400" smtClean="0">
                <a:solidFill>
                  <a:schemeClr val="tx1"/>
                </a:solidFill>
                <a:latin typeface="Arial" charset="0"/>
              </a:rPr>
              <a:t/>
            </a:r>
            <a:br>
              <a:rPr lang="en-US" sz="1400" smtClean="0">
                <a:solidFill>
                  <a:schemeClr val="tx1"/>
                </a:solidFill>
                <a:latin typeface="Arial" charset="0"/>
              </a:rPr>
            </a:br>
            <a:r>
              <a:rPr lang="en-US" sz="1000" smtClean="0">
                <a:solidFill>
                  <a:srgbClr val="000000"/>
                </a:solidFill>
                <a:latin typeface="Arial" charset="0"/>
              </a:rPr>
              <a:t> </a:t>
            </a:r>
            <a:endParaRPr lang="en-US" sz="1800" smtClean="0">
              <a:solidFill>
                <a:schemeClr val="tx1"/>
              </a:solidFill>
              <a:latin typeface="Arial" charset="0"/>
            </a:endParaRPr>
          </a:p>
        </p:txBody>
      </p:sp>
      <p:pic>
        <p:nvPicPr>
          <p:cNvPr id="3076" name="Picture 4" descr="MPj04388860000[1]"/>
          <p:cNvPicPr>
            <a:picLocks noChangeAspect="1" noChangeArrowheads="1"/>
          </p:cNvPicPr>
          <p:nvPr/>
        </p:nvPicPr>
        <p:blipFill>
          <a:blip r:embed="rId4" cstate="print"/>
          <a:srcRect/>
          <a:stretch>
            <a:fillRect/>
          </a:stretch>
        </p:blipFill>
        <p:spPr bwMode="auto">
          <a:xfrm>
            <a:off x="3048000" y="1295400"/>
            <a:ext cx="3200400" cy="2400300"/>
          </a:xfrm>
          <a:prstGeom prst="rect">
            <a:avLst/>
          </a:prstGeom>
          <a:noFill/>
          <a:ln w="9525" algn="ctr">
            <a:noFill/>
            <a:miter lim="800000"/>
            <a:headEnd/>
            <a:tailEnd/>
          </a:ln>
        </p:spPr>
      </p:pic>
      <p:sp>
        <p:nvSpPr>
          <p:cNvPr id="3077" name="Text Box 5"/>
          <p:cNvSpPr txBox="1">
            <a:spLocks noChangeArrowheads="1"/>
          </p:cNvSpPr>
          <p:nvPr/>
        </p:nvSpPr>
        <p:spPr bwMode="auto">
          <a:xfrm>
            <a:off x="1447800" y="609600"/>
            <a:ext cx="7696200" cy="1120775"/>
          </a:xfrm>
          <a:prstGeom prst="rect">
            <a:avLst/>
          </a:prstGeom>
          <a:noFill/>
          <a:ln w="9525" algn="in">
            <a:noFill/>
            <a:miter lim="800000"/>
            <a:headEnd/>
            <a:tailEnd/>
          </a:ln>
        </p:spPr>
        <p:txBody>
          <a:bodyPr lIns="36576" tIns="36576" rIns="36576" bIns="36576"/>
          <a:lstStyle/>
          <a:p>
            <a:pPr>
              <a:spcAft>
                <a:spcPts val="1400"/>
              </a:spcAft>
            </a:pPr>
            <a:r>
              <a:rPr lang="en-US" sz="2800" b="1">
                <a:solidFill>
                  <a:srgbClr val="0033CC"/>
                </a:solidFill>
                <a:latin typeface="Times New Roman" pitchFamily="18" charset="0"/>
              </a:rPr>
              <a:t>Texas Higher Education Coordinating Board</a:t>
            </a:r>
            <a:endParaRPr lang="en-US" sz="2800"/>
          </a:p>
        </p:txBody>
      </p:sp>
      <p:pic>
        <p:nvPicPr>
          <p:cNvPr id="3078" name="Picture 6" descr="untitled"/>
          <p:cNvPicPr>
            <a:picLocks noChangeAspect="1" noChangeArrowheads="1"/>
          </p:cNvPicPr>
          <p:nvPr/>
        </p:nvPicPr>
        <p:blipFill>
          <a:blip r:embed="rId5" cstate="print"/>
          <a:srcRect/>
          <a:stretch>
            <a:fillRect/>
          </a:stretch>
        </p:blipFill>
        <p:spPr bwMode="auto">
          <a:xfrm>
            <a:off x="0" y="533400"/>
            <a:ext cx="1235075" cy="1223963"/>
          </a:xfrm>
          <a:prstGeom prst="rect">
            <a:avLst/>
          </a:prstGeom>
          <a:noFill/>
          <a:ln w="9525" algn="in">
            <a:noFill/>
            <a:miter lim="800000"/>
            <a:headEnd/>
            <a:tailEnd/>
          </a:ln>
        </p:spPr>
      </p:pic>
      <p:sp>
        <p:nvSpPr>
          <p:cNvPr id="3079" name="Text Box 7"/>
          <p:cNvSpPr txBox="1">
            <a:spLocks noChangeArrowheads="1"/>
          </p:cNvSpPr>
          <p:nvPr/>
        </p:nvSpPr>
        <p:spPr bwMode="auto">
          <a:xfrm>
            <a:off x="2209800" y="6564313"/>
            <a:ext cx="5029200" cy="293687"/>
          </a:xfrm>
          <a:prstGeom prst="rect">
            <a:avLst/>
          </a:prstGeom>
          <a:noFill/>
          <a:ln w="9525" algn="in">
            <a:noFill/>
            <a:miter lim="800000"/>
            <a:headEnd/>
            <a:tailEnd/>
          </a:ln>
        </p:spPr>
        <p:txBody>
          <a:bodyPr lIns="36576" tIns="36576" rIns="36576" bIns="36576"/>
          <a:lstStyle/>
          <a:p>
            <a:pPr algn="ctr"/>
            <a:r>
              <a:rPr lang="en-US" sz="1100">
                <a:solidFill>
                  <a:srgbClr val="000000"/>
                </a:solidFill>
                <a:latin typeface="Garamond" pitchFamily="18" charset="0"/>
              </a:rPr>
              <a:t>Texas State University-San Marcos, a member of The Texas State University System.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533400" y="1981200"/>
            <a:ext cx="8229600" cy="4302125"/>
          </a:xfrm>
        </p:spPr>
        <p:txBody>
          <a:bodyPr/>
          <a:lstStyle/>
          <a:p>
            <a:pPr>
              <a:buFont typeface="Wingdings" pitchFamily="2" charset="2"/>
              <a:buChar char="v"/>
            </a:pPr>
            <a:endParaRPr lang="en-US" smtClean="0"/>
          </a:p>
          <a:p>
            <a:pPr eaLnBrk="1" hangingPunct="1">
              <a:buFont typeface="Wingdings" pitchFamily="2" charset="2"/>
              <a:buNone/>
            </a:pPr>
            <a:endParaRPr lang="en-US" sz="4000" smtClean="0">
              <a:solidFill>
                <a:schemeClr val="bg2"/>
              </a:solidFill>
            </a:endParaRPr>
          </a:p>
        </p:txBody>
      </p:sp>
      <p:sp>
        <p:nvSpPr>
          <p:cNvPr id="12291"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Summit Results</a:t>
            </a:r>
          </a:p>
          <a:p>
            <a:endParaRPr lang="en-US" sz="4000">
              <a:solidFill>
                <a:schemeClr val="bg2"/>
              </a:solidFill>
              <a:latin typeface="Times New Roman" pitchFamily="18" charset="0"/>
            </a:endParaRPr>
          </a:p>
        </p:txBody>
      </p:sp>
      <p:sp>
        <p:nvSpPr>
          <p:cNvPr id="12292" name="Rectangle 4"/>
          <p:cNvSpPr>
            <a:spLocks noChangeArrowheads="1"/>
          </p:cNvSpPr>
          <p:nvPr/>
        </p:nvSpPr>
        <p:spPr bwMode="auto">
          <a:xfrm>
            <a:off x="457200" y="1905000"/>
            <a:ext cx="3262313" cy="369888"/>
          </a:xfrm>
          <a:prstGeom prst="rect">
            <a:avLst/>
          </a:prstGeom>
          <a:noFill/>
          <a:ln w="9525">
            <a:noFill/>
            <a:miter lim="800000"/>
            <a:headEnd/>
            <a:tailEnd/>
          </a:ln>
        </p:spPr>
        <p:txBody>
          <a:bodyPr wrap="none" anchor="ctr">
            <a:spAutoFit/>
          </a:bodyPr>
          <a:lstStyle/>
          <a:p>
            <a:pPr>
              <a:buFontTx/>
              <a:buAutoNum type="alphaLcParenBoth"/>
              <a:tabLst>
                <a:tab pos="457200" algn="l"/>
              </a:tabLst>
            </a:pPr>
            <a:r>
              <a:rPr lang="en-US" b="1"/>
              <a:t> Current transition efforts</a:t>
            </a:r>
          </a:p>
        </p:txBody>
      </p:sp>
      <p:sp>
        <p:nvSpPr>
          <p:cNvPr id="12293" name="Text Box 5"/>
          <p:cNvSpPr txBox="1">
            <a:spLocks noChangeArrowheads="1"/>
          </p:cNvSpPr>
          <p:nvPr/>
        </p:nvSpPr>
        <p:spPr bwMode="auto">
          <a:xfrm>
            <a:off x="609600" y="2514600"/>
            <a:ext cx="8001000" cy="366713"/>
          </a:xfrm>
          <a:prstGeom prst="rect">
            <a:avLst/>
          </a:prstGeom>
          <a:noFill/>
          <a:ln w="9525">
            <a:noFill/>
            <a:miter lim="800000"/>
            <a:headEnd/>
            <a:tailEnd/>
          </a:ln>
        </p:spPr>
        <p:txBody>
          <a:bodyPr>
            <a:spAutoFit/>
          </a:bodyPr>
          <a:lstStyle/>
          <a:p>
            <a:pPr>
              <a:spcBef>
                <a:spcPct val="50000"/>
              </a:spcBef>
            </a:pPr>
            <a:endParaRPr lang="en-US"/>
          </a:p>
        </p:txBody>
      </p:sp>
      <p:sp>
        <p:nvSpPr>
          <p:cNvPr id="12294" name="Rectangle 3"/>
          <p:cNvSpPr>
            <a:spLocks noChangeArrowheads="1"/>
          </p:cNvSpPr>
          <p:nvPr/>
        </p:nvSpPr>
        <p:spPr bwMode="auto">
          <a:xfrm>
            <a:off x="457200" y="2286000"/>
            <a:ext cx="8458200" cy="4149725"/>
          </a:xfrm>
          <a:prstGeom prst="rect">
            <a:avLst/>
          </a:prstGeom>
          <a:noFill/>
          <a:ln w="9525">
            <a:noFill/>
            <a:miter lim="800000"/>
            <a:headEnd/>
            <a:tailEnd/>
          </a:ln>
        </p:spPr>
        <p:txBody>
          <a:bodyPr/>
          <a:lstStyle/>
          <a:p>
            <a:pPr marL="469900" indent="-469900">
              <a:spcBef>
                <a:spcPct val="20000"/>
              </a:spcBef>
              <a:buClr>
                <a:schemeClr val="bg2"/>
              </a:buClr>
              <a:buSzPct val="70000"/>
              <a:buFont typeface="Wingdings" pitchFamily="2" charset="2"/>
              <a:buChar char="v"/>
            </a:pPr>
            <a:r>
              <a:rPr lang="en-US" sz="2000">
                <a:latin typeface="Times New Roman" pitchFamily="18" charset="0"/>
              </a:rPr>
              <a:t>The following is a brief summary of services that participants identified as current providers of: </a:t>
            </a:r>
          </a:p>
          <a:p>
            <a:pPr marL="1143000" lvl="2" indent="-228600">
              <a:spcBef>
                <a:spcPct val="20000"/>
              </a:spcBef>
              <a:buClr>
                <a:schemeClr val="bg2"/>
              </a:buClr>
              <a:buSzPct val="65000"/>
              <a:buFont typeface="Wingdings" pitchFamily="2" charset="2"/>
              <a:buChar char="v"/>
            </a:pPr>
            <a:r>
              <a:rPr lang="en-US">
                <a:latin typeface="Times New Roman" pitchFamily="18" charset="0"/>
              </a:rPr>
              <a:t>intensive courses</a:t>
            </a:r>
          </a:p>
          <a:p>
            <a:pPr marL="1143000" lvl="2" indent="-228600">
              <a:spcBef>
                <a:spcPct val="20000"/>
              </a:spcBef>
              <a:buClr>
                <a:schemeClr val="bg2"/>
              </a:buClr>
              <a:buSzPct val="65000"/>
              <a:buFont typeface="Wingdings" pitchFamily="2" charset="2"/>
              <a:buChar char="v"/>
            </a:pPr>
            <a:r>
              <a:rPr lang="en-US">
                <a:latin typeface="Times New Roman" pitchFamily="18" charset="0"/>
              </a:rPr>
              <a:t>goal setting</a:t>
            </a:r>
          </a:p>
          <a:p>
            <a:pPr marL="1143000" lvl="2" indent="-228600">
              <a:spcBef>
                <a:spcPct val="20000"/>
              </a:spcBef>
              <a:buClr>
                <a:schemeClr val="bg2"/>
              </a:buClr>
              <a:buSzPct val="65000"/>
              <a:buFont typeface="Wingdings" pitchFamily="2" charset="2"/>
              <a:buChar char="v"/>
            </a:pPr>
            <a:r>
              <a:rPr lang="en-US">
                <a:latin typeface="Times New Roman" pitchFamily="18" charset="0"/>
              </a:rPr>
              <a:t>general financial aid information and/or advice</a:t>
            </a:r>
          </a:p>
          <a:p>
            <a:pPr marL="469900" indent="-469900">
              <a:spcBef>
                <a:spcPct val="20000"/>
              </a:spcBef>
              <a:buClr>
                <a:schemeClr val="bg2"/>
              </a:buClr>
              <a:buSzPct val="70000"/>
            </a:pPr>
            <a:endParaRPr lang="en-US">
              <a:latin typeface="Times New Roman" pitchFamily="18" charset="0"/>
            </a:endParaRPr>
          </a:p>
          <a:p>
            <a:pPr marL="469900" indent="-469900">
              <a:spcBef>
                <a:spcPct val="20000"/>
              </a:spcBef>
              <a:buClr>
                <a:schemeClr val="bg2"/>
              </a:buClr>
              <a:buSzPct val="70000"/>
              <a:buFont typeface="Wingdings" pitchFamily="2" charset="2"/>
              <a:buChar char="v"/>
            </a:pPr>
            <a:r>
              <a:rPr lang="en-US" sz="2000">
                <a:latin typeface="Times New Roman" pitchFamily="18" charset="0"/>
              </a:rPr>
              <a:t>The following is a brief summary of program components that participants identified as current effective practices in transitioning students:</a:t>
            </a:r>
          </a:p>
          <a:p>
            <a:pPr marL="1143000" lvl="2" indent="-228600">
              <a:spcBef>
                <a:spcPct val="20000"/>
              </a:spcBef>
              <a:buClr>
                <a:schemeClr val="bg2"/>
              </a:buClr>
              <a:buSzPct val="65000"/>
              <a:buFont typeface="Wingdings" pitchFamily="2" charset="2"/>
              <a:buChar char="v"/>
            </a:pPr>
            <a:r>
              <a:rPr lang="en-US">
                <a:latin typeface="Times New Roman" pitchFamily="18" charset="0"/>
              </a:rPr>
              <a:t>intensive curriculum in core content in reading, writing and math</a:t>
            </a:r>
          </a:p>
          <a:p>
            <a:pPr marL="1143000" lvl="2" indent="-228600">
              <a:spcBef>
                <a:spcPct val="20000"/>
              </a:spcBef>
              <a:buClr>
                <a:schemeClr val="bg2"/>
              </a:buClr>
              <a:buSzPct val="65000"/>
              <a:buFont typeface="Wingdings" pitchFamily="2" charset="2"/>
              <a:buChar char="v"/>
            </a:pPr>
            <a:r>
              <a:rPr lang="en-US">
                <a:latin typeface="Times New Roman" pitchFamily="18" charset="0"/>
              </a:rPr>
              <a:t>a general culture of caring.</a:t>
            </a:r>
          </a:p>
          <a:p>
            <a:pPr marL="469900" indent="-469900">
              <a:spcBef>
                <a:spcPct val="20000"/>
              </a:spcBef>
              <a:buClr>
                <a:schemeClr val="bg2"/>
              </a:buClr>
              <a:buSzPct val="70000"/>
              <a:buFont typeface="Symbol" pitchFamily="18" charset="2"/>
              <a:buChar char=""/>
            </a:pPr>
            <a:endParaRPr lang="en-US">
              <a:latin typeface="Times New Roman" pitchFamily="18" charset="0"/>
            </a:endParaRPr>
          </a:p>
          <a:p>
            <a:pPr marL="469900" indent="-469900" eaLnBrk="1" hangingPunct="1">
              <a:spcBef>
                <a:spcPct val="20000"/>
              </a:spcBef>
              <a:buClr>
                <a:schemeClr val="bg2"/>
              </a:buClr>
              <a:buSzPct val="70000"/>
              <a:buFont typeface="Wingdings" pitchFamily="2" charset="2"/>
              <a:buNone/>
            </a:pPr>
            <a:endParaRPr lang="en-US" sz="36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533400" y="1981200"/>
            <a:ext cx="8229600" cy="4302125"/>
          </a:xfrm>
        </p:spPr>
        <p:txBody>
          <a:bodyPr/>
          <a:lstStyle/>
          <a:p>
            <a:pPr>
              <a:buFont typeface="Wingdings" pitchFamily="2" charset="2"/>
              <a:buChar char="v"/>
            </a:pPr>
            <a:endParaRPr lang="en-US" smtClean="0"/>
          </a:p>
          <a:p>
            <a:pPr eaLnBrk="1" hangingPunct="1">
              <a:buFont typeface="Wingdings" pitchFamily="2" charset="2"/>
              <a:buNone/>
            </a:pPr>
            <a:endParaRPr lang="en-US" sz="4000" smtClean="0">
              <a:solidFill>
                <a:schemeClr val="bg2"/>
              </a:solidFill>
            </a:endParaRPr>
          </a:p>
        </p:txBody>
      </p:sp>
      <p:sp>
        <p:nvSpPr>
          <p:cNvPr id="13315"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Summit Results</a:t>
            </a:r>
          </a:p>
          <a:p>
            <a:endParaRPr lang="en-US" sz="4000">
              <a:solidFill>
                <a:schemeClr val="bg2"/>
              </a:solidFill>
              <a:latin typeface="Times New Roman" pitchFamily="18" charset="0"/>
            </a:endParaRPr>
          </a:p>
        </p:txBody>
      </p:sp>
      <p:sp>
        <p:nvSpPr>
          <p:cNvPr id="13316" name="Rectangle 4"/>
          <p:cNvSpPr>
            <a:spLocks noChangeArrowheads="1"/>
          </p:cNvSpPr>
          <p:nvPr/>
        </p:nvSpPr>
        <p:spPr bwMode="auto">
          <a:xfrm>
            <a:off x="457200" y="1905000"/>
            <a:ext cx="5886450" cy="366713"/>
          </a:xfrm>
          <a:prstGeom prst="rect">
            <a:avLst/>
          </a:prstGeom>
          <a:noFill/>
          <a:ln w="9525">
            <a:noFill/>
            <a:miter lim="800000"/>
            <a:headEnd/>
            <a:tailEnd/>
          </a:ln>
        </p:spPr>
        <p:txBody>
          <a:bodyPr wrap="none" anchor="ctr">
            <a:spAutoFit/>
          </a:bodyPr>
          <a:lstStyle/>
          <a:p>
            <a:pPr marL="342900" indent="-342900">
              <a:tabLst>
                <a:tab pos="457200" algn="l"/>
              </a:tabLst>
            </a:pPr>
            <a:r>
              <a:rPr lang="en-US" b="1"/>
              <a:t>(b) Evidence of effectiveness of current components</a:t>
            </a:r>
          </a:p>
        </p:txBody>
      </p:sp>
      <p:sp>
        <p:nvSpPr>
          <p:cNvPr id="13317" name="Rectangle 3"/>
          <p:cNvSpPr>
            <a:spLocks noChangeArrowheads="1"/>
          </p:cNvSpPr>
          <p:nvPr/>
        </p:nvSpPr>
        <p:spPr bwMode="auto">
          <a:xfrm>
            <a:off x="457200" y="2286000"/>
            <a:ext cx="8458200" cy="4149725"/>
          </a:xfrm>
          <a:prstGeom prst="rect">
            <a:avLst/>
          </a:prstGeom>
          <a:noFill/>
          <a:ln w="9525">
            <a:noFill/>
            <a:miter lim="800000"/>
            <a:headEnd/>
            <a:tailEnd/>
          </a:ln>
        </p:spPr>
        <p:txBody>
          <a:bodyPr/>
          <a:lstStyle/>
          <a:p>
            <a:pPr marL="469900" indent="-469900">
              <a:spcBef>
                <a:spcPct val="20000"/>
              </a:spcBef>
              <a:buClr>
                <a:schemeClr val="bg2"/>
              </a:buClr>
              <a:buSzPct val="70000"/>
              <a:buFont typeface="Wingdings" pitchFamily="2" charset="2"/>
              <a:buChar char="v"/>
            </a:pPr>
            <a:endParaRPr lang="en-US" sz="2400">
              <a:latin typeface="Times New Roman" pitchFamily="18" charset="0"/>
            </a:endParaRPr>
          </a:p>
          <a:p>
            <a:pPr marL="469900" indent="-469900">
              <a:spcBef>
                <a:spcPct val="20000"/>
              </a:spcBef>
              <a:buClr>
                <a:schemeClr val="bg2"/>
              </a:buClr>
              <a:buSzPct val="70000"/>
              <a:buFont typeface="Wingdings" pitchFamily="2" charset="2"/>
              <a:buChar char="v"/>
            </a:pPr>
            <a:r>
              <a:rPr lang="en-US" sz="2400">
                <a:latin typeface="Times New Roman" pitchFamily="18" charset="0"/>
              </a:rPr>
              <a:t>The following is a brief summary that participants identified as current evidence of effectiveness:</a:t>
            </a:r>
          </a:p>
          <a:p>
            <a:pPr marL="1143000" lvl="2" indent="-228600">
              <a:spcBef>
                <a:spcPct val="20000"/>
              </a:spcBef>
              <a:buClr>
                <a:schemeClr val="bg2"/>
              </a:buClr>
              <a:buSzPct val="65000"/>
              <a:buFont typeface="Wingdings" pitchFamily="2" charset="2"/>
              <a:buChar char="v"/>
            </a:pPr>
            <a:r>
              <a:rPr lang="en-US">
                <a:latin typeface="Times New Roman" pitchFamily="18" charset="0"/>
              </a:rPr>
              <a:t> pre and posttest on the ASSET, TCOM and ACCUPLACER,</a:t>
            </a:r>
          </a:p>
          <a:p>
            <a:pPr marL="1143000" lvl="2" indent="-228600">
              <a:spcBef>
                <a:spcPct val="20000"/>
              </a:spcBef>
              <a:buClr>
                <a:schemeClr val="bg2"/>
              </a:buClr>
              <a:buSzPct val="65000"/>
              <a:buFont typeface="Wingdings" pitchFamily="2" charset="2"/>
              <a:buChar char="v"/>
            </a:pPr>
            <a:r>
              <a:rPr lang="en-US">
                <a:latin typeface="Times New Roman" pitchFamily="18" charset="0"/>
              </a:rPr>
              <a:t>qualitative feedback from students</a:t>
            </a:r>
          </a:p>
          <a:p>
            <a:pPr marL="469900" indent="-469900">
              <a:spcBef>
                <a:spcPct val="20000"/>
              </a:spcBef>
              <a:buClr>
                <a:schemeClr val="bg2"/>
              </a:buClr>
              <a:buSzPct val="70000"/>
              <a:buFont typeface="Symbol" pitchFamily="18" charset="2"/>
              <a:buChar char=""/>
            </a:pPr>
            <a:endParaRPr lang="en-US" sz="2400">
              <a:latin typeface="Times New Roman" pitchFamily="18" charset="0"/>
            </a:endParaRPr>
          </a:p>
          <a:p>
            <a:pPr marL="469900" indent="-469900" eaLnBrk="1" hangingPunct="1">
              <a:spcBef>
                <a:spcPct val="20000"/>
              </a:spcBef>
              <a:buClr>
                <a:schemeClr val="bg2"/>
              </a:buClr>
              <a:buSzPct val="70000"/>
              <a:buFont typeface="Wingdings" pitchFamily="2" charset="2"/>
              <a:buNone/>
            </a:pPr>
            <a:endParaRPr lang="en-US" sz="36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533400" y="1981200"/>
            <a:ext cx="8229600" cy="4302125"/>
          </a:xfrm>
        </p:spPr>
        <p:txBody>
          <a:bodyPr/>
          <a:lstStyle/>
          <a:p>
            <a:pPr>
              <a:buFont typeface="Wingdings" pitchFamily="2" charset="2"/>
              <a:buChar char="v"/>
            </a:pPr>
            <a:endParaRPr lang="en-US" smtClean="0"/>
          </a:p>
          <a:p>
            <a:pPr eaLnBrk="1" hangingPunct="1">
              <a:buFont typeface="Wingdings" pitchFamily="2" charset="2"/>
              <a:buNone/>
            </a:pPr>
            <a:endParaRPr lang="en-US" sz="4000" smtClean="0">
              <a:solidFill>
                <a:schemeClr val="bg2"/>
              </a:solidFill>
            </a:endParaRPr>
          </a:p>
        </p:txBody>
      </p:sp>
      <p:sp>
        <p:nvSpPr>
          <p:cNvPr id="14339"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Summit Results</a:t>
            </a:r>
          </a:p>
          <a:p>
            <a:endParaRPr lang="en-US" sz="4000">
              <a:solidFill>
                <a:schemeClr val="bg2"/>
              </a:solidFill>
              <a:latin typeface="Times New Roman" pitchFamily="18" charset="0"/>
            </a:endParaRPr>
          </a:p>
        </p:txBody>
      </p:sp>
      <p:sp>
        <p:nvSpPr>
          <p:cNvPr id="14340" name="Rectangle 4"/>
          <p:cNvSpPr>
            <a:spLocks noChangeArrowheads="1"/>
          </p:cNvSpPr>
          <p:nvPr/>
        </p:nvSpPr>
        <p:spPr bwMode="auto">
          <a:xfrm>
            <a:off x="457200" y="1905000"/>
            <a:ext cx="7397750" cy="366713"/>
          </a:xfrm>
          <a:prstGeom prst="rect">
            <a:avLst/>
          </a:prstGeom>
          <a:noFill/>
          <a:ln w="9525">
            <a:noFill/>
            <a:miter lim="800000"/>
            <a:headEnd/>
            <a:tailEnd/>
          </a:ln>
        </p:spPr>
        <p:txBody>
          <a:bodyPr wrap="none" anchor="ctr">
            <a:spAutoFit/>
          </a:bodyPr>
          <a:lstStyle/>
          <a:p>
            <a:pPr marL="342900" indent="-342900">
              <a:tabLst>
                <a:tab pos="457200" algn="l"/>
              </a:tabLst>
            </a:pPr>
            <a:r>
              <a:rPr lang="en-US" b="1"/>
              <a:t>(c) Recommendations for future and required transition practices</a:t>
            </a:r>
            <a:r>
              <a:rPr lang="en-US"/>
              <a:t> </a:t>
            </a:r>
          </a:p>
        </p:txBody>
      </p:sp>
      <p:sp>
        <p:nvSpPr>
          <p:cNvPr id="14341" name="Rectangle 3"/>
          <p:cNvSpPr>
            <a:spLocks noChangeArrowheads="1"/>
          </p:cNvSpPr>
          <p:nvPr/>
        </p:nvSpPr>
        <p:spPr bwMode="auto">
          <a:xfrm>
            <a:off x="457200" y="2286000"/>
            <a:ext cx="8458200" cy="4149725"/>
          </a:xfrm>
          <a:prstGeom prst="rect">
            <a:avLst/>
          </a:prstGeom>
          <a:noFill/>
          <a:ln w="9525">
            <a:noFill/>
            <a:miter lim="800000"/>
            <a:headEnd/>
            <a:tailEnd/>
          </a:ln>
        </p:spPr>
        <p:txBody>
          <a:bodyPr/>
          <a:lstStyle/>
          <a:p>
            <a:pPr marL="469900" indent="-469900">
              <a:spcBef>
                <a:spcPct val="20000"/>
              </a:spcBef>
              <a:buClr>
                <a:schemeClr val="bg2"/>
              </a:buClr>
              <a:buSzPct val="70000"/>
              <a:buFont typeface="Wingdings" pitchFamily="2" charset="2"/>
              <a:buNone/>
            </a:pPr>
            <a:r>
              <a:rPr lang="en-US">
                <a:latin typeface="Times New Roman" pitchFamily="18" charset="0"/>
              </a:rPr>
              <a:t>The following two responses provide a brief summary of participants recommendations for future practices:</a:t>
            </a:r>
          </a:p>
          <a:p>
            <a:pPr marL="469900" indent="-469900">
              <a:spcBef>
                <a:spcPct val="20000"/>
              </a:spcBef>
              <a:buClr>
                <a:schemeClr val="bg2"/>
              </a:buClr>
              <a:buSzPct val="70000"/>
              <a:buFont typeface="Wingdings" pitchFamily="2" charset="2"/>
              <a:buNone/>
            </a:pPr>
            <a:endParaRPr lang="en-US">
              <a:latin typeface="Times New Roman" pitchFamily="18" charset="0"/>
            </a:endParaRPr>
          </a:p>
          <a:p>
            <a:pPr marL="469900" indent="-469900">
              <a:spcBef>
                <a:spcPct val="20000"/>
              </a:spcBef>
              <a:buClr>
                <a:schemeClr val="bg2"/>
              </a:buClr>
              <a:buSzPct val="70000"/>
              <a:buFont typeface="Wingdings" pitchFamily="2" charset="2"/>
              <a:buChar char="v"/>
            </a:pPr>
            <a:r>
              <a:rPr lang="en-US" sz="2000" i="1">
                <a:latin typeface="Times New Roman" pitchFamily="18" charset="0"/>
              </a:rPr>
              <a:t>One of the things we need to look at is not just math, but also for writing. A lot of the students are just barely passing the writing section, are not successful in their English comp.... Aligning of competencies of ABE to college readiness and testing competencies</a:t>
            </a:r>
          </a:p>
          <a:p>
            <a:pPr marL="469900" indent="-469900">
              <a:spcBef>
                <a:spcPct val="20000"/>
              </a:spcBef>
              <a:buClr>
                <a:schemeClr val="bg2"/>
              </a:buClr>
              <a:buSzPct val="70000"/>
              <a:buFont typeface="Wingdings" pitchFamily="2" charset="2"/>
              <a:buNone/>
            </a:pPr>
            <a:endParaRPr lang="en-US" sz="2000" i="1">
              <a:latin typeface="Times New Roman" pitchFamily="18" charset="0"/>
            </a:endParaRPr>
          </a:p>
          <a:p>
            <a:pPr marL="469900" indent="-469900">
              <a:spcBef>
                <a:spcPct val="20000"/>
              </a:spcBef>
              <a:buClr>
                <a:schemeClr val="bg2"/>
              </a:buClr>
              <a:buSzPct val="70000"/>
              <a:buFont typeface="Wingdings" pitchFamily="2" charset="2"/>
              <a:buChar char="v"/>
            </a:pPr>
            <a:r>
              <a:rPr lang="en-US" sz="2000" i="1">
                <a:latin typeface="Times New Roman" pitchFamily="18" charset="0"/>
              </a:rPr>
              <a:t>..creating some sort of a website maybe with a variety of handouts that we can all access on the how to’s with the pipeline, with a flowchart, where the students can follow with what the next steps are within the process because they get lost so much, they’ll drop out before they even make it to the advisor or before they make it into the classroom</a:t>
            </a:r>
          </a:p>
          <a:p>
            <a:pPr marL="469900" indent="-469900">
              <a:spcBef>
                <a:spcPct val="20000"/>
              </a:spcBef>
              <a:buClr>
                <a:schemeClr val="bg2"/>
              </a:buClr>
              <a:buSzPct val="70000"/>
              <a:buFont typeface="Symbol" pitchFamily="18" charset="2"/>
              <a:buChar char=""/>
            </a:pPr>
            <a:endParaRPr lang="en-US" sz="2000" i="1">
              <a:latin typeface="Times New Roman" pitchFamily="18" charset="0"/>
            </a:endParaRPr>
          </a:p>
          <a:p>
            <a:pPr marL="469900" indent="-469900" eaLnBrk="1" hangingPunct="1">
              <a:spcBef>
                <a:spcPct val="20000"/>
              </a:spcBef>
              <a:buClr>
                <a:schemeClr val="bg2"/>
              </a:buClr>
              <a:buSzPct val="70000"/>
              <a:buFont typeface="Wingdings" pitchFamily="2" charset="2"/>
              <a:buNone/>
            </a:pPr>
            <a:endParaRPr lang="en-US" sz="36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914400" y="2133600"/>
            <a:ext cx="8229600" cy="4302125"/>
          </a:xfrm>
        </p:spPr>
        <p:txBody>
          <a:bodyPr/>
          <a:lstStyle/>
          <a:p>
            <a:pPr eaLnBrk="1" hangingPunct="1">
              <a:buFont typeface="Wingdings" pitchFamily="2" charset="2"/>
              <a:buNone/>
            </a:pPr>
            <a:r>
              <a:rPr lang="en-US" sz="8000" b="1" smtClean="0">
                <a:solidFill>
                  <a:schemeClr val="bg2"/>
                </a:solidFill>
              </a:rPr>
              <a:t>Survey Results</a:t>
            </a:r>
            <a:endParaRPr lang="en-US" sz="8000" smtClean="0">
              <a:solidFill>
                <a:schemeClr val="bg2"/>
              </a:solidFill>
            </a:endParaRPr>
          </a:p>
        </p:txBody>
      </p:sp>
      <p:sp>
        <p:nvSpPr>
          <p:cNvPr id="15363" name="TextBox 4"/>
          <p:cNvSpPr txBox="1">
            <a:spLocks noChangeArrowheads="1"/>
          </p:cNvSpPr>
          <p:nvPr/>
        </p:nvSpPr>
        <p:spPr bwMode="auto">
          <a:xfrm>
            <a:off x="1143000" y="10668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533400" y="1981200"/>
            <a:ext cx="8229600" cy="4302125"/>
          </a:xfrm>
        </p:spPr>
        <p:txBody>
          <a:bodyPr/>
          <a:lstStyle/>
          <a:p>
            <a:pPr>
              <a:buFont typeface="Wingdings" pitchFamily="2" charset="2"/>
              <a:buChar char="v"/>
            </a:pPr>
            <a:r>
              <a:rPr lang="en-US" sz="2400" smtClean="0"/>
              <a:t>The electronic survey was distributed to participants (</a:t>
            </a:r>
            <a:r>
              <a:rPr lang="en-US" sz="2400" i="1" smtClean="0"/>
              <a:t>N</a:t>
            </a:r>
            <a:r>
              <a:rPr lang="en-US" sz="2400" smtClean="0"/>
              <a:t>= 65 ) via email using mrInterview.</a:t>
            </a:r>
            <a:r>
              <a:rPr lang="en-US" sz="2400" smtClean="0">
                <a:sym typeface="Symbol" pitchFamily="18" charset="2"/>
              </a:rPr>
              <a:t></a:t>
            </a:r>
            <a:r>
              <a:rPr lang="en-US" sz="2400" smtClean="0"/>
              <a:t> Of these, 37% (</a:t>
            </a:r>
            <a:r>
              <a:rPr lang="en-US" sz="2400" i="1" smtClean="0"/>
              <a:t>n</a:t>
            </a:r>
            <a:r>
              <a:rPr lang="en-US" sz="2400" smtClean="0"/>
              <a:t>=24) completed the survey, and 25% (</a:t>
            </a:r>
            <a:r>
              <a:rPr lang="en-US" sz="2400" i="1" smtClean="0"/>
              <a:t>n</a:t>
            </a:r>
            <a:r>
              <a:rPr lang="en-US" sz="2400" smtClean="0"/>
              <a:t>=15) opened, but did not complete the survey.</a:t>
            </a:r>
            <a:r>
              <a:rPr lang="en-US" sz="2800" smtClean="0"/>
              <a:t> </a:t>
            </a:r>
          </a:p>
          <a:p>
            <a:pPr>
              <a:buFont typeface="Wingdings" pitchFamily="2" charset="2"/>
              <a:buChar char="v"/>
            </a:pPr>
            <a:endParaRPr lang="en-US" sz="2800" smtClean="0"/>
          </a:p>
          <a:p>
            <a:pPr>
              <a:buSzTx/>
              <a:buFont typeface="Wingdings" pitchFamily="2" charset="2"/>
              <a:buChar char="v"/>
            </a:pPr>
            <a:r>
              <a:rPr lang="en-US" sz="2400" smtClean="0"/>
              <a:t>The survey was divided into three sections for the purposes of data collection </a:t>
            </a:r>
          </a:p>
          <a:p>
            <a:pPr marL="1600200" lvl="3" indent="-228600">
              <a:buClr>
                <a:schemeClr val="bg2"/>
              </a:buClr>
              <a:buSzTx/>
              <a:buFont typeface="Wingdings" pitchFamily="2" charset="2"/>
              <a:buNone/>
            </a:pPr>
            <a:r>
              <a:rPr lang="en-US" smtClean="0"/>
              <a:t>(1) organizational support </a:t>
            </a:r>
          </a:p>
          <a:p>
            <a:pPr marL="1600200" lvl="3" indent="-228600">
              <a:buClr>
                <a:schemeClr val="bg2"/>
              </a:buClr>
              <a:buSzTx/>
              <a:buFont typeface="Wingdings" pitchFamily="2" charset="2"/>
              <a:buNone/>
            </a:pPr>
            <a:r>
              <a:rPr lang="en-US" smtClean="0"/>
              <a:t>(2) individual readiness</a:t>
            </a:r>
          </a:p>
          <a:p>
            <a:pPr marL="1600200" lvl="3" indent="-228600">
              <a:buClr>
                <a:schemeClr val="bg2"/>
              </a:buClr>
              <a:buSzTx/>
              <a:buFont typeface="Wingdings" pitchFamily="2" charset="2"/>
              <a:buNone/>
            </a:pPr>
            <a:r>
              <a:rPr lang="en-US" smtClean="0"/>
              <a:t>(3) program elements </a:t>
            </a:r>
          </a:p>
          <a:p>
            <a:pPr eaLnBrk="1" hangingPunct="1">
              <a:buFont typeface="Wingdings" pitchFamily="2" charset="2"/>
              <a:buNone/>
            </a:pPr>
            <a:endParaRPr lang="en-US" sz="4000" smtClean="0">
              <a:solidFill>
                <a:schemeClr val="bg2"/>
              </a:solidFill>
            </a:endParaRPr>
          </a:p>
        </p:txBody>
      </p:sp>
      <p:sp>
        <p:nvSpPr>
          <p:cNvPr id="16387"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533400" y="2362200"/>
            <a:ext cx="8229600" cy="3921125"/>
          </a:xfrm>
        </p:spPr>
        <p:txBody>
          <a:bodyPr/>
          <a:lstStyle/>
          <a:p>
            <a:pPr>
              <a:buFont typeface="Wingdings" pitchFamily="2" charset="2"/>
              <a:buChar char="v"/>
            </a:pPr>
            <a:r>
              <a:rPr lang="en-US" sz="2000" smtClean="0"/>
              <a:t>A trend was identified of participants attributing services provided by that of the support staff</a:t>
            </a:r>
          </a:p>
          <a:p>
            <a:pPr>
              <a:buFont typeface="Wingdings" pitchFamily="2" charset="2"/>
              <a:buChar char="v"/>
            </a:pPr>
            <a:r>
              <a:rPr lang="en-US" sz="2000" smtClean="0"/>
              <a:t>The majority identified a </a:t>
            </a:r>
            <a:r>
              <a:rPr lang="en-US" sz="2000" i="1" smtClean="0"/>
              <a:t>culture for learning </a:t>
            </a:r>
            <a:r>
              <a:rPr lang="en-US" sz="2000" smtClean="0"/>
              <a:t>as their primary organizational/institutional support</a:t>
            </a:r>
          </a:p>
          <a:p>
            <a:pPr>
              <a:buFont typeface="Wingdings" pitchFamily="2" charset="2"/>
              <a:buChar char="v"/>
            </a:pPr>
            <a:r>
              <a:rPr lang="en-US" sz="2000" smtClean="0"/>
              <a:t>The following is a brief summary of key affective support services that participants identified: </a:t>
            </a:r>
          </a:p>
          <a:p>
            <a:pPr marL="1143000" lvl="2" indent="-228600">
              <a:buFont typeface="Wingdings" pitchFamily="2" charset="2"/>
              <a:buChar char="v"/>
            </a:pPr>
            <a:r>
              <a:rPr lang="en-US" sz="1600" smtClean="0"/>
              <a:t>student orientation</a:t>
            </a:r>
          </a:p>
          <a:p>
            <a:pPr marL="1143000" lvl="2" indent="-228600">
              <a:buFont typeface="Wingdings" pitchFamily="2" charset="2"/>
              <a:buChar char="v"/>
            </a:pPr>
            <a:r>
              <a:rPr lang="en-US" sz="1600" smtClean="0"/>
              <a:t>encouragement and empowerment</a:t>
            </a:r>
          </a:p>
          <a:p>
            <a:pPr marL="742950" lvl="1" indent="-285750">
              <a:buFont typeface="Wingdings" pitchFamily="2" charset="2"/>
              <a:buNone/>
            </a:pPr>
            <a:r>
              <a:rPr lang="en-US" sz="1800" smtClean="0"/>
              <a:t>	‘The impact on improved self-efficacy is seen everywhere. When students hear from other students about their successes, the college-going culture takes on a life of its own’</a:t>
            </a:r>
          </a:p>
        </p:txBody>
      </p:sp>
      <p:sp>
        <p:nvSpPr>
          <p:cNvPr id="17411"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
        <p:nvSpPr>
          <p:cNvPr id="17412" name="Rectangle 4"/>
          <p:cNvSpPr>
            <a:spLocks noChangeArrowheads="1"/>
          </p:cNvSpPr>
          <p:nvPr/>
        </p:nvSpPr>
        <p:spPr bwMode="auto">
          <a:xfrm>
            <a:off x="609600" y="1981200"/>
            <a:ext cx="3019425" cy="369888"/>
          </a:xfrm>
          <a:prstGeom prst="rect">
            <a:avLst/>
          </a:prstGeom>
          <a:noFill/>
          <a:ln w="9525">
            <a:noFill/>
            <a:miter lim="800000"/>
            <a:headEnd/>
            <a:tailEnd/>
          </a:ln>
        </p:spPr>
        <p:txBody>
          <a:bodyPr wrap="none" anchor="ctr">
            <a:spAutoFit/>
          </a:bodyPr>
          <a:lstStyle/>
          <a:p>
            <a:pPr>
              <a:buFontTx/>
              <a:buAutoNum type="arabicParenBoth"/>
              <a:tabLst>
                <a:tab pos="457200" algn="l"/>
              </a:tabLst>
            </a:pPr>
            <a:r>
              <a:rPr lang="en-US" b="1"/>
              <a:t> organizational support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533400" y="1981200"/>
            <a:ext cx="8229600" cy="4302125"/>
          </a:xfrm>
        </p:spPr>
        <p:txBody>
          <a:bodyPr/>
          <a:lstStyle/>
          <a:p>
            <a:pPr>
              <a:lnSpc>
                <a:spcPct val="80000"/>
              </a:lnSpc>
              <a:buFont typeface="Wingdings" pitchFamily="2" charset="2"/>
              <a:buChar char="v"/>
            </a:pPr>
            <a:r>
              <a:rPr lang="en-US" sz="2000" smtClean="0"/>
              <a:t>A brief summary of pre-transitional cognitive support services that participants identified; </a:t>
            </a:r>
          </a:p>
          <a:p>
            <a:pPr marL="1143000" lvl="2" indent="-228600">
              <a:lnSpc>
                <a:spcPct val="80000"/>
              </a:lnSpc>
              <a:buFont typeface="Wingdings" pitchFamily="2" charset="2"/>
              <a:buChar char="v"/>
            </a:pPr>
            <a:r>
              <a:rPr lang="en-US" sz="1600" smtClean="0"/>
              <a:t>orientation to college</a:t>
            </a:r>
          </a:p>
          <a:p>
            <a:pPr marL="1143000" lvl="2" indent="-228600">
              <a:lnSpc>
                <a:spcPct val="80000"/>
              </a:lnSpc>
              <a:buFont typeface="Wingdings" pitchFamily="2" charset="2"/>
              <a:buChar char="v"/>
            </a:pPr>
            <a:r>
              <a:rPr lang="en-US" sz="1600" smtClean="0"/>
              <a:t>remediation classes</a:t>
            </a:r>
          </a:p>
          <a:p>
            <a:pPr marL="1143000" lvl="2" indent="-228600">
              <a:lnSpc>
                <a:spcPct val="80000"/>
              </a:lnSpc>
              <a:buFont typeface="Wingdings" pitchFamily="2" charset="2"/>
              <a:buChar char="v"/>
            </a:pPr>
            <a:r>
              <a:rPr lang="en-US" sz="1600" smtClean="0"/>
              <a:t>college prep academy</a:t>
            </a:r>
          </a:p>
          <a:p>
            <a:pPr marL="1143000" lvl="2" indent="-228600">
              <a:lnSpc>
                <a:spcPct val="80000"/>
              </a:lnSpc>
              <a:buFont typeface="Wingdings" pitchFamily="2" charset="2"/>
              <a:buChar char="v"/>
            </a:pPr>
            <a:r>
              <a:rPr lang="en-US" sz="1600" smtClean="0"/>
              <a:t>learning labs </a:t>
            </a:r>
          </a:p>
          <a:p>
            <a:pPr marL="1143000" lvl="2" indent="-228600">
              <a:lnSpc>
                <a:spcPct val="80000"/>
              </a:lnSpc>
              <a:buFont typeface="Wingdings" pitchFamily="2" charset="2"/>
              <a:buChar char="v"/>
            </a:pPr>
            <a:r>
              <a:rPr lang="en-US" sz="1600" smtClean="0"/>
              <a:t>tutoring centers</a:t>
            </a:r>
          </a:p>
          <a:p>
            <a:pPr>
              <a:lnSpc>
                <a:spcPct val="80000"/>
              </a:lnSpc>
              <a:buFont typeface="Wingdings" pitchFamily="2" charset="2"/>
              <a:buChar char="v"/>
            </a:pPr>
            <a:r>
              <a:rPr lang="en-US" sz="2000" smtClean="0"/>
              <a:t>Qualitative data revealed that although technologies, materials, and theories of good intention by current programs are in place, this inference suggests that this service is predominately student initiated with the recurring motivational approach to cognitive development being the offering of encouragement, counseling and provided a positive academic experience. </a:t>
            </a:r>
          </a:p>
          <a:p>
            <a:pPr marL="742950" lvl="1" indent="-285750">
              <a:lnSpc>
                <a:spcPct val="80000"/>
              </a:lnSpc>
              <a:buFont typeface="Wingdings" pitchFamily="2" charset="2"/>
              <a:buNone/>
            </a:pPr>
            <a:r>
              <a:rPr lang="en-US" sz="1800" smtClean="0"/>
              <a:t>	‘The AE Advisors are critical in providing a pathway to the college as well as a helping hand. They are committed to being there for our students and really want them to succeed’</a:t>
            </a:r>
          </a:p>
        </p:txBody>
      </p:sp>
      <p:sp>
        <p:nvSpPr>
          <p:cNvPr id="18435"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4294967295"/>
          </p:nvPr>
        </p:nvSpPr>
        <p:spPr>
          <a:xfrm>
            <a:off x="533400" y="2514600"/>
            <a:ext cx="8229600" cy="3768725"/>
          </a:xfrm>
        </p:spPr>
        <p:txBody>
          <a:bodyPr/>
          <a:lstStyle/>
          <a:p>
            <a:pPr>
              <a:buSzTx/>
              <a:buFont typeface="Wingdings" pitchFamily="2" charset="2"/>
              <a:buChar char="v"/>
            </a:pPr>
            <a:r>
              <a:rPr lang="en-US" sz="2400" smtClean="0"/>
              <a:t>For developing individual student readiness, Qualitative data revealed a trend of referencing the use of </a:t>
            </a:r>
          </a:p>
          <a:p>
            <a:pPr marL="1143000" lvl="2" indent="-228600">
              <a:buSzTx/>
              <a:buFont typeface="Wingdings" pitchFamily="2" charset="2"/>
              <a:buChar char="v"/>
            </a:pPr>
            <a:r>
              <a:rPr lang="en-US" sz="1600" smtClean="0"/>
              <a:t>textbooks </a:t>
            </a:r>
          </a:p>
          <a:p>
            <a:pPr marL="1143000" lvl="2" indent="-228600">
              <a:buSzTx/>
              <a:buFont typeface="Wingdings" pitchFamily="2" charset="2"/>
              <a:buChar char="v"/>
            </a:pPr>
            <a:r>
              <a:rPr lang="en-US" sz="1600" smtClean="0"/>
              <a:t>independent teacher resources </a:t>
            </a:r>
          </a:p>
          <a:p>
            <a:pPr marL="1143000" lvl="2" indent="-228600">
              <a:buSzTx/>
              <a:buFont typeface="Wingdings" pitchFamily="2" charset="2"/>
              <a:buChar char="v"/>
            </a:pPr>
            <a:r>
              <a:rPr lang="en-US" sz="1600" smtClean="0"/>
              <a:t>Intensive Summer Programs (ISPs)</a:t>
            </a:r>
          </a:p>
          <a:p>
            <a:pPr marL="1143000" lvl="2" indent="-228600">
              <a:buSzTx/>
              <a:buFont typeface="Wingdings" pitchFamily="2" charset="2"/>
              <a:buChar char="v"/>
            </a:pPr>
            <a:r>
              <a:rPr lang="en-US" sz="1600" smtClean="0"/>
              <a:t>bridge programs </a:t>
            </a:r>
          </a:p>
          <a:p>
            <a:pPr marL="1143000" lvl="2" indent="-228600">
              <a:buSzTx/>
              <a:buFont typeface="Wingdings" pitchFamily="2" charset="2"/>
              <a:buChar char="v"/>
            </a:pPr>
            <a:r>
              <a:rPr lang="en-US" sz="1600" smtClean="0"/>
              <a:t>counseling and guidance services. </a:t>
            </a:r>
          </a:p>
          <a:p>
            <a:pPr>
              <a:buSzTx/>
              <a:buFont typeface="Wingdings" pitchFamily="2" charset="2"/>
              <a:buChar char="v"/>
            </a:pPr>
            <a:r>
              <a:rPr lang="en-US" sz="2400" smtClean="0"/>
              <a:t>Participant responses related to cognitive readiness preparation services identified orientations and ISP’s, highlighting Intensive Summer Programs (ISP) as one of their cognitive readiness preparation services for the students.</a:t>
            </a:r>
          </a:p>
          <a:p>
            <a:pPr eaLnBrk="1" hangingPunct="1">
              <a:buFont typeface="Wingdings" pitchFamily="2" charset="2"/>
              <a:buNone/>
            </a:pPr>
            <a:endParaRPr lang="en-US" sz="2000" smtClean="0">
              <a:solidFill>
                <a:schemeClr val="bg2"/>
              </a:solidFill>
            </a:endParaRPr>
          </a:p>
        </p:txBody>
      </p:sp>
      <p:sp>
        <p:nvSpPr>
          <p:cNvPr id="19459"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
        <p:nvSpPr>
          <p:cNvPr id="19460" name="Rectangle 5"/>
          <p:cNvSpPr>
            <a:spLocks noChangeArrowheads="1"/>
          </p:cNvSpPr>
          <p:nvPr/>
        </p:nvSpPr>
        <p:spPr bwMode="auto">
          <a:xfrm>
            <a:off x="609600" y="1981200"/>
            <a:ext cx="2724150" cy="366713"/>
          </a:xfrm>
          <a:prstGeom prst="rect">
            <a:avLst/>
          </a:prstGeom>
          <a:noFill/>
          <a:ln w="9525">
            <a:noFill/>
            <a:miter lim="800000"/>
            <a:headEnd/>
            <a:tailEnd/>
          </a:ln>
        </p:spPr>
        <p:txBody>
          <a:bodyPr wrap="none" anchor="ctr">
            <a:spAutoFit/>
          </a:bodyPr>
          <a:lstStyle/>
          <a:p>
            <a:pPr marL="342900" indent="-342900">
              <a:tabLst>
                <a:tab pos="457200" algn="l"/>
              </a:tabLst>
            </a:pPr>
            <a:r>
              <a:rPr lang="en-US" b="1"/>
              <a:t>(2) Individual readiness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4294967295"/>
          </p:nvPr>
        </p:nvSpPr>
        <p:spPr>
          <a:xfrm>
            <a:off x="533400" y="1981200"/>
            <a:ext cx="8229600" cy="4302125"/>
          </a:xfrm>
        </p:spPr>
        <p:txBody>
          <a:bodyPr/>
          <a:lstStyle/>
          <a:p>
            <a:pPr>
              <a:buSzTx/>
              <a:buFont typeface="Wingdings" pitchFamily="2" charset="2"/>
              <a:buChar char="v"/>
            </a:pPr>
            <a:r>
              <a:rPr lang="en-US" sz="2800" smtClean="0"/>
              <a:t>A common trend suggested that </a:t>
            </a:r>
            <a:r>
              <a:rPr lang="en-US" sz="2800" b="1" smtClean="0"/>
              <a:t>personal readiness services</a:t>
            </a:r>
            <a:r>
              <a:rPr lang="en-US" sz="2800" smtClean="0"/>
              <a:t> were being provided during orientation and direct teacher instruction, along with some supplemental services such as childcare and transporation</a:t>
            </a:r>
          </a:p>
          <a:p>
            <a:pPr marL="742950" lvl="1" indent="-285750">
              <a:buSzTx/>
              <a:buFont typeface="Wingdings" pitchFamily="2" charset="2"/>
              <a:buNone/>
            </a:pPr>
            <a:r>
              <a:rPr lang="en-US" sz="2400" smtClean="0"/>
              <a:t>	‘The college provides student ID badges upon which we affix proof of current month enrollment. These passes are honored by our Regional Transportation Authority (RTA) for free bus rides anywhere anytime. The college contracts with RTA for this service.’</a:t>
            </a:r>
          </a:p>
          <a:p>
            <a:pPr>
              <a:buFont typeface="Wingdings" pitchFamily="2" charset="2"/>
              <a:buChar char="v"/>
            </a:pPr>
            <a:endParaRPr lang="en-US" smtClean="0"/>
          </a:p>
          <a:p>
            <a:pPr>
              <a:buSzTx/>
              <a:buFont typeface="Symbol" pitchFamily="18" charset="2"/>
              <a:buChar char=""/>
            </a:pPr>
            <a:endParaRPr lang="en-US" sz="2400" smtClean="0"/>
          </a:p>
          <a:p>
            <a:pPr eaLnBrk="1" hangingPunct="1">
              <a:buFont typeface="Wingdings" pitchFamily="2" charset="2"/>
              <a:buNone/>
            </a:pPr>
            <a:endParaRPr lang="en-US" sz="4400" smtClean="0">
              <a:solidFill>
                <a:schemeClr val="bg2"/>
              </a:solidFill>
            </a:endParaRPr>
          </a:p>
        </p:txBody>
      </p:sp>
      <p:sp>
        <p:nvSpPr>
          <p:cNvPr id="20483"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533400" y="1981200"/>
            <a:ext cx="8229600" cy="4302125"/>
          </a:xfrm>
        </p:spPr>
        <p:txBody>
          <a:bodyPr/>
          <a:lstStyle/>
          <a:p>
            <a:pPr>
              <a:spcBef>
                <a:spcPct val="0"/>
              </a:spcBef>
              <a:buClr>
                <a:schemeClr val="tx2"/>
              </a:buClr>
              <a:buSzTx/>
              <a:buFont typeface="Wingdings" pitchFamily="2" charset="2"/>
              <a:buChar char="v"/>
            </a:pPr>
            <a:r>
              <a:rPr lang="en-US" sz="2800" smtClean="0"/>
              <a:t>The following is a brief summary of how participants address students individual readiness in the transition process</a:t>
            </a:r>
          </a:p>
          <a:p>
            <a:pPr marL="1143000" lvl="2" indent="-228600">
              <a:spcBef>
                <a:spcPct val="0"/>
              </a:spcBef>
              <a:buClr>
                <a:schemeClr val="tx2"/>
              </a:buClr>
              <a:buSzTx/>
              <a:buFont typeface="Wingdings" pitchFamily="2" charset="2"/>
              <a:buChar char="v"/>
            </a:pPr>
            <a:r>
              <a:rPr lang="en-US" sz="2000" smtClean="0"/>
              <a:t>advising </a:t>
            </a:r>
          </a:p>
          <a:p>
            <a:pPr marL="1143000" lvl="2" indent="-228600">
              <a:spcBef>
                <a:spcPct val="0"/>
              </a:spcBef>
              <a:buClr>
                <a:schemeClr val="tx2"/>
              </a:buClr>
              <a:buSzTx/>
              <a:buFont typeface="Wingdings" pitchFamily="2" charset="2"/>
              <a:buChar char="v"/>
            </a:pPr>
            <a:r>
              <a:rPr lang="en-US" sz="2000" smtClean="0"/>
              <a:t>counselors </a:t>
            </a:r>
          </a:p>
          <a:p>
            <a:pPr marL="1143000" lvl="2" indent="-228600">
              <a:spcBef>
                <a:spcPct val="0"/>
              </a:spcBef>
              <a:buClr>
                <a:schemeClr val="tx2"/>
              </a:buClr>
              <a:buSzTx/>
              <a:buFont typeface="Wingdings" pitchFamily="2" charset="2"/>
              <a:buChar char="v"/>
            </a:pPr>
            <a:r>
              <a:rPr lang="en-US" sz="2000" smtClean="0"/>
              <a:t>bridge programs</a:t>
            </a:r>
          </a:p>
          <a:p>
            <a:pPr marL="1143000" lvl="2" indent="-228600">
              <a:spcBef>
                <a:spcPct val="0"/>
              </a:spcBef>
              <a:buClr>
                <a:schemeClr val="tx2"/>
              </a:buClr>
              <a:buSzTx/>
              <a:buFont typeface="Wingdings" pitchFamily="2" charset="2"/>
              <a:buChar char="v"/>
            </a:pPr>
            <a:r>
              <a:rPr lang="en-US" sz="2000" smtClean="0"/>
              <a:t>financial support and scholarships </a:t>
            </a:r>
          </a:p>
          <a:p>
            <a:pPr marL="1143000" lvl="2" indent="-228600">
              <a:spcBef>
                <a:spcPct val="0"/>
              </a:spcBef>
              <a:buClr>
                <a:schemeClr val="tx2"/>
              </a:buClr>
              <a:buSzTx/>
              <a:buFont typeface="Wingdings" pitchFamily="2" charset="2"/>
              <a:buChar char="v"/>
            </a:pPr>
            <a:r>
              <a:rPr lang="en-US" sz="2000" smtClean="0"/>
              <a:t>establishing partnerships with community colleges.</a:t>
            </a:r>
            <a:endParaRPr lang="en-US" sz="2800" smtClean="0"/>
          </a:p>
          <a:p>
            <a:pPr marL="742950" lvl="1" indent="-285750">
              <a:buSzTx/>
              <a:buFont typeface="Symbol" pitchFamily="18" charset="2"/>
              <a:buNone/>
            </a:pPr>
            <a:r>
              <a:rPr lang="en-US" b="1" smtClean="0"/>
              <a:t>	</a:t>
            </a:r>
            <a:r>
              <a:rPr lang="en-US" sz="2000" b="1" smtClean="0"/>
              <a:t>‘</a:t>
            </a:r>
            <a:r>
              <a:rPr lang="en-US" sz="2000" smtClean="0"/>
              <a:t>this collaborative teaching model allows for the kind of environment which encourages the students to be creative, original thinkers’</a:t>
            </a:r>
          </a:p>
          <a:p>
            <a:pPr eaLnBrk="1" hangingPunct="1">
              <a:buFont typeface="Wingdings" pitchFamily="2" charset="2"/>
              <a:buNone/>
            </a:pPr>
            <a:endParaRPr lang="en-US" sz="2000" smtClean="0">
              <a:solidFill>
                <a:schemeClr val="bg2"/>
              </a:solidFill>
            </a:endParaRPr>
          </a:p>
        </p:txBody>
      </p:sp>
      <p:sp>
        <p:nvSpPr>
          <p:cNvPr id="21507"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1143000"/>
          </a:xfrm>
        </p:spPr>
        <p:txBody>
          <a:bodyPr/>
          <a:lstStyle/>
          <a:p>
            <a:r>
              <a:rPr lang="en-US" b="1" smtClean="0">
                <a:solidFill>
                  <a:schemeClr val="tx1"/>
                </a:solidFill>
                <a:latin typeface="Georgia" pitchFamily="18" charset="0"/>
              </a:rPr>
              <a:t>Purpose of Study</a:t>
            </a:r>
            <a:endParaRPr lang="en-US" smtClean="0"/>
          </a:p>
        </p:txBody>
      </p:sp>
      <p:sp>
        <p:nvSpPr>
          <p:cNvPr id="4099" name="Text Placeholder 2"/>
          <p:cNvSpPr>
            <a:spLocks noGrp="1"/>
          </p:cNvSpPr>
          <p:nvPr>
            <p:ph type="body" sz="half" idx="1"/>
          </p:nvPr>
        </p:nvSpPr>
        <p:spPr>
          <a:xfrm>
            <a:off x="457200" y="1828800"/>
            <a:ext cx="7467600" cy="4302125"/>
          </a:xfrm>
        </p:spPr>
        <p:txBody>
          <a:bodyPr/>
          <a:lstStyle/>
          <a:p>
            <a:pPr>
              <a:buFont typeface="Wingdings" pitchFamily="2" charset="2"/>
              <a:buNone/>
            </a:pPr>
            <a:r>
              <a:rPr lang="en-US" sz="1800" smtClean="0"/>
              <a:t>This preliminary study focused on determining practices that work in helping</a:t>
            </a:r>
          </a:p>
          <a:p>
            <a:pPr>
              <a:buFont typeface="Wingdings" pitchFamily="2" charset="2"/>
              <a:buNone/>
            </a:pPr>
            <a:r>
              <a:rPr lang="en-US" sz="1800" smtClean="0"/>
              <a:t>adult education students (ABE and ESOL) successfully transition into</a:t>
            </a:r>
          </a:p>
          <a:p>
            <a:pPr>
              <a:buFont typeface="Wingdings" pitchFamily="2" charset="2"/>
              <a:buNone/>
            </a:pPr>
            <a:r>
              <a:rPr lang="en-US" sz="1800" smtClean="0"/>
              <a:t>postsecondary education, and what works to enhance retention in the</a:t>
            </a:r>
          </a:p>
          <a:p>
            <a:pPr>
              <a:buFont typeface="Wingdings" pitchFamily="2" charset="2"/>
              <a:buNone/>
            </a:pPr>
            <a:r>
              <a:rPr lang="en-US" sz="1800" smtClean="0"/>
              <a:t>postsecondary programs in which they enroll. </a:t>
            </a:r>
          </a:p>
          <a:p>
            <a:pPr>
              <a:buFont typeface="Wingdings" pitchFamily="2" charset="2"/>
              <a:buNone/>
            </a:pPr>
            <a:r>
              <a:rPr lang="en-US" sz="1800" smtClean="0"/>
              <a:t>The review addresses the following basic questions:</a:t>
            </a:r>
          </a:p>
          <a:p>
            <a:pPr>
              <a:buFont typeface="Times New Roman" pitchFamily="18" charset="0"/>
              <a:buAutoNum type="arabicPeriod"/>
            </a:pPr>
            <a:r>
              <a:rPr lang="en-US" sz="2000" b="1" smtClean="0"/>
              <a:t>What are the institutional factors, including access, barriers, and instructional strategies, that most affect adult student transition into postsecondary education?</a:t>
            </a:r>
          </a:p>
          <a:p>
            <a:pPr>
              <a:buFont typeface="Times New Roman" pitchFamily="18" charset="0"/>
              <a:buAutoNum type="arabicPeriod"/>
            </a:pPr>
            <a:r>
              <a:rPr lang="en-US" sz="2000" b="1" smtClean="0"/>
              <a:t>What is being done in terms of individual college readiness to prepare adult education students to succeed once they have made the transition to postsecondary?</a:t>
            </a:r>
          </a:p>
          <a:p>
            <a:pPr>
              <a:buFont typeface="Times New Roman" pitchFamily="18" charset="0"/>
              <a:buAutoNum type="arabicPeriod"/>
            </a:pPr>
            <a:r>
              <a:rPr lang="en-US" sz="2000" b="1" smtClean="0"/>
              <a:t>Which programs, already in progress, display innovative practices and promising evidence of positive outcomes in the transition to postsecondary and beyond?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4294967295"/>
          </p:nvPr>
        </p:nvSpPr>
        <p:spPr>
          <a:xfrm>
            <a:off x="533400" y="2743200"/>
            <a:ext cx="8229600" cy="3540125"/>
          </a:xfrm>
        </p:spPr>
        <p:txBody>
          <a:bodyPr/>
          <a:lstStyle/>
          <a:p>
            <a:pPr>
              <a:lnSpc>
                <a:spcPct val="80000"/>
              </a:lnSpc>
              <a:buSzTx/>
              <a:buFont typeface="Wingdings" pitchFamily="2" charset="2"/>
              <a:buChar char="v"/>
            </a:pPr>
            <a:r>
              <a:rPr lang="en-US" sz="2400" smtClean="0"/>
              <a:t>Elements of professional development as identified by participants included: </a:t>
            </a:r>
          </a:p>
          <a:p>
            <a:pPr marL="1143000" lvl="2" indent="-228600">
              <a:lnSpc>
                <a:spcPct val="80000"/>
              </a:lnSpc>
              <a:buSzTx/>
              <a:buFont typeface="Wingdings" pitchFamily="2" charset="2"/>
              <a:buChar char="v"/>
            </a:pPr>
            <a:r>
              <a:rPr lang="en-US" sz="1800" smtClean="0"/>
              <a:t>GREAT centers (</a:t>
            </a:r>
            <a:r>
              <a:rPr lang="en-US" sz="1600" smtClean="0"/>
              <a:t>Providers of Professional Development to Adult Educators)</a:t>
            </a:r>
          </a:p>
          <a:p>
            <a:pPr marL="1143000" lvl="2" indent="-228600">
              <a:lnSpc>
                <a:spcPct val="80000"/>
              </a:lnSpc>
              <a:buSzTx/>
              <a:buFont typeface="Wingdings" pitchFamily="2" charset="2"/>
              <a:buChar char="v"/>
            </a:pPr>
            <a:r>
              <a:rPr lang="en-US" sz="1800" smtClean="0"/>
              <a:t>professional conferences</a:t>
            </a:r>
          </a:p>
          <a:p>
            <a:pPr marL="1143000" lvl="2" indent="-228600">
              <a:lnSpc>
                <a:spcPct val="80000"/>
              </a:lnSpc>
              <a:buSzTx/>
              <a:buFont typeface="Wingdings" pitchFamily="2" charset="2"/>
              <a:buChar char="v"/>
            </a:pPr>
            <a:r>
              <a:rPr lang="en-US" sz="1800" smtClean="0"/>
              <a:t>workshops</a:t>
            </a:r>
          </a:p>
          <a:p>
            <a:pPr>
              <a:lnSpc>
                <a:spcPct val="80000"/>
              </a:lnSpc>
              <a:buSzTx/>
              <a:buFont typeface="Wingdings" pitchFamily="2" charset="2"/>
              <a:buChar char="v"/>
            </a:pPr>
            <a:r>
              <a:rPr lang="en-US" sz="2400" smtClean="0"/>
              <a:t>Examples of data collection processes included:</a:t>
            </a:r>
          </a:p>
          <a:p>
            <a:pPr marL="1143000" lvl="2" indent="-228600">
              <a:lnSpc>
                <a:spcPct val="80000"/>
              </a:lnSpc>
              <a:buSzTx/>
              <a:buFont typeface="Wingdings" pitchFamily="2" charset="2"/>
              <a:buChar char="v"/>
            </a:pPr>
            <a:r>
              <a:rPr lang="en-US" sz="1800" smtClean="0"/>
              <a:t>student surveys </a:t>
            </a:r>
          </a:p>
          <a:p>
            <a:pPr marL="1143000" lvl="2" indent="-228600">
              <a:lnSpc>
                <a:spcPct val="80000"/>
              </a:lnSpc>
              <a:buSzTx/>
              <a:buFont typeface="Wingdings" pitchFamily="2" charset="2"/>
              <a:buChar char="v"/>
            </a:pPr>
            <a:r>
              <a:rPr lang="en-US" sz="1800" smtClean="0"/>
              <a:t>student evaluations </a:t>
            </a:r>
          </a:p>
          <a:p>
            <a:pPr marL="1143000" lvl="2" indent="-228600">
              <a:lnSpc>
                <a:spcPct val="80000"/>
              </a:lnSpc>
              <a:buSzTx/>
              <a:buFont typeface="Wingdings" pitchFamily="2" charset="2"/>
              <a:buChar char="v"/>
            </a:pPr>
            <a:r>
              <a:rPr lang="en-US" sz="1800" smtClean="0"/>
              <a:t>exams scores </a:t>
            </a:r>
          </a:p>
          <a:p>
            <a:pPr marL="1143000" lvl="2" indent="-228600">
              <a:lnSpc>
                <a:spcPct val="80000"/>
              </a:lnSpc>
              <a:buSzTx/>
              <a:buFont typeface="Wingdings" pitchFamily="2" charset="2"/>
              <a:buChar char="v"/>
            </a:pPr>
            <a:r>
              <a:rPr lang="en-US" sz="1800" smtClean="0"/>
              <a:t>graduation rates </a:t>
            </a:r>
          </a:p>
          <a:p>
            <a:pPr marL="1143000" lvl="2" indent="-228600">
              <a:lnSpc>
                <a:spcPct val="80000"/>
              </a:lnSpc>
              <a:buSzTx/>
              <a:buFont typeface="Wingdings" pitchFamily="2" charset="2"/>
              <a:buChar char="v"/>
            </a:pPr>
            <a:r>
              <a:rPr lang="en-US" sz="1800" smtClean="0"/>
              <a:t>enrollment statistics</a:t>
            </a:r>
          </a:p>
          <a:p>
            <a:pPr>
              <a:lnSpc>
                <a:spcPct val="80000"/>
              </a:lnSpc>
              <a:buFont typeface="Wingdings" pitchFamily="2" charset="2"/>
              <a:buChar char="v"/>
            </a:pPr>
            <a:endParaRPr lang="en-US" sz="2800" smtClean="0"/>
          </a:p>
          <a:p>
            <a:pPr>
              <a:lnSpc>
                <a:spcPct val="80000"/>
              </a:lnSpc>
              <a:buSzTx/>
              <a:buFont typeface="Symbol" pitchFamily="18" charset="2"/>
              <a:buChar char=""/>
            </a:pPr>
            <a:endParaRPr lang="en-US" sz="2000" smtClean="0"/>
          </a:p>
          <a:p>
            <a:pPr eaLnBrk="1" hangingPunct="1">
              <a:lnSpc>
                <a:spcPct val="80000"/>
              </a:lnSpc>
              <a:buFont typeface="Wingdings" pitchFamily="2" charset="2"/>
              <a:buNone/>
            </a:pPr>
            <a:endParaRPr lang="en-US" sz="4000" smtClean="0">
              <a:solidFill>
                <a:schemeClr val="bg2"/>
              </a:solidFill>
            </a:endParaRPr>
          </a:p>
        </p:txBody>
      </p:sp>
      <p:sp>
        <p:nvSpPr>
          <p:cNvPr id="22531"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
        <p:nvSpPr>
          <p:cNvPr id="22532" name="Rectangle 4"/>
          <p:cNvSpPr>
            <a:spLocks noChangeArrowheads="1"/>
          </p:cNvSpPr>
          <p:nvPr/>
        </p:nvSpPr>
        <p:spPr bwMode="auto">
          <a:xfrm>
            <a:off x="609600" y="2147888"/>
            <a:ext cx="2520950" cy="366712"/>
          </a:xfrm>
          <a:prstGeom prst="rect">
            <a:avLst/>
          </a:prstGeom>
          <a:noFill/>
          <a:ln w="9525">
            <a:noFill/>
            <a:miter lim="800000"/>
            <a:headEnd/>
            <a:tailEnd/>
          </a:ln>
        </p:spPr>
        <p:txBody>
          <a:bodyPr wrap="none" anchor="ctr">
            <a:spAutoFit/>
          </a:bodyPr>
          <a:lstStyle/>
          <a:p>
            <a:pPr marL="342900" indent="-342900">
              <a:tabLst>
                <a:tab pos="457200" algn="l"/>
              </a:tabLst>
            </a:pPr>
            <a:r>
              <a:rPr lang="en-US" b="1"/>
              <a:t>(3) Program elements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4294967295"/>
          </p:nvPr>
        </p:nvSpPr>
        <p:spPr>
          <a:xfrm>
            <a:off x="533400" y="1981200"/>
            <a:ext cx="8229600" cy="4302125"/>
          </a:xfrm>
        </p:spPr>
        <p:txBody>
          <a:bodyPr/>
          <a:lstStyle/>
          <a:p>
            <a:pPr marL="742950" lvl="1" indent="-285750">
              <a:lnSpc>
                <a:spcPct val="90000"/>
              </a:lnSpc>
              <a:buClr>
                <a:schemeClr val="tx2"/>
              </a:buClr>
              <a:buSzTx/>
              <a:buFont typeface="Wingdings" pitchFamily="2" charset="2"/>
              <a:buChar char="v"/>
            </a:pPr>
            <a:r>
              <a:rPr lang="en-US" smtClean="0"/>
              <a:t>Participants identified and described the most effective elements of their programs that support students who seek transitioning to postsecondary education, the following is a brief example of responses:</a:t>
            </a:r>
          </a:p>
          <a:p>
            <a:pPr marL="1600200" lvl="3" indent="-228600">
              <a:lnSpc>
                <a:spcPct val="90000"/>
              </a:lnSpc>
              <a:buClr>
                <a:schemeClr val="tx2"/>
              </a:buClr>
              <a:buSzTx/>
              <a:buFont typeface="Wingdings" pitchFamily="2" charset="2"/>
              <a:buChar char="v"/>
            </a:pPr>
            <a:r>
              <a:rPr lang="en-US" smtClean="0"/>
              <a:t>financial support </a:t>
            </a:r>
          </a:p>
          <a:p>
            <a:pPr marL="1600200" lvl="3" indent="-228600">
              <a:lnSpc>
                <a:spcPct val="90000"/>
              </a:lnSpc>
              <a:buClr>
                <a:schemeClr val="tx2"/>
              </a:buClr>
              <a:buSzTx/>
              <a:buFont typeface="Wingdings" pitchFamily="2" charset="2"/>
              <a:buChar char="v"/>
            </a:pPr>
            <a:r>
              <a:rPr lang="en-US" smtClean="0"/>
              <a:t>teachers who care </a:t>
            </a:r>
          </a:p>
          <a:p>
            <a:pPr marL="1600200" lvl="3" indent="-228600">
              <a:lnSpc>
                <a:spcPct val="90000"/>
              </a:lnSpc>
              <a:buClr>
                <a:schemeClr val="tx2"/>
              </a:buClr>
              <a:buSzTx/>
              <a:buFont typeface="Wingdings" pitchFamily="2" charset="2"/>
              <a:buChar char="v"/>
            </a:pPr>
            <a:r>
              <a:rPr lang="en-US" smtClean="0"/>
              <a:t>bridge programs </a:t>
            </a:r>
          </a:p>
          <a:p>
            <a:pPr marL="1600200" lvl="3" indent="-228600">
              <a:lnSpc>
                <a:spcPct val="90000"/>
              </a:lnSpc>
              <a:buClr>
                <a:schemeClr val="tx2"/>
              </a:buClr>
              <a:buSzTx/>
              <a:buFont typeface="Wingdings" pitchFamily="2" charset="2"/>
              <a:buChar char="v"/>
            </a:pPr>
            <a:r>
              <a:rPr lang="en-US" smtClean="0"/>
              <a:t>advisors </a:t>
            </a:r>
          </a:p>
          <a:p>
            <a:pPr marL="1600200" lvl="3" indent="-228600">
              <a:lnSpc>
                <a:spcPct val="90000"/>
              </a:lnSpc>
              <a:buClr>
                <a:schemeClr val="tx2"/>
              </a:buClr>
              <a:buSzTx/>
              <a:buFont typeface="Wingdings" pitchFamily="2" charset="2"/>
              <a:buChar char="v"/>
            </a:pPr>
            <a:r>
              <a:rPr lang="en-US" smtClean="0"/>
              <a:t>collaborative agreements between ABE programs and higher education. </a:t>
            </a:r>
            <a:endParaRPr lang="en-US" sz="2400" smtClean="0"/>
          </a:p>
          <a:p>
            <a:pPr>
              <a:lnSpc>
                <a:spcPct val="90000"/>
              </a:lnSpc>
              <a:buSzTx/>
              <a:buFont typeface="Symbol" pitchFamily="18" charset="2"/>
              <a:buChar char=""/>
            </a:pPr>
            <a:endParaRPr lang="en-US" sz="2800" smtClean="0"/>
          </a:p>
          <a:p>
            <a:pPr eaLnBrk="1" hangingPunct="1">
              <a:lnSpc>
                <a:spcPct val="90000"/>
              </a:lnSpc>
              <a:buFont typeface="Wingdings" pitchFamily="2" charset="2"/>
              <a:buNone/>
            </a:pPr>
            <a:endParaRPr lang="en-US" sz="4800" smtClean="0">
              <a:solidFill>
                <a:schemeClr val="bg2"/>
              </a:solidFill>
            </a:endParaRPr>
          </a:p>
        </p:txBody>
      </p:sp>
      <p:sp>
        <p:nvSpPr>
          <p:cNvPr id="23555"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762000" y="2209800"/>
            <a:ext cx="8229600" cy="4302125"/>
          </a:xfrm>
        </p:spPr>
        <p:txBody>
          <a:bodyPr/>
          <a:lstStyle/>
          <a:p>
            <a:pPr eaLnBrk="1" hangingPunct="1">
              <a:buFont typeface="Wingdings" pitchFamily="2" charset="2"/>
              <a:buNone/>
            </a:pPr>
            <a:r>
              <a:rPr lang="en-US" sz="8000" b="1" smtClean="0">
                <a:solidFill>
                  <a:schemeClr val="bg2"/>
                </a:solidFill>
              </a:rPr>
              <a:t>Site Visit Results</a:t>
            </a:r>
            <a:endParaRPr lang="en-US" sz="8000" smtClean="0">
              <a:solidFill>
                <a:schemeClr val="bg2"/>
              </a:solidFill>
            </a:endParaRPr>
          </a:p>
        </p:txBody>
      </p:sp>
      <p:sp>
        <p:nvSpPr>
          <p:cNvPr id="24579" name="TextBox 4"/>
          <p:cNvSpPr txBox="1">
            <a:spLocks noChangeArrowheads="1"/>
          </p:cNvSpPr>
          <p:nvPr/>
        </p:nvSpPr>
        <p:spPr bwMode="auto">
          <a:xfrm>
            <a:off x="1143000" y="9906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4294967295"/>
          </p:nvPr>
        </p:nvSpPr>
        <p:spPr>
          <a:xfrm>
            <a:off x="533400" y="1981200"/>
            <a:ext cx="8229600" cy="4302125"/>
          </a:xfrm>
        </p:spPr>
        <p:txBody>
          <a:bodyPr/>
          <a:lstStyle/>
          <a:p>
            <a:pPr>
              <a:buClr>
                <a:schemeClr val="tx2"/>
              </a:buClr>
              <a:buSzTx/>
              <a:buFont typeface="Wingdings" pitchFamily="2" charset="2"/>
              <a:buChar char="v"/>
            </a:pPr>
            <a:r>
              <a:rPr lang="en-US" sz="2400" smtClean="0"/>
              <a:t>Participants for the site visits were adult education program staff from two community colleges. </a:t>
            </a:r>
          </a:p>
          <a:p>
            <a:pPr>
              <a:buClr>
                <a:schemeClr val="tx2"/>
              </a:buClr>
              <a:buSzTx/>
              <a:buFont typeface="Wingdings" pitchFamily="2" charset="2"/>
              <a:buNone/>
            </a:pPr>
            <a:r>
              <a:rPr lang="en-US" sz="2400" smtClean="0"/>
              <a:t> 		(1) Del Mar College, Corpus Christi, TX </a:t>
            </a:r>
          </a:p>
          <a:p>
            <a:pPr>
              <a:buClr>
                <a:schemeClr val="tx2"/>
              </a:buClr>
              <a:buSzTx/>
              <a:buFont typeface="Wingdings" pitchFamily="2" charset="2"/>
              <a:buNone/>
            </a:pPr>
            <a:r>
              <a:rPr lang="en-US" sz="2400" smtClean="0"/>
              <a:t>		(2)Austin Community College, Austin, TX</a:t>
            </a:r>
          </a:p>
          <a:p>
            <a:pPr>
              <a:buClr>
                <a:schemeClr val="tx2"/>
              </a:buClr>
              <a:buSzTx/>
              <a:buFont typeface="Wingdings" pitchFamily="2" charset="2"/>
              <a:buNone/>
            </a:pPr>
            <a:r>
              <a:rPr lang="en-US" sz="2400" smtClean="0"/>
              <a:t> </a:t>
            </a:r>
          </a:p>
          <a:p>
            <a:pPr>
              <a:buClr>
                <a:schemeClr val="tx2"/>
              </a:buClr>
              <a:buSzTx/>
              <a:buFont typeface="Wingdings" pitchFamily="2" charset="2"/>
              <a:buChar char="v"/>
            </a:pPr>
            <a:r>
              <a:rPr lang="en-US" sz="2400" smtClean="0"/>
              <a:t>The interview guide used during the site visits contained the following prompts: </a:t>
            </a:r>
          </a:p>
          <a:p>
            <a:pPr marL="1143000" lvl="2" indent="-228600">
              <a:buClr>
                <a:schemeClr val="tx2"/>
              </a:buClr>
              <a:buSzTx/>
              <a:buFont typeface="Wingdings" pitchFamily="2" charset="2"/>
              <a:buChar char="v"/>
            </a:pPr>
            <a:r>
              <a:rPr lang="en-US" sz="2000" smtClean="0"/>
              <a:t>Describe your current transition activities</a:t>
            </a:r>
          </a:p>
          <a:p>
            <a:pPr marL="1143000" lvl="2" indent="-228600">
              <a:buClr>
                <a:schemeClr val="tx2"/>
              </a:buClr>
              <a:buSzTx/>
              <a:buFont typeface="Wingdings" pitchFamily="2" charset="2"/>
              <a:buChar char="v"/>
            </a:pPr>
            <a:r>
              <a:rPr lang="en-US" sz="2000" smtClean="0"/>
              <a:t>How do you know when a student is ready for transitioning?</a:t>
            </a:r>
          </a:p>
          <a:p>
            <a:pPr marL="1600200" lvl="3" indent="-228600">
              <a:buClr>
                <a:schemeClr val="tx2"/>
              </a:buClr>
              <a:buSzTx/>
              <a:buFontTx/>
              <a:buChar char="•"/>
            </a:pPr>
            <a:r>
              <a:rPr lang="en-US" sz="1800" smtClean="0"/>
              <a:t>What assessment instruments do you use to determine that readiness?</a:t>
            </a:r>
          </a:p>
          <a:p>
            <a:pPr marL="1600200" lvl="3" indent="-228600">
              <a:buClr>
                <a:schemeClr val="tx2"/>
              </a:buClr>
              <a:buSzTx/>
              <a:buFontTx/>
              <a:buChar char="•"/>
            </a:pPr>
            <a:r>
              <a:rPr lang="en-US" sz="1800" smtClean="0"/>
              <a:t>What other evidence do you use?</a:t>
            </a:r>
            <a:endParaRPr lang="en-US" sz="1600" smtClean="0"/>
          </a:p>
          <a:p>
            <a:pPr eaLnBrk="1" hangingPunct="1">
              <a:buFont typeface="Wingdings" pitchFamily="2" charset="2"/>
              <a:buNone/>
            </a:pPr>
            <a:endParaRPr lang="en-US" sz="4400" smtClean="0">
              <a:solidFill>
                <a:schemeClr val="bg2"/>
              </a:solidFill>
            </a:endParaRPr>
          </a:p>
        </p:txBody>
      </p:sp>
      <p:sp>
        <p:nvSpPr>
          <p:cNvPr id="25603"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Site visit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a:xfrm>
            <a:off x="533400" y="2514600"/>
            <a:ext cx="8229600" cy="3768725"/>
          </a:xfrm>
        </p:spPr>
        <p:txBody>
          <a:bodyPr/>
          <a:lstStyle/>
          <a:p>
            <a:pPr marL="914400" lvl="1" indent="-457200">
              <a:buFont typeface="Wingdings" pitchFamily="2" charset="2"/>
              <a:buNone/>
            </a:pPr>
            <a:r>
              <a:rPr lang="en-US" sz="2000" smtClean="0"/>
              <a:t>	Del Mar College's adult education program is committed to transitions by promoting a college going culture for all students beginning at the program's new student orientations and continuing throughout their enrollment in the program.</a:t>
            </a:r>
          </a:p>
          <a:p>
            <a:pPr marL="914400" lvl="1" indent="-457200">
              <a:buFont typeface="Wingdings" pitchFamily="2" charset="2"/>
              <a:buNone/>
            </a:pPr>
            <a:r>
              <a:rPr lang="en-US" sz="2000" smtClean="0"/>
              <a:t>						Director of DMC</a:t>
            </a:r>
          </a:p>
          <a:p>
            <a:pPr marL="914400" lvl="1" indent="-457200">
              <a:buFont typeface="Wingdings" pitchFamily="2" charset="2"/>
              <a:buNone/>
            </a:pPr>
            <a:endParaRPr lang="en-US" sz="2000" smtClean="0"/>
          </a:p>
          <a:p>
            <a:pPr marL="533400" indent="-533400">
              <a:buFont typeface="Wingdings" pitchFamily="2" charset="2"/>
              <a:buChar char="v"/>
            </a:pPr>
            <a:r>
              <a:rPr lang="en-US" sz="2400" smtClean="0"/>
              <a:t>Some current transition practices were identified as:</a:t>
            </a:r>
          </a:p>
          <a:p>
            <a:pPr marL="1295400" lvl="2" indent="-381000">
              <a:buFont typeface="Wingdings" pitchFamily="2" charset="2"/>
              <a:buChar char="v"/>
            </a:pPr>
            <a:r>
              <a:rPr lang="en-US" sz="2000" smtClean="0"/>
              <a:t>on site transition liaison </a:t>
            </a:r>
          </a:p>
          <a:p>
            <a:pPr marL="1295400" lvl="2" indent="-381000">
              <a:buFont typeface="Wingdings" pitchFamily="2" charset="2"/>
              <a:buChar char="v"/>
            </a:pPr>
            <a:r>
              <a:rPr lang="en-US" sz="2000" smtClean="0"/>
              <a:t>mandatory 12-hour orientation (Success 101)</a:t>
            </a:r>
          </a:p>
          <a:p>
            <a:pPr marL="1295400" lvl="2" indent="-381000">
              <a:buFont typeface="Wingdings" pitchFamily="2" charset="2"/>
              <a:buChar char="v"/>
            </a:pPr>
            <a:r>
              <a:rPr lang="en-US" sz="2000" smtClean="0"/>
              <a:t>PLATO integrated GED curriculum.</a:t>
            </a:r>
          </a:p>
        </p:txBody>
      </p:sp>
      <p:sp>
        <p:nvSpPr>
          <p:cNvPr id="26627"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Site visit Results</a:t>
            </a:r>
          </a:p>
          <a:p>
            <a:endParaRPr lang="en-US" sz="4000">
              <a:solidFill>
                <a:schemeClr val="bg2"/>
              </a:solidFill>
              <a:latin typeface="Times New Roman" pitchFamily="18" charset="0"/>
            </a:endParaRPr>
          </a:p>
        </p:txBody>
      </p:sp>
      <p:sp>
        <p:nvSpPr>
          <p:cNvPr id="26628" name="Rectangle 4"/>
          <p:cNvSpPr>
            <a:spLocks noChangeArrowheads="1"/>
          </p:cNvSpPr>
          <p:nvPr/>
        </p:nvSpPr>
        <p:spPr bwMode="auto">
          <a:xfrm>
            <a:off x="609600" y="1981200"/>
            <a:ext cx="1916113" cy="369888"/>
          </a:xfrm>
          <a:prstGeom prst="rect">
            <a:avLst/>
          </a:prstGeom>
          <a:noFill/>
          <a:ln w="9525">
            <a:noFill/>
            <a:miter lim="800000"/>
            <a:headEnd/>
            <a:tailEnd/>
          </a:ln>
        </p:spPr>
        <p:txBody>
          <a:bodyPr wrap="none" anchor="ctr">
            <a:spAutoFit/>
          </a:bodyPr>
          <a:lstStyle/>
          <a:p>
            <a:pPr marL="342900" indent="-342900">
              <a:tabLst>
                <a:tab pos="457200" algn="l"/>
              </a:tabLst>
            </a:pPr>
            <a:r>
              <a:rPr lang="en-US" b="1"/>
              <a:t>Del Mar College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4294967295"/>
          </p:nvPr>
        </p:nvSpPr>
        <p:spPr>
          <a:xfrm>
            <a:off x="533400" y="2514600"/>
            <a:ext cx="8229600" cy="3768725"/>
          </a:xfrm>
        </p:spPr>
        <p:txBody>
          <a:bodyPr/>
          <a:lstStyle/>
          <a:p>
            <a:pPr marL="914400" lvl="1" indent="-457200">
              <a:lnSpc>
                <a:spcPct val="90000"/>
              </a:lnSpc>
              <a:buFont typeface="Wingdings" pitchFamily="2" charset="2"/>
              <a:buNone/>
            </a:pPr>
            <a:r>
              <a:rPr lang="en-US" sz="2000" smtClean="0"/>
              <a:t>	ACC Adult Education pursues a comprehensive, coordinated approach to transitioning students across the spectrum, from low literacy to college. The effort involves instructors, staff, and a range of specialized curriculum and programs</a:t>
            </a:r>
          </a:p>
          <a:p>
            <a:pPr marL="1295400" lvl="2" indent="-381000">
              <a:lnSpc>
                <a:spcPct val="90000"/>
              </a:lnSpc>
              <a:buFont typeface="Wingdings" pitchFamily="2" charset="2"/>
              <a:buNone/>
            </a:pPr>
            <a:r>
              <a:rPr lang="en-US" sz="1800" smtClean="0"/>
              <a:t>				ACC Adult Education Program Director </a:t>
            </a:r>
          </a:p>
          <a:p>
            <a:pPr marL="1295400" lvl="2" indent="-381000">
              <a:lnSpc>
                <a:spcPct val="90000"/>
              </a:lnSpc>
              <a:buFont typeface="Wingdings" pitchFamily="2" charset="2"/>
              <a:buNone/>
            </a:pPr>
            <a:endParaRPr lang="en-US" sz="1800" smtClean="0"/>
          </a:p>
          <a:p>
            <a:pPr marL="533400" indent="-533400">
              <a:lnSpc>
                <a:spcPct val="90000"/>
              </a:lnSpc>
              <a:buFont typeface="Wingdings" pitchFamily="2" charset="2"/>
              <a:buChar char="v"/>
            </a:pPr>
            <a:r>
              <a:rPr lang="en-US" sz="2400" smtClean="0"/>
              <a:t>Some current transition practices were identified as;</a:t>
            </a:r>
          </a:p>
          <a:p>
            <a:pPr marL="1295400" lvl="2" indent="-381000">
              <a:lnSpc>
                <a:spcPct val="90000"/>
              </a:lnSpc>
              <a:buFont typeface="Wingdings" pitchFamily="2" charset="2"/>
              <a:buChar char="v"/>
            </a:pPr>
            <a:r>
              <a:rPr lang="en-US" sz="1800" smtClean="0"/>
              <a:t>numerous bridge programs</a:t>
            </a:r>
          </a:p>
          <a:p>
            <a:pPr marL="1295400" lvl="2" indent="-381000">
              <a:lnSpc>
                <a:spcPct val="90000"/>
              </a:lnSpc>
              <a:buFont typeface="Wingdings" pitchFamily="2" charset="2"/>
              <a:buChar char="v"/>
            </a:pPr>
            <a:r>
              <a:rPr lang="en-US" sz="1800" smtClean="0"/>
              <a:t>drop out recovery programs</a:t>
            </a:r>
          </a:p>
          <a:p>
            <a:pPr marL="1295400" lvl="2" indent="-381000">
              <a:lnSpc>
                <a:spcPct val="90000"/>
              </a:lnSpc>
              <a:buFont typeface="Wingdings" pitchFamily="2" charset="2"/>
              <a:buChar char="v"/>
            </a:pPr>
            <a:r>
              <a:rPr lang="en-US" sz="1800" smtClean="0"/>
              <a:t>Intensive Summer Programs</a:t>
            </a:r>
          </a:p>
          <a:p>
            <a:pPr marL="1295400" lvl="2" indent="-381000">
              <a:lnSpc>
                <a:spcPct val="90000"/>
              </a:lnSpc>
              <a:buFont typeface="Wingdings" pitchFamily="2" charset="2"/>
              <a:buChar char="v"/>
            </a:pPr>
            <a:r>
              <a:rPr lang="en-US" sz="1800" smtClean="0"/>
              <a:t>dual enrollment</a:t>
            </a:r>
          </a:p>
          <a:p>
            <a:pPr marL="1295400" lvl="2" indent="-381000">
              <a:lnSpc>
                <a:spcPct val="90000"/>
              </a:lnSpc>
              <a:buFont typeface="Wingdings" pitchFamily="2" charset="2"/>
              <a:buChar char="v"/>
            </a:pPr>
            <a:r>
              <a:rPr lang="en-US" sz="1800" smtClean="0"/>
              <a:t>remediation classes</a:t>
            </a:r>
          </a:p>
          <a:p>
            <a:pPr marL="1295400" lvl="2" indent="-381000">
              <a:lnSpc>
                <a:spcPct val="90000"/>
              </a:lnSpc>
              <a:buFont typeface="Wingdings" pitchFamily="2" charset="2"/>
              <a:buChar char="v"/>
            </a:pPr>
            <a:r>
              <a:rPr lang="en-US" sz="1800" smtClean="0"/>
              <a:t>strong partnership with Capital IDEA</a:t>
            </a:r>
          </a:p>
        </p:txBody>
      </p:sp>
      <p:sp>
        <p:nvSpPr>
          <p:cNvPr id="27651"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Site visit Results</a:t>
            </a:r>
          </a:p>
          <a:p>
            <a:endParaRPr lang="en-US" sz="4000">
              <a:solidFill>
                <a:schemeClr val="bg2"/>
              </a:solidFill>
              <a:latin typeface="Times New Roman" pitchFamily="18" charset="0"/>
            </a:endParaRPr>
          </a:p>
        </p:txBody>
      </p:sp>
      <p:sp>
        <p:nvSpPr>
          <p:cNvPr id="27652" name="Rectangle 4"/>
          <p:cNvSpPr>
            <a:spLocks noChangeArrowheads="1"/>
          </p:cNvSpPr>
          <p:nvPr/>
        </p:nvSpPr>
        <p:spPr bwMode="auto">
          <a:xfrm>
            <a:off x="609600" y="1981200"/>
            <a:ext cx="3105150" cy="366713"/>
          </a:xfrm>
          <a:prstGeom prst="rect">
            <a:avLst/>
          </a:prstGeom>
          <a:noFill/>
          <a:ln w="9525">
            <a:noFill/>
            <a:miter lim="800000"/>
            <a:headEnd/>
            <a:tailEnd/>
          </a:ln>
        </p:spPr>
        <p:txBody>
          <a:bodyPr wrap="none" anchor="ctr">
            <a:spAutoFit/>
          </a:bodyPr>
          <a:lstStyle/>
          <a:p>
            <a:pPr marL="342900" indent="-342900">
              <a:tabLst>
                <a:tab pos="457200" algn="l"/>
              </a:tabLst>
            </a:pPr>
            <a:r>
              <a:rPr lang="en-US" b="1"/>
              <a:t>Austin Community College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1143000" y="2286000"/>
            <a:ext cx="8229600" cy="4302125"/>
          </a:xfrm>
        </p:spPr>
        <p:txBody>
          <a:bodyPr/>
          <a:lstStyle/>
          <a:p>
            <a:pPr eaLnBrk="1" hangingPunct="1">
              <a:buFont typeface="Wingdings" pitchFamily="2" charset="2"/>
              <a:buNone/>
            </a:pPr>
            <a:r>
              <a:rPr lang="en-US" sz="8000" b="1" smtClean="0">
                <a:solidFill>
                  <a:schemeClr val="bg2"/>
                </a:solidFill>
              </a:rPr>
              <a:t>Conclusions</a:t>
            </a:r>
            <a:endParaRPr lang="en-US" sz="8000" smtClean="0">
              <a:solidFill>
                <a:schemeClr val="bg2"/>
              </a:solidFill>
            </a:endParaRPr>
          </a:p>
        </p:txBody>
      </p:sp>
      <p:sp>
        <p:nvSpPr>
          <p:cNvPr id="28675" name="TextBox 4"/>
          <p:cNvSpPr txBox="1">
            <a:spLocks noChangeArrowheads="1"/>
          </p:cNvSpPr>
          <p:nvPr/>
        </p:nvSpPr>
        <p:spPr bwMode="auto">
          <a:xfrm>
            <a:off x="1143000" y="9906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1828800"/>
            <a:ext cx="8229600" cy="4572000"/>
          </a:xfrm>
        </p:spPr>
        <p:txBody>
          <a:bodyPr/>
          <a:lstStyle/>
          <a:p>
            <a:pPr>
              <a:lnSpc>
                <a:spcPct val="80000"/>
              </a:lnSpc>
              <a:buFont typeface="Wingdings" pitchFamily="2" charset="2"/>
              <a:buChar char="v"/>
            </a:pPr>
            <a:r>
              <a:rPr lang="en-US" sz="1800" smtClean="0"/>
              <a:t>All four types of adult education program sites – community colleges, independent school districts, education service centers, and community based organizations – are attempting to serve the ABE transition population </a:t>
            </a:r>
            <a:r>
              <a:rPr lang="en-US" sz="1800" i="1" smtClean="0"/>
              <a:t>with the resources and knowledge to which they currently have access</a:t>
            </a:r>
            <a:r>
              <a:rPr lang="en-US" sz="1800" smtClean="0"/>
              <a:t>.  </a:t>
            </a:r>
          </a:p>
          <a:p>
            <a:pPr>
              <a:lnSpc>
                <a:spcPct val="80000"/>
              </a:lnSpc>
              <a:buFont typeface="Wingdings" pitchFamily="2" charset="2"/>
              <a:buNone/>
            </a:pPr>
            <a:endParaRPr lang="en-US" sz="1800" smtClean="0"/>
          </a:p>
          <a:p>
            <a:pPr>
              <a:lnSpc>
                <a:spcPct val="80000"/>
              </a:lnSpc>
              <a:buFont typeface="Wingdings" pitchFamily="2" charset="2"/>
              <a:buChar char="v"/>
            </a:pPr>
            <a:r>
              <a:rPr lang="en-US" sz="1800" smtClean="0"/>
              <a:t>Program administrators have been or are beginning to </a:t>
            </a:r>
            <a:r>
              <a:rPr lang="en-US" sz="1800" i="1" smtClean="0"/>
              <a:t>collaborate</a:t>
            </a:r>
            <a:r>
              <a:rPr lang="en-US" sz="1800" smtClean="0"/>
              <a:t>, with varying levels of success, with postsecondary institutions. </a:t>
            </a:r>
          </a:p>
          <a:p>
            <a:pPr>
              <a:lnSpc>
                <a:spcPct val="80000"/>
              </a:lnSpc>
              <a:buFont typeface="Wingdings" pitchFamily="2" charset="2"/>
              <a:buChar char="v"/>
            </a:pPr>
            <a:endParaRPr lang="en-US" sz="1800" smtClean="0"/>
          </a:p>
          <a:p>
            <a:pPr>
              <a:lnSpc>
                <a:spcPct val="80000"/>
              </a:lnSpc>
              <a:buFont typeface="Wingdings" pitchFamily="2" charset="2"/>
              <a:buChar char="v"/>
            </a:pPr>
            <a:r>
              <a:rPr lang="en-US" sz="1800" smtClean="0"/>
              <a:t>Most programs indicated that they do some degree of counseling and advising for those students who indicate an interest in entering postsecondary programs.</a:t>
            </a:r>
          </a:p>
          <a:p>
            <a:pPr>
              <a:lnSpc>
                <a:spcPct val="80000"/>
              </a:lnSpc>
              <a:buFont typeface="Wingdings" pitchFamily="2" charset="2"/>
              <a:buChar char="v"/>
            </a:pPr>
            <a:endParaRPr lang="en-US" sz="1800" smtClean="0"/>
          </a:p>
          <a:p>
            <a:pPr>
              <a:lnSpc>
                <a:spcPct val="80000"/>
              </a:lnSpc>
              <a:buFont typeface="Wingdings" pitchFamily="2" charset="2"/>
              <a:buChar char="v"/>
            </a:pPr>
            <a:r>
              <a:rPr lang="en-US" sz="1800" smtClean="0"/>
              <a:t>A gap exists statewide in availability of high quality, sustained professional development for ABE transition teachers.</a:t>
            </a:r>
          </a:p>
          <a:p>
            <a:pPr>
              <a:lnSpc>
                <a:spcPct val="80000"/>
              </a:lnSpc>
              <a:buFont typeface="Wingdings" pitchFamily="2" charset="2"/>
              <a:buChar char="v"/>
            </a:pPr>
            <a:endParaRPr lang="en-US" sz="1800" smtClean="0"/>
          </a:p>
          <a:p>
            <a:pPr>
              <a:lnSpc>
                <a:spcPct val="80000"/>
              </a:lnSpc>
              <a:buFont typeface="Wingdings" pitchFamily="2" charset="2"/>
              <a:buChar char="v"/>
            </a:pPr>
            <a:r>
              <a:rPr lang="en-US" sz="1800" smtClean="0"/>
              <a:t>It is clear that the ABE professionals who participated in these data collections activities are sincere in their interest in helping their students move successfully into postsecondary.</a:t>
            </a:r>
          </a:p>
        </p:txBody>
      </p:sp>
      <p:sp>
        <p:nvSpPr>
          <p:cNvPr id="29699" name="Rectangle 4"/>
          <p:cNvSpPr>
            <a:spLocks noGrp="1" noChangeArrowheads="1"/>
          </p:cNvSpPr>
          <p:nvPr>
            <p:ph type="title"/>
          </p:nvPr>
        </p:nvSpPr>
        <p:spPr/>
        <p:txBody>
          <a:bodyPr/>
          <a:lstStyle/>
          <a:p>
            <a:r>
              <a:rPr lang="en-US" sz="4000" smtClean="0">
                <a:solidFill>
                  <a:schemeClr val="bg2"/>
                </a:solidFill>
              </a:rPr>
              <a:t>THECB Transitions Project </a:t>
            </a:r>
            <a:br>
              <a:rPr lang="en-US" sz="4000" smtClean="0">
                <a:solidFill>
                  <a:schemeClr val="bg2"/>
                </a:solidFill>
              </a:rPr>
            </a:br>
            <a:r>
              <a:rPr lang="en-US" sz="4000" smtClean="0">
                <a:solidFill>
                  <a:schemeClr val="bg2"/>
                </a:solidFill>
              </a:rPr>
              <a:t>Conclusions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533400" y="2286000"/>
            <a:ext cx="8229600" cy="4302125"/>
          </a:xfrm>
        </p:spPr>
        <p:txBody>
          <a:bodyPr/>
          <a:lstStyle/>
          <a:p>
            <a:pPr eaLnBrk="1" hangingPunct="1">
              <a:buFont typeface="Wingdings" pitchFamily="2" charset="2"/>
              <a:buNone/>
            </a:pPr>
            <a:r>
              <a:rPr lang="en-US" sz="8000" b="1" smtClean="0">
                <a:solidFill>
                  <a:schemeClr val="bg2"/>
                </a:solidFill>
              </a:rPr>
              <a:t>Recommendations</a:t>
            </a:r>
            <a:endParaRPr lang="en-US" sz="8000" smtClean="0">
              <a:solidFill>
                <a:schemeClr val="bg2"/>
              </a:solidFill>
            </a:endParaRPr>
          </a:p>
        </p:txBody>
      </p:sp>
      <p:sp>
        <p:nvSpPr>
          <p:cNvPr id="30723" name="TextBox 4"/>
          <p:cNvSpPr txBox="1">
            <a:spLocks noChangeArrowheads="1"/>
          </p:cNvSpPr>
          <p:nvPr/>
        </p:nvSpPr>
        <p:spPr bwMode="auto">
          <a:xfrm>
            <a:off x="1143000" y="9906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457200" y="1828800"/>
            <a:ext cx="8229600" cy="4572000"/>
          </a:xfrm>
        </p:spPr>
        <p:txBody>
          <a:bodyPr/>
          <a:lstStyle/>
          <a:p>
            <a:pPr>
              <a:lnSpc>
                <a:spcPct val="90000"/>
              </a:lnSpc>
              <a:buFont typeface="Wingdings" pitchFamily="2" charset="2"/>
              <a:buChar char="v"/>
            </a:pPr>
            <a:r>
              <a:rPr lang="en-US" sz="2200" smtClean="0"/>
              <a:t>Texas should </a:t>
            </a:r>
            <a:r>
              <a:rPr lang="en-US" sz="2200" i="1" smtClean="0"/>
              <a:t>promote</a:t>
            </a:r>
            <a:r>
              <a:rPr lang="en-US" sz="2200" smtClean="0"/>
              <a:t> promising transition models that adult education providers in Texas can successfully implement locally.</a:t>
            </a:r>
          </a:p>
          <a:p>
            <a:pPr>
              <a:lnSpc>
                <a:spcPct val="90000"/>
              </a:lnSpc>
              <a:buFont typeface="Wingdings" pitchFamily="2" charset="2"/>
              <a:buChar char="v"/>
            </a:pPr>
            <a:endParaRPr lang="en-US" sz="2200" smtClean="0"/>
          </a:p>
          <a:p>
            <a:pPr>
              <a:lnSpc>
                <a:spcPct val="90000"/>
              </a:lnSpc>
              <a:buFont typeface="Wingdings" pitchFamily="2" charset="2"/>
              <a:buChar char="v"/>
            </a:pPr>
            <a:endParaRPr lang="en-US" sz="2200" smtClean="0"/>
          </a:p>
          <a:p>
            <a:pPr>
              <a:lnSpc>
                <a:spcPct val="90000"/>
              </a:lnSpc>
              <a:buFont typeface="Wingdings" pitchFamily="2" charset="2"/>
              <a:buChar char="v"/>
            </a:pPr>
            <a:r>
              <a:rPr lang="en-US" sz="2200" i="1" smtClean="0"/>
              <a:t>Promote</a:t>
            </a:r>
            <a:r>
              <a:rPr lang="en-US" sz="2200" smtClean="0"/>
              <a:t> collaborations between local ABE transition providers and postsecondary admissions, counseling, advising, financial aid offices as well as collaborations between ABE transition providers and faculty in postsecondary developmental education programs.</a:t>
            </a:r>
          </a:p>
          <a:p>
            <a:pPr>
              <a:lnSpc>
                <a:spcPct val="90000"/>
              </a:lnSpc>
              <a:buFont typeface="Wingdings" pitchFamily="2" charset="2"/>
              <a:buChar char="v"/>
            </a:pPr>
            <a:endParaRPr lang="en-US" sz="2200" smtClean="0"/>
          </a:p>
          <a:p>
            <a:pPr>
              <a:lnSpc>
                <a:spcPct val="90000"/>
              </a:lnSpc>
              <a:buFont typeface="Wingdings" pitchFamily="2" charset="2"/>
              <a:buChar char="v"/>
            </a:pPr>
            <a:endParaRPr lang="en-US" sz="2200" smtClean="0"/>
          </a:p>
          <a:p>
            <a:pPr>
              <a:lnSpc>
                <a:spcPct val="90000"/>
              </a:lnSpc>
              <a:buFont typeface="Wingdings" pitchFamily="2" charset="2"/>
              <a:buChar char="v"/>
            </a:pPr>
            <a:r>
              <a:rPr lang="en-US" sz="2200" i="1" smtClean="0"/>
              <a:t>Promote</a:t>
            </a:r>
            <a:r>
              <a:rPr lang="en-US" sz="2200" smtClean="0"/>
              <a:t> cross-disciplinary learning components in transition models.</a:t>
            </a:r>
          </a:p>
          <a:p>
            <a:pPr>
              <a:lnSpc>
                <a:spcPct val="90000"/>
              </a:lnSpc>
              <a:buFont typeface="Wingdings" pitchFamily="2" charset="2"/>
              <a:buChar char="v"/>
            </a:pPr>
            <a:endParaRPr lang="en-US" sz="2200" smtClean="0"/>
          </a:p>
          <a:p>
            <a:pPr>
              <a:lnSpc>
                <a:spcPct val="90000"/>
              </a:lnSpc>
              <a:buFont typeface="Wingdings" pitchFamily="2" charset="2"/>
              <a:buChar char="v"/>
            </a:pPr>
            <a:endParaRPr lang="en-US" sz="2400" i="1" smtClean="0"/>
          </a:p>
        </p:txBody>
      </p:sp>
      <p:sp>
        <p:nvSpPr>
          <p:cNvPr id="31747" name="Rectangle 3"/>
          <p:cNvSpPr>
            <a:spLocks noGrp="1" noChangeArrowheads="1"/>
          </p:cNvSpPr>
          <p:nvPr>
            <p:ph type="title"/>
          </p:nvPr>
        </p:nvSpPr>
        <p:spPr/>
        <p:txBody>
          <a:bodyPr/>
          <a:lstStyle/>
          <a:p>
            <a:r>
              <a:rPr lang="en-US" sz="4000" smtClean="0">
                <a:solidFill>
                  <a:schemeClr val="bg2"/>
                </a:solidFill>
              </a:rPr>
              <a:t>THECB Transitions Project </a:t>
            </a:r>
            <a:br>
              <a:rPr lang="en-US" sz="4000" smtClean="0">
                <a:solidFill>
                  <a:schemeClr val="bg2"/>
                </a:solidFill>
              </a:rPr>
            </a:br>
            <a:r>
              <a:rPr lang="en-US" sz="4000" smtClean="0">
                <a:solidFill>
                  <a:schemeClr val="bg2"/>
                </a:solidFill>
              </a:rPr>
              <a:t>Recommendations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685800"/>
            <a:ext cx="8305800" cy="1143000"/>
          </a:xfrm>
        </p:spPr>
        <p:txBody>
          <a:bodyPr/>
          <a:lstStyle/>
          <a:p>
            <a:r>
              <a:rPr lang="en-US" sz="4000" smtClean="0"/>
              <a:t>THECB Transition Project </a:t>
            </a:r>
            <a:br>
              <a:rPr lang="en-US" sz="4000" smtClean="0"/>
            </a:br>
            <a:r>
              <a:rPr lang="en-US" sz="4000" smtClean="0"/>
              <a:t>Scope of Work </a:t>
            </a:r>
          </a:p>
        </p:txBody>
      </p:sp>
      <p:sp>
        <p:nvSpPr>
          <p:cNvPr id="5123" name="Content Placeholder 2"/>
          <p:cNvSpPr>
            <a:spLocks noGrp="1"/>
          </p:cNvSpPr>
          <p:nvPr>
            <p:ph idx="1"/>
          </p:nvPr>
        </p:nvSpPr>
        <p:spPr/>
        <p:txBody>
          <a:bodyPr/>
          <a:lstStyle/>
          <a:p>
            <a:pPr>
              <a:buFont typeface="Wingdings" pitchFamily="2" charset="2"/>
              <a:buChar char="v"/>
            </a:pPr>
            <a:r>
              <a:rPr lang="en-US" b="1" i="1" smtClean="0"/>
              <a:t>Conduct Literature Review </a:t>
            </a:r>
            <a:r>
              <a:rPr lang="en-US" sz="2800" smtClean="0"/>
              <a:t>of best practices in the transition of Adult Basic Education (ABE) English as a Second Language (ESL), and adult secondary education (ASE) students into postsecondary education</a:t>
            </a:r>
          </a:p>
          <a:p>
            <a:pPr>
              <a:buFont typeface="Wingdings" pitchFamily="2" charset="2"/>
              <a:buNone/>
            </a:pPr>
            <a:endParaRPr lang="en-US" sz="1600" smtClean="0"/>
          </a:p>
          <a:p>
            <a:pPr>
              <a:buFont typeface="Wingdings" pitchFamily="2" charset="2"/>
              <a:buChar char="v"/>
            </a:pPr>
            <a:r>
              <a:rPr lang="en-US" b="1" i="1" smtClean="0"/>
              <a:t>Convene an Advisory Committee </a:t>
            </a:r>
            <a:r>
              <a:rPr lang="en-US" sz="2800" smtClean="0"/>
              <a:t>made up of representatives from adult basic education and higher education to advise and recommend strategies for gathering data on programs and gathering information about best practices</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457200" y="1828800"/>
            <a:ext cx="8229600" cy="4572000"/>
          </a:xfrm>
        </p:spPr>
        <p:txBody>
          <a:bodyPr/>
          <a:lstStyle/>
          <a:p>
            <a:pPr>
              <a:lnSpc>
                <a:spcPct val="80000"/>
              </a:lnSpc>
              <a:buFont typeface="Wingdings" pitchFamily="2" charset="2"/>
              <a:buChar char="v"/>
            </a:pPr>
            <a:r>
              <a:rPr lang="en-US" sz="2200" i="1" smtClean="0"/>
              <a:t>Promote</a:t>
            </a:r>
            <a:r>
              <a:rPr lang="en-US" sz="2200" smtClean="0"/>
              <a:t> academic knowledge and skills components that address, at a minimum, the content standards for English language arts and mathematics as recommended in the </a:t>
            </a:r>
            <a:r>
              <a:rPr lang="en-US" sz="2200" i="1" smtClean="0"/>
              <a:t>Texas College Readiness Standards.</a:t>
            </a:r>
            <a:r>
              <a:rPr lang="en-US" sz="2200" smtClean="0"/>
              <a:t> </a:t>
            </a:r>
          </a:p>
          <a:p>
            <a:pPr>
              <a:lnSpc>
                <a:spcPct val="80000"/>
              </a:lnSpc>
              <a:buFont typeface="Wingdings" pitchFamily="2" charset="2"/>
              <a:buChar char="v"/>
            </a:pPr>
            <a:endParaRPr lang="en-US" sz="2200" smtClean="0"/>
          </a:p>
          <a:p>
            <a:pPr>
              <a:lnSpc>
                <a:spcPct val="80000"/>
              </a:lnSpc>
              <a:buFont typeface="Wingdings" pitchFamily="2" charset="2"/>
              <a:buChar char="v"/>
            </a:pPr>
            <a:endParaRPr lang="en-US" sz="2200" smtClean="0"/>
          </a:p>
          <a:p>
            <a:pPr>
              <a:lnSpc>
                <a:spcPct val="80000"/>
              </a:lnSpc>
              <a:buFont typeface="Wingdings" pitchFamily="2" charset="2"/>
              <a:buChar char="v"/>
            </a:pPr>
            <a:r>
              <a:rPr lang="en-US" sz="2200" i="1" smtClean="0"/>
              <a:t>Encourag</a:t>
            </a:r>
            <a:r>
              <a:rPr lang="en-US" sz="2200" smtClean="0"/>
              <a:t>e local programs and Regional GREAT Centers to offer high quality, sustained professional development for adult educators who work in ABE-to-postsecondary transition programs.</a:t>
            </a:r>
          </a:p>
          <a:p>
            <a:pPr>
              <a:lnSpc>
                <a:spcPct val="80000"/>
              </a:lnSpc>
              <a:buFont typeface="Wingdings" pitchFamily="2" charset="2"/>
              <a:buChar char="v"/>
            </a:pPr>
            <a:endParaRPr lang="en-US" sz="2200" smtClean="0"/>
          </a:p>
          <a:p>
            <a:pPr>
              <a:lnSpc>
                <a:spcPct val="80000"/>
              </a:lnSpc>
              <a:buFont typeface="Wingdings" pitchFamily="2" charset="2"/>
              <a:buChar char="v"/>
            </a:pPr>
            <a:endParaRPr lang="en-US" sz="2200" smtClean="0"/>
          </a:p>
          <a:p>
            <a:pPr>
              <a:lnSpc>
                <a:spcPct val="80000"/>
              </a:lnSpc>
              <a:buFont typeface="Wingdings" pitchFamily="2" charset="2"/>
              <a:buChar char="v"/>
            </a:pPr>
            <a:r>
              <a:rPr lang="en-US" sz="2200" smtClean="0"/>
              <a:t>Conduct a multi-site </a:t>
            </a:r>
            <a:r>
              <a:rPr lang="en-US" sz="2200" i="1" smtClean="0"/>
              <a:t>pilot study</a:t>
            </a:r>
            <a:r>
              <a:rPr lang="en-US" sz="2200" smtClean="0"/>
              <a:t> that will integrate specific transition components as identified in phase one of this project.</a:t>
            </a:r>
          </a:p>
          <a:p>
            <a:pPr>
              <a:lnSpc>
                <a:spcPct val="80000"/>
              </a:lnSpc>
              <a:buFont typeface="Wingdings" pitchFamily="2" charset="2"/>
              <a:buChar char="v"/>
            </a:pPr>
            <a:endParaRPr lang="en-US" sz="2200" smtClean="0"/>
          </a:p>
          <a:p>
            <a:pPr>
              <a:lnSpc>
                <a:spcPct val="80000"/>
              </a:lnSpc>
              <a:buFont typeface="Wingdings" pitchFamily="2" charset="2"/>
              <a:buChar char="v"/>
            </a:pPr>
            <a:endParaRPr lang="en-US" sz="2400" i="1" smtClean="0"/>
          </a:p>
        </p:txBody>
      </p:sp>
      <p:sp>
        <p:nvSpPr>
          <p:cNvPr id="32771" name="Rectangle 3"/>
          <p:cNvSpPr>
            <a:spLocks noGrp="1" noChangeArrowheads="1"/>
          </p:cNvSpPr>
          <p:nvPr>
            <p:ph type="title"/>
          </p:nvPr>
        </p:nvSpPr>
        <p:spPr/>
        <p:txBody>
          <a:bodyPr/>
          <a:lstStyle/>
          <a:p>
            <a:r>
              <a:rPr lang="en-US" sz="4000" smtClean="0">
                <a:solidFill>
                  <a:schemeClr val="bg2"/>
                </a:solidFill>
              </a:rPr>
              <a:t>THECB Transitions Project </a:t>
            </a:r>
            <a:br>
              <a:rPr lang="en-US" sz="4000" smtClean="0">
                <a:solidFill>
                  <a:schemeClr val="bg2"/>
                </a:solidFill>
              </a:rPr>
            </a:br>
            <a:r>
              <a:rPr lang="en-US" sz="4000" smtClean="0">
                <a:solidFill>
                  <a:schemeClr val="bg2"/>
                </a:solidFill>
              </a:rPr>
              <a:t>Recommendations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533400" y="609600"/>
            <a:ext cx="8305800" cy="1219200"/>
          </a:xfrm>
        </p:spPr>
        <p:txBody>
          <a:bodyPr/>
          <a:lstStyle/>
          <a:p>
            <a:pPr marL="0" indent="0" algn="ctr" eaLnBrk="1" hangingPunct="1">
              <a:buFont typeface="Wingdings" pitchFamily="2" charset="2"/>
              <a:buNone/>
            </a:pPr>
            <a:r>
              <a:rPr lang="en-US" sz="4400" b="1" smtClean="0">
                <a:solidFill>
                  <a:schemeClr val="bg2"/>
                </a:solidFill>
                <a:latin typeface="Arial" charset="0"/>
                <a:cs typeface="Arial" charset="0"/>
              </a:rPr>
              <a:t>Acknowledgements   </a:t>
            </a:r>
            <a:r>
              <a:rPr lang="en-US" sz="4400" b="1" smtClean="0">
                <a:solidFill>
                  <a:schemeClr val="bg2"/>
                </a:solidFill>
                <a:latin typeface="Britannic Bold" pitchFamily="34" charset="0"/>
              </a:rPr>
              <a:t> </a:t>
            </a:r>
          </a:p>
          <a:p>
            <a:pPr marL="0" indent="0" algn="ctr" eaLnBrk="1" hangingPunct="1">
              <a:buFont typeface="Wingdings" pitchFamily="2" charset="2"/>
              <a:buNone/>
            </a:pPr>
            <a:r>
              <a:rPr lang="en-US" sz="1600" b="1" smtClean="0">
                <a:solidFill>
                  <a:schemeClr val="bg2"/>
                </a:solidFill>
                <a:latin typeface="Baskerville Old Face" pitchFamily="18" charset="0"/>
              </a:rPr>
              <a:t>THECB Transition Project at The Education Institute want to thank the following groups:   </a:t>
            </a:r>
          </a:p>
        </p:txBody>
      </p:sp>
      <p:sp>
        <p:nvSpPr>
          <p:cNvPr id="15367" name="Rectangle 7"/>
          <p:cNvSpPr>
            <a:spLocks noChangeArrowheads="1"/>
          </p:cNvSpPr>
          <p:nvPr/>
        </p:nvSpPr>
        <p:spPr bwMode="auto">
          <a:xfrm>
            <a:off x="4800600" y="2133600"/>
            <a:ext cx="4572000" cy="1524000"/>
          </a:xfrm>
          <a:prstGeom prst="rect">
            <a:avLst/>
          </a:prstGeom>
          <a:noFill/>
          <a:ln w="9525">
            <a:noFill/>
            <a:miter lim="800000"/>
            <a:headEnd/>
            <a:tailEnd/>
          </a:ln>
        </p:spPr>
        <p:txBody>
          <a:bodyPr anchor="b"/>
          <a:lstStyle/>
          <a:p>
            <a:pPr algn="ctr" eaLnBrk="1" hangingPunct="1"/>
            <a:endParaRPr lang="en-US" sz="5400" b="1">
              <a:solidFill>
                <a:schemeClr val="bg2"/>
              </a:solidFill>
              <a:latin typeface="Times New Roman" pitchFamily="18" charset="0"/>
            </a:endParaRPr>
          </a:p>
        </p:txBody>
      </p:sp>
      <p:sp>
        <p:nvSpPr>
          <p:cNvPr id="33796" name="TextBox 6"/>
          <p:cNvSpPr txBox="1">
            <a:spLocks noChangeArrowheads="1"/>
          </p:cNvSpPr>
          <p:nvPr/>
        </p:nvSpPr>
        <p:spPr bwMode="auto">
          <a:xfrm>
            <a:off x="4343400" y="1676400"/>
            <a:ext cx="4572000" cy="1262063"/>
          </a:xfrm>
          <a:prstGeom prst="rect">
            <a:avLst/>
          </a:prstGeom>
          <a:noFill/>
          <a:ln w="9525">
            <a:noFill/>
            <a:miter lim="800000"/>
            <a:headEnd/>
            <a:tailEnd/>
          </a:ln>
        </p:spPr>
        <p:txBody>
          <a:bodyPr>
            <a:spAutoFit/>
          </a:bodyPr>
          <a:lstStyle/>
          <a:p>
            <a:endParaRPr lang="en-US" sz="1200"/>
          </a:p>
          <a:p>
            <a:r>
              <a:rPr lang="en-US" b="1">
                <a:latin typeface="Calibri" pitchFamily="34" charset="0"/>
              </a:rPr>
              <a:t>The Site Visits:   Site Visit Participants</a:t>
            </a:r>
            <a:endParaRPr lang="en-US"/>
          </a:p>
          <a:p>
            <a:r>
              <a:rPr lang="en-US" sz="1400">
                <a:latin typeface="Calibri" pitchFamily="34" charset="0"/>
              </a:rPr>
              <a:t>Del Mar College Adult Education Program Staff  </a:t>
            </a:r>
            <a:endParaRPr lang="en-US" sz="1400"/>
          </a:p>
          <a:p>
            <a:r>
              <a:rPr lang="en-US" sz="1400">
                <a:latin typeface="Calibri" pitchFamily="34" charset="0"/>
              </a:rPr>
              <a:t>Austin Community College Adult Education Program  Staff </a:t>
            </a:r>
          </a:p>
          <a:p>
            <a:endParaRPr lang="en-US"/>
          </a:p>
        </p:txBody>
      </p:sp>
      <p:sp>
        <p:nvSpPr>
          <p:cNvPr id="33797" name="Rectangle 8"/>
          <p:cNvSpPr>
            <a:spLocks noChangeArrowheads="1"/>
          </p:cNvSpPr>
          <p:nvPr/>
        </p:nvSpPr>
        <p:spPr bwMode="auto">
          <a:xfrm>
            <a:off x="3886200" y="2819400"/>
            <a:ext cx="4953000" cy="3016250"/>
          </a:xfrm>
          <a:prstGeom prst="rect">
            <a:avLst/>
          </a:prstGeom>
          <a:noFill/>
          <a:ln w="9525">
            <a:noFill/>
            <a:miter lim="800000"/>
            <a:headEnd/>
            <a:tailEnd/>
          </a:ln>
        </p:spPr>
        <p:txBody>
          <a:bodyPr>
            <a:spAutoFit/>
          </a:bodyPr>
          <a:lstStyle/>
          <a:p>
            <a:pPr algn="ctr"/>
            <a:r>
              <a:rPr lang="en-US" b="1">
                <a:latin typeface="Calibri" pitchFamily="34" charset="0"/>
              </a:rPr>
              <a:t>Transition Project Advisory Group:</a:t>
            </a:r>
            <a:endParaRPr lang="en-US"/>
          </a:p>
          <a:p>
            <a:pPr algn="ctr"/>
            <a:r>
              <a:rPr lang="en-US" sz="1400">
                <a:latin typeface="Calibri" pitchFamily="34" charset="0"/>
              </a:rPr>
              <a:t>Nancy Dunlap, Northside ISD:  San Antonio, TX</a:t>
            </a:r>
            <a:endParaRPr lang="en-US" sz="1400"/>
          </a:p>
          <a:p>
            <a:pPr algn="ctr"/>
            <a:r>
              <a:rPr lang="en-US" sz="1400">
                <a:latin typeface="Calibri" pitchFamily="34" charset="0"/>
              </a:rPr>
              <a:t>Jon Engel, Community Action, Inc.:  San Marcos, TX</a:t>
            </a:r>
            <a:endParaRPr lang="en-US" sz="1400"/>
          </a:p>
          <a:p>
            <a:pPr algn="ctr"/>
            <a:r>
              <a:rPr lang="en-US" sz="1400">
                <a:latin typeface="Calibri" pitchFamily="34" charset="0"/>
              </a:rPr>
              <a:t>Patricia Hernandez, Austin Community College: Austin, TX</a:t>
            </a:r>
            <a:endParaRPr lang="en-US" sz="1400"/>
          </a:p>
          <a:p>
            <a:pPr algn="ctr"/>
            <a:r>
              <a:rPr lang="en-US" sz="1400">
                <a:latin typeface="Calibri" pitchFamily="34" charset="0"/>
              </a:rPr>
              <a:t>David Joost, Houston Community College: Houston, TX</a:t>
            </a:r>
            <a:endParaRPr lang="en-US" sz="1400"/>
          </a:p>
          <a:p>
            <a:pPr algn="ctr"/>
            <a:r>
              <a:rPr lang="en-US" sz="1400">
                <a:latin typeface="Calibri" pitchFamily="34" charset="0"/>
              </a:rPr>
              <a:t>Miriam Mas, Region 9 Education Service Center:  Wichita Falls, TX  </a:t>
            </a:r>
            <a:endParaRPr lang="en-US" sz="1400"/>
          </a:p>
          <a:p>
            <a:pPr algn="ctr"/>
            <a:r>
              <a:rPr lang="en-US" sz="1400">
                <a:latin typeface="Calibri" pitchFamily="34" charset="0"/>
              </a:rPr>
              <a:t>Bobbie McGee-Benson, Kilgore Community College: Kilgore, TX</a:t>
            </a:r>
            <a:endParaRPr lang="en-US" sz="1400"/>
          </a:p>
          <a:p>
            <a:pPr algn="ctr"/>
            <a:r>
              <a:rPr lang="en-US" sz="1400">
                <a:latin typeface="Calibri" pitchFamily="34" charset="0"/>
              </a:rPr>
              <a:t>Chris Palacios, Del Mar College:  Corpus Christi, TX</a:t>
            </a:r>
            <a:endParaRPr lang="en-US" sz="1400"/>
          </a:p>
          <a:p>
            <a:pPr algn="ctr"/>
            <a:r>
              <a:rPr lang="en-US" sz="1400">
                <a:latin typeface="Calibri" pitchFamily="34" charset="0"/>
              </a:rPr>
              <a:t>Guadalupe Ruvalcaba, San Antonio ISD:  San Antonio, TX</a:t>
            </a:r>
            <a:endParaRPr lang="en-US" sz="1400"/>
          </a:p>
          <a:p>
            <a:pPr algn="ctr"/>
            <a:r>
              <a:rPr lang="en-US" sz="1400">
                <a:latin typeface="Calibri" pitchFamily="34" charset="0"/>
              </a:rPr>
              <a:t>Melissa Sadler-Nitu, Seguin ISD: Seguin, TX</a:t>
            </a:r>
            <a:endParaRPr lang="en-US" sz="1400"/>
          </a:p>
          <a:p>
            <a:pPr algn="ctr"/>
            <a:r>
              <a:rPr lang="en-US" sz="1400">
                <a:latin typeface="Calibri" pitchFamily="34" charset="0"/>
              </a:rPr>
              <a:t>Barbara Tondre El-Zorkani, TX LEARNS:  State Leadership</a:t>
            </a:r>
            <a:endParaRPr lang="en-US" sz="1400"/>
          </a:p>
          <a:p>
            <a:pPr algn="ctr"/>
            <a:r>
              <a:rPr lang="en-US" sz="1400">
                <a:latin typeface="Calibri" pitchFamily="34" charset="0"/>
              </a:rPr>
              <a:t>Lynda Webb, Midland College:  Midland, TX</a:t>
            </a:r>
            <a:endParaRPr lang="en-US" sz="1400"/>
          </a:p>
          <a:p>
            <a:endParaRPr lang="en-US"/>
          </a:p>
        </p:txBody>
      </p:sp>
      <p:sp>
        <p:nvSpPr>
          <p:cNvPr id="33798" name="TextBox 9"/>
          <p:cNvSpPr txBox="1">
            <a:spLocks noChangeArrowheads="1"/>
          </p:cNvSpPr>
          <p:nvPr/>
        </p:nvSpPr>
        <p:spPr bwMode="auto">
          <a:xfrm>
            <a:off x="304800" y="1752600"/>
            <a:ext cx="3886200" cy="2954338"/>
          </a:xfrm>
          <a:prstGeom prst="rect">
            <a:avLst/>
          </a:prstGeom>
          <a:noFill/>
          <a:ln w="9525">
            <a:noFill/>
            <a:miter lim="800000"/>
            <a:headEnd/>
            <a:tailEnd/>
          </a:ln>
        </p:spPr>
        <p:txBody>
          <a:bodyPr>
            <a:spAutoFit/>
          </a:bodyPr>
          <a:lstStyle/>
          <a:p>
            <a:r>
              <a:rPr lang="en-US" b="1">
                <a:latin typeface="Calibri" pitchFamily="34" charset="0"/>
                <a:ea typeface="Calibri" pitchFamily="34" charset="0"/>
                <a:cs typeface="Times New Roman" pitchFamily="18" charset="0"/>
              </a:rPr>
              <a:t>The Summit:   </a:t>
            </a:r>
            <a:r>
              <a:rPr lang="en-US" b="1" i="1">
                <a:latin typeface="Calibri" pitchFamily="34" charset="0"/>
                <a:ea typeface="Calibri" pitchFamily="34" charset="0"/>
                <a:cs typeface="Times New Roman" pitchFamily="18" charset="0"/>
              </a:rPr>
              <a:t>The Building Bridges to Success: Strengthening Postsecondary Transition for Students in Adult Education Summit Participant</a:t>
            </a:r>
            <a:r>
              <a:rPr lang="en-US" b="1">
                <a:latin typeface="Calibri" pitchFamily="34" charset="0"/>
                <a:ea typeface="Calibri" pitchFamily="34" charset="0"/>
                <a:cs typeface="Times New Roman" pitchFamily="18" charset="0"/>
              </a:rPr>
              <a:t>s</a:t>
            </a:r>
            <a:endParaRPr lang="en-US">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Adult Education Program Directors </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Texas LEARNS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GREAT Center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TCALL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Adult Education Credential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Texas Family Literacy Resource Center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Round Rock Higher Education Center Staff</a:t>
            </a:r>
            <a:endParaRPr lang="en-US" sz="1400" b="1">
              <a:ea typeface="Calibri" pitchFamily="34" charset="0"/>
              <a:cs typeface="Times New Roman" pitchFamily="18" charset="0"/>
            </a:endParaRPr>
          </a:p>
          <a:p>
            <a:endParaRPr lang="en-US">
              <a:ea typeface="Calibri" pitchFamily="34" charset="0"/>
              <a:cs typeface="Times New Roman" pitchFamily="18" charset="0"/>
            </a:endParaRPr>
          </a:p>
        </p:txBody>
      </p:sp>
      <p:sp>
        <p:nvSpPr>
          <p:cNvPr id="33799" name="TextBox 10"/>
          <p:cNvSpPr txBox="1">
            <a:spLocks noChangeArrowheads="1"/>
          </p:cNvSpPr>
          <p:nvPr/>
        </p:nvSpPr>
        <p:spPr bwMode="auto">
          <a:xfrm>
            <a:off x="228600" y="4648200"/>
            <a:ext cx="4038600" cy="1323975"/>
          </a:xfrm>
          <a:prstGeom prst="rect">
            <a:avLst/>
          </a:prstGeom>
          <a:noFill/>
          <a:ln w="9525">
            <a:noFill/>
            <a:miter lim="800000"/>
            <a:headEnd/>
            <a:tailEnd/>
          </a:ln>
        </p:spPr>
        <p:txBody>
          <a:bodyPr>
            <a:spAutoFit/>
          </a:bodyPr>
          <a:lstStyle/>
          <a:p>
            <a:r>
              <a:rPr lang="en-US" b="1">
                <a:latin typeface="Calibri" pitchFamily="34" charset="0"/>
              </a:rPr>
              <a:t>The Survey:   Transition Survey Participants</a:t>
            </a:r>
            <a:endParaRPr lang="en-US"/>
          </a:p>
          <a:p>
            <a:r>
              <a:rPr lang="en-US" sz="1400">
                <a:latin typeface="Calibri" pitchFamily="34" charset="0"/>
              </a:rPr>
              <a:t>Adult Education Program Directors</a:t>
            </a:r>
          </a:p>
          <a:p>
            <a:endParaRPr lang="en-US" sz="1200"/>
          </a:p>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nodePh="1">
                                  <p:stCondLst>
                                    <p:cond delay="0"/>
                                  </p:stCondLst>
                                  <p:endCondLst>
                                    <p:cond evt="begin" delay="0">
                                      <p:tn val="12"/>
                                    </p:cond>
                                  </p:endCondLst>
                                  <p:childTnLst>
                                    <p:set>
                                      <p:cBhvr>
                                        <p:cTn id="13" dur="1" fill="hold">
                                          <p:stCondLst>
                                            <p:cond delay="499"/>
                                          </p:stCondLst>
                                        </p:cTn>
                                        <p:tgtEl>
                                          <p:spTgt spid="15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P spid="15367"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7696200" cy="1295400"/>
          </a:xfrm>
        </p:spPr>
        <p:txBody>
          <a:bodyPr/>
          <a:lstStyle/>
          <a:p>
            <a:pPr algn="ctr" eaLnBrk="1" hangingPunct="1"/>
            <a:r>
              <a:rPr lang="en-US" sz="6600" smtClean="0">
                <a:latin typeface="Britannic Bold" pitchFamily="34" charset="0"/>
              </a:rPr>
              <a:t>Transitions Project</a:t>
            </a:r>
          </a:p>
        </p:txBody>
      </p:sp>
      <p:sp>
        <p:nvSpPr>
          <p:cNvPr id="2051" name="Rectangle 3"/>
          <p:cNvSpPr>
            <a:spLocks noGrp="1" noChangeArrowheads="1"/>
          </p:cNvSpPr>
          <p:nvPr>
            <p:ph type="subTitle" idx="1"/>
          </p:nvPr>
        </p:nvSpPr>
        <p:spPr>
          <a:xfrm>
            <a:off x="609600" y="1797050"/>
            <a:ext cx="7696200" cy="4070350"/>
          </a:xfrm>
        </p:spPr>
        <p:txBody>
          <a:bodyPr/>
          <a:lstStyle/>
          <a:p>
            <a:pPr algn="ctr" eaLnBrk="1" hangingPunct="1"/>
            <a:r>
              <a:rPr lang="en-US" sz="3600" smtClean="0">
                <a:solidFill>
                  <a:schemeClr val="bg2"/>
                </a:solidFill>
              </a:rPr>
              <a:t>Texas Higher Education Coordinating Board (THECB)</a:t>
            </a:r>
          </a:p>
          <a:p>
            <a:pPr algn="ctr" eaLnBrk="1" hangingPunct="1"/>
            <a:r>
              <a:rPr lang="en-US" sz="3600" smtClean="0">
                <a:solidFill>
                  <a:schemeClr val="bg2"/>
                </a:solidFill>
              </a:rPr>
              <a:t> &amp;</a:t>
            </a:r>
          </a:p>
          <a:p>
            <a:pPr algn="ctr" eaLnBrk="1" hangingPunct="1"/>
            <a:r>
              <a:rPr lang="en-US" sz="3600" smtClean="0">
                <a:solidFill>
                  <a:schemeClr val="bg2"/>
                </a:solidFill>
              </a:rPr>
              <a:t> </a:t>
            </a:r>
            <a:r>
              <a:rPr lang="en-US" sz="3400" smtClean="0">
                <a:solidFill>
                  <a:schemeClr val="bg2"/>
                </a:solidFill>
              </a:rPr>
              <a:t>Texas State University – San Marcos </a:t>
            </a:r>
          </a:p>
          <a:p>
            <a:pPr algn="ctr" eaLnBrk="1" hangingPunct="1"/>
            <a:r>
              <a:rPr lang="en-US" sz="3200" smtClean="0"/>
              <a:t>The Education Institute (TEI)</a:t>
            </a:r>
          </a:p>
          <a:p>
            <a:pPr algn="ctr" eaLnBrk="1" hangingPunct="1"/>
            <a:r>
              <a:rPr lang="en-US" sz="3200" smtClean="0"/>
              <a:t>College of Education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800">
                                          <p:stCondLst>
                                            <p:cond delay="0"/>
                                          </p:stCondLst>
                                        </p:cTn>
                                        <p:tgtEl>
                                          <p:spTgt spid="2050"/>
                                        </p:tgtEl>
                                      </p:cBhvr>
                                    </p:animEffect>
                                    <p:anim calcmode="lin" valueType="num">
                                      <p:cBhvr>
                                        <p:cTn id="8" dur="800" fill="hold">
                                          <p:stCondLst>
                                            <p:cond delay="0"/>
                                          </p:stCondLst>
                                        </p:cTn>
                                        <p:tgtEl>
                                          <p:spTgt spid="2050"/>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2050"/>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205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slide(fromBottom)">
                                      <p:cBhvr>
                                        <p:cTn id="15" dur="500">
                                          <p:stCondLst>
                                            <p:cond delay="0"/>
                                          </p:stCondLst>
                                        </p:cTn>
                                        <p:tgtEl>
                                          <p:spTgt spid="205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2051">
                                            <p:txEl>
                                              <p:pRg st="1" end="1"/>
                                            </p:txEl>
                                          </p:spTgt>
                                        </p:tgtEl>
                                        <p:attrNameLst>
                                          <p:attrName>style.visibility</p:attrName>
                                        </p:attrNameLst>
                                      </p:cBhvr>
                                      <p:to>
                                        <p:strVal val="visible"/>
                                      </p:to>
                                    </p:set>
                                    <p:animEffect transition="in" filter="slide(fromBottom)">
                                      <p:cBhvr>
                                        <p:cTn id="20" dur="500">
                                          <p:stCondLst>
                                            <p:cond delay="0"/>
                                          </p:stCondLst>
                                        </p:cTn>
                                        <p:tgtEl>
                                          <p:spTgt spid="205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051">
                                            <p:txEl>
                                              <p:pRg st="2" end="2"/>
                                            </p:txEl>
                                          </p:spTgt>
                                        </p:tgtEl>
                                        <p:attrNameLst>
                                          <p:attrName>style.visibility</p:attrName>
                                        </p:attrNameLst>
                                      </p:cBhvr>
                                      <p:to>
                                        <p:strVal val="visible"/>
                                      </p:to>
                                    </p:set>
                                    <p:animEffect transition="in" filter="slide(fromBottom)">
                                      <p:cBhvr>
                                        <p:cTn id="25" dur="500">
                                          <p:stCondLst>
                                            <p:cond delay="0"/>
                                          </p:stCondLst>
                                        </p:cTn>
                                        <p:tgtEl>
                                          <p:spTgt spid="205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051">
                                            <p:txEl>
                                              <p:pRg st="3" end="3"/>
                                            </p:txEl>
                                          </p:spTgt>
                                        </p:tgtEl>
                                        <p:attrNameLst>
                                          <p:attrName>style.visibility</p:attrName>
                                        </p:attrNameLst>
                                      </p:cBhvr>
                                      <p:to>
                                        <p:strVal val="visible"/>
                                      </p:to>
                                    </p:set>
                                    <p:animEffect transition="in" filter="slide(fromBottom)">
                                      <p:cBhvr>
                                        <p:cTn id="30" dur="500">
                                          <p:stCondLst>
                                            <p:cond delay="0"/>
                                          </p:stCondLst>
                                        </p:cTn>
                                        <p:tgtEl>
                                          <p:spTgt spid="205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2051">
                                            <p:txEl>
                                              <p:pRg st="4" end="4"/>
                                            </p:txEl>
                                          </p:spTgt>
                                        </p:tgtEl>
                                        <p:attrNameLst>
                                          <p:attrName>style.visibility</p:attrName>
                                        </p:attrNameLst>
                                      </p:cBhvr>
                                      <p:to>
                                        <p:strVal val="visible"/>
                                      </p:to>
                                    </p:set>
                                    <p:animEffect transition="in" filter="slide(fromBottom)">
                                      <p:cBhvr>
                                        <p:cTn id="35" dur="500">
                                          <p:stCondLst>
                                            <p:cond delay="0"/>
                                          </p:stCondLst>
                                        </p:cTn>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685800"/>
            <a:ext cx="8305800" cy="1143000"/>
          </a:xfrm>
        </p:spPr>
        <p:txBody>
          <a:bodyPr/>
          <a:lstStyle/>
          <a:p>
            <a:r>
              <a:rPr lang="en-US" sz="4000" smtClean="0"/>
              <a:t>THECB Transition Project </a:t>
            </a:r>
            <a:br>
              <a:rPr lang="en-US" sz="4000" smtClean="0"/>
            </a:br>
            <a:r>
              <a:rPr lang="en-US" sz="4000" smtClean="0"/>
              <a:t>Scope of Work </a:t>
            </a:r>
          </a:p>
        </p:txBody>
      </p:sp>
      <p:sp>
        <p:nvSpPr>
          <p:cNvPr id="6147" name="Content Placeholder 2"/>
          <p:cNvSpPr>
            <a:spLocks noGrp="1"/>
          </p:cNvSpPr>
          <p:nvPr>
            <p:ph idx="1"/>
          </p:nvPr>
        </p:nvSpPr>
        <p:spPr/>
        <p:txBody>
          <a:bodyPr/>
          <a:lstStyle/>
          <a:p>
            <a:pPr>
              <a:buFont typeface="Wingdings" pitchFamily="2" charset="2"/>
              <a:buChar char="v"/>
            </a:pPr>
            <a:r>
              <a:rPr lang="en-US" b="1" i="1" smtClean="0"/>
              <a:t>Conduct a summit </a:t>
            </a:r>
            <a:r>
              <a:rPr lang="en-US" sz="2800" smtClean="0"/>
              <a:t>of key adult education providers in Texas to discuss the access and barriers to assisting ABE, ESL, and ASE students in making the transition to postsecondary programs</a:t>
            </a:r>
          </a:p>
          <a:p>
            <a:pPr>
              <a:buFont typeface="Wingdings" pitchFamily="2" charset="2"/>
              <a:buNone/>
            </a:pPr>
            <a:endParaRPr lang="en-US" sz="2800" smtClean="0"/>
          </a:p>
          <a:p>
            <a:pPr>
              <a:buFont typeface="Wingdings" pitchFamily="2" charset="2"/>
              <a:buChar char="v"/>
            </a:pPr>
            <a:r>
              <a:rPr lang="en-US" b="1" i="1" smtClean="0"/>
              <a:t>Develop a Survey </a:t>
            </a:r>
            <a:r>
              <a:rPr lang="en-US" sz="2800" smtClean="0"/>
              <a:t>to identify transition practices in adult education programs in three main areas: organizational support, individual readiness; and program elements</a:t>
            </a:r>
          </a:p>
          <a:p>
            <a:pPr>
              <a:buFont typeface="Wingdings" pitchFamily="2" charset="2"/>
              <a:buChar char="v"/>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305800" cy="1143000"/>
          </a:xfrm>
        </p:spPr>
        <p:txBody>
          <a:bodyPr/>
          <a:lstStyle/>
          <a:p>
            <a:r>
              <a:rPr lang="en-US" sz="4000" smtClean="0"/>
              <a:t>THECB Transition Project </a:t>
            </a:r>
            <a:br>
              <a:rPr lang="en-US" sz="4000" smtClean="0"/>
            </a:br>
            <a:r>
              <a:rPr lang="en-US" sz="4000" smtClean="0"/>
              <a:t>Scope of Work </a:t>
            </a:r>
          </a:p>
        </p:txBody>
      </p:sp>
      <p:sp>
        <p:nvSpPr>
          <p:cNvPr id="7171" name="Content Placeholder 2"/>
          <p:cNvSpPr>
            <a:spLocks noGrp="1"/>
          </p:cNvSpPr>
          <p:nvPr>
            <p:ph idx="1"/>
          </p:nvPr>
        </p:nvSpPr>
        <p:spPr>
          <a:xfrm>
            <a:off x="381000" y="1981200"/>
            <a:ext cx="8229600" cy="4302125"/>
          </a:xfrm>
        </p:spPr>
        <p:txBody>
          <a:bodyPr/>
          <a:lstStyle/>
          <a:p>
            <a:pPr>
              <a:buFont typeface="Wingdings" pitchFamily="2" charset="2"/>
              <a:buChar char="v"/>
            </a:pPr>
            <a:r>
              <a:rPr lang="en-US" b="1" i="1" smtClean="0"/>
              <a:t>Conduct Site Visits </a:t>
            </a:r>
            <a:r>
              <a:rPr lang="en-US" sz="2800" smtClean="0"/>
              <a:t>to allow for the observation of practices at the local program level</a:t>
            </a:r>
          </a:p>
          <a:p>
            <a:pPr>
              <a:buFont typeface="Wingdings" pitchFamily="2" charset="2"/>
              <a:buNone/>
            </a:pPr>
            <a:endParaRPr lang="en-US" sz="2800" smtClean="0"/>
          </a:p>
          <a:p>
            <a:pPr>
              <a:buFont typeface="Wingdings" pitchFamily="2" charset="2"/>
              <a:buChar char="v"/>
            </a:pPr>
            <a:r>
              <a:rPr lang="en-US" b="1" i="1" smtClean="0"/>
              <a:t>Analysis the Data and Develop Report </a:t>
            </a:r>
            <a:r>
              <a:rPr lang="en-US" sz="2800" smtClean="0"/>
              <a:t>including recommendations for continued reserach</a:t>
            </a:r>
          </a:p>
          <a:p>
            <a:pPr>
              <a:buFont typeface="Wingdings" pitchFamily="2" charset="2"/>
              <a:buNone/>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304800"/>
            <a:ext cx="8229600" cy="1143000"/>
          </a:xfrm>
        </p:spPr>
        <p:txBody>
          <a:bodyPr/>
          <a:lstStyle/>
          <a:p>
            <a:pPr algn="ctr" eaLnBrk="1" hangingPunct="1"/>
            <a:r>
              <a:rPr lang="en-US" b="1" smtClean="0">
                <a:solidFill>
                  <a:schemeClr val="tx1"/>
                </a:solidFill>
                <a:latin typeface="Georgia" pitchFamily="18" charset="0"/>
              </a:rPr>
              <a:t>Research Questions </a:t>
            </a:r>
          </a:p>
        </p:txBody>
      </p:sp>
      <p:sp>
        <p:nvSpPr>
          <p:cNvPr id="20483" name="Rectangle 3"/>
          <p:cNvSpPr>
            <a:spLocks noGrp="1" noChangeArrowheads="1"/>
          </p:cNvSpPr>
          <p:nvPr>
            <p:ph type="body" sz="half" idx="1"/>
          </p:nvPr>
        </p:nvSpPr>
        <p:spPr>
          <a:xfrm>
            <a:off x="304800" y="1752600"/>
            <a:ext cx="8382000" cy="4302125"/>
          </a:xfrm>
        </p:spPr>
        <p:txBody>
          <a:bodyPr/>
          <a:lstStyle/>
          <a:p>
            <a:pPr eaLnBrk="1" hangingPunct="1">
              <a:lnSpc>
                <a:spcPct val="90000"/>
              </a:lnSpc>
              <a:buFont typeface="Wingdings" pitchFamily="2" charset="2"/>
              <a:buNone/>
              <a:defRPr/>
            </a:pPr>
            <a:r>
              <a:rPr lang="en-US" sz="2000" b="1" dirty="0" smtClean="0">
                <a:solidFill>
                  <a:schemeClr val="bg2"/>
                </a:solidFill>
                <a:latin typeface="Arial" charset="0"/>
              </a:rPr>
              <a:t>How to better serve ABE, ESL and ASE students to successfully transition into postsecondary education: </a:t>
            </a:r>
          </a:p>
          <a:p>
            <a:pPr eaLnBrk="1" hangingPunct="1">
              <a:lnSpc>
                <a:spcPct val="90000"/>
              </a:lnSpc>
              <a:buFont typeface="Wingdings" pitchFamily="2" charset="2"/>
              <a:buNone/>
              <a:defRPr/>
            </a:pPr>
            <a:r>
              <a:rPr lang="en-US" sz="2000" b="1" dirty="0" smtClean="0">
                <a:solidFill>
                  <a:schemeClr val="bg2"/>
                </a:solidFill>
                <a:latin typeface="Arial" charset="0"/>
              </a:rPr>
              <a:t> </a:t>
            </a:r>
            <a:endParaRPr lang="en-US" sz="2000" dirty="0" smtClean="0">
              <a:latin typeface="Arial" charset="0"/>
            </a:endParaRPr>
          </a:p>
          <a:p>
            <a:pPr marL="514350" indent="-514350" eaLnBrk="1" hangingPunct="1">
              <a:lnSpc>
                <a:spcPct val="90000"/>
              </a:lnSpc>
              <a:buFont typeface="Wingdings" pitchFamily="2" charset="2"/>
              <a:buAutoNum type="arabicPeriod"/>
              <a:defRPr/>
            </a:pPr>
            <a:r>
              <a:rPr lang="en-US" b="1" dirty="0" smtClean="0">
                <a:latin typeface="+mj-lt"/>
              </a:rPr>
              <a:t>What are adult education providers doing?  </a:t>
            </a:r>
          </a:p>
          <a:p>
            <a:pPr marL="514350" indent="-514350" eaLnBrk="1" hangingPunct="1">
              <a:lnSpc>
                <a:spcPct val="90000"/>
              </a:lnSpc>
              <a:buFont typeface="Wingdings" pitchFamily="2" charset="2"/>
              <a:buAutoNum type="arabicPeriod"/>
              <a:defRPr/>
            </a:pPr>
            <a:r>
              <a:rPr lang="en-US" b="1" dirty="0" smtClean="0">
                <a:latin typeface="+mj-lt"/>
              </a:rPr>
              <a:t>What current services and activities are working?</a:t>
            </a:r>
          </a:p>
          <a:p>
            <a:pPr marL="514350" indent="-514350" eaLnBrk="1" hangingPunct="1">
              <a:lnSpc>
                <a:spcPct val="90000"/>
              </a:lnSpc>
              <a:buFont typeface="Wingdings" pitchFamily="2" charset="2"/>
              <a:buAutoNum type="arabicPeriod"/>
              <a:defRPr/>
            </a:pPr>
            <a:r>
              <a:rPr lang="en-US" b="1" dirty="0" smtClean="0">
                <a:latin typeface="+mj-lt"/>
              </a:rPr>
              <a:t>What evidence is being collected to evaluate the effectiveness of the service or activity?   </a:t>
            </a:r>
          </a:p>
          <a:p>
            <a:pPr eaLnBrk="1" hangingPunct="1">
              <a:lnSpc>
                <a:spcPct val="90000"/>
              </a:lnSpc>
              <a:buFont typeface="Wingdings" pitchFamily="2" charset="2"/>
              <a:buNone/>
              <a:defRPr/>
            </a:pPr>
            <a:endParaRPr lang="en-US" sz="2800" i="1" dirty="0" smtClean="0">
              <a:latin typeface="Arial"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768" decel="100000"/>
                                        <p:tgtEl>
                                          <p:spTgt spid="20482"/>
                                        </p:tgtEl>
                                      </p:cBhvr>
                                    </p:animEffect>
                                    <p:animScale>
                                      <p:cBhvr>
                                        <p:cTn id="8" dur="768" decel="100000"/>
                                        <p:tgtEl>
                                          <p:spTgt spid="20482"/>
                                        </p:tgtEl>
                                      </p:cBhvr>
                                      <p:from x="10000" y="10000"/>
                                      <p:to x="200000" y="450000"/>
                                    </p:animScale>
                                    <p:animScale>
                                      <p:cBhvr>
                                        <p:cTn id="9" dur="1230" accel="100000" fill="hold">
                                          <p:stCondLst>
                                            <p:cond delay="768"/>
                                          </p:stCondLst>
                                        </p:cTn>
                                        <p:tgtEl>
                                          <p:spTgt spid="20482"/>
                                        </p:tgtEl>
                                      </p:cBhvr>
                                      <p:from x="200000" y="450000"/>
                                      <p:to x="100000" y="100000"/>
                                    </p:animScale>
                                    <p:set>
                                      <p:cBhvr>
                                        <p:cTn id="10" dur="768" fill="hold"/>
                                        <p:tgtEl>
                                          <p:spTgt spid="20482"/>
                                        </p:tgtEl>
                                        <p:attrNameLst>
                                          <p:attrName>ppt_x</p:attrName>
                                        </p:attrNameLst>
                                      </p:cBhvr>
                                      <p:to>
                                        <p:strVal val="(0.5)"/>
                                      </p:to>
                                    </p:set>
                                    <p:anim from="(0.5)" to="(#ppt_x)" calcmode="lin" valueType="num">
                                      <p:cBhvr>
                                        <p:cTn id="11" dur="1230" accel="100000" fill="hold">
                                          <p:stCondLst>
                                            <p:cond delay="768"/>
                                          </p:stCondLst>
                                        </p:cTn>
                                        <p:tgtEl>
                                          <p:spTgt spid="20482"/>
                                        </p:tgtEl>
                                        <p:attrNameLst>
                                          <p:attrName>ppt_x</p:attrName>
                                        </p:attrNameLst>
                                      </p:cBhvr>
                                    </p:anim>
                                    <p:set>
                                      <p:cBhvr>
                                        <p:cTn id="12" dur="768" fill="hold"/>
                                        <p:tgtEl>
                                          <p:spTgt spid="20482"/>
                                        </p:tgtEl>
                                        <p:attrNameLst>
                                          <p:attrName>ppt_y</p:attrName>
                                        </p:attrNameLst>
                                      </p:cBhvr>
                                      <p:to>
                                        <p:strVal val="(#ppt_y+0.4)"/>
                                      </p:to>
                                    </p:set>
                                    <p:anim from="(#ppt_y+0.4)" to="(#ppt_y)" calcmode="lin" valueType="num">
                                      <p:cBhvr>
                                        <p:cTn id="13" dur="1230" accel="100000" fill="hold">
                                          <p:stCondLst>
                                            <p:cond delay="768"/>
                                          </p:stCondLst>
                                        </p:cTn>
                                        <p:tgtEl>
                                          <p:spTgt spid="204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483">
                                            <p:txEl>
                                              <p:pRg st="0" end="0"/>
                                            </p:txEl>
                                          </p:spTgt>
                                        </p:tgtEl>
                                        <p:attrNameLst>
                                          <p:attrName>style.visibility</p:attrName>
                                        </p:attrNameLst>
                                      </p:cBhvr>
                                      <p:to>
                                        <p:strVal val="visible"/>
                                      </p:to>
                                    </p:set>
                                    <p:anim calcmode="lin" valueType="num">
                                      <p:cBhvr>
                                        <p:cTn id="18"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48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48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0483">
                                            <p:txEl>
                                              <p:pRg st="1" end="1"/>
                                            </p:txEl>
                                          </p:spTgt>
                                        </p:tgtEl>
                                        <p:attrNameLst>
                                          <p:attrName>style.visibility</p:attrName>
                                        </p:attrNameLst>
                                      </p:cBhvr>
                                      <p:to>
                                        <p:strVal val="visible"/>
                                      </p:to>
                                    </p:set>
                                    <p:anim calcmode="lin" valueType="num">
                                      <p:cBhvr>
                                        <p:cTn id="25"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048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048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0483">
                                            <p:txEl>
                                              <p:pRg st="2" end="2"/>
                                            </p:txEl>
                                          </p:spTgt>
                                        </p:tgtEl>
                                        <p:attrNameLst>
                                          <p:attrName>style.visibility</p:attrName>
                                        </p:attrNameLst>
                                      </p:cBhvr>
                                      <p:to>
                                        <p:strVal val="visible"/>
                                      </p:to>
                                    </p:set>
                                    <p:anim calcmode="lin" valueType="num">
                                      <p:cBhvr>
                                        <p:cTn id="32"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048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048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0483">
                                            <p:txEl>
                                              <p:pRg st="3" end="3"/>
                                            </p:txEl>
                                          </p:spTgt>
                                        </p:tgtEl>
                                        <p:attrNameLst>
                                          <p:attrName>style.visibility</p:attrName>
                                        </p:attrNameLst>
                                      </p:cBhvr>
                                      <p:to>
                                        <p:strVal val="visible"/>
                                      </p:to>
                                    </p:set>
                                    <p:anim calcmode="lin" valueType="num">
                                      <p:cBhvr>
                                        <p:cTn id="39"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048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2048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0483">
                                            <p:txEl>
                                              <p:pRg st="4" end="4"/>
                                            </p:txEl>
                                          </p:spTgt>
                                        </p:tgtEl>
                                        <p:attrNameLst>
                                          <p:attrName>style.visibility</p:attrName>
                                        </p:attrNameLst>
                                      </p:cBhvr>
                                      <p:to>
                                        <p:strVal val="visible"/>
                                      </p:to>
                                    </p:set>
                                    <p:anim calcmode="lin" valueType="num">
                                      <p:cBhvr>
                                        <p:cTn id="46" dur="500" fill="hold"/>
                                        <p:tgtEl>
                                          <p:spTgt spid="2048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2048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Data Collection Methods</a:t>
            </a:r>
          </a:p>
        </p:txBody>
      </p:sp>
      <p:sp>
        <p:nvSpPr>
          <p:cNvPr id="9219" name="Text Placeholder 2"/>
          <p:cNvSpPr>
            <a:spLocks noGrp="1"/>
          </p:cNvSpPr>
          <p:nvPr>
            <p:ph type="body" sz="half" idx="1"/>
          </p:nvPr>
        </p:nvSpPr>
        <p:spPr>
          <a:xfrm>
            <a:off x="457200" y="1828800"/>
            <a:ext cx="8229600" cy="4302125"/>
          </a:xfrm>
        </p:spPr>
        <p:txBody>
          <a:bodyPr/>
          <a:lstStyle/>
          <a:p>
            <a:pPr algn="ctr"/>
            <a:r>
              <a:rPr lang="en-US" sz="5400" smtClean="0"/>
              <a:t>Face-to-face Summit</a:t>
            </a:r>
          </a:p>
          <a:p>
            <a:pPr algn="ctr"/>
            <a:r>
              <a:rPr lang="en-US" sz="5400" smtClean="0"/>
              <a:t>Electronic Survey</a:t>
            </a:r>
          </a:p>
          <a:p>
            <a:pPr algn="ctr"/>
            <a:r>
              <a:rPr lang="en-US" sz="5400" smtClean="0"/>
              <a:t>Site Visits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914400" y="2133600"/>
            <a:ext cx="8229600" cy="4302125"/>
          </a:xfrm>
        </p:spPr>
        <p:txBody>
          <a:bodyPr/>
          <a:lstStyle/>
          <a:p>
            <a:pPr eaLnBrk="1" hangingPunct="1">
              <a:buFont typeface="Wingdings" pitchFamily="2" charset="2"/>
              <a:buNone/>
            </a:pPr>
            <a:r>
              <a:rPr lang="en-US" sz="8000" b="1" smtClean="0">
                <a:solidFill>
                  <a:schemeClr val="bg2"/>
                </a:solidFill>
              </a:rPr>
              <a:t>Summit Results</a:t>
            </a:r>
            <a:endParaRPr lang="en-US" sz="8000" smtClean="0">
              <a:solidFill>
                <a:schemeClr val="bg2"/>
              </a:solidFill>
            </a:endParaRPr>
          </a:p>
        </p:txBody>
      </p:sp>
      <p:sp>
        <p:nvSpPr>
          <p:cNvPr id="10243" name="TextBox 4"/>
          <p:cNvSpPr txBox="1">
            <a:spLocks noChangeArrowheads="1"/>
          </p:cNvSpPr>
          <p:nvPr/>
        </p:nvSpPr>
        <p:spPr bwMode="auto">
          <a:xfrm>
            <a:off x="1143000" y="10668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533400" y="1981200"/>
            <a:ext cx="8229600" cy="4302125"/>
          </a:xfrm>
        </p:spPr>
        <p:txBody>
          <a:bodyPr/>
          <a:lstStyle/>
          <a:p>
            <a:pPr>
              <a:buFont typeface="Wingdings" pitchFamily="2" charset="2"/>
              <a:buChar char="v"/>
            </a:pPr>
            <a:r>
              <a:rPr lang="en-US" sz="2400" b="1" i="1" smtClean="0"/>
              <a:t>Building Bridges to Success: Strengthening Postsecondary Transition for Students in Adult Education</a:t>
            </a:r>
            <a:r>
              <a:rPr lang="en-US" sz="2000" i="1" smtClean="0"/>
              <a:t> </a:t>
            </a:r>
            <a:r>
              <a:rPr lang="en-US" sz="2000" smtClean="0"/>
              <a:t>summit</a:t>
            </a:r>
            <a:r>
              <a:rPr lang="en-US" sz="2000" i="1" smtClean="0"/>
              <a:t> </a:t>
            </a:r>
            <a:r>
              <a:rPr lang="en-US" sz="2000" smtClean="0"/>
              <a:t>was</a:t>
            </a:r>
            <a:r>
              <a:rPr lang="en-US" sz="2000" i="1" smtClean="0"/>
              <a:t> </a:t>
            </a:r>
            <a:r>
              <a:rPr lang="en-US" sz="2000" smtClean="0"/>
              <a:t>held May 18, 2009 at Round Rock Higher Education Center, Round Rock, TX</a:t>
            </a:r>
          </a:p>
          <a:p>
            <a:pPr>
              <a:buFont typeface="Wingdings" pitchFamily="2" charset="2"/>
              <a:buNone/>
            </a:pPr>
            <a:endParaRPr lang="en-US" sz="2000" smtClean="0"/>
          </a:p>
          <a:p>
            <a:pPr>
              <a:buFont typeface="Wingdings" pitchFamily="2" charset="2"/>
              <a:buChar char="v"/>
            </a:pPr>
            <a:r>
              <a:rPr lang="en-US" sz="2000" smtClean="0"/>
              <a:t>Participants in the summit (</a:t>
            </a:r>
            <a:r>
              <a:rPr lang="en-US" sz="2000" i="1" smtClean="0"/>
              <a:t>N</a:t>
            </a:r>
            <a:r>
              <a:rPr lang="en-US" sz="2000" smtClean="0"/>
              <a:t>=52) were representing ISDs and ESCs (</a:t>
            </a:r>
            <a:r>
              <a:rPr lang="en-US" sz="2000" i="1" smtClean="0"/>
              <a:t>n</a:t>
            </a:r>
            <a:r>
              <a:rPr lang="en-US" sz="2000" smtClean="0"/>
              <a:t>=16), community colleges (</a:t>
            </a:r>
            <a:r>
              <a:rPr lang="en-US" sz="2000" i="1" smtClean="0"/>
              <a:t>n</a:t>
            </a:r>
            <a:r>
              <a:rPr lang="en-US" sz="2000" smtClean="0"/>
              <a:t>=16), and representing State leadership (</a:t>
            </a:r>
            <a:r>
              <a:rPr lang="en-US" sz="2000" i="1" smtClean="0"/>
              <a:t>n</a:t>
            </a:r>
            <a:r>
              <a:rPr lang="en-US" sz="2000" smtClean="0"/>
              <a:t>=20). </a:t>
            </a:r>
          </a:p>
          <a:p>
            <a:pPr>
              <a:buFont typeface="Wingdings" pitchFamily="2" charset="2"/>
              <a:buNone/>
            </a:pPr>
            <a:endParaRPr lang="en-US" sz="2000" smtClean="0"/>
          </a:p>
          <a:p>
            <a:pPr>
              <a:buFont typeface="Wingdings" pitchFamily="2" charset="2"/>
              <a:buChar char="v"/>
            </a:pPr>
            <a:r>
              <a:rPr lang="en-US" sz="2000" smtClean="0"/>
              <a:t>The data collection focused on three specific areas: </a:t>
            </a:r>
          </a:p>
          <a:p>
            <a:pPr marL="1600200" lvl="3" indent="-228600">
              <a:buClr>
                <a:schemeClr val="bg2"/>
              </a:buClr>
              <a:buFont typeface="Wingdings" pitchFamily="2" charset="2"/>
              <a:buChar char="v"/>
            </a:pPr>
            <a:r>
              <a:rPr lang="en-US" sz="1800" b="1" smtClean="0"/>
              <a:t>(a) current transition efforts</a:t>
            </a:r>
          </a:p>
          <a:p>
            <a:pPr marL="1600200" lvl="3" indent="-228600">
              <a:buClr>
                <a:schemeClr val="bg2"/>
              </a:buClr>
              <a:buFont typeface="Wingdings" pitchFamily="2" charset="2"/>
              <a:buChar char="v"/>
            </a:pPr>
            <a:r>
              <a:rPr lang="en-US" sz="1800" b="1" smtClean="0"/>
              <a:t>(b) recommendations for future and required transition practices</a:t>
            </a:r>
            <a:endParaRPr lang="en-US" sz="1800" smtClean="0"/>
          </a:p>
          <a:p>
            <a:pPr marL="1600200" lvl="3" indent="-228600">
              <a:buClr>
                <a:schemeClr val="bg2"/>
              </a:buClr>
              <a:buFont typeface="Wingdings" pitchFamily="2" charset="2"/>
              <a:buChar char="v"/>
            </a:pPr>
            <a:r>
              <a:rPr lang="en-US" sz="1800" b="1" smtClean="0"/>
              <a:t>(c) evidence of effectiveness of current components</a:t>
            </a:r>
          </a:p>
          <a:p>
            <a:pPr eaLnBrk="1" hangingPunct="1">
              <a:buFont typeface="Wingdings" pitchFamily="2" charset="2"/>
              <a:buNone/>
            </a:pPr>
            <a:endParaRPr lang="en-US" sz="3600" smtClean="0">
              <a:solidFill>
                <a:schemeClr val="bg2"/>
              </a:solidFill>
            </a:endParaRPr>
          </a:p>
        </p:txBody>
      </p:sp>
      <p:sp>
        <p:nvSpPr>
          <p:cNvPr id="11267"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Summit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604</TotalTime>
  <Words>1804</Words>
  <Application>Microsoft Office PowerPoint</Application>
  <PresentationFormat>On-screen Show (4:3)</PresentationFormat>
  <Paragraphs>279</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Quadrant</vt:lpstr>
      <vt:lpstr> Building Bridges to Success:  Strengthening Postsecondary Transition for Students  in Adult Education      </vt:lpstr>
      <vt:lpstr>Purpose of Study</vt:lpstr>
      <vt:lpstr>THECB Transition Project  Scope of Work </vt:lpstr>
      <vt:lpstr>THECB Transition Project  Scope of Work </vt:lpstr>
      <vt:lpstr>THECB Transition Project  Scope of Work </vt:lpstr>
      <vt:lpstr>Research Questions </vt:lpstr>
      <vt:lpstr>Data Collection Methods</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THECB Transitions Project  Conclusions</vt:lpstr>
      <vt:lpstr>Slide 28</vt:lpstr>
      <vt:lpstr>THECB Transitions Project  Recommendations</vt:lpstr>
      <vt:lpstr>THECB Transitions Project  Recommendations</vt:lpstr>
      <vt:lpstr>Slide 31</vt:lpstr>
      <vt:lpstr>Transitions Project</vt:lpstr>
    </vt:vector>
  </TitlesOfParts>
  <Company>Texas State University - San Marcos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TFLRC</dc:title>
  <dc:creator>CIE</dc:creator>
  <cp:lastModifiedBy>James</cp:lastModifiedBy>
  <cp:revision>83</cp:revision>
  <dcterms:created xsi:type="dcterms:W3CDTF">2005-12-02T02:37:56Z</dcterms:created>
  <dcterms:modified xsi:type="dcterms:W3CDTF">2010-07-13T01:42:50Z</dcterms:modified>
</cp:coreProperties>
</file>