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3"/>
  </p:sldMasterIdLst>
  <p:notesMasterIdLst>
    <p:notesMasterId r:id="rId14"/>
  </p:notesMasterIdLst>
  <p:sldIdLst>
    <p:sldId id="258" r:id="rId4"/>
    <p:sldId id="379" r:id="rId5"/>
    <p:sldId id="259" r:id="rId6"/>
    <p:sldId id="261" r:id="rId7"/>
    <p:sldId id="378" r:id="rId8"/>
    <p:sldId id="262" r:id="rId9"/>
    <p:sldId id="263" r:id="rId10"/>
    <p:sldId id="266" r:id="rId11"/>
    <p:sldId id="341" r:id="rId12"/>
    <p:sldId id="31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9" autoAdjust="0"/>
  </p:normalViewPr>
  <p:slideViewPr>
    <p:cSldViewPr snapToGrid="0">
      <p:cViewPr>
        <p:scale>
          <a:sx n="75" d="100"/>
          <a:sy n="75" d="100"/>
        </p:scale>
        <p:origin x="-1666" y="-264"/>
      </p:cViewPr>
      <p:guideLst>
        <p:guide orient="horz" pos="607"/>
        <p:guide pos="2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75" d="100"/>
          <a:sy n="75" d="100"/>
        </p:scale>
        <p:origin x="-2088" y="21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D68A2D-06D4-4E5D-9FE6-65B9194E230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13EE4804-29C3-4B28-9797-BBA97754B59D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Science Standards</a:t>
          </a:r>
          <a:endParaRPr kumimoji="0" lang="en-US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354E1605-6149-4892-9B2D-4BB009289474}" type="parTrans" cxnId="{7CAEFF4F-871C-480D-9AB9-D6A1C394938E}">
      <dgm:prSet/>
      <dgm:spPr/>
      <dgm:t>
        <a:bodyPr/>
        <a:lstStyle/>
        <a:p>
          <a:endParaRPr lang="en-US"/>
        </a:p>
      </dgm:t>
    </dgm:pt>
    <dgm:pt modelId="{7B4799CF-2B80-490D-AA9B-BF989A1DF5BC}" type="sibTrans" cxnId="{7CAEFF4F-871C-480D-9AB9-D6A1C394938E}">
      <dgm:prSet/>
      <dgm:spPr/>
      <dgm:t>
        <a:bodyPr/>
        <a:lstStyle/>
        <a:p>
          <a:endParaRPr lang="en-US"/>
        </a:p>
      </dgm:t>
    </dgm:pt>
    <dgm:pt modelId="{FEE18CF4-5D6D-4DF1-BC89-CB3BCBDCC4F4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English/Language </a:t>
          </a:r>
          <a:endParaRPr kumimoji="0" lang="en-US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Arts Standards</a:t>
          </a:r>
          <a:endParaRPr kumimoji="0" lang="en-US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B9097BFD-22E7-4AE1-BFC8-FF09EC44F6C4}" type="parTrans" cxnId="{324DD821-05F8-4B6C-8089-C1F4CFFD845D}">
      <dgm:prSet/>
      <dgm:spPr/>
      <dgm:t>
        <a:bodyPr/>
        <a:lstStyle/>
        <a:p>
          <a:endParaRPr lang="en-US"/>
        </a:p>
      </dgm:t>
    </dgm:pt>
    <dgm:pt modelId="{0787E209-9E1F-4B49-8AB2-6F981DD49DAD}" type="sibTrans" cxnId="{324DD821-05F8-4B6C-8089-C1F4CFFD845D}">
      <dgm:prSet/>
      <dgm:spPr/>
      <dgm:t>
        <a:bodyPr/>
        <a:lstStyle/>
        <a:p>
          <a:endParaRPr lang="en-US"/>
        </a:p>
      </dgm:t>
    </dgm:pt>
    <dgm:pt modelId="{A616FB40-2618-41BB-8B69-2989CC7203AC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1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rPr>
            <a:t>Mathematics </a:t>
          </a: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rPr>
            <a:t>Standards</a:t>
          </a:r>
          <a:endParaRPr kumimoji="0" lang="en-US" sz="18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endParaRPr>
        </a:p>
      </dgm:t>
    </dgm:pt>
    <dgm:pt modelId="{ADB049D4-6C45-47A0-BE7E-7344049C5CC2}" type="parTrans" cxnId="{2789EBD2-2A19-46C8-A6A6-E89EA24CC296}">
      <dgm:prSet/>
      <dgm:spPr/>
      <dgm:t>
        <a:bodyPr/>
        <a:lstStyle/>
        <a:p>
          <a:endParaRPr lang="en-US"/>
        </a:p>
      </dgm:t>
    </dgm:pt>
    <dgm:pt modelId="{566F9421-4B44-4A4E-9C8B-9F38C58BD36E}" type="sibTrans" cxnId="{2789EBD2-2A19-46C8-A6A6-E89EA24CC296}">
      <dgm:prSet/>
      <dgm:spPr/>
      <dgm:t>
        <a:bodyPr/>
        <a:lstStyle/>
        <a:p>
          <a:endParaRPr lang="en-US"/>
        </a:p>
      </dgm:t>
    </dgm:pt>
    <dgm:pt modelId="{B5AB5BC9-2396-46B1-87C7-A2E6EE8F6053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rPr>
            <a:t>Cross-Disciplinary</a:t>
          </a:r>
          <a:r>
            <a:rPr kumimoji="0" lang="en-US" sz="22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rPr>
            <a:t> </a:t>
          </a: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rPr>
            <a:t>Standards</a:t>
          </a:r>
          <a:endParaRPr kumimoji="0" lang="en-US" sz="18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endParaRPr>
        </a:p>
      </dgm:t>
    </dgm:pt>
    <dgm:pt modelId="{25B5039D-8C2F-4FED-AC91-4B6F74B8B5B3}" type="parTrans" cxnId="{99D1C802-9D8F-421C-87A1-C9A4288E4643}">
      <dgm:prSet/>
      <dgm:spPr/>
      <dgm:t>
        <a:bodyPr/>
        <a:lstStyle/>
        <a:p>
          <a:endParaRPr lang="en-US"/>
        </a:p>
      </dgm:t>
    </dgm:pt>
    <dgm:pt modelId="{F896B26B-F93D-4D89-80EF-217E38B7E72B}" type="sibTrans" cxnId="{99D1C802-9D8F-421C-87A1-C9A4288E4643}">
      <dgm:prSet/>
      <dgm:spPr/>
      <dgm:t>
        <a:bodyPr/>
        <a:lstStyle/>
        <a:p>
          <a:endParaRPr lang="en-US"/>
        </a:p>
      </dgm:t>
    </dgm:pt>
    <dgm:pt modelId="{30FB359D-D5D6-4C0C-A152-32B8FCBE1E50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Social Studies Standards</a:t>
          </a:r>
          <a:endParaRPr kumimoji="0" lang="en-US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1A582FE5-DB9C-4CD9-80D3-588D1725BB07}" type="parTrans" cxnId="{ED28B40C-7DF4-49DF-8C00-49E66CD36813}">
      <dgm:prSet/>
      <dgm:spPr/>
      <dgm:t>
        <a:bodyPr/>
        <a:lstStyle/>
        <a:p>
          <a:endParaRPr lang="en-US"/>
        </a:p>
      </dgm:t>
    </dgm:pt>
    <dgm:pt modelId="{C5DD3A17-D8AC-4A6D-A2B8-2CD826FAE2B0}" type="sibTrans" cxnId="{ED28B40C-7DF4-49DF-8C00-49E66CD36813}">
      <dgm:prSet/>
      <dgm:spPr/>
      <dgm:t>
        <a:bodyPr/>
        <a:lstStyle/>
        <a:p>
          <a:endParaRPr lang="en-US"/>
        </a:p>
      </dgm:t>
    </dgm:pt>
    <dgm:pt modelId="{624E03C5-3CE4-4DE0-8F07-7AC2DCDE773F}" type="pres">
      <dgm:prSet presAssocID="{05D68A2D-06D4-4E5D-9FE6-65B9194E2305}" presName="compositeShape" presStyleCnt="0">
        <dgm:presLayoutVars>
          <dgm:chMax val="7"/>
          <dgm:dir/>
          <dgm:resizeHandles val="exact"/>
        </dgm:presLayoutVars>
      </dgm:prSet>
      <dgm:spPr/>
    </dgm:pt>
    <dgm:pt modelId="{621CBB03-9EBD-4574-9974-651721D3AB44}" type="pres">
      <dgm:prSet presAssocID="{13EE4804-29C3-4B28-9797-BBA97754B59D}" presName="circ1" presStyleLbl="vennNode1" presStyleIdx="0" presStyleCnt="5" custLinFactNeighborX="1897" custLinFactNeighborY="-15407"/>
      <dgm:spPr>
        <a:solidFill>
          <a:schemeClr val="tx2">
            <a:alpha val="50000"/>
          </a:schemeClr>
        </a:solidFill>
      </dgm:spPr>
    </dgm:pt>
    <dgm:pt modelId="{F3F0BDC1-3571-4A52-8F77-78EC388E9E2A}" type="pres">
      <dgm:prSet presAssocID="{13EE4804-29C3-4B28-9797-BBA97754B59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7263AF-765A-41E1-8A1D-61559C3AA393}" type="pres">
      <dgm:prSet presAssocID="{FEE18CF4-5D6D-4DF1-BC89-CB3BCBDCC4F4}" presName="circ2" presStyleLbl="vennNode1" presStyleIdx="1" presStyleCnt="5" custLinFactNeighborX="-2471" custLinFactNeighborY="5068"/>
      <dgm:spPr>
        <a:solidFill>
          <a:schemeClr val="tx2">
            <a:lumMod val="60000"/>
            <a:lumOff val="40000"/>
            <a:alpha val="50000"/>
          </a:schemeClr>
        </a:solidFill>
      </dgm:spPr>
    </dgm:pt>
    <dgm:pt modelId="{3177CEE5-5C13-4A62-B4E2-E82A71338B9E}" type="pres">
      <dgm:prSet presAssocID="{FEE18CF4-5D6D-4DF1-BC89-CB3BCBDCC4F4}" presName="circ2Tx" presStyleLbl="revTx" presStyleIdx="0" presStyleCnt="0" custScaleX="148624" custLinFactNeighborY="-475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6ABD2A-AA32-447F-BED7-4916C12A9492}" type="pres">
      <dgm:prSet presAssocID="{A616FB40-2618-41BB-8B69-2989CC7203AC}" presName="circ3" presStyleLbl="vennNode1" presStyleIdx="2" presStyleCnt="5"/>
      <dgm:spPr>
        <a:solidFill>
          <a:schemeClr val="accent2">
            <a:lumMod val="75000"/>
            <a:alpha val="50000"/>
          </a:schemeClr>
        </a:solidFill>
      </dgm:spPr>
    </dgm:pt>
    <dgm:pt modelId="{BA417C40-52A8-4CF0-AE5E-705B2CE0FD13}" type="pres">
      <dgm:prSet presAssocID="{A616FB40-2618-41BB-8B69-2989CC7203AC}" presName="circ3Tx" presStyleLbl="revTx" presStyleIdx="0" presStyleCnt="0" custScaleY="119146" custLinFactNeighborX="6168" custLinFactNeighborY="-240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2AE827-CD57-407B-BBFA-3671E6F1DFC0}" type="pres">
      <dgm:prSet presAssocID="{B5AB5BC9-2396-46B1-87C7-A2E6EE8F6053}" presName="circ4" presStyleLbl="vennNode1" presStyleIdx="3" presStyleCnt="5"/>
      <dgm:spPr>
        <a:solidFill>
          <a:schemeClr val="accent3">
            <a:lumMod val="50000"/>
            <a:alpha val="50000"/>
          </a:schemeClr>
        </a:solidFill>
      </dgm:spPr>
    </dgm:pt>
    <dgm:pt modelId="{7E1582B5-6AB8-49CB-B079-8398285EC870}" type="pres">
      <dgm:prSet presAssocID="{B5AB5BC9-2396-46B1-87C7-A2E6EE8F6053}" presName="circ4Tx" presStyleLbl="revTx" presStyleIdx="0" presStyleCnt="0" custScaleX="118078" custLinFactNeighborY="-268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766D4-FCD3-4656-B3B6-242684B884AE}" type="pres">
      <dgm:prSet presAssocID="{30FB359D-D5D6-4C0C-A152-32B8FCBE1E50}" presName="circ5" presStyleLbl="vennNode1" presStyleIdx="4" presStyleCnt="5"/>
      <dgm:spPr>
        <a:solidFill>
          <a:schemeClr val="accent2">
            <a:lumMod val="75000"/>
            <a:alpha val="50000"/>
          </a:schemeClr>
        </a:solidFill>
      </dgm:spPr>
    </dgm:pt>
    <dgm:pt modelId="{288DF3E7-D5E3-4844-B3D7-4D1BB7A93C51}" type="pres">
      <dgm:prSet presAssocID="{30FB359D-D5D6-4C0C-A152-32B8FCBE1E50}" presName="circ5Tx" presStyleLbl="revTx" presStyleIdx="0" presStyleCnt="0" custLinFactNeighborY="-360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89EBD2-2A19-46C8-A6A6-E89EA24CC296}" srcId="{05D68A2D-06D4-4E5D-9FE6-65B9194E2305}" destId="{A616FB40-2618-41BB-8B69-2989CC7203AC}" srcOrd="2" destOrd="0" parTransId="{ADB049D4-6C45-47A0-BE7E-7344049C5CC2}" sibTransId="{566F9421-4B44-4A4E-9C8B-9F38C58BD36E}"/>
    <dgm:cxn modelId="{4D273D81-1DE8-41C7-9A51-53415A47CEB3}" type="presOf" srcId="{A616FB40-2618-41BB-8B69-2989CC7203AC}" destId="{BA417C40-52A8-4CF0-AE5E-705B2CE0FD13}" srcOrd="0" destOrd="0" presId="urn:microsoft.com/office/officeart/2005/8/layout/venn1"/>
    <dgm:cxn modelId="{94906180-8914-4FD2-AA71-C7D0AF8F7BF3}" type="presOf" srcId="{FEE18CF4-5D6D-4DF1-BC89-CB3BCBDCC4F4}" destId="{3177CEE5-5C13-4A62-B4E2-E82A71338B9E}" srcOrd="0" destOrd="0" presId="urn:microsoft.com/office/officeart/2005/8/layout/venn1"/>
    <dgm:cxn modelId="{7CAEFF4F-871C-480D-9AB9-D6A1C394938E}" srcId="{05D68A2D-06D4-4E5D-9FE6-65B9194E2305}" destId="{13EE4804-29C3-4B28-9797-BBA97754B59D}" srcOrd="0" destOrd="0" parTransId="{354E1605-6149-4892-9B2D-4BB009289474}" sibTransId="{7B4799CF-2B80-490D-AA9B-BF989A1DF5BC}"/>
    <dgm:cxn modelId="{324DD821-05F8-4B6C-8089-C1F4CFFD845D}" srcId="{05D68A2D-06D4-4E5D-9FE6-65B9194E2305}" destId="{FEE18CF4-5D6D-4DF1-BC89-CB3BCBDCC4F4}" srcOrd="1" destOrd="0" parTransId="{B9097BFD-22E7-4AE1-BFC8-FF09EC44F6C4}" sibTransId="{0787E209-9E1F-4B49-8AB2-6F981DD49DAD}"/>
    <dgm:cxn modelId="{740808E9-C2A8-4100-9286-ECCC64A1887D}" type="presOf" srcId="{30FB359D-D5D6-4C0C-A152-32B8FCBE1E50}" destId="{288DF3E7-D5E3-4844-B3D7-4D1BB7A93C51}" srcOrd="0" destOrd="0" presId="urn:microsoft.com/office/officeart/2005/8/layout/venn1"/>
    <dgm:cxn modelId="{99D1C802-9D8F-421C-87A1-C9A4288E4643}" srcId="{05D68A2D-06D4-4E5D-9FE6-65B9194E2305}" destId="{B5AB5BC9-2396-46B1-87C7-A2E6EE8F6053}" srcOrd="3" destOrd="0" parTransId="{25B5039D-8C2F-4FED-AC91-4B6F74B8B5B3}" sibTransId="{F896B26B-F93D-4D89-80EF-217E38B7E72B}"/>
    <dgm:cxn modelId="{9B4B9798-F9A5-485B-B01E-E5701F1EF50D}" type="presOf" srcId="{B5AB5BC9-2396-46B1-87C7-A2E6EE8F6053}" destId="{7E1582B5-6AB8-49CB-B079-8398285EC870}" srcOrd="0" destOrd="0" presId="urn:microsoft.com/office/officeart/2005/8/layout/venn1"/>
    <dgm:cxn modelId="{3D7A41E3-4D6E-4D79-A980-747C45E01994}" type="presOf" srcId="{05D68A2D-06D4-4E5D-9FE6-65B9194E2305}" destId="{624E03C5-3CE4-4DE0-8F07-7AC2DCDE773F}" srcOrd="0" destOrd="0" presId="urn:microsoft.com/office/officeart/2005/8/layout/venn1"/>
    <dgm:cxn modelId="{5BC58878-6526-47A4-9570-978DD130B5AA}" type="presOf" srcId="{13EE4804-29C3-4B28-9797-BBA97754B59D}" destId="{F3F0BDC1-3571-4A52-8F77-78EC388E9E2A}" srcOrd="0" destOrd="0" presId="urn:microsoft.com/office/officeart/2005/8/layout/venn1"/>
    <dgm:cxn modelId="{ED28B40C-7DF4-49DF-8C00-49E66CD36813}" srcId="{05D68A2D-06D4-4E5D-9FE6-65B9194E2305}" destId="{30FB359D-D5D6-4C0C-A152-32B8FCBE1E50}" srcOrd="4" destOrd="0" parTransId="{1A582FE5-DB9C-4CD9-80D3-588D1725BB07}" sibTransId="{C5DD3A17-D8AC-4A6D-A2B8-2CD826FAE2B0}"/>
    <dgm:cxn modelId="{2DBCAE65-0A43-4B3D-9537-38653BA062F6}" type="presParOf" srcId="{624E03C5-3CE4-4DE0-8F07-7AC2DCDE773F}" destId="{621CBB03-9EBD-4574-9974-651721D3AB44}" srcOrd="0" destOrd="0" presId="urn:microsoft.com/office/officeart/2005/8/layout/venn1"/>
    <dgm:cxn modelId="{91404463-BD18-4850-8B48-8DBCA4DC24D6}" type="presParOf" srcId="{624E03C5-3CE4-4DE0-8F07-7AC2DCDE773F}" destId="{F3F0BDC1-3571-4A52-8F77-78EC388E9E2A}" srcOrd="1" destOrd="0" presId="urn:microsoft.com/office/officeart/2005/8/layout/venn1"/>
    <dgm:cxn modelId="{BEDF2460-15F2-4862-A384-731C616164DE}" type="presParOf" srcId="{624E03C5-3CE4-4DE0-8F07-7AC2DCDE773F}" destId="{6F7263AF-765A-41E1-8A1D-61559C3AA393}" srcOrd="2" destOrd="0" presId="urn:microsoft.com/office/officeart/2005/8/layout/venn1"/>
    <dgm:cxn modelId="{9C4F302D-8D3F-4D4A-9D23-B8D71774F523}" type="presParOf" srcId="{624E03C5-3CE4-4DE0-8F07-7AC2DCDE773F}" destId="{3177CEE5-5C13-4A62-B4E2-E82A71338B9E}" srcOrd="3" destOrd="0" presId="urn:microsoft.com/office/officeart/2005/8/layout/venn1"/>
    <dgm:cxn modelId="{C152C0A0-D2DF-402B-BB7E-CAEB1F6460D8}" type="presParOf" srcId="{624E03C5-3CE4-4DE0-8F07-7AC2DCDE773F}" destId="{B56ABD2A-AA32-447F-BED7-4916C12A9492}" srcOrd="4" destOrd="0" presId="urn:microsoft.com/office/officeart/2005/8/layout/venn1"/>
    <dgm:cxn modelId="{1A5F8D32-C8C7-48B7-94F5-A805ACFE8155}" type="presParOf" srcId="{624E03C5-3CE4-4DE0-8F07-7AC2DCDE773F}" destId="{BA417C40-52A8-4CF0-AE5E-705B2CE0FD13}" srcOrd="5" destOrd="0" presId="urn:microsoft.com/office/officeart/2005/8/layout/venn1"/>
    <dgm:cxn modelId="{B23CE54F-3B0A-4020-BC17-E80870C41A65}" type="presParOf" srcId="{624E03C5-3CE4-4DE0-8F07-7AC2DCDE773F}" destId="{A02AE827-CD57-407B-BBFA-3671E6F1DFC0}" srcOrd="6" destOrd="0" presId="urn:microsoft.com/office/officeart/2005/8/layout/venn1"/>
    <dgm:cxn modelId="{367A1DA1-4F56-4D6A-8656-A7B68A39BA3C}" type="presParOf" srcId="{624E03C5-3CE4-4DE0-8F07-7AC2DCDE773F}" destId="{7E1582B5-6AB8-49CB-B079-8398285EC870}" srcOrd="7" destOrd="0" presId="urn:microsoft.com/office/officeart/2005/8/layout/venn1"/>
    <dgm:cxn modelId="{BCE6A506-3B9A-46B8-9217-9EA6C475F06F}" type="presParOf" srcId="{624E03C5-3CE4-4DE0-8F07-7AC2DCDE773F}" destId="{F13766D4-FCD3-4656-B3B6-242684B884AE}" srcOrd="8" destOrd="0" presId="urn:microsoft.com/office/officeart/2005/8/layout/venn1"/>
    <dgm:cxn modelId="{1ADFA456-7DE3-4A6C-B291-89A6C73C62F1}" type="presParOf" srcId="{624E03C5-3CE4-4DE0-8F07-7AC2DCDE773F}" destId="{288DF3E7-D5E3-4844-B3D7-4D1BB7A93C51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1CBB03-9EBD-4574-9974-651721D3AB44}">
      <dsp:nvSpPr>
        <dsp:cNvPr id="0" name=""/>
        <dsp:cNvSpPr/>
      </dsp:nvSpPr>
      <dsp:spPr>
        <a:xfrm>
          <a:off x="3381142" y="990596"/>
          <a:ext cx="1584086" cy="1584086"/>
        </a:xfrm>
        <a:prstGeom prst="ellipse">
          <a:avLst/>
        </a:prstGeom>
        <a:solidFill>
          <a:schemeClr val="tx2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3F0BDC1-3571-4A52-8F77-78EC388E9E2A}">
      <dsp:nvSpPr>
        <dsp:cNvPr id="0" name=""/>
        <dsp:cNvSpPr/>
      </dsp:nvSpPr>
      <dsp:spPr>
        <a:xfrm>
          <a:off x="3224365" y="-55241"/>
          <a:ext cx="1837540" cy="10636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Science Standards</a:t>
          </a:r>
          <a:endParaRPr kumimoji="0" lang="en-US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3224365" y="-55241"/>
        <a:ext cx="1837540" cy="1063601"/>
      </dsp:txXfrm>
    </dsp:sp>
    <dsp:sp modelId="{6F7263AF-765A-41E1-8A1D-61559C3AA393}">
      <dsp:nvSpPr>
        <dsp:cNvPr id="0" name=""/>
        <dsp:cNvSpPr/>
      </dsp:nvSpPr>
      <dsp:spPr>
        <a:xfrm>
          <a:off x="3914536" y="1752599"/>
          <a:ext cx="1584086" cy="1584086"/>
        </a:xfrm>
        <a:prstGeom prst="ellipse">
          <a:avLst/>
        </a:prstGeom>
        <a:solidFill>
          <a:schemeClr val="tx2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177CEE5-5C13-4A62-B4E2-E82A71338B9E}">
      <dsp:nvSpPr>
        <dsp:cNvPr id="0" name=""/>
        <dsp:cNvSpPr/>
      </dsp:nvSpPr>
      <dsp:spPr>
        <a:xfrm>
          <a:off x="5263331" y="798698"/>
          <a:ext cx="2448506" cy="11541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English/Language </a:t>
          </a:r>
          <a:endParaRPr kumimoji="0" lang="en-US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Arts Standards</a:t>
          </a:r>
          <a:endParaRPr kumimoji="0" lang="en-US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5263331" y="798698"/>
        <a:ext cx="2448506" cy="1154120"/>
      </dsp:txXfrm>
    </dsp:sp>
    <dsp:sp modelId="{B56ABD2A-AA32-447F-BED7-4916C12A9492}">
      <dsp:nvSpPr>
        <dsp:cNvPr id="0" name=""/>
        <dsp:cNvSpPr/>
      </dsp:nvSpPr>
      <dsp:spPr>
        <a:xfrm>
          <a:off x="3723669" y="2381083"/>
          <a:ext cx="1584086" cy="1584086"/>
        </a:xfrm>
        <a:prstGeom prst="ellipse">
          <a:avLst/>
        </a:prstGeom>
        <a:solidFill>
          <a:schemeClr val="accent2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A417C40-52A8-4CF0-AE5E-705B2CE0FD13}">
      <dsp:nvSpPr>
        <dsp:cNvPr id="0" name=""/>
        <dsp:cNvSpPr/>
      </dsp:nvSpPr>
      <dsp:spPr>
        <a:xfrm>
          <a:off x="5512020" y="2928561"/>
          <a:ext cx="1647450" cy="137508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100" b="1" i="0" u="none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rPr>
            <a:t>Mathematics </a:t>
          </a:r>
          <a:r>
            <a:rPr kumimoji="0" lang="en-US" sz="1800" b="1" i="0" u="none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rPr>
            <a:t>Standards</a:t>
          </a:r>
          <a:endParaRPr kumimoji="0" lang="en-US" sz="1800" b="0" i="0" u="none" strike="noStrike" kern="1200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endParaRPr>
        </a:p>
      </dsp:txBody>
      <dsp:txXfrm>
        <a:off x="5512020" y="2928561"/>
        <a:ext cx="1647450" cy="1375088"/>
      </dsp:txXfrm>
    </dsp:sp>
    <dsp:sp modelId="{A02AE827-CD57-407B-BBFA-3671E6F1DFC0}">
      <dsp:nvSpPr>
        <dsp:cNvPr id="0" name=""/>
        <dsp:cNvSpPr/>
      </dsp:nvSpPr>
      <dsp:spPr>
        <a:xfrm>
          <a:off x="2978515" y="2381083"/>
          <a:ext cx="1584086" cy="1584086"/>
        </a:xfrm>
        <a:prstGeom prst="ellipse">
          <a:avLst/>
        </a:prstGeom>
        <a:solidFill>
          <a:schemeClr val="accent3">
            <a:lumMod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E1582B5-6AB8-49CB-B079-8398285EC870}">
      <dsp:nvSpPr>
        <dsp:cNvPr id="0" name=""/>
        <dsp:cNvSpPr/>
      </dsp:nvSpPr>
      <dsp:spPr>
        <a:xfrm>
          <a:off x="1079503" y="3006441"/>
          <a:ext cx="1945276" cy="11541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rPr>
            <a:t>Cross-Disciplinary</a:t>
          </a:r>
          <a:r>
            <a:rPr kumimoji="0" lang="en-US" sz="2200" b="1" i="0" u="none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rPr>
            <a:t> </a:t>
          </a:r>
          <a:r>
            <a:rPr kumimoji="0" lang="en-US" sz="1800" b="1" i="0" u="none" strike="noStrike" kern="1200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rPr>
            <a:t>Standards</a:t>
          </a:r>
          <a:endParaRPr kumimoji="0" lang="en-US" sz="1800" b="0" i="0" u="none" strike="noStrike" kern="1200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endParaRPr>
        </a:p>
      </dsp:txBody>
      <dsp:txXfrm>
        <a:off x="1079503" y="3006441"/>
        <a:ext cx="1945276" cy="1154120"/>
      </dsp:txXfrm>
    </dsp:sp>
    <dsp:sp modelId="{F13766D4-FCD3-4656-B3B6-242684B884AE}">
      <dsp:nvSpPr>
        <dsp:cNvPr id="0" name=""/>
        <dsp:cNvSpPr/>
      </dsp:nvSpPr>
      <dsp:spPr>
        <a:xfrm>
          <a:off x="2748506" y="1672317"/>
          <a:ext cx="1584086" cy="1584086"/>
        </a:xfrm>
        <a:prstGeom prst="ellipse">
          <a:avLst/>
        </a:prstGeom>
        <a:solidFill>
          <a:schemeClr val="accent2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88DF3E7-D5E3-4844-B3D7-4D1BB7A93C51}">
      <dsp:nvSpPr>
        <dsp:cNvPr id="0" name=""/>
        <dsp:cNvSpPr/>
      </dsp:nvSpPr>
      <dsp:spPr>
        <a:xfrm>
          <a:off x="974962" y="931815"/>
          <a:ext cx="1647450" cy="11541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Social Studies Standards</a:t>
          </a:r>
          <a:endParaRPr kumimoji="0" lang="en-US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974962" y="931815"/>
        <a:ext cx="1647450" cy="1154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876BA27-0A7A-4522-AE3A-73B44298F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3729B9-1BE0-4C56-9223-8784BF53E1BD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C8400-9623-4C81-B41A-02848C1A3D17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25896-9F69-4369-9DAB-734013163475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CF3E6C-1A73-463B-9E93-BFFA7DA384BD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2E6140-F901-464E-BFC5-3DC33AEAA8C0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3CF7AE-4100-4C6A-A130-9C652428CE5F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793FD3-EA32-4666-BCCF-F3E3BB8FDAA0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69A636-A8B4-4290-A438-28248642749D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004BE7-4E7E-4C0B-B826-E8A1E1B34534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A2DA60-5A8C-4CC2-85B1-1F690B822DFA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3200">
                <a:solidFill>
                  <a:srgbClr val="FF99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/>
              <a:t>Add sound effects to a presentation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2CB1DE84-50A5-4174-84FB-43FDE8FEC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sound effects to a presentation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20759-7596-4C98-8C59-96ADFE5F3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73025"/>
            <a:ext cx="214153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313" y="73025"/>
            <a:ext cx="6273800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sound effects to a presentation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23F1E-D242-4BD3-A25C-F7CD545FD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73025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sound effects to a presentation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C8FBA-E1C7-490B-9844-C6883D993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73025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sound effects to a presentation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B1F04-4853-46F3-94BC-BEA64B5E9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sound effects to a presentation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EA78D-AF29-417B-A8C7-80EBBAFA8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sound effects to a presentation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F032C-78D8-4E51-A0F3-7F76561F8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sound effects to a presentation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5C52C-C6C7-462F-ACFD-4532F4E10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sound effects to a presentation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9E162-B270-4E12-9626-603E5A969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sound effects to a presentation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5A4D5-C268-42A9-AC8F-C75320E99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sound effects to a presentation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8ED63-DED5-4512-87F6-9265AE0E0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sound effects to a presentation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9FFC6-B64C-4FFD-B34A-03E1E231A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sound effects to a presentation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D66B8-8B1A-4788-9F60-5F88373E9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print"/>
          <a:srcRect/>
          <a:stretch>
            <a:fillRect r="-1686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57225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spcAft>
                <a:spcPct val="75000"/>
              </a:spcAft>
              <a:defRPr/>
            </a:pPr>
            <a:endParaRPr lang="en-US" sz="2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6200775"/>
            <a:ext cx="9144000" cy="657225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spcAft>
                <a:spcPct val="75000"/>
              </a:spcAft>
              <a:defRPr/>
            </a:pPr>
            <a:endParaRPr lang="en-US" sz="2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73025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005AB4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17800" y="6200775"/>
            <a:ext cx="370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005AB4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Add sound effects to a presentation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005AB4"/>
                </a:solidFill>
                <a:latin typeface="Arial" charset="0"/>
              </a:defRPr>
            </a:lvl1pPr>
          </a:lstStyle>
          <a:p>
            <a:pPr>
              <a:defRPr/>
            </a:pPr>
            <a:fld id="{E6DACAD6-754D-481F-9843-D2F82D08F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ransition spd="med">
    <p:wipe dir="d"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i.education.txstate.edu/transition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untitl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152400"/>
            <a:ext cx="1235075" cy="12239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3075" name="Text Box 5"/>
          <p:cNvSpPr>
            <a:spLocks noGrp="1" noChangeArrowheads="1"/>
          </p:cNvSpPr>
          <p:nvPr>
            <p:ph type="subTitle" idx="1"/>
          </p:nvPr>
        </p:nvSpPr>
        <p:spPr>
          <a:xfrm>
            <a:off x="482600" y="228600"/>
            <a:ext cx="7696200" cy="838200"/>
          </a:xfrm>
        </p:spPr>
        <p:txBody>
          <a:bodyPr lIns="36576" tIns="36576" rIns="36576" bIns="36576"/>
          <a:lstStyle/>
          <a:p>
            <a:pPr eaLnBrk="1" hangingPunct="1">
              <a:spcAft>
                <a:spcPts val="1400"/>
              </a:spcAft>
              <a:buFont typeface="Wingdings 2" pitchFamily="18" charset="2"/>
              <a:buNone/>
            </a:pP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</a:rPr>
              <a:t>Texas Higher Education Coordinating Board</a:t>
            </a:r>
            <a:endParaRPr lang="en-US" sz="2800" smtClean="0">
              <a:solidFill>
                <a:schemeClr val="tx1"/>
              </a:solidFill>
            </a:endParaRPr>
          </a:p>
        </p:txBody>
      </p:sp>
      <p:pic>
        <p:nvPicPr>
          <p:cNvPr id="3076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562100"/>
            <a:ext cx="1730375" cy="838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457200" y="2489200"/>
            <a:ext cx="1828800" cy="609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en-US" sz="1000">
                <a:latin typeface="Garamond" pitchFamily="18" charset="0"/>
              </a:rPr>
              <a:t>Texas State University-San Marcos, a member of The Texas State University System.</a:t>
            </a:r>
            <a:endParaRPr lang="en-US" sz="1000"/>
          </a:p>
        </p:txBody>
      </p:sp>
      <p:pic>
        <p:nvPicPr>
          <p:cNvPr id="3078" name="Picture 4" descr="MPj0438886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1676400"/>
            <a:ext cx="6248400" cy="2781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35000" y="4711700"/>
            <a:ext cx="7696200" cy="838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 fontAlgn="auto">
              <a:spcBef>
                <a:spcPct val="20000"/>
              </a:spcBef>
              <a:spcAft>
                <a:spcPts val="1400"/>
              </a:spcAft>
              <a:buFont typeface="Wingdings 2"/>
              <a:buNone/>
              <a:defRPr/>
            </a:pPr>
            <a:r>
              <a:rPr lang="en-US" sz="3600" kern="0" dirty="0">
                <a:latin typeface="Times New Roman" pitchFamily="18" charset="0"/>
                <a:cs typeface="Raavi" pitchFamily="2"/>
              </a:rPr>
              <a:t>Building Bridges to Success:  Strengthening Postsecondary Transitions in Adult Education </a:t>
            </a:r>
            <a:endParaRPr lang="en-US" sz="3600" kern="0" dirty="0">
              <a:latin typeface="Arial" charset="0"/>
              <a:cs typeface="Raavi" pitchFamily="2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Contact Us</a:t>
            </a:r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558800" y="693738"/>
            <a:ext cx="79375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tx2"/>
                </a:solidFill>
                <a:latin typeface="Franklin Gothic Book" pitchFamily="34" charset="0"/>
              </a:rPr>
              <a:t>THECB Transition Project </a:t>
            </a:r>
          </a:p>
          <a:p>
            <a:pPr algn="ctr"/>
            <a:r>
              <a:rPr lang="en-US" sz="2800" b="1">
                <a:solidFill>
                  <a:schemeClr val="tx2"/>
                </a:solidFill>
                <a:latin typeface="Franklin Gothic Book" pitchFamily="34" charset="0"/>
              </a:rPr>
              <a:t>at</a:t>
            </a:r>
          </a:p>
          <a:p>
            <a:pPr algn="ctr"/>
            <a:r>
              <a:rPr lang="en-US" sz="2800" b="1">
                <a:solidFill>
                  <a:schemeClr val="tx2"/>
                </a:solidFill>
                <a:latin typeface="Franklin Gothic Book" pitchFamily="34" charset="0"/>
              </a:rPr>
              <a:t>Texas State University – San Marcos </a:t>
            </a:r>
          </a:p>
          <a:p>
            <a:pPr algn="ctr"/>
            <a:r>
              <a:rPr lang="en-US" sz="2800" b="1">
                <a:solidFill>
                  <a:schemeClr val="tx2"/>
                </a:solidFill>
                <a:latin typeface="Franklin Gothic Book" pitchFamily="34" charset="0"/>
              </a:rPr>
              <a:t>In Collaboration with</a:t>
            </a:r>
          </a:p>
          <a:p>
            <a:pPr algn="ctr"/>
            <a:r>
              <a:rPr lang="en-US" sz="2800" b="1">
                <a:solidFill>
                  <a:schemeClr val="tx2"/>
                </a:solidFill>
                <a:latin typeface="Franklin Gothic Book" pitchFamily="34" charset="0"/>
              </a:rPr>
              <a:t>Texas Higher Education Coordinating Board</a:t>
            </a:r>
          </a:p>
          <a:p>
            <a:pPr algn="ctr"/>
            <a:endParaRPr lang="en-US" sz="2000">
              <a:solidFill>
                <a:schemeClr val="tx2"/>
              </a:solidFill>
              <a:latin typeface="Franklin Gothic Book" pitchFamily="34" charset="0"/>
            </a:endParaRPr>
          </a:p>
          <a:p>
            <a:pPr algn="ctr"/>
            <a:endParaRPr lang="en-US" sz="2000">
              <a:solidFill>
                <a:srgbClr val="A50021"/>
              </a:solidFill>
              <a:latin typeface="Franklin Gothic Book" pitchFamily="34" charset="0"/>
            </a:endParaRPr>
          </a:p>
          <a:p>
            <a:pPr algn="ctr"/>
            <a:r>
              <a:rPr lang="en-US" sz="2000">
                <a:latin typeface="Franklin Gothic Book" pitchFamily="34" charset="0"/>
              </a:rPr>
              <a:t>Dr. Emily Miller Payne, Director of The Education Institute (TEI)</a:t>
            </a:r>
          </a:p>
          <a:p>
            <a:pPr algn="ctr"/>
            <a:r>
              <a:rPr lang="en-US" sz="2000">
                <a:latin typeface="Franklin Gothic Book" pitchFamily="34" charset="0"/>
              </a:rPr>
              <a:t>Mary Helen Martinez, Transition Project Director</a:t>
            </a:r>
          </a:p>
          <a:p>
            <a:pPr algn="ctr"/>
            <a:r>
              <a:rPr lang="en-US" sz="2000">
                <a:latin typeface="Franklin Gothic Book" pitchFamily="34" charset="0"/>
              </a:rPr>
              <a:t>Dr. Lewis Madhlangobe, Transition Project Research Specialist</a:t>
            </a:r>
          </a:p>
          <a:p>
            <a:pPr algn="ctr"/>
            <a:r>
              <a:rPr lang="en-US" sz="2000">
                <a:latin typeface="Franklin Gothic Book" pitchFamily="34" charset="0"/>
              </a:rPr>
              <a:t>  </a:t>
            </a:r>
          </a:p>
          <a:p>
            <a:pPr algn="ctr"/>
            <a:endParaRPr lang="en-US" sz="2000">
              <a:latin typeface="Franklin Gothic Book" pitchFamily="34" charset="0"/>
            </a:endParaRPr>
          </a:p>
          <a:p>
            <a:pPr algn="ctr"/>
            <a:r>
              <a:rPr lang="en-US" sz="2000" u="sng">
                <a:latin typeface="Franklin Gothic Book" pitchFamily="34" charset="0"/>
              </a:rPr>
              <a:t>http://www.tei.education.txstate.edu/transitions</a:t>
            </a:r>
            <a:endParaRPr lang="en-US" sz="2000">
              <a:solidFill>
                <a:srgbClr val="0000FF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 of Research Study 			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65188"/>
            <a:ext cx="8431213" cy="46593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Research Project funded by the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		Texas Higher Education Coordinating Board (THECB)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>
                <a:solidFill>
                  <a:schemeClr val="tx2"/>
                </a:solidFill>
              </a:rPr>
              <a:t>Problem:  </a:t>
            </a:r>
            <a:r>
              <a:rPr lang="en-US" sz="3200" dirty="0" smtClean="0">
                <a:solidFill>
                  <a:schemeClr val="tx2"/>
                </a:solidFill>
                <a:cs typeface="Times New Roman" pitchFamily="18" charset="0"/>
              </a:rPr>
              <a:t>Little statewide research has been published about best practices of local adult education programs in regards to transition from adult education to postsecondary.  </a:t>
            </a:r>
          </a:p>
          <a:p>
            <a:pPr marL="233363" indent="-233363" eaLnBrk="1" hangingPunct="1">
              <a:spcAft>
                <a:spcPct val="75000"/>
              </a:spcAft>
              <a:buClr>
                <a:srgbClr val="FF9900"/>
              </a:buClr>
              <a:defRPr/>
            </a:pPr>
            <a:endParaRPr lang="en-US" sz="2400" dirty="0" smtClean="0">
              <a:solidFill>
                <a:schemeClr val="tx2"/>
              </a:solidFill>
            </a:endParaRPr>
          </a:p>
          <a:p>
            <a:pPr lvl="1" eaLnBrk="1" hangingPunct="1">
              <a:spcAft>
                <a:spcPct val="75000"/>
              </a:spcAft>
              <a:buClr>
                <a:srgbClr val="FF9900"/>
              </a:buClr>
              <a:defRPr/>
            </a:pPr>
            <a:endParaRPr lang="en-US" sz="2400" dirty="0" smtClean="0"/>
          </a:p>
          <a:p>
            <a:pPr marL="233363" indent="-233363" eaLnBrk="1" hangingPunct="1">
              <a:spcAft>
                <a:spcPct val="75000"/>
              </a:spcAft>
              <a:buClr>
                <a:srgbClr val="FF9900"/>
              </a:buClr>
              <a:buFontTx/>
              <a:buChar char="•"/>
              <a:defRPr/>
            </a:pPr>
            <a:endParaRPr lang="en-US" sz="2400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Phase I:  THECB Transition Project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688975"/>
            <a:ext cx="8623300" cy="4352925"/>
          </a:xfrm>
          <a:noFill/>
        </p:spPr>
        <p:txBody>
          <a:bodyPr/>
          <a:lstStyle/>
          <a:p>
            <a:pPr marL="276225" indent="-276225" algn="ctr" eaLnBrk="1" hangingPunct="1">
              <a:lnSpc>
                <a:spcPct val="150000"/>
              </a:lnSpc>
              <a:spcAft>
                <a:spcPct val="75000"/>
              </a:spcAft>
              <a:buClr>
                <a:srgbClr val="FF9900"/>
              </a:buClr>
              <a:buFontTx/>
              <a:buChar char="•"/>
            </a:pPr>
            <a:r>
              <a:rPr lang="en-US" sz="2800" smtClean="0"/>
              <a:t>Phase  1: </a:t>
            </a:r>
            <a:r>
              <a:rPr lang="en-US" sz="2800" smtClean="0">
                <a:cs typeface="Times New Roman" pitchFamily="18" charset="0"/>
              </a:rPr>
              <a:t>  </a:t>
            </a:r>
            <a:r>
              <a:rPr lang="en-US" sz="3200" smtClean="0"/>
              <a:t>Purpose of study was to identify and describe local adult education program best practices for facilitating the successful transition of adult basic education (ABE), English as a Second Language (ESL), and adult secondary education (ASE) students into postsecondary education programs. </a:t>
            </a:r>
          </a:p>
          <a:p>
            <a:pPr marL="276225" indent="-276225" eaLnBrk="1" hangingPunct="1">
              <a:spcAft>
                <a:spcPct val="75000"/>
              </a:spcAft>
              <a:buClr>
                <a:srgbClr val="FF9900"/>
              </a:buClr>
              <a:buFontTx/>
              <a:buChar char="•"/>
            </a:pPr>
            <a:endParaRPr lang="en-US" sz="280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 rot="10800000">
            <a:off x="304800" y="650875"/>
            <a:ext cx="1000125" cy="5418138"/>
          </a:xfrm>
          <a:prstGeom prst="rect">
            <a:avLst/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gamma/>
                  <a:tint val="0"/>
                  <a:invGamma/>
                  <a:alpha val="8300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Phase I            Findings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333500" y="881063"/>
            <a:ext cx="7569200" cy="530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ct val="75000"/>
              </a:spcAft>
              <a:defRPr/>
            </a:pPr>
            <a:r>
              <a:rPr lang="en-US" sz="3200" dirty="0">
                <a:latin typeface="+mn-lt"/>
              </a:rPr>
              <a:t>A complete report on findings, conclusions and recommendations can be found at: </a:t>
            </a:r>
            <a:endParaRPr lang="en-US" dirty="0">
              <a:latin typeface="+mn-lt"/>
            </a:endParaRPr>
          </a:p>
          <a:p>
            <a:pPr>
              <a:spcBef>
                <a:spcPct val="20000"/>
              </a:spcBef>
              <a:spcAft>
                <a:spcPct val="75000"/>
              </a:spcAft>
              <a:defRPr/>
            </a:pPr>
            <a:r>
              <a:rPr lang="en-US" sz="2000" b="1" u="sng" dirty="0">
                <a:solidFill>
                  <a:srgbClr val="0000FF"/>
                </a:solidFill>
                <a:latin typeface="Arial" charset="0"/>
              </a:rPr>
              <a:t>http://www.tei.education.txstate.edu/transitions</a:t>
            </a:r>
            <a:endParaRPr lang="en-US" sz="2400" dirty="0">
              <a:latin typeface="Century Schoolbook" pitchFamily="18" charset="0"/>
            </a:endParaRPr>
          </a:p>
          <a:p>
            <a:pPr>
              <a:spcBef>
                <a:spcPct val="20000"/>
              </a:spcBef>
              <a:spcAft>
                <a:spcPct val="75000"/>
              </a:spcAft>
              <a:defRPr/>
            </a:pPr>
            <a:r>
              <a:rPr lang="en-US" sz="2400" dirty="0">
                <a:latin typeface="+mn-lt"/>
              </a:rPr>
              <a:t>For today, we will focus on the following :</a:t>
            </a:r>
          </a:p>
          <a:p>
            <a:pPr>
              <a:spcBef>
                <a:spcPct val="20000"/>
              </a:spcBef>
              <a:spcAft>
                <a:spcPct val="75000"/>
              </a:spcAft>
              <a:defRPr/>
            </a:pPr>
            <a:r>
              <a:rPr lang="en-US" sz="2400" i="1" dirty="0">
                <a:latin typeface="Century Schoolbook" pitchFamily="18" charset="0"/>
              </a:rPr>
              <a:t>A need exists </a:t>
            </a:r>
            <a:r>
              <a:rPr lang="en-US" sz="2400" i="1" dirty="0">
                <a:latin typeface="Century Schoolbook" pitchFamily="18" charset="0"/>
                <a:ea typeface="Times New Roman" pitchFamily="18" charset="0"/>
                <a:cs typeface="Calibri" pitchFamily="34" charset="0"/>
              </a:rPr>
              <a:t>in availability of high quality, sustained professional development focusing on transitioning ABE students into postsecondary education.</a:t>
            </a:r>
            <a:endParaRPr lang="en-US" sz="2400" i="1" dirty="0">
              <a:latin typeface="Arial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Phase II:  THECB Transition Project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688975"/>
            <a:ext cx="8623300" cy="3443288"/>
          </a:xfrm>
          <a:noFill/>
        </p:spPr>
        <p:txBody>
          <a:bodyPr/>
          <a:lstStyle/>
          <a:p>
            <a:pPr marL="276225" indent="-276225" algn="ctr" eaLnBrk="1" hangingPunct="1">
              <a:lnSpc>
                <a:spcPct val="150000"/>
              </a:lnSpc>
              <a:spcAft>
                <a:spcPct val="75000"/>
              </a:spcAft>
              <a:buClr>
                <a:srgbClr val="FF9900"/>
              </a:buClr>
              <a:buFontTx/>
              <a:buChar char="•"/>
            </a:pPr>
            <a:r>
              <a:rPr lang="en-US" sz="2800" smtClean="0"/>
              <a:t>Phase  2:  </a:t>
            </a:r>
            <a:r>
              <a:rPr lang="en-US" sz="2800" smtClean="0">
                <a:cs typeface="Times New Roman" pitchFamily="18" charset="0"/>
              </a:rPr>
              <a:t>Purpose of study was t</a:t>
            </a:r>
            <a:r>
              <a:rPr lang="en-US" sz="2800" smtClean="0"/>
              <a:t>o develop a deeper understanding of what college readiness entails, and how professional development based on The </a:t>
            </a:r>
            <a:r>
              <a:rPr lang="en-US" sz="2800" b="1" i="1" smtClean="0"/>
              <a:t>Texas College and Career Readiness Standards</a:t>
            </a:r>
            <a:r>
              <a:rPr lang="en-US" sz="2800" b="1" smtClean="0"/>
              <a:t> </a:t>
            </a:r>
            <a:r>
              <a:rPr lang="en-US" sz="2800" smtClean="0"/>
              <a:t>may be used to guide how programs bring students to college readiness and help students transition to and succeed in post secondary education.  </a:t>
            </a:r>
          </a:p>
          <a:p>
            <a:pPr marL="276225" indent="-276225" eaLnBrk="1" hangingPunct="1">
              <a:spcAft>
                <a:spcPct val="75000"/>
              </a:spcAft>
              <a:buClr>
                <a:srgbClr val="FF9900"/>
              </a:buClr>
              <a:buFontTx/>
              <a:buChar char="•"/>
            </a:pPr>
            <a:endParaRPr lang="en-US" sz="280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013" y="200025"/>
            <a:ext cx="8548687" cy="609600"/>
          </a:xfrm>
        </p:spPr>
        <p:txBody>
          <a:bodyPr/>
          <a:lstStyle/>
          <a:p>
            <a:pPr eaLnBrk="1" hangingPunct="1"/>
            <a:r>
              <a:rPr lang="en-US" smtClean="0"/>
              <a:t>Texas College &amp; Career Readiness Standards			</a:t>
            </a:r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203200" y="1054100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66713" y="6219825"/>
            <a:ext cx="85486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kern="0" dirty="0">
                <a:solidFill>
                  <a:srgbClr val="005AB4"/>
                </a:solidFill>
                <a:latin typeface="+mj-lt"/>
                <a:ea typeface="+mj-ea"/>
                <a:cs typeface="+mj-cs"/>
              </a:rPr>
              <a:t>Texas Higher Education Coordinating Board           http://www.thecb.state.tx.us/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2600" y="2794000"/>
          <a:ext cx="8229600" cy="3810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33733"/>
                <a:gridCol w="3695867"/>
              </a:tblGrid>
              <a:tr h="3426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KEY COGNTIVE SKILLS        </a:t>
                      </a:r>
                      <a:endParaRPr lang="en-US" sz="1600" dirty="0">
                        <a:latin typeface="Century Schoolbook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FOUNDATIONAL SKILLS</a:t>
                      </a:r>
                      <a:endParaRPr lang="en-US" sz="1600" dirty="0">
                        <a:latin typeface="Century Schoolbook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99707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Intellectual</a:t>
                      </a:r>
                      <a:r>
                        <a:rPr lang="en-US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curiosity</a:t>
                      </a:r>
                      <a:endParaRPr lang="en-US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Reading across the curriculum 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25792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Reasoning</a:t>
                      </a:r>
                      <a:endParaRPr lang="en-US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Writing across the curriculum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endParaRPr lang="en-US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99707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Problem solving</a:t>
                      </a:r>
                      <a:endParaRPr lang="en-US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Research across the curriculum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endParaRPr lang="en-US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99707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Academic behaviors</a:t>
                      </a:r>
                      <a:endParaRPr lang="en-US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Use of data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endParaRPr lang="en-US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99707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Work habits</a:t>
                      </a:r>
                      <a:endParaRPr lang="en-US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Technology</a:t>
                      </a:r>
                      <a:endParaRPr lang="en-US" sz="16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>
                        <a:buFont typeface="Wingdings" pitchFamily="2" charset="2"/>
                        <a:buChar char="q"/>
                      </a:pPr>
                      <a:endParaRPr lang="en-US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269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 Academic</a:t>
                      </a:r>
                      <a:r>
                        <a:rPr lang="en-US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integrity</a:t>
                      </a:r>
                      <a:endParaRPr lang="en-US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9900" y="1079500"/>
          <a:ext cx="83058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800"/>
              </a:tblGrid>
              <a:tr h="129540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CDS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are divided into two main groups, namely the </a:t>
                      </a:r>
                      <a:r>
                        <a:rPr lang="en-US" sz="1800" b="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Key Cognitive skills 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and the </a:t>
                      </a:r>
                      <a:r>
                        <a:rPr lang="en-US" sz="1800" b="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Foundational skills. 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Each group of skills has a number of learned behaviors that teachers should seek to develop in students with the expectation that students demonstrate them upon completion.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250" name="Rectangle 7"/>
          <p:cNvSpPr>
            <a:spLocks noChangeArrowheads="1"/>
          </p:cNvSpPr>
          <p:nvPr/>
        </p:nvSpPr>
        <p:spPr bwMode="auto">
          <a:xfrm>
            <a:off x="0" y="177800"/>
            <a:ext cx="8953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6225" indent="-276225">
              <a:spcAft>
                <a:spcPct val="75000"/>
              </a:spcAft>
              <a:buClr>
                <a:srgbClr val="FF9900"/>
              </a:buClr>
            </a:pPr>
            <a:r>
              <a:rPr lang="en-US" sz="2400">
                <a:sym typeface="Symbol" pitchFamily="18" charset="2"/>
              </a:rPr>
              <a:t>Cross Disciplinary Standards       </a:t>
            </a:r>
            <a:r>
              <a:rPr lang="en-US" sz="1600">
                <a:sym typeface="Symbol" pitchFamily="18" charset="2"/>
              </a:rPr>
              <a:t>Texas College &amp; Career Readiness Standards </a:t>
            </a:r>
            <a:endParaRPr lang="en-US" sz="160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338" y="0"/>
            <a:ext cx="8027987" cy="614363"/>
          </a:xfrm>
        </p:spPr>
        <p:txBody>
          <a:bodyPr/>
          <a:lstStyle/>
          <a:p>
            <a:pPr eaLnBrk="1" hangingPunct="1"/>
            <a:r>
              <a:rPr lang="en-US" smtClean="0"/>
              <a:t>Pilot Study </a:t>
            </a:r>
          </a:p>
        </p:txBody>
      </p:sp>
      <p:sp>
        <p:nvSpPr>
          <p:cNvPr id="10243" name="Rectangle 8"/>
          <p:cNvSpPr>
            <a:spLocks noChangeArrowheads="1"/>
          </p:cNvSpPr>
          <p:nvPr/>
        </p:nvSpPr>
        <p:spPr bwMode="auto">
          <a:xfrm>
            <a:off x="533400" y="800100"/>
            <a:ext cx="80772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SzPct val="100000"/>
              <a:buFont typeface="Wingdings" pitchFamily="2" charset="2"/>
              <a:buChar char="Ø"/>
            </a:pPr>
            <a:r>
              <a:rPr lang="en-US" sz="2000">
                <a:latin typeface="Arial Rounded MT Bold" pitchFamily="34" charset="0"/>
              </a:rPr>
              <a:t>Conducted a pilot study with adult education programs between </a:t>
            </a:r>
          </a:p>
          <a:p>
            <a:pPr>
              <a:buSzPct val="64000"/>
            </a:pPr>
            <a:r>
              <a:rPr lang="en-US" sz="2000">
                <a:latin typeface="Arial Rounded MT Bold" pitchFamily="34" charset="0"/>
              </a:rPr>
              <a:t>	April – June, 2010 </a:t>
            </a:r>
          </a:p>
          <a:p>
            <a:endParaRPr lang="en-US" sz="1200">
              <a:solidFill>
                <a:schemeClr val="tx2"/>
              </a:solidFill>
              <a:latin typeface="Arial Rounded MT Bol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>
                <a:latin typeface="Arial Rounded MT Bold" pitchFamily="34" charset="0"/>
              </a:rPr>
              <a:t>Professional development focused on the Texas College &amp; Career Readiness Standards (CCRS), in particular the Cross Disciplinary Standards (CDS).</a:t>
            </a:r>
          </a:p>
          <a:p>
            <a:endParaRPr lang="en-US" sz="1200">
              <a:latin typeface="Arial Rounded MT Bold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1200">
              <a:latin typeface="Arial Rounded MT Bol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>
                <a:latin typeface="Arial Rounded MT Bold" pitchFamily="34" charset="0"/>
              </a:rPr>
              <a:t>Pilot study included online reading assignments and reflections.  Reflections were on the particular reading assignments, how they linked to the CDS and how they could be implemented in classroom instruction. </a:t>
            </a:r>
          </a:p>
          <a:p>
            <a:pPr>
              <a:buFont typeface="Wingdings" pitchFamily="2" charset="2"/>
              <a:buChar char="Ø"/>
            </a:pPr>
            <a:endParaRPr lang="en-US" sz="1200">
              <a:latin typeface="Arial Rounded MT Bold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1200">
              <a:latin typeface="Arial Rounded MT Bold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>
                <a:latin typeface="Arial Rounded MT Bold" pitchFamily="34" charset="0"/>
              </a:rPr>
              <a:t>Pilot study results will be posted on website as they are available.</a:t>
            </a:r>
          </a:p>
          <a:p>
            <a:endParaRPr lang="en-US" sz="2000">
              <a:latin typeface="Arial Rounded MT Bold" pitchFamily="34" charset="0"/>
            </a:endParaRPr>
          </a:p>
          <a:p>
            <a:pPr lvl="1"/>
            <a:r>
              <a:rPr lang="en-US" sz="2400">
                <a:latin typeface="Arial Rounded MT Bold" pitchFamily="34" charset="0"/>
                <a:hlinkClick r:id="rId3"/>
              </a:rPr>
              <a:t>http://www.tei.education.txstate.edu/transitions</a:t>
            </a:r>
            <a:endParaRPr lang="en-US" sz="2400">
              <a:latin typeface="Arial Rounded MT Bold" pitchFamily="34" charset="0"/>
            </a:endParaRPr>
          </a:p>
          <a:p>
            <a:endParaRPr lang="en-US" sz="2000">
              <a:latin typeface="Arial Rounded MT Bold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6642100"/>
            <a:ext cx="8027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 typeface="Wingdings 2" pitchFamily="18" charset="2"/>
              <a:buNone/>
              <a:defRPr/>
            </a:pPr>
            <a:endParaRPr lang="en-US" sz="3200" u="sng" dirty="0">
              <a:solidFill>
                <a:schemeClr val="accent6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736600"/>
            <a:ext cx="3543300" cy="2463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-Adult education teachers</a:t>
            </a:r>
            <a:br>
              <a:rPr lang="en-US" smtClean="0">
                <a:solidFill>
                  <a:schemeClr val="tx2"/>
                </a:solidFill>
              </a:rPr>
            </a:br>
            <a:r>
              <a:rPr lang="en-US" smtClean="0">
                <a:solidFill>
                  <a:schemeClr val="tx2"/>
                </a:solidFill>
              </a:rPr>
              <a:t>	</a:t>
            </a:r>
            <a:r>
              <a:rPr lang="en-US" sz="1800" smtClean="0">
                <a:solidFill>
                  <a:schemeClr val="tx2"/>
                </a:solidFill>
              </a:rPr>
              <a:t>ABE/GED/ESL</a:t>
            </a:r>
            <a:br>
              <a:rPr lang="en-US" sz="1800" smtClean="0">
                <a:solidFill>
                  <a:schemeClr val="tx2"/>
                </a:solidFill>
              </a:rPr>
            </a:br>
            <a:r>
              <a:rPr lang="en-US" sz="1800" smtClean="0">
                <a:solidFill>
                  <a:schemeClr val="tx2"/>
                </a:solidFill>
              </a:rPr>
              <a:t>-</a:t>
            </a:r>
            <a:r>
              <a:rPr lang="en-US" smtClean="0">
                <a:solidFill>
                  <a:schemeClr val="tx2"/>
                </a:solidFill>
              </a:rPr>
              <a:t>Transition</a:t>
            </a:r>
            <a:br>
              <a:rPr lang="en-US" smtClean="0">
                <a:solidFill>
                  <a:schemeClr val="tx2"/>
                </a:solidFill>
              </a:rPr>
            </a:br>
            <a:r>
              <a:rPr lang="en-US" smtClean="0">
                <a:solidFill>
                  <a:schemeClr val="tx2"/>
                </a:solidFill>
              </a:rPr>
              <a:t>	</a:t>
            </a:r>
            <a:r>
              <a:rPr lang="en-US" sz="1800" smtClean="0">
                <a:solidFill>
                  <a:schemeClr val="tx2"/>
                </a:solidFill>
              </a:rPr>
              <a:t>Advisors/Specialists</a:t>
            </a:r>
            <a:br>
              <a:rPr lang="en-US" sz="1800" smtClean="0">
                <a:solidFill>
                  <a:schemeClr val="tx2"/>
                </a:solidFill>
              </a:rPr>
            </a:br>
            <a:r>
              <a:rPr lang="en-US" sz="1800" smtClean="0">
                <a:solidFill>
                  <a:schemeClr val="tx2"/>
                </a:solidFill>
              </a:rPr>
              <a:t/>
            </a:r>
            <a:br>
              <a:rPr lang="en-US" sz="1800" smtClean="0">
                <a:solidFill>
                  <a:schemeClr val="tx2"/>
                </a:solidFill>
              </a:rPr>
            </a:br>
            <a:r>
              <a:rPr lang="en-US" sz="1800" smtClean="0">
                <a:solidFill>
                  <a:schemeClr val="tx2"/>
                </a:solidFill>
              </a:rPr>
              <a:t>- </a:t>
            </a:r>
            <a:r>
              <a:rPr lang="en-US" smtClean="0">
                <a:solidFill>
                  <a:schemeClr val="tx2"/>
                </a:solidFill>
              </a:rPr>
              <a:t>Developmental Education 	</a:t>
            </a:r>
            <a:r>
              <a:rPr lang="en-US" sz="1800" smtClean="0">
                <a:solidFill>
                  <a:schemeClr val="tx2"/>
                </a:solidFill>
              </a:rPr>
              <a:t>teachers </a:t>
            </a:r>
          </a:p>
        </p:txBody>
      </p:sp>
      <p:sp useBgFill="1">
        <p:nvSpPr>
          <p:cNvPr id="11267" name="Content Placeholder 10"/>
          <p:cNvSpPr>
            <a:spLocks noGrp="1"/>
          </p:cNvSpPr>
          <p:nvPr>
            <p:ph idx="1"/>
          </p:nvPr>
        </p:nvSpPr>
        <p:spPr>
          <a:xfrm>
            <a:off x="3803650" y="692150"/>
            <a:ext cx="5111750" cy="5378450"/>
          </a:xfrm>
          <a:ln>
            <a:solidFill>
              <a:schemeClr val="tx2"/>
            </a:solidFill>
          </a:ln>
        </p:spPr>
        <p:txBody>
          <a:bodyPr/>
          <a:lstStyle/>
          <a:p>
            <a:pPr eaLnBrk="1" hangingPunct="1">
              <a:lnSpc>
                <a:spcPct val="250000"/>
              </a:lnSpc>
              <a:buFontTx/>
              <a:buChar char="•"/>
            </a:pPr>
            <a:r>
              <a:rPr lang="en-US" smtClean="0"/>
              <a:t>Northside ISD</a:t>
            </a:r>
          </a:p>
          <a:p>
            <a:pPr eaLnBrk="1" hangingPunct="1">
              <a:lnSpc>
                <a:spcPct val="250000"/>
              </a:lnSpc>
              <a:buFontTx/>
              <a:buChar char="•"/>
            </a:pPr>
            <a:r>
              <a:rPr lang="en-US" smtClean="0"/>
              <a:t>Del Mar College</a:t>
            </a:r>
          </a:p>
          <a:p>
            <a:pPr eaLnBrk="1" hangingPunct="1">
              <a:lnSpc>
                <a:spcPct val="250000"/>
              </a:lnSpc>
              <a:buFontTx/>
              <a:buChar char="•"/>
            </a:pPr>
            <a:r>
              <a:rPr lang="en-US" smtClean="0"/>
              <a:t>Midland College</a:t>
            </a:r>
          </a:p>
          <a:p>
            <a:pPr eaLnBrk="1" hangingPunct="1">
              <a:lnSpc>
                <a:spcPct val="250000"/>
              </a:lnSpc>
              <a:buFontTx/>
              <a:buChar char="•"/>
            </a:pPr>
            <a:r>
              <a:rPr lang="en-US" smtClean="0"/>
              <a:t>Austin Community College</a:t>
            </a:r>
          </a:p>
        </p:txBody>
      </p:sp>
      <p:sp>
        <p:nvSpPr>
          <p:cNvPr id="11268" name="Text Placeholder 11"/>
          <p:cNvSpPr>
            <a:spLocks noGrp="1"/>
          </p:cNvSpPr>
          <p:nvPr>
            <p:ph type="body" sz="half" idx="2"/>
          </p:nvPr>
        </p:nvSpPr>
        <p:spPr>
          <a:xfrm>
            <a:off x="76200" y="3390900"/>
            <a:ext cx="3632200" cy="2646363"/>
          </a:xfrm>
        </p:spPr>
        <p:txBody>
          <a:bodyPr/>
          <a:lstStyle/>
          <a:p>
            <a:pPr eaLnBrk="1" hangingPunct="1"/>
            <a:r>
              <a:rPr lang="en-US" sz="1600" smtClean="0"/>
              <a:t> 21 signed up and 17 completed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Complete References on Readings can be found on Transition web page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u="sng" smtClean="0">
                <a:latin typeface="Franklin Gothic Book" pitchFamily="34" charset="0"/>
              </a:rPr>
              <a:t>http://www.tei.education.txstate.edu/transitions</a:t>
            </a:r>
            <a:endParaRPr lang="en-US" sz="1600" smtClean="0">
              <a:solidFill>
                <a:srgbClr val="0000FF"/>
              </a:solidFill>
              <a:latin typeface="Franklin Gothic Book" pitchFamily="34" charset="0"/>
            </a:endParaRPr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tSound">
  <a:themeElements>
    <a:clrScheme name="1_Default Design 13">
      <a:dk1>
        <a:srgbClr val="7B7A8E"/>
      </a:dk1>
      <a:lt1>
        <a:srgbClr val="FFFFFF"/>
      </a:lt1>
      <a:dk2>
        <a:srgbClr val="9B9AB3"/>
      </a:dk2>
      <a:lt2>
        <a:srgbClr val="FFFFFF"/>
      </a:lt2>
      <a:accent1>
        <a:srgbClr val="807EB0"/>
      </a:accent1>
      <a:accent2>
        <a:srgbClr val="333399"/>
      </a:accent2>
      <a:accent3>
        <a:srgbClr val="CBCAD6"/>
      </a:accent3>
      <a:accent4>
        <a:srgbClr val="DADADA"/>
      </a:accent4>
      <a:accent5>
        <a:srgbClr val="C0C0D4"/>
      </a:accent5>
      <a:accent6>
        <a:srgbClr val="2D2D8A"/>
      </a:accent6>
      <a:hlink>
        <a:srgbClr val="DEE8F9"/>
      </a:hlink>
      <a:folHlink>
        <a:srgbClr val="D1CFF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7B7A8E"/>
        </a:dk1>
        <a:lt1>
          <a:srgbClr val="FFFFFF"/>
        </a:lt1>
        <a:dk2>
          <a:srgbClr val="9B9AB3"/>
        </a:dk2>
        <a:lt2>
          <a:srgbClr val="FFFFFF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DA41EB12-E9A2-4E77-9F38-163FECE0C6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CEED9C-F38D-41F3-B2D7-A1C967B776D7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ppttSound</Template>
  <TotalTime>251</TotalTime>
  <Words>443</Words>
  <Application>Microsoft Office PowerPoint</Application>
  <PresentationFormat>On-screen Show (4:3)</PresentationFormat>
  <Paragraphs>89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Times New Roman</vt:lpstr>
      <vt:lpstr>Wingdings 2</vt:lpstr>
      <vt:lpstr>Garamond</vt:lpstr>
      <vt:lpstr>Raavi</vt:lpstr>
      <vt:lpstr>Century Schoolbook</vt:lpstr>
      <vt:lpstr>Calibri</vt:lpstr>
      <vt:lpstr>Wingdings</vt:lpstr>
      <vt:lpstr>Symbol</vt:lpstr>
      <vt:lpstr>Arial Rounded MT Bold</vt:lpstr>
      <vt:lpstr>Franklin Gothic Book</vt:lpstr>
      <vt:lpstr>ppttSound</vt:lpstr>
      <vt:lpstr>Slide 1</vt:lpstr>
      <vt:lpstr>Overview of Research Study    </vt:lpstr>
      <vt:lpstr>Phase I:  THECB Transition Project </vt:lpstr>
      <vt:lpstr>Phase I            Findings</vt:lpstr>
      <vt:lpstr>Phase II:  THECB Transition Project</vt:lpstr>
      <vt:lpstr>Texas College &amp; Career Readiness Standards   </vt:lpstr>
      <vt:lpstr>Slide 7</vt:lpstr>
      <vt:lpstr>Pilot Study </vt:lpstr>
      <vt:lpstr>-Adult education teachers  ABE/GED/ESL -Transition  Advisors/Specialists  - Developmental Education  teachers </vt:lpstr>
      <vt:lpstr>Contact Us</vt:lpstr>
    </vt:vector>
  </TitlesOfParts>
  <Company>Texas State University - San Marcos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 Helen Martinez</dc:creator>
  <cp:lastModifiedBy>James</cp:lastModifiedBy>
  <cp:revision>24</cp:revision>
  <dcterms:created xsi:type="dcterms:W3CDTF">2010-09-21T12:54:25Z</dcterms:created>
  <dcterms:modified xsi:type="dcterms:W3CDTF">2010-09-22T22:06:28Z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TC102275399990</vt:lpwstr>
  </property>
</Properties>
</file>