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BEBD1CC-14FC-4330-B76F-D74BA473150A}">
  <a:tblStyle styleId="{8BEBD1CC-14FC-4330-B76F-D74BA473150A}" styleName="Table_0">
    <a:wholeTbl>
      <a:tcStyle>
        <a:tcBdr>
          <a:left>
            <a:ln cap="flat" w="9525">
              <a:solidFill>
                <a:srgbClr val="000000"/>
              </a:solidFill>
              <a:prstDash val="solid"/>
              <a:round/>
              <a:headEnd len="med" w="med" type="none"/>
              <a:tailEnd len="med" w="med" type="none"/>
            </a:ln>
          </a:left>
          <a:right>
            <a:ln cap="flat" w="9525">
              <a:solidFill>
                <a:srgbClr val="000000"/>
              </a:solidFill>
              <a:prstDash val="solid"/>
              <a:round/>
              <a:headEnd len="med" w="med" type="none"/>
              <a:tailEnd len="med" w="med" type="none"/>
            </a:ln>
          </a:right>
          <a:top>
            <a:ln cap="flat" w="9525">
              <a:solidFill>
                <a:srgbClr val="000000"/>
              </a:solidFill>
              <a:prstDash val="solid"/>
              <a:round/>
              <a:headEnd len="med" w="med" type="none"/>
              <a:tailEnd len="med" w="med" type="none"/>
            </a:ln>
          </a:top>
          <a:bottom>
            <a:ln cap="flat" w="9525">
              <a:solidFill>
                <a:srgbClr val="000000"/>
              </a:solidFill>
              <a:prstDash val="solid"/>
              <a:round/>
              <a:headEnd len="med" w="med" type="none"/>
              <a:tailEnd len="med" w="med" type="none"/>
            </a:ln>
          </a:bottom>
          <a:insideH>
            <a:ln cap="flat" w="9525">
              <a:solidFill>
                <a:srgbClr val="000000"/>
              </a:solidFill>
              <a:prstDash val="solid"/>
              <a:round/>
              <a:headEnd len="med" w="med" type="none"/>
              <a:tailEnd len="med" w="med" type="none"/>
            </a:ln>
          </a:insideH>
          <a:insideV>
            <a:ln cap="flat"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US"/>
              <a:t>Didn't have time to produce with errors encountered.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9" name="Shape 2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US"/>
              <a:t>Initially produced a solution with VPN.  Time  constraints resulted in start up scripts and Challenge Response not being fully operational.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16" name="Shape 3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67" name="Shape 3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76" name="Shape 3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86" name="Shape 3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95" name="Shape 3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5" name="Shape 4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4" name="Shape 4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24" name="Shape 4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33" name="Shape 4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marL="0" marR="0" rtl="0" algn="ctr">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 name="Shape 12"/>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marL="0" marR="0" rtl="0" algn="ctr">
              <a:lnSpc>
                <a:spcPct val="90000"/>
              </a:lnSpc>
              <a:spcBef>
                <a:spcPts val="1000"/>
              </a:spcBef>
              <a:buClr>
                <a:schemeClr val="dk1"/>
              </a:buClr>
              <a:buFont typeface="Arial"/>
              <a:buNone/>
              <a:defRPr/>
            </a:lvl1pPr>
            <a:lvl2pPr indent="0" marL="457200" marR="0" rtl="0" algn="ctr">
              <a:lnSpc>
                <a:spcPct val="90000"/>
              </a:lnSpc>
              <a:spcBef>
                <a:spcPts val="500"/>
              </a:spcBef>
              <a:buClr>
                <a:schemeClr val="dk1"/>
              </a:buClr>
              <a:buFont typeface="Arial"/>
              <a:buNone/>
              <a:defRPr/>
            </a:lvl2pPr>
            <a:lvl3pPr indent="0" marL="914400" marR="0" rtl="0" algn="ctr">
              <a:lnSpc>
                <a:spcPct val="90000"/>
              </a:lnSpc>
              <a:spcBef>
                <a:spcPts val="500"/>
              </a:spcBef>
              <a:buClr>
                <a:schemeClr val="dk1"/>
              </a:buClr>
              <a:buFont typeface="Arial"/>
              <a:buNone/>
              <a:defRPr/>
            </a:lvl3pPr>
            <a:lvl4pPr indent="0" marL="1371600" marR="0" rtl="0" algn="ctr">
              <a:lnSpc>
                <a:spcPct val="90000"/>
              </a:lnSpc>
              <a:spcBef>
                <a:spcPts val="500"/>
              </a:spcBef>
              <a:buClr>
                <a:schemeClr val="dk1"/>
              </a:buClr>
              <a:buFont typeface="Arial"/>
              <a:buNone/>
              <a:defRPr/>
            </a:lvl4pPr>
            <a:lvl5pPr indent="0" marL="1828800" marR="0" rtl="0" algn="ctr">
              <a:lnSpc>
                <a:spcPct val="90000"/>
              </a:lnSpc>
              <a:spcBef>
                <a:spcPts val="500"/>
              </a:spcBef>
              <a:buClr>
                <a:schemeClr val="dk1"/>
              </a:buClr>
              <a:buFont typeface="Arial"/>
              <a:buNone/>
              <a:defRPr/>
            </a:lvl5pPr>
            <a:lvl6pPr indent="0" marL="2286000" marR="0" rtl="0" algn="ctr">
              <a:lnSpc>
                <a:spcPct val="90000"/>
              </a:lnSpc>
              <a:spcBef>
                <a:spcPts val="500"/>
              </a:spcBef>
              <a:buClr>
                <a:schemeClr val="dk1"/>
              </a:buClr>
              <a:buFont typeface="Arial"/>
              <a:buNone/>
              <a:defRPr/>
            </a:lvl6pPr>
            <a:lvl7pPr indent="0" marL="2743200" marR="0" rtl="0" algn="ctr">
              <a:lnSpc>
                <a:spcPct val="90000"/>
              </a:lnSpc>
              <a:spcBef>
                <a:spcPts val="500"/>
              </a:spcBef>
              <a:buClr>
                <a:schemeClr val="dk1"/>
              </a:buClr>
              <a:buFont typeface="Arial"/>
              <a:buNone/>
              <a:defRPr/>
            </a:lvl7pPr>
            <a:lvl8pPr indent="0" marL="3200400" marR="0" rtl="0" algn="ctr">
              <a:lnSpc>
                <a:spcPct val="90000"/>
              </a:lnSpc>
              <a:spcBef>
                <a:spcPts val="500"/>
              </a:spcBef>
              <a:buClr>
                <a:schemeClr val="dk1"/>
              </a:buClr>
              <a:buFont typeface="Arial"/>
              <a:buNone/>
              <a:defRPr/>
            </a:lvl8pPr>
            <a:lvl9pPr indent="0" marL="3657600" marR="0" rtl="0" algn="ctr">
              <a:lnSpc>
                <a:spcPct val="90000"/>
              </a:lnSpc>
              <a:spcBef>
                <a:spcPts val="500"/>
              </a:spcBef>
              <a:buClr>
                <a:schemeClr val="dk1"/>
              </a:buClr>
              <a:buFont typeface="Arial"/>
              <a:buNone/>
              <a:defRPr/>
            </a:lvl9pPr>
          </a:lstStyle>
          <a:p/>
        </p:txBody>
      </p:sp>
      <p:sp>
        <p:nvSpPr>
          <p:cNvPr id="13" name="Shape 1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 name="Shape 1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 name="Shape 1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x="0" y="0"/>
          <a:ext cx="0" cy="0"/>
          <a:chOff x="0" y="0"/>
          <a:chExt cx="0" cy="0"/>
        </a:xfrm>
      </p:grpSpPr>
      <p:sp>
        <p:nvSpPr>
          <p:cNvPr id="68" name="Shape 68"/>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70" name="Shape 7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x="0" y="0"/>
          <a:ext cx="0" cy="0"/>
          <a:chOff x="0" y="0"/>
          <a:chExt cx="0" cy="0"/>
        </a:xfrm>
      </p:grpSpPr>
      <p:sp>
        <p:nvSpPr>
          <p:cNvPr id="74" name="Shape 74"/>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76" name="Shape 7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19" name="Shape 1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 name="Shape 2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 name="Shape 2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831850" y="1709738"/>
            <a:ext cx="10515599" cy="2852737"/>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25" name="Shape 2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x="0" y="0"/>
          <a:ext cx="0" cy="0"/>
          <a:chOff x="0" y="0"/>
          <a:chExt cx="0" cy="0"/>
        </a:xfrm>
      </p:grpSpPr>
      <p:sp>
        <p:nvSpPr>
          <p:cNvPr id="29" name="Shape 29"/>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31" name="Shape 31"/>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32" name="Shape 3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839787"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8" name="Shape 38"/>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39" name="Shape 39"/>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0" name="Shape 40"/>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41" name="Shape 4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 name="Shape 5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 name="Shape 5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7" name="Shape 5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x="0" y="0"/>
          <a:ext cx="0" cy="0"/>
          <a:chOff x="0" y="0"/>
          <a:chExt cx="0" cy="0"/>
        </a:xfrm>
      </p:grpSpPr>
      <p:sp>
        <p:nvSpPr>
          <p:cNvPr id="61" name="Shape 61"/>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x="5183187" y="987425"/>
            <a:ext cx="6172199" cy="4873624"/>
          </a:xfrm>
          <a:prstGeom prst="rect">
            <a:avLst/>
          </a:prstGeom>
          <a:noFill/>
          <a:ln>
            <a:noFill/>
          </a:ln>
        </p:spPr>
      </p:sp>
      <p:sp>
        <p:nvSpPr>
          <p:cNvPr id="63" name="Shape 63"/>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4" name="Shape 6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 name="Shape 6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marL="0" marR="0" rtl="0" algn="l">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marR="0" rtl="0" algn="l">
              <a:lnSpc>
                <a:spcPct val="90000"/>
              </a:lnSpc>
              <a:spcBef>
                <a:spcPts val="1000"/>
              </a:spcBef>
              <a:buClr>
                <a:schemeClr val="dk1"/>
              </a:buClr>
              <a:buFont typeface="Arial"/>
              <a:buChar char="•"/>
              <a:defRPr/>
            </a:lvl1pPr>
            <a:lvl2pPr indent="-76200" marL="685800" marR="0" rtl="0" algn="l">
              <a:lnSpc>
                <a:spcPct val="90000"/>
              </a:lnSpc>
              <a:spcBef>
                <a:spcPts val="500"/>
              </a:spcBef>
              <a:buClr>
                <a:schemeClr val="dk1"/>
              </a:buClr>
              <a:buFont typeface="Arial"/>
              <a:buChar char="•"/>
              <a:defRPr/>
            </a:lvl2pPr>
            <a:lvl3pPr indent="-101600" marL="1143000" marR="0" rtl="0" algn="l">
              <a:lnSpc>
                <a:spcPct val="90000"/>
              </a:lnSpc>
              <a:spcBef>
                <a:spcPts val="500"/>
              </a:spcBef>
              <a:buClr>
                <a:schemeClr val="dk1"/>
              </a:buClr>
              <a:buFont typeface="Arial"/>
              <a:buChar char="•"/>
              <a:defRPr/>
            </a:lvl3pPr>
            <a:lvl4pPr indent="-114300" marL="1600200" marR="0" rtl="0" algn="l">
              <a:lnSpc>
                <a:spcPct val="90000"/>
              </a:lnSpc>
              <a:spcBef>
                <a:spcPts val="500"/>
              </a:spcBef>
              <a:buClr>
                <a:schemeClr val="dk1"/>
              </a:buClr>
              <a:buFont typeface="Arial"/>
              <a:buChar char="•"/>
              <a:defRPr/>
            </a:lvl4pPr>
            <a:lvl5pPr indent="-114300" marL="2057400" marR="0" rtl="0" algn="l">
              <a:lnSpc>
                <a:spcPct val="90000"/>
              </a:lnSpc>
              <a:spcBef>
                <a:spcPts val="500"/>
              </a:spcBef>
              <a:buClr>
                <a:schemeClr val="dk1"/>
              </a:buClr>
              <a:buFont typeface="Arial"/>
              <a:buChar char="•"/>
              <a:defRPr/>
            </a:lvl5pPr>
            <a:lvl6pPr indent="-114300" marL="2514600" marR="0" rtl="0" algn="l">
              <a:lnSpc>
                <a:spcPct val="90000"/>
              </a:lnSpc>
              <a:spcBef>
                <a:spcPts val="500"/>
              </a:spcBef>
              <a:buClr>
                <a:schemeClr val="dk1"/>
              </a:buClr>
              <a:buFont typeface="Arial"/>
              <a:buChar char="•"/>
              <a:defRPr/>
            </a:lvl6pPr>
            <a:lvl7pPr indent="-114300" marL="2971800" marR="0" rtl="0" algn="l">
              <a:lnSpc>
                <a:spcPct val="90000"/>
              </a:lnSpc>
              <a:spcBef>
                <a:spcPts val="500"/>
              </a:spcBef>
              <a:buClr>
                <a:schemeClr val="dk1"/>
              </a:buClr>
              <a:buFont typeface="Arial"/>
              <a:buChar char="•"/>
              <a:defRPr/>
            </a:lvl7pPr>
            <a:lvl8pPr indent="-114300" marL="3429000" marR="0" rtl="0" algn="l">
              <a:lnSpc>
                <a:spcPct val="90000"/>
              </a:lnSpc>
              <a:spcBef>
                <a:spcPts val="500"/>
              </a:spcBef>
              <a:buClr>
                <a:schemeClr val="dk1"/>
              </a:buClr>
              <a:buFont typeface="Arial"/>
              <a:buChar char="•"/>
              <a:defRPr/>
            </a:lvl8pPr>
            <a:lvl9pPr indent="-114300" marL="3886200" marR="0" rtl="0" algn="l">
              <a:lnSpc>
                <a:spcPct val="90000"/>
              </a:lnSpc>
              <a:spcBef>
                <a:spcPts val="500"/>
              </a:spcBef>
              <a:buClr>
                <a:schemeClr val="dk1"/>
              </a:buClr>
              <a:buFont typeface="Arial"/>
              <a:buChar char="•"/>
              <a:defRPr/>
            </a:lvl9pPr>
          </a:lstStyle>
          <a:p/>
        </p:txBody>
      </p:sp>
      <p:sp>
        <p:nvSpPr>
          <p:cNvPr id="7" name="Shape 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 name="Shape 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 name="Shape 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00.png"/><Relationship Id="rId3" Type="http://schemas.openxmlformats.org/officeDocument/2006/relationships/image" Target="../media/image05.png"/><Relationship Id="rId5" Type="http://schemas.openxmlformats.org/officeDocument/2006/relationships/image" Target="../media/image0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2.png"/><Relationship Id="rId5" Type="http://schemas.openxmlformats.org/officeDocument/2006/relationships/image" Target="../media/image0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9.png"/><Relationship Id="rId5" Type="http://schemas.openxmlformats.org/officeDocument/2006/relationships/image" Target="../media/image0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9.png"/><Relationship Id="rId5" Type="http://schemas.openxmlformats.org/officeDocument/2006/relationships/image" Target="../media/image0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8.png"/><Relationship Id="rId5" Type="http://schemas.openxmlformats.org/officeDocument/2006/relationships/image" Target="../media/image01.png"/><Relationship Id="rId7"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8.png"/><Relationship Id="rId5" Type="http://schemas.openxmlformats.org/officeDocument/2006/relationships/image" Target="../media/image0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8.png"/><Relationship Id="rId5" Type="http://schemas.openxmlformats.org/officeDocument/2006/relationships/image" Target="../media/image0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8.png"/><Relationship Id="rId5" Type="http://schemas.openxmlformats.org/officeDocument/2006/relationships/image" Target="../media/image0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8.png"/><Relationship Id="rId5" Type="http://schemas.openxmlformats.org/officeDocument/2006/relationships/image" Target="../media/image01.png"/><Relationship Id="rId7"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0.png"/><Relationship Id="rId5" Type="http://schemas.openxmlformats.org/officeDocument/2006/relationships/image" Target="../media/image0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2.png"/><Relationship Id="rId5" Type="http://schemas.openxmlformats.org/officeDocument/2006/relationships/image" Target="../media/image0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0.png"/><Relationship Id="rId5" Type="http://schemas.openxmlformats.org/officeDocument/2006/relationships/image" Target="../media/image0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0.png"/><Relationship Id="rId5" Type="http://schemas.openxmlformats.org/officeDocument/2006/relationships/image" Target="../media/image0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0.png"/><Relationship Id="rId5" Type="http://schemas.openxmlformats.org/officeDocument/2006/relationships/image" Target="../media/image0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2.png"/><Relationship Id="rId5" Type="http://schemas.openxmlformats.org/officeDocument/2006/relationships/image" Target="../media/image0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3.png"/><Relationship Id="rId5" Type="http://schemas.openxmlformats.org/officeDocument/2006/relationships/image" Target="../media/image01.png"/><Relationship Id="rId7"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4.png"/><Relationship Id="rId5" Type="http://schemas.openxmlformats.org/officeDocument/2006/relationships/image" Target="../media/image0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3.png"/><Relationship Id="rId5" Type="http://schemas.openxmlformats.org/officeDocument/2006/relationships/image" Target="../media/image0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6.png"/><Relationship Id="rId5" Type="http://schemas.openxmlformats.org/officeDocument/2006/relationships/image" Target="../media/image0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4.png"/><Relationship Id="rId5" Type="http://schemas.openxmlformats.org/officeDocument/2006/relationships/image" Target="../media/image01.png"/><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6.png"/><Relationship Id="rId5" Type="http://schemas.openxmlformats.org/officeDocument/2006/relationships/image" Target="../media/image0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11.png"/><Relationship Id="rId5" Type="http://schemas.openxmlformats.org/officeDocument/2006/relationships/image" Target="../media/image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7.png"/><Relationship Id="rId5" Type="http://schemas.openxmlformats.org/officeDocument/2006/relationships/image" Target="../media/image0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7.png"/><Relationship Id="rId5" Type="http://schemas.openxmlformats.org/officeDocument/2006/relationships/image" Target="../media/image0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0.png"/><Relationship Id="rId6" Type="http://schemas.openxmlformats.org/officeDocument/2006/relationships/image" Target="../media/image07.png"/><Relationship Id="rId5"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ctrTitle"/>
          </p:nvPr>
        </p:nvSpPr>
        <p:spPr>
          <a:xfrm>
            <a:off x="1437000" y="1580261"/>
            <a:ext cx="9144000" cy="485699"/>
          </a:xfrm>
          <a:prstGeom prst="rect">
            <a:avLst/>
          </a:prstGeom>
          <a:noFill/>
          <a:ln>
            <a:noFill/>
          </a:ln>
        </p:spPr>
        <p:txBody>
          <a:bodyPr anchorCtr="0" anchor="b" bIns="45700" lIns="91425" rIns="91425" tIns="45700">
            <a:noAutofit/>
          </a:bodyPr>
          <a:lstStyle/>
          <a:p>
            <a:pPr lvl="0" rtl="0">
              <a:lnSpc>
                <a:spcPct val="100000"/>
              </a:lnSpc>
              <a:spcBef>
                <a:spcPts val="0"/>
              </a:spcBef>
              <a:buClr>
                <a:schemeClr val="dk1"/>
              </a:buClr>
              <a:buSzPct val="34375"/>
              <a:buFont typeface="Arial"/>
              <a:buNone/>
            </a:pPr>
            <a:r>
              <a:rPr b="1" lang="en-US" sz="3200">
                <a:solidFill>
                  <a:schemeClr val="dk1"/>
                </a:solidFill>
                <a:latin typeface="Georgia"/>
                <a:ea typeface="Georgia"/>
                <a:cs typeface="Georgia"/>
                <a:sym typeface="Georgia"/>
              </a:rPr>
              <a:t>Network Authentication - Flex Radio SDR </a:t>
            </a:r>
          </a:p>
        </p:txBody>
      </p:sp>
      <p:sp>
        <p:nvSpPr>
          <p:cNvPr id="81" name="Shape 81"/>
          <p:cNvSpPr txBox="1"/>
          <p:nvPr>
            <p:ph idx="1" type="subTitle"/>
          </p:nvPr>
        </p:nvSpPr>
        <p:spPr>
          <a:xfrm>
            <a:off x="1524000" y="2595500"/>
            <a:ext cx="9144000" cy="28907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lang="en-US" sz="2400" u="sng">
                <a:solidFill>
                  <a:schemeClr val="dk1"/>
                </a:solidFill>
                <a:latin typeface="Georgia"/>
                <a:ea typeface="Georgia"/>
                <a:cs typeface="Georgia"/>
                <a:sym typeface="Georgia"/>
              </a:rPr>
              <a:t>Project team members</a:t>
            </a:r>
          </a:p>
          <a:p>
            <a:pPr indent="0" lvl="0" marL="0" marR="0" rtl="0" algn="ctr">
              <a:lnSpc>
                <a:spcPct val="90000"/>
              </a:lnSpc>
              <a:spcBef>
                <a:spcPts val="0"/>
              </a:spcBef>
              <a:buClr>
                <a:schemeClr val="dk1"/>
              </a:buClr>
              <a:buFont typeface="Arial"/>
              <a:buNone/>
            </a:pPr>
            <a:r>
              <a:t/>
            </a:r>
            <a:endParaRPr sz="2400" u="sng">
              <a:solidFill>
                <a:schemeClr val="dk1"/>
              </a:solidFill>
              <a:latin typeface="Georgia"/>
              <a:ea typeface="Georgia"/>
              <a:cs typeface="Georgia"/>
              <a:sym typeface="Georgia"/>
            </a:endParaRPr>
          </a:p>
        </p:txBody>
      </p:sp>
      <p:pic>
        <p:nvPicPr>
          <p:cNvPr id="82" name="Shape 82"/>
          <p:cNvPicPr preferRelativeResize="0"/>
          <p:nvPr/>
        </p:nvPicPr>
        <p:blipFill>
          <a:blip r:embed="rId3">
            <a:alphaModFix/>
          </a:blip>
          <a:stretch>
            <a:fillRect/>
          </a:stretch>
        </p:blipFill>
        <p:spPr>
          <a:xfrm>
            <a:off x="0" y="0"/>
            <a:ext cx="12191999" cy="333675"/>
          </a:xfrm>
          <a:prstGeom prst="rect">
            <a:avLst/>
          </a:prstGeom>
          <a:noFill/>
          <a:ln>
            <a:noFill/>
          </a:ln>
        </p:spPr>
      </p:pic>
      <p:pic>
        <p:nvPicPr>
          <p:cNvPr id="83" name="Shape 83"/>
          <p:cNvPicPr preferRelativeResize="0"/>
          <p:nvPr/>
        </p:nvPicPr>
        <p:blipFill>
          <a:blip r:embed="rId3">
            <a:alphaModFix/>
          </a:blip>
          <a:stretch>
            <a:fillRect/>
          </a:stretch>
        </p:blipFill>
        <p:spPr>
          <a:xfrm>
            <a:off x="0" y="6524325"/>
            <a:ext cx="12191999" cy="333675"/>
          </a:xfrm>
          <a:prstGeom prst="rect">
            <a:avLst/>
          </a:prstGeom>
          <a:noFill/>
          <a:ln>
            <a:noFill/>
          </a:ln>
        </p:spPr>
      </p:pic>
      <p:pic>
        <p:nvPicPr>
          <p:cNvPr id="84" name="Shape 84"/>
          <p:cNvPicPr preferRelativeResize="0"/>
          <p:nvPr/>
        </p:nvPicPr>
        <p:blipFill>
          <a:blip r:embed="rId4">
            <a:alphaModFix/>
          </a:blip>
          <a:stretch>
            <a:fillRect/>
          </a:stretch>
        </p:blipFill>
        <p:spPr>
          <a:xfrm>
            <a:off x="222650" y="459750"/>
            <a:ext cx="847725" cy="923924"/>
          </a:xfrm>
          <a:prstGeom prst="rect">
            <a:avLst/>
          </a:prstGeom>
          <a:noFill/>
          <a:ln>
            <a:noFill/>
          </a:ln>
        </p:spPr>
      </p:pic>
      <p:pic>
        <p:nvPicPr>
          <p:cNvPr id="85" name="Shape 85"/>
          <p:cNvPicPr preferRelativeResize="0"/>
          <p:nvPr/>
        </p:nvPicPr>
        <p:blipFill>
          <a:blip r:embed="rId5">
            <a:alphaModFix/>
          </a:blip>
          <a:stretch>
            <a:fillRect/>
          </a:stretch>
        </p:blipFill>
        <p:spPr>
          <a:xfrm>
            <a:off x="8810500" y="735975"/>
            <a:ext cx="3000374" cy="371475"/>
          </a:xfrm>
          <a:prstGeom prst="rect">
            <a:avLst/>
          </a:prstGeom>
          <a:noFill/>
          <a:ln>
            <a:noFill/>
          </a:ln>
        </p:spPr>
      </p:pic>
      <p:graphicFrame>
        <p:nvGraphicFramePr>
          <p:cNvPr id="86" name="Shape 86"/>
          <p:cNvGraphicFramePr/>
          <p:nvPr/>
        </p:nvGraphicFramePr>
        <p:xfrm>
          <a:off x="2996750" y="3258450"/>
          <a:ext cx="3000000" cy="3000000"/>
        </p:xfrm>
        <a:graphic>
          <a:graphicData uri="http://schemas.openxmlformats.org/drawingml/2006/table">
            <a:tbl>
              <a:tblPr>
                <a:noFill/>
                <a:tableStyleId>{8BEBD1CC-14FC-4330-B76F-D74BA473150A}</a:tableStyleId>
              </a:tblPr>
              <a:tblGrid>
                <a:gridCol w="3999525"/>
                <a:gridCol w="2024975"/>
              </a:tblGrid>
              <a:tr h="529650">
                <a:tc>
                  <a:txBody>
                    <a:bodyPr>
                      <a:noAutofit/>
                    </a:bodyPr>
                    <a:lstStyle/>
                    <a:p>
                      <a:pPr lvl="0" rtl="0" algn="ctr">
                        <a:spcBef>
                          <a:spcPts val="0"/>
                        </a:spcBef>
                        <a:buNone/>
                      </a:pPr>
                      <a:r>
                        <a:rPr lang="en-US" sz="2200">
                          <a:latin typeface="Georgia"/>
                          <a:ea typeface="Georgia"/>
                          <a:cs typeface="Georgia"/>
                          <a:sym typeface="Georgia"/>
                        </a:rPr>
                        <a:t>Project Design Manager</a:t>
                      </a:r>
                    </a:p>
                  </a:txBody>
                  <a:tcPr marT="91425" marB="91425" marR="91425" marL="91425">
                    <a:solidFill>
                      <a:srgbClr val="C9DAF8"/>
                    </a:solidFill>
                  </a:tcPr>
                </a:tc>
                <a:tc>
                  <a:txBody>
                    <a:bodyPr>
                      <a:noAutofit/>
                    </a:bodyPr>
                    <a:lstStyle/>
                    <a:p>
                      <a:pPr lvl="0" rtl="0" algn="ctr">
                        <a:spcBef>
                          <a:spcPts val="0"/>
                        </a:spcBef>
                        <a:buNone/>
                      </a:pPr>
                      <a:r>
                        <a:rPr lang="en-US" sz="2200">
                          <a:latin typeface="Georgia"/>
                          <a:ea typeface="Georgia"/>
                          <a:cs typeface="Georgia"/>
                          <a:sym typeface="Georgia"/>
                        </a:rPr>
                        <a:t>Daniel Scarlett</a:t>
                      </a:r>
                    </a:p>
                  </a:txBody>
                  <a:tcPr marT="91425" marB="91425" marR="91425" marL="91425">
                    <a:solidFill>
                      <a:srgbClr val="D9D2E9"/>
                    </a:solidFill>
                  </a:tcPr>
                </a:tc>
              </a:tr>
              <a:tr h="529650">
                <a:tc>
                  <a:txBody>
                    <a:bodyPr>
                      <a:noAutofit/>
                    </a:bodyPr>
                    <a:lstStyle/>
                    <a:p>
                      <a:pPr lvl="0" rtl="0" algn="ctr">
                        <a:spcBef>
                          <a:spcPts val="0"/>
                        </a:spcBef>
                        <a:buNone/>
                      </a:pPr>
                      <a:r>
                        <a:rPr lang="en-US" sz="2200">
                          <a:latin typeface="Georgia"/>
                          <a:ea typeface="Georgia"/>
                          <a:cs typeface="Georgia"/>
                          <a:sym typeface="Georgia"/>
                        </a:rPr>
                        <a:t>Senior Design Engineer</a:t>
                      </a:r>
                    </a:p>
                  </a:txBody>
                  <a:tcPr marT="91425" marB="91425" marR="91425" marL="91425">
                    <a:solidFill>
                      <a:srgbClr val="C9DAF8"/>
                    </a:solidFill>
                  </a:tcPr>
                </a:tc>
                <a:tc>
                  <a:txBody>
                    <a:bodyPr>
                      <a:noAutofit/>
                    </a:bodyPr>
                    <a:lstStyle/>
                    <a:p>
                      <a:pPr lvl="0" rtl="0" algn="ctr">
                        <a:spcBef>
                          <a:spcPts val="0"/>
                        </a:spcBef>
                        <a:buNone/>
                      </a:pPr>
                      <a:r>
                        <a:rPr lang="en-US" sz="2200">
                          <a:latin typeface="Georgia"/>
                          <a:ea typeface="Georgia"/>
                          <a:cs typeface="Georgia"/>
                          <a:sym typeface="Georgia"/>
                        </a:rPr>
                        <a:t>Miles O’Keefe</a:t>
                      </a:r>
                    </a:p>
                  </a:txBody>
                  <a:tcPr marT="91425" marB="91425" marR="91425" marL="91425">
                    <a:solidFill>
                      <a:srgbClr val="D9D2E9"/>
                    </a:solidFill>
                  </a:tcPr>
                </a:tc>
              </a:tr>
              <a:tr h="529650">
                <a:tc>
                  <a:txBody>
                    <a:bodyPr>
                      <a:noAutofit/>
                    </a:bodyPr>
                    <a:lstStyle/>
                    <a:p>
                      <a:pPr lvl="0" rtl="0" algn="ctr">
                        <a:spcBef>
                          <a:spcPts val="0"/>
                        </a:spcBef>
                        <a:buNone/>
                      </a:pPr>
                      <a:r>
                        <a:rPr lang="en-US" sz="2200">
                          <a:latin typeface="Georgia"/>
                          <a:ea typeface="Georgia"/>
                          <a:cs typeface="Georgia"/>
                          <a:sym typeface="Georgia"/>
                        </a:rPr>
                        <a:t>Senior Design Engineer</a:t>
                      </a:r>
                    </a:p>
                  </a:txBody>
                  <a:tcPr marT="91425" marB="91425" marR="91425" marL="91425">
                    <a:solidFill>
                      <a:srgbClr val="C9DAF8"/>
                    </a:solidFill>
                  </a:tcPr>
                </a:tc>
                <a:tc>
                  <a:txBody>
                    <a:bodyPr>
                      <a:noAutofit/>
                    </a:bodyPr>
                    <a:lstStyle/>
                    <a:p>
                      <a:pPr lvl="0" rtl="0" algn="ctr">
                        <a:spcBef>
                          <a:spcPts val="0"/>
                        </a:spcBef>
                        <a:buNone/>
                      </a:pPr>
                      <a:r>
                        <a:rPr lang="en-US" sz="2200">
                          <a:latin typeface="Georgia"/>
                          <a:ea typeface="Georgia"/>
                          <a:cs typeface="Georgia"/>
                          <a:sym typeface="Georgia"/>
                        </a:rPr>
                        <a:t>Samuel Pesek</a:t>
                      </a:r>
                    </a:p>
                  </a:txBody>
                  <a:tcPr marT="91425" marB="91425" marR="91425" marL="91425">
                    <a:solidFill>
                      <a:srgbClr val="D9D2E9"/>
                    </a:solidFill>
                  </a:tcPr>
                </a:tc>
              </a:tr>
              <a:tr h="529650">
                <a:tc>
                  <a:txBody>
                    <a:bodyPr>
                      <a:noAutofit/>
                    </a:bodyPr>
                    <a:lstStyle/>
                    <a:p>
                      <a:pPr lvl="0" rtl="0" algn="ctr">
                        <a:spcBef>
                          <a:spcPts val="0"/>
                        </a:spcBef>
                        <a:buNone/>
                      </a:pPr>
                      <a:r>
                        <a:rPr lang="en-US" sz="2200">
                          <a:latin typeface="Georgia"/>
                          <a:ea typeface="Georgia"/>
                          <a:cs typeface="Georgia"/>
                          <a:sym typeface="Georgia"/>
                        </a:rPr>
                        <a:t>Senior Design Engineer</a:t>
                      </a:r>
                    </a:p>
                  </a:txBody>
                  <a:tcPr marT="91425" marB="91425" marR="91425" marL="91425">
                    <a:solidFill>
                      <a:srgbClr val="C9DAF8"/>
                    </a:solidFill>
                  </a:tcPr>
                </a:tc>
                <a:tc>
                  <a:txBody>
                    <a:bodyPr>
                      <a:noAutofit/>
                    </a:bodyPr>
                    <a:lstStyle/>
                    <a:p>
                      <a:pPr lvl="0" rtl="0" algn="ctr">
                        <a:spcBef>
                          <a:spcPts val="0"/>
                        </a:spcBef>
                        <a:buNone/>
                      </a:pPr>
                      <a:r>
                        <a:rPr lang="en-US" sz="2200">
                          <a:latin typeface="Georgia"/>
                          <a:ea typeface="Georgia"/>
                          <a:cs typeface="Georgia"/>
                          <a:sym typeface="Georgia"/>
                        </a:rPr>
                        <a:t>Cody Clark</a:t>
                      </a:r>
                    </a:p>
                  </a:txBody>
                  <a:tcPr marT="91425" marB="91425" marR="91425" marL="91425">
                    <a:solidFill>
                      <a:srgbClr val="D9D2E9"/>
                    </a:solidFill>
                  </a:tcPr>
                </a:tc>
              </a:tr>
            </a:tbl>
          </a:graphicData>
        </a:graphic>
      </p:graphicFrame>
      <p:sp>
        <p:nvSpPr>
          <p:cNvPr id="87" name="Shape 87"/>
          <p:cNvSpPr txBox="1"/>
          <p:nvPr/>
        </p:nvSpPr>
        <p:spPr>
          <a:xfrm>
            <a:off x="1177725" y="696675"/>
            <a:ext cx="1194299" cy="563999"/>
          </a:xfrm>
          <a:prstGeom prst="rect">
            <a:avLst/>
          </a:prstGeom>
          <a:noFill/>
          <a:ln>
            <a:noFill/>
          </a:ln>
        </p:spPr>
        <p:txBody>
          <a:bodyPr anchorCtr="0" anchor="t" bIns="91425" lIns="91425" rIns="91425" tIns="91425">
            <a:noAutofit/>
          </a:bodyPr>
          <a:lstStyle/>
          <a:p>
            <a:pPr>
              <a:spcBef>
                <a:spcPts val="0"/>
              </a:spcBef>
              <a:buNone/>
            </a:pPr>
            <a:r>
              <a:rPr b="1" lang="en-US" sz="2400"/>
              <a:t>2.6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1" type="body"/>
          </p:nvPr>
        </p:nvSpPr>
        <p:spPr>
          <a:xfrm>
            <a:off x="838200" y="1817725"/>
            <a:ext cx="10515599" cy="4351199"/>
          </a:xfrm>
          <a:prstGeom prst="rect">
            <a:avLst/>
          </a:prstGeom>
        </p:spPr>
        <p:txBody>
          <a:bodyPr anchorCtr="0" anchor="t" bIns="91425" lIns="91425" rIns="91425" tIns="91425">
            <a:noAutofit/>
          </a:bodyPr>
          <a:lstStyle/>
          <a:p>
            <a:pPr indent="-355600" lvl="0" marL="457200" rtl="0">
              <a:lnSpc>
                <a:spcPct val="200000"/>
              </a:lnSpc>
              <a:spcBef>
                <a:spcPts val="0"/>
              </a:spcBef>
              <a:buClr>
                <a:schemeClr val="dk1"/>
              </a:buClr>
              <a:buSzPct val="100000"/>
              <a:buFont typeface="Georgia"/>
              <a:buChar char="●"/>
            </a:pPr>
            <a:r>
              <a:rPr b="1" lang="en-US" sz="2000">
                <a:latin typeface="Georgia"/>
                <a:ea typeface="Georgia"/>
                <a:cs typeface="Georgia"/>
                <a:sym typeface="Georgia"/>
              </a:rPr>
              <a:t>Cryptographic Key Server and Client Model</a:t>
            </a:r>
          </a:p>
          <a:p>
            <a:pPr indent="-355600" lvl="1" marL="914400" rtl="0">
              <a:lnSpc>
                <a:spcPct val="200000"/>
              </a:lnSpc>
              <a:spcBef>
                <a:spcPts val="0"/>
              </a:spcBef>
              <a:buClr>
                <a:schemeClr val="dk1"/>
              </a:buClr>
              <a:buSzPct val="100000"/>
              <a:buFont typeface="Georgia"/>
              <a:buChar char="○"/>
            </a:pPr>
            <a:r>
              <a:rPr lang="en-US" sz="2000">
                <a:latin typeface="Georgia"/>
                <a:ea typeface="Georgia"/>
                <a:cs typeface="Georgia"/>
                <a:sym typeface="Georgia"/>
              </a:rPr>
              <a:t>Username/Password had too weak of security for customer’s requirements</a:t>
            </a:r>
          </a:p>
          <a:p>
            <a:pPr indent="-355600" lvl="1" marL="914400" rtl="0">
              <a:lnSpc>
                <a:spcPct val="200000"/>
              </a:lnSpc>
              <a:spcBef>
                <a:spcPts val="0"/>
              </a:spcBef>
              <a:buClr>
                <a:schemeClr val="dk1"/>
              </a:buClr>
              <a:buSzPct val="100000"/>
              <a:buFont typeface="Georgia"/>
              <a:buChar char="○"/>
            </a:pPr>
            <a:r>
              <a:rPr lang="en-US" sz="2000">
                <a:latin typeface="Georgia"/>
                <a:ea typeface="Georgia"/>
                <a:cs typeface="Georgia"/>
                <a:sym typeface="Georgia"/>
              </a:rPr>
              <a:t>Certificate would be too complex and expensive</a:t>
            </a:r>
          </a:p>
          <a:p>
            <a:pPr indent="-355600" lvl="1" marL="914400" rtl="0">
              <a:lnSpc>
                <a:spcPct val="200000"/>
              </a:lnSpc>
              <a:spcBef>
                <a:spcPts val="0"/>
              </a:spcBef>
              <a:buClr>
                <a:schemeClr val="dk1"/>
              </a:buClr>
              <a:buSzPct val="100000"/>
              <a:buFont typeface="Georgia"/>
              <a:buChar char="○"/>
            </a:pPr>
            <a:r>
              <a:rPr lang="en-US" sz="2000">
                <a:latin typeface="Georgia"/>
                <a:ea typeface="Georgia"/>
                <a:cs typeface="Georgia"/>
                <a:sym typeface="Georgia"/>
              </a:rPr>
              <a:t>Key server is central to radio itself - no external database needed</a:t>
            </a:r>
          </a:p>
          <a:p>
            <a:pPr indent="-355600" lvl="1" marL="914400" rtl="0">
              <a:lnSpc>
                <a:spcPct val="200000"/>
              </a:lnSpc>
              <a:spcBef>
                <a:spcPts val="0"/>
              </a:spcBef>
              <a:buClr>
                <a:schemeClr val="dk1"/>
              </a:buClr>
              <a:buSzPct val="100000"/>
              <a:buFont typeface="Georgia"/>
              <a:buChar char="○"/>
            </a:pPr>
            <a:r>
              <a:rPr lang="en-US" sz="2000">
                <a:latin typeface="Georgia"/>
                <a:ea typeface="Georgia"/>
                <a:cs typeface="Georgia"/>
                <a:sym typeface="Georgia"/>
              </a:rPr>
              <a:t>Use of cryptography is the most secure way of authentication and communication</a:t>
            </a:r>
          </a:p>
          <a:p>
            <a:pPr indent="-355600" lvl="1" marL="914400" rtl="0">
              <a:lnSpc>
                <a:spcPct val="200000"/>
              </a:lnSpc>
              <a:spcBef>
                <a:spcPts val="0"/>
              </a:spcBef>
              <a:buClr>
                <a:schemeClr val="dk1"/>
              </a:buClr>
              <a:buSzPct val="100000"/>
              <a:buFont typeface="Georgia"/>
              <a:buChar char="○"/>
            </a:pPr>
            <a:r>
              <a:rPr lang="en-US" sz="2000">
                <a:latin typeface="Georgia"/>
                <a:ea typeface="Georgia"/>
                <a:cs typeface="Georgia"/>
                <a:sym typeface="Georgia"/>
              </a:rPr>
              <a:t>This method of authentication could prove to work the best with Flex Radio.</a:t>
            </a:r>
          </a:p>
          <a:p>
            <a:pPr indent="0" lvl="0" marL="457200" rtl="0">
              <a:spcBef>
                <a:spcPts val="0"/>
              </a:spcBef>
              <a:buNone/>
            </a:pPr>
            <a:r>
              <a:t/>
            </a:r>
            <a:endParaRPr sz="2000">
              <a:solidFill>
                <a:schemeClr val="dk1"/>
              </a:solidFill>
              <a:latin typeface="Georgia"/>
              <a:ea typeface="Georgia"/>
              <a:cs typeface="Georgia"/>
              <a:sym typeface="Georgia"/>
            </a:endParaRPr>
          </a:p>
        </p:txBody>
      </p:sp>
      <p:sp>
        <p:nvSpPr>
          <p:cNvPr id="172" name="Shape 172"/>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Chosen Model</a:t>
            </a:r>
          </a:p>
        </p:txBody>
      </p:sp>
      <p:pic>
        <p:nvPicPr>
          <p:cNvPr id="173" name="Shape 17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74" name="Shape 17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75" name="Shape 17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76" name="Shape 176"/>
          <p:cNvPicPr preferRelativeResize="0"/>
          <p:nvPr/>
        </p:nvPicPr>
        <p:blipFill>
          <a:blip r:embed="rId6">
            <a:alphaModFix/>
          </a:blip>
          <a:stretch>
            <a:fillRect/>
          </a:stretch>
        </p:blipFill>
        <p:spPr>
          <a:xfrm>
            <a:off x="8819300" y="735975"/>
            <a:ext cx="3000374" cy="371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Proposed Design</a:t>
            </a:r>
          </a:p>
        </p:txBody>
      </p:sp>
      <p:sp>
        <p:nvSpPr>
          <p:cNvPr id="182" name="Shape 182"/>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A lightweight cryptographic key server database and the tools used to implement will be compiled onto the radio (eg. Dropbear, GnuPG, openSSH)</a:t>
            </a:r>
          </a:p>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Upon bootup of the radio, the key server daemon will listen for requests on its corresponding ports until an authenticated user has been accepted</a:t>
            </a:r>
          </a:p>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If the radio has access to the WAN, the location of the key server database is updated in a DynDNS lookup table for the client to find the location of the key server</a:t>
            </a:r>
          </a:p>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If the client making the request to the radio are within the LAN address range then SSH access to the radio is automatically opened and the client will then access a startup script to add/delete users</a:t>
            </a:r>
          </a:p>
        </p:txBody>
      </p:sp>
      <p:pic>
        <p:nvPicPr>
          <p:cNvPr id="183" name="Shape 18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84" name="Shape 18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85" name="Shape 18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86" name="Shape 186"/>
          <p:cNvPicPr preferRelativeResize="0"/>
          <p:nvPr/>
        </p:nvPicPr>
        <p:blipFill>
          <a:blip r:embed="rId6">
            <a:alphaModFix/>
          </a:blip>
          <a:stretch>
            <a:fillRect/>
          </a:stretch>
        </p:blipFill>
        <p:spPr>
          <a:xfrm>
            <a:off x="8801725" y="735975"/>
            <a:ext cx="3000374" cy="3714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Proposed Design</a:t>
            </a:r>
          </a:p>
        </p:txBody>
      </p:sp>
      <p:sp>
        <p:nvSpPr>
          <p:cNvPr id="192" name="Shape 192"/>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The client is then enabled to access the radio over WAN via SSH at which time the session begins, invoking a startup script that sends a challenge/response signed and encrypted message to the client (added user)</a:t>
            </a:r>
          </a:p>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The client decrypts the message and sends the response message back signed with the private key of the client and encrypted with the public key of the radio</a:t>
            </a:r>
          </a:p>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The radio decrypts and validates the message by the digital signature that was signed by comparing against the public key stored in the key server’s database</a:t>
            </a:r>
          </a:p>
          <a:p>
            <a:pPr indent="-355600" lvl="0" marL="457200" rtl="0">
              <a:lnSpc>
                <a:spcPct val="115000"/>
              </a:lnSpc>
              <a:spcBef>
                <a:spcPts val="0"/>
              </a:spcBef>
              <a:buClr>
                <a:schemeClr val="dk1"/>
              </a:buClr>
              <a:buSzPct val="100000"/>
              <a:buFont typeface="Georgia"/>
              <a:buChar char="•"/>
            </a:pPr>
            <a:r>
              <a:rPr lang="en-US" sz="2000">
                <a:solidFill>
                  <a:schemeClr val="dk1"/>
                </a:solidFill>
                <a:latin typeface="Georgia"/>
                <a:ea typeface="Georgia"/>
                <a:cs typeface="Georgia"/>
                <a:sym typeface="Georgia"/>
              </a:rPr>
              <a:t>The client then gains access to the radio’s services</a:t>
            </a:r>
          </a:p>
        </p:txBody>
      </p:sp>
      <p:pic>
        <p:nvPicPr>
          <p:cNvPr id="193" name="Shape 19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94" name="Shape 19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95" name="Shape 19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96" name="Shape 196"/>
          <p:cNvPicPr preferRelativeResize="0"/>
          <p:nvPr/>
        </p:nvPicPr>
        <p:blipFill>
          <a:blip r:embed="rId6">
            <a:alphaModFix/>
          </a:blip>
          <a:stretch>
            <a:fillRect/>
          </a:stretch>
        </p:blipFill>
        <p:spPr>
          <a:xfrm>
            <a:off x="8801725" y="735975"/>
            <a:ext cx="3000374" cy="3714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Block Diagram of Proposed Design</a:t>
            </a:r>
          </a:p>
        </p:txBody>
      </p:sp>
      <p:pic>
        <p:nvPicPr>
          <p:cNvPr id="202" name="Shape 20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03" name="Shape 20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04" name="Shape 20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05" name="Shape 205"/>
          <p:cNvPicPr preferRelativeResize="0"/>
          <p:nvPr/>
        </p:nvPicPr>
        <p:blipFill>
          <a:blip r:embed="rId6">
            <a:alphaModFix/>
          </a:blip>
          <a:stretch>
            <a:fillRect/>
          </a:stretch>
        </p:blipFill>
        <p:spPr>
          <a:xfrm>
            <a:off x="8863200" y="735975"/>
            <a:ext cx="3000374" cy="371475"/>
          </a:xfrm>
          <a:prstGeom prst="rect">
            <a:avLst/>
          </a:prstGeom>
          <a:noFill/>
          <a:ln>
            <a:noFill/>
          </a:ln>
        </p:spPr>
      </p:pic>
      <p:pic>
        <p:nvPicPr>
          <p:cNvPr id="206" name="Shape 206"/>
          <p:cNvPicPr preferRelativeResize="0"/>
          <p:nvPr/>
        </p:nvPicPr>
        <p:blipFill>
          <a:blip r:embed="rId7">
            <a:alphaModFix/>
          </a:blip>
          <a:stretch>
            <a:fillRect/>
          </a:stretch>
        </p:blipFill>
        <p:spPr>
          <a:xfrm>
            <a:off x="1070375" y="1383675"/>
            <a:ext cx="9902425" cy="50570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Implemented Design</a:t>
            </a:r>
          </a:p>
        </p:txBody>
      </p:sp>
      <p:pic>
        <p:nvPicPr>
          <p:cNvPr id="212" name="Shape 21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13" name="Shape 21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14" name="Shape 21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15" name="Shape 215"/>
          <p:cNvPicPr preferRelativeResize="0"/>
          <p:nvPr/>
        </p:nvPicPr>
        <p:blipFill>
          <a:blip r:embed="rId6">
            <a:alphaModFix/>
          </a:blip>
          <a:stretch>
            <a:fillRect/>
          </a:stretch>
        </p:blipFill>
        <p:spPr>
          <a:xfrm>
            <a:off x="8863200" y="735975"/>
            <a:ext cx="3000374" cy="371475"/>
          </a:xfrm>
          <a:prstGeom prst="rect">
            <a:avLst/>
          </a:prstGeom>
          <a:noFill/>
          <a:ln>
            <a:noFill/>
          </a:ln>
        </p:spPr>
      </p:pic>
      <p:sp>
        <p:nvSpPr>
          <p:cNvPr id="216" name="Shape 216"/>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A Raspberry Pi B+ was used to replicate the radio’s specifications </a:t>
            </a:r>
          </a:p>
          <a:p>
            <a:pPr indent="-368300" lvl="1" marL="9144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Similar operating system (linux) and microprocessor (ARM)</a:t>
            </a:r>
          </a:p>
          <a:p>
            <a:pPr indent="-368300" lvl="1" marL="9144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Didn’t want to damage our client’s provided SDR</a:t>
            </a:r>
          </a:p>
          <a:p>
            <a:pPr indent="0" lvl="0" marL="0" rtl="0">
              <a:lnSpc>
                <a:spcPct val="115000"/>
              </a:lnSpc>
              <a:spcBef>
                <a:spcPts val="0"/>
              </a:spcBef>
              <a:buNone/>
            </a:pPr>
            <a:r>
              <a:t/>
            </a:r>
            <a:endParaRPr sz="6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The Pi had to be configured in a couple different ways</a:t>
            </a:r>
          </a:p>
          <a:p>
            <a:pPr indent="-368300" lvl="1" marL="9144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Default user had to be added that had root and superuser privileges</a:t>
            </a:r>
          </a:p>
          <a:p>
            <a:pPr indent="-368300" lvl="1" marL="9144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NOIP’s Dynamic Update Client (DUC) was installed for remote access over WAN</a:t>
            </a:r>
          </a:p>
          <a:p>
            <a:pPr indent="-368300" lvl="1" marL="9144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SSH server/client configuration files were altered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Implemented Design</a:t>
            </a:r>
          </a:p>
        </p:txBody>
      </p:sp>
      <p:pic>
        <p:nvPicPr>
          <p:cNvPr id="222" name="Shape 22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23" name="Shape 22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24" name="Shape 22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25" name="Shape 225"/>
          <p:cNvPicPr preferRelativeResize="0"/>
          <p:nvPr/>
        </p:nvPicPr>
        <p:blipFill>
          <a:blip r:embed="rId6">
            <a:alphaModFix/>
          </a:blip>
          <a:stretch>
            <a:fillRect/>
          </a:stretch>
        </p:blipFill>
        <p:spPr>
          <a:xfrm>
            <a:off x="8863200" y="735975"/>
            <a:ext cx="3000374" cy="371475"/>
          </a:xfrm>
          <a:prstGeom prst="rect">
            <a:avLst/>
          </a:prstGeom>
          <a:noFill/>
          <a:ln>
            <a:noFill/>
          </a:ln>
        </p:spPr>
      </p:pic>
      <p:sp>
        <p:nvSpPr>
          <p:cNvPr id="226" name="Shape 226"/>
          <p:cNvSpPr txBox="1"/>
          <p:nvPr>
            <p:ph idx="1" type="body"/>
          </p:nvPr>
        </p:nvSpPr>
        <p:spPr>
          <a:xfrm>
            <a:off x="958975" y="1253400"/>
            <a:ext cx="10515599" cy="4351199"/>
          </a:xfrm>
          <a:prstGeom prst="rect">
            <a:avLst/>
          </a:prstGeom>
        </p:spPr>
        <p:txBody>
          <a:bodyPr anchorCtr="0" anchor="t" bIns="91425" lIns="91425" rIns="91425" tIns="91425">
            <a:noAutofit/>
          </a:bodyPr>
          <a:lstStyle/>
          <a:p>
            <a:pPr indent="0" marL="0" rtl="0">
              <a:lnSpc>
                <a:spcPct val="115000"/>
              </a:lnSpc>
              <a:spcBef>
                <a:spcPts val="0"/>
              </a:spcBef>
              <a:buNone/>
            </a:pPr>
            <a:r>
              <a:t/>
            </a:r>
            <a:endParaRPr sz="22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A default user was added with the privileges of root level admin access to add and delete users and groups through LAN  </a:t>
            </a:r>
          </a:p>
          <a:p>
            <a:pPr indent="0" lvl="0" marL="0" rtl="0">
              <a:lnSpc>
                <a:spcPct val="115000"/>
              </a:lnSpc>
              <a:spcBef>
                <a:spcPts val="0"/>
              </a:spcBef>
              <a:buNone/>
            </a:pPr>
            <a:r>
              <a:t/>
            </a:r>
            <a:endParaRPr sz="22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A hostname and domain name were created through a 3rd party source (NOIP.com) free of charge</a:t>
            </a:r>
          </a:p>
          <a:p>
            <a:pPr indent="0" lvl="0" marL="0" rtl="0">
              <a:lnSpc>
                <a:spcPct val="115000"/>
              </a:lnSpc>
              <a:spcBef>
                <a:spcPts val="0"/>
              </a:spcBef>
              <a:buNone/>
            </a:pPr>
            <a:r>
              <a:t/>
            </a:r>
            <a:endParaRPr sz="22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After downloading and configuring the NOIPS’s dynamic update client (DUC), the Pi was ready for remote access using a URL that was assigned from NOIP’s online hostname tool</a:t>
            </a:r>
          </a:p>
          <a:p>
            <a:pPr indent="0" lvl="0" marL="0" rtl="0">
              <a:lnSpc>
                <a:spcPct val="115000"/>
              </a:lnSpc>
              <a:spcBef>
                <a:spcPts val="0"/>
              </a:spcBef>
              <a:buNone/>
            </a:pPr>
            <a:r>
              <a:t/>
            </a:r>
            <a:endParaRPr sz="2200">
              <a:solidFill>
                <a:schemeClr val="dk1"/>
              </a:solidFill>
              <a:latin typeface="Georgia"/>
              <a:ea typeface="Georgia"/>
              <a:cs typeface="Georgia"/>
              <a:sym typeface="Georgi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Implemented Design</a:t>
            </a:r>
          </a:p>
        </p:txBody>
      </p:sp>
      <p:pic>
        <p:nvPicPr>
          <p:cNvPr id="232" name="Shape 23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33" name="Shape 23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34" name="Shape 23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35" name="Shape 235"/>
          <p:cNvPicPr preferRelativeResize="0"/>
          <p:nvPr/>
        </p:nvPicPr>
        <p:blipFill>
          <a:blip r:embed="rId6">
            <a:alphaModFix/>
          </a:blip>
          <a:stretch>
            <a:fillRect/>
          </a:stretch>
        </p:blipFill>
        <p:spPr>
          <a:xfrm>
            <a:off x="8863200" y="735975"/>
            <a:ext cx="3000374" cy="371475"/>
          </a:xfrm>
          <a:prstGeom prst="rect">
            <a:avLst/>
          </a:prstGeom>
          <a:noFill/>
          <a:ln>
            <a:noFill/>
          </a:ln>
        </p:spPr>
      </p:pic>
      <p:sp>
        <p:nvSpPr>
          <p:cNvPr id="236" name="Shape 236"/>
          <p:cNvSpPr txBox="1"/>
          <p:nvPr>
            <p:ph idx="1" type="body"/>
          </p:nvPr>
        </p:nvSpPr>
        <p:spPr>
          <a:xfrm>
            <a:off x="958975" y="1253400"/>
            <a:ext cx="10515599" cy="4351199"/>
          </a:xfrm>
          <a:prstGeom prst="rect">
            <a:avLst/>
          </a:prstGeom>
        </p:spPr>
        <p:txBody>
          <a:bodyPr anchorCtr="0" anchor="t" bIns="91425" lIns="91425" rIns="91425" tIns="91425">
            <a:noAutofit/>
          </a:bodyPr>
          <a:lstStyle/>
          <a:p>
            <a:pPr indent="0" lvl="0" marL="0" rtl="0">
              <a:lnSpc>
                <a:spcPct val="115000"/>
              </a:lnSpc>
              <a:spcBef>
                <a:spcPts val="0"/>
              </a:spcBef>
              <a:buNone/>
            </a:pPr>
            <a:r>
              <a:t/>
            </a:r>
            <a:endParaRPr sz="22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The IP address was dynamically updated from the Pi to ensure the correct network address translation (NAT) would stay current</a:t>
            </a:r>
          </a:p>
          <a:p>
            <a:pPr indent="0" lvl="0" marL="0" rtl="0">
              <a:lnSpc>
                <a:spcPct val="115000"/>
              </a:lnSpc>
              <a:spcBef>
                <a:spcPts val="0"/>
              </a:spcBef>
              <a:buNone/>
            </a:pPr>
            <a:r>
              <a:t/>
            </a:r>
            <a:endParaRPr sz="22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The user could then SSH into the Pi given the SSH files being configured properly which allowed the client to upload their SSH key pair, only over LAN</a:t>
            </a:r>
          </a:p>
          <a:p>
            <a:pPr indent="0" lvl="0" marL="0" rtl="0">
              <a:lnSpc>
                <a:spcPct val="115000"/>
              </a:lnSpc>
              <a:spcBef>
                <a:spcPts val="0"/>
              </a:spcBef>
              <a:buNone/>
            </a:pPr>
            <a:r>
              <a:t/>
            </a:r>
            <a:endParaRPr sz="2200">
              <a:solidFill>
                <a:schemeClr val="dk1"/>
              </a:solidFill>
              <a:latin typeface="Georgia"/>
              <a:ea typeface="Georgia"/>
              <a:cs typeface="Georgia"/>
              <a:sym typeface="Georgia"/>
            </a:endParaRPr>
          </a:p>
          <a:p>
            <a:pPr indent="-368300" lvl="0" marL="4572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Over WAN, the Pi validates the user via key pair and pw</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Block Diagram of Implemented Design</a:t>
            </a:r>
          </a:p>
        </p:txBody>
      </p:sp>
      <p:pic>
        <p:nvPicPr>
          <p:cNvPr id="242" name="Shape 24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43" name="Shape 24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44" name="Shape 24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45" name="Shape 245"/>
          <p:cNvPicPr preferRelativeResize="0"/>
          <p:nvPr/>
        </p:nvPicPr>
        <p:blipFill>
          <a:blip r:embed="rId6">
            <a:alphaModFix/>
          </a:blip>
          <a:stretch>
            <a:fillRect/>
          </a:stretch>
        </p:blipFill>
        <p:spPr>
          <a:xfrm>
            <a:off x="8863200" y="735975"/>
            <a:ext cx="3000374" cy="371475"/>
          </a:xfrm>
          <a:prstGeom prst="rect">
            <a:avLst/>
          </a:prstGeom>
          <a:noFill/>
          <a:ln>
            <a:noFill/>
          </a:ln>
        </p:spPr>
      </p:pic>
      <p:pic>
        <p:nvPicPr>
          <p:cNvPr id="246" name="Shape 246"/>
          <p:cNvPicPr preferRelativeResize="0"/>
          <p:nvPr/>
        </p:nvPicPr>
        <p:blipFill>
          <a:blip r:embed="rId7">
            <a:alphaModFix/>
          </a:blip>
          <a:stretch>
            <a:fillRect/>
          </a:stretch>
        </p:blipFill>
        <p:spPr>
          <a:xfrm>
            <a:off x="1989505" y="1690830"/>
            <a:ext cx="7450997" cy="45719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Problems Encountered</a:t>
            </a:r>
          </a:p>
        </p:txBody>
      </p:sp>
      <p:sp>
        <p:nvSpPr>
          <p:cNvPr id="252" name="Shape 252"/>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68300" lvl="0" marL="457200" marR="0" rtl="0" algn="l">
              <a:lnSpc>
                <a:spcPct val="115000"/>
              </a:lnSpc>
              <a:spcBef>
                <a:spcPts val="1000"/>
              </a:spcBef>
              <a:spcAft>
                <a:spcPts val="0"/>
              </a:spcAft>
              <a:buClr>
                <a:schemeClr val="dk1"/>
              </a:buClr>
              <a:buSzPct val="100000"/>
              <a:buFont typeface="Georgia"/>
              <a:buChar char="●"/>
            </a:pPr>
            <a:r>
              <a:rPr lang="en-US" sz="2200">
                <a:latin typeface="Georgia"/>
                <a:ea typeface="Georgia"/>
                <a:cs typeface="Georgia"/>
                <a:sym typeface="Georgia"/>
              </a:rPr>
              <a:t>Changing customer requirements after 1st semester</a:t>
            </a:r>
          </a:p>
          <a:p>
            <a:pPr indent="-368300" lvl="0" marL="457200" marR="0" rtl="0" algn="l">
              <a:lnSpc>
                <a:spcPct val="115000"/>
              </a:lnSpc>
              <a:spcBef>
                <a:spcPts val="1000"/>
              </a:spcBef>
              <a:spcAft>
                <a:spcPts val="0"/>
              </a:spcAft>
              <a:buClr>
                <a:schemeClr val="dk1"/>
              </a:buClr>
              <a:buSzPct val="100000"/>
              <a:buFont typeface="Georgia"/>
              <a:buChar char="●"/>
            </a:pPr>
            <a:r>
              <a:rPr lang="en-US" sz="2200">
                <a:latin typeface="Georgia"/>
                <a:ea typeface="Georgia"/>
                <a:cs typeface="Georgia"/>
                <a:sym typeface="Georgia"/>
              </a:rPr>
              <a:t>Spent a lot of time on research to gain the required knowledge to solve this design</a:t>
            </a:r>
          </a:p>
          <a:p>
            <a:pPr indent="-368300" lvl="0" marL="457200" marR="0" rtl="0" algn="l">
              <a:lnSpc>
                <a:spcPct val="115000"/>
              </a:lnSpc>
              <a:spcBef>
                <a:spcPts val="1000"/>
              </a:spcBef>
              <a:spcAft>
                <a:spcPts val="0"/>
              </a:spcAft>
              <a:buClr>
                <a:schemeClr val="dk1"/>
              </a:buClr>
              <a:buSzPct val="100000"/>
              <a:buFont typeface="Georgia"/>
              <a:buChar char="●"/>
            </a:pPr>
            <a:r>
              <a:rPr lang="en-US" sz="2200">
                <a:latin typeface="Georgia"/>
                <a:ea typeface="Georgia"/>
                <a:cs typeface="Georgia"/>
                <a:sym typeface="Georgia"/>
              </a:rPr>
              <a:t>Start-up scripts that would work behind the user’s interface </a:t>
            </a:r>
          </a:p>
          <a:p>
            <a:pPr indent="-368300" lvl="0" marL="457200" marR="0" rtl="0" algn="l">
              <a:lnSpc>
                <a:spcPct val="115000"/>
              </a:lnSpc>
              <a:spcBef>
                <a:spcPts val="1000"/>
              </a:spcBef>
              <a:spcAft>
                <a:spcPts val="0"/>
              </a:spcAft>
              <a:buClr>
                <a:schemeClr val="dk1"/>
              </a:buClr>
              <a:buSzPct val="100000"/>
              <a:buFont typeface="Georgia"/>
              <a:buChar char="●"/>
            </a:pPr>
            <a:r>
              <a:rPr lang="en-US" sz="2200">
                <a:latin typeface="Georgia"/>
                <a:ea typeface="Georgia"/>
                <a:cs typeface="Georgia"/>
                <a:sym typeface="Georgia"/>
              </a:rPr>
              <a:t>Challenge/response script that would check validity of user every (x) amount of time</a:t>
            </a:r>
          </a:p>
          <a:p>
            <a:pPr indent="-368300" lvl="0" marL="457200" marR="0" rtl="0" algn="l">
              <a:lnSpc>
                <a:spcPct val="115000"/>
              </a:lnSpc>
              <a:spcBef>
                <a:spcPts val="1000"/>
              </a:spcBef>
              <a:spcAft>
                <a:spcPts val="0"/>
              </a:spcAft>
              <a:buClr>
                <a:schemeClr val="dk1"/>
              </a:buClr>
              <a:buSzPct val="100000"/>
              <a:buFont typeface="Georgia"/>
              <a:buChar char="●"/>
            </a:pPr>
            <a:r>
              <a:rPr lang="en-US" sz="2200">
                <a:latin typeface="Georgia"/>
                <a:ea typeface="Georgia"/>
                <a:cs typeface="Georgia"/>
                <a:sym typeface="Georgia"/>
              </a:rPr>
              <a:t>The basic task of cryptographic security between the server/client using the public key method was done through </a:t>
            </a:r>
            <a:r>
              <a:rPr lang="en-US" sz="2200">
                <a:solidFill>
                  <a:schemeClr val="dk1"/>
                </a:solidFill>
                <a:latin typeface="Georgia"/>
                <a:ea typeface="Georgia"/>
                <a:cs typeface="Georgia"/>
                <a:sym typeface="Georgia"/>
              </a:rPr>
              <a:t>manual configuration of the Pi</a:t>
            </a:r>
          </a:p>
        </p:txBody>
      </p:sp>
      <p:pic>
        <p:nvPicPr>
          <p:cNvPr id="253" name="Shape 25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54" name="Shape 25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55" name="Shape 25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56" name="Shape 256"/>
          <p:cNvPicPr preferRelativeResize="0"/>
          <p:nvPr/>
        </p:nvPicPr>
        <p:blipFill>
          <a:blip r:embed="rId6">
            <a:alphaModFix/>
          </a:blip>
          <a:stretch>
            <a:fillRect/>
          </a:stretch>
        </p:blipFill>
        <p:spPr>
          <a:xfrm>
            <a:off x="8792950" y="735975"/>
            <a:ext cx="3000374" cy="3714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Validation Test Plan</a:t>
            </a:r>
          </a:p>
        </p:txBody>
      </p:sp>
      <p:pic>
        <p:nvPicPr>
          <p:cNvPr id="262" name="Shape 26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63" name="Shape 26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64" name="Shape 26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65" name="Shape 265"/>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838200" y="1817725"/>
            <a:ext cx="10515599" cy="4351199"/>
          </a:xfrm>
          <a:prstGeom prst="rect">
            <a:avLst/>
          </a:prstGeom>
        </p:spPr>
        <p:txBody>
          <a:bodyPr anchorCtr="0" anchor="t" bIns="91425" lIns="91425" rIns="91425" tIns="91425">
            <a:noAutofit/>
          </a:bodyPr>
          <a:lstStyle/>
          <a:p>
            <a:pPr indent="-393700" lvl="0" marL="457200" marR="0" rtl="0" algn="l">
              <a:lnSpc>
                <a:spcPct val="115000"/>
              </a:lnSpc>
              <a:spcBef>
                <a:spcPts val="1000"/>
              </a:spcBef>
              <a:spcAft>
                <a:spcPts val="0"/>
              </a:spcAft>
              <a:buClr>
                <a:schemeClr val="dk1"/>
              </a:buClr>
              <a:buSzPct val="100000"/>
              <a:buFont typeface="Arial"/>
              <a:buChar char="●"/>
            </a:pPr>
            <a:r>
              <a:rPr lang="en-US" sz="2600"/>
              <a:t>Background Information</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Design Details</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Validation Test Plan</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Impacts and Issues</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Schedule</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Budget</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Stretch Goals</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Future Upgrades</a:t>
            </a:r>
          </a:p>
          <a:p>
            <a:pPr indent="-393700" lvl="0" marL="457200" marR="0" rtl="0" algn="l">
              <a:lnSpc>
                <a:spcPct val="115000"/>
              </a:lnSpc>
              <a:spcBef>
                <a:spcPts val="1000"/>
              </a:spcBef>
              <a:spcAft>
                <a:spcPts val="0"/>
              </a:spcAft>
              <a:buClr>
                <a:schemeClr val="dk1"/>
              </a:buClr>
              <a:buSzPct val="100000"/>
              <a:buFont typeface="Arial"/>
              <a:buChar char="●"/>
            </a:pPr>
            <a:r>
              <a:rPr lang="en-US" sz="2600">
                <a:solidFill>
                  <a:schemeClr val="dk1"/>
                </a:solidFill>
              </a:rPr>
              <a:t>Conclusion</a:t>
            </a:r>
          </a:p>
        </p:txBody>
      </p:sp>
      <p:sp>
        <p:nvSpPr>
          <p:cNvPr id="93" name="Shape 93"/>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Outline</a:t>
            </a:r>
          </a:p>
        </p:txBody>
      </p:sp>
      <p:pic>
        <p:nvPicPr>
          <p:cNvPr id="94" name="Shape 94"/>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95" name="Shape 95"/>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96" name="Shape 96"/>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97" name="Shape 97"/>
          <p:cNvPicPr preferRelativeResize="0"/>
          <p:nvPr/>
        </p:nvPicPr>
        <p:blipFill>
          <a:blip r:embed="rId6">
            <a:alphaModFix/>
          </a:blip>
          <a:stretch>
            <a:fillRect/>
          </a:stretch>
        </p:blipFill>
        <p:spPr>
          <a:xfrm>
            <a:off x="8819300" y="735975"/>
            <a:ext cx="3000374" cy="3714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Validation Test Plan</a:t>
            </a:r>
          </a:p>
        </p:txBody>
      </p:sp>
      <p:pic>
        <p:nvPicPr>
          <p:cNvPr id="271" name="Shape 271"/>
          <p:cNvPicPr preferRelativeResize="0"/>
          <p:nvPr/>
        </p:nvPicPr>
        <p:blipFill>
          <a:blip r:embed="rId3">
            <a:alphaModFix/>
          </a:blip>
          <a:stretch>
            <a:fillRect/>
          </a:stretch>
        </p:blipFill>
        <p:spPr>
          <a:xfrm>
            <a:off x="222650" y="459750"/>
            <a:ext cx="847725" cy="923924"/>
          </a:xfrm>
          <a:prstGeom prst="rect">
            <a:avLst/>
          </a:prstGeom>
          <a:noFill/>
          <a:ln>
            <a:noFill/>
          </a:ln>
        </p:spPr>
      </p:pic>
      <p:sp>
        <p:nvSpPr>
          <p:cNvPr id="272" name="Shape 272"/>
          <p:cNvSpPr txBox="1"/>
          <p:nvPr>
            <p:ph idx="1" type="body"/>
          </p:nvPr>
        </p:nvSpPr>
        <p:spPr>
          <a:xfrm>
            <a:off x="806550" y="1825625"/>
            <a:ext cx="10515599" cy="4351199"/>
          </a:xfrm>
          <a:prstGeom prst="rect">
            <a:avLst/>
          </a:prstGeom>
        </p:spPr>
        <p:txBody>
          <a:bodyPr anchorCtr="0" anchor="t" bIns="91425" lIns="91425" rIns="91425" tIns="91425">
            <a:noAutofit/>
          </a:bodyPr>
          <a:lstStyle/>
          <a:p>
            <a:pPr indent="-368300" lvl="0" marL="457200" rtl="0">
              <a:lnSpc>
                <a:spcPct val="150000"/>
              </a:lnSpc>
              <a:spcBef>
                <a:spcPts val="0"/>
              </a:spcBef>
              <a:buClr>
                <a:schemeClr val="dk1"/>
              </a:buClr>
              <a:buSzPct val="100000"/>
              <a:buFont typeface="Georgia"/>
              <a:buChar char="●"/>
            </a:pPr>
            <a:r>
              <a:rPr lang="en-US" sz="2200">
                <a:latin typeface="Georgia"/>
                <a:ea typeface="Georgia"/>
                <a:cs typeface="Georgia"/>
                <a:sym typeface="Georgia"/>
              </a:rPr>
              <a:t>Test Cases</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Default user can access the Pi only over LAN</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Restricting access from unauthorized users on LAN/WAN</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New user can upload public key only over LAN</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User can access Pi over LAN with password authentication</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User can access Pi over WAN with public key and pw authentication</a:t>
            </a:r>
          </a:p>
        </p:txBody>
      </p:sp>
      <p:pic>
        <p:nvPicPr>
          <p:cNvPr id="273" name="Shape 27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74" name="Shape 27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75" name="Shape 275"/>
          <p:cNvPicPr preferRelativeResize="0"/>
          <p:nvPr/>
        </p:nvPicPr>
        <p:blipFill>
          <a:blip r:embed="rId6">
            <a:alphaModFix/>
          </a:blip>
          <a:stretch>
            <a:fillRect/>
          </a:stretch>
        </p:blipFill>
        <p:spPr>
          <a:xfrm>
            <a:off x="8792950" y="735975"/>
            <a:ext cx="3000374" cy="3714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Validation Test Results</a:t>
            </a:r>
          </a:p>
        </p:txBody>
      </p:sp>
      <p:pic>
        <p:nvPicPr>
          <p:cNvPr id="281" name="Shape 281"/>
          <p:cNvPicPr preferRelativeResize="0"/>
          <p:nvPr/>
        </p:nvPicPr>
        <p:blipFill>
          <a:blip r:embed="rId3">
            <a:alphaModFix/>
          </a:blip>
          <a:stretch>
            <a:fillRect/>
          </a:stretch>
        </p:blipFill>
        <p:spPr>
          <a:xfrm>
            <a:off x="222650" y="459750"/>
            <a:ext cx="847725" cy="923924"/>
          </a:xfrm>
          <a:prstGeom prst="rect">
            <a:avLst/>
          </a:prstGeom>
          <a:noFill/>
          <a:ln>
            <a:noFill/>
          </a:ln>
        </p:spPr>
      </p:pic>
      <p:sp>
        <p:nvSpPr>
          <p:cNvPr id="282" name="Shape 282"/>
          <p:cNvSpPr txBox="1"/>
          <p:nvPr>
            <p:ph idx="1" type="body"/>
          </p:nvPr>
        </p:nvSpPr>
        <p:spPr>
          <a:xfrm>
            <a:off x="806550" y="1825625"/>
            <a:ext cx="10515599" cy="4351199"/>
          </a:xfrm>
          <a:prstGeom prst="rect">
            <a:avLst/>
          </a:prstGeom>
        </p:spPr>
        <p:txBody>
          <a:bodyPr anchorCtr="0" anchor="t" bIns="91425" lIns="91425" rIns="91425" tIns="91425">
            <a:noAutofit/>
          </a:bodyPr>
          <a:lstStyle/>
          <a:p>
            <a:pPr indent="-368300" lvl="0" marL="457200" rtl="0">
              <a:lnSpc>
                <a:spcPct val="15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Test Cases</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Default user can access the Pi only over LAN - </a:t>
            </a:r>
            <a:r>
              <a:rPr b="1" lang="en-US" sz="2200">
                <a:solidFill>
                  <a:schemeClr val="dk1"/>
                </a:solidFill>
                <a:latin typeface="Georgia"/>
                <a:ea typeface="Georgia"/>
                <a:cs typeface="Georgia"/>
                <a:sym typeface="Georgia"/>
              </a:rPr>
              <a:t>Pass</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Restricting access from unauthorized users on LAN/WAN - </a:t>
            </a:r>
            <a:r>
              <a:rPr b="1" lang="en-US" sz="2200">
                <a:solidFill>
                  <a:schemeClr val="dk1"/>
                </a:solidFill>
                <a:latin typeface="Georgia"/>
                <a:ea typeface="Georgia"/>
                <a:cs typeface="Georgia"/>
                <a:sym typeface="Georgia"/>
              </a:rPr>
              <a:t>Pass</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New user can upload public key only over LAN - </a:t>
            </a:r>
            <a:r>
              <a:rPr b="1" lang="en-US" sz="2200">
                <a:solidFill>
                  <a:schemeClr val="dk1"/>
                </a:solidFill>
                <a:latin typeface="Georgia"/>
                <a:ea typeface="Georgia"/>
                <a:cs typeface="Georgia"/>
                <a:sym typeface="Georgia"/>
              </a:rPr>
              <a:t>Pass</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User can access Pi over LAN with password authentication - </a:t>
            </a:r>
            <a:r>
              <a:rPr b="1" lang="en-US" sz="2200">
                <a:solidFill>
                  <a:schemeClr val="dk1"/>
                </a:solidFill>
                <a:latin typeface="Georgia"/>
                <a:ea typeface="Georgia"/>
                <a:cs typeface="Georgia"/>
                <a:sym typeface="Georgia"/>
              </a:rPr>
              <a:t>Pass</a:t>
            </a:r>
          </a:p>
          <a:p>
            <a:pPr indent="-368300" lvl="1" marL="914400" rtl="0">
              <a:lnSpc>
                <a:spcPct val="200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User can access Pi over WAN with public key and pw authentication - </a:t>
            </a:r>
            <a:r>
              <a:rPr b="1" lang="en-US" sz="2200">
                <a:solidFill>
                  <a:schemeClr val="dk1"/>
                </a:solidFill>
                <a:latin typeface="Georgia"/>
                <a:ea typeface="Georgia"/>
                <a:cs typeface="Georgia"/>
                <a:sym typeface="Georgia"/>
              </a:rPr>
              <a:t>Pass</a:t>
            </a:r>
          </a:p>
        </p:txBody>
      </p:sp>
      <p:pic>
        <p:nvPicPr>
          <p:cNvPr id="283" name="Shape 28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84" name="Shape 28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85" name="Shape 285"/>
          <p:cNvPicPr preferRelativeResize="0"/>
          <p:nvPr/>
        </p:nvPicPr>
        <p:blipFill>
          <a:blip r:embed="rId6">
            <a:alphaModFix/>
          </a:blip>
          <a:stretch>
            <a:fillRect/>
          </a:stretch>
        </p:blipFill>
        <p:spPr>
          <a:xfrm>
            <a:off x="8792950" y="735975"/>
            <a:ext cx="3000374" cy="37147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Impacts and Issues</a:t>
            </a:r>
          </a:p>
        </p:txBody>
      </p:sp>
      <p:pic>
        <p:nvPicPr>
          <p:cNvPr id="291" name="Shape 291"/>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292" name="Shape 292"/>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293" name="Shape 293"/>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294" name="Shape 294"/>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Impacts and Issues</a:t>
            </a:r>
          </a:p>
        </p:txBody>
      </p:sp>
      <p:sp>
        <p:nvSpPr>
          <p:cNvPr id="300" name="Shape 300"/>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68300" lvl="0" marL="457200" rtl="0">
              <a:lnSpc>
                <a:spcPct val="115000"/>
              </a:lnSpc>
              <a:spcBef>
                <a:spcPts val="0"/>
              </a:spcBef>
              <a:buClr>
                <a:schemeClr val="dk1"/>
              </a:buClr>
              <a:buSzPct val="100000"/>
              <a:buFont typeface="Georgia"/>
              <a:buChar char="●"/>
            </a:pPr>
            <a:r>
              <a:rPr b="1" lang="en-US" sz="2200">
                <a:latin typeface="Georgia"/>
                <a:ea typeface="Georgia"/>
                <a:cs typeface="Georgia"/>
                <a:sym typeface="Georgia"/>
              </a:rPr>
              <a:t>Societal Impact</a:t>
            </a:r>
          </a:p>
          <a:p>
            <a:pPr indent="-368300" lvl="1" marL="914400" rtl="0">
              <a:lnSpc>
                <a:spcPct val="115000"/>
              </a:lnSpc>
              <a:spcBef>
                <a:spcPts val="0"/>
              </a:spcBef>
              <a:buClr>
                <a:schemeClr val="dk1"/>
              </a:buClr>
              <a:buSzPct val="100000"/>
              <a:buFont typeface="Georgia"/>
              <a:buChar char="○"/>
            </a:pPr>
            <a:r>
              <a:rPr lang="en-US" sz="2200">
                <a:latin typeface="Georgia"/>
                <a:ea typeface="Georgia"/>
                <a:cs typeface="Georgia"/>
                <a:sym typeface="Georgia"/>
              </a:rPr>
              <a:t>Our model would provide the user a safe and secure remote</a:t>
            </a:r>
            <a:r>
              <a:rPr b="1" lang="en-US" sz="2200">
                <a:latin typeface="Georgia"/>
                <a:ea typeface="Georgia"/>
                <a:cs typeface="Georgia"/>
                <a:sym typeface="Georgia"/>
              </a:rPr>
              <a:t> </a:t>
            </a:r>
            <a:r>
              <a:rPr lang="en-US" sz="2200">
                <a:latin typeface="Georgia"/>
                <a:ea typeface="Georgia"/>
                <a:cs typeface="Georgia"/>
                <a:sym typeface="Georgia"/>
              </a:rPr>
              <a:t>connection to their internet connected SDRs</a:t>
            </a:r>
          </a:p>
          <a:p>
            <a:pPr indent="-368300" lvl="0" marL="457200" rtl="0">
              <a:lnSpc>
                <a:spcPct val="115000"/>
              </a:lnSpc>
              <a:spcBef>
                <a:spcPts val="0"/>
              </a:spcBef>
              <a:buClr>
                <a:schemeClr val="dk1"/>
              </a:buClr>
              <a:buSzPct val="100000"/>
              <a:buFont typeface="Georgia"/>
              <a:buChar char="●"/>
            </a:pPr>
            <a:r>
              <a:rPr b="1" lang="en-US" sz="2200">
                <a:latin typeface="Georgia"/>
                <a:ea typeface="Georgia"/>
                <a:cs typeface="Georgia"/>
                <a:sym typeface="Georgia"/>
              </a:rPr>
              <a:t>Environmental Impact</a:t>
            </a:r>
          </a:p>
          <a:p>
            <a:pPr indent="-368300" lvl="1" marL="914400" rtl="0">
              <a:lnSpc>
                <a:spcPct val="115000"/>
              </a:lnSpc>
              <a:spcBef>
                <a:spcPts val="0"/>
              </a:spcBef>
              <a:buClr>
                <a:schemeClr val="dk1"/>
              </a:buClr>
              <a:buSzPct val="100000"/>
              <a:buFont typeface="Georgia"/>
              <a:buChar char="○"/>
            </a:pPr>
            <a:r>
              <a:rPr lang="en-US" sz="2200">
                <a:latin typeface="Georgia"/>
                <a:ea typeface="Georgia"/>
                <a:cs typeface="Georgia"/>
                <a:sym typeface="Georgia"/>
              </a:rPr>
              <a:t>Unauthorized transmission of radio broadcasts</a:t>
            </a:r>
          </a:p>
          <a:p>
            <a:pPr indent="-368300" lvl="0" marL="457200" rtl="0">
              <a:lnSpc>
                <a:spcPct val="115000"/>
              </a:lnSpc>
              <a:spcBef>
                <a:spcPts val="0"/>
              </a:spcBef>
              <a:buClr>
                <a:schemeClr val="dk1"/>
              </a:buClr>
              <a:buSzPct val="100000"/>
              <a:buFont typeface="Georgia"/>
              <a:buChar char="●"/>
            </a:pPr>
            <a:r>
              <a:rPr b="1" lang="en-US" sz="2200">
                <a:latin typeface="Georgia"/>
                <a:ea typeface="Georgia"/>
                <a:cs typeface="Georgia"/>
                <a:sym typeface="Georgia"/>
              </a:rPr>
              <a:t>Security Issue</a:t>
            </a:r>
          </a:p>
          <a:p>
            <a:pPr indent="-368300" lvl="1" marL="914400" rtl="0">
              <a:lnSpc>
                <a:spcPct val="115000"/>
              </a:lnSpc>
              <a:spcBef>
                <a:spcPts val="0"/>
              </a:spcBef>
              <a:buClr>
                <a:schemeClr val="dk1"/>
              </a:buClr>
              <a:buSzPct val="100000"/>
              <a:buFont typeface="Georgia"/>
              <a:buChar char="○"/>
            </a:pPr>
            <a:r>
              <a:rPr lang="en-US" sz="2200">
                <a:latin typeface="Georgia"/>
                <a:ea typeface="Georgia"/>
                <a:cs typeface="Georgia"/>
                <a:sym typeface="Georgia"/>
              </a:rPr>
              <a:t>Exposure of a user’s personal information to potential hackers</a:t>
            </a:r>
          </a:p>
          <a:p>
            <a:pPr indent="-368300" lvl="0" marL="457200" rtl="0">
              <a:lnSpc>
                <a:spcPct val="115000"/>
              </a:lnSpc>
              <a:spcBef>
                <a:spcPts val="0"/>
              </a:spcBef>
              <a:buClr>
                <a:schemeClr val="dk1"/>
              </a:buClr>
              <a:buSzPct val="100000"/>
              <a:buFont typeface="Georgia"/>
              <a:buChar char="●"/>
            </a:pPr>
            <a:r>
              <a:rPr b="1" lang="en-US" sz="2200">
                <a:latin typeface="Georgia"/>
                <a:ea typeface="Georgia"/>
                <a:cs typeface="Georgia"/>
                <a:sym typeface="Georgia"/>
              </a:rPr>
              <a:t>Ethical Issue</a:t>
            </a:r>
          </a:p>
          <a:p>
            <a:pPr indent="-368300" lvl="1" marL="914400" rtl="0">
              <a:lnSpc>
                <a:spcPct val="115000"/>
              </a:lnSpc>
              <a:spcBef>
                <a:spcPts val="0"/>
              </a:spcBef>
              <a:buClr>
                <a:schemeClr val="dk1"/>
              </a:buClr>
              <a:buSzPct val="100000"/>
              <a:buFont typeface="Georgia"/>
              <a:buChar char="○"/>
            </a:pPr>
            <a:r>
              <a:rPr lang="en-US" sz="2200">
                <a:solidFill>
                  <a:schemeClr val="dk1"/>
                </a:solidFill>
                <a:latin typeface="Georgia"/>
                <a:ea typeface="Georgia"/>
                <a:cs typeface="Georgia"/>
                <a:sym typeface="Georgia"/>
              </a:rPr>
              <a:t>Client doesn’t want the system to be compromised and a hacker to be able to take control of a lot of radios and create mass controllable bots of SDRs</a:t>
            </a:r>
          </a:p>
        </p:txBody>
      </p:sp>
      <p:pic>
        <p:nvPicPr>
          <p:cNvPr id="301" name="Shape 301"/>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02" name="Shape 302"/>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03" name="Shape 303"/>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04" name="Shape 304"/>
          <p:cNvPicPr preferRelativeResize="0"/>
          <p:nvPr/>
        </p:nvPicPr>
        <p:blipFill>
          <a:blip r:embed="rId6">
            <a:alphaModFix/>
          </a:blip>
          <a:stretch>
            <a:fillRect/>
          </a:stretch>
        </p:blipFill>
        <p:spPr>
          <a:xfrm>
            <a:off x="8792950" y="735975"/>
            <a:ext cx="3000374" cy="3714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Schedule</a:t>
            </a:r>
          </a:p>
        </p:txBody>
      </p:sp>
      <p:pic>
        <p:nvPicPr>
          <p:cNvPr id="310" name="Shape 310"/>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11" name="Shape 311"/>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12" name="Shape 312"/>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13" name="Shape 313"/>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Schedule</a:t>
            </a:r>
          </a:p>
        </p:txBody>
      </p:sp>
      <p:pic>
        <p:nvPicPr>
          <p:cNvPr id="319" name="Shape 319"/>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20" name="Shape 320"/>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21" name="Shape 321"/>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22" name="Shape 322"/>
          <p:cNvPicPr preferRelativeResize="0"/>
          <p:nvPr/>
        </p:nvPicPr>
        <p:blipFill>
          <a:blip r:embed="rId6">
            <a:alphaModFix/>
          </a:blip>
          <a:stretch>
            <a:fillRect/>
          </a:stretch>
        </p:blipFill>
        <p:spPr>
          <a:xfrm>
            <a:off x="8819300" y="735975"/>
            <a:ext cx="3000374" cy="371475"/>
          </a:xfrm>
          <a:prstGeom prst="rect">
            <a:avLst/>
          </a:prstGeom>
          <a:noFill/>
          <a:ln>
            <a:noFill/>
          </a:ln>
        </p:spPr>
      </p:pic>
      <p:sp>
        <p:nvSpPr>
          <p:cNvPr id="323" name="Shape 323"/>
          <p:cNvSpPr/>
          <p:nvPr/>
        </p:nvSpPr>
        <p:spPr>
          <a:xfrm>
            <a:off x="846175" y="1957475"/>
            <a:ext cx="4558800" cy="626100"/>
          </a:xfrm>
          <a:prstGeom prst="snip2SameRect">
            <a:avLst>
              <a:gd fmla="val 16667" name="adj1"/>
              <a:gd fmla="val 0" name="adj2"/>
            </a:avLst>
          </a:prstGeom>
          <a:solidFill>
            <a:srgbClr val="7F6000"/>
          </a:solidFill>
          <a:ln cap="flat" w="19050">
            <a:solidFill>
              <a:srgbClr val="5B0F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Fall 2014 Semester</a:t>
            </a:r>
          </a:p>
        </p:txBody>
      </p:sp>
      <p:sp>
        <p:nvSpPr>
          <p:cNvPr id="324" name="Shape 324"/>
          <p:cNvSpPr/>
          <p:nvPr/>
        </p:nvSpPr>
        <p:spPr>
          <a:xfrm>
            <a:off x="5682425" y="1957475"/>
            <a:ext cx="5663399" cy="626100"/>
          </a:xfrm>
          <a:prstGeom prst="snip2SameRect">
            <a:avLst>
              <a:gd fmla="val 16667" name="adj1"/>
              <a:gd fmla="val 0" name="adj2"/>
            </a:avLst>
          </a:prstGeom>
          <a:solidFill>
            <a:srgbClr val="A61C00"/>
          </a:solidFill>
          <a:ln cap="flat" w="19050">
            <a:solidFill>
              <a:srgbClr val="7F6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Spring 2015 Semester</a:t>
            </a:r>
          </a:p>
        </p:txBody>
      </p:sp>
      <p:sp>
        <p:nvSpPr>
          <p:cNvPr id="325" name="Shape 325"/>
          <p:cNvSpPr/>
          <p:nvPr/>
        </p:nvSpPr>
        <p:spPr>
          <a:xfrm>
            <a:off x="846187" y="2823987"/>
            <a:ext cx="1015825" cy="844125"/>
          </a:xfrm>
          <a:prstGeom prst="flowChartOffpageConnector">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t>17/Sep/14</a:t>
            </a:r>
          </a:p>
        </p:txBody>
      </p:sp>
      <p:sp>
        <p:nvSpPr>
          <p:cNvPr id="326" name="Shape 326"/>
          <p:cNvSpPr/>
          <p:nvPr/>
        </p:nvSpPr>
        <p:spPr>
          <a:xfrm>
            <a:off x="2022087" y="2823987"/>
            <a:ext cx="1015825" cy="844125"/>
          </a:xfrm>
          <a:prstGeom prst="flowChartOffpageConnector">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solidFill>
                  <a:srgbClr val="000000"/>
                </a:solidFill>
              </a:rPr>
              <a:t>08/Oct/14</a:t>
            </a:r>
          </a:p>
        </p:txBody>
      </p:sp>
      <p:sp>
        <p:nvSpPr>
          <p:cNvPr id="327" name="Shape 327"/>
          <p:cNvSpPr/>
          <p:nvPr/>
        </p:nvSpPr>
        <p:spPr>
          <a:xfrm>
            <a:off x="3197987" y="2823987"/>
            <a:ext cx="1015825" cy="844125"/>
          </a:xfrm>
          <a:prstGeom prst="flowChartOffpageConnector">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solidFill>
                  <a:srgbClr val="000000"/>
                </a:solidFill>
              </a:rPr>
              <a:t>12/Nov/14</a:t>
            </a:r>
          </a:p>
        </p:txBody>
      </p:sp>
      <p:sp>
        <p:nvSpPr>
          <p:cNvPr id="328" name="Shape 328"/>
          <p:cNvSpPr/>
          <p:nvPr/>
        </p:nvSpPr>
        <p:spPr>
          <a:xfrm>
            <a:off x="4373903" y="2823987"/>
            <a:ext cx="1015825" cy="844125"/>
          </a:xfrm>
          <a:prstGeom prst="flowChartOffpageConnector">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solidFill>
                  <a:srgbClr val="000000"/>
                </a:solidFill>
              </a:rPr>
              <a:t>05/Dec/14</a:t>
            </a:r>
          </a:p>
        </p:txBody>
      </p:sp>
      <p:sp>
        <p:nvSpPr>
          <p:cNvPr id="329" name="Shape 329"/>
          <p:cNvSpPr/>
          <p:nvPr/>
        </p:nvSpPr>
        <p:spPr>
          <a:xfrm>
            <a:off x="838537" y="4139262"/>
            <a:ext cx="1015800" cy="1251899"/>
          </a:xfrm>
          <a:prstGeom prst="flowChartAlternateProcess">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000"/>
              <a:t>Project Structuring &amp; Conceptual Design</a:t>
            </a:r>
          </a:p>
        </p:txBody>
      </p:sp>
      <p:sp>
        <p:nvSpPr>
          <p:cNvPr id="330" name="Shape 330"/>
          <p:cNvSpPr/>
          <p:nvPr/>
        </p:nvSpPr>
        <p:spPr>
          <a:xfrm>
            <a:off x="2022112" y="4139262"/>
            <a:ext cx="1015800" cy="1251899"/>
          </a:xfrm>
          <a:prstGeom prst="flowChartAlternateProcess">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Design Phase 1</a:t>
            </a:r>
            <a:r>
              <a:rPr lang="en-US" sz="1100"/>
              <a:t> Resource problem &amp; potential methods to solve</a:t>
            </a:r>
          </a:p>
        </p:txBody>
      </p:sp>
      <p:sp>
        <p:nvSpPr>
          <p:cNvPr id="331" name="Shape 331"/>
          <p:cNvSpPr/>
          <p:nvPr/>
        </p:nvSpPr>
        <p:spPr>
          <a:xfrm>
            <a:off x="3205687" y="4139262"/>
            <a:ext cx="1015800" cy="1251899"/>
          </a:xfrm>
          <a:prstGeom prst="flowChartAlternateProcess">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Design Phase 2 </a:t>
            </a:r>
            <a:r>
              <a:rPr lang="en-US" sz="1100"/>
              <a:t>Develop several solutions for problem</a:t>
            </a:r>
          </a:p>
        </p:txBody>
      </p:sp>
      <p:sp>
        <p:nvSpPr>
          <p:cNvPr id="332" name="Shape 332"/>
          <p:cNvSpPr/>
          <p:nvPr/>
        </p:nvSpPr>
        <p:spPr>
          <a:xfrm>
            <a:off x="4389262" y="4139262"/>
            <a:ext cx="1015800" cy="1251899"/>
          </a:xfrm>
          <a:prstGeom prst="flowChartAlternateProcess">
            <a:avLst/>
          </a:prstGeom>
          <a:solidFill>
            <a:srgbClr val="9FC5E8"/>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Present</a:t>
            </a:r>
            <a:r>
              <a:rPr lang="en-US" sz="1100"/>
              <a:t> Potential Solutions</a:t>
            </a:r>
            <a:r>
              <a:rPr lang="en-US" sz="1000"/>
              <a:t> </a:t>
            </a:r>
          </a:p>
        </p:txBody>
      </p:sp>
      <p:sp>
        <p:nvSpPr>
          <p:cNvPr id="333" name="Shape 333"/>
          <p:cNvSpPr/>
          <p:nvPr/>
        </p:nvSpPr>
        <p:spPr>
          <a:xfrm>
            <a:off x="5682437" y="2823987"/>
            <a:ext cx="1015825" cy="844125"/>
          </a:xfrm>
          <a:prstGeom prst="flowChartOffpageConnector">
            <a:avLst/>
          </a:prstGeom>
          <a:solidFill>
            <a:srgbClr val="00FF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solidFill>
                  <a:srgbClr val="000000"/>
                </a:solidFill>
              </a:rPr>
              <a:t>15/Jan/15</a:t>
            </a:r>
          </a:p>
        </p:txBody>
      </p:sp>
      <p:sp>
        <p:nvSpPr>
          <p:cNvPr id="334" name="Shape 334"/>
          <p:cNvSpPr/>
          <p:nvPr/>
        </p:nvSpPr>
        <p:spPr>
          <a:xfrm>
            <a:off x="5690150" y="4139262"/>
            <a:ext cx="1015800" cy="1251899"/>
          </a:xfrm>
          <a:prstGeom prst="flowChartAlternateProcess">
            <a:avLst/>
          </a:prstGeom>
          <a:solidFill>
            <a:srgbClr val="00FF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Select </a:t>
            </a:r>
            <a:r>
              <a:rPr lang="en-US" sz="1100"/>
              <a:t>a solution to implement</a:t>
            </a:r>
          </a:p>
        </p:txBody>
      </p:sp>
      <p:sp>
        <p:nvSpPr>
          <p:cNvPr id="335" name="Shape 335"/>
          <p:cNvSpPr/>
          <p:nvPr/>
        </p:nvSpPr>
        <p:spPr>
          <a:xfrm>
            <a:off x="6844329" y="2823987"/>
            <a:ext cx="1015825" cy="844125"/>
          </a:xfrm>
          <a:prstGeom prst="flowChartOffpageConnector">
            <a:avLst/>
          </a:prstGeom>
          <a:solidFill>
            <a:srgbClr val="00FF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solidFill>
                  <a:srgbClr val="000000"/>
                </a:solidFill>
              </a:rPr>
              <a:t>1</a:t>
            </a:r>
            <a:r>
              <a:rPr lang="en-US" sz="1200"/>
              <a:t>1</a:t>
            </a:r>
            <a:r>
              <a:rPr lang="en-US" sz="1200">
                <a:solidFill>
                  <a:srgbClr val="000000"/>
                </a:solidFill>
              </a:rPr>
              <a:t>/</a:t>
            </a:r>
            <a:r>
              <a:rPr lang="en-US" sz="1200"/>
              <a:t>Mar</a:t>
            </a:r>
            <a:r>
              <a:rPr lang="en-US" sz="1200">
                <a:solidFill>
                  <a:srgbClr val="000000"/>
                </a:solidFill>
              </a:rPr>
              <a:t>/15</a:t>
            </a:r>
          </a:p>
        </p:txBody>
      </p:sp>
      <p:sp>
        <p:nvSpPr>
          <p:cNvPr id="336" name="Shape 336"/>
          <p:cNvSpPr/>
          <p:nvPr/>
        </p:nvSpPr>
        <p:spPr>
          <a:xfrm>
            <a:off x="6844325" y="4139262"/>
            <a:ext cx="1015800" cy="1251899"/>
          </a:xfrm>
          <a:prstGeom prst="flowChartAlternateProcess">
            <a:avLst/>
          </a:prstGeom>
          <a:solidFill>
            <a:srgbClr val="00FF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Implement </a:t>
            </a:r>
            <a:r>
              <a:rPr lang="en-US" sz="1100"/>
              <a:t>the chosen solution into a working model</a:t>
            </a:r>
          </a:p>
        </p:txBody>
      </p:sp>
      <p:sp>
        <p:nvSpPr>
          <p:cNvPr id="337" name="Shape 337"/>
          <p:cNvSpPr/>
          <p:nvPr/>
        </p:nvSpPr>
        <p:spPr>
          <a:xfrm>
            <a:off x="8006187" y="2823987"/>
            <a:ext cx="1015825" cy="844125"/>
          </a:xfrm>
          <a:prstGeom prst="flowChartOffpageConnector">
            <a:avLst/>
          </a:prstGeom>
          <a:solidFill>
            <a:srgbClr val="FF99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t>30</a:t>
            </a:r>
            <a:r>
              <a:rPr lang="en-US" sz="1200">
                <a:solidFill>
                  <a:srgbClr val="000000"/>
                </a:solidFill>
              </a:rPr>
              <a:t>/Mar/1</a:t>
            </a:r>
            <a:r>
              <a:rPr lang="en-US" sz="1200"/>
              <a:t>5</a:t>
            </a:r>
          </a:p>
        </p:txBody>
      </p:sp>
      <p:sp>
        <p:nvSpPr>
          <p:cNvPr id="338" name="Shape 338"/>
          <p:cNvSpPr/>
          <p:nvPr/>
        </p:nvSpPr>
        <p:spPr>
          <a:xfrm>
            <a:off x="7998487" y="4139262"/>
            <a:ext cx="1015800" cy="1251899"/>
          </a:xfrm>
          <a:prstGeom prst="flowChartAlternateProcess">
            <a:avLst/>
          </a:prstGeom>
          <a:solidFill>
            <a:srgbClr val="FF99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CDR Presentat-ion</a:t>
            </a:r>
          </a:p>
        </p:txBody>
      </p:sp>
      <p:sp>
        <p:nvSpPr>
          <p:cNvPr id="339" name="Shape 339"/>
          <p:cNvSpPr/>
          <p:nvPr/>
        </p:nvSpPr>
        <p:spPr>
          <a:xfrm>
            <a:off x="9168062" y="2823987"/>
            <a:ext cx="1015825" cy="844125"/>
          </a:xfrm>
          <a:prstGeom prst="flowChartOffpageConnector">
            <a:avLst/>
          </a:prstGeom>
          <a:solidFill>
            <a:srgbClr val="FF99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t>20</a:t>
            </a:r>
            <a:r>
              <a:rPr lang="en-US" sz="1200">
                <a:solidFill>
                  <a:srgbClr val="000000"/>
                </a:solidFill>
              </a:rPr>
              <a:t>/</a:t>
            </a:r>
            <a:r>
              <a:rPr lang="en-US" sz="1200"/>
              <a:t>Apr</a:t>
            </a:r>
            <a:r>
              <a:rPr lang="en-US" sz="1200">
                <a:solidFill>
                  <a:srgbClr val="000000"/>
                </a:solidFill>
              </a:rPr>
              <a:t>/1</a:t>
            </a:r>
            <a:r>
              <a:rPr lang="en-US" sz="1200"/>
              <a:t>5</a:t>
            </a:r>
          </a:p>
        </p:txBody>
      </p:sp>
      <p:sp>
        <p:nvSpPr>
          <p:cNvPr id="340" name="Shape 340"/>
          <p:cNvSpPr/>
          <p:nvPr/>
        </p:nvSpPr>
        <p:spPr>
          <a:xfrm>
            <a:off x="9168075" y="4139262"/>
            <a:ext cx="1015800" cy="1251899"/>
          </a:xfrm>
          <a:prstGeom prst="flowChartAlternateProcess">
            <a:avLst/>
          </a:prstGeom>
          <a:solidFill>
            <a:srgbClr val="FF99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solidFill>
                  <a:schemeClr val="dk1"/>
                </a:solidFill>
              </a:rPr>
              <a:t>Validation</a:t>
            </a:r>
            <a:r>
              <a:rPr lang="en-US" sz="1100">
                <a:solidFill>
                  <a:schemeClr val="dk1"/>
                </a:solidFill>
              </a:rPr>
              <a:t> testing of the chosen model</a:t>
            </a:r>
          </a:p>
        </p:txBody>
      </p:sp>
      <p:sp>
        <p:nvSpPr>
          <p:cNvPr id="341" name="Shape 341"/>
          <p:cNvSpPr/>
          <p:nvPr/>
        </p:nvSpPr>
        <p:spPr>
          <a:xfrm>
            <a:off x="10329937" y="2823987"/>
            <a:ext cx="1015825" cy="844125"/>
          </a:xfrm>
          <a:prstGeom prst="flowChartOffpageConnector">
            <a:avLst/>
          </a:prstGeom>
          <a:solidFill>
            <a:srgbClr val="FF00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sz="1200"/>
              <a:t>5</a:t>
            </a:r>
            <a:r>
              <a:rPr lang="en-US" sz="1200">
                <a:solidFill>
                  <a:srgbClr val="000000"/>
                </a:solidFill>
              </a:rPr>
              <a:t>/</a:t>
            </a:r>
            <a:r>
              <a:rPr lang="en-US" sz="1200"/>
              <a:t>May</a:t>
            </a:r>
            <a:r>
              <a:rPr lang="en-US" sz="1200">
                <a:solidFill>
                  <a:srgbClr val="000000"/>
                </a:solidFill>
              </a:rPr>
              <a:t>/1</a:t>
            </a:r>
            <a:r>
              <a:rPr lang="en-US" sz="1200"/>
              <a:t>5</a:t>
            </a:r>
          </a:p>
        </p:txBody>
      </p:sp>
      <p:sp>
        <p:nvSpPr>
          <p:cNvPr id="342" name="Shape 342"/>
          <p:cNvSpPr/>
          <p:nvPr/>
        </p:nvSpPr>
        <p:spPr>
          <a:xfrm>
            <a:off x="10337637" y="4139262"/>
            <a:ext cx="1015800" cy="1251899"/>
          </a:xfrm>
          <a:prstGeom prst="flowChartAlternateProcess">
            <a:avLst/>
          </a:prstGeom>
          <a:solidFill>
            <a:srgbClr val="FF0000"/>
          </a:solidFill>
          <a:ln cap="flat"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100"/>
              <a:t>Deliver </a:t>
            </a:r>
            <a:r>
              <a:rPr lang="en-US" sz="1100"/>
              <a:t>Finished product and documents to client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Budget</a:t>
            </a:r>
          </a:p>
        </p:txBody>
      </p:sp>
      <p:pic>
        <p:nvPicPr>
          <p:cNvPr id="348" name="Shape 348"/>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49" name="Shape 349"/>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50" name="Shape 350"/>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51" name="Shape 351"/>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68300" lvl="0" marL="457200" rtl="0">
              <a:lnSpc>
                <a:spcPct val="200000"/>
              </a:lnSpc>
              <a:spcBef>
                <a:spcPts val="0"/>
              </a:spcBef>
              <a:buClr>
                <a:schemeClr val="dk1"/>
              </a:buClr>
              <a:buSzPct val="100000"/>
              <a:buFont typeface="Georgia"/>
              <a:buChar char="●"/>
            </a:pPr>
            <a:r>
              <a:rPr lang="en-US" sz="2200">
                <a:latin typeface="Georgia"/>
                <a:ea typeface="Georgia"/>
                <a:cs typeface="Georgia"/>
                <a:sym typeface="Georgia"/>
              </a:rPr>
              <a:t>Development Budget</a:t>
            </a:r>
          </a:p>
          <a:p>
            <a:pPr indent="-368300" lvl="1" marL="914400" rtl="0">
              <a:lnSpc>
                <a:spcPct val="200000"/>
              </a:lnSpc>
              <a:spcBef>
                <a:spcPts val="0"/>
              </a:spcBef>
              <a:buClr>
                <a:schemeClr val="dk1"/>
              </a:buClr>
              <a:buSzPct val="100000"/>
              <a:buFont typeface="Georgia"/>
              <a:buChar char="○"/>
            </a:pPr>
            <a:r>
              <a:rPr lang="en-US" sz="2200">
                <a:latin typeface="Georgia"/>
                <a:ea typeface="Georgia"/>
                <a:cs typeface="Georgia"/>
                <a:sym typeface="Georgia"/>
              </a:rPr>
              <a:t>Research Time</a:t>
            </a:r>
          </a:p>
          <a:p>
            <a:pPr indent="-368300" lvl="1" marL="914400" rtl="0">
              <a:lnSpc>
                <a:spcPct val="200000"/>
              </a:lnSpc>
              <a:spcBef>
                <a:spcPts val="0"/>
              </a:spcBef>
              <a:buClr>
                <a:schemeClr val="dk1"/>
              </a:buClr>
              <a:buSzPct val="100000"/>
              <a:buFont typeface="Georgia"/>
              <a:buChar char="○"/>
            </a:pPr>
            <a:r>
              <a:rPr lang="en-US" sz="2200">
                <a:latin typeface="Georgia"/>
                <a:ea typeface="Georgia"/>
                <a:cs typeface="Georgia"/>
                <a:sym typeface="Georgia"/>
              </a:rPr>
              <a:t>Software Development Hours</a:t>
            </a:r>
          </a:p>
          <a:p>
            <a:pPr indent="-368300" lvl="1" marL="914400" rtl="0">
              <a:lnSpc>
                <a:spcPct val="200000"/>
              </a:lnSpc>
              <a:spcBef>
                <a:spcPts val="0"/>
              </a:spcBef>
              <a:buClr>
                <a:schemeClr val="dk1"/>
              </a:buClr>
              <a:buSzPct val="100000"/>
              <a:buFont typeface="Georgia"/>
              <a:buChar char="○"/>
            </a:pPr>
            <a:r>
              <a:rPr lang="en-US" sz="2200">
                <a:latin typeface="Georgia"/>
                <a:ea typeface="Georgia"/>
                <a:cs typeface="Georgia"/>
                <a:sym typeface="Georgia"/>
              </a:rPr>
              <a:t>Raspberry Pi B+ - $70</a:t>
            </a:r>
          </a:p>
          <a:p>
            <a:pPr indent="-368300" lvl="0" marL="457200" rtl="0">
              <a:lnSpc>
                <a:spcPct val="200000"/>
              </a:lnSpc>
              <a:spcBef>
                <a:spcPts val="0"/>
              </a:spcBef>
              <a:buClr>
                <a:schemeClr val="dk1"/>
              </a:buClr>
              <a:buSzPct val="100000"/>
              <a:buFont typeface="Georgia"/>
              <a:buChar char="●"/>
            </a:pPr>
            <a:r>
              <a:rPr lang="en-US" sz="2200">
                <a:latin typeface="Georgia"/>
                <a:ea typeface="Georgia"/>
                <a:cs typeface="Georgia"/>
                <a:sym typeface="Georgia"/>
              </a:rPr>
              <a:t>Production Budget</a:t>
            </a:r>
          </a:p>
          <a:p>
            <a:pPr indent="-368300" lvl="1" marL="914400" rtl="0">
              <a:lnSpc>
                <a:spcPct val="200000"/>
              </a:lnSpc>
              <a:spcBef>
                <a:spcPts val="0"/>
              </a:spcBef>
              <a:buClr>
                <a:schemeClr val="dk1"/>
              </a:buClr>
              <a:buSzPct val="100000"/>
              <a:buFont typeface="Georgia"/>
              <a:buChar char="○"/>
            </a:pPr>
            <a:r>
              <a:rPr lang="en-US" sz="2200">
                <a:latin typeface="Georgia"/>
                <a:ea typeface="Georgia"/>
                <a:cs typeface="Georgia"/>
                <a:sym typeface="Georgia"/>
              </a:rPr>
              <a:t>Domain &amp; Hosting &lt; $150/yr</a:t>
            </a:r>
          </a:p>
        </p:txBody>
      </p:sp>
      <p:sp>
        <p:nvSpPr>
          <p:cNvPr id="357" name="Shape 357"/>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Budget</a:t>
            </a:r>
          </a:p>
        </p:txBody>
      </p:sp>
      <p:pic>
        <p:nvPicPr>
          <p:cNvPr id="358" name="Shape 358"/>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59" name="Shape 359"/>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60" name="Shape 360"/>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61" name="Shape 361"/>
          <p:cNvPicPr preferRelativeResize="0"/>
          <p:nvPr/>
        </p:nvPicPr>
        <p:blipFill>
          <a:blip r:embed="rId6">
            <a:alphaModFix/>
          </a:blip>
          <a:stretch>
            <a:fillRect/>
          </a:stretch>
        </p:blipFill>
        <p:spPr>
          <a:xfrm>
            <a:off x="8889550" y="735975"/>
            <a:ext cx="3000374" cy="371475"/>
          </a:xfrm>
          <a:prstGeom prst="rect">
            <a:avLst/>
          </a:prstGeom>
          <a:noFill/>
          <a:ln>
            <a:noFill/>
          </a:ln>
        </p:spPr>
      </p:pic>
      <p:pic>
        <p:nvPicPr>
          <p:cNvPr id="362" name="Shape 362"/>
          <p:cNvPicPr preferRelativeResize="0"/>
          <p:nvPr/>
        </p:nvPicPr>
        <p:blipFill>
          <a:blip r:embed="rId7">
            <a:alphaModFix/>
          </a:blip>
          <a:stretch>
            <a:fillRect/>
          </a:stretch>
        </p:blipFill>
        <p:spPr>
          <a:xfrm>
            <a:off x="38444187" y="18049287"/>
            <a:ext cx="4048125" cy="3152775"/>
          </a:xfrm>
          <a:prstGeom prst="rect">
            <a:avLst/>
          </a:prstGeom>
          <a:noFill/>
          <a:ln>
            <a:noFill/>
          </a:ln>
        </p:spPr>
      </p:pic>
      <p:pic>
        <p:nvPicPr>
          <p:cNvPr id="363" name="Shape 363"/>
          <p:cNvPicPr preferRelativeResize="0"/>
          <p:nvPr/>
        </p:nvPicPr>
        <p:blipFill>
          <a:blip r:embed="rId7">
            <a:alphaModFix/>
          </a:blip>
          <a:stretch>
            <a:fillRect/>
          </a:stretch>
        </p:blipFill>
        <p:spPr>
          <a:xfrm>
            <a:off x="38596587" y="18201687"/>
            <a:ext cx="4048125" cy="3152775"/>
          </a:xfrm>
          <a:prstGeom prst="rect">
            <a:avLst/>
          </a:prstGeom>
          <a:noFill/>
          <a:ln>
            <a:noFill/>
          </a:ln>
        </p:spPr>
      </p:pic>
      <p:pic>
        <p:nvPicPr>
          <p:cNvPr id="364" name="Shape 364"/>
          <p:cNvPicPr preferRelativeResize="0"/>
          <p:nvPr/>
        </p:nvPicPr>
        <p:blipFill>
          <a:blip r:embed="rId7">
            <a:alphaModFix/>
          </a:blip>
          <a:stretch>
            <a:fillRect/>
          </a:stretch>
        </p:blipFill>
        <p:spPr>
          <a:xfrm>
            <a:off x="38748987" y="18354087"/>
            <a:ext cx="4048125" cy="31527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Stretch Goals</a:t>
            </a:r>
          </a:p>
        </p:txBody>
      </p:sp>
      <p:pic>
        <p:nvPicPr>
          <p:cNvPr id="370" name="Shape 370"/>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71" name="Shape 371"/>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72" name="Shape 372"/>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73" name="Shape 373"/>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Stretch Goals</a:t>
            </a:r>
          </a:p>
        </p:txBody>
      </p:sp>
      <p:sp>
        <p:nvSpPr>
          <p:cNvPr id="379" name="Shape 379"/>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68300" lvl="0" marL="457200" rtl="0">
              <a:spcBef>
                <a:spcPts val="0"/>
              </a:spcBef>
              <a:buClr>
                <a:schemeClr val="dk1"/>
              </a:buClr>
              <a:buSzPct val="100000"/>
              <a:buFont typeface="Georgia"/>
              <a:buChar char="●"/>
            </a:pPr>
            <a:r>
              <a:rPr lang="en-US" sz="2200">
                <a:latin typeface="Georgia"/>
                <a:ea typeface="Georgia"/>
                <a:cs typeface="Georgia"/>
                <a:sym typeface="Georgia"/>
              </a:rPr>
              <a:t>Code all the different necessary scripts that are done behind the scenes of the user</a:t>
            </a:r>
          </a:p>
          <a:p>
            <a:pPr rtl="0">
              <a:spcBef>
                <a:spcPts val="0"/>
              </a:spcBef>
              <a:buNone/>
            </a:pPr>
            <a:r>
              <a:t/>
            </a:r>
            <a:endParaRPr sz="2200">
              <a:latin typeface="Georgia"/>
              <a:ea typeface="Georgia"/>
              <a:cs typeface="Georgia"/>
              <a:sym typeface="Georgia"/>
            </a:endParaRPr>
          </a:p>
          <a:p>
            <a:pPr indent="-368300" lvl="0" marL="457200" rtl="0">
              <a:spcBef>
                <a:spcPts val="0"/>
              </a:spcBef>
              <a:buClr>
                <a:schemeClr val="dk1"/>
              </a:buClr>
              <a:buSzPct val="100000"/>
              <a:buFont typeface="Georgia"/>
              <a:buChar char="●"/>
            </a:pPr>
            <a:r>
              <a:rPr lang="en-US" sz="2200">
                <a:latin typeface="Georgia"/>
                <a:ea typeface="Georgia"/>
                <a:cs typeface="Georgia"/>
                <a:sym typeface="Georgia"/>
              </a:rPr>
              <a:t>Fully implement a working solution using a Raspberry Pi and a client connected through the internet</a:t>
            </a:r>
          </a:p>
          <a:p>
            <a:pPr rtl="0">
              <a:spcBef>
                <a:spcPts val="0"/>
              </a:spcBef>
              <a:buNone/>
            </a:pPr>
            <a:r>
              <a:t/>
            </a:r>
            <a:endParaRPr sz="2200">
              <a:latin typeface="Georgia"/>
              <a:ea typeface="Georgia"/>
              <a:cs typeface="Georgia"/>
              <a:sym typeface="Georgia"/>
            </a:endParaRPr>
          </a:p>
          <a:p>
            <a:pPr indent="-368300" lvl="0" marL="457200" rtl="0">
              <a:spcBef>
                <a:spcPts val="0"/>
              </a:spcBef>
              <a:buClr>
                <a:schemeClr val="dk1"/>
              </a:buClr>
              <a:buSzPct val="100000"/>
              <a:buFont typeface="Georgia"/>
              <a:buChar char="●"/>
            </a:pPr>
            <a:r>
              <a:rPr lang="en-US" sz="2200">
                <a:latin typeface="Georgia"/>
                <a:ea typeface="Georgia"/>
                <a:cs typeface="Georgia"/>
                <a:sym typeface="Georgia"/>
              </a:rPr>
              <a:t>Provide a demonstration of a client connecting over WAN to the Pi</a:t>
            </a:r>
          </a:p>
          <a:p>
            <a:pPr indent="0" marL="0" rtl="0">
              <a:spcBef>
                <a:spcPts val="0"/>
              </a:spcBef>
              <a:buNone/>
            </a:pPr>
            <a:r>
              <a:t/>
            </a:r>
            <a:endParaRPr sz="2200">
              <a:latin typeface="Georgia"/>
              <a:ea typeface="Georgia"/>
              <a:cs typeface="Georgia"/>
              <a:sym typeface="Georgia"/>
            </a:endParaRPr>
          </a:p>
          <a:p>
            <a:pPr indent="0" lvl="0" marL="0" rtl="0">
              <a:spcBef>
                <a:spcPts val="0"/>
              </a:spcBef>
              <a:buNone/>
            </a:pPr>
            <a:r>
              <a:t/>
            </a:r>
            <a:endParaRPr sz="2200">
              <a:latin typeface="Georgia"/>
              <a:ea typeface="Georgia"/>
              <a:cs typeface="Georgia"/>
              <a:sym typeface="Georgia"/>
            </a:endParaRPr>
          </a:p>
        </p:txBody>
      </p:sp>
      <p:pic>
        <p:nvPicPr>
          <p:cNvPr id="380" name="Shape 380"/>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81" name="Shape 381"/>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82" name="Shape 382"/>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83" name="Shape 383"/>
          <p:cNvPicPr preferRelativeResize="0"/>
          <p:nvPr/>
        </p:nvPicPr>
        <p:blipFill>
          <a:blip r:embed="rId6">
            <a:alphaModFix/>
          </a:blip>
          <a:stretch>
            <a:fillRect/>
          </a:stretch>
        </p:blipFill>
        <p:spPr>
          <a:xfrm>
            <a:off x="8854425" y="735975"/>
            <a:ext cx="3000374" cy="3714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Background Information</a:t>
            </a:r>
          </a:p>
        </p:txBody>
      </p:sp>
      <p:pic>
        <p:nvPicPr>
          <p:cNvPr id="103" name="Shape 10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04" name="Shape 10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05" name="Shape 10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06" name="Shape 106"/>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Future Upgrades</a:t>
            </a:r>
          </a:p>
        </p:txBody>
      </p:sp>
      <p:pic>
        <p:nvPicPr>
          <p:cNvPr id="389" name="Shape 389"/>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390" name="Shape 390"/>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391" name="Shape 391"/>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392" name="Shape 392"/>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Future Upgrades</a:t>
            </a:r>
          </a:p>
        </p:txBody>
      </p:sp>
      <p:sp>
        <p:nvSpPr>
          <p:cNvPr id="398" name="Shape 398"/>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68300" lvl="0" marL="457200" rtl="0">
              <a:lnSpc>
                <a:spcPct val="100000"/>
              </a:lnSpc>
              <a:spcBef>
                <a:spcPts val="0"/>
              </a:spcBef>
              <a:buClr>
                <a:schemeClr val="dk1"/>
              </a:buClr>
              <a:buSzPct val="100000"/>
              <a:buFont typeface="Georgia"/>
              <a:buChar char="•"/>
            </a:pPr>
            <a:r>
              <a:rPr lang="en-US" sz="2200">
                <a:latin typeface="Georgia"/>
                <a:ea typeface="Georgia"/>
                <a:cs typeface="Georgia"/>
                <a:sym typeface="Georgia"/>
              </a:rPr>
              <a:t>Implement the model into existing radios</a:t>
            </a:r>
          </a:p>
          <a:p>
            <a:pPr indent="0" lvl="0" marL="0" rtl="0">
              <a:lnSpc>
                <a:spcPct val="100000"/>
              </a:lnSpc>
              <a:spcBef>
                <a:spcPts val="0"/>
              </a:spcBef>
              <a:buNone/>
            </a:pPr>
            <a:r>
              <a:t/>
            </a:r>
            <a:endParaRPr sz="2200">
              <a:latin typeface="Georgia"/>
              <a:ea typeface="Georgia"/>
              <a:cs typeface="Georgia"/>
              <a:sym typeface="Georgia"/>
            </a:endParaRPr>
          </a:p>
          <a:p>
            <a:pPr indent="-368300" lvl="0" marL="457200" rtl="0">
              <a:lnSpc>
                <a:spcPct val="100000"/>
              </a:lnSpc>
              <a:spcBef>
                <a:spcPts val="0"/>
              </a:spcBef>
              <a:buClr>
                <a:schemeClr val="dk1"/>
              </a:buClr>
              <a:buSzPct val="100000"/>
              <a:buFont typeface="Georgia"/>
              <a:buChar char="•"/>
            </a:pPr>
            <a:r>
              <a:rPr lang="en-US" sz="2200">
                <a:latin typeface="Georgia"/>
                <a:ea typeface="Georgia"/>
                <a:cs typeface="Georgia"/>
                <a:sym typeface="Georgia"/>
              </a:rPr>
              <a:t>Code and implement startup scripts </a:t>
            </a:r>
          </a:p>
          <a:p>
            <a:pPr indent="0" lvl="0" marL="0" rtl="0">
              <a:lnSpc>
                <a:spcPct val="100000"/>
              </a:lnSpc>
              <a:spcBef>
                <a:spcPts val="0"/>
              </a:spcBef>
              <a:buNone/>
            </a:pPr>
            <a:r>
              <a:t/>
            </a:r>
            <a:endParaRPr sz="2200">
              <a:latin typeface="Georgia"/>
              <a:ea typeface="Georgia"/>
              <a:cs typeface="Georgia"/>
              <a:sym typeface="Georgia"/>
            </a:endParaRPr>
          </a:p>
          <a:p>
            <a:pPr indent="-368300" lvl="0" marL="457200" rtl="0">
              <a:lnSpc>
                <a:spcPct val="100000"/>
              </a:lnSpc>
              <a:spcBef>
                <a:spcPts val="0"/>
              </a:spcBef>
              <a:buClr>
                <a:schemeClr val="dk1"/>
              </a:buClr>
              <a:buSzPct val="100000"/>
              <a:buFont typeface="Georgia"/>
              <a:buChar char="•"/>
            </a:pPr>
            <a:r>
              <a:rPr lang="en-US" sz="2200">
                <a:latin typeface="Georgia"/>
                <a:ea typeface="Georgia"/>
                <a:cs typeface="Georgia"/>
                <a:sym typeface="Georgia"/>
              </a:rPr>
              <a:t>Expand the use of check session lengths with the use of nonces to continually authenticate the client with the radio</a:t>
            </a:r>
          </a:p>
          <a:p>
            <a:pPr indent="0" lvl="0" marL="0" rtl="0">
              <a:lnSpc>
                <a:spcPct val="100000"/>
              </a:lnSpc>
              <a:spcBef>
                <a:spcPts val="0"/>
              </a:spcBef>
              <a:buNone/>
            </a:pPr>
            <a:r>
              <a:t/>
            </a:r>
            <a:endParaRPr sz="2200">
              <a:latin typeface="Georgia"/>
              <a:ea typeface="Georgia"/>
              <a:cs typeface="Georgia"/>
              <a:sym typeface="Georgia"/>
            </a:endParaRPr>
          </a:p>
          <a:p>
            <a:pPr indent="-368300" lvl="0" marL="457200" rtl="0">
              <a:lnSpc>
                <a:spcPct val="100000"/>
              </a:lnSpc>
              <a:spcBef>
                <a:spcPts val="0"/>
              </a:spcBef>
              <a:buClr>
                <a:schemeClr val="dk1"/>
              </a:buClr>
              <a:buSzPct val="100000"/>
              <a:buFont typeface="Georgia"/>
              <a:buChar char="•"/>
            </a:pPr>
            <a:r>
              <a:rPr lang="en-US" sz="2200">
                <a:latin typeface="Georgia"/>
                <a:ea typeface="Georgia"/>
                <a:cs typeface="Georgia"/>
                <a:sym typeface="Georgia"/>
              </a:rPr>
              <a:t>$20 YubiKey used for challenge/response, One Time Password, and securely holding RSA key pairs</a:t>
            </a:r>
          </a:p>
        </p:txBody>
      </p:sp>
      <p:pic>
        <p:nvPicPr>
          <p:cNvPr id="399" name="Shape 399"/>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400" name="Shape 400"/>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401" name="Shape 401"/>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402" name="Shape 402"/>
          <p:cNvPicPr preferRelativeResize="0"/>
          <p:nvPr/>
        </p:nvPicPr>
        <p:blipFill>
          <a:blip r:embed="rId6">
            <a:alphaModFix/>
          </a:blip>
          <a:stretch>
            <a:fillRect/>
          </a:stretch>
        </p:blipFill>
        <p:spPr>
          <a:xfrm>
            <a:off x="8889550" y="735975"/>
            <a:ext cx="3000374" cy="37147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Conclusion</a:t>
            </a:r>
          </a:p>
        </p:txBody>
      </p:sp>
      <p:pic>
        <p:nvPicPr>
          <p:cNvPr id="408" name="Shape 408"/>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409" name="Shape 409"/>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410" name="Shape 410"/>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411" name="Shape 411"/>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solidFill>
                  <a:schemeClr val="dk1"/>
                </a:solidFill>
                <a:latin typeface="Georgia"/>
                <a:ea typeface="Georgia"/>
                <a:cs typeface="Georgia"/>
                <a:sym typeface="Georgia"/>
              </a:rPr>
              <a:t>Conclusion</a:t>
            </a:r>
          </a:p>
        </p:txBody>
      </p:sp>
      <p:sp>
        <p:nvSpPr>
          <p:cNvPr id="417" name="Shape 417"/>
          <p:cNvSpPr txBox="1"/>
          <p:nvPr>
            <p:ph idx="1" type="body"/>
          </p:nvPr>
        </p:nvSpPr>
        <p:spPr>
          <a:xfrm>
            <a:off x="739750" y="1931975"/>
            <a:ext cx="10515599" cy="4351199"/>
          </a:xfrm>
          <a:prstGeom prst="rect">
            <a:avLst/>
          </a:prstGeom>
        </p:spPr>
        <p:txBody>
          <a:bodyPr anchorCtr="0" anchor="t" bIns="91425" lIns="91425" rIns="91425" tIns="91425">
            <a:noAutofit/>
          </a:bodyPr>
          <a:lstStyle/>
          <a:p>
            <a:pPr indent="-355600" lvl="0" marL="457200" rtl="0">
              <a:lnSpc>
                <a:spcPct val="100000"/>
              </a:lnSpc>
              <a:spcBef>
                <a:spcPts val="0"/>
              </a:spcBef>
              <a:buClr>
                <a:schemeClr val="dk1"/>
              </a:buClr>
              <a:buSzPct val="100000"/>
              <a:buFont typeface="Georgia"/>
              <a:buChar char="•"/>
            </a:pPr>
            <a:r>
              <a:rPr lang="en-US" sz="2000">
                <a:latin typeface="Georgia"/>
                <a:ea typeface="Georgia"/>
                <a:cs typeface="Georgia"/>
                <a:sym typeface="Georgia"/>
              </a:rPr>
              <a:t>This method of authentication will provide the best balance between security/authentication and usability of the application.</a:t>
            </a:r>
          </a:p>
          <a:p>
            <a:pPr indent="0" lvl="0" marL="0" rtl="0">
              <a:lnSpc>
                <a:spcPct val="100000"/>
              </a:lnSpc>
              <a:spcBef>
                <a:spcPts val="0"/>
              </a:spcBef>
              <a:buNone/>
            </a:pPr>
            <a:r>
              <a:t/>
            </a:r>
            <a:endParaRPr sz="600">
              <a:latin typeface="Georgia"/>
              <a:ea typeface="Georgia"/>
              <a:cs typeface="Georgia"/>
              <a:sym typeface="Georgia"/>
            </a:endParaRPr>
          </a:p>
          <a:p>
            <a:pPr indent="-355600" lvl="0" marL="457200" rtl="0">
              <a:lnSpc>
                <a:spcPct val="100000"/>
              </a:lnSpc>
              <a:spcBef>
                <a:spcPts val="0"/>
              </a:spcBef>
              <a:buClr>
                <a:schemeClr val="dk1"/>
              </a:buClr>
              <a:buSzPct val="100000"/>
              <a:buFont typeface="Georgia"/>
              <a:buChar char="•"/>
            </a:pPr>
            <a:r>
              <a:rPr lang="en-US" sz="2000">
                <a:latin typeface="Georgia"/>
                <a:ea typeface="Georgia"/>
                <a:cs typeface="Georgia"/>
                <a:sym typeface="Georgia"/>
              </a:rPr>
              <a:t>The cryptographic use of the encrypted communication channel that SSH uses and the authentication method we will use shall verify a user that has already been added to the keyserver database.</a:t>
            </a:r>
          </a:p>
          <a:p>
            <a:pPr indent="0" lvl="0" marL="0" rtl="0">
              <a:lnSpc>
                <a:spcPct val="100000"/>
              </a:lnSpc>
              <a:spcBef>
                <a:spcPts val="0"/>
              </a:spcBef>
              <a:buNone/>
            </a:pPr>
            <a:r>
              <a:t/>
            </a:r>
            <a:endParaRPr sz="600">
              <a:latin typeface="Georgia"/>
              <a:ea typeface="Georgia"/>
              <a:cs typeface="Georgia"/>
              <a:sym typeface="Georgia"/>
            </a:endParaRPr>
          </a:p>
          <a:p>
            <a:pPr indent="-355600" lvl="0" marL="457200" rtl="0">
              <a:lnSpc>
                <a:spcPct val="100000"/>
              </a:lnSpc>
              <a:spcBef>
                <a:spcPts val="0"/>
              </a:spcBef>
              <a:buClr>
                <a:schemeClr val="dk1"/>
              </a:buClr>
              <a:buSzPct val="100000"/>
              <a:buFont typeface="Georgia"/>
              <a:buChar char="•"/>
            </a:pPr>
            <a:r>
              <a:rPr lang="en-US" sz="2000">
                <a:latin typeface="Georgia"/>
                <a:ea typeface="Georgia"/>
                <a:cs typeface="Georgia"/>
                <a:sym typeface="Georgia"/>
              </a:rPr>
              <a:t>Behind the client interface is where the authentication scheme is used so a user understanding cryptography is unnecessary which makes for a user friendly experience. </a:t>
            </a:r>
          </a:p>
        </p:txBody>
      </p:sp>
      <p:pic>
        <p:nvPicPr>
          <p:cNvPr id="418" name="Shape 418"/>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419" name="Shape 419"/>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420" name="Shape 420"/>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421" name="Shape 421"/>
          <p:cNvPicPr preferRelativeResize="0"/>
          <p:nvPr/>
        </p:nvPicPr>
        <p:blipFill>
          <a:blip r:embed="rId6">
            <a:alphaModFix/>
          </a:blip>
          <a:stretch>
            <a:fillRect/>
          </a:stretch>
        </p:blipFill>
        <p:spPr>
          <a:xfrm>
            <a:off x="8907100" y="735975"/>
            <a:ext cx="3000374" cy="37147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Thank You!</a:t>
            </a:r>
          </a:p>
        </p:txBody>
      </p:sp>
      <p:pic>
        <p:nvPicPr>
          <p:cNvPr id="427" name="Shape 427"/>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428" name="Shape 428"/>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429" name="Shape 429"/>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430" name="Shape 430"/>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838200" y="365125"/>
            <a:ext cx="10515599" cy="1325700"/>
          </a:xfrm>
          <a:prstGeom prst="rect">
            <a:avLst/>
          </a:prstGeom>
        </p:spPr>
        <p:txBody>
          <a:bodyPr anchorCtr="0" anchor="ctr" bIns="91425" lIns="91425" rIns="91425" tIns="91425">
            <a:noAutofit/>
          </a:bodyPr>
          <a:lstStyle/>
          <a:p>
            <a:pPr algn="l">
              <a:spcBef>
                <a:spcPts val="0"/>
              </a:spcBef>
              <a:buNone/>
            </a:pPr>
            <a:r>
              <a:rPr lang="en-US" sz="3000">
                <a:latin typeface="Georgia"/>
                <a:ea typeface="Georgia"/>
                <a:cs typeface="Georgia"/>
                <a:sym typeface="Georgia"/>
              </a:rPr>
              <a:t>                      System Diagram </a:t>
            </a:r>
          </a:p>
        </p:txBody>
      </p:sp>
      <p:pic>
        <p:nvPicPr>
          <p:cNvPr id="112" name="Shape 112"/>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13" name="Shape 113"/>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14" name="Shape 114"/>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15" name="Shape 115"/>
          <p:cNvPicPr preferRelativeResize="0"/>
          <p:nvPr/>
        </p:nvPicPr>
        <p:blipFill>
          <a:blip r:embed="rId6">
            <a:alphaModFix/>
          </a:blip>
          <a:stretch>
            <a:fillRect/>
          </a:stretch>
        </p:blipFill>
        <p:spPr>
          <a:xfrm>
            <a:off x="8828075" y="735975"/>
            <a:ext cx="3000374" cy="371475"/>
          </a:xfrm>
          <a:prstGeom prst="rect">
            <a:avLst/>
          </a:prstGeom>
          <a:noFill/>
          <a:ln>
            <a:noFill/>
          </a:ln>
        </p:spPr>
      </p:pic>
      <p:sp>
        <p:nvSpPr>
          <p:cNvPr id="116" name="Shape 116"/>
          <p:cNvSpPr txBox="1"/>
          <p:nvPr/>
        </p:nvSpPr>
        <p:spPr>
          <a:xfrm>
            <a:off x="382650" y="5699175"/>
            <a:ext cx="11426700" cy="667499"/>
          </a:xfrm>
          <a:prstGeom prst="rect">
            <a:avLst/>
          </a:prstGeom>
          <a:noFill/>
          <a:ln>
            <a:noFill/>
          </a:ln>
        </p:spPr>
        <p:txBody>
          <a:bodyPr anchorCtr="0" anchor="t" bIns="91425" lIns="91425" rIns="91425" tIns="91425">
            <a:noAutofit/>
          </a:bodyPr>
          <a:lstStyle/>
          <a:p>
            <a:pPr lvl="0" algn="ctr">
              <a:spcBef>
                <a:spcPts val="0"/>
              </a:spcBef>
              <a:buNone/>
            </a:pPr>
            <a:r>
              <a:rPr b="1" lang="en-US" sz="2400">
                <a:latin typeface="Georgia"/>
                <a:ea typeface="Georgia"/>
                <a:cs typeface="Georgia"/>
                <a:sym typeface="Georgia"/>
              </a:rPr>
              <a:t>Project: Develop authentication method to access the radio over WAN</a:t>
            </a:r>
          </a:p>
        </p:txBody>
      </p:sp>
      <p:pic>
        <p:nvPicPr>
          <p:cNvPr id="117" name="Shape 117"/>
          <p:cNvPicPr preferRelativeResize="0"/>
          <p:nvPr/>
        </p:nvPicPr>
        <p:blipFill>
          <a:blip r:embed="rId7">
            <a:alphaModFix/>
          </a:blip>
          <a:stretch>
            <a:fillRect/>
          </a:stretch>
        </p:blipFill>
        <p:spPr>
          <a:xfrm>
            <a:off x="730799" y="1716081"/>
            <a:ext cx="10730399" cy="365070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810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History of Remote Access</a:t>
            </a:r>
          </a:p>
        </p:txBody>
      </p:sp>
      <p:sp>
        <p:nvSpPr>
          <p:cNvPr id="123" name="Shape 123"/>
          <p:cNvSpPr txBox="1"/>
          <p:nvPr>
            <p:ph idx="1" type="body"/>
          </p:nvPr>
        </p:nvSpPr>
        <p:spPr>
          <a:xfrm>
            <a:off x="838200" y="1825625"/>
            <a:ext cx="10515599" cy="4351199"/>
          </a:xfrm>
          <a:prstGeom prst="rect">
            <a:avLst/>
          </a:prstGeom>
        </p:spPr>
        <p:txBody>
          <a:bodyPr anchorCtr="0" anchor="t" bIns="91425" lIns="91425" rIns="91425" tIns="91425">
            <a:noAutofit/>
          </a:bodyPr>
          <a:lstStyle/>
          <a:p>
            <a:pPr indent="-330200" lvl="0" marL="457200" rtl="0">
              <a:spcBef>
                <a:spcPts val="0"/>
              </a:spcBef>
              <a:buClr>
                <a:schemeClr val="dk1"/>
              </a:buClr>
              <a:buSzPct val="100000"/>
              <a:buFont typeface="Georgia"/>
              <a:buChar char="●"/>
            </a:pPr>
            <a:r>
              <a:rPr b="1" lang="en-US" sz="1600">
                <a:solidFill>
                  <a:schemeClr val="dk1"/>
                </a:solidFill>
                <a:latin typeface="Georgia"/>
                <a:ea typeface="Georgia"/>
                <a:cs typeface="Georgia"/>
                <a:sym typeface="Georgia"/>
              </a:rPr>
              <a:t>Telnet</a:t>
            </a:r>
            <a:r>
              <a:rPr lang="en-US" sz="1600">
                <a:solidFill>
                  <a:schemeClr val="dk1"/>
                </a:solidFill>
                <a:latin typeface="Georgia"/>
                <a:ea typeface="Georgia"/>
                <a:cs typeface="Georgia"/>
                <a:sym typeface="Georgia"/>
              </a:rPr>
              <a:t> - 1960’s</a:t>
            </a:r>
          </a:p>
          <a:p>
            <a:pPr indent="-330200" lvl="1" marL="9144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Early remote access technology tools usually “listened” to dedicated ports and relied on relatively insecure passwords. This allowed hackers to monitor certain ports and intercept encrypted data.  Due to plain text streams, Telnet was never secure by default.  </a:t>
            </a:r>
          </a:p>
          <a:p>
            <a:pPr indent="0" lvl="0" marL="457200" rtl="0">
              <a:spcBef>
                <a:spcPts val="0"/>
              </a:spcBef>
              <a:buNone/>
            </a:pPr>
            <a:r>
              <a:t/>
            </a:r>
            <a:endParaRPr sz="1600">
              <a:solidFill>
                <a:schemeClr val="dk1"/>
              </a:solidFill>
              <a:latin typeface="Georgia"/>
              <a:ea typeface="Georgia"/>
              <a:cs typeface="Georgia"/>
              <a:sym typeface="Georgia"/>
            </a:endParaRPr>
          </a:p>
          <a:p>
            <a:pPr indent="-330200" lvl="0" marL="457200" rtl="0">
              <a:spcBef>
                <a:spcPts val="0"/>
              </a:spcBef>
              <a:buClr>
                <a:schemeClr val="dk1"/>
              </a:buClr>
              <a:buSzPct val="100000"/>
              <a:buFont typeface="Georgia"/>
              <a:buChar char="●"/>
            </a:pPr>
            <a:r>
              <a:rPr b="1" lang="en-US" sz="1600">
                <a:solidFill>
                  <a:schemeClr val="dk1"/>
                </a:solidFill>
                <a:latin typeface="Georgia"/>
                <a:ea typeface="Georgia"/>
                <a:cs typeface="Georgia"/>
                <a:sym typeface="Georgia"/>
              </a:rPr>
              <a:t>rlogin, rsh, rcp</a:t>
            </a:r>
            <a:r>
              <a:rPr lang="en-US" sz="1600">
                <a:solidFill>
                  <a:schemeClr val="dk1"/>
                </a:solidFill>
                <a:latin typeface="Georgia"/>
                <a:ea typeface="Georgia"/>
                <a:cs typeface="Georgia"/>
                <a:sym typeface="Georgia"/>
              </a:rPr>
              <a:t> - 1980’s</a:t>
            </a:r>
          </a:p>
          <a:p>
            <a:pPr indent="-330200" lvl="1" marL="9144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Application layer protocol, and just like Telnet, a user could log into the remote system with a password, but rlogin additionally allowed automatic (passwordless) logins for users on trusted remote computers.However, like Telnet, rlogin still used plain text communications over TCP port 513 by default. </a:t>
            </a:r>
          </a:p>
          <a:p>
            <a:pPr indent="0" lvl="0" marL="0" rtl="0">
              <a:spcBef>
                <a:spcPts val="0"/>
              </a:spcBef>
              <a:buNone/>
            </a:pPr>
            <a:r>
              <a:rPr lang="en-US" sz="1600">
                <a:solidFill>
                  <a:schemeClr val="dk1"/>
                </a:solidFill>
                <a:latin typeface="Georgia"/>
                <a:ea typeface="Georgia"/>
                <a:cs typeface="Georgia"/>
                <a:sym typeface="Georgia"/>
              </a:rPr>
              <a:t>		</a:t>
            </a:r>
          </a:p>
          <a:p>
            <a:pPr indent="-330200" lvl="0" marL="457200" rtl="0">
              <a:spcBef>
                <a:spcPts val="0"/>
              </a:spcBef>
              <a:buClr>
                <a:schemeClr val="dk1"/>
              </a:buClr>
              <a:buSzPct val="100000"/>
              <a:buFont typeface="Georgia"/>
              <a:buChar char="●"/>
            </a:pPr>
            <a:r>
              <a:rPr b="1" lang="en-US" sz="1600">
                <a:solidFill>
                  <a:schemeClr val="dk1"/>
                </a:solidFill>
                <a:latin typeface="Georgia"/>
                <a:ea typeface="Georgia"/>
                <a:cs typeface="Georgia"/>
                <a:sym typeface="Georgia"/>
              </a:rPr>
              <a:t>SSH</a:t>
            </a:r>
            <a:r>
              <a:rPr lang="en-US" sz="1600">
                <a:solidFill>
                  <a:schemeClr val="dk1"/>
                </a:solidFill>
                <a:latin typeface="Georgia"/>
                <a:ea typeface="Georgia"/>
                <a:cs typeface="Georgia"/>
                <a:sym typeface="Georgia"/>
              </a:rPr>
              <a:t> - 1990’s</a:t>
            </a:r>
          </a:p>
          <a:p>
            <a:pPr indent="-330200" lvl="1" marL="9144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Network protocol, consequently as criteria of remote access software, the next iteration of this technology involved creating a safe tunnel for data. Users may set up SSH tunnels to transfer unencrypted traffic over a network through an encrypted channel. SSH uses public-key cryptography to authenticate the remote computer and allow it to authenticate the user, if necessary.</a:t>
            </a:r>
          </a:p>
          <a:p>
            <a:pPr indent="0" lvl="0" marL="0" rtl="0">
              <a:spcBef>
                <a:spcPts val="0"/>
              </a:spcBef>
              <a:buNone/>
            </a:pPr>
            <a:r>
              <a:t/>
            </a:r>
            <a:endParaRPr sz="1600">
              <a:solidFill>
                <a:schemeClr val="dk1"/>
              </a:solidFill>
              <a:latin typeface="Georgia"/>
              <a:ea typeface="Georgia"/>
              <a:cs typeface="Georgia"/>
              <a:sym typeface="Georgia"/>
            </a:endParaRPr>
          </a:p>
        </p:txBody>
      </p:sp>
      <p:pic>
        <p:nvPicPr>
          <p:cNvPr id="124" name="Shape 124"/>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25" name="Shape 125"/>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26" name="Shape 126"/>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27" name="Shape 127"/>
          <p:cNvPicPr preferRelativeResize="0"/>
          <p:nvPr/>
        </p:nvPicPr>
        <p:blipFill>
          <a:blip r:embed="rId6">
            <a:alphaModFix/>
          </a:blip>
          <a:stretch>
            <a:fillRect/>
          </a:stretch>
        </p:blipFill>
        <p:spPr>
          <a:xfrm>
            <a:off x="8792475" y="735975"/>
            <a:ext cx="3000374" cy="3714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838200" y="2591588"/>
            <a:ext cx="10515599" cy="1325700"/>
          </a:xfrm>
          <a:prstGeom prst="rect">
            <a:avLst/>
          </a:prstGeom>
        </p:spPr>
        <p:txBody>
          <a:bodyPr anchorCtr="0" anchor="ctr" bIns="91425" lIns="91425" rIns="91425" tIns="91425">
            <a:noAutofit/>
          </a:bodyPr>
          <a:lstStyle/>
          <a:p>
            <a:pPr lvl="0" rtl="0" algn="ctr">
              <a:spcBef>
                <a:spcPts val="0"/>
              </a:spcBef>
              <a:buNone/>
            </a:pPr>
            <a:r>
              <a:rPr lang="en-US" sz="6000">
                <a:solidFill>
                  <a:schemeClr val="dk1"/>
                </a:solidFill>
                <a:latin typeface="Georgia"/>
                <a:ea typeface="Georgia"/>
                <a:cs typeface="Georgia"/>
                <a:sym typeface="Georgia"/>
              </a:rPr>
              <a:t>Design Details</a:t>
            </a:r>
          </a:p>
        </p:txBody>
      </p:sp>
      <p:pic>
        <p:nvPicPr>
          <p:cNvPr id="133" name="Shape 13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34" name="Shape 13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35" name="Shape 13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36" name="Shape 136"/>
          <p:cNvPicPr preferRelativeResize="0"/>
          <p:nvPr/>
        </p:nvPicPr>
        <p:blipFill>
          <a:blip r:embed="rId6">
            <a:alphaModFix/>
          </a:blip>
          <a:stretch>
            <a:fillRect/>
          </a:stretch>
        </p:blipFill>
        <p:spPr>
          <a:xfrm>
            <a:off x="8722700" y="735975"/>
            <a:ext cx="3000374" cy="3714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Possible Solutions</a:t>
            </a:r>
          </a:p>
        </p:txBody>
      </p:sp>
      <p:sp>
        <p:nvSpPr>
          <p:cNvPr id="142" name="Shape 142"/>
          <p:cNvSpPr txBox="1"/>
          <p:nvPr>
            <p:ph idx="1" type="body"/>
          </p:nvPr>
        </p:nvSpPr>
        <p:spPr>
          <a:xfrm>
            <a:off x="838200" y="1520825"/>
            <a:ext cx="10515599" cy="4351199"/>
          </a:xfrm>
          <a:prstGeom prst="rect">
            <a:avLst/>
          </a:prstGeom>
        </p:spPr>
        <p:txBody>
          <a:bodyPr anchorCtr="0" anchor="t" bIns="91425" lIns="91425" rIns="91425" tIns="91425">
            <a:noAutofit/>
          </a:bodyPr>
          <a:lstStyle/>
          <a:p>
            <a:pPr indent="-330200" lvl="0" marL="457200" rtl="0">
              <a:spcBef>
                <a:spcPts val="0"/>
              </a:spcBef>
              <a:buClr>
                <a:schemeClr val="dk1"/>
              </a:buClr>
              <a:buSzPct val="100000"/>
              <a:buFont typeface="Georgia"/>
              <a:buAutoNum type="arabicPeriod"/>
            </a:pPr>
            <a:r>
              <a:rPr b="1" lang="en-US" sz="1600">
                <a:latin typeface="Georgia"/>
                <a:ea typeface="Georgia"/>
                <a:cs typeface="Georgia"/>
                <a:sym typeface="Georgia"/>
              </a:rPr>
              <a:t>Username/Password</a:t>
            </a:r>
          </a:p>
          <a:p>
            <a:pPr indent="0" lvl="0" marL="0" rtl="0">
              <a:spcBef>
                <a:spcPts val="0"/>
              </a:spcBef>
              <a:buNone/>
            </a:pPr>
            <a:r>
              <a:t/>
            </a:r>
            <a:endParaRPr sz="600">
              <a:latin typeface="Georgia"/>
              <a:ea typeface="Georgia"/>
              <a:cs typeface="Georgia"/>
              <a:sym typeface="Georgia"/>
            </a:endParaRPr>
          </a:p>
          <a:p>
            <a:pPr indent="-330200" lvl="1" marL="914400" rtl="0">
              <a:spcBef>
                <a:spcPts val="0"/>
              </a:spcBef>
              <a:buClr>
                <a:schemeClr val="dk1"/>
              </a:buClr>
              <a:buSzPct val="100000"/>
              <a:buFont typeface="Georgia"/>
              <a:buChar char="○"/>
            </a:pPr>
            <a:r>
              <a:rPr lang="en-US" sz="1600">
                <a:latin typeface="Georgia"/>
                <a:ea typeface="Georgia"/>
                <a:cs typeface="Georgia"/>
                <a:sym typeface="Georgia"/>
              </a:rPr>
              <a:t>Advantages </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Easy to implement/deploy and commonly used for both network and system access</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Easy to administer - password resets can be done automatically</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User familiarity - most used authentication model</a:t>
            </a:r>
          </a:p>
          <a:p>
            <a:pPr indent="0" lvl="0" marL="914400" rtl="0">
              <a:spcBef>
                <a:spcPts val="0"/>
              </a:spcBef>
              <a:buNone/>
            </a:pPr>
            <a:r>
              <a:t/>
            </a:r>
            <a:endParaRPr sz="1600">
              <a:latin typeface="Georgia"/>
              <a:ea typeface="Georgia"/>
              <a:cs typeface="Georgia"/>
              <a:sym typeface="Georgia"/>
            </a:endParaRPr>
          </a:p>
          <a:p>
            <a:pPr indent="-330200" lvl="1" marL="914400" rtl="0">
              <a:spcBef>
                <a:spcPts val="0"/>
              </a:spcBef>
              <a:buClr>
                <a:schemeClr val="dk1"/>
              </a:buClr>
              <a:buSzPct val="100000"/>
              <a:buFont typeface="Georgia"/>
              <a:buChar char="○"/>
            </a:pPr>
            <a:r>
              <a:rPr lang="en-US" sz="1600">
                <a:latin typeface="Georgia"/>
                <a:ea typeface="Georgia"/>
                <a:cs typeface="Georgia"/>
                <a:sym typeface="Georgia"/>
              </a:rPr>
              <a:t>Disadvantages</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Low security - credentials can be easily stolen</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All parts of password transmission can lead to exposure</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Users are rationally ignorant - would likely use call signs for login</a:t>
            </a:r>
          </a:p>
        </p:txBody>
      </p:sp>
      <p:pic>
        <p:nvPicPr>
          <p:cNvPr id="143" name="Shape 14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44" name="Shape 14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45" name="Shape 14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46" name="Shape 146"/>
          <p:cNvPicPr preferRelativeResize="0"/>
          <p:nvPr/>
        </p:nvPicPr>
        <p:blipFill>
          <a:blip r:embed="rId6">
            <a:alphaModFix/>
          </a:blip>
          <a:stretch>
            <a:fillRect/>
          </a:stretch>
        </p:blipFill>
        <p:spPr>
          <a:xfrm>
            <a:off x="8757825" y="735975"/>
            <a:ext cx="3000374" cy="3714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Possible Solutions</a:t>
            </a:r>
          </a:p>
        </p:txBody>
      </p:sp>
      <p:sp>
        <p:nvSpPr>
          <p:cNvPr id="152" name="Shape 152"/>
          <p:cNvSpPr txBox="1"/>
          <p:nvPr>
            <p:ph idx="1" type="body"/>
          </p:nvPr>
        </p:nvSpPr>
        <p:spPr>
          <a:xfrm>
            <a:off x="838200" y="1520825"/>
            <a:ext cx="10515599" cy="4351199"/>
          </a:xfrm>
          <a:prstGeom prst="rect">
            <a:avLst/>
          </a:prstGeom>
        </p:spPr>
        <p:txBody>
          <a:bodyPr anchorCtr="0" anchor="t" bIns="91425" lIns="91425" rIns="91425" tIns="91425">
            <a:noAutofit/>
          </a:bodyPr>
          <a:lstStyle/>
          <a:p>
            <a:pPr indent="-330200" lvl="0" marL="457200" rtl="0">
              <a:spcBef>
                <a:spcPts val="0"/>
              </a:spcBef>
              <a:buClr>
                <a:schemeClr val="dk1"/>
              </a:buClr>
              <a:buSzPct val="100000"/>
              <a:buFont typeface="Georgia"/>
              <a:buAutoNum type="arabicPeriod" startAt="2"/>
            </a:pPr>
            <a:r>
              <a:rPr b="1" lang="en-US" sz="1600">
                <a:latin typeface="Georgia"/>
                <a:ea typeface="Georgia"/>
                <a:cs typeface="Georgia"/>
                <a:sym typeface="Georgia"/>
              </a:rPr>
              <a:t>Certificate (PKI)</a:t>
            </a:r>
          </a:p>
          <a:p>
            <a:pPr indent="0" lvl="0" marL="0" rtl="0">
              <a:spcBef>
                <a:spcPts val="0"/>
              </a:spcBef>
              <a:buNone/>
            </a:pPr>
            <a:r>
              <a:t/>
            </a:r>
            <a:endParaRPr sz="600">
              <a:latin typeface="Georgia"/>
              <a:ea typeface="Georgia"/>
              <a:cs typeface="Georgia"/>
              <a:sym typeface="Georgia"/>
            </a:endParaRPr>
          </a:p>
          <a:p>
            <a:pPr indent="-330200" lvl="1" marL="914400" rtl="0">
              <a:spcBef>
                <a:spcPts val="0"/>
              </a:spcBef>
              <a:buClr>
                <a:schemeClr val="dk1"/>
              </a:buClr>
              <a:buSzPct val="100000"/>
              <a:buFont typeface="Georgia"/>
              <a:buChar char="○"/>
            </a:pPr>
            <a:r>
              <a:rPr lang="en-US" sz="1600">
                <a:latin typeface="Georgia"/>
                <a:ea typeface="Georgia"/>
                <a:cs typeface="Georgia"/>
                <a:sym typeface="Georgia"/>
              </a:rPr>
              <a:t>Advantages</a:t>
            </a:r>
          </a:p>
          <a:p>
            <a:pPr indent="-330200" lvl="2" marL="13716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Works behind the scenes - user doesn’t have to do anything</a:t>
            </a:r>
          </a:p>
          <a:p>
            <a:pPr indent="-330200" lvl="2" marL="13716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Doesn’t require the transmission of the secret - mitigates all sorts of storage/transmission weak points</a:t>
            </a:r>
          </a:p>
          <a:p>
            <a:pPr indent="-330200" lvl="2" marL="13716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Issued by a trusted party - allows for a centralized management system</a:t>
            </a:r>
          </a:p>
          <a:p>
            <a:pPr indent="0" lvl="0" marL="0" rtl="0">
              <a:spcBef>
                <a:spcPts val="0"/>
              </a:spcBef>
              <a:buNone/>
            </a:pPr>
            <a:r>
              <a:t/>
            </a:r>
            <a:endParaRPr sz="1600">
              <a:latin typeface="Georgia"/>
              <a:ea typeface="Georgia"/>
              <a:cs typeface="Georgia"/>
              <a:sym typeface="Georgia"/>
            </a:endParaRPr>
          </a:p>
          <a:p>
            <a:pPr indent="-330200" lvl="1" marL="914400" rtl="0">
              <a:spcBef>
                <a:spcPts val="0"/>
              </a:spcBef>
              <a:buClr>
                <a:schemeClr val="dk1"/>
              </a:buClr>
              <a:buSzPct val="100000"/>
              <a:buFont typeface="Georgia"/>
              <a:buChar char="○"/>
            </a:pPr>
            <a:r>
              <a:rPr lang="en-US" sz="1600">
                <a:latin typeface="Georgia"/>
                <a:ea typeface="Georgia"/>
                <a:cs typeface="Georgia"/>
                <a:sym typeface="Georgia"/>
              </a:rPr>
              <a:t>Disadvantages</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Deployment is complex and thus expensive - an external database is needed.  </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Still requires a password - almost any private key pair storage mechanism is then unlocked with a PIN</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Certificate Status reporting and updates are not easy - revoking a user credential that has become corrupted is onerous due to the size and complexity of the infrastructure</a:t>
            </a:r>
          </a:p>
        </p:txBody>
      </p:sp>
      <p:pic>
        <p:nvPicPr>
          <p:cNvPr id="153" name="Shape 15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54" name="Shape 15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55" name="Shape 15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56" name="Shape 156"/>
          <p:cNvPicPr preferRelativeResize="0"/>
          <p:nvPr/>
        </p:nvPicPr>
        <p:blipFill>
          <a:blip r:embed="rId6">
            <a:alphaModFix/>
          </a:blip>
          <a:stretch>
            <a:fillRect/>
          </a:stretch>
        </p:blipFill>
        <p:spPr>
          <a:xfrm>
            <a:off x="8757825" y="735975"/>
            <a:ext cx="3000374" cy="3714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365125"/>
            <a:ext cx="10515599" cy="1325700"/>
          </a:xfrm>
          <a:prstGeom prst="rect">
            <a:avLst/>
          </a:prstGeom>
        </p:spPr>
        <p:txBody>
          <a:bodyPr anchorCtr="0" anchor="ctr" bIns="91425" lIns="91425" rIns="91425" tIns="91425">
            <a:noAutofit/>
          </a:bodyPr>
          <a:lstStyle/>
          <a:p>
            <a:pPr lvl="0" rtl="0" algn="ctr">
              <a:spcBef>
                <a:spcPts val="0"/>
              </a:spcBef>
              <a:buNone/>
            </a:pPr>
            <a:r>
              <a:rPr lang="en-US" sz="3000">
                <a:latin typeface="Georgia"/>
                <a:ea typeface="Georgia"/>
                <a:cs typeface="Georgia"/>
                <a:sym typeface="Georgia"/>
              </a:rPr>
              <a:t>Possible Solutions</a:t>
            </a:r>
          </a:p>
        </p:txBody>
      </p:sp>
      <p:sp>
        <p:nvSpPr>
          <p:cNvPr id="162" name="Shape 162"/>
          <p:cNvSpPr txBox="1"/>
          <p:nvPr>
            <p:ph idx="1" type="body"/>
          </p:nvPr>
        </p:nvSpPr>
        <p:spPr>
          <a:xfrm>
            <a:off x="838200" y="1520825"/>
            <a:ext cx="10515599" cy="4351199"/>
          </a:xfrm>
          <a:prstGeom prst="rect">
            <a:avLst/>
          </a:prstGeom>
        </p:spPr>
        <p:txBody>
          <a:bodyPr anchorCtr="0" anchor="t" bIns="91425" lIns="91425" rIns="91425" tIns="91425">
            <a:noAutofit/>
          </a:bodyPr>
          <a:lstStyle/>
          <a:p>
            <a:pPr indent="-330200" lvl="0" marL="457200" rtl="0">
              <a:spcBef>
                <a:spcPts val="0"/>
              </a:spcBef>
              <a:buClr>
                <a:schemeClr val="dk1"/>
              </a:buClr>
              <a:buSzPct val="100000"/>
              <a:buFont typeface="Georgia"/>
              <a:buAutoNum type="arabicPeriod" startAt="3"/>
            </a:pPr>
            <a:r>
              <a:rPr b="1" lang="en-US" sz="1600">
                <a:solidFill>
                  <a:schemeClr val="dk1"/>
                </a:solidFill>
                <a:latin typeface="Georgia"/>
                <a:ea typeface="Georgia"/>
                <a:cs typeface="Georgia"/>
                <a:sym typeface="Georgia"/>
              </a:rPr>
              <a:t>Cryptographic Key Server</a:t>
            </a:r>
          </a:p>
          <a:p>
            <a:pPr indent="0" lvl="0" marL="0" rtl="0">
              <a:spcBef>
                <a:spcPts val="0"/>
              </a:spcBef>
              <a:buNone/>
            </a:pPr>
            <a:r>
              <a:t/>
            </a:r>
            <a:endParaRPr sz="600">
              <a:latin typeface="Georgia"/>
              <a:ea typeface="Georgia"/>
              <a:cs typeface="Georgia"/>
              <a:sym typeface="Georgia"/>
            </a:endParaRPr>
          </a:p>
          <a:p>
            <a:pPr indent="-330200" lvl="1" marL="914400" rtl="0">
              <a:spcBef>
                <a:spcPts val="0"/>
              </a:spcBef>
              <a:buClr>
                <a:schemeClr val="dk1"/>
              </a:buClr>
              <a:buSzPct val="100000"/>
              <a:buFont typeface="Georgia"/>
              <a:buChar char="○"/>
            </a:pPr>
            <a:r>
              <a:rPr lang="en-US" sz="1600">
                <a:latin typeface="Georgia"/>
                <a:ea typeface="Georgia"/>
                <a:cs typeface="Georgia"/>
                <a:sym typeface="Georgia"/>
              </a:rPr>
              <a:t>Advantages</a:t>
            </a:r>
          </a:p>
          <a:p>
            <a:pPr indent="-330200" lvl="2" marL="13716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High level of confirming authentication of user through the use of cryptography</a:t>
            </a:r>
          </a:p>
          <a:p>
            <a:pPr indent="-330200" lvl="2" marL="13716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The existing telnet way of communicating with the radio remains unencrypted which is upgraded to an SSH communication channel providing a secure tunnel traffic</a:t>
            </a:r>
          </a:p>
          <a:p>
            <a:pPr indent="-330200" lvl="3" marL="18288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To help keep the radio from being compromised, the client has to authenticate with the key server every (x) amount of time until a session has ended.</a:t>
            </a:r>
          </a:p>
          <a:p>
            <a:pPr indent="-330200" lvl="2" marL="1371600" rtl="0">
              <a:spcBef>
                <a:spcPts val="0"/>
              </a:spcBef>
              <a:buClr>
                <a:schemeClr val="dk1"/>
              </a:buClr>
              <a:buSzPct val="100000"/>
              <a:buFont typeface="Georgia"/>
              <a:buChar char="■"/>
            </a:pPr>
            <a:r>
              <a:rPr lang="en-US" sz="1600">
                <a:solidFill>
                  <a:schemeClr val="dk1"/>
                </a:solidFill>
                <a:latin typeface="Georgia"/>
                <a:ea typeface="Georgia"/>
                <a:cs typeface="Georgia"/>
                <a:sym typeface="Georgia"/>
              </a:rPr>
              <a:t>For end users, this scheme would make using the radio secure as authentication would occur continuously throughout the session</a:t>
            </a:r>
          </a:p>
          <a:p>
            <a:pPr indent="0" lvl="0" marL="914400" rtl="0">
              <a:spcBef>
                <a:spcPts val="0"/>
              </a:spcBef>
              <a:buNone/>
            </a:pPr>
            <a:r>
              <a:t/>
            </a:r>
            <a:endParaRPr sz="1600">
              <a:solidFill>
                <a:schemeClr val="dk1"/>
              </a:solidFill>
              <a:latin typeface="Georgia"/>
              <a:ea typeface="Georgia"/>
              <a:cs typeface="Georgia"/>
              <a:sym typeface="Georgia"/>
            </a:endParaRPr>
          </a:p>
          <a:p>
            <a:pPr indent="-330200" lvl="1" marL="914400" rtl="0">
              <a:spcBef>
                <a:spcPts val="0"/>
              </a:spcBef>
              <a:buClr>
                <a:schemeClr val="dk1"/>
              </a:buClr>
              <a:buSzPct val="100000"/>
              <a:buFont typeface="Georgia"/>
              <a:buChar char="○"/>
            </a:pPr>
            <a:r>
              <a:rPr lang="en-US" sz="1600">
                <a:latin typeface="Georgia"/>
                <a:ea typeface="Georgia"/>
                <a:cs typeface="Georgia"/>
                <a:sym typeface="Georgia"/>
              </a:rPr>
              <a:t>Disadvantages</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Encryption/Decryption is used by the key server which takes up additional resources of processing power used by the microprocessor </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Private key must be kept confidential</a:t>
            </a:r>
          </a:p>
          <a:p>
            <a:pPr indent="-330200" lvl="2" marL="1371600" rtl="0">
              <a:spcBef>
                <a:spcPts val="0"/>
              </a:spcBef>
              <a:buClr>
                <a:schemeClr val="dk1"/>
              </a:buClr>
              <a:buSzPct val="100000"/>
              <a:buFont typeface="Georgia"/>
              <a:buChar char="■"/>
            </a:pPr>
            <a:r>
              <a:rPr lang="en-US" sz="1600">
                <a:latin typeface="Georgia"/>
                <a:ea typeface="Georgia"/>
                <a:cs typeface="Georgia"/>
                <a:sym typeface="Georgia"/>
              </a:rPr>
              <a:t>Connecting to the radio for initial setup would have to be through LAN</a:t>
            </a:r>
          </a:p>
        </p:txBody>
      </p:sp>
      <p:pic>
        <p:nvPicPr>
          <p:cNvPr id="163" name="Shape 163"/>
          <p:cNvPicPr preferRelativeResize="0"/>
          <p:nvPr/>
        </p:nvPicPr>
        <p:blipFill>
          <a:blip r:embed="rId3">
            <a:alphaModFix/>
          </a:blip>
          <a:stretch>
            <a:fillRect/>
          </a:stretch>
        </p:blipFill>
        <p:spPr>
          <a:xfrm>
            <a:off x="222650" y="459750"/>
            <a:ext cx="847725" cy="923924"/>
          </a:xfrm>
          <a:prstGeom prst="rect">
            <a:avLst/>
          </a:prstGeom>
          <a:noFill/>
          <a:ln>
            <a:noFill/>
          </a:ln>
        </p:spPr>
      </p:pic>
      <p:pic>
        <p:nvPicPr>
          <p:cNvPr id="164" name="Shape 164"/>
          <p:cNvPicPr preferRelativeResize="0"/>
          <p:nvPr/>
        </p:nvPicPr>
        <p:blipFill>
          <a:blip r:embed="rId4">
            <a:alphaModFix/>
          </a:blip>
          <a:stretch>
            <a:fillRect/>
          </a:stretch>
        </p:blipFill>
        <p:spPr>
          <a:xfrm>
            <a:off x="0" y="0"/>
            <a:ext cx="12191999" cy="333675"/>
          </a:xfrm>
          <a:prstGeom prst="rect">
            <a:avLst/>
          </a:prstGeom>
          <a:noFill/>
          <a:ln>
            <a:noFill/>
          </a:ln>
        </p:spPr>
      </p:pic>
      <p:pic>
        <p:nvPicPr>
          <p:cNvPr id="165" name="Shape 165"/>
          <p:cNvPicPr preferRelativeResize="0"/>
          <p:nvPr/>
        </p:nvPicPr>
        <p:blipFill>
          <a:blip r:embed="rId5">
            <a:alphaModFix/>
          </a:blip>
          <a:stretch>
            <a:fillRect/>
          </a:stretch>
        </p:blipFill>
        <p:spPr>
          <a:xfrm>
            <a:off x="0" y="6524325"/>
            <a:ext cx="12191999" cy="333675"/>
          </a:xfrm>
          <a:prstGeom prst="rect">
            <a:avLst/>
          </a:prstGeom>
          <a:noFill/>
          <a:ln>
            <a:noFill/>
          </a:ln>
        </p:spPr>
      </p:pic>
      <p:pic>
        <p:nvPicPr>
          <p:cNvPr id="166" name="Shape 166"/>
          <p:cNvPicPr preferRelativeResize="0"/>
          <p:nvPr/>
        </p:nvPicPr>
        <p:blipFill>
          <a:blip r:embed="rId6">
            <a:alphaModFix/>
          </a:blip>
          <a:stretch>
            <a:fillRect/>
          </a:stretch>
        </p:blipFill>
        <p:spPr>
          <a:xfrm>
            <a:off x="8757825" y="735975"/>
            <a:ext cx="3000374" cy="371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