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2" r:id="rId6"/>
    <p:sldId id="260" r:id="rId7"/>
    <p:sldId id="261" r:id="rId8"/>
    <p:sldId id="264" r:id="rId9"/>
    <p:sldId id="263"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Nunito Sans Bold" pitchFamily="2" charset="77"/>
      <p:regular r:id="rId17"/>
      <p:bold r:id="rId18"/>
    </p:embeddedFont>
    <p:embeddedFont>
      <p:font typeface="Nunito Sans Bold Bold" pitchFamily="2" charset="77"/>
      <p:regular r:id="rId19"/>
      <p:bold r:id="rId20"/>
    </p:embeddedFont>
    <p:embeddedFont>
      <p:font typeface="Nunito Sans Regular" pitchFamily="2" charset="77"/>
      <p:regular r:id="rId21"/>
    </p:embeddedFont>
    <p:embeddedFont>
      <p:font typeface="Nunito Sans Regular Bold" pitchFamily="2" charset="77"/>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80" d="100"/>
          <a:sy n="80" d="100"/>
        </p:scale>
        <p:origin x="82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FCE18-0918-CB44-AD47-E8BB0ABCF2CD}" type="datetimeFigureOut">
              <a:rPr lang="en-US" smtClean="0"/>
              <a:t>5/19/22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0C5F9B-95F2-C843-9C1B-F9A689261514}" type="slidenum">
              <a:rPr lang="en-US" smtClean="0"/>
              <a:t>‹#›</a:t>
            </a:fld>
            <a:endParaRPr lang="en-US"/>
          </a:p>
        </p:txBody>
      </p:sp>
    </p:spTree>
    <p:extLst>
      <p:ext uri="{BB962C8B-B14F-4D97-AF65-F5344CB8AC3E}">
        <p14:creationId xmlns:p14="http://schemas.microsoft.com/office/powerpoint/2010/main" val="208735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Suffering is part of the human experience. Everyone suffers. People can suffer from illnesses and diseases, pain, mental health issues like anxiety or depression, problems and work or at home, unfortunate accidents, and the list can go on and on as ways we suffer. The good news is that we all possess characteristics that can promote our individual growth and connection to others. We also possess traits that can distance us from the people we love and care about and cause conflict at home and work.</a:t>
            </a:r>
          </a:p>
          <a:p>
            <a:endParaRPr lang="en-US" dirty="0"/>
          </a:p>
        </p:txBody>
      </p:sp>
      <p:sp>
        <p:nvSpPr>
          <p:cNvPr id="4" name="Slide Number Placeholder 3"/>
          <p:cNvSpPr>
            <a:spLocks noGrp="1"/>
          </p:cNvSpPr>
          <p:nvPr>
            <p:ph type="sldNum" sz="quarter" idx="5"/>
          </p:nvPr>
        </p:nvSpPr>
        <p:spPr/>
        <p:txBody>
          <a:bodyPr/>
          <a:lstStyle/>
          <a:p>
            <a:fld id="{990C5F9B-95F2-C843-9C1B-F9A689261514}" type="slidenum">
              <a:rPr lang="en-US" smtClean="0"/>
              <a:t>4</a:t>
            </a:fld>
            <a:endParaRPr lang="en-US"/>
          </a:p>
        </p:txBody>
      </p:sp>
    </p:spTree>
    <p:extLst>
      <p:ext uri="{BB962C8B-B14F-4D97-AF65-F5344CB8AC3E}">
        <p14:creationId xmlns:p14="http://schemas.microsoft.com/office/powerpoint/2010/main" val="41072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Shame is a natural human emotion, but when the shame messages are toxic, we get a sinking feeling that we are flawed or defective. First let's differentiate between healthy shame and toxic shame. </a:t>
            </a:r>
          </a:p>
          <a:p>
            <a:endParaRPr lang="en-US" dirty="0"/>
          </a:p>
          <a:p>
            <a:r>
              <a:rPr lang="en-US" dirty="0"/>
              <a:t>Toxic shame is self-</a:t>
            </a:r>
            <a:r>
              <a:rPr lang="en-US" dirty="0" err="1"/>
              <a:t>deprication</a:t>
            </a:r>
            <a:r>
              <a:rPr lang="en-US" dirty="0"/>
              <a:t> that disconnects us from others. Examples include negative self talk. These are the statements like, "I'm so stupid!"" "I can't believe I did that, I'm such an idiot!" These thoughts are self-defeating and create self-loathing. Another example of toxic shame is depriving yourself of something because you feel like you don't deserve it. Some ways we deprive ourself is depriving our needs whether material or social because we feel like we don't deserve it. "I don't deserve their friendship, I'm such a loser" or "They'd all be better of without me." are examples of self deprivation. </a:t>
            </a:r>
          </a:p>
          <a:p>
            <a:endParaRPr lang="en-US" dirty="0"/>
          </a:p>
          <a:p>
            <a:r>
              <a:rPr lang="en-US" dirty="0"/>
              <a:t>Healthy shame is a guiding light, inner voice that helps us navigate life. It helps us live in alignment with our core beliefs and values and lets us </a:t>
            </a:r>
            <a:r>
              <a:rPr lang="en-US" dirty="0" err="1"/>
              <a:t>konw</a:t>
            </a:r>
            <a:r>
              <a:rPr lang="en-US" dirty="0"/>
              <a:t> when we've hurt someone, or broken someone's trust. It pushes us to repair, change our behaviors, and shift our thoughts so we can live in peach and harmony within our community. </a:t>
            </a:r>
          </a:p>
          <a:p>
            <a:endParaRPr lang="en-US" dirty="0"/>
          </a:p>
          <a:p>
            <a:r>
              <a:rPr lang="en-US" dirty="0"/>
              <a:t>Toxic shame disconnects us from our community and healthy shame helps us live within our community, connected, through similar core beliefs and values. </a:t>
            </a:r>
          </a:p>
        </p:txBody>
      </p:sp>
      <p:sp>
        <p:nvSpPr>
          <p:cNvPr id="4" name="Slide Number Placeholder 3"/>
          <p:cNvSpPr>
            <a:spLocks noGrp="1"/>
          </p:cNvSpPr>
          <p:nvPr>
            <p:ph type="sldNum" sz="quarter" idx="5"/>
          </p:nvPr>
        </p:nvSpPr>
        <p:spPr/>
        <p:txBody>
          <a:bodyPr/>
          <a:lstStyle/>
          <a:p>
            <a:fld id="{990C5F9B-95F2-C843-9C1B-F9A689261514}" type="slidenum">
              <a:rPr lang="en-US" smtClean="0"/>
              <a:t>5</a:t>
            </a:fld>
            <a:endParaRPr lang="en-US"/>
          </a:p>
        </p:txBody>
      </p:sp>
    </p:spTree>
    <p:extLst>
      <p:ext uri="{BB962C8B-B14F-4D97-AF65-F5344CB8AC3E}">
        <p14:creationId xmlns:p14="http://schemas.microsoft.com/office/powerpoint/2010/main" val="104977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Compassion and suffering are a universal human experience.</a:t>
            </a:r>
          </a:p>
          <a:p>
            <a:r>
              <a:rPr lang="en-US" dirty="0"/>
              <a:t>The antidote to suffering is compassion.</a:t>
            </a:r>
          </a:p>
          <a:p>
            <a:r>
              <a:rPr lang="en-US" dirty="0"/>
              <a:t>We experience compassion out of our desire to help others.</a:t>
            </a:r>
          </a:p>
          <a:p>
            <a:r>
              <a:rPr lang="en-US" dirty="0"/>
              <a:t>I'm sure you can think of times that you provided help, a listening ear, or some other type of support because you understood their suffering. Compassion brings peace to our world, and threads humans together through acts of kindness as we work through our suffering together. </a:t>
            </a:r>
          </a:p>
          <a:p>
            <a:endParaRPr lang="en-US" dirty="0"/>
          </a:p>
          <a:p>
            <a:r>
              <a:rPr lang="en-US" dirty="0"/>
              <a:t>Self compassion is a practice you can do individually that can reduce your anxiety and helps regulate your emotions. Self compassion is a way you can offer yourself understanding and love, instead of getting caught in a web of negative thinking. </a:t>
            </a:r>
          </a:p>
          <a:p>
            <a:endParaRPr lang="en-US" dirty="0"/>
          </a:p>
        </p:txBody>
      </p:sp>
      <p:sp>
        <p:nvSpPr>
          <p:cNvPr id="4" name="Slide Number Placeholder 3"/>
          <p:cNvSpPr>
            <a:spLocks noGrp="1"/>
          </p:cNvSpPr>
          <p:nvPr>
            <p:ph type="sldNum" sz="quarter" idx="5"/>
          </p:nvPr>
        </p:nvSpPr>
        <p:spPr/>
        <p:txBody>
          <a:bodyPr/>
          <a:lstStyle/>
          <a:p>
            <a:fld id="{990C5F9B-95F2-C843-9C1B-F9A689261514}" type="slidenum">
              <a:rPr lang="en-US" smtClean="0"/>
              <a:t>6</a:t>
            </a:fld>
            <a:endParaRPr lang="en-US"/>
          </a:p>
        </p:txBody>
      </p:sp>
    </p:spTree>
    <p:extLst>
      <p:ext uri="{BB962C8B-B14F-4D97-AF65-F5344CB8AC3E}">
        <p14:creationId xmlns:p14="http://schemas.microsoft.com/office/powerpoint/2010/main" val="780091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you can all think back to an employment experience that was unenjoyable. What make it so miserable? Did your boss or coworkers create conflict or lack understanding? How did the team work together? Was their disconnection, arguing, and chaos when it came to collaboration and deadlines? Were team members held accountable and given goals to work toward?</a:t>
            </a:r>
          </a:p>
          <a:p>
            <a:endParaRPr lang="en-US" dirty="0"/>
          </a:p>
          <a:p>
            <a:r>
              <a:rPr lang="en-US" dirty="0"/>
              <a:t>Using compassion at work can transform your team environment. When employers and employees offer each other compassion, the team communicates better and collaborate with each other. This doesn't mean you won't experience problems at work, but through healthy communication, your team will be able to problem solve. When you have a problem, don't set out to "solve it" immediately. You will have more success solving the problem once each party has had a chance to fully express their perspective and needs. With this added understanding the partners can collaborate and create a compromise that will solve the problem. </a:t>
            </a:r>
          </a:p>
          <a:p>
            <a:endParaRPr lang="en-US" dirty="0"/>
          </a:p>
          <a:p>
            <a:r>
              <a:rPr lang="en-US" dirty="0"/>
              <a:t>Employees who feel valued and appreciated will act more cohesively with team members and be accountable for their roles and duties. When you promote compassion through clear and compassionate communication, set reasonable expectations, and problem solve through listening and compromise, will likely have better outcomes and collaboration. </a:t>
            </a:r>
          </a:p>
          <a:p>
            <a:endParaRPr lang="en-US" dirty="0"/>
          </a:p>
        </p:txBody>
      </p:sp>
      <p:sp>
        <p:nvSpPr>
          <p:cNvPr id="4" name="Slide Number Placeholder 3"/>
          <p:cNvSpPr>
            <a:spLocks noGrp="1"/>
          </p:cNvSpPr>
          <p:nvPr>
            <p:ph type="sldNum" sz="quarter" idx="5"/>
          </p:nvPr>
        </p:nvSpPr>
        <p:spPr/>
        <p:txBody>
          <a:bodyPr/>
          <a:lstStyle/>
          <a:p>
            <a:fld id="{990C5F9B-95F2-C843-9C1B-F9A689261514}" type="slidenum">
              <a:rPr lang="en-US" smtClean="0"/>
              <a:t>7</a:t>
            </a:fld>
            <a:endParaRPr lang="en-US"/>
          </a:p>
        </p:txBody>
      </p:sp>
    </p:spTree>
    <p:extLst>
      <p:ext uri="{BB962C8B-B14F-4D97-AF65-F5344CB8AC3E}">
        <p14:creationId xmlns:p14="http://schemas.microsoft.com/office/powerpoint/2010/main" val="4142953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offer others compassion either at home or work, we have to feel balanced and grounded. Humans function most optimally when they are in a state where they can be flexible, quickly adapt to changes, living in alignment with their core beliefs and values and avoiding toxic shame, being energized through relationships, exercise, and nutrition, and having predictability and stability in their daily lives. Anytime we feel out of balance we fall into a state of chaos and rigidity. Suffering sets in and we need to practice self compassion and calm our nervous system. </a:t>
            </a:r>
          </a:p>
          <a:p>
            <a:endParaRPr lang="en-US" dirty="0"/>
          </a:p>
          <a:p>
            <a:r>
              <a:rPr lang="en-US" dirty="0"/>
              <a:t>Calms nervous system</a:t>
            </a:r>
          </a:p>
          <a:p>
            <a:r>
              <a:rPr lang="en-US" dirty="0"/>
              <a:t>Put Hand on belly and breath in for four, hold for 2, and release for 6.</a:t>
            </a:r>
          </a:p>
          <a:p>
            <a:r>
              <a:rPr lang="en-US" dirty="0"/>
              <a:t>Feel your belly move in and out.</a:t>
            </a:r>
          </a:p>
          <a:p>
            <a:endParaRPr lang="en-US" dirty="0"/>
          </a:p>
          <a:p>
            <a:r>
              <a:rPr lang="en-US" dirty="0"/>
              <a:t>Going outdoors helps our nervous systems. The sunlight provides vitamin D and walking in nature brings us a sense of calm. When you feel stressed or experience fatigue from computer work, step outside for a few minutes and focus on trees, plants and birds.</a:t>
            </a:r>
          </a:p>
          <a:p>
            <a:endParaRPr lang="en-US" dirty="0"/>
          </a:p>
          <a:p>
            <a:r>
              <a:rPr lang="en-US" dirty="0"/>
              <a:t>Butterfly Hug</a:t>
            </a:r>
          </a:p>
          <a:p>
            <a:r>
              <a:rPr lang="en-US" dirty="0"/>
              <a:t>Cross your arms over your chest, so that the tip of the middle finger from each hand is placed below the clavicle or the collarbone and the other fingers and hands cover the area that is located under the connection between the collarbone and the shoulder and the collarbone and sternum or breastbone. Hands and fingers must be as vertical as possible so that the fingers point toward the neck and not toward the arms. You can interlock your thumbs to form the butterfly’s body and the extension of your other </a:t>
            </a:r>
            <a:r>
              <a:rPr lang="en-US" dirty="0" err="1"/>
              <a:t>fighers</a:t>
            </a:r>
            <a:r>
              <a:rPr lang="en-US" dirty="0"/>
              <a:t> outward will form the butterfly’s wings. Your eyes can be closed or partially closed and you will alternate the movement of your hands, like the flapping wings of a </a:t>
            </a:r>
            <a:r>
              <a:rPr lang="en-US" dirty="0" err="1"/>
              <a:t>butterlfy</a:t>
            </a:r>
            <a:r>
              <a:rPr lang="en-US" dirty="0"/>
              <a:t>. Let your hands move freely and you can practice deep breathing as you do this. Just notice your thoughts and let them go. You can practice this anytime you feel overwhelmed to calm your nervous system. </a:t>
            </a:r>
          </a:p>
          <a:p>
            <a:endParaRPr lang="en-US" dirty="0"/>
          </a:p>
          <a:p>
            <a:r>
              <a:rPr lang="en-US" dirty="0"/>
              <a:t>Grounding</a:t>
            </a:r>
          </a:p>
          <a:p>
            <a:r>
              <a:rPr lang="en-US" dirty="0"/>
              <a:t>5 things you can see.</a:t>
            </a:r>
          </a:p>
          <a:p>
            <a:r>
              <a:rPr lang="en-US" dirty="0"/>
              <a:t>4 things you can touch.</a:t>
            </a:r>
          </a:p>
          <a:p>
            <a:r>
              <a:rPr lang="en-US" dirty="0"/>
              <a:t>3 things you can hear.</a:t>
            </a:r>
          </a:p>
          <a:p>
            <a:r>
              <a:rPr lang="en-US" dirty="0"/>
              <a:t>2 things you can smell.</a:t>
            </a:r>
          </a:p>
          <a:p>
            <a:r>
              <a:rPr lang="en-US" dirty="0"/>
              <a:t>1 thing you can taste.</a:t>
            </a:r>
          </a:p>
          <a:p>
            <a:endParaRPr lang="en-US" dirty="0"/>
          </a:p>
        </p:txBody>
      </p:sp>
      <p:sp>
        <p:nvSpPr>
          <p:cNvPr id="4" name="Slide Number Placeholder 3"/>
          <p:cNvSpPr>
            <a:spLocks noGrp="1"/>
          </p:cNvSpPr>
          <p:nvPr>
            <p:ph type="sldNum" sz="quarter" idx="5"/>
          </p:nvPr>
        </p:nvSpPr>
        <p:spPr/>
        <p:txBody>
          <a:bodyPr/>
          <a:lstStyle/>
          <a:p>
            <a:fld id="{990C5F9B-95F2-C843-9C1B-F9A689261514}" type="slidenum">
              <a:rPr lang="en-US" smtClean="0"/>
              <a:t>8</a:t>
            </a:fld>
            <a:endParaRPr lang="en-US"/>
          </a:p>
        </p:txBody>
      </p:sp>
    </p:spTree>
    <p:extLst>
      <p:ext uri="{BB962C8B-B14F-4D97-AF65-F5344CB8AC3E}">
        <p14:creationId xmlns:p14="http://schemas.microsoft.com/office/powerpoint/2010/main" val="2837156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phrases that you can use at work to problem solve, compromise, and gain better understanding of your colleagues' viewpoint. </a:t>
            </a:r>
          </a:p>
          <a:p>
            <a:endParaRPr lang="en-US" dirty="0"/>
          </a:p>
          <a:p>
            <a:r>
              <a:rPr lang="en-US" dirty="0"/>
              <a:t>Your colleague explains how stressed they are by the deadline. A compassionate response you can use is, "Wow! That sounds tough. How can I support you?"</a:t>
            </a:r>
          </a:p>
          <a:p>
            <a:endParaRPr lang="en-US" dirty="0"/>
          </a:p>
          <a:p>
            <a:r>
              <a:rPr lang="en-US" dirty="0"/>
              <a:t>Your colleague explains their reasons for arriving to work late every day. A compassionate response that invites problem-solving is, "Thank you for sharing that with me. How would you like to solve that problem?" You offered compassion and put the ball back in their court to come up with a way they can get to work on time. </a:t>
            </a:r>
          </a:p>
          <a:p>
            <a:endParaRPr lang="en-US" dirty="0"/>
          </a:p>
          <a:p>
            <a:r>
              <a:rPr lang="en-US" dirty="0"/>
              <a:t>Your colleague springs a big change on the project you are working on together and you're worried that your ideas might be ignored. You can say, "That is an interesting idea. Would it be ok to iron out the details together?" You honor their creativity while advocating for team work and collaboration. </a:t>
            </a:r>
          </a:p>
          <a:p>
            <a:endParaRPr lang="en-US" dirty="0"/>
          </a:p>
          <a:p>
            <a:r>
              <a:rPr lang="en-US" dirty="0"/>
              <a:t>Your colleague walks into your office right before you are leaving for the night and wants to discuss a problem they are having. You can say, "I would love to hear more, is there a time later we can talk? I'm heading home for the day right now."</a:t>
            </a:r>
          </a:p>
          <a:p>
            <a:endParaRPr lang="en-US" dirty="0"/>
          </a:p>
        </p:txBody>
      </p:sp>
      <p:sp>
        <p:nvSpPr>
          <p:cNvPr id="4" name="Slide Number Placeholder 3"/>
          <p:cNvSpPr>
            <a:spLocks noGrp="1"/>
          </p:cNvSpPr>
          <p:nvPr>
            <p:ph type="sldNum" sz="quarter" idx="5"/>
          </p:nvPr>
        </p:nvSpPr>
        <p:spPr/>
        <p:txBody>
          <a:bodyPr/>
          <a:lstStyle/>
          <a:p>
            <a:fld id="{990C5F9B-95F2-C843-9C1B-F9A689261514}" type="slidenum">
              <a:rPr lang="en-US" smtClean="0"/>
              <a:t>9</a:t>
            </a:fld>
            <a:endParaRPr lang="en-US"/>
          </a:p>
        </p:txBody>
      </p:sp>
    </p:spTree>
    <p:extLst>
      <p:ext uri="{BB962C8B-B14F-4D97-AF65-F5344CB8AC3E}">
        <p14:creationId xmlns:p14="http://schemas.microsoft.com/office/powerpoint/2010/main" val="223210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so much for attending the UTEAP and Bobcat Balance presentation on Compassion. </a:t>
            </a:r>
            <a:r>
              <a:rPr lang="en-US"/>
              <a:t>If you have any questions about the information I provided you can reach me directly at the contact information provided in this slide. </a:t>
            </a:r>
          </a:p>
          <a:p>
            <a:endParaRPr lang="en-US"/>
          </a:p>
        </p:txBody>
      </p:sp>
      <p:sp>
        <p:nvSpPr>
          <p:cNvPr id="4" name="Slide Number Placeholder 3"/>
          <p:cNvSpPr>
            <a:spLocks noGrp="1"/>
          </p:cNvSpPr>
          <p:nvPr>
            <p:ph type="sldNum" sz="quarter" idx="5"/>
          </p:nvPr>
        </p:nvSpPr>
        <p:spPr/>
        <p:txBody>
          <a:bodyPr/>
          <a:lstStyle/>
          <a:p>
            <a:fld id="{990C5F9B-95F2-C843-9C1B-F9A689261514}" type="slidenum">
              <a:rPr lang="en-US" smtClean="0"/>
              <a:t>10</a:t>
            </a:fld>
            <a:endParaRPr lang="en-US"/>
          </a:p>
        </p:txBody>
      </p:sp>
    </p:spTree>
    <p:extLst>
      <p:ext uri="{BB962C8B-B14F-4D97-AF65-F5344CB8AC3E}">
        <p14:creationId xmlns:p14="http://schemas.microsoft.com/office/powerpoint/2010/main" val="2200557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715521"/>
          </a:xfrm>
          <a:prstGeom prst="rect">
            <a:avLst/>
          </a:prstGeom>
        </p:spPr>
      </p:pic>
      <p:sp>
        <p:nvSpPr>
          <p:cNvPr id="3" name="TextBox 3"/>
          <p:cNvSpPr txBox="1"/>
          <p:nvPr/>
        </p:nvSpPr>
        <p:spPr>
          <a:xfrm>
            <a:off x="3129087" y="5575149"/>
            <a:ext cx="12029827" cy="1050288"/>
          </a:xfrm>
          <a:prstGeom prst="rect">
            <a:avLst/>
          </a:prstGeom>
        </p:spPr>
        <p:txBody>
          <a:bodyPr lIns="0" tIns="0" rIns="0" bIns="0" rtlCol="0" anchor="t">
            <a:spAutoFit/>
          </a:bodyPr>
          <a:lstStyle/>
          <a:p>
            <a:pPr algn="ctr">
              <a:lnSpc>
                <a:spcPts val="4199"/>
              </a:lnSpc>
            </a:pPr>
            <a:r>
              <a:rPr lang="en-US" sz="2799" dirty="0">
                <a:solidFill>
                  <a:srgbClr val="000000"/>
                </a:solidFill>
                <a:latin typeface="Nunito Sans Regular"/>
              </a:rPr>
              <a:t>Rebecca Ray, LMFT, CSAT, CCPS (she/her)</a:t>
            </a:r>
          </a:p>
          <a:p>
            <a:pPr marL="0" lvl="0" indent="0" algn="ctr">
              <a:lnSpc>
                <a:spcPts val="4199"/>
              </a:lnSpc>
              <a:spcBef>
                <a:spcPct val="0"/>
              </a:spcBef>
            </a:pPr>
            <a:r>
              <a:rPr lang="en-US" sz="2799" dirty="0">
                <a:solidFill>
                  <a:srgbClr val="000000"/>
                </a:solidFill>
                <a:latin typeface="Nunito Sans Regular"/>
              </a:rPr>
              <a:t>UTEAP and Bobcat Balance</a:t>
            </a:r>
          </a:p>
        </p:txBody>
      </p:sp>
      <p:sp>
        <p:nvSpPr>
          <p:cNvPr id="4" name="TextBox 4"/>
          <p:cNvSpPr txBox="1"/>
          <p:nvPr/>
        </p:nvSpPr>
        <p:spPr>
          <a:xfrm>
            <a:off x="1297666" y="1150220"/>
            <a:ext cx="15692667" cy="4424929"/>
          </a:xfrm>
          <a:prstGeom prst="rect">
            <a:avLst/>
          </a:prstGeom>
        </p:spPr>
        <p:txBody>
          <a:bodyPr lIns="0" tIns="0" rIns="0" bIns="0" rtlCol="0" anchor="t">
            <a:spAutoFit/>
          </a:bodyPr>
          <a:lstStyle/>
          <a:p>
            <a:pPr marL="0" lvl="0" indent="0" algn="ctr">
              <a:lnSpc>
                <a:spcPts val="11519"/>
              </a:lnSpc>
              <a:spcBef>
                <a:spcPct val="0"/>
              </a:spcBef>
            </a:pPr>
            <a:r>
              <a:rPr lang="en-US" sz="9600" dirty="0">
                <a:solidFill>
                  <a:srgbClr val="000000"/>
                </a:solidFill>
                <a:latin typeface="Nunito Sans Bold Bold"/>
              </a:rPr>
              <a:t>Compassion: The Antidote to Toxic Shame and Conflict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pic>
        <p:nvPicPr>
          <p:cNvPr id="3" name="Picture 3"/>
          <p:cNvPicPr>
            <a:picLocks noChangeAspect="1"/>
          </p:cNvPicPr>
          <p:nvPr/>
        </p:nvPicPr>
        <p:blipFill>
          <a:blip r:embed="rId4"/>
          <a:srcRect/>
          <a:stretch>
            <a:fillRect/>
          </a:stretch>
        </p:blipFill>
        <p:spPr>
          <a:xfrm>
            <a:off x="5721318" y="2988110"/>
            <a:ext cx="1654060" cy="5968565"/>
          </a:xfrm>
          <a:prstGeom prst="rect">
            <a:avLst/>
          </a:prstGeom>
        </p:spPr>
      </p:pic>
      <p:sp>
        <p:nvSpPr>
          <p:cNvPr id="4" name="TextBox 4"/>
          <p:cNvSpPr txBox="1"/>
          <p:nvPr/>
        </p:nvSpPr>
        <p:spPr>
          <a:xfrm>
            <a:off x="3150840" y="562334"/>
            <a:ext cx="11986320" cy="1892299"/>
          </a:xfrm>
          <a:prstGeom prst="rect">
            <a:avLst/>
          </a:prstGeom>
        </p:spPr>
        <p:txBody>
          <a:bodyPr lIns="0" tIns="0" rIns="0" bIns="0" rtlCol="0" anchor="t">
            <a:spAutoFit/>
          </a:bodyPr>
          <a:lstStyle/>
          <a:p>
            <a:pPr marL="0" lvl="0" indent="0" algn="ctr">
              <a:lnSpc>
                <a:spcPts val="15400"/>
              </a:lnSpc>
              <a:spcBef>
                <a:spcPct val="0"/>
              </a:spcBef>
            </a:pPr>
            <a:r>
              <a:rPr lang="en-US" sz="11000" u="none">
                <a:solidFill>
                  <a:srgbClr val="000000"/>
                </a:solidFill>
                <a:latin typeface="Nunito Sans Bold"/>
              </a:rPr>
              <a:t>Thank you!</a:t>
            </a:r>
          </a:p>
        </p:txBody>
      </p:sp>
      <p:sp>
        <p:nvSpPr>
          <p:cNvPr id="5" name="TextBox 5"/>
          <p:cNvSpPr txBox="1"/>
          <p:nvPr/>
        </p:nvSpPr>
        <p:spPr>
          <a:xfrm>
            <a:off x="7733428" y="3641777"/>
            <a:ext cx="9525872" cy="577017"/>
          </a:xfrm>
          <a:prstGeom prst="rect">
            <a:avLst/>
          </a:prstGeom>
        </p:spPr>
        <p:txBody>
          <a:bodyPr lIns="0" tIns="0" rIns="0" bIns="0" rtlCol="0" anchor="t">
            <a:spAutoFit/>
          </a:bodyPr>
          <a:lstStyle/>
          <a:p>
            <a:pPr marL="0" lvl="0" indent="0">
              <a:lnSpc>
                <a:spcPts val="4399"/>
              </a:lnSpc>
              <a:spcBef>
                <a:spcPct val="0"/>
              </a:spcBef>
            </a:pPr>
            <a:r>
              <a:rPr lang="en-US" sz="3999" u="none" dirty="0">
                <a:solidFill>
                  <a:srgbClr val="000000"/>
                </a:solidFill>
                <a:latin typeface="Nunito Sans Regular"/>
              </a:rPr>
              <a:t>281-766-3376</a:t>
            </a:r>
          </a:p>
        </p:txBody>
      </p:sp>
      <p:sp>
        <p:nvSpPr>
          <p:cNvPr id="6" name="TextBox 6"/>
          <p:cNvSpPr txBox="1"/>
          <p:nvPr/>
        </p:nvSpPr>
        <p:spPr>
          <a:xfrm>
            <a:off x="7733428" y="5718392"/>
            <a:ext cx="9525872" cy="577017"/>
          </a:xfrm>
          <a:prstGeom prst="rect">
            <a:avLst/>
          </a:prstGeom>
        </p:spPr>
        <p:txBody>
          <a:bodyPr lIns="0" tIns="0" rIns="0" bIns="0" rtlCol="0" anchor="t">
            <a:spAutoFit/>
          </a:bodyPr>
          <a:lstStyle/>
          <a:p>
            <a:pPr marL="0" lvl="0" indent="0">
              <a:lnSpc>
                <a:spcPts val="4399"/>
              </a:lnSpc>
              <a:spcBef>
                <a:spcPct val="0"/>
              </a:spcBef>
            </a:pPr>
            <a:r>
              <a:rPr lang="en-US" sz="3999" u="none" dirty="0" err="1">
                <a:solidFill>
                  <a:srgbClr val="000000"/>
                </a:solidFill>
                <a:latin typeface="Nunito Sans Regular"/>
              </a:rPr>
              <a:t>hello@rayfamilytherapy.com</a:t>
            </a:r>
            <a:endParaRPr lang="en-US" sz="3999" u="none" dirty="0">
              <a:solidFill>
                <a:srgbClr val="000000"/>
              </a:solidFill>
              <a:latin typeface="Nunito Sans Regular"/>
            </a:endParaRPr>
          </a:p>
        </p:txBody>
      </p:sp>
      <p:sp>
        <p:nvSpPr>
          <p:cNvPr id="7" name="TextBox 7"/>
          <p:cNvSpPr txBox="1"/>
          <p:nvPr/>
        </p:nvSpPr>
        <p:spPr>
          <a:xfrm>
            <a:off x="7733428" y="7954236"/>
            <a:ext cx="9525872" cy="577017"/>
          </a:xfrm>
          <a:prstGeom prst="rect">
            <a:avLst/>
          </a:prstGeom>
        </p:spPr>
        <p:txBody>
          <a:bodyPr lIns="0" tIns="0" rIns="0" bIns="0" rtlCol="0" anchor="t">
            <a:spAutoFit/>
          </a:bodyPr>
          <a:lstStyle/>
          <a:p>
            <a:pPr marL="0" lvl="0" indent="0">
              <a:lnSpc>
                <a:spcPts val="4399"/>
              </a:lnSpc>
              <a:spcBef>
                <a:spcPct val="0"/>
              </a:spcBef>
            </a:pPr>
            <a:r>
              <a:rPr lang="en-US" sz="3999" u="none" dirty="0" err="1">
                <a:solidFill>
                  <a:srgbClr val="000000"/>
                </a:solidFill>
                <a:latin typeface="Nunito Sans Regular"/>
              </a:rPr>
              <a:t>www.rayfamilytherapy.com</a:t>
            </a:r>
            <a:endParaRPr lang="en-US" sz="3999" u="none" dirty="0">
              <a:solidFill>
                <a:srgbClr val="000000"/>
              </a:solidFill>
              <a:latin typeface="Nunito Sans Regul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28074" y="0"/>
            <a:ext cx="18288000" cy="10631496"/>
          </a:xfrm>
          <a:prstGeom prst="rect">
            <a:avLst/>
          </a:prstGeom>
        </p:spPr>
      </p:pic>
      <p:grpSp>
        <p:nvGrpSpPr>
          <p:cNvPr id="3" name="Group 3"/>
          <p:cNvGrpSpPr/>
          <p:nvPr/>
        </p:nvGrpSpPr>
        <p:grpSpPr>
          <a:xfrm>
            <a:off x="7788453" y="2191841"/>
            <a:ext cx="771999" cy="771999"/>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5" name="Group 5"/>
          <p:cNvGrpSpPr/>
          <p:nvPr/>
        </p:nvGrpSpPr>
        <p:grpSpPr>
          <a:xfrm>
            <a:off x="7788453" y="3471682"/>
            <a:ext cx="771999" cy="77199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7" name="Group 7"/>
          <p:cNvGrpSpPr/>
          <p:nvPr/>
        </p:nvGrpSpPr>
        <p:grpSpPr>
          <a:xfrm>
            <a:off x="7788453" y="6031363"/>
            <a:ext cx="771999" cy="77199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9" name="Group 9"/>
          <p:cNvGrpSpPr/>
          <p:nvPr/>
        </p:nvGrpSpPr>
        <p:grpSpPr>
          <a:xfrm>
            <a:off x="7788453" y="4751522"/>
            <a:ext cx="771999" cy="77199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grpSp>
        <p:nvGrpSpPr>
          <p:cNvPr id="11" name="Group 11"/>
          <p:cNvGrpSpPr/>
          <p:nvPr/>
        </p:nvGrpSpPr>
        <p:grpSpPr>
          <a:xfrm>
            <a:off x="7788453" y="7311203"/>
            <a:ext cx="771999" cy="77199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solidFill>
          </p:spPr>
        </p:sp>
      </p:grpSp>
      <p:sp>
        <p:nvSpPr>
          <p:cNvPr id="13" name="TextBox 13"/>
          <p:cNvSpPr txBox="1"/>
          <p:nvPr/>
        </p:nvSpPr>
        <p:spPr>
          <a:xfrm>
            <a:off x="9103251" y="1982491"/>
            <a:ext cx="7322748" cy="969496"/>
          </a:xfrm>
          <a:prstGeom prst="rect">
            <a:avLst/>
          </a:prstGeom>
        </p:spPr>
        <p:txBody>
          <a:bodyPr lIns="0" tIns="0" rIns="0" bIns="0" rtlCol="0" anchor="t">
            <a:spAutoFit/>
          </a:bodyPr>
          <a:lstStyle/>
          <a:p>
            <a:pPr algn="l">
              <a:lnSpc>
                <a:spcPts val="8400"/>
              </a:lnSpc>
            </a:pPr>
            <a:r>
              <a:rPr lang="en-US" sz="4200" dirty="0">
                <a:solidFill>
                  <a:srgbClr val="000000"/>
                </a:solidFill>
                <a:latin typeface="Nunito Sans Regular"/>
              </a:rPr>
              <a:t>Why Suffering?</a:t>
            </a:r>
          </a:p>
        </p:txBody>
      </p:sp>
      <p:sp>
        <p:nvSpPr>
          <p:cNvPr id="14" name="TextBox 14"/>
          <p:cNvSpPr txBox="1"/>
          <p:nvPr/>
        </p:nvSpPr>
        <p:spPr>
          <a:xfrm>
            <a:off x="7901847" y="2181410"/>
            <a:ext cx="545211" cy="669036"/>
          </a:xfrm>
          <a:prstGeom prst="rect">
            <a:avLst/>
          </a:prstGeom>
        </p:spPr>
        <p:txBody>
          <a:bodyPr lIns="0" tIns="0" rIns="0" bIns="0" rtlCol="0" anchor="t">
            <a:spAutoFit/>
          </a:bodyPr>
          <a:lstStyle/>
          <a:p>
            <a:pPr algn="ctr">
              <a:lnSpc>
                <a:spcPts val="5652"/>
              </a:lnSpc>
            </a:pPr>
            <a:r>
              <a:rPr lang="en-US" sz="3600">
                <a:solidFill>
                  <a:srgbClr val="FFFFFF"/>
                </a:solidFill>
                <a:latin typeface="Nunito Sans Regular"/>
              </a:rPr>
              <a:t>1</a:t>
            </a:r>
          </a:p>
        </p:txBody>
      </p:sp>
      <p:sp>
        <p:nvSpPr>
          <p:cNvPr id="15" name="TextBox 15"/>
          <p:cNvSpPr txBox="1"/>
          <p:nvPr/>
        </p:nvSpPr>
        <p:spPr>
          <a:xfrm>
            <a:off x="9204270" y="3243451"/>
            <a:ext cx="7322748" cy="963930"/>
          </a:xfrm>
          <a:prstGeom prst="rect">
            <a:avLst/>
          </a:prstGeom>
        </p:spPr>
        <p:txBody>
          <a:bodyPr lIns="0" tIns="0" rIns="0" bIns="0" rtlCol="0" anchor="t">
            <a:spAutoFit/>
          </a:bodyPr>
          <a:lstStyle/>
          <a:p>
            <a:pPr marL="0" lvl="1" indent="0" algn="l">
              <a:lnSpc>
                <a:spcPts val="8400"/>
              </a:lnSpc>
              <a:spcBef>
                <a:spcPct val="0"/>
              </a:spcBef>
            </a:pPr>
            <a:r>
              <a:rPr lang="en-US" sz="4200" dirty="0">
                <a:solidFill>
                  <a:srgbClr val="000000"/>
                </a:solidFill>
                <a:latin typeface="Nunito Sans Regular"/>
              </a:rPr>
              <a:t>Shame</a:t>
            </a:r>
          </a:p>
        </p:txBody>
      </p:sp>
      <p:sp>
        <p:nvSpPr>
          <p:cNvPr id="16" name="TextBox 16"/>
          <p:cNvSpPr txBox="1"/>
          <p:nvPr/>
        </p:nvSpPr>
        <p:spPr>
          <a:xfrm>
            <a:off x="7901847" y="346125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2</a:t>
            </a:r>
          </a:p>
        </p:txBody>
      </p:sp>
      <p:sp>
        <p:nvSpPr>
          <p:cNvPr id="18" name="TextBox 18"/>
          <p:cNvSpPr txBox="1"/>
          <p:nvPr/>
        </p:nvSpPr>
        <p:spPr>
          <a:xfrm>
            <a:off x="7901847" y="602093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4</a:t>
            </a:r>
          </a:p>
        </p:txBody>
      </p:sp>
      <p:sp>
        <p:nvSpPr>
          <p:cNvPr id="19" name="TextBox 19"/>
          <p:cNvSpPr txBox="1"/>
          <p:nvPr/>
        </p:nvSpPr>
        <p:spPr>
          <a:xfrm>
            <a:off x="9212291" y="4527194"/>
            <a:ext cx="7322748" cy="963930"/>
          </a:xfrm>
          <a:prstGeom prst="rect">
            <a:avLst/>
          </a:prstGeom>
        </p:spPr>
        <p:txBody>
          <a:bodyPr lIns="0" tIns="0" rIns="0" bIns="0" rtlCol="0" anchor="t">
            <a:spAutoFit/>
          </a:bodyPr>
          <a:lstStyle/>
          <a:p>
            <a:pPr marL="0" lvl="1" indent="0" algn="l">
              <a:lnSpc>
                <a:spcPts val="8400"/>
              </a:lnSpc>
              <a:spcBef>
                <a:spcPct val="0"/>
              </a:spcBef>
            </a:pPr>
            <a:r>
              <a:rPr lang="en-US" sz="4200" dirty="0">
                <a:solidFill>
                  <a:srgbClr val="000000"/>
                </a:solidFill>
                <a:latin typeface="Nunito Sans Regular"/>
              </a:rPr>
              <a:t>Compassion</a:t>
            </a:r>
          </a:p>
        </p:txBody>
      </p:sp>
      <p:sp>
        <p:nvSpPr>
          <p:cNvPr id="20" name="TextBox 20"/>
          <p:cNvSpPr txBox="1"/>
          <p:nvPr/>
        </p:nvSpPr>
        <p:spPr>
          <a:xfrm>
            <a:off x="7901847" y="4741091"/>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3</a:t>
            </a:r>
          </a:p>
        </p:txBody>
      </p:sp>
      <p:sp>
        <p:nvSpPr>
          <p:cNvPr id="21" name="TextBox 21"/>
          <p:cNvSpPr txBox="1"/>
          <p:nvPr/>
        </p:nvSpPr>
        <p:spPr>
          <a:xfrm>
            <a:off x="9204270" y="708965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dirty="0">
                <a:solidFill>
                  <a:srgbClr val="000000"/>
                </a:solidFill>
                <a:latin typeface="Nunito Sans Regular"/>
              </a:rPr>
              <a:t>Coping skills</a:t>
            </a:r>
          </a:p>
        </p:txBody>
      </p:sp>
      <p:sp>
        <p:nvSpPr>
          <p:cNvPr id="22" name="TextBox 22"/>
          <p:cNvSpPr txBox="1"/>
          <p:nvPr/>
        </p:nvSpPr>
        <p:spPr>
          <a:xfrm>
            <a:off x="7901847" y="7300772"/>
            <a:ext cx="545211" cy="669036"/>
          </a:xfrm>
          <a:prstGeom prst="rect">
            <a:avLst/>
          </a:prstGeom>
        </p:spPr>
        <p:txBody>
          <a:bodyPr lIns="0" tIns="0" rIns="0" bIns="0" rtlCol="0" anchor="t">
            <a:spAutoFit/>
          </a:bodyPr>
          <a:lstStyle/>
          <a:p>
            <a:pPr marL="0" lvl="1" indent="0" algn="ctr">
              <a:lnSpc>
                <a:spcPts val="5652"/>
              </a:lnSpc>
              <a:spcBef>
                <a:spcPct val="0"/>
              </a:spcBef>
            </a:pPr>
            <a:r>
              <a:rPr lang="en-US" sz="3600" u="none">
                <a:solidFill>
                  <a:srgbClr val="FFFFFF"/>
                </a:solidFill>
                <a:latin typeface="Nunito Sans Regular"/>
              </a:rPr>
              <a:t>5</a:t>
            </a:r>
          </a:p>
        </p:txBody>
      </p:sp>
      <p:sp>
        <p:nvSpPr>
          <p:cNvPr id="23" name="TextBox 23"/>
          <p:cNvSpPr txBox="1"/>
          <p:nvPr/>
        </p:nvSpPr>
        <p:spPr>
          <a:xfrm>
            <a:off x="1724666" y="2166228"/>
            <a:ext cx="4636674" cy="1228725"/>
          </a:xfrm>
          <a:prstGeom prst="rect">
            <a:avLst/>
          </a:prstGeom>
        </p:spPr>
        <p:txBody>
          <a:bodyPr lIns="0" tIns="0" rIns="0" bIns="0" rtlCol="0" anchor="t">
            <a:spAutoFit/>
          </a:bodyPr>
          <a:lstStyle/>
          <a:p>
            <a:pPr marL="0" lvl="0" indent="0" algn="l">
              <a:lnSpc>
                <a:spcPts val="9600"/>
              </a:lnSpc>
              <a:spcBef>
                <a:spcPct val="0"/>
              </a:spcBef>
            </a:pPr>
            <a:r>
              <a:rPr lang="en-US" sz="8000">
                <a:solidFill>
                  <a:srgbClr val="000000"/>
                </a:solidFill>
                <a:latin typeface="Nunito Sans Bold Bold"/>
              </a:rPr>
              <a:t>Overview</a:t>
            </a:r>
          </a:p>
        </p:txBody>
      </p:sp>
      <p:sp>
        <p:nvSpPr>
          <p:cNvPr id="24" name="TextBox 21">
            <a:extLst>
              <a:ext uri="{FF2B5EF4-FFF2-40B4-BE49-F238E27FC236}">
                <a16:creationId xmlns:a16="http://schemas.microsoft.com/office/drawing/2014/main" id="{5BA14E20-3C6C-AF5A-9F12-0CFDABB4D085}"/>
              </a:ext>
            </a:extLst>
          </p:cNvPr>
          <p:cNvSpPr txBox="1"/>
          <p:nvPr/>
        </p:nvSpPr>
        <p:spPr>
          <a:xfrm>
            <a:off x="9212291" y="5759806"/>
            <a:ext cx="7322748" cy="963930"/>
          </a:xfrm>
          <a:prstGeom prst="rect">
            <a:avLst/>
          </a:prstGeom>
        </p:spPr>
        <p:txBody>
          <a:bodyPr lIns="0" tIns="0" rIns="0" bIns="0" rtlCol="0" anchor="t">
            <a:spAutoFit/>
          </a:bodyPr>
          <a:lstStyle/>
          <a:p>
            <a:pPr marL="0" lvl="1" indent="0" algn="l">
              <a:lnSpc>
                <a:spcPts val="8400"/>
              </a:lnSpc>
              <a:spcBef>
                <a:spcPct val="0"/>
              </a:spcBef>
            </a:pPr>
            <a:r>
              <a:rPr lang="en-US" sz="4200" dirty="0">
                <a:solidFill>
                  <a:srgbClr val="000000"/>
                </a:solidFill>
                <a:latin typeface="Nunito Sans Regular"/>
              </a:rPr>
              <a:t>Compassion at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srcRect r="1237"/>
          <a:stretch/>
        </p:blipFill>
        <p:spPr>
          <a:xfrm>
            <a:off x="226219" y="6256"/>
            <a:ext cx="18061781" cy="10280744"/>
          </a:xfrm>
          <a:prstGeom prst="rect">
            <a:avLst/>
          </a:prstGeom>
        </p:spPr>
      </p:pic>
      <p:grpSp>
        <p:nvGrpSpPr>
          <p:cNvPr id="3" name="Group 3"/>
          <p:cNvGrpSpPr/>
          <p:nvPr/>
        </p:nvGrpSpPr>
        <p:grpSpPr>
          <a:xfrm>
            <a:off x="0" y="0"/>
            <a:ext cx="9144000" cy="10287000"/>
            <a:chOff x="0" y="0"/>
            <a:chExt cx="12192000" cy="13716000"/>
          </a:xfrm>
        </p:grpSpPr>
        <p:pic>
          <p:nvPicPr>
            <p:cNvPr id="4" name="Picture 4"/>
            <p:cNvPicPr>
              <a:picLocks noChangeAspect="1"/>
            </p:cNvPicPr>
            <p:nvPr/>
          </p:nvPicPr>
          <p:blipFill>
            <a:blip r:embed="rId3"/>
            <a:srcRect l="32679" r="32679"/>
            <a:stretch>
              <a:fillRect/>
            </a:stretch>
          </p:blipFill>
          <p:spPr>
            <a:xfrm>
              <a:off x="0" y="0"/>
              <a:ext cx="12192000" cy="13716000"/>
            </a:xfrm>
            <a:prstGeom prst="rect">
              <a:avLst/>
            </a:prstGeom>
          </p:spPr>
        </p:pic>
      </p:grpSp>
      <p:pic>
        <p:nvPicPr>
          <p:cNvPr id="5" name="Picture 5"/>
          <p:cNvPicPr>
            <a:picLocks noChangeAspect="1"/>
          </p:cNvPicPr>
          <p:nvPr/>
        </p:nvPicPr>
        <p:blipFill>
          <a:blip r:embed="rId4"/>
          <a:srcRect/>
          <a:stretch>
            <a:fillRect/>
          </a:stretch>
        </p:blipFill>
        <p:spPr>
          <a:xfrm rot="-5400000">
            <a:off x="4075509" y="5068491"/>
            <a:ext cx="10287000" cy="150019"/>
          </a:xfrm>
          <a:prstGeom prst="rect">
            <a:avLst/>
          </a:prstGeom>
        </p:spPr>
      </p:pic>
      <p:sp>
        <p:nvSpPr>
          <p:cNvPr id="6" name="TextBox 6"/>
          <p:cNvSpPr txBox="1"/>
          <p:nvPr/>
        </p:nvSpPr>
        <p:spPr>
          <a:xfrm>
            <a:off x="10515600" y="4976359"/>
            <a:ext cx="7399180" cy="4281941"/>
          </a:xfrm>
          <a:prstGeom prst="rect">
            <a:avLst/>
          </a:prstGeom>
        </p:spPr>
        <p:txBody>
          <a:bodyPr wrap="square" lIns="0" tIns="0" rIns="0" bIns="0" rtlCol="0" anchor="t">
            <a:spAutoFit/>
          </a:bodyPr>
          <a:lstStyle/>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5 session Short Term Counseling model</a:t>
            </a: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Work life: legal, financial, identify theft, childcare, eldercare, and adoption resources.</a:t>
            </a: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Call Bobcat Balance 855-884-7224</a:t>
            </a: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UTEAP Website Access</a:t>
            </a: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Local and Regional network of Counseling Providers</a:t>
            </a:r>
          </a:p>
        </p:txBody>
      </p:sp>
      <p:sp>
        <p:nvSpPr>
          <p:cNvPr id="7" name="TextBox 7"/>
          <p:cNvSpPr txBox="1"/>
          <p:nvPr/>
        </p:nvSpPr>
        <p:spPr>
          <a:xfrm>
            <a:off x="10654579" y="1028700"/>
            <a:ext cx="7399180" cy="3693319"/>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Texas State University and UTEAP</a:t>
            </a:r>
          </a:p>
        </p:txBody>
      </p:sp>
      <p:sp>
        <p:nvSpPr>
          <p:cNvPr id="8" name="TextBox 7">
            <a:extLst>
              <a:ext uri="{FF2B5EF4-FFF2-40B4-BE49-F238E27FC236}">
                <a16:creationId xmlns:a16="http://schemas.microsoft.com/office/drawing/2014/main" id="{9E73B977-57D6-4F80-A171-288EC89D277B}"/>
              </a:ext>
            </a:extLst>
          </p:cNvPr>
          <p:cNvSpPr txBox="1"/>
          <p:nvPr/>
        </p:nvSpPr>
        <p:spPr>
          <a:xfrm>
            <a:off x="2104016" y="4914900"/>
            <a:ext cx="4935967" cy="646331"/>
          </a:xfrm>
          <a:prstGeom prst="rect">
            <a:avLst/>
          </a:prstGeom>
          <a:noFill/>
        </p:spPr>
        <p:txBody>
          <a:bodyPr wrap="none" rtlCol="0">
            <a:spAutoFit/>
          </a:bodyPr>
          <a:lstStyle/>
          <a:p>
            <a:r>
              <a:rPr lang="en-US" sz="3600" dirty="0">
                <a:latin typeface="Nunito Sans Bold" panose="020B0604020202020204" charset="0"/>
              </a:rPr>
              <a:t>Insert own image here</a:t>
            </a:r>
          </a:p>
        </p:txBody>
      </p:sp>
      <p:pic>
        <p:nvPicPr>
          <p:cNvPr id="12" name="Picture 11" descr="A stack of rocks&#10;&#10;Description automatically generated with medium confidence">
            <a:extLst>
              <a:ext uri="{FF2B5EF4-FFF2-40B4-BE49-F238E27FC236}">
                <a16:creationId xmlns:a16="http://schemas.microsoft.com/office/drawing/2014/main" id="{34E780A9-313D-A961-EA02-A6761CFB2F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
            <a:ext cx="9143998" cy="102959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742313"/>
            <a:ext cx="18288000" cy="11029313"/>
          </a:xfrm>
          <a:prstGeom prst="rect">
            <a:avLst/>
          </a:prstGeom>
        </p:spPr>
      </p:pic>
      <p:sp>
        <p:nvSpPr>
          <p:cNvPr id="3" name="TextBox 3"/>
          <p:cNvSpPr txBox="1"/>
          <p:nvPr/>
        </p:nvSpPr>
        <p:spPr>
          <a:xfrm>
            <a:off x="1994215" y="5165808"/>
            <a:ext cx="5532090" cy="3204723"/>
          </a:xfrm>
          <a:prstGeom prst="rect">
            <a:avLst/>
          </a:prstGeom>
        </p:spPr>
        <p:txBody>
          <a:bodyPr lIns="0" tIns="0" rIns="0" bIns="0" rtlCol="0" anchor="t">
            <a:spAutoFit/>
          </a:bodyPr>
          <a:lstStyle/>
          <a:p>
            <a:pPr marL="0" lvl="0" indent="0" algn="l">
              <a:lnSpc>
                <a:spcPts val="4199"/>
              </a:lnSpc>
              <a:spcBef>
                <a:spcPct val="0"/>
              </a:spcBef>
            </a:pPr>
            <a:r>
              <a:rPr lang="en-US" sz="2799" dirty="0">
                <a:solidFill>
                  <a:srgbClr val="000000"/>
                </a:solidFill>
                <a:latin typeface="Nunito Sans Regular"/>
              </a:rPr>
              <a:t>Suffering is part of the human experience. We are wired for connection and inherently possess characteristics that promote growth and connection or create distance and conflict.</a:t>
            </a:r>
          </a:p>
        </p:txBody>
      </p:sp>
      <p:sp>
        <p:nvSpPr>
          <p:cNvPr id="4" name="TextBox 4"/>
          <p:cNvSpPr txBox="1"/>
          <p:nvPr/>
        </p:nvSpPr>
        <p:spPr>
          <a:xfrm>
            <a:off x="1994215" y="2025866"/>
            <a:ext cx="5532090" cy="2462213"/>
          </a:xfrm>
          <a:prstGeom prst="rect">
            <a:avLst/>
          </a:prstGeom>
        </p:spPr>
        <p:txBody>
          <a:bodyPr lIns="0" tIns="0" rIns="0" bIns="0" rtlCol="0" anchor="t">
            <a:spAutoFit/>
          </a:bodyPr>
          <a:lstStyle/>
          <a:p>
            <a:pPr marL="0" lvl="0" indent="0" algn="l">
              <a:lnSpc>
                <a:spcPts val="9600"/>
              </a:lnSpc>
              <a:spcBef>
                <a:spcPct val="0"/>
              </a:spcBef>
            </a:pPr>
            <a:r>
              <a:rPr lang="en-US" sz="8000" dirty="0">
                <a:solidFill>
                  <a:srgbClr val="000000"/>
                </a:solidFill>
                <a:latin typeface="Nunito Sans Bold"/>
              </a:rPr>
              <a:t>Why Suffering?</a:t>
            </a:r>
          </a:p>
        </p:txBody>
      </p:sp>
      <p:grpSp>
        <p:nvGrpSpPr>
          <p:cNvPr id="5" name="Group 5"/>
          <p:cNvGrpSpPr/>
          <p:nvPr/>
        </p:nvGrpSpPr>
        <p:grpSpPr>
          <a:xfrm>
            <a:off x="9144000" y="-655421"/>
            <a:ext cx="9144000" cy="10942421"/>
            <a:chOff x="0" y="-1426699"/>
            <a:chExt cx="12192000" cy="13716000"/>
          </a:xfrm>
        </p:grpSpPr>
        <p:pic>
          <p:nvPicPr>
            <p:cNvPr id="6" name="Picture 6"/>
            <p:cNvPicPr>
              <a:picLocks noChangeAspect="1"/>
            </p:cNvPicPr>
            <p:nvPr/>
          </p:nvPicPr>
          <p:blipFill>
            <a:blip r:embed="rId4"/>
            <a:srcRect l="32679" r="32679"/>
            <a:stretch>
              <a:fillRect/>
            </a:stretch>
          </p:blipFill>
          <p:spPr>
            <a:xfrm>
              <a:off x="0" y="-1426699"/>
              <a:ext cx="12192000" cy="13716000"/>
            </a:xfrm>
            <a:prstGeom prst="rect">
              <a:avLst/>
            </a:prstGeom>
          </p:spPr>
        </p:pic>
      </p:grpSp>
      <p:pic>
        <p:nvPicPr>
          <p:cNvPr id="7" name="Picture 7"/>
          <p:cNvPicPr>
            <a:picLocks noChangeAspect="1"/>
          </p:cNvPicPr>
          <p:nvPr/>
        </p:nvPicPr>
        <p:blipFill>
          <a:blip r:embed="rId5"/>
          <a:srcRect/>
          <a:stretch>
            <a:fillRect/>
          </a:stretch>
        </p:blipFill>
        <p:spPr>
          <a:xfrm rot="-5400000">
            <a:off x="4075509" y="5068491"/>
            <a:ext cx="10287000" cy="150019"/>
          </a:xfrm>
          <a:prstGeom prst="rect">
            <a:avLst/>
          </a:prstGeom>
        </p:spPr>
      </p:pic>
      <p:sp>
        <p:nvSpPr>
          <p:cNvPr id="8" name="TextBox 7">
            <a:extLst>
              <a:ext uri="{FF2B5EF4-FFF2-40B4-BE49-F238E27FC236}">
                <a16:creationId xmlns:a16="http://schemas.microsoft.com/office/drawing/2014/main" id="{2F055B55-192A-4365-A76B-86704E8610A9}"/>
              </a:ext>
            </a:extLst>
          </p:cNvPr>
          <p:cNvSpPr txBox="1"/>
          <p:nvPr/>
        </p:nvSpPr>
        <p:spPr>
          <a:xfrm>
            <a:off x="11506200" y="4914900"/>
            <a:ext cx="4935967" cy="646331"/>
          </a:xfrm>
          <a:prstGeom prst="rect">
            <a:avLst/>
          </a:prstGeom>
          <a:noFill/>
        </p:spPr>
        <p:txBody>
          <a:bodyPr wrap="none" rtlCol="0">
            <a:spAutoFit/>
          </a:bodyPr>
          <a:lstStyle/>
          <a:p>
            <a:r>
              <a:rPr lang="en-US" sz="3600" dirty="0">
                <a:latin typeface="Nunito Sans Bold" panose="020B0604020202020204" charset="0"/>
              </a:rPr>
              <a:t>Insert own image here</a:t>
            </a:r>
          </a:p>
        </p:txBody>
      </p:sp>
      <p:pic>
        <p:nvPicPr>
          <p:cNvPr id="12" name="Picture 11" descr="A picture containing outdoor, night, light, dark&#10;&#10;Description automatically generated">
            <a:extLst>
              <a:ext uri="{FF2B5EF4-FFF2-40B4-BE49-F238E27FC236}">
                <a16:creationId xmlns:a16="http://schemas.microsoft.com/office/drawing/2014/main" id="{A86B85E7-ACFA-3EE2-0D59-7A336C884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12893" y="-742313"/>
            <a:ext cx="9048065" cy="110293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623644"/>
          </a:xfrm>
          <a:prstGeom prst="rect">
            <a:avLst/>
          </a:prstGeom>
        </p:spPr>
      </p:pic>
      <p:sp>
        <p:nvSpPr>
          <p:cNvPr id="3" name="TextBox 3"/>
          <p:cNvSpPr txBox="1"/>
          <p:nvPr/>
        </p:nvSpPr>
        <p:spPr>
          <a:xfrm>
            <a:off x="1615755" y="1850145"/>
            <a:ext cx="6953886" cy="987450"/>
          </a:xfrm>
          <a:prstGeom prst="rect">
            <a:avLst/>
          </a:prstGeom>
        </p:spPr>
        <p:txBody>
          <a:bodyPr lIns="0" tIns="0" rIns="0" bIns="0" rtlCol="0" anchor="t">
            <a:spAutoFit/>
          </a:bodyPr>
          <a:lstStyle/>
          <a:p>
            <a:pPr marL="0" lvl="0" indent="0" algn="l">
              <a:lnSpc>
                <a:spcPts val="7679"/>
              </a:lnSpc>
              <a:spcBef>
                <a:spcPct val="0"/>
              </a:spcBef>
            </a:pPr>
            <a:r>
              <a:rPr lang="en-US" sz="6399" dirty="0">
                <a:solidFill>
                  <a:srgbClr val="000000"/>
                </a:solidFill>
                <a:latin typeface="Nunito Sans Bold"/>
              </a:rPr>
              <a:t>Toxic Shame</a:t>
            </a:r>
          </a:p>
        </p:txBody>
      </p:sp>
      <p:sp>
        <p:nvSpPr>
          <p:cNvPr id="4" name="TextBox 4"/>
          <p:cNvSpPr txBox="1"/>
          <p:nvPr/>
        </p:nvSpPr>
        <p:spPr>
          <a:xfrm>
            <a:off x="9718359" y="1860511"/>
            <a:ext cx="6953886" cy="987450"/>
          </a:xfrm>
          <a:prstGeom prst="rect">
            <a:avLst/>
          </a:prstGeom>
        </p:spPr>
        <p:txBody>
          <a:bodyPr lIns="0" tIns="0" rIns="0" bIns="0" rtlCol="0" anchor="t">
            <a:spAutoFit/>
          </a:bodyPr>
          <a:lstStyle/>
          <a:p>
            <a:pPr marL="0" lvl="0" indent="0" algn="l">
              <a:lnSpc>
                <a:spcPts val="7679"/>
              </a:lnSpc>
              <a:spcBef>
                <a:spcPct val="0"/>
              </a:spcBef>
            </a:pPr>
            <a:r>
              <a:rPr lang="en-US" sz="6399" dirty="0">
                <a:solidFill>
                  <a:srgbClr val="000000"/>
                </a:solidFill>
                <a:latin typeface="Nunito Sans Bold"/>
              </a:rPr>
              <a:t>Healthy Shame</a:t>
            </a:r>
          </a:p>
        </p:txBody>
      </p:sp>
      <p:sp>
        <p:nvSpPr>
          <p:cNvPr id="5" name="TextBox 5"/>
          <p:cNvSpPr txBox="1"/>
          <p:nvPr/>
        </p:nvSpPr>
        <p:spPr>
          <a:xfrm>
            <a:off x="1615755" y="3812854"/>
            <a:ext cx="6953886" cy="5359159"/>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99" dirty="0">
                <a:solidFill>
                  <a:srgbClr val="000000"/>
                </a:solidFill>
                <a:latin typeface="Nunito Sans Regular"/>
              </a:rPr>
              <a:t>Toxic shame creates inner turmoil, hurt, and pain. Examples of toxic shame include negative self-talk, defeating thoughts, self-loathing, and self deprivation.</a:t>
            </a:r>
          </a:p>
          <a:p>
            <a:pPr marL="457200" indent="-457200">
              <a:lnSpc>
                <a:spcPts val="4199"/>
              </a:lnSpc>
              <a:buFont typeface="Arial" panose="020B0604020202020204" pitchFamily="34" charset="0"/>
              <a:buChar char="•"/>
            </a:pPr>
            <a:endParaRPr lang="en-US" sz="2799" dirty="0">
              <a:solidFill>
                <a:srgbClr val="000000"/>
              </a:solidFill>
              <a:latin typeface="Nunito Sans Regular"/>
            </a:endParaRPr>
          </a:p>
          <a:p>
            <a:pPr marL="457200" indent="-457200">
              <a:lnSpc>
                <a:spcPts val="4199"/>
              </a:lnSpc>
              <a:spcBef>
                <a:spcPct val="0"/>
              </a:spcBef>
              <a:buFont typeface="Arial" panose="020B0604020202020204" pitchFamily="34" charset="0"/>
              <a:buChar char="•"/>
            </a:pPr>
            <a:r>
              <a:rPr lang="en-US" sz="2799" dirty="0">
                <a:solidFill>
                  <a:srgbClr val="000000"/>
                </a:solidFill>
                <a:latin typeface="Nunito Sans Regular"/>
              </a:rPr>
              <a:t>Anxiety, depression, life problems, relationship issues, and a history of perfectionism paired with critical environments invites toxic shame.</a:t>
            </a:r>
          </a:p>
        </p:txBody>
      </p:sp>
      <p:sp>
        <p:nvSpPr>
          <p:cNvPr id="6" name="TextBox 6"/>
          <p:cNvSpPr txBox="1"/>
          <p:nvPr/>
        </p:nvSpPr>
        <p:spPr>
          <a:xfrm>
            <a:off x="9718359" y="3812854"/>
            <a:ext cx="6953886" cy="5897768"/>
          </a:xfrm>
          <a:prstGeom prst="rect">
            <a:avLst/>
          </a:prstGeom>
        </p:spPr>
        <p:txBody>
          <a:bodyPr lIns="0" tIns="0" rIns="0" bIns="0" rtlCol="0" anchor="t">
            <a:spAutoFit/>
          </a:bodyPr>
          <a:lstStyle/>
          <a:p>
            <a:pPr marL="457200" indent="-457200">
              <a:lnSpc>
                <a:spcPts val="4199"/>
              </a:lnSpc>
              <a:buFont typeface="Arial" panose="020B0604020202020204" pitchFamily="34" charset="0"/>
              <a:buChar char="•"/>
            </a:pPr>
            <a:r>
              <a:rPr lang="en-US" sz="2799" dirty="0">
                <a:solidFill>
                  <a:srgbClr val="000000"/>
                </a:solidFill>
                <a:latin typeface="Nunito Sans Regular"/>
              </a:rPr>
              <a:t>Guiding voice that helps us live in alignment with our core beliefs and values. </a:t>
            </a:r>
          </a:p>
          <a:p>
            <a:pPr marL="457200" indent="-457200">
              <a:lnSpc>
                <a:spcPts val="4199"/>
              </a:lnSpc>
              <a:buFont typeface="Arial" panose="020B0604020202020204" pitchFamily="34" charset="0"/>
              <a:buChar char="•"/>
            </a:pPr>
            <a:endParaRPr lang="en-US" sz="2799" dirty="0">
              <a:solidFill>
                <a:srgbClr val="000000"/>
              </a:solidFill>
              <a:latin typeface="Nunito Sans Regular"/>
            </a:endParaRP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Healthy shame tells us when we’ve hurt someone, crossed a boundary, broken trust, and wounded a relationship.</a:t>
            </a:r>
          </a:p>
          <a:p>
            <a:pPr marL="457200" lvl="0" indent="-457200" algn="l">
              <a:lnSpc>
                <a:spcPts val="4199"/>
              </a:lnSpc>
              <a:spcBef>
                <a:spcPct val="0"/>
              </a:spcBef>
              <a:buFont typeface="Arial" panose="020B0604020202020204" pitchFamily="34" charset="0"/>
              <a:buChar char="•"/>
            </a:pPr>
            <a:endParaRPr lang="en-US" sz="2799" dirty="0">
              <a:solidFill>
                <a:srgbClr val="000000"/>
              </a:solidFill>
              <a:latin typeface="Nunito Sans Regular"/>
            </a:endParaRPr>
          </a:p>
          <a:p>
            <a:pPr marL="457200" lvl="0" indent="-457200" algn="l">
              <a:lnSpc>
                <a:spcPts val="4199"/>
              </a:lnSpc>
              <a:spcBef>
                <a:spcPct val="0"/>
              </a:spcBef>
              <a:buFont typeface="Arial" panose="020B0604020202020204" pitchFamily="34" charset="0"/>
              <a:buChar char="•"/>
            </a:pPr>
            <a:r>
              <a:rPr lang="en-US" sz="2799" dirty="0">
                <a:solidFill>
                  <a:srgbClr val="000000"/>
                </a:solidFill>
                <a:latin typeface="Nunito Sans Regular"/>
              </a:rPr>
              <a:t>Listening to this inner voice helps guide our actions and enables us to live in harmony and community with others.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sp>
        <p:nvSpPr>
          <p:cNvPr id="3" name="TextBox 3"/>
          <p:cNvSpPr txBox="1"/>
          <p:nvPr/>
        </p:nvSpPr>
        <p:spPr>
          <a:xfrm>
            <a:off x="2099361" y="1536915"/>
            <a:ext cx="14084886" cy="1228725"/>
          </a:xfrm>
          <a:prstGeom prst="rect">
            <a:avLst/>
          </a:prstGeom>
        </p:spPr>
        <p:txBody>
          <a:bodyPr wrap="square" lIns="0" tIns="0" rIns="0" bIns="0" rtlCol="0" anchor="t">
            <a:spAutoFit/>
          </a:bodyPr>
          <a:lstStyle/>
          <a:p>
            <a:pPr marL="0" lvl="0" indent="0">
              <a:lnSpc>
                <a:spcPts val="9600"/>
              </a:lnSpc>
              <a:spcBef>
                <a:spcPct val="0"/>
              </a:spcBef>
            </a:pPr>
            <a:r>
              <a:rPr lang="en-US" sz="8000" dirty="0">
                <a:solidFill>
                  <a:srgbClr val="000000"/>
                </a:solidFill>
                <a:latin typeface="Nunito Sans Bold"/>
              </a:rPr>
              <a:t>Compassion </a:t>
            </a:r>
          </a:p>
        </p:txBody>
      </p:sp>
      <p:sp>
        <p:nvSpPr>
          <p:cNvPr id="4" name="TextBox 4"/>
          <p:cNvSpPr txBox="1"/>
          <p:nvPr/>
        </p:nvSpPr>
        <p:spPr>
          <a:xfrm>
            <a:off x="2099361" y="4056165"/>
            <a:ext cx="14089277" cy="3204723"/>
          </a:xfrm>
          <a:prstGeom prst="rect">
            <a:avLst/>
          </a:prstGeom>
        </p:spPr>
        <p:txBody>
          <a:bodyPr lIns="0" tIns="0" rIns="0" bIns="0" rtlCol="0" anchor="t">
            <a:spAutoFit/>
          </a:bodyPr>
          <a:lstStyle/>
          <a:p>
            <a:pPr>
              <a:lnSpc>
                <a:spcPts val="4199"/>
              </a:lnSpc>
              <a:spcBef>
                <a:spcPct val="0"/>
              </a:spcBef>
            </a:pPr>
            <a:r>
              <a:rPr lang="en-US" sz="2799" dirty="0">
                <a:solidFill>
                  <a:srgbClr val="000000"/>
                </a:solidFill>
                <a:latin typeface="Nunito Sans Regular"/>
              </a:rPr>
              <a:t>Compassion stems from a desire to help others through acts of kindness while understanding the depths of human suffering.</a:t>
            </a:r>
          </a:p>
          <a:p>
            <a:pPr marL="0" lvl="0" indent="0" algn="l">
              <a:lnSpc>
                <a:spcPts val="4199"/>
              </a:lnSpc>
              <a:spcBef>
                <a:spcPct val="0"/>
              </a:spcBef>
            </a:pPr>
            <a:endParaRPr lang="en-US" sz="2799" u="none" dirty="0">
              <a:solidFill>
                <a:srgbClr val="000000"/>
              </a:solidFill>
              <a:latin typeface="Nunito Sans Regular"/>
            </a:endParaRPr>
          </a:p>
          <a:p>
            <a:pPr marL="0" lvl="0" indent="0" algn="l">
              <a:lnSpc>
                <a:spcPts val="4199"/>
              </a:lnSpc>
              <a:spcBef>
                <a:spcPct val="0"/>
              </a:spcBef>
            </a:pPr>
            <a:r>
              <a:rPr lang="en-US" sz="2799" dirty="0">
                <a:solidFill>
                  <a:srgbClr val="000000"/>
                </a:solidFill>
                <a:latin typeface="Nunito Sans Regular"/>
              </a:rPr>
              <a:t>Self Compassion is a practice that reduces shame and anger or rage</a:t>
            </a:r>
            <a:r>
              <a:rPr lang="en-US" sz="2799" u="none" dirty="0">
                <a:solidFill>
                  <a:srgbClr val="000000"/>
                </a:solidFill>
                <a:latin typeface="Nunito Sans Regular"/>
              </a:rPr>
              <a:t>. It also improves depression symptoms, worry, fear, and helps people regulate their emotions.</a:t>
            </a:r>
          </a:p>
          <a:p>
            <a:pPr marL="0" lvl="0" indent="0" algn="l">
              <a:lnSpc>
                <a:spcPts val="4199"/>
              </a:lnSpc>
              <a:spcBef>
                <a:spcPct val="0"/>
              </a:spcBef>
            </a:pPr>
            <a:endParaRPr lang="en-US" sz="2799" u="none" dirty="0">
              <a:solidFill>
                <a:srgbClr val="000000"/>
              </a:solidFill>
              <a:latin typeface="Nunito Sans Regul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616508"/>
          </a:xfrm>
          <a:prstGeom prst="rect">
            <a:avLst/>
          </a:prstGeom>
        </p:spPr>
      </p:pic>
      <p:sp>
        <p:nvSpPr>
          <p:cNvPr id="3" name="TextBox 3"/>
          <p:cNvSpPr txBox="1"/>
          <p:nvPr/>
        </p:nvSpPr>
        <p:spPr>
          <a:xfrm>
            <a:off x="1476076" y="1782817"/>
            <a:ext cx="5866025" cy="3693319"/>
          </a:xfrm>
          <a:prstGeom prst="rect">
            <a:avLst/>
          </a:prstGeom>
        </p:spPr>
        <p:txBody>
          <a:bodyPr wrap="square" lIns="0" tIns="0" rIns="0" bIns="0" rtlCol="0" anchor="t">
            <a:spAutoFit/>
          </a:bodyPr>
          <a:lstStyle/>
          <a:p>
            <a:pPr marL="0" lvl="0" indent="0" algn="l">
              <a:lnSpc>
                <a:spcPts val="9600"/>
              </a:lnSpc>
              <a:spcBef>
                <a:spcPct val="0"/>
              </a:spcBef>
            </a:pPr>
            <a:r>
              <a:rPr lang="en-US" sz="8000" dirty="0">
                <a:solidFill>
                  <a:srgbClr val="000000"/>
                </a:solidFill>
                <a:latin typeface="Nunito Sans Bold"/>
              </a:rPr>
              <a:t>Using Compassion at Work</a:t>
            </a:r>
          </a:p>
        </p:txBody>
      </p:sp>
      <p:sp>
        <p:nvSpPr>
          <p:cNvPr id="4" name="TextBox 4"/>
          <p:cNvSpPr txBox="1"/>
          <p:nvPr/>
        </p:nvSpPr>
        <p:spPr>
          <a:xfrm>
            <a:off x="8459422" y="1900155"/>
            <a:ext cx="7354741" cy="654025"/>
          </a:xfrm>
          <a:prstGeom prst="rect">
            <a:avLst/>
          </a:prstGeom>
        </p:spPr>
        <p:txBody>
          <a:bodyPr lIns="0" tIns="0" rIns="0" bIns="0" rtlCol="0" anchor="t">
            <a:spAutoFit/>
          </a:bodyPr>
          <a:lstStyle/>
          <a:p>
            <a:pPr marL="0" lvl="0" indent="0" algn="l">
              <a:lnSpc>
                <a:spcPts val="5199"/>
              </a:lnSpc>
              <a:spcBef>
                <a:spcPct val="0"/>
              </a:spcBef>
            </a:pPr>
            <a:r>
              <a:rPr lang="en-US" sz="3999" dirty="0">
                <a:solidFill>
                  <a:srgbClr val="000000"/>
                </a:solidFill>
                <a:latin typeface="Nunito Sans Regular Bold"/>
              </a:rPr>
              <a:t>Collaborative Space</a:t>
            </a:r>
            <a:endParaRPr lang="en-US" sz="3999" u="none" dirty="0">
              <a:solidFill>
                <a:srgbClr val="000000"/>
              </a:solidFill>
              <a:latin typeface="Nunito Sans Regular Bold"/>
            </a:endParaRPr>
          </a:p>
        </p:txBody>
      </p:sp>
      <p:sp>
        <p:nvSpPr>
          <p:cNvPr id="5" name="TextBox 5"/>
          <p:cNvSpPr txBox="1"/>
          <p:nvPr/>
        </p:nvSpPr>
        <p:spPr>
          <a:xfrm>
            <a:off x="8459422" y="2670816"/>
            <a:ext cx="8352502" cy="798937"/>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Compassion encourages open communication and collaboration between colleagues, supervisors, and employees. </a:t>
            </a:r>
          </a:p>
        </p:txBody>
      </p:sp>
      <p:sp>
        <p:nvSpPr>
          <p:cNvPr id="6" name="TextBox 6"/>
          <p:cNvSpPr txBox="1"/>
          <p:nvPr/>
        </p:nvSpPr>
        <p:spPr>
          <a:xfrm>
            <a:off x="8459422" y="4355262"/>
            <a:ext cx="7354741" cy="654025"/>
          </a:xfrm>
          <a:prstGeom prst="rect">
            <a:avLst/>
          </a:prstGeom>
        </p:spPr>
        <p:txBody>
          <a:bodyPr lIns="0" tIns="0" rIns="0" bIns="0" rtlCol="0" anchor="t">
            <a:spAutoFit/>
          </a:bodyPr>
          <a:lstStyle/>
          <a:p>
            <a:pPr marL="0" lvl="0" indent="0" algn="l">
              <a:lnSpc>
                <a:spcPts val="5199"/>
              </a:lnSpc>
              <a:spcBef>
                <a:spcPct val="0"/>
              </a:spcBef>
            </a:pPr>
            <a:r>
              <a:rPr lang="en-US" sz="3999" u="none" dirty="0">
                <a:solidFill>
                  <a:srgbClr val="000000"/>
                </a:solidFill>
                <a:latin typeface="Nunito Sans Regular Bold"/>
              </a:rPr>
              <a:t>Problem Solving</a:t>
            </a:r>
          </a:p>
        </p:txBody>
      </p:sp>
      <p:sp>
        <p:nvSpPr>
          <p:cNvPr id="7" name="TextBox 7"/>
          <p:cNvSpPr txBox="1"/>
          <p:nvPr/>
        </p:nvSpPr>
        <p:spPr>
          <a:xfrm>
            <a:off x="8459422" y="5125923"/>
            <a:ext cx="8352502" cy="798937"/>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Problems are best solved once both parties have complete understanding of each other’s perspective and needs.</a:t>
            </a:r>
          </a:p>
        </p:txBody>
      </p:sp>
      <p:sp>
        <p:nvSpPr>
          <p:cNvPr id="8" name="TextBox 8"/>
          <p:cNvSpPr txBox="1"/>
          <p:nvPr/>
        </p:nvSpPr>
        <p:spPr>
          <a:xfrm>
            <a:off x="8459422" y="6810369"/>
            <a:ext cx="7354741" cy="654025"/>
          </a:xfrm>
          <a:prstGeom prst="rect">
            <a:avLst/>
          </a:prstGeom>
        </p:spPr>
        <p:txBody>
          <a:bodyPr lIns="0" tIns="0" rIns="0" bIns="0" rtlCol="0" anchor="t">
            <a:spAutoFit/>
          </a:bodyPr>
          <a:lstStyle/>
          <a:p>
            <a:pPr marL="0" lvl="0" indent="0" algn="l">
              <a:lnSpc>
                <a:spcPts val="5199"/>
              </a:lnSpc>
              <a:spcBef>
                <a:spcPct val="0"/>
              </a:spcBef>
            </a:pPr>
            <a:r>
              <a:rPr lang="en-US" sz="3999" u="none" dirty="0">
                <a:solidFill>
                  <a:srgbClr val="000000"/>
                </a:solidFill>
                <a:latin typeface="Nunito Sans Regular Bold"/>
              </a:rPr>
              <a:t>Accountability </a:t>
            </a:r>
          </a:p>
        </p:txBody>
      </p:sp>
      <p:sp>
        <p:nvSpPr>
          <p:cNvPr id="9" name="TextBox 9"/>
          <p:cNvSpPr txBox="1"/>
          <p:nvPr/>
        </p:nvSpPr>
        <p:spPr>
          <a:xfrm>
            <a:off x="8459422" y="7581030"/>
            <a:ext cx="8352502" cy="1209305"/>
          </a:xfrm>
          <a:prstGeom prst="rect">
            <a:avLst/>
          </a:prstGeom>
        </p:spPr>
        <p:txBody>
          <a:bodyPr lIns="0" tIns="0" rIns="0" bIns="0" rtlCol="0" anchor="t">
            <a:spAutoFit/>
          </a:bodyPr>
          <a:lstStyle/>
          <a:p>
            <a:pPr marL="0" lvl="0" indent="0" algn="l">
              <a:lnSpc>
                <a:spcPts val="3150"/>
              </a:lnSpc>
              <a:spcBef>
                <a:spcPct val="0"/>
              </a:spcBef>
            </a:pPr>
            <a:r>
              <a:rPr lang="en-US" sz="2100" dirty="0">
                <a:solidFill>
                  <a:srgbClr val="000000"/>
                </a:solidFill>
                <a:latin typeface="Nunito Sans Regular"/>
              </a:rPr>
              <a:t>Employees who feel understood, appreciated, and valued promote a cohesive working space where team members are held accountable while also being supported with compassion.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0"/>
            <a:ext cx="18288000" cy="10707054"/>
          </a:xfrm>
          <a:prstGeom prst="rect">
            <a:avLst/>
          </a:prstGeom>
        </p:spPr>
      </p:pic>
      <p:grpSp>
        <p:nvGrpSpPr>
          <p:cNvPr id="3" name="Group 3"/>
          <p:cNvGrpSpPr/>
          <p:nvPr/>
        </p:nvGrpSpPr>
        <p:grpSpPr>
          <a:xfrm>
            <a:off x="1919862" y="2687683"/>
            <a:ext cx="7000610" cy="2878999"/>
            <a:chOff x="0" y="0"/>
            <a:chExt cx="5420212" cy="2229061"/>
          </a:xfrm>
        </p:grpSpPr>
        <p:sp>
          <p:nvSpPr>
            <p:cNvPr id="4" name="Freeform 4"/>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007096"/>
            </a:solidFill>
          </p:spPr>
        </p:sp>
      </p:grpSp>
      <p:grpSp>
        <p:nvGrpSpPr>
          <p:cNvPr id="5" name="Group 5"/>
          <p:cNvGrpSpPr/>
          <p:nvPr/>
        </p:nvGrpSpPr>
        <p:grpSpPr>
          <a:xfrm>
            <a:off x="1919862" y="6013308"/>
            <a:ext cx="7000610" cy="2859949"/>
            <a:chOff x="0" y="0"/>
            <a:chExt cx="5420212" cy="2214311"/>
          </a:xfrm>
        </p:grpSpPr>
        <p:sp>
          <p:nvSpPr>
            <p:cNvPr id="6" name="Freeform 6"/>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007096"/>
            </a:solidFill>
          </p:spPr>
        </p:sp>
      </p:grpSp>
      <p:grpSp>
        <p:nvGrpSpPr>
          <p:cNvPr id="7" name="Group 7"/>
          <p:cNvGrpSpPr/>
          <p:nvPr/>
        </p:nvGrpSpPr>
        <p:grpSpPr>
          <a:xfrm>
            <a:off x="9367528" y="2687683"/>
            <a:ext cx="7000610" cy="2878999"/>
            <a:chOff x="0" y="0"/>
            <a:chExt cx="5420212" cy="2229061"/>
          </a:xfrm>
        </p:grpSpPr>
        <p:sp>
          <p:nvSpPr>
            <p:cNvPr id="8" name="Freeform 8"/>
            <p:cNvSpPr/>
            <p:nvPr/>
          </p:nvSpPr>
          <p:spPr>
            <a:xfrm>
              <a:off x="0" y="0"/>
              <a:ext cx="5420212" cy="2229061"/>
            </a:xfrm>
            <a:custGeom>
              <a:avLst/>
              <a:gdLst/>
              <a:ahLst/>
              <a:cxnLst/>
              <a:rect l="l" t="t" r="r" b="b"/>
              <a:pathLst>
                <a:path w="5420212" h="2229061">
                  <a:moveTo>
                    <a:pt x="5295752" y="2229060"/>
                  </a:moveTo>
                  <a:lnTo>
                    <a:pt x="124460" y="2229060"/>
                  </a:lnTo>
                  <a:cubicBezTo>
                    <a:pt x="55880" y="2229060"/>
                    <a:pt x="0" y="2173181"/>
                    <a:pt x="0" y="2104601"/>
                  </a:cubicBezTo>
                  <a:lnTo>
                    <a:pt x="0" y="124460"/>
                  </a:lnTo>
                  <a:cubicBezTo>
                    <a:pt x="0" y="55880"/>
                    <a:pt x="55880" y="0"/>
                    <a:pt x="124460" y="0"/>
                  </a:cubicBezTo>
                  <a:lnTo>
                    <a:pt x="5295752" y="0"/>
                  </a:lnTo>
                  <a:cubicBezTo>
                    <a:pt x="5364332" y="0"/>
                    <a:pt x="5420212" y="55880"/>
                    <a:pt x="5420212" y="124460"/>
                  </a:cubicBezTo>
                  <a:lnTo>
                    <a:pt x="5420212" y="2104601"/>
                  </a:lnTo>
                  <a:cubicBezTo>
                    <a:pt x="5420212" y="2173181"/>
                    <a:pt x="5364332" y="2229061"/>
                    <a:pt x="5295752" y="2229061"/>
                  </a:cubicBezTo>
                  <a:close/>
                </a:path>
              </a:pathLst>
            </a:custGeom>
            <a:solidFill>
              <a:srgbClr val="007096"/>
            </a:solidFill>
          </p:spPr>
        </p:sp>
      </p:grpSp>
      <p:grpSp>
        <p:nvGrpSpPr>
          <p:cNvPr id="9" name="Group 9"/>
          <p:cNvGrpSpPr/>
          <p:nvPr/>
        </p:nvGrpSpPr>
        <p:grpSpPr>
          <a:xfrm>
            <a:off x="9367528" y="6013308"/>
            <a:ext cx="7000610" cy="2859949"/>
            <a:chOff x="0" y="0"/>
            <a:chExt cx="5420212" cy="2214311"/>
          </a:xfrm>
        </p:grpSpPr>
        <p:sp>
          <p:nvSpPr>
            <p:cNvPr id="10" name="Freeform 10"/>
            <p:cNvSpPr/>
            <p:nvPr/>
          </p:nvSpPr>
          <p:spPr>
            <a:xfrm>
              <a:off x="0" y="0"/>
              <a:ext cx="5420212" cy="2214311"/>
            </a:xfrm>
            <a:custGeom>
              <a:avLst/>
              <a:gdLst/>
              <a:ahLst/>
              <a:cxnLst/>
              <a:rect l="l" t="t" r="r" b="b"/>
              <a:pathLst>
                <a:path w="5420212" h="2214311">
                  <a:moveTo>
                    <a:pt x="5295752" y="2214311"/>
                  </a:moveTo>
                  <a:lnTo>
                    <a:pt x="124460" y="2214311"/>
                  </a:lnTo>
                  <a:cubicBezTo>
                    <a:pt x="55880" y="2214311"/>
                    <a:pt x="0" y="2158431"/>
                    <a:pt x="0" y="2089851"/>
                  </a:cubicBezTo>
                  <a:lnTo>
                    <a:pt x="0" y="124460"/>
                  </a:lnTo>
                  <a:cubicBezTo>
                    <a:pt x="0" y="55880"/>
                    <a:pt x="55880" y="0"/>
                    <a:pt x="124460" y="0"/>
                  </a:cubicBezTo>
                  <a:lnTo>
                    <a:pt x="5295752" y="0"/>
                  </a:lnTo>
                  <a:cubicBezTo>
                    <a:pt x="5364332" y="0"/>
                    <a:pt x="5420212" y="55880"/>
                    <a:pt x="5420212" y="124460"/>
                  </a:cubicBezTo>
                  <a:lnTo>
                    <a:pt x="5420212" y="2089851"/>
                  </a:lnTo>
                  <a:cubicBezTo>
                    <a:pt x="5420212" y="2158431"/>
                    <a:pt x="5364332" y="2214311"/>
                    <a:pt x="5295752" y="2214311"/>
                  </a:cubicBezTo>
                  <a:close/>
                </a:path>
              </a:pathLst>
            </a:custGeom>
            <a:solidFill>
              <a:srgbClr val="007096"/>
            </a:solidFill>
          </p:spPr>
        </p:sp>
      </p:grpSp>
      <p:sp>
        <p:nvSpPr>
          <p:cNvPr id="11" name="TextBox 11"/>
          <p:cNvSpPr txBox="1"/>
          <p:nvPr/>
        </p:nvSpPr>
        <p:spPr>
          <a:xfrm>
            <a:off x="2462600" y="3822833"/>
            <a:ext cx="5915133" cy="604012"/>
          </a:xfrm>
          <a:prstGeom prst="rect">
            <a:avLst/>
          </a:prstGeom>
        </p:spPr>
        <p:txBody>
          <a:bodyPr lIns="0" tIns="0" rIns="0" bIns="0" rtlCol="0" anchor="t">
            <a:spAutoFit/>
          </a:bodyPr>
          <a:lstStyle/>
          <a:p>
            <a:pPr algn="ctr">
              <a:lnSpc>
                <a:spcPts val="4620"/>
              </a:lnSpc>
            </a:pPr>
            <a:r>
              <a:rPr lang="en-US" sz="4200" dirty="0">
                <a:solidFill>
                  <a:srgbClr val="FFFFFF"/>
                </a:solidFill>
                <a:latin typeface="Nunito Sans Regular"/>
              </a:rPr>
              <a:t>Deep Breathing</a:t>
            </a:r>
          </a:p>
        </p:txBody>
      </p:sp>
      <p:sp>
        <p:nvSpPr>
          <p:cNvPr id="12" name="TextBox 12"/>
          <p:cNvSpPr txBox="1"/>
          <p:nvPr/>
        </p:nvSpPr>
        <p:spPr>
          <a:xfrm>
            <a:off x="2462599" y="7114525"/>
            <a:ext cx="5915133" cy="604012"/>
          </a:xfrm>
          <a:prstGeom prst="rect">
            <a:avLst/>
          </a:prstGeom>
        </p:spPr>
        <p:txBody>
          <a:bodyPr lIns="0" tIns="0" rIns="0" bIns="0" rtlCol="0" anchor="t">
            <a:spAutoFit/>
          </a:bodyPr>
          <a:lstStyle/>
          <a:p>
            <a:pPr algn="ctr">
              <a:lnSpc>
                <a:spcPts val="4620"/>
              </a:lnSpc>
            </a:pPr>
            <a:r>
              <a:rPr lang="en-US" sz="4200" dirty="0">
                <a:solidFill>
                  <a:srgbClr val="FFFFFF"/>
                </a:solidFill>
                <a:latin typeface="Nunito Sans Regular"/>
              </a:rPr>
              <a:t>Going Outside</a:t>
            </a:r>
          </a:p>
        </p:txBody>
      </p:sp>
      <p:sp>
        <p:nvSpPr>
          <p:cNvPr id="13" name="TextBox 13"/>
          <p:cNvSpPr txBox="1"/>
          <p:nvPr/>
        </p:nvSpPr>
        <p:spPr>
          <a:xfrm>
            <a:off x="9910265" y="3824838"/>
            <a:ext cx="5915133" cy="604012"/>
          </a:xfrm>
          <a:prstGeom prst="rect">
            <a:avLst/>
          </a:prstGeom>
        </p:spPr>
        <p:txBody>
          <a:bodyPr lIns="0" tIns="0" rIns="0" bIns="0" rtlCol="0" anchor="t">
            <a:spAutoFit/>
          </a:bodyPr>
          <a:lstStyle/>
          <a:p>
            <a:pPr algn="ctr">
              <a:lnSpc>
                <a:spcPts val="4620"/>
              </a:lnSpc>
            </a:pPr>
            <a:r>
              <a:rPr lang="en-US" sz="4200" dirty="0">
                <a:solidFill>
                  <a:srgbClr val="FFFFFF"/>
                </a:solidFill>
                <a:latin typeface="Nunito Sans Regular"/>
              </a:rPr>
              <a:t>Butterfly Hug</a:t>
            </a:r>
          </a:p>
        </p:txBody>
      </p:sp>
      <p:sp>
        <p:nvSpPr>
          <p:cNvPr id="14" name="TextBox 14"/>
          <p:cNvSpPr txBox="1"/>
          <p:nvPr/>
        </p:nvSpPr>
        <p:spPr>
          <a:xfrm>
            <a:off x="9910265" y="7016509"/>
            <a:ext cx="5915133" cy="604012"/>
          </a:xfrm>
          <a:prstGeom prst="rect">
            <a:avLst/>
          </a:prstGeom>
        </p:spPr>
        <p:txBody>
          <a:bodyPr lIns="0" tIns="0" rIns="0" bIns="0" rtlCol="0" anchor="t">
            <a:spAutoFit/>
          </a:bodyPr>
          <a:lstStyle/>
          <a:p>
            <a:pPr algn="ctr">
              <a:lnSpc>
                <a:spcPts val="4620"/>
              </a:lnSpc>
            </a:pPr>
            <a:r>
              <a:rPr lang="en-US" sz="4200" dirty="0">
                <a:solidFill>
                  <a:srgbClr val="FFFFFF"/>
                </a:solidFill>
                <a:latin typeface="Nunito Sans Regular"/>
              </a:rPr>
              <a:t>Grounding</a:t>
            </a:r>
          </a:p>
        </p:txBody>
      </p:sp>
      <p:sp>
        <p:nvSpPr>
          <p:cNvPr id="15" name="TextBox 15"/>
          <p:cNvSpPr txBox="1"/>
          <p:nvPr/>
        </p:nvSpPr>
        <p:spPr>
          <a:xfrm>
            <a:off x="2101557" y="1019175"/>
            <a:ext cx="14084886" cy="1228725"/>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000000"/>
                </a:solidFill>
                <a:latin typeface="Nunito Sans Bold"/>
              </a:rPr>
              <a:t>Calming Our Nervous System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0" y="6256"/>
            <a:ext cx="18288000" cy="10280744"/>
          </a:xfrm>
          <a:prstGeom prst="rect">
            <a:avLst/>
          </a:prstGeom>
        </p:spPr>
      </p:pic>
      <p:grpSp>
        <p:nvGrpSpPr>
          <p:cNvPr id="3" name="Group 3"/>
          <p:cNvGrpSpPr/>
          <p:nvPr/>
        </p:nvGrpSpPr>
        <p:grpSpPr>
          <a:xfrm>
            <a:off x="1697320" y="3634332"/>
            <a:ext cx="3388048" cy="4369954"/>
            <a:chOff x="0" y="0"/>
            <a:chExt cx="2623191" cy="3383431"/>
          </a:xfrm>
        </p:grpSpPr>
        <p:sp>
          <p:nvSpPr>
            <p:cNvPr id="4" name="Freeform 4"/>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5" name="TextBox 5"/>
          <p:cNvSpPr txBox="1"/>
          <p:nvPr/>
        </p:nvSpPr>
        <p:spPr>
          <a:xfrm>
            <a:off x="1939144" y="4619942"/>
            <a:ext cx="2904400" cy="2398734"/>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Wow! That sounds tough. How can I support you?</a:t>
            </a:r>
          </a:p>
        </p:txBody>
      </p:sp>
      <p:grpSp>
        <p:nvGrpSpPr>
          <p:cNvPr id="6" name="Group 6"/>
          <p:cNvGrpSpPr/>
          <p:nvPr/>
        </p:nvGrpSpPr>
        <p:grpSpPr>
          <a:xfrm>
            <a:off x="5532424" y="3634332"/>
            <a:ext cx="3388048" cy="4369954"/>
            <a:chOff x="0" y="0"/>
            <a:chExt cx="2623191" cy="3383431"/>
          </a:xfrm>
        </p:grpSpPr>
        <p:sp>
          <p:nvSpPr>
            <p:cNvPr id="7" name="Freeform 7"/>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8" name="TextBox 8"/>
          <p:cNvSpPr txBox="1"/>
          <p:nvPr/>
        </p:nvSpPr>
        <p:spPr>
          <a:xfrm>
            <a:off x="5774248" y="4017213"/>
            <a:ext cx="2904400" cy="3604192"/>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Thank you for sharing that with me. How would you like to solve it?</a:t>
            </a:r>
          </a:p>
        </p:txBody>
      </p:sp>
      <p:grpSp>
        <p:nvGrpSpPr>
          <p:cNvPr id="9" name="Group 9"/>
          <p:cNvGrpSpPr/>
          <p:nvPr/>
        </p:nvGrpSpPr>
        <p:grpSpPr>
          <a:xfrm>
            <a:off x="9367528" y="3634332"/>
            <a:ext cx="3388048" cy="4369954"/>
            <a:chOff x="0" y="0"/>
            <a:chExt cx="2623191" cy="3383431"/>
          </a:xfrm>
        </p:grpSpPr>
        <p:sp>
          <p:nvSpPr>
            <p:cNvPr id="10" name="Freeform 10"/>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11" name="TextBox 11"/>
          <p:cNvSpPr txBox="1"/>
          <p:nvPr/>
        </p:nvSpPr>
        <p:spPr>
          <a:xfrm>
            <a:off x="9609352" y="4017213"/>
            <a:ext cx="2904400" cy="3604192"/>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That is an interesting idea. Would it be ok to iron out the details together?</a:t>
            </a:r>
          </a:p>
        </p:txBody>
      </p:sp>
      <p:grpSp>
        <p:nvGrpSpPr>
          <p:cNvPr id="12" name="Group 12"/>
          <p:cNvGrpSpPr/>
          <p:nvPr/>
        </p:nvGrpSpPr>
        <p:grpSpPr>
          <a:xfrm>
            <a:off x="13202632" y="3634332"/>
            <a:ext cx="3388048" cy="4369954"/>
            <a:chOff x="0" y="0"/>
            <a:chExt cx="2623191" cy="3383431"/>
          </a:xfrm>
        </p:grpSpPr>
        <p:sp>
          <p:nvSpPr>
            <p:cNvPr id="13" name="Freeform 13"/>
            <p:cNvSpPr/>
            <p:nvPr/>
          </p:nvSpPr>
          <p:spPr>
            <a:xfrm>
              <a:off x="0" y="0"/>
              <a:ext cx="2623191" cy="3383431"/>
            </a:xfrm>
            <a:custGeom>
              <a:avLst/>
              <a:gdLst/>
              <a:ahLst/>
              <a:cxnLst/>
              <a:rect l="l" t="t" r="r" b="b"/>
              <a:pathLst>
                <a:path w="2623191" h="3383431">
                  <a:moveTo>
                    <a:pt x="2498731" y="3383431"/>
                  </a:moveTo>
                  <a:lnTo>
                    <a:pt x="124460" y="3383431"/>
                  </a:lnTo>
                  <a:cubicBezTo>
                    <a:pt x="55880" y="3383431"/>
                    <a:pt x="0" y="3327551"/>
                    <a:pt x="0" y="3258971"/>
                  </a:cubicBezTo>
                  <a:lnTo>
                    <a:pt x="0" y="124460"/>
                  </a:lnTo>
                  <a:cubicBezTo>
                    <a:pt x="0" y="55880"/>
                    <a:pt x="55880" y="0"/>
                    <a:pt x="124460" y="0"/>
                  </a:cubicBezTo>
                  <a:lnTo>
                    <a:pt x="2498731" y="0"/>
                  </a:lnTo>
                  <a:cubicBezTo>
                    <a:pt x="2567312" y="0"/>
                    <a:pt x="2623191" y="55880"/>
                    <a:pt x="2623191" y="124460"/>
                  </a:cubicBezTo>
                  <a:lnTo>
                    <a:pt x="2623191" y="3258971"/>
                  </a:lnTo>
                  <a:cubicBezTo>
                    <a:pt x="2623191" y="3327551"/>
                    <a:pt x="2567312" y="3383431"/>
                    <a:pt x="2498731" y="3383431"/>
                  </a:cubicBezTo>
                  <a:close/>
                </a:path>
              </a:pathLst>
            </a:custGeom>
            <a:solidFill>
              <a:srgbClr val="007096"/>
            </a:solidFill>
          </p:spPr>
        </p:sp>
      </p:grpSp>
      <p:sp>
        <p:nvSpPr>
          <p:cNvPr id="14" name="TextBox 14"/>
          <p:cNvSpPr txBox="1"/>
          <p:nvPr/>
        </p:nvSpPr>
        <p:spPr>
          <a:xfrm>
            <a:off x="13440445" y="4390347"/>
            <a:ext cx="2904400" cy="3001463"/>
          </a:xfrm>
          <a:prstGeom prst="rect">
            <a:avLst/>
          </a:prstGeom>
        </p:spPr>
        <p:txBody>
          <a:bodyPr lIns="0" tIns="0" rIns="0" bIns="0" rtlCol="0" anchor="t">
            <a:spAutoFit/>
          </a:bodyPr>
          <a:lstStyle/>
          <a:p>
            <a:pPr marL="0" lvl="0" indent="0" algn="ctr">
              <a:lnSpc>
                <a:spcPts val="4680"/>
              </a:lnSpc>
              <a:spcBef>
                <a:spcPct val="0"/>
              </a:spcBef>
            </a:pPr>
            <a:r>
              <a:rPr lang="en-US" sz="3600" dirty="0">
                <a:solidFill>
                  <a:srgbClr val="FFFFFF"/>
                </a:solidFill>
                <a:latin typeface="Nunito Sans Regular"/>
              </a:rPr>
              <a:t>I would love to hear more, is there a time later we can talk? </a:t>
            </a:r>
          </a:p>
        </p:txBody>
      </p:sp>
      <p:sp>
        <p:nvSpPr>
          <p:cNvPr id="15" name="TextBox 15"/>
          <p:cNvSpPr txBox="1"/>
          <p:nvPr/>
        </p:nvSpPr>
        <p:spPr>
          <a:xfrm>
            <a:off x="2096225" y="1583939"/>
            <a:ext cx="14084886" cy="1228725"/>
          </a:xfrm>
          <a:prstGeom prst="rect">
            <a:avLst/>
          </a:prstGeom>
        </p:spPr>
        <p:txBody>
          <a:bodyPr lIns="0" tIns="0" rIns="0" bIns="0" rtlCol="0" anchor="t">
            <a:spAutoFit/>
          </a:bodyPr>
          <a:lstStyle/>
          <a:p>
            <a:pPr marL="0" lvl="0" indent="0" algn="ctr">
              <a:lnSpc>
                <a:spcPts val="9600"/>
              </a:lnSpc>
              <a:spcBef>
                <a:spcPct val="0"/>
              </a:spcBef>
            </a:pPr>
            <a:r>
              <a:rPr lang="en-US" sz="8000" dirty="0">
                <a:solidFill>
                  <a:srgbClr val="000000"/>
                </a:solidFill>
                <a:latin typeface="Nunito Sans Bold"/>
              </a:rPr>
              <a:t>Compassion Phrases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723B085D707F4098751086DAA04692" ma:contentTypeVersion="12" ma:contentTypeDescription="Create a new document." ma:contentTypeScope="" ma:versionID="dfb368550fef130e96526f9b6fc0724a">
  <xsd:schema xmlns:xsd="http://www.w3.org/2001/XMLSchema" xmlns:xs="http://www.w3.org/2001/XMLSchema" xmlns:p="http://schemas.microsoft.com/office/2006/metadata/properties" xmlns:ns2="a8ff1cec-f116-42eb-8ed1-276a99ace6dc" xmlns:ns3="69d0e476-c6f0-485e-953c-746f1db18c34" targetNamespace="http://schemas.microsoft.com/office/2006/metadata/properties" ma:root="true" ma:fieldsID="ffc94858bcfa27d78862272f3f950724" ns2:_="" ns3:_="">
    <xsd:import namespace="a8ff1cec-f116-42eb-8ed1-276a99ace6dc"/>
    <xsd:import namespace="69d0e476-c6f0-485e-953c-746f1db18c3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ff1cec-f116-42eb-8ed1-276a99ace6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d0e476-c6f0-485e-953c-746f1db18c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20F90C-1095-4AD1-92F5-E1BA295C7CD6}"/>
</file>

<file path=customXml/itemProps2.xml><?xml version="1.0" encoding="utf-8"?>
<ds:datastoreItem xmlns:ds="http://schemas.openxmlformats.org/officeDocument/2006/customXml" ds:itemID="{64EEC698-AF9B-4317-B9CF-3FC898CA7CF6}"/>
</file>

<file path=customXml/itemProps3.xml><?xml version="1.0" encoding="utf-8"?>
<ds:datastoreItem xmlns:ds="http://schemas.openxmlformats.org/officeDocument/2006/customXml" ds:itemID="{E1185591-41E1-40FA-AFA4-94E3AE1CB2F0}"/>
</file>

<file path=docProps/app.xml><?xml version="1.0" encoding="utf-8"?>
<Properties xmlns="http://schemas.openxmlformats.org/officeDocument/2006/extended-properties" xmlns:vt="http://schemas.openxmlformats.org/officeDocument/2006/docPropsVTypes">
  <TotalTime>3111</TotalTime>
  <Words>1803</Words>
  <Application>Microsoft Macintosh PowerPoint</Application>
  <PresentationFormat>Custom</PresentationFormat>
  <Paragraphs>112</Paragraphs>
  <Slides>10</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Nunito Sans Regular Bold</vt:lpstr>
      <vt:lpstr>Nunito Sans Bold Bold</vt:lpstr>
      <vt:lpstr>Nunito Sans Regular</vt:lpstr>
      <vt:lpstr>Nunito Sans 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SDD PPT Template</dc:title>
  <cp:lastModifiedBy>Rebecca Ray</cp:lastModifiedBy>
  <cp:revision>10</cp:revision>
  <dcterms:created xsi:type="dcterms:W3CDTF">2006-08-16T00:00:00Z</dcterms:created>
  <dcterms:modified xsi:type="dcterms:W3CDTF">2022-05-20T03:02:28Z</dcterms:modified>
  <dc:identifier>DAE_Ts1YMTA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0x0101004D723B085D707F4098751086DAA04692</vt:lpwstr>
  </property>
</Properties>
</file>