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D4DFE3"/>
          </a:solidFill>
        </a:fill>
      </a:tcStyle>
    </a:wholeTbl>
    <a:band2H>
      <a:tcTxStyle b="def" i="def"/>
      <a:tcStyle>
        <a:tcBdr/>
        <a:fill>
          <a:solidFill>
            <a:srgbClr val="EAF0F2"/>
          </a:solidFill>
        </a:fill>
      </a:tcStyle>
    </a:band2H>
    <a:firstCol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firstCol>
    <a:la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381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lastRow>
    <a:fir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381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DAD9E0"/>
          </a:solidFill>
        </a:fill>
      </a:tcStyle>
    </a:wholeTbl>
    <a:band2H>
      <a:tcTxStyle b="def" i="def"/>
      <a:tcStyle>
        <a:tcBdr/>
        <a:fill>
          <a:solidFill>
            <a:srgbClr val="EDEDF0"/>
          </a:solidFill>
        </a:fill>
      </a:tcStyle>
    </a:band2H>
    <a:firstCol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firstCol>
    <a:la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381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lastRow>
    <a:fir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381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D7D8DA"/>
          </a:solidFill>
        </a:fill>
      </a:tcStyle>
    </a:wholeTbl>
    <a:band2H>
      <a:tcTxStyle b="def" i="def"/>
      <a:tcStyle>
        <a:tcBdr/>
        <a:fill>
          <a:solidFill>
            <a:srgbClr val="ECECED"/>
          </a:solidFill>
        </a:fill>
      </a:tcStyle>
    </a:band2H>
    <a:firstCol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firstCol>
    <a:la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381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lastRow>
    <a:fir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381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3B3B3B"/>
          </a:solidFill>
        </a:fill>
      </a:tcStyle>
    </a:band2H>
    <a:firstCol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EA0B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B3B3B"/>
          </a:solidFill>
        </a:fill>
      </a:tcStyle>
    </a:lastRow>
    <a:fir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EA0B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38100" cap="flat">
              <a:solidFill>
                <a:srgbClr val="3B3B3B"/>
              </a:solidFill>
              <a:prstDash val="solid"/>
              <a:bevel/>
            </a:ln>
          </a:top>
          <a:bottom>
            <a:ln w="127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3B3B3B"/>
        </a:fontRef>
        <a:srgbClr val="3B3B3B"/>
      </a:tcTxStyle>
      <a:tcStyle>
        <a:tcBdr>
          <a:left>
            <a:ln w="12700" cap="flat">
              <a:solidFill>
                <a:srgbClr val="3B3B3B"/>
              </a:solidFill>
              <a:prstDash val="solid"/>
              <a:bevel/>
            </a:ln>
          </a:left>
          <a:right>
            <a:ln w="12700" cap="flat">
              <a:solidFill>
                <a:srgbClr val="3B3B3B"/>
              </a:solidFill>
              <a:prstDash val="solid"/>
              <a:bevel/>
            </a:ln>
          </a:right>
          <a:top>
            <a:ln w="12700" cap="flat">
              <a:solidFill>
                <a:srgbClr val="3B3B3B"/>
              </a:solidFill>
              <a:prstDash val="solid"/>
              <a:bevel/>
            </a:ln>
          </a:top>
          <a:bottom>
            <a:ln w="38100" cap="flat">
              <a:solidFill>
                <a:srgbClr val="3B3B3B"/>
              </a:solidFill>
              <a:prstDash val="solid"/>
              <a:bevel/>
            </a:ln>
          </a:bottom>
          <a:insideH>
            <a:ln w="12700" cap="flat">
              <a:solidFill>
                <a:srgbClr val="3B3B3B"/>
              </a:solidFill>
              <a:prstDash val="solid"/>
              <a:bevel/>
            </a:ln>
          </a:insideH>
          <a:insideV>
            <a:ln w="12700" cap="flat">
              <a:solidFill>
                <a:srgbClr val="3B3B3B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4752125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6105524" y="0"/>
            <a:ext cx="303847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" name="Shape 10"/>
          <p:cNvSpPr/>
          <p:nvPr>
            <p:ph type="title"/>
          </p:nvPr>
        </p:nvSpPr>
        <p:spPr>
          <a:xfrm>
            <a:off x="429064" y="3337559"/>
            <a:ext cx="6480048" cy="3520441"/>
          </a:xfrm>
          <a:prstGeom prst="rect">
            <a:avLst/>
          </a:prstGeom>
        </p:spPr>
        <p:txBody>
          <a:bodyPr anchor="t"/>
          <a:lstStyle>
            <a:lvl1pPr algn="r">
              <a:defRPr b="1" cap="all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cap="all" sz="4600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33050" y="0"/>
            <a:ext cx="6480048" cy="3297412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0" algn="r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gradFill flip="none" rotWithShape="1">
          <a:gsLst>
            <a:gs pos="0">
              <a:srgbClr val="272727"/>
            </a:gs>
            <a:gs pos="30000">
              <a:srgbClr val="2F2F2F"/>
            </a:gs>
            <a:gs pos="100000">
              <a:srgbClr val="7C7C7C"/>
            </a:gs>
          </a:gsLst>
          <a:lin ang="130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4752125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" name="Shape 19"/>
          <p:cNvSpPr/>
          <p:nvPr/>
        </p:nvSpPr>
        <p:spPr>
          <a:xfrm>
            <a:off x="6105524" y="0"/>
            <a:ext cx="303847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45"/>
                </a:moveTo>
                <a:lnTo>
                  <a:pt x="21600" y="21600"/>
                </a:lnTo>
                <a:lnTo>
                  <a:pt x="2302" y="21590"/>
                </a:lnTo>
                <a:cubicBezTo>
                  <a:pt x="14535" y="17833"/>
                  <a:pt x="18147" y="7933"/>
                  <a:pt x="0" y="0"/>
                </a:cubicBezTo>
                <a:lnTo>
                  <a:pt x="21600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685800" y="3583837"/>
            <a:ext cx="6629400" cy="327416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1" sz="4200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sz="4200">
                <a:ln w="50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685800" y="0"/>
            <a:ext cx="6629400" cy="3552489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600200"/>
            <a:ext cx="3657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600"/>
            </a:lvl1pPr>
            <a:lvl2pPr marL="772251" indent="-324196">
              <a:spcBef>
                <a:spcPts val="600"/>
              </a:spcBef>
              <a:defRPr sz="2600"/>
            </a:lvl2pPr>
            <a:lvl3pPr marL="1082649" indent="-332841">
              <a:spcBef>
                <a:spcPts val="600"/>
              </a:spcBef>
              <a:defRPr sz="2600"/>
            </a:lvl3pPr>
            <a:lvl4pPr marL="1385824" indent="-343408">
              <a:spcBef>
                <a:spcPts val="600"/>
              </a:spcBef>
              <a:defRPr sz="2600"/>
            </a:lvl4pPr>
            <a:lvl5pPr marL="1571752" indent="-264159">
              <a:spcBef>
                <a:spcPts val="6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  <a:endParaRPr sz="2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  <a:endParaRPr sz="2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  <a:endParaRPr sz="2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  <a:endParaRPr sz="2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457200" y="0"/>
            <a:ext cx="8229600" cy="1689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457200" y="5486400"/>
            <a:ext cx="4040188" cy="137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6EA0B0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6EA0B0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6EA0B0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6EA0B0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400">
                <a:solidFill>
                  <a:srgbClr val="6EA0B0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EA0B0"/>
                </a:solidFill>
              </a:rPr>
              <a:t>Body Level One</a:t>
            </a:r>
            <a:endParaRPr sz="2400">
              <a:solidFill>
                <a:srgbClr val="6EA0B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EA0B0"/>
                </a:solidFill>
              </a:rPr>
              <a:t>Body Level Two</a:t>
            </a:r>
            <a:endParaRPr sz="2400">
              <a:solidFill>
                <a:srgbClr val="6EA0B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EA0B0"/>
                </a:solidFill>
              </a:rPr>
              <a:t>Body Level Three</a:t>
            </a:r>
            <a:endParaRPr sz="2400">
              <a:solidFill>
                <a:srgbClr val="6EA0B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EA0B0"/>
                </a:solidFill>
              </a:rPr>
              <a:t>Body Level Four</a:t>
            </a:r>
            <a:endParaRPr sz="2400">
              <a:solidFill>
                <a:srgbClr val="6EA0B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EA0B0"/>
                </a:solidFill>
              </a:rPr>
              <a:t>Body Level Five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457200" y="0"/>
            <a:ext cx="7470648" cy="169164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457200" y="1185528"/>
            <a:ext cx="3200400" cy="415925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b="1" sz="1800">
                <a:solidFill>
                  <a:srgbClr val="6EA0B0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6EA0B0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457200" y="0"/>
            <a:ext cx="2743200" cy="11288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8156447" y="6651642"/>
            <a:ext cx="762002" cy="13554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556732" y="0"/>
            <a:ext cx="3053870" cy="2959518"/>
          </a:xfrm>
          <a:prstGeom prst="rect">
            <a:avLst/>
          </a:prstGeom>
        </p:spPr>
        <p:txBody>
          <a:bodyPr anchor="b"/>
          <a:lstStyle>
            <a:lvl1pPr>
              <a:defRPr b="1" sz="2200">
                <a:solidFill>
                  <a:srgbClr val="6EA0B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200">
                <a:solidFill>
                  <a:srgbClr val="6EA0B0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xfrm>
            <a:off x="5556734" y="2998765"/>
            <a:ext cx="3053866" cy="38592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200"/>
            </a:lvl1pPr>
            <a:lvl2pPr marL="0" indent="0">
              <a:spcBef>
                <a:spcPts val="200"/>
              </a:spcBef>
              <a:buClrTx/>
              <a:buSzTx/>
              <a:buFontTx/>
              <a:buNone/>
              <a:defRPr sz="1200"/>
            </a:lvl2pPr>
            <a:lvl3pPr marL="0" indent="0">
              <a:spcBef>
                <a:spcPts val="200"/>
              </a:spcBef>
              <a:buClrTx/>
              <a:buSzTx/>
              <a:buFontTx/>
              <a:buNone/>
              <a:defRPr sz="1200"/>
            </a:lvl3pPr>
            <a:lvl4pPr marL="0" indent="0">
              <a:spcBef>
                <a:spcPts val="200"/>
              </a:spcBef>
              <a:buClrTx/>
              <a:buSzTx/>
              <a:buFontTx/>
              <a:buNone/>
              <a:defRPr sz="1200"/>
            </a:lvl4pPr>
            <a:lvl5pPr marL="0" indent="0">
              <a:spcBef>
                <a:spcPts val="200"/>
              </a:spcBef>
              <a:buClrTx/>
              <a:buSzTx/>
              <a:buFontTx/>
              <a:buNone/>
              <a:defRPr sz="1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  <a:endParaRPr sz="1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  <a:endParaRPr sz="1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  <a:endParaRPr sz="1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  <a:endParaRPr sz="1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4752125"/>
            <a:ext cx="9144001" cy="2112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29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12075" y="19571"/>
                  <a:pt x="8438" y="18598"/>
                  <a:pt x="0" y="17299"/>
                </a:cubicBezTo>
                <a:close/>
              </a:path>
            </a:pathLst>
          </a:custGeom>
          <a:solidFill>
            <a:srgbClr val="7B7B7B">
              <a:alpha val="45000"/>
            </a:srgbClr>
          </a:solidFill>
          <a:ln w="12700">
            <a:miter lim="400000"/>
          </a:ln>
          <a:effectLst>
            <a:outerShdw sx="100000" sy="100000" kx="0" ky="0" algn="b" rotWithShape="0" blurRad="50800" dist="44450" dir="1620000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7315199" y="0"/>
            <a:ext cx="18288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57" h="21600" fill="norm" stroke="1" extrusionOk="0">
                <a:moveTo>
                  <a:pt x="19857" y="45"/>
                </a:moveTo>
                <a:lnTo>
                  <a:pt x="19857" y="21600"/>
                </a:lnTo>
                <a:lnTo>
                  <a:pt x="2116" y="21590"/>
                </a:lnTo>
                <a:cubicBezTo>
                  <a:pt x="13363" y="17833"/>
                  <a:pt x="21600" y="8652"/>
                  <a:pt x="0" y="0"/>
                </a:cubicBezTo>
                <a:lnTo>
                  <a:pt x="19857" y="45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 w="12700">
            <a:miter lim="400000"/>
          </a:ln>
          <a:effectLst>
            <a:outerShdw sx="100000" sy="100000" kx="0" ky="0" algn="b" rotWithShape="0" blurRad="50800" dist="50800" dir="1080000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457200" y="92075"/>
            <a:ext cx="7467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457200" y="1600200"/>
            <a:ext cx="7467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153400" y="6651642"/>
            <a:ext cx="762000" cy="1355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000">
                <a:solidFill>
                  <a:srgbClr val="9B999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1pPr>
      <a:lvl2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2pPr>
      <a:lvl3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3pPr>
      <a:lvl4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4pPr>
      <a:lvl5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5pPr>
      <a:lvl6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6pPr>
      <a:lvl7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7pPr>
      <a:lvl8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8pPr>
      <a:lvl9pPr>
        <a:defRPr sz="4600">
          <a:solidFill>
            <a:srgbClr val="FFFFFF"/>
          </a:solidFill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20623" indent="-384047">
        <a:spcBef>
          <a:spcPts val="700"/>
        </a:spcBef>
        <a:buClr>
          <a:srgbClr val="6EA0B0"/>
        </a:buClr>
        <a:buSzPct val="80000"/>
        <a:buFont typeface="Wingdings 2"/>
        <a:buChar char="⦿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1pPr>
      <a:lvl2pPr marL="764579" indent="-316523">
        <a:spcBef>
          <a:spcPts val="700"/>
        </a:spcBef>
        <a:buClr>
          <a:srgbClr val="6EA0B0"/>
        </a:buClr>
        <a:buSzPct val="90000"/>
        <a:buFont typeface="Wingdings 2"/>
        <a:buChar char="●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2pPr>
      <a:lvl3pPr marL="1069847" indent="-320040">
        <a:spcBef>
          <a:spcPts val="700"/>
        </a:spcBef>
        <a:buClr>
          <a:srgbClr val="6EA0B0"/>
        </a:buClr>
        <a:buSzPct val="85000"/>
        <a:buFont typeface="Wingdings 2"/>
        <a:buChar char="○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3pPr>
      <a:lvl4pPr marL="1399032" indent="-356616">
        <a:spcBef>
          <a:spcPts val="700"/>
        </a:spcBef>
        <a:buClr>
          <a:srgbClr val="6EA0B0"/>
        </a:buClr>
        <a:buSzPct val="90000"/>
        <a:buFont typeface="Wingdings 2"/>
        <a:buChar char="●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4pPr>
      <a:lvl5pPr marL="1581911" indent="-274319">
        <a:spcBef>
          <a:spcPts val="700"/>
        </a:spcBef>
        <a:buClr>
          <a:srgbClr val="6EA0B0"/>
        </a:buClr>
        <a:buSzPct val="100000"/>
        <a:buFont typeface="Wingdings 2"/>
        <a:buChar char="-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5pPr>
      <a:lvl6pPr marL="1792222" indent="-274319">
        <a:spcBef>
          <a:spcPts val="700"/>
        </a:spcBef>
        <a:buClr>
          <a:srgbClr val="6EA0B0"/>
        </a:buClr>
        <a:buSzPct val="100000"/>
        <a:buFont typeface="Wingdings 2"/>
        <a:buChar char="-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6pPr>
      <a:lvl7pPr marL="2042159" indent="-304799">
        <a:spcBef>
          <a:spcPts val="700"/>
        </a:spcBef>
        <a:buClr>
          <a:srgbClr val="6EA0B0"/>
        </a:buClr>
        <a:buSzPct val="100000"/>
        <a:buFont typeface="Wingdings 2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7pPr>
      <a:lvl8pPr marL="2299715" indent="-342899">
        <a:spcBef>
          <a:spcPts val="700"/>
        </a:spcBef>
        <a:buClr>
          <a:srgbClr val="6EA0B0"/>
        </a:buClr>
        <a:buSzPct val="100000"/>
        <a:buFont typeface="Wingdings 2"/>
        <a:buChar char="▪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8pPr>
      <a:lvl9pPr marL="2491738" indent="-342899">
        <a:spcBef>
          <a:spcPts val="700"/>
        </a:spcBef>
        <a:buClr>
          <a:srgbClr val="6EA0B0"/>
        </a:buClr>
        <a:buSzPct val="100000"/>
        <a:buFont typeface="Wingdings 2"/>
        <a:buChar char="•"/>
        <a:defRPr sz="3000">
          <a:solidFill>
            <a:srgbClr val="FFFFFF"/>
          </a:solidFill>
          <a:latin typeface="Arial"/>
          <a:ea typeface="Arial"/>
          <a:cs typeface="Arial"/>
          <a:sym typeface="Arial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energy.gov/eere/wind/information-resources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570478" y="822958"/>
            <a:ext cx="8003045" cy="2905931"/>
          </a:xfrm>
          <a:prstGeom prst="rect">
            <a:avLst/>
          </a:prstGeom>
        </p:spPr>
        <p:txBody>
          <a:bodyPr/>
          <a:lstStyle/>
          <a:p>
            <a:pPr lvl="0" algn="ctr" defTabSz="905255">
              <a:defRPr b="0" cap="none"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b="1" cap="all" sz="4500">
                <a:ln w="49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  <a:t>2.8 Team AB </a:t>
            </a:r>
            <a:br>
              <a:rPr b="1" cap="all" sz="4500">
                <a:ln w="49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</a:br>
            <a:r>
              <a:rPr b="1" cap="all" sz="4500">
                <a:ln w="49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  <a:t>Networked orientation sensor (optical)</a:t>
            </a:r>
            <a:br>
              <a:rPr b="1" cap="all" sz="4500">
                <a:ln w="49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</a:br>
            <a:r>
              <a:rPr b="1" cap="all" sz="4500">
                <a:ln w="4900">
                  <a:solidFill>
                    <a:srgbClr val="5CD4FF"/>
                  </a:solidFill>
                </a:ln>
                <a:solidFill>
                  <a:srgbClr val="9FD4E8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  <a:t> Sponsor: </a:t>
            </a:r>
            <a:r>
              <a:rPr b="1" cap="all" sz="4500">
                <a:ln w="4900">
                  <a:solidFill>
                    <a:srgbClr val="E98204"/>
                  </a:solidFill>
                </a:ln>
                <a:solidFill>
                  <a:srgbClr val="E98204"/>
                </a:solidFill>
                <a:effectLst>
                  <a:outerShdw sx="100000" sy="100000" kx="0" ky="0" algn="b" rotWithShape="0" blurRad="50800" dist="37719" dir="5400000">
                    <a:srgbClr val="000000">
                      <a:alpha val="50000"/>
                    </a:srgbClr>
                  </a:outerShdw>
                </a:effectLst>
              </a:rPr>
              <a:t>Freescale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1331974" y="2954510"/>
            <a:ext cx="6480052" cy="1752602"/>
          </a:xfrm>
          <a:prstGeom prst="rect">
            <a:avLst/>
          </a:prstGeom>
        </p:spPr>
        <p:txBody>
          <a:bodyPr/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Monica Arroyo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Beth Beaver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91439"/>
            <a:ext cx="7470648" cy="15087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8153400" y="6651642"/>
            <a:ext cx="762000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9B9998"/>
                </a:solidFill>
              </a:rPr>
            </a:fld>
          </a:p>
        </p:txBody>
      </p:sp>
      <p:sp>
        <p:nvSpPr>
          <p:cNvPr id="97" name="Shape 97"/>
          <p:cNvSpPr/>
          <p:nvPr/>
        </p:nvSpPr>
        <p:spPr>
          <a:xfrm>
            <a:off x="481601" y="2047169"/>
            <a:ext cx="8180797" cy="301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[1] AWEA – American Wind Energy Association. 2014. U.S. Wind Industry Annual Market Report Year Ending 2013. AWEA, Washington, D.C.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[2] NREL – National Renewable Energy Laboratory. 2013. Figure of Merit – Cost of Energy for Distributed Wind (200 m2 to 1000 m2), 12/19/13. National Renewable Energy Laboratory, Golden, Colorado.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[3] Wiser R. and M Bolinger. 2014. 2013 Wind Technologies Market Report. Lawrence Berkeley National Laboratory, Berkeley, California. Available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ea typeface="Arial"/>
                <a:cs typeface="Arial"/>
                <a:sym typeface="Arial"/>
                <a:hlinkClick r:id="rId2" invalidUrl="" action="" tgtFrame="" tooltip="" history="1" highlightClick="0" endSnd="0"/>
              </a:rPr>
              <a:t>http://energy.gov/eere/wind/information-resources</a:t>
            </a: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[4] “2012 U.S. Wind Industry Market Update,” American Wind Energy Association . [Online]. Available at: http://www.awea.org/resources/index.aspx?navitemnumber=506. [Accessed: Nov-2015].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body" idx="1"/>
          </p:nvPr>
        </p:nvSpPr>
        <p:spPr>
          <a:xfrm>
            <a:off x="2286000" y="2514600"/>
            <a:ext cx="4953000" cy="2362200"/>
          </a:xfrm>
          <a:prstGeom prst="rect">
            <a:avLst/>
          </a:prstGeom>
        </p:spPr>
        <p:txBody>
          <a:bodyPr/>
          <a:lstStyle>
            <a:lvl1pPr marL="347472" indent="-310897" algn="just">
              <a:spcBef>
                <a:spcPts val="1700"/>
              </a:spcBef>
              <a:buSzTx/>
              <a:buNone/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Questions?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The Project Summary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57200" y="1295400"/>
            <a:ext cx="5029200" cy="5334000"/>
          </a:xfrm>
          <a:prstGeom prst="rect">
            <a:avLst/>
          </a:prstGeom>
        </p:spPr>
        <p:txBody>
          <a:bodyPr/>
          <a:lstStyle/>
          <a:p>
            <a:pPr lvl="0" marL="347472" indent="-310897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Create a networked orientation sensor for a Freescale wind turbine. 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Has to give direction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Has to display this data to Proximetry via the Thread mesh network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Must be weather resistant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Cannot interfere with other internal components of turbine itself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1 Degree Resolution</a:t>
            </a:r>
            <a:endParaRPr sz="2300"/>
          </a:p>
          <a:p>
            <a:pPr lvl="0" marL="570902" indent="-5343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Remote design to run off of a 3V coin cell battery for a year</a:t>
            </a:r>
          </a:p>
        </p:txBody>
      </p:sp>
      <p:pic>
        <p:nvPicPr>
          <p:cNvPr id="60" name="image1.png"/>
          <p:cNvPicPr/>
          <p:nvPr/>
        </p:nvPicPr>
        <p:blipFill>
          <a:blip r:embed="rId2">
            <a:extLst/>
          </a:blip>
          <a:srcRect l="918" t="3641" r="73160" b="32825"/>
          <a:stretch>
            <a:fillRect/>
          </a:stretch>
        </p:blipFill>
        <p:spPr>
          <a:xfrm>
            <a:off x="5727575" y="1752598"/>
            <a:ext cx="2590802" cy="3968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Background and Motivation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431800" y="1587500"/>
            <a:ext cx="4495800" cy="4525963"/>
          </a:xfrm>
          <a:prstGeom prst="rect">
            <a:avLst/>
          </a:prstGeom>
        </p:spPr>
        <p:txBody>
          <a:bodyPr/>
          <a:lstStyle/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Competing Technology</a:t>
            </a:r>
          </a:p>
          <a:p>
            <a:pPr lvl="1" marL="844296" indent="-3962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Magnetometers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Wind Turbines</a:t>
            </a:r>
          </a:p>
          <a:p>
            <a:pPr lvl="1" marL="844296" indent="-3962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Intended Use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Motivation</a:t>
            </a:r>
          </a:p>
          <a:p>
            <a:pPr lvl="1" marL="844296" indent="-39624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IoT developments (Applications in Connected Home)</a:t>
            </a:r>
          </a:p>
        </p:txBody>
      </p:sp>
      <p:pic>
        <p:nvPicPr>
          <p:cNvPr id="6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2327867"/>
            <a:ext cx="3557588" cy="3557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31" y="522019"/>
            <a:ext cx="8989137" cy="5813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Adafruit Color Sensor</a:t>
            </a:r>
          </a:p>
        </p:txBody>
      </p:sp>
      <p:pic>
        <p:nvPicPr>
          <p:cNvPr id="69" name="image4.png"/>
          <p:cNvPicPr/>
          <p:nvPr/>
        </p:nvPicPr>
        <p:blipFill>
          <a:blip r:embed="rId2">
            <a:extLst/>
          </a:blip>
          <a:srcRect l="32430" t="13541" r="34188" b="26041"/>
          <a:stretch>
            <a:fillRect/>
          </a:stretch>
        </p:blipFill>
        <p:spPr>
          <a:xfrm>
            <a:off x="4190998" y="1447799"/>
            <a:ext cx="1502548" cy="152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048000"/>
            <a:ext cx="4038600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457200" y="1600200"/>
            <a:ext cx="35814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indent="36576">
              <a:spcBef>
                <a:spcPts val="7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RGB color sensor reads a color and then displays the amount of red, green and blue in each scanned color and outputs the amounts of color in 3 digits.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Color Wheel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0" y="1143000"/>
            <a:ext cx="4812358" cy="6019800"/>
          </a:xfrm>
          <a:prstGeom prst="rect">
            <a:avLst/>
          </a:prstGeom>
        </p:spPr>
        <p:txBody>
          <a:bodyPr/>
          <a:lstStyle/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512 segments</a:t>
            </a:r>
          </a:p>
          <a:p>
            <a:pPr lvl="1" marL="752856" indent="-304800">
              <a:lnSpc>
                <a:spcPct val="8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360/512~0.703 resolution</a:t>
            </a:r>
          </a:p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Each segment assigned 9 bit color where red is the most significant 3 bits, followed by green and then blue.</a:t>
            </a:r>
          </a:p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The amount of each color in each segment shifts in a binary pattern</a:t>
            </a:r>
          </a:p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Allows rough precision when absolute precision is not possible</a:t>
            </a:r>
          </a:p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Formulaically derive direction rather than using look-up table</a:t>
            </a:r>
          </a:p>
          <a:p>
            <a:pPr lvl="0" marL="527302" indent="-490726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Due to the fact that there is only 1 bit difference between each of the wedges, averaging does not become a concern.</a:t>
            </a:r>
          </a:p>
        </p:txBody>
      </p:sp>
      <p:pic>
        <p:nvPicPr>
          <p:cNvPr id="75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4642" y="3548457"/>
            <a:ext cx="3934212" cy="3106343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4406" y="558800"/>
            <a:ext cx="2885089" cy="289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Expected Results/Data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153400" y="6651642"/>
            <a:ext cx="762000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9B9998"/>
                </a:solidFill>
              </a:rPr>
            </a:fld>
          </a:p>
        </p:txBody>
      </p:sp>
      <p:pic>
        <p:nvPicPr>
          <p:cNvPr id="80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7386" y="3901830"/>
            <a:ext cx="8469227" cy="26516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body" idx="1"/>
          </p:nvPr>
        </p:nvSpPr>
        <p:spPr>
          <a:xfrm>
            <a:off x="431799" y="1297185"/>
            <a:ext cx="3995294" cy="2358630"/>
          </a:xfrm>
          <a:prstGeom prst="rect">
            <a:avLst/>
          </a:prstGeom>
        </p:spPr>
        <p:txBody>
          <a:bodyPr lIns="0" tIns="0" rIns="0" bIns="0"/>
          <a:lstStyle>
            <a:lvl1pPr marL="569762" indent="-535746" defTabSz="850391"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FFFFFF"/>
                </a:solidFill>
              </a:rPr>
              <a:t>As the wind turbine pivots the direction change is recorded and reported to Proximetry for display.</a:t>
            </a:r>
          </a:p>
        </p:txBody>
      </p:sp>
      <p:pic>
        <p:nvPicPr>
          <p:cNvPr id="82" name="image9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5200" y="1149350"/>
            <a:ext cx="2209800" cy="2654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57200" y="274638"/>
            <a:ext cx="7467600" cy="1143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       Budget              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0" y="1600199"/>
            <a:ext cx="5029200" cy="4525965"/>
          </a:xfrm>
          <a:prstGeom prst="rect">
            <a:avLst/>
          </a:prstGeom>
        </p:spPr>
        <p:txBody>
          <a:bodyPr/>
          <a:lstStyle/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3D Print Couplers and 14” Diameter Sleeve-$200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3V coin battery~$2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3 inch PVC sleeve - $5.19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14 inch PVC sleeve ~ $59</a:t>
            </a:r>
          </a:p>
          <a:p>
            <a:pPr lvl="0" marL="676654" indent="-640078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Color Sensor~$8.00</a:t>
            </a:r>
          </a:p>
          <a:p>
            <a:pPr lvl="0" marL="907794" indent="-871218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Total = $274.19</a:t>
            </a:r>
          </a:p>
        </p:txBody>
      </p:sp>
      <p:sp>
        <p:nvSpPr>
          <p:cNvPr id="86" name="Shape 86"/>
          <p:cNvSpPr/>
          <p:nvPr/>
        </p:nvSpPr>
        <p:spPr>
          <a:xfrm>
            <a:off x="4953000" y="1600199"/>
            <a:ext cx="3810000" cy="4419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965876" indent="-929301">
              <a:spcBef>
                <a:spcPts val="600"/>
              </a:spcBef>
              <a:buClr>
                <a:srgbClr val="6EA0B0"/>
              </a:buClr>
              <a:buSzPct val="80000"/>
              <a:buFont typeface="Wingdings 2"/>
              <a:buChar char="⦿"/>
            </a:pPr>
            <a:r>
              <a: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Tower Setup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965876" indent="-929301">
              <a:spcBef>
                <a:spcPts val="600"/>
              </a:spcBef>
              <a:buClr>
                <a:srgbClr val="6EA0B0"/>
              </a:buClr>
              <a:buSzPct val="80000"/>
              <a:buFont typeface="Wingdings 2"/>
              <a:buChar char="⦿"/>
            </a:pPr>
            <a:r>
              <a: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TWRPI-MMA8451Q Accelerometer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47472" indent="-310897">
              <a:spcBef>
                <a:spcPts val="600"/>
              </a:spcBef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47472" indent="-310897">
              <a:spcBef>
                <a:spcPts val="600"/>
              </a:spcBef>
            </a:pP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347472" indent="-310897">
              <a:spcBef>
                <a:spcPts val="600"/>
              </a:spcBef>
            </a:pPr>
            <a:r>
              <a: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Provided by</a:t>
            </a:r>
          </a:p>
        </p:txBody>
      </p:sp>
      <p:pic>
        <p:nvPicPr>
          <p:cNvPr id="87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8112" y="4254498"/>
            <a:ext cx="3279777" cy="1030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Market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39700" y="1219200"/>
            <a:ext cx="4635500" cy="5257800"/>
          </a:xfrm>
          <a:prstGeom prst="rect">
            <a:avLst/>
          </a:prstGeom>
        </p:spPr>
        <p:txBody>
          <a:bodyPr/>
          <a:lstStyle/>
          <a:p>
            <a:pPr lvl="0" marL="440191" indent="-408370" defTabSz="79552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In 2013, 30 megawatts (MW) of new distributed wind capacity was added, representing nearly 2,700 units across the U.S. [1]. </a:t>
            </a:r>
          </a:p>
          <a:p>
            <a:pPr lvl="0" marL="440191" indent="-408370" defTabSz="79552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Residential applications accounted for 40% of U.S. distributed wind deployed in 2013 [1].</a:t>
            </a:r>
          </a:p>
          <a:p>
            <a:pPr lvl="0" marL="440191" indent="-408370" defTabSz="79552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Wind was 42% of all new capacity in 2012 [4].</a:t>
            </a:r>
          </a:p>
          <a:p>
            <a:pPr lvl="0" marL="440191" indent="-408370" defTabSz="795527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Over the past 5 years, wind represented 36.5% of all new capacity [4].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8153400" y="6651642"/>
            <a:ext cx="762000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9B9998"/>
                </a:solidFill>
              </a:rPr>
            </a:fld>
          </a:p>
        </p:txBody>
      </p:sp>
      <p:pic>
        <p:nvPicPr>
          <p:cNvPr id="92" name="image11.png"/>
          <p:cNvPicPr/>
          <p:nvPr/>
        </p:nvPicPr>
        <p:blipFill>
          <a:blip r:embed="rId2">
            <a:extLst/>
          </a:blip>
          <a:srcRect l="2625" t="6473" r="2625" b="2273"/>
          <a:stretch>
            <a:fillRect/>
          </a:stretch>
        </p:blipFill>
        <p:spPr>
          <a:xfrm>
            <a:off x="4821187" y="128040"/>
            <a:ext cx="4218598" cy="2878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12.png"/>
          <p:cNvPicPr/>
          <p:nvPr/>
        </p:nvPicPr>
        <p:blipFill>
          <a:blip r:embed="rId3">
            <a:extLst/>
          </a:blip>
          <a:srcRect l="0" t="0" r="0" b="2903"/>
          <a:stretch>
            <a:fillRect/>
          </a:stretch>
        </p:blipFill>
        <p:spPr>
          <a:xfrm>
            <a:off x="5441950" y="3155949"/>
            <a:ext cx="3238500" cy="3563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3B3B3B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3B3B"/>
        </a:solidFill>
        <a:ln w="25400" cap="flat">
          <a:solidFill>
            <a:srgbClr val="6EA0B0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EA0B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B3B3B"/>
        </a:solidFill>
        <a:ln w="25400" cap="flat">
          <a:solidFill>
            <a:srgbClr val="6EA0B0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6EA0B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