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6" r:id="rId1"/>
    <p:sldMasterId id="2147483699" r:id="rId2"/>
    <p:sldMasterId id="2147483711" r:id="rId3"/>
  </p:sldMasterIdLst>
  <p:notesMasterIdLst>
    <p:notesMasterId r:id="rId67"/>
  </p:notesMasterIdLst>
  <p:handoutMasterIdLst>
    <p:handoutMasterId r:id="rId68"/>
  </p:handoutMasterIdLst>
  <p:sldIdLst>
    <p:sldId id="258" r:id="rId4"/>
    <p:sldId id="646" r:id="rId5"/>
    <p:sldId id="630" r:id="rId6"/>
    <p:sldId id="269" r:id="rId7"/>
    <p:sldId id="640" r:id="rId8"/>
    <p:sldId id="622" r:id="rId9"/>
    <p:sldId id="633" r:id="rId10"/>
    <p:sldId id="643" r:id="rId11"/>
    <p:sldId id="635" r:id="rId12"/>
    <p:sldId id="621" r:id="rId13"/>
    <p:sldId id="647" r:id="rId14"/>
    <p:sldId id="641" r:id="rId15"/>
    <p:sldId id="645" r:id="rId16"/>
    <p:sldId id="644" r:id="rId17"/>
    <p:sldId id="274" r:id="rId18"/>
    <p:sldId id="563" r:id="rId19"/>
    <p:sldId id="642" r:id="rId20"/>
    <p:sldId id="654" r:id="rId21"/>
    <p:sldId id="655" r:id="rId22"/>
    <p:sldId id="656" r:id="rId23"/>
    <p:sldId id="657" r:id="rId24"/>
    <p:sldId id="658" r:id="rId25"/>
    <p:sldId id="659" r:id="rId26"/>
    <p:sldId id="660" r:id="rId27"/>
    <p:sldId id="661" r:id="rId28"/>
    <p:sldId id="263" r:id="rId29"/>
    <p:sldId id="627" r:id="rId30"/>
    <p:sldId id="628" r:id="rId31"/>
    <p:sldId id="614" r:id="rId32"/>
    <p:sldId id="648" r:id="rId33"/>
    <p:sldId id="634" r:id="rId34"/>
    <p:sldId id="649" r:id="rId35"/>
    <p:sldId id="631" r:id="rId36"/>
    <p:sldId id="650" r:id="rId37"/>
    <p:sldId id="651" r:id="rId38"/>
    <p:sldId id="256" r:id="rId39"/>
    <p:sldId id="257" r:id="rId40"/>
    <p:sldId id="652" r:id="rId41"/>
    <p:sldId id="259" r:id="rId42"/>
    <p:sldId id="275" r:id="rId43"/>
    <p:sldId id="276" r:id="rId44"/>
    <p:sldId id="277" r:id="rId45"/>
    <p:sldId id="653" r:id="rId46"/>
    <p:sldId id="260" r:id="rId47"/>
    <p:sldId id="261" r:id="rId48"/>
    <p:sldId id="266" r:id="rId49"/>
    <p:sldId id="267" r:id="rId50"/>
    <p:sldId id="268" r:id="rId51"/>
    <p:sldId id="270" r:id="rId52"/>
    <p:sldId id="262" r:id="rId53"/>
    <p:sldId id="278" r:id="rId54"/>
    <p:sldId id="279" r:id="rId55"/>
    <p:sldId id="264" r:id="rId56"/>
    <p:sldId id="662" r:id="rId57"/>
    <p:sldId id="663" r:id="rId58"/>
    <p:sldId id="664" r:id="rId59"/>
    <p:sldId id="666" r:id="rId60"/>
    <p:sldId id="665" r:id="rId61"/>
    <p:sldId id="667" r:id="rId62"/>
    <p:sldId id="265" r:id="rId63"/>
    <p:sldId id="307" r:id="rId64"/>
    <p:sldId id="309" r:id="rId65"/>
    <p:sldId id="629"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8F8"/>
    <a:srgbClr val="E6E6E6"/>
    <a:srgbClr val="E8E3DB"/>
    <a:srgbClr val="A6A698"/>
    <a:srgbClr val="501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76" d="100"/>
          <a:sy n="76" d="100"/>
        </p:scale>
        <p:origin x="12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txstate.edu\dept\FSS\FS\PSS\PSS-Files\HUB%20Program\HUB%20Report-STATE\FY18\Annual\1-HUBSnapshot_August%202018%20with%20category-rev%2010-11-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txstate.edu\dept\FSS\FS\PSS\PSS-Files\HUB%20Program\HUB%20Report-STATE\FY18\Annual\1-HUBSnapshot_August%202018%20with%20category-rev%2010-11-2018.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files.txstate.edu\dept\FSS\FS\PSS\PSS-Files\HUB%20Program\HUB%20Report-STATE\FY18\Annual\1-HUBSnapshot_August%202018%20with%20category-rev%2010-11-201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files.txstate.edu\dept\FSS\FS\PSS\PSS-Files\HUB%20Program\HUB%20Report-STATE\FY18\Annual\1-HUBSnapshot_August%202018%20with%20category-rev%2010-11-201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SnapShot!$F$20</c:f>
              <c:strCache>
                <c:ptCount val="1"/>
                <c:pt idx="0">
                  <c:v>HUB Goals</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SnapShot!$A$21:$A$26</c:f>
              <c:strCache>
                <c:ptCount val="6"/>
                <c:pt idx="0">
                  <c:v>Heavy Construction</c:v>
                </c:pt>
                <c:pt idx="1">
                  <c:v>Building Construction</c:v>
                </c:pt>
                <c:pt idx="2">
                  <c:v>Special Trade</c:v>
                </c:pt>
                <c:pt idx="3">
                  <c:v>Professional Services</c:v>
                </c:pt>
                <c:pt idx="4">
                  <c:v>Other Services</c:v>
                </c:pt>
                <c:pt idx="5">
                  <c:v>Commodities</c:v>
                </c:pt>
              </c:strCache>
              <c:extLst xmlns:c15="http://schemas.microsoft.com/office/drawing/2012/chart"/>
            </c:strRef>
          </c:cat>
          <c:val>
            <c:numRef>
              <c:f>SnapShot!$F$21:$F$26</c:f>
              <c:numCache>
                <c:formatCode>0.00%</c:formatCode>
                <c:ptCount val="6"/>
                <c:pt idx="0">
                  <c:v>0.112</c:v>
                </c:pt>
                <c:pt idx="1">
                  <c:v>0.21099999999999999</c:v>
                </c:pt>
                <c:pt idx="2">
                  <c:v>0.32900000000000001</c:v>
                </c:pt>
                <c:pt idx="3">
                  <c:v>0.23699999999999999</c:v>
                </c:pt>
                <c:pt idx="4">
                  <c:v>0.26</c:v>
                </c:pt>
                <c:pt idx="5">
                  <c:v>0.21099999999999999</c:v>
                </c:pt>
              </c:numCache>
              <c:extLst xmlns:c15="http://schemas.microsoft.com/office/drawing/2012/chart"/>
            </c:numRef>
          </c:val>
          <c:extLst>
            <c:ext xmlns:c16="http://schemas.microsoft.com/office/drawing/2014/chart" uri="{C3380CC4-5D6E-409C-BE32-E72D297353CC}">
              <c16:uniqueId val="{00000000-9E20-46A0-A361-5636158283E8}"/>
            </c:ext>
          </c:extLst>
        </c:ser>
        <c:dLbls>
          <c:showLegendKey val="0"/>
          <c:showVal val="0"/>
          <c:showCatName val="0"/>
          <c:showSerName val="0"/>
          <c:showPercent val="0"/>
          <c:showBubbleSize val="0"/>
        </c:dLbls>
        <c:gapWidth val="219"/>
        <c:overlap val="-27"/>
        <c:axId val="730799176"/>
        <c:axId val="730793928"/>
        <c:extLst>
          <c:ext xmlns:c15="http://schemas.microsoft.com/office/drawing/2012/chart" uri="{02D57815-91ED-43cb-92C2-25804820EDAC}">
            <c15:filteredBarSeries>
              <c15:ser>
                <c:idx val="0"/>
                <c:order val="0"/>
                <c:tx>
                  <c:strRef>
                    <c:extLst>
                      <c:ext uri="{02D57815-91ED-43cb-92C2-25804820EDAC}">
                        <c15:formulaRef>
                          <c15:sqref>SnapShot!$B$20</c15:sqref>
                        </c15:formulaRef>
                      </c:ext>
                    </c:extLst>
                    <c:strCache>
                      <c:ptCount val="1"/>
                      <c:pt idx="0">
                        <c:v> FY18 Expenditures </c:v>
                      </c:pt>
                    </c:strCache>
                  </c:strRef>
                </c:tx>
                <c:spPr>
                  <a:solidFill>
                    <a:schemeClr val="accent1"/>
                  </a:solidFill>
                  <a:ln>
                    <a:noFill/>
                  </a:ln>
                  <a:effectLst/>
                </c:spPr>
                <c:invertIfNegative val="0"/>
                <c:dLbls>
                  <c:dLbl>
                    <c:idx val="0"/>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E20-46A0-A361-5636158283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c:ext uri="{02D57815-91ED-43cb-92C2-25804820EDAC}">
                        <c15:formulaRef>
                          <c15:sqref>SnapShot!$B$21:$B$26</c15:sqref>
                        </c15:formulaRef>
                      </c:ext>
                    </c:extLst>
                    <c:numCache>
                      <c:formatCode>"$"#,##0.00_);[Red]\("$"#,##0.00\)</c:formatCode>
                      <c:ptCount val="6"/>
                      <c:pt idx="0" formatCode="_(&quot;$&quot;* #,##0.00_);_(&quot;$&quot;* \(#,##0.00\);_(&quot;$&quot;* &quot;-&quot;??_);_(@_)">
                        <c:v>0</c:v>
                      </c:pt>
                      <c:pt idx="1">
                        <c:v>140564195.07000002</c:v>
                      </c:pt>
                      <c:pt idx="2">
                        <c:v>4565536.7</c:v>
                      </c:pt>
                      <c:pt idx="3">
                        <c:v>820816.4</c:v>
                      </c:pt>
                      <c:pt idx="4">
                        <c:v>37702019.806000002</c:v>
                      </c:pt>
                      <c:pt idx="5">
                        <c:v>30428335.68</c:v>
                      </c:pt>
                    </c:numCache>
                  </c:numRef>
                </c:val>
                <c:extLst>
                  <c:ext xmlns:c16="http://schemas.microsoft.com/office/drawing/2014/chart" uri="{C3380CC4-5D6E-409C-BE32-E72D297353CC}">
                    <c16:uniqueId val="{00000002-9E20-46A0-A361-5636158283E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SnapShot!$C$20</c15:sqref>
                        </c15:formulaRef>
                      </c:ext>
                    </c:extLst>
                    <c:strCache>
                      <c:ptCount val="1"/>
                      <c:pt idx="0">
                        <c:v>FY18 HUB Expenditures</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xmlns:c15="http://schemas.microsoft.com/office/drawing/2012/chart">
                      <c:ext xmlns:c15="http://schemas.microsoft.com/office/drawing/2012/chart" uri="{02D57815-91ED-43cb-92C2-25804820EDAC}">
                        <c15:formulaRef>
                          <c15:sqref>SnapShot!$C$21:$C$26</c15:sqref>
                        </c15:formulaRef>
                      </c:ext>
                    </c:extLst>
                    <c:numCache>
                      <c:formatCode>"$"#,##0.00_);[Red]\("$"#,##0.00\)</c:formatCode>
                      <c:ptCount val="6"/>
                      <c:pt idx="0" formatCode="_(&quot;$&quot;* #,##0.00_);_(&quot;$&quot;* \(#,##0.00\);_(&quot;$&quot;* &quot;-&quot;??_);_(@_)">
                        <c:v>0</c:v>
                      </c:pt>
                      <c:pt idx="1">
                        <c:v>19631917.329999998</c:v>
                      </c:pt>
                      <c:pt idx="2">
                        <c:v>690628.5</c:v>
                      </c:pt>
                      <c:pt idx="3">
                        <c:v>214382.49</c:v>
                      </c:pt>
                      <c:pt idx="4">
                        <c:v>4701565.1959999995</c:v>
                      </c:pt>
                      <c:pt idx="5">
                        <c:v>8476413.5899999999</c:v>
                      </c:pt>
                    </c:numCache>
                  </c:numRef>
                </c:val>
                <c:extLst xmlns:c15="http://schemas.microsoft.com/office/drawing/2012/chart">
                  <c:ext xmlns:c16="http://schemas.microsoft.com/office/drawing/2014/chart" uri="{C3380CC4-5D6E-409C-BE32-E72D297353CC}">
                    <c16:uniqueId val="{00000003-9E20-46A0-A361-5636158283E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SnapShot!$D$20</c15:sqref>
                        </c15:formulaRef>
                      </c:ext>
                    </c:extLst>
                    <c:strCache>
                      <c:ptCount val="1"/>
                      <c:pt idx="0">
                        <c:v>FY18
YTD Percentage
w/ HUB</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xmlns:c15="http://schemas.microsoft.com/office/drawing/2012/chart">
                      <c:ext xmlns:c15="http://schemas.microsoft.com/office/drawing/2012/chart" uri="{02D57815-91ED-43cb-92C2-25804820EDAC}">
                        <c15:formulaRef>
                          <c15:sqref>SnapShot!$D$21:$D$26</c15:sqref>
                        </c15:formulaRef>
                      </c:ext>
                    </c:extLst>
                    <c:numCache>
                      <c:formatCode>0.00%</c:formatCode>
                      <c:ptCount val="6"/>
                      <c:pt idx="0" formatCode="_(&quot;$&quot;* #,##0.00_);_(&quot;$&quot;* \(#,##0.00\);_(&quot;$&quot;* &quot;-&quot;??_);_(@_)">
                        <c:v>0</c:v>
                      </c:pt>
                      <c:pt idx="1">
                        <c:v>0.13966513535131359</c:v>
                      </c:pt>
                      <c:pt idx="2">
                        <c:v>0.15126994817498673</c:v>
                      </c:pt>
                      <c:pt idx="3">
                        <c:v>0.26118202560280224</c:v>
                      </c:pt>
                      <c:pt idx="4">
                        <c:v>0.12470327107652147</c:v>
                      </c:pt>
                      <c:pt idx="5">
                        <c:v>0.27856974101844795</c:v>
                      </c:pt>
                    </c:numCache>
                  </c:numRef>
                </c:val>
                <c:extLst xmlns:c15="http://schemas.microsoft.com/office/drawing/2012/chart">
                  <c:ext xmlns:c16="http://schemas.microsoft.com/office/drawing/2014/chart" uri="{C3380CC4-5D6E-409C-BE32-E72D297353CC}">
                    <c16:uniqueId val="{00000004-9E20-46A0-A361-5636158283E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SnapShot!$E$20</c15:sqref>
                        </c15:formulaRef>
                      </c:ext>
                    </c:extLst>
                    <c:strCache>
                      <c:ptCount val="1"/>
                      <c:pt idx="0">
                        <c:v>Statewide
Percentage
w/ HUB as of February 2018</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xmlns:c15="http://schemas.microsoft.com/office/drawing/2012/chart">
                      <c:ext xmlns:c15="http://schemas.microsoft.com/office/drawing/2012/chart" uri="{02D57815-91ED-43cb-92C2-25804820EDAC}">
                        <c15:formulaRef>
                          <c15:sqref>SnapShot!$E$21:$E$26</c15:sqref>
                        </c15:formulaRef>
                      </c:ext>
                    </c:extLst>
                    <c:numCache>
                      <c:formatCode>0.00%</c:formatCode>
                      <c:ptCount val="6"/>
                      <c:pt idx="0">
                        <c:v>5.9299999999999999E-2</c:v>
                      </c:pt>
                      <c:pt idx="1">
                        <c:v>0.11749999999999999</c:v>
                      </c:pt>
                      <c:pt idx="2">
                        <c:v>0.23799999999999999</c:v>
                      </c:pt>
                      <c:pt idx="3">
                        <c:v>0.29820000000000002</c:v>
                      </c:pt>
                      <c:pt idx="4">
                        <c:v>0.14119999999999999</c:v>
                      </c:pt>
                      <c:pt idx="5">
                        <c:v>0.1182</c:v>
                      </c:pt>
                    </c:numCache>
                  </c:numRef>
                </c:val>
                <c:extLst xmlns:c15="http://schemas.microsoft.com/office/drawing/2012/chart">
                  <c:ext xmlns:c16="http://schemas.microsoft.com/office/drawing/2014/chart" uri="{C3380CC4-5D6E-409C-BE32-E72D297353CC}">
                    <c16:uniqueId val="{00000005-9E20-46A0-A361-5636158283E8}"/>
                  </c:ext>
                </c:extLst>
              </c15:ser>
            </c15:filteredBarSeries>
          </c:ext>
        </c:extLst>
      </c:barChart>
      <c:catAx>
        <c:axId val="73079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3928"/>
        <c:crosses val="autoZero"/>
        <c:auto val="1"/>
        <c:lblAlgn val="ctr"/>
        <c:lblOffset val="100"/>
        <c:noMultiLvlLbl val="0"/>
      </c:catAx>
      <c:valAx>
        <c:axId val="730793928"/>
        <c:scaling>
          <c:orientation val="minMax"/>
          <c:max val="0.35000000000000003"/>
          <c:min val="0.1"/>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9176"/>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SnapShot!$B$5</c:f>
              <c:strCache>
                <c:ptCount val="1"/>
                <c:pt idx="0">
                  <c:v>Total Spend</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SnapShot!$A$6:$A$8</c:f>
              <c:numCache>
                <c:formatCode>General</c:formatCode>
                <c:ptCount val="3"/>
                <c:pt idx="0">
                  <c:v>2016</c:v>
                </c:pt>
                <c:pt idx="1">
                  <c:v>2017</c:v>
                </c:pt>
                <c:pt idx="2">
                  <c:v>2018</c:v>
                </c:pt>
              </c:numCache>
            </c:numRef>
          </c:cat>
          <c:val>
            <c:numRef>
              <c:f>SnapShot!$B$6:$B$8</c:f>
              <c:numCache>
                <c:formatCode>_("$"* #,##0.00_);_("$"* \(#,##0.00\);_("$"* "-"??_);_(@_)</c:formatCode>
                <c:ptCount val="3"/>
                <c:pt idx="0">
                  <c:v>167993030</c:v>
                </c:pt>
                <c:pt idx="1">
                  <c:v>178058420</c:v>
                </c:pt>
                <c:pt idx="2">
                  <c:v>214080903.65000001</c:v>
                </c:pt>
              </c:numCache>
            </c:numRef>
          </c:val>
          <c:extLst>
            <c:ext xmlns:c16="http://schemas.microsoft.com/office/drawing/2014/chart" uri="{C3380CC4-5D6E-409C-BE32-E72D297353CC}">
              <c16:uniqueId val="{00000000-4A0E-48FB-BBA3-863042A445B9}"/>
            </c:ext>
          </c:extLst>
        </c:ser>
        <c:ser>
          <c:idx val="1"/>
          <c:order val="1"/>
          <c:tx>
            <c:strRef>
              <c:f>SnapShot!$C$5</c:f>
              <c:strCache>
                <c:ptCount val="1"/>
                <c:pt idx="0">
                  <c:v>Total HUB Spend</c:v>
                </c:pt>
              </c:strCache>
            </c:strRef>
          </c:tx>
          <c:spPr>
            <a:solidFill>
              <a:schemeClr val="accent2"/>
            </a:solidFill>
            <a:ln>
              <a:noFill/>
            </a:ln>
            <a:effectLst/>
          </c:spPr>
          <c:invertIfNegative val="0"/>
          <c:dLbls>
            <c:dLbl>
              <c:idx val="0"/>
              <c:layout>
                <c:manualLayout>
                  <c:x val="-4.6317377930587655E-4"/>
                  <c:y val="-3.37268128161901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0E-48FB-BBA3-863042A445B9}"/>
                </c:ext>
              </c:extLst>
            </c:dLbl>
            <c:dLbl>
              <c:idx val="1"/>
              <c:layout>
                <c:manualLayout>
                  <c:x val="-2.0376670869035919E-3"/>
                  <c:y val="6.745362563237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0E-48FB-BBA3-863042A445B9}"/>
                </c:ext>
              </c:extLst>
            </c:dLbl>
            <c:dLbl>
              <c:idx val="2"/>
              <c:layout>
                <c:manualLayout>
                  <c:x val="-2.0376670869034761E-3"/>
                  <c:y val="6.7453625632377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0E-48FB-BBA3-863042A445B9}"/>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SnapShot!$A$6:$A$8</c:f>
              <c:numCache>
                <c:formatCode>General</c:formatCode>
                <c:ptCount val="3"/>
                <c:pt idx="0">
                  <c:v>2016</c:v>
                </c:pt>
                <c:pt idx="1">
                  <c:v>2017</c:v>
                </c:pt>
                <c:pt idx="2">
                  <c:v>2018</c:v>
                </c:pt>
              </c:numCache>
            </c:numRef>
          </c:cat>
          <c:val>
            <c:numRef>
              <c:f>SnapShot!$C$6:$C$8</c:f>
              <c:numCache>
                <c:formatCode>_("$"* #,##0.00_);_("$"* \(#,##0.00\);_("$"* "-"??_);_(@_)</c:formatCode>
                <c:ptCount val="3"/>
                <c:pt idx="0">
                  <c:v>31029856</c:v>
                </c:pt>
                <c:pt idx="1">
                  <c:v>33661171</c:v>
                </c:pt>
                <c:pt idx="2">
                  <c:v>33714907.100000001</c:v>
                </c:pt>
              </c:numCache>
            </c:numRef>
          </c:val>
          <c:extLst>
            <c:ext xmlns:c16="http://schemas.microsoft.com/office/drawing/2014/chart" uri="{C3380CC4-5D6E-409C-BE32-E72D297353CC}">
              <c16:uniqueId val="{00000004-4A0E-48FB-BBA3-863042A445B9}"/>
            </c:ext>
          </c:extLst>
        </c:ser>
        <c:dLbls>
          <c:showLegendKey val="0"/>
          <c:showVal val="0"/>
          <c:showCatName val="0"/>
          <c:showSerName val="0"/>
          <c:showPercent val="0"/>
          <c:showBubbleSize val="0"/>
        </c:dLbls>
        <c:gapWidth val="219"/>
        <c:overlap val="-27"/>
        <c:axId val="730799176"/>
        <c:axId val="730793928"/>
      </c:barChart>
      <c:catAx>
        <c:axId val="73079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3928"/>
        <c:crosses val="autoZero"/>
        <c:auto val="1"/>
        <c:lblAlgn val="ctr"/>
        <c:lblOffset val="100"/>
        <c:noMultiLvlLbl val="0"/>
      </c:catAx>
      <c:valAx>
        <c:axId val="730793928"/>
        <c:scaling>
          <c:orientation val="minMax"/>
          <c:max val="225000000"/>
          <c:min val="25000000"/>
        </c:scaling>
        <c:delete val="0"/>
        <c:axPos val="l"/>
        <c:majorGridlines>
          <c:spPr>
            <a:ln w="9525" cap="flat" cmpd="sng" algn="ctr">
              <a:solidFill>
                <a:schemeClr val="bg1">
                  <a:lumMod val="50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9176"/>
        <c:crosses val="autoZero"/>
        <c:crossBetween val="between"/>
        <c:majorUnit val="20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SnapShot!$E$29</c:f>
              <c:strCache>
                <c:ptCount val="1"/>
                <c:pt idx="0">
                  <c:v> FY18  Expenditures </c:v>
                </c:pt>
              </c:strCache>
            </c:strRef>
          </c:tx>
          <c:spPr>
            <a:solidFill>
              <a:schemeClr val="accent1"/>
            </a:solidFill>
            <a:ln>
              <a:noFill/>
            </a:ln>
            <a:effectLst/>
          </c:spPr>
          <c:invertIfNegative val="0"/>
          <c:dLbls>
            <c:dLbl>
              <c:idx val="0"/>
              <c:layout>
                <c:manualLayout>
                  <c:x val="-1.322049263553478E-17"/>
                  <c:y val="5.9233704793633084E-3"/>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C7-4388-A702-2E01F4A9AEC6}"/>
                </c:ext>
              </c:extLst>
            </c:dLbl>
            <c:dLbl>
              <c:idx val="1"/>
              <c:layout>
                <c:manualLayout>
                  <c:x val="2.480673820237683E-3"/>
                  <c:y val="6.8390046572461255E-2"/>
                </c:manualLayout>
              </c:layout>
              <c:tx>
                <c:rich>
                  <a:bodyPr/>
                  <a:lstStyle/>
                  <a:p>
                    <a:fld id="{8A5DFC74-970A-47F4-952A-3AFF490F2E3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38B-45A2-8956-61AD59543C8D}"/>
                </c:ext>
              </c:extLst>
            </c:dLbl>
            <c:dLbl>
              <c:idx val="4"/>
              <c:layout>
                <c:manualLayout>
                  <c:x val="2.8845044421367352E-3"/>
                  <c:y val="5.8057242002998565E-3"/>
                </c:manualLayout>
              </c:layout>
              <c:tx>
                <c:rich>
                  <a:bodyPr/>
                  <a:lstStyle/>
                  <a:p>
                    <a:fld id="{D68518B6-4271-442A-AE31-A85D1EB14F98}"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38B-45A2-8956-61AD59543C8D}"/>
                </c:ext>
              </c:extLst>
            </c:dLbl>
            <c:dLbl>
              <c:idx val="5"/>
              <c:layout>
                <c:manualLayout>
                  <c:x val="1.4422522210683147E-3"/>
                  <c:y val="-2.2971402564579274E-3"/>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8B-45A2-8956-61AD59543C8D}"/>
                </c:ext>
              </c:extLst>
            </c:dLbl>
            <c:dLbl>
              <c:idx val="6"/>
              <c:layout>
                <c:manualLayout>
                  <c:x val="-1.0576394108427824E-16"/>
                  <c:y val="1.8696368761984702E-3"/>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8B-45A2-8956-61AD59543C8D}"/>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SnapShot!$A$30:$A$36</c:f>
              <c:strCache>
                <c:ptCount val="7"/>
                <c:pt idx="0">
                  <c:v> President  </c:v>
                </c:pt>
                <c:pt idx="1">
                  <c:v> Information Technology </c:v>
                </c:pt>
                <c:pt idx="2">
                  <c:v> Academic Affairs </c:v>
                </c:pt>
                <c:pt idx="3">
                  <c:v> Finance &amp; Support Services  </c:v>
                </c:pt>
                <c:pt idx="4">
                  <c:v> Student Affairs </c:v>
                </c:pt>
                <c:pt idx="5">
                  <c:v> University Advancement </c:v>
                </c:pt>
                <c:pt idx="6">
                  <c:v> Athletics </c:v>
                </c:pt>
              </c:strCache>
            </c:strRef>
          </c:cat>
          <c:val>
            <c:numRef>
              <c:f>SnapShot!$E$30:$E$37</c:f>
              <c:numCache>
                <c:formatCode>_("$"* #,##0.00_);_("$"* \(#,##0.00\);_("$"* "-"??_);_(@_)</c:formatCode>
                <c:ptCount val="7"/>
                <c:pt idx="0">
                  <c:v>181671.35</c:v>
                </c:pt>
                <c:pt idx="1">
                  <c:v>10087269.560000001</c:v>
                </c:pt>
                <c:pt idx="2">
                  <c:v>27824966.640000001</c:v>
                </c:pt>
                <c:pt idx="3">
                  <c:v>163622742.02000001</c:v>
                </c:pt>
                <c:pt idx="4">
                  <c:v>8536221.0800000019</c:v>
                </c:pt>
                <c:pt idx="5">
                  <c:v>724374.86</c:v>
                </c:pt>
                <c:pt idx="6">
                  <c:v>3103658.1399999997</c:v>
                </c:pt>
              </c:numCache>
            </c:numRef>
          </c:val>
          <c:extLst>
            <c:ext xmlns:c16="http://schemas.microsoft.com/office/drawing/2014/chart" uri="{C3380CC4-5D6E-409C-BE32-E72D297353CC}">
              <c16:uniqueId val="{00000001-638B-45A2-8956-61AD59543C8D}"/>
            </c:ext>
          </c:extLst>
        </c:ser>
        <c:ser>
          <c:idx val="1"/>
          <c:order val="1"/>
          <c:tx>
            <c:strRef>
              <c:f>SnapShot!$F$29</c:f>
              <c:strCache>
                <c:ptCount val="1"/>
                <c:pt idx="0">
                  <c:v>FY18 HUB Expenditures</c:v>
                </c:pt>
              </c:strCache>
            </c:strRef>
          </c:tx>
          <c:spPr>
            <a:solidFill>
              <a:schemeClr val="accent2"/>
            </a:solidFill>
            <a:ln>
              <a:noFill/>
            </a:ln>
            <a:effectLst/>
          </c:spPr>
          <c:invertIfNegative val="0"/>
          <c:dLbls>
            <c:dLbl>
              <c:idx val="0"/>
              <c:layout>
                <c:manualLayout>
                  <c:x val="1.0252042525822564E-2"/>
                  <c:y val="5.4052849875247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8B-45A2-8956-61AD59543C8D}"/>
                </c:ext>
              </c:extLst>
            </c:dLbl>
            <c:dLbl>
              <c:idx val="1"/>
              <c:layout>
                <c:manualLayout>
                  <c:x val="1.205881845247018E-2"/>
                  <c:y val="7.0145903479236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8B-45A2-8956-61AD59543C8D}"/>
                </c:ext>
              </c:extLst>
            </c:dLbl>
            <c:dLbl>
              <c:idx val="2"/>
              <c:layout>
                <c:manualLayout>
                  <c:x val="1.29802699896157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8B-45A2-8956-61AD59543C8D}"/>
                </c:ext>
              </c:extLst>
            </c:dLbl>
            <c:dLbl>
              <c:idx val="3"/>
              <c:layout>
                <c:manualLayout>
                  <c:x val="2.07123317788807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8B-45A2-8956-61AD59543C8D}"/>
                </c:ext>
              </c:extLst>
            </c:dLbl>
            <c:dLbl>
              <c:idx val="4"/>
              <c:layout>
                <c:manualLayout>
                  <c:x val="1.3847324769762035E-2"/>
                  <c:y val="4.676393565282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8B-45A2-8956-61AD59543C8D}"/>
                </c:ext>
              </c:extLst>
            </c:dLbl>
            <c:dLbl>
              <c:idx val="5"/>
              <c:layout>
                <c:manualLayout>
                  <c:x val="2.8845044421367352E-3"/>
                  <c:y val="-1.71465783272996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8B-45A2-8956-61AD59543C8D}"/>
                </c:ext>
              </c:extLst>
            </c:dLbl>
            <c:dLbl>
              <c:idx val="6"/>
              <c:layout>
                <c:manualLayout>
                  <c:x val="8.6535133264105234E-3"/>
                  <c:y val="-1.71465783272996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8B-45A2-8956-61AD59543C8D}"/>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SnapShot!$A$30:$A$36</c:f>
              <c:strCache>
                <c:ptCount val="7"/>
                <c:pt idx="0">
                  <c:v> President  </c:v>
                </c:pt>
                <c:pt idx="1">
                  <c:v> Information Technology </c:v>
                </c:pt>
                <c:pt idx="2">
                  <c:v> Academic Affairs </c:v>
                </c:pt>
                <c:pt idx="3">
                  <c:v> Finance &amp; Support Services  </c:v>
                </c:pt>
                <c:pt idx="4">
                  <c:v> Student Affairs </c:v>
                </c:pt>
                <c:pt idx="5">
                  <c:v> University Advancement </c:v>
                </c:pt>
                <c:pt idx="6">
                  <c:v> Athletics </c:v>
                </c:pt>
              </c:strCache>
            </c:strRef>
          </c:cat>
          <c:val>
            <c:numRef>
              <c:f>SnapShot!$F$30:$F$37</c:f>
              <c:numCache>
                <c:formatCode>_("$"* #,##0.00_);_("$"* \(#,##0.00\);_("$"* "-"??_);_(@_)</c:formatCode>
                <c:ptCount val="7"/>
                <c:pt idx="0">
                  <c:v>26116.370000000003</c:v>
                </c:pt>
                <c:pt idx="1">
                  <c:v>5135589.95</c:v>
                </c:pt>
                <c:pt idx="2">
                  <c:v>3832313.7500000005</c:v>
                </c:pt>
                <c:pt idx="3">
                  <c:v>22312310.940000001</c:v>
                </c:pt>
                <c:pt idx="4">
                  <c:v>1973432.69</c:v>
                </c:pt>
                <c:pt idx="5">
                  <c:v>55575.39</c:v>
                </c:pt>
                <c:pt idx="6">
                  <c:v>379568.01000000007</c:v>
                </c:pt>
              </c:numCache>
            </c:numRef>
          </c:val>
          <c:extLst>
            <c:ext xmlns:c16="http://schemas.microsoft.com/office/drawing/2014/chart" uri="{C3380CC4-5D6E-409C-BE32-E72D297353CC}">
              <c16:uniqueId val="{00000006-638B-45A2-8956-61AD59543C8D}"/>
            </c:ext>
          </c:extLst>
        </c:ser>
        <c:dLbls>
          <c:showLegendKey val="0"/>
          <c:showVal val="0"/>
          <c:showCatName val="0"/>
          <c:showSerName val="0"/>
          <c:showPercent val="0"/>
          <c:showBubbleSize val="0"/>
        </c:dLbls>
        <c:gapWidth val="221"/>
        <c:overlap val="-27"/>
        <c:axId val="730799176"/>
        <c:axId val="730793928"/>
        <c:extLst/>
      </c:barChart>
      <c:catAx>
        <c:axId val="73079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3928"/>
        <c:crosses val="autoZero"/>
        <c:auto val="1"/>
        <c:lblAlgn val="ctr"/>
        <c:lblOffset val="100"/>
        <c:noMultiLvlLbl val="0"/>
      </c:catAx>
      <c:valAx>
        <c:axId val="730793928"/>
        <c:scaling>
          <c:orientation val="minMax"/>
          <c:max val="10000000"/>
          <c:min val="0"/>
        </c:scaling>
        <c:delete val="0"/>
        <c:axPos val="l"/>
        <c:majorGridlines>
          <c:spPr>
            <a:ln w="9525" cap="flat" cmpd="sng" algn="ctr">
              <a:solidFill>
                <a:schemeClr val="bg1">
                  <a:lumMod val="5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9176"/>
        <c:crosses val="autoZero"/>
        <c:crossBetween val="between"/>
        <c:majorUnit val="500000"/>
        <c:min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621923644586"/>
          <c:y val="2.7777777777777776E-2"/>
          <c:w val="0.88470419729389782"/>
          <c:h val="0.82841286884593968"/>
        </c:manualLayout>
      </c:layout>
      <c:barChart>
        <c:barDir val="col"/>
        <c:grouping val="clustered"/>
        <c:varyColors val="0"/>
        <c:ser>
          <c:idx val="0"/>
          <c:order val="0"/>
          <c:tx>
            <c:strRef>
              <c:f>SnapShot!$B$20</c:f>
              <c:strCache>
                <c:ptCount val="1"/>
                <c:pt idx="0">
                  <c:v> FY18 Expenditures </c:v>
                </c:pt>
              </c:strCache>
            </c:strRef>
          </c:tx>
          <c:spPr>
            <a:solidFill>
              <a:schemeClr val="accent1"/>
            </a:solidFill>
            <a:ln>
              <a:noFill/>
            </a:ln>
            <a:effectLst/>
          </c:spPr>
          <c:invertIfNegative val="0"/>
          <c:dLbls>
            <c:dLbl>
              <c:idx val="2"/>
              <c:layout>
                <c:manualLayout>
                  <c:x val="-5.4312168174312027E-17"/>
                  <c:y val="-5.0505050505050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22-4B28-B682-BFEAC158EBB3}"/>
                </c:ext>
              </c:extLst>
            </c:dLbl>
            <c:dLbl>
              <c:idx val="3"/>
              <c:layout>
                <c:manualLayout>
                  <c:x val="-1.4812580616304746E-3"/>
                  <c:y val="-4.0404040404040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43-4B70-8694-029E5BDC51BE}"/>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SnapShot!$A$21:$A$26</c:f>
              <c:strCache>
                <c:ptCount val="6"/>
                <c:pt idx="0">
                  <c:v>Heavy Construction</c:v>
                </c:pt>
                <c:pt idx="1">
                  <c:v>Building Construction</c:v>
                </c:pt>
                <c:pt idx="2">
                  <c:v>Special Trade</c:v>
                </c:pt>
                <c:pt idx="3">
                  <c:v>Professional Services</c:v>
                </c:pt>
                <c:pt idx="4">
                  <c:v>Other Services</c:v>
                </c:pt>
                <c:pt idx="5">
                  <c:v>Commodities</c:v>
                </c:pt>
              </c:strCache>
            </c:strRef>
          </c:cat>
          <c:val>
            <c:numRef>
              <c:f>SnapShot!$B$21:$B$26</c:f>
              <c:numCache>
                <c:formatCode>"$"#,##0.00_);[Red]\("$"#,##0.00\)</c:formatCode>
                <c:ptCount val="6"/>
                <c:pt idx="0" formatCode="_(&quot;$&quot;* #,##0.00_);_(&quot;$&quot;* \(#,##0.00\);_(&quot;$&quot;* &quot;-&quot;??_);_(@_)">
                  <c:v>0</c:v>
                </c:pt>
                <c:pt idx="1">
                  <c:v>140564195.07000002</c:v>
                </c:pt>
                <c:pt idx="2">
                  <c:v>4565536.7</c:v>
                </c:pt>
                <c:pt idx="3">
                  <c:v>820816.4</c:v>
                </c:pt>
                <c:pt idx="4">
                  <c:v>37702019.806000002</c:v>
                </c:pt>
                <c:pt idx="5">
                  <c:v>30428335.68</c:v>
                </c:pt>
              </c:numCache>
            </c:numRef>
          </c:val>
          <c:extLst>
            <c:ext xmlns:c16="http://schemas.microsoft.com/office/drawing/2014/chart" uri="{C3380CC4-5D6E-409C-BE32-E72D297353CC}">
              <c16:uniqueId val="{00000001-4A43-4B70-8694-029E5BDC51BE}"/>
            </c:ext>
          </c:extLst>
        </c:ser>
        <c:ser>
          <c:idx val="1"/>
          <c:order val="1"/>
          <c:tx>
            <c:strRef>
              <c:f>SnapShot!$C$20</c:f>
              <c:strCache>
                <c:ptCount val="1"/>
                <c:pt idx="0">
                  <c:v>FY18 HUB Expenditures</c:v>
                </c:pt>
              </c:strCache>
            </c:strRef>
          </c:tx>
          <c:spPr>
            <a:solidFill>
              <a:schemeClr val="accent2"/>
            </a:solidFill>
            <a:ln>
              <a:noFill/>
            </a:ln>
            <a:effectLst/>
          </c:spPr>
          <c:invertIfNegative val="0"/>
          <c:dLbls>
            <c:dLbl>
              <c:idx val="1"/>
              <c:layout>
                <c:manualLayout>
                  <c:x val="1.0772595046323139E-2"/>
                  <c:y val="5.0505050505049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43-4B70-8694-029E5BDC51BE}"/>
                </c:ext>
              </c:extLst>
            </c:dLbl>
            <c:dLbl>
              <c:idx val="2"/>
              <c:layout>
                <c:manualLayout>
                  <c:x val="4.614060544732069E-4"/>
                  <c:y val="-1.515151515151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43-4B70-8694-029E5BDC51BE}"/>
                </c:ext>
              </c:extLst>
            </c:dLbl>
            <c:dLbl>
              <c:idx val="3"/>
              <c:layout>
                <c:manualLayout>
                  <c:x val="1.1850064493042928E-2"/>
                  <c:y val="-1.851830459348362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43-4B70-8694-029E5BDC51BE}"/>
                </c:ext>
              </c:extLst>
            </c:dLbl>
            <c:dLbl>
              <c:idx val="4"/>
              <c:layout>
                <c:manualLayout>
                  <c:x val="1.0714860972267466E-2"/>
                  <c:y val="-1.515151515151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43-4B70-8694-029E5BDC51BE}"/>
                </c:ext>
              </c:extLst>
            </c:dLbl>
            <c:dLbl>
              <c:idx val="5"/>
              <c:layout>
                <c:manualLayout>
                  <c:x val="1.0772545398584179E-2"/>
                  <c:y val="-9.25915229674181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43-4B70-8694-029E5BDC51BE}"/>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SnapShot!$A$21:$A$26</c:f>
              <c:strCache>
                <c:ptCount val="6"/>
                <c:pt idx="0">
                  <c:v>Heavy Construction</c:v>
                </c:pt>
                <c:pt idx="1">
                  <c:v>Building Construction</c:v>
                </c:pt>
                <c:pt idx="2">
                  <c:v>Special Trade</c:v>
                </c:pt>
                <c:pt idx="3">
                  <c:v>Professional Services</c:v>
                </c:pt>
                <c:pt idx="4">
                  <c:v>Other Services</c:v>
                </c:pt>
                <c:pt idx="5">
                  <c:v>Commodities</c:v>
                </c:pt>
              </c:strCache>
            </c:strRef>
          </c:cat>
          <c:val>
            <c:numRef>
              <c:f>SnapShot!$C$21:$C$26</c:f>
              <c:numCache>
                <c:formatCode>"$"#,##0.00_);[Red]\("$"#,##0.00\)</c:formatCode>
                <c:ptCount val="6"/>
                <c:pt idx="0" formatCode="_(&quot;$&quot;* #,##0.00_);_(&quot;$&quot;* \(#,##0.00\);_(&quot;$&quot;* &quot;-&quot;??_);_(@_)">
                  <c:v>0</c:v>
                </c:pt>
                <c:pt idx="1">
                  <c:v>19631917.329999998</c:v>
                </c:pt>
                <c:pt idx="2">
                  <c:v>690628.5</c:v>
                </c:pt>
                <c:pt idx="3">
                  <c:v>214382.49</c:v>
                </c:pt>
                <c:pt idx="4">
                  <c:v>4701565.1959999995</c:v>
                </c:pt>
                <c:pt idx="5">
                  <c:v>8476413.5899999999</c:v>
                </c:pt>
              </c:numCache>
            </c:numRef>
          </c:val>
          <c:extLst>
            <c:ext xmlns:c16="http://schemas.microsoft.com/office/drawing/2014/chart" uri="{C3380CC4-5D6E-409C-BE32-E72D297353CC}">
              <c16:uniqueId val="{00000002-4A43-4B70-8694-029E5BDC51BE}"/>
            </c:ext>
          </c:extLst>
        </c:ser>
        <c:dLbls>
          <c:showLegendKey val="0"/>
          <c:showVal val="0"/>
          <c:showCatName val="0"/>
          <c:showSerName val="0"/>
          <c:showPercent val="0"/>
          <c:showBubbleSize val="0"/>
        </c:dLbls>
        <c:gapWidth val="219"/>
        <c:overlap val="-27"/>
        <c:axId val="730799176"/>
        <c:axId val="730793928"/>
        <c:extLst>
          <c:ext xmlns:c15="http://schemas.microsoft.com/office/drawing/2012/chart" uri="{02D57815-91ED-43cb-92C2-25804820EDAC}">
            <c15:filteredBarSeries>
              <c15:ser>
                <c:idx val="2"/>
                <c:order val="2"/>
                <c:tx>
                  <c:strRef>
                    <c:extLst>
                      <c:ext uri="{02D57815-91ED-43cb-92C2-25804820EDAC}">
                        <c15:formulaRef>
                          <c15:sqref>SnapShot!$D$20</c15:sqref>
                        </c15:formulaRef>
                      </c:ext>
                    </c:extLst>
                    <c:strCache>
                      <c:ptCount val="1"/>
                      <c:pt idx="0">
                        <c:v>FY18
YTD Percentage
w/ HUB</c:v>
                      </c:pt>
                    </c:strCache>
                  </c:strRef>
                </c:tx>
                <c:spPr>
                  <a:solidFill>
                    <a:schemeClr val="accent3"/>
                  </a:solidFill>
                  <a:ln>
                    <a:noFill/>
                  </a:ln>
                  <a:effectLst/>
                </c:spPr>
                <c:invertIfNegative val="0"/>
                <c:cat>
                  <c:strRef>
                    <c:extLst>
                      <c:ex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c:ext uri="{02D57815-91ED-43cb-92C2-25804820EDAC}">
                        <c15:formulaRef>
                          <c15:sqref>SnapShot!$D$21:$D$26</c15:sqref>
                        </c15:formulaRef>
                      </c:ext>
                    </c:extLst>
                    <c:numCache>
                      <c:formatCode>0.00%</c:formatCode>
                      <c:ptCount val="6"/>
                      <c:pt idx="0" formatCode="_(&quot;$&quot;* #,##0.00_);_(&quot;$&quot;* \(#,##0.00\);_(&quot;$&quot;* &quot;-&quot;??_);_(@_)">
                        <c:v>0</c:v>
                      </c:pt>
                      <c:pt idx="1">
                        <c:v>0.13966513535131359</c:v>
                      </c:pt>
                      <c:pt idx="2">
                        <c:v>0.15126994817498673</c:v>
                      </c:pt>
                      <c:pt idx="3">
                        <c:v>0.26118202560280224</c:v>
                      </c:pt>
                      <c:pt idx="4">
                        <c:v>0.12470327107652147</c:v>
                      </c:pt>
                      <c:pt idx="5">
                        <c:v>0.27856974101844795</c:v>
                      </c:pt>
                    </c:numCache>
                  </c:numRef>
                </c:val>
                <c:extLst>
                  <c:ext xmlns:c16="http://schemas.microsoft.com/office/drawing/2014/chart" uri="{C3380CC4-5D6E-409C-BE32-E72D297353CC}">
                    <c16:uniqueId val="{00000003-4A43-4B70-8694-029E5BDC51B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SnapShot!$E$20</c15:sqref>
                        </c15:formulaRef>
                      </c:ext>
                    </c:extLst>
                    <c:strCache>
                      <c:ptCount val="1"/>
                      <c:pt idx="0">
                        <c:v>Statewide
Percentage
w/ HUB as of February 2018</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xmlns:c15="http://schemas.microsoft.com/office/drawing/2012/chart">
                      <c:ext xmlns:c15="http://schemas.microsoft.com/office/drawing/2012/chart" uri="{02D57815-91ED-43cb-92C2-25804820EDAC}">
                        <c15:formulaRef>
                          <c15:sqref>SnapShot!$E$21:$E$26</c15:sqref>
                        </c15:formulaRef>
                      </c:ext>
                    </c:extLst>
                    <c:numCache>
                      <c:formatCode>0.00%</c:formatCode>
                      <c:ptCount val="6"/>
                      <c:pt idx="0">
                        <c:v>5.9299999999999999E-2</c:v>
                      </c:pt>
                      <c:pt idx="1">
                        <c:v>0.11749999999999999</c:v>
                      </c:pt>
                      <c:pt idx="2">
                        <c:v>0.23799999999999999</c:v>
                      </c:pt>
                      <c:pt idx="3">
                        <c:v>0.29820000000000002</c:v>
                      </c:pt>
                      <c:pt idx="4">
                        <c:v>0.14119999999999999</c:v>
                      </c:pt>
                      <c:pt idx="5">
                        <c:v>0.1182</c:v>
                      </c:pt>
                    </c:numCache>
                  </c:numRef>
                </c:val>
                <c:extLst xmlns:c15="http://schemas.microsoft.com/office/drawing/2012/chart">
                  <c:ext xmlns:c16="http://schemas.microsoft.com/office/drawing/2014/chart" uri="{C3380CC4-5D6E-409C-BE32-E72D297353CC}">
                    <c16:uniqueId val="{00000004-4A43-4B70-8694-029E5BDC51B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SnapShot!$F$20</c15:sqref>
                        </c15:formulaRef>
                      </c:ext>
                    </c:extLst>
                    <c:strCache>
                      <c:ptCount val="1"/>
                      <c:pt idx="0">
                        <c:v>HUB Goals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SnapShot!$A$21:$A$26</c15:sqref>
                        </c15:formulaRef>
                      </c:ext>
                    </c:extLst>
                    <c:strCache>
                      <c:ptCount val="6"/>
                      <c:pt idx="0">
                        <c:v>Heavy Construction</c:v>
                      </c:pt>
                      <c:pt idx="1">
                        <c:v>Building Construction</c:v>
                      </c:pt>
                      <c:pt idx="2">
                        <c:v>Special Trade</c:v>
                      </c:pt>
                      <c:pt idx="3">
                        <c:v>Professional Services</c:v>
                      </c:pt>
                      <c:pt idx="4">
                        <c:v>Other Services</c:v>
                      </c:pt>
                      <c:pt idx="5">
                        <c:v>Commodities</c:v>
                      </c:pt>
                    </c:strCache>
                  </c:strRef>
                </c:cat>
                <c:val>
                  <c:numRef>
                    <c:extLst xmlns:c15="http://schemas.microsoft.com/office/drawing/2012/chart">
                      <c:ext xmlns:c15="http://schemas.microsoft.com/office/drawing/2012/chart" uri="{02D57815-91ED-43cb-92C2-25804820EDAC}">
                        <c15:formulaRef>
                          <c15:sqref>SnapShot!$F$21:$F$26</c15:sqref>
                        </c15:formulaRef>
                      </c:ext>
                    </c:extLst>
                    <c:numCache>
                      <c:formatCode>0.00%</c:formatCode>
                      <c:ptCount val="6"/>
                      <c:pt idx="0">
                        <c:v>0.112</c:v>
                      </c:pt>
                      <c:pt idx="1">
                        <c:v>0.21099999999999999</c:v>
                      </c:pt>
                      <c:pt idx="2">
                        <c:v>0.32900000000000001</c:v>
                      </c:pt>
                      <c:pt idx="3">
                        <c:v>0.23699999999999999</c:v>
                      </c:pt>
                      <c:pt idx="4">
                        <c:v>0.26</c:v>
                      </c:pt>
                      <c:pt idx="5">
                        <c:v>0.21099999999999999</c:v>
                      </c:pt>
                    </c:numCache>
                  </c:numRef>
                </c:val>
                <c:extLst xmlns:c15="http://schemas.microsoft.com/office/drawing/2012/chart">
                  <c:ext xmlns:c16="http://schemas.microsoft.com/office/drawing/2014/chart" uri="{C3380CC4-5D6E-409C-BE32-E72D297353CC}">
                    <c16:uniqueId val="{00000005-4A43-4B70-8694-029E5BDC51BE}"/>
                  </c:ext>
                </c:extLst>
              </c15:ser>
            </c15:filteredBarSeries>
          </c:ext>
        </c:extLst>
      </c:barChart>
      <c:catAx>
        <c:axId val="73079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3928"/>
        <c:crosses val="autoZero"/>
        <c:auto val="1"/>
        <c:lblAlgn val="ctr"/>
        <c:lblOffset val="100"/>
        <c:noMultiLvlLbl val="0"/>
      </c:catAx>
      <c:valAx>
        <c:axId val="730793928"/>
        <c:scaling>
          <c:orientation val="minMax"/>
          <c:max val="150000000"/>
          <c:min val="150000"/>
        </c:scaling>
        <c:delete val="0"/>
        <c:axPos val="l"/>
        <c:majorGridlines>
          <c:spPr>
            <a:ln w="9525" cap="flat" cmpd="sng" algn="ctr">
              <a:solidFill>
                <a:schemeClr val="bg1">
                  <a:lumMod val="50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799176"/>
        <c:crosses val="autoZero"/>
        <c:crossBetween val="between"/>
        <c:majorUnit val="5000000"/>
        <c:minorUnit val="2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0.25724</cdr:x>
      <cdr:y>0.76249</cdr:y>
    </cdr:from>
    <cdr:to>
      <cdr:x>0.33422</cdr:x>
      <cdr:y>0.82235</cdr:y>
    </cdr:to>
    <cdr:sp macro="" textlink="">
      <cdr:nvSpPr>
        <cdr:cNvPr id="2" name="TextBox 1">
          <a:extLst xmlns:a="http://schemas.openxmlformats.org/drawingml/2006/main">
            <a:ext uri="{FF2B5EF4-FFF2-40B4-BE49-F238E27FC236}">
              <a16:creationId xmlns:a16="http://schemas.microsoft.com/office/drawing/2014/main" id="{5493F54F-0487-4D2E-BA66-EAE534306D0B}"/>
            </a:ext>
          </a:extLst>
        </cdr:cNvPr>
        <cdr:cNvSpPr txBox="1"/>
      </cdr:nvSpPr>
      <cdr:spPr>
        <a:xfrm xmlns:a="http://schemas.openxmlformats.org/drawingml/2006/main">
          <a:off x="2166358" y="3809977"/>
          <a:ext cx="648275" cy="299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18.47%</a:t>
          </a:r>
        </a:p>
      </cdr:txBody>
    </cdr:sp>
  </cdr:relSizeAnchor>
  <cdr:relSizeAnchor xmlns:cdr="http://schemas.openxmlformats.org/drawingml/2006/chartDrawing">
    <cdr:from>
      <cdr:x>0.54467</cdr:x>
      <cdr:y>0.7646</cdr:y>
    </cdr:from>
    <cdr:to>
      <cdr:x>0.61869</cdr:x>
      <cdr:y>0.82714</cdr:y>
    </cdr:to>
    <cdr:sp macro="" textlink="">
      <cdr:nvSpPr>
        <cdr:cNvPr id="3" name="TextBox 1">
          <a:extLst xmlns:a="http://schemas.openxmlformats.org/drawingml/2006/main">
            <a:ext uri="{FF2B5EF4-FFF2-40B4-BE49-F238E27FC236}">
              <a16:creationId xmlns:a16="http://schemas.microsoft.com/office/drawing/2014/main" id="{2172A58F-3231-4008-B806-51F354B76AE9}"/>
            </a:ext>
          </a:extLst>
        </cdr:cNvPr>
        <cdr:cNvSpPr txBox="1"/>
      </cdr:nvSpPr>
      <cdr:spPr>
        <a:xfrm xmlns:a="http://schemas.openxmlformats.org/drawingml/2006/main">
          <a:off x="4586984" y="3820513"/>
          <a:ext cx="623419" cy="3125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t>18.90%</a:t>
          </a:r>
        </a:p>
      </cdr:txBody>
    </cdr:sp>
  </cdr:relSizeAnchor>
  <cdr:relSizeAnchor xmlns:cdr="http://schemas.openxmlformats.org/drawingml/2006/chartDrawing">
    <cdr:from>
      <cdr:x>0.83911</cdr:x>
      <cdr:y>0.76345</cdr:y>
    </cdr:from>
    <cdr:to>
      <cdr:x>0.91262</cdr:x>
      <cdr:y>0.82829</cdr:y>
    </cdr:to>
    <cdr:sp macro="" textlink="">
      <cdr:nvSpPr>
        <cdr:cNvPr id="4" name="TextBox 1">
          <a:extLst xmlns:a="http://schemas.openxmlformats.org/drawingml/2006/main">
            <a:ext uri="{FF2B5EF4-FFF2-40B4-BE49-F238E27FC236}">
              <a16:creationId xmlns:a16="http://schemas.microsoft.com/office/drawing/2014/main" id="{55A92574-AA17-4B2D-A477-5F71AE07409F}"/>
            </a:ext>
          </a:extLst>
        </cdr:cNvPr>
        <cdr:cNvSpPr txBox="1"/>
      </cdr:nvSpPr>
      <cdr:spPr>
        <a:xfrm xmlns:a="http://schemas.openxmlformats.org/drawingml/2006/main">
          <a:off x="7066684" y="3814789"/>
          <a:ext cx="619029" cy="3239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t>15.75%</a:t>
          </a:r>
        </a:p>
      </cdr:txBody>
    </cdr:sp>
  </cdr:relSizeAnchor>
</c:userShapes>
</file>

<file path=ppt/drawings/drawing2.xml><?xml version="1.0" encoding="utf-8"?>
<c:userShapes xmlns:c="http://schemas.openxmlformats.org/drawingml/2006/chart">
  <cdr:relSizeAnchor xmlns:cdr="http://schemas.openxmlformats.org/drawingml/2006/chartDrawing">
    <cdr:from>
      <cdr:x>0.19115</cdr:x>
      <cdr:y>0.82556</cdr:y>
    </cdr:from>
    <cdr:to>
      <cdr:x>0.25016</cdr:x>
      <cdr:y>0.86772</cdr:y>
    </cdr:to>
    <cdr:sp macro="" textlink="">
      <cdr:nvSpPr>
        <cdr:cNvPr id="2" name="TextBox 1">
          <a:extLst xmlns:a="http://schemas.openxmlformats.org/drawingml/2006/main">
            <a:ext uri="{FF2B5EF4-FFF2-40B4-BE49-F238E27FC236}">
              <a16:creationId xmlns:a16="http://schemas.microsoft.com/office/drawing/2014/main" id="{8D08244E-9DC0-4D77-9C87-FB103D796627}"/>
            </a:ext>
          </a:extLst>
        </cdr:cNvPr>
        <cdr:cNvSpPr txBox="1"/>
      </cdr:nvSpPr>
      <cdr:spPr>
        <a:xfrm xmlns:a="http://schemas.openxmlformats.org/drawingml/2006/main">
          <a:off x="1720525" y="4484042"/>
          <a:ext cx="531077" cy="2290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14.38%</a:t>
          </a:r>
        </a:p>
      </cdr:txBody>
    </cdr:sp>
  </cdr:relSizeAnchor>
  <cdr:relSizeAnchor xmlns:cdr="http://schemas.openxmlformats.org/drawingml/2006/chartDrawing">
    <cdr:from>
      <cdr:x>0.30428</cdr:x>
      <cdr:y>0.60285</cdr:y>
    </cdr:from>
    <cdr:to>
      <cdr:x>0.37383</cdr:x>
      <cdr:y>0.63937</cdr:y>
    </cdr:to>
    <cdr:sp macro="" textlink="">
      <cdr:nvSpPr>
        <cdr:cNvPr id="3" name="TextBox 2">
          <a:extLst xmlns:a="http://schemas.openxmlformats.org/drawingml/2006/main">
            <a:ext uri="{FF2B5EF4-FFF2-40B4-BE49-F238E27FC236}">
              <a16:creationId xmlns:a16="http://schemas.microsoft.com/office/drawing/2014/main" id="{A1DC38B0-CBAC-4658-805B-BF22469ABEEC}"/>
            </a:ext>
          </a:extLst>
        </cdr:cNvPr>
        <cdr:cNvSpPr txBox="1"/>
      </cdr:nvSpPr>
      <cdr:spPr>
        <a:xfrm xmlns:a="http://schemas.openxmlformats.org/drawingml/2006/main">
          <a:off x="2679430" y="3274382"/>
          <a:ext cx="612434" cy="198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50.91%</a:t>
          </a:r>
        </a:p>
      </cdr:txBody>
    </cdr:sp>
  </cdr:relSizeAnchor>
  <cdr:relSizeAnchor xmlns:cdr="http://schemas.openxmlformats.org/drawingml/2006/chartDrawing">
    <cdr:from>
      <cdr:x>0.43045</cdr:x>
      <cdr:y>0.6045</cdr:y>
    </cdr:from>
    <cdr:to>
      <cdr:x>0.5</cdr:x>
      <cdr:y>0.64103</cdr:y>
    </cdr:to>
    <cdr:sp macro="" textlink="">
      <cdr:nvSpPr>
        <cdr:cNvPr id="4" name="TextBox 3">
          <a:extLst xmlns:a="http://schemas.openxmlformats.org/drawingml/2006/main">
            <a:ext uri="{FF2B5EF4-FFF2-40B4-BE49-F238E27FC236}">
              <a16:creationId xmlns:a16="http://schemas.microsoft.com/office/drawing/2014/main" id="{D40143D8-186F-4EB6-8151-60A22CEAD3C1}"/>
            </a:ext>
          </a:extLst>
        </cdr:cNvPr>
        <cdr:cNvSpPr txBox="1"/>
      </cdr:nvSpPr>
      <cdr:spPr>
        <a:xfrm xmlns:a="http://schemas.openxmlformats.org/drawingml/2006/main">
          <a:off x="3790402" y="3283381"/>
          <a:ext cx="612434" cy="198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13.77%</a:t>
          </a:r>
        </a:p>
      </cdr:txBody>
    </cdr:sp>
  </cdr:relSizeAnchor>
  <cdr:relSizeAnchor xmlns:cdr="http://schemas.openxmlformats.org/drawingml/2006/chartDrawing">
    <cdr:from>
      <cdr:x>0.56</cdr:x>
      <cdr:y>0.60535</cdr:y>
    </cdr:from>
    <cdr:to>
      <cdr:x>0.62956</cdr:x>
      <cdr:y>0.64188</cdr:y>
    </cdr:to>
    <cdr:sp macro="" textlink="">
      <cdr:nvSpPr>
        <cdr:cNvPr id="5" name="TextBox 4">
          <a:extLst xmlns:a="http://schemas.openxmlformats.org/drawingml/2006/main">
            <a:ext uri="{FF2B5EF4-FFF2-40B4-BE49-F238E27FC236}">
              <a16:creationId xmlns:a16="http://schemas.microsoft.com/office/drawing/2014/main" id="{E6AE6BDB-1729-48C7-B580-851A3CEE79E1}"/>
            </a:ext>
          </a:extLst>
        </cdr:cNvPr>
        <cdr:cNvSpPr txBox="1"/>
      </cdr:nvSpPr>
      <cdr:spPr>
        <a:xfrm xmlns:a="http://schemas.openxmlformats.org/drawingml/2006/main">
          <a:off x="4931180" y="3287980"/>
          <a:ext cx="612522" cy="198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13.64%</a:t>
          </a:r>
        </a:p>
      </cdr:txBody>
    </cdr:sp>
  </cdr:relSizeAnchor>
  <cdr:relSizeAnchor xmlns:cdr="http://schemas.openxmlformats.org/drawingml/2006/chartDrawing">
    <cdr:from>
      <cdr:x>0.68932</cdr:x>
      <cdr:y>0.73737</cdr:y>
    </cdr:from>
    <cdr:to>
      <cdr:x>0.75887</cdr:x>
      <cdr:y>0.7739</cdr:y>
    </cdr:to>
    <cdr:sp macro="" textlink="">
      <cdr:nvSpPr>
        <cdr:cNvPr id="6" name="TextBox 5">
          <a:extLst xmlns:a="http://schemas.openxmlformats.org/drawingml/2006/main">
            <a:ext uri="{FF2B5EF4-FFF2-40B4-BE49-F238E27FC236}">
              <a16:creationId xmlns:a16="http://schemas.microsoft.com/office/drawing/2014/main" id="{F5833250-CAD1-4813-B6B3-EBEC1E39385F}"/>
            </a:ext>
          </a:extLst>
        </cdr:cNvPr>
        <cdr:cNvSpPr txBox="1"/>
      </cdr:nvSpPr>
      <cdr:spPr>
        <a:xfrm xmlns:a="http://schemas.openxmlformats.org/drawingml/2006/main">
          <a:off x="6069929" y="4005072"/>
          <a:ext cx="612435" cy="198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23.12%</a:t>
          </a:r>
        </a:p>
      </cdr:txBody>
    </cdr:sp>
  </cdr:relSizeAnchor>
  <cdr:relSizeAnchor xmlns:cdr="http://schemas.openxmlformats.org/drawingml/2006/chartDrawing">
    <cdr:from>
      <cdr:x>0.82962</cdr:x>
      <cdr:y>0.81753</cdr:y>
    </cdr:from>
    <cdr:to>
      <cdr:x>0.89918</cdr:x>
      <cdr:y>0.85405</cdr:y>
    </cdr:to>
    <cdr:sp macro="" textlink="">
      <cdr:nvSpPr>
        <cdr:cNvPr id="7" name="TextBox 6">
          <a:extLst xmlns:a="http://schemas.openxmlformats.org/drawingml/2006/main">
            <a:ext uri="{FF2B5EF4-FFF2-40B4-BE49-F238E27FC236}">
              <a16:creationId xmlns:a16="http://schemas.microsoft.com/office/drawing/2014/main" id="{19ACE667-D488-40C7-8065-F502F9ADACBA}"/>
            </a:ext>
          </a:extLst>
        </cdr:cNvPr>
        <cdr:cNvSpPr txBox="1"/>
      </cdr:nvSpPr>
      <cdr:spPr>
        <a:xfrm xmlns:a="http://schemas.openxmlformats.org/drawingml/2006/main">
          <a:off x="7305333" y="4440426"/>
          <a:ext cx="612523" cy="198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23.12%</a:t>
          </a:r>
        </a:p>
      </cdr:txBody>
    </cdr:sp>
  </cdr:relSizeAnchor>
  <cdr:relSizeAnchor xmlns:cdr="http://schemas.openxmlformats.org/drawingml/2006/chartDrawing">
    <cdr:from>
      <cdr:x>0.93797</cdr:x>
      <cdr:y>0.82924</cdr:y>
    </cdr:from>
    <cdr:to>
      <cdr:x>1</cdr:x>
      <cdr:y>0.86291</cdr:y>
    </cdr:to>
    <cdr:sp macro="" textlink="">
      <cdr:nvSpPr>
        <cdr:cNvPr id="8" name="TextBox 7">
          <a:extLst xmlns:a="http://schemas.openxmlformats.org/drawingml/2006/main">
            <a:ext uri="{FF2B5EF4-FFF2-40B4-BE49-F238E27FC236}">
              <a16:creationId xmlns:a16="http://schemas.microsoft.com/office/drawing/2014/main" id="{7E43F9E0-B5DC-4FD9-B9CC-DB1B8CD71DF6}"/>
            </a:ext>
          </a:extLst>
        </cdr:cNvPr>
        <cdr:cNvSpPr txBox="1"/>
      </cdr:nvSpPr>
      <cdr:spPr>
        <a:xfrm xmlns:a="http://schemas.openxmlformats.org/drawingml/2006/main">
          <a:off x="8442394" y="4504072"/>
          <a:ext cx="558349" cy="1828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12.23%</a:t>
          </a:r>
        </a:p>
      </cdr:txBody>
    </cdr:sp>
  </cdr:relSizeAnchor>
  <cdr:relSizeAnchor xmlns:cdr="http://schemas.openxmlformats.org/drawingml/2006/chartDrawing">
    <cdr:from>
      <cdr:x>0.34174</cdr:x>
      <cdr:y>0.06285</cdr:y>
    </cdr:from>
    <cdr:to>
      <cdr:x>0.43371</cdr:x>
      <cdr:y>0.10454</cdr:y>
    </cdr:to>
    <cdr:sp macro="" textlink="">
      <cdr:nvSpPr>
        <cdr:cNvPr id="9" name="TextBox 8">
          <a:extLst xmlns:a="http://schemas.openxmlformats.org/drawingml/2006/main">
            <a:ext uri="{FF2B5EF4-FFF2-40B4-BE49-F238E27FC236}">
              <a16:creationId xmlns:a16="http://schemas.microsoft.com/office/drawing/2014/main" id="{0E9EEB65-DA16-414C-B2FB-44916B3AA1F0}"/>
            </a:ext>
          </a:extLst>
        </cdr:cNvPr>
        <cdr:cNvSpPr txBox="1"/>
      </cdr:nvSpPr>
      <cdr:spPr>
        <a:xfrm xmlns:a="http://schemas.openxmlformats.org/drawingml/2006/main">
          <a:off x="3009246" y="341375"/>
          <a:ext cx="809897" cy="226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$27,824,967</a:t>
          </a:r>
        </a:p>
      </cdr:txBody>
    </cdr:sp>
  </cdr:relSizeAnchor>
  <cdr:relSizeAnchor xmlns:cdr="http://schemas.openxmlformats.org/drawingml/2006/chartDrawing">
    <cdr:from>
      <cdr:x>0.44558</cdr:x>
      <cdr:y>0.06285</cdr:y>
    </cdr:from>
    <cdr:to>
      <cdr:x>0.53756</cdr:x>
      <cdr:y>0.10454</cdr:y>
    </cdr:to>
    <cdr:sp macro="" textlink="">
      <cdr:nvSpPr>
        <cdr:cNvPr id="10" name="TextBox 9">
          <a:extLst xmlns:a="http://schemas.openxmlformats.org/drawingml/2006/main">
            <a:ext uri="{FF2B5EF4-FFF2-40B4-BE49-F238E27FC236}">
              <a16:creationId xmlns:a16="http://schemas.microsoft.com/office/drawing/2014/main" id="{F4307B94-358A-4D7A-9677-38CEA7095BC8}"/>
            </a:ext>
          </a:extLst>
        </cdr:cNvPr>
        <cdr:cNvSpPr txBox="1"/>
      </cdr:nvSpPr>
      <cdr:spPr>
        <a:xfrm xmlns:a="http://schemas.openxmlformats.org/drawingml/2006/main">
          <a:off x="3923646" y="341375"/>
          <a:ext cx="809897" cy="226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$163,622,742</a:t>
          </a:r>
        </a:p>
      </cdr:txBody>
    </cdr:sp>
  </cdr:relSizeAnchor>
  <cdr:relSizeAnchor xmlns:cdr="http://schemas.openxmlformats.org/drawingml/2006/chartDrawing">
    <cdr:from>
      <cdr:x>0.54052</cdr:x>
      <cdr:y>0.06125</cdr:y>
    </cdr:from>
    <cdr:to>
      <cdr:x>0.6325</cdr:x>
      <cdr:y>0.10293</cdr:y>
    </cdr:to>
    <cdr:sp macro="" textlink="">
      <cdr:nvSpPr>
        <cdr:cNvPr id="11" name="TextBox 10">
          <a:extLst xmlns:a="http://schemas.openxmlformats.org/drawingml/2006/main">
            <a:ext uri="{FF2B5EF4-FFF2-40B4-BE49-F238E27FC236}">
              <a16:creationId xmlns:a16="http://schemas.microsoft.com/office/drawing/2014/main" id="{3A4D7C40-BC07-4BFE-A99C-6A66A6FD2F82}"/>
            </a:ext>
          </a:extLst>
        </cdr:cNvPr>
        <cdr:cNvSpPr txBox="1"/>
      </cdr:nvSpPr>
      <cdr:spPr>
        <a:xfrm xmlns:a="http://schemas.openxmlformats.org/drawingml/2006/main">
          <a:off x="4759669" y="332666"/>
          <a:ext cx="809897" cy="226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$22,312,311</a:t>
          </a:r>
        </a:p>
      </cdr:txBody>
    </cdr:sp>
  </cdr:relSizeAnchor>
</c:userShapes>
</file>

<file path=ppt/drawings/drawing3.xml><?xml version="1.0" encoding="utf-8"?>
<c:userShapes xmlns:c="http://schemas.openxmlformats.org/drawingml/2006/chart">
  <cdr:relSizeAnchor xmlns:cdr="http://schemas.openxmlformats.org/drawingml/2006/chartDrawing">
    <cdr:from>
      <cdr:x>0.32375</cdr:x>
      <cdr:y>0.6766</cdr:y>
    </cdr:from>
    <cdr:to>
      <cdr:x>0.39378</cdr:x>
      <cdr:y>0.71434</cdr:y>
    </cdr:to>
    <cdr:sp macro="" textlink="">
      <cdr:nvSpPr>
        <cdr:cNvPr id="2" name="TextBox 1">
          <a:extLst xmlns:a="http://schemas.openxmlformats.org/drawingml/2006/main">
            <a:ext uri="{FF2B5EF4-FFF2-40B4-BE49-F238E27FC236}">
              <a16:creationId xmlns:a16="http://schemas.microsoft.com/office/drawing/2014/main" id="{03BB7510-BCCC-4355-B4F0-5D9B498071A0}"/>
            </a:ext>
          </a:extLst>
        </cdr:cNvPr>
        <cdr:cNvSpPr txBox="1"/>
      </cdr:nvSpPr>
      <cdr:spPr>
        <a:xfrm xmlns:a="http://schemas.openxmlformats.org/drawingml/2006/main">
          <a:off x="2775739" y="3402776"/>
          <a:ext cx="600475" cy="189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13.97</a:t>
          </a:r>
          <a:r>
            <a:rPr lang="en-US" sz="1100" dirty="0"/>
            <a:t>%</a:t>
          </a:r>
        </a:p>
      </cdr:txBody>
    </cdr:sp>
  </cdr:relSizeAnchor>
  <cdr:relSizeAnchor xmlns:cdr="http://schemas.openxmlformats.org/drawingml/2006/chartDrawing">
    <cdr:from>
      <cdr:x>0.63005</cdr:x>
      <cdr:y>0.78545</cdr:y>
    </cdr:from>
    <cdr:to>
      <cdr:x>0.70427</cdr:x>
      <cdr:y>0.83084</cdr:y>
    </cdr:to>
    <cdr:sp macro="" textlink="">
      <cdr:nvSpPr>
        <cdr:cNvPr id="3" name="TextBox 2">
          <a:extLst xmlns:a="http://schemas.openxmlformats.org/drawingml/2006/main">
            <a:ext uri="{FF2B5EF4-FFF2-40B4-BE49-F238E27FC236}">
              <a16:creationId xmlns:a16="http://schemas.microsoft.com/office/drawing/2014/main" id="{22BEF54C-2E70-44F6-8820-1232E93511F5}"/>
            </a:ext>
          </a:extLst>
        </cdr:cNvPr>
        <cdr:cNvSpPr txBox="1"/>
      </cdr:nvSpPr>
      <cdr:spPr>
        <a:xfrm xmlns:a="http://schemas.openxmlformats.org/drawingml/2006/main">
          <a:off x="5401948" y="3950208"/>
          <a:ext cx="636323" cy="228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26.12%</a:t>
          </a:r>
        </a:p>
      </cdr:txBody>
    </cdr:sp>
  </cdr:relSizeAnchor>
  <cdr:relSizeAnchor xmlns:cdr="http://schemas.openxmlformats.org/drawingml/2006/chartDrawing">
    <cdr:from>
      <cdr:x>0.46289</cdr:x>
      <cdr:y>0.76276</cdr:y>
    </cdr:from>
    <cdr:to>
      <cdr:x>0.53711</cdr:x>
      <cdr:y>0.80815</cdr:y>
    </cdr:to>
    <cdr:sp macro="" textlink="">
      <cdr:nvSpPr>
        <cdr:cNvPr id="4" name="TextBox 3">
          <a:extLst xmlns:a="http://schemas.openxmlformats.org/drawingml/2006/main">
            <a:ext uri="{FF2B5EF4-FFF2-40B4-BE49-F238E27FC236}">
              <a16:creationId xmlns:a16="http://schemas.microsoft.com/office/drawing/2014/main" id="{4B8E1829-425B-4DE0-A740-8CD82406FA03}"/>
            </a:ext>
          </a:extLst>
        </cdr:cNvPr>
        <cdr:cNvSpPr txBox="1"/>
      </cdr:nvSpPr>
      <cdr:spPr>
        <a:xfrm xmlns:a="http://schemas.openxmlformats.org/drawingml/2006/main">
          <a:off x="3968734" y="3836080"/>
          <a:ext cx="636323" cy="228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15.13%</a:t>
          </a:r>
        </a:p>
      </cdr:txBody>
    </cdr:sp>
  </cdr:relSizeAnchor>
  <cdr:relSizeAnchor xmlns:cdr="http://schemas.openxmlformats.org/drawingml/2006/chartDrawing">
    <cdr:from>
      <cdr:x>0.77091</cdr:x>
      <cdr:y>0.74007</cdr:y>
    </cdr:from>
    <cdr:to>
      <cdr:x>0.84513</cdr:x>
      <cdr:y>0.78545</cdr:y>
    </cdr:to>
    <cdr:sp macro="" textlink="">
      <cdr:nvSpPr>
        <cdr:cNvPr id="5" name="TextBox 4">
          <a:extLst xmlns:a="http://schemas.openxmlformats.org/drawingml/2006/main">
            <a:ext uri="{FF2B5EF4-FFF2-40B4-BE49-F238E27FC236}">
              <a16:creationId xmlns:a16="http://schemas.microsoft.com/office/drawing/2014/main" id="{0676C4E0-67AB-4A33-A0CF-962DB615F9C1}"/>
            </a:ext>
          </a:extLst>
        </cdr:cNvPr>
        <cdr:cNvSpPr txBox="1"/>
      </cdr:nvSpPr>
      <cdr:spPr>
        <a:xfrm xmlns:a="http://schemas.openxmlformats.org/drawingml/2006/main">
          <a:off x="6609646" y="3721952"/>
          <a:ext cx="636323" cy="228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12.47%</a:t>
          </a:r>
        </a:p>
      </cdr:txBody>
    </cdr:sp>
  </cdr:relSizeAnchor>
  <cdr:relSizeAnchor xmlns:cdr="http://schemas.openxmlformats.org/drawingml/2006/chartDrawing">
    <cdr:from>
      <cdr:x>0.91763</cdr:x>
      <cdr:y>0.74007</cdr:y>
    </cdr:from>
    <cdr:to>
      <cdr:x>0.99185</cdr:x>
      <cdr:y>0.78545</cdr:y>
    </cdr:to>
    <cdr:sp macro="" textlink="">
      <cdr:nvSpPr>
        <cdr:cNvPr id="6" name="TextBox 5">
          <a:extLst xmlns:a="http://schemas.openxmlformats.org/drawingml/2006/main">
            <a:ext uri="{FF2B5EF4-FFF2-40B4-BE49-F238E27FC236}">
              <a16:creationId xmlns:a16="http://schemas.microsoft.com/office/drawing/2014/main" id="{D5C7F558-6F96-4412-97F9-37C1730C2E0A}"/>
            </a:ext>
          </a:extLst>
        </cdr:cNvPr>
        <cdr:cNvSpPr txBox="1"/>
      </cdr:nvSpPr>
      <cdr:spPr>
        <a:xfrm xmlns:a="http://schemas.openxmlformats.org/drawingml/2006/main">
          <a:off x="7867597" y="3721952"/>
          <a:ext cx="636323" cy="228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27.86%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210A3F12-3426-4C8A-9388-E31F9C91FCC4}" type="datetimeFigureOut">
              <a:rPr lang="en-US" smtClean="0"/>
              <a:t>12/18/2018</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C3A8BBB0-992E-4AC2-A62C-CAA9F71CCCB2}" type="slidenum">
              <a:rPr lang="en-US" smtClean="0"/>
              <a:t>‹#›</a:t>
            </a:fld>
            <a:endParaRPr lang="en-US"/>
          </a:p>
        </p:txBody>
      </p:sp>
    </p:spTree>
    <p:extLst>
      <p:ext uri="{BB962C8B-B14F-4D97-AF65-F5344CB8AC3E}">
        <p14:creationId xmlns:p14="http://schemas.microsoft.com/office/powerpoint/2010/main" val="345857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4D1242CE-6488-4580-AB29-523D488A91DC}" type="datetimeFigureOut">
              <a:rPr lang="en-US" smtClean="0"/>
              <a:t>12/18/2018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A8BA566-4776-4019-B72E-BB539DF17D13}" type="slidenum">
              <a:rPr lang="en-US" smtClean="0"/>
              <a:t>‹#›</a:t>
            </a:fld>
            <a:endParaRPr lang="en-US"/>
          </a:p>
        </p:txBody>
      </p:sp>
    </p:spTree>
    <p:extLst>
      <p:ext uri="{BB962C8B-B14F-4D97-AF65-F5344CB8AC3E}">
        <p14:creationId xmlns:p14="http://schemas.microsoft.com/office/powerpoint/2010/main" val="189295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65394" indent="-294382">
              <a:defRPr sz="2400">
                <a:solidFill>
                  <a:schemeClr val="tx1"/>
                </a:solidFill>
                <a:latin typeface="Arial" charset="0"/>
                <a:ea typeface="ＭＳ Ｐゴシック" charset="0"/>
              </a:defRPr>
            </a:lvl2pPr>
            <a:lvl3pPr marL="1177529" indent="-235505">
              <a:defRPr sz="2400">
                <a:solidFill>
                  <a:schemeClr val="tx1"/>
                </a:solidFill>
                <a:latin typeface="Arial" charset="0"/>
                <a:ea typeface="ＭＳ Ｐゴシック" charset="0"/>
              </a:defRPr>
            </a:lvl3pPr>
            <a:lvl4pPr marL="1648541" indent="-235505">
              <a:defRPr sz="2400">
                <a:solidFill>
                  <a:schemeClr val="tx1"/>
                </a:solidFill>
                <a:latin typeface="Arial" charset="0"/>
                <a:ea typeface="ＭＳ Ｐゴシック" charset="0"/>
              </a:defRPr>
            </a:lvl4pPr>
            <a:lvl5pPr marL="2119552" indent="-235505">
              <a:defRPr sz="2400">
                <a:solidFill>
                  <a:schemeClr val="tx1"/>
                </a:solidFill>
                <a:latin typeface="Arial" charset="0"/>
                <a:ea typeface="ＭＳ Ｐゴシック" charset="0"/>
              </a:defRPr>
            </a:lvl5pPr>
            <a:lvl6pPr marL="2590563" indent="-235505" eaLnBrk="0" fontAlgn="base" hangingPunct="0">
              <a:spcBef>
                <a:spcPct val="0"/>
              </a:spcBef>
              <a:spcAft>
                <a:spcPct val="0"/>
              </a:spcAft>
              <a:defRPr sz="2400">
                <a:solidFill>
                  <a:schemeClr val="tx1"/>
                </a:solidFill>
                <a:latin typeface="Arial" charset="0"/>
                <a:ea typeface="ＭＳ Ｐゴシック" charset="0"/>
              </a:defRPr>
            </a:lvl6pPr>
            <a:lvl7pPr marL="3061575" indent="-235505" eaLnBrk="0" fontAlgn="base" hangingPunct="0">
              <a:spcBef>
                <a:spcPct val="0"/>
              </a:spcBef>
              <a:spcAft>
                <a:spcPct val="0"/>
              </a:spcAft>
              <a:defRPr sz="2400">
                <a:solidFill>
                  <a:schemeClr val="tx1"/>
                </a:solidFill>
                <a:latin typeface="Arial" charset="0"/>
                <a:ea typeface="ＭＳ Ｐゴシック" charset="0"/>
              </a:defRPr>
            </a:lvl7pPr>
            <a:lvl8pPr marL="3532587" indent="-235505" eaLnBrk="0" fontAlgn="base" hangingPunct="0">
              <a:spcBef>
                <a:spcPct val="0"/>
              </a:spcBef>
              <a:spcAft>
                <a:spcPct val="0"/>
              </a:spcAft>
              <a:defRPr sz="2400">
                <a:solidFill>
                  <a:schemeClr val="tx1"/>
                </a:solidFill>
                <a:latin typeface="Arial" charset="0"/>
                <a:ea typeface="ＭＳ Ｐゴシック" charset="0"/>
              </a:defRPr>
            </a:lvl8pPr>
            <a:lvl9pPr marL="4003598" indent="-235505"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dirty="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71788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A4471F-A8BB-AD45-9C8A-C3BA537C43C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5122" name="Rectangle 2"/>
          <p:cNvSpPr>
            <a:spLocks noGrp="1" noRot="1" noChangeAspect="1" noChangeArrowheads="1" noTextEdit="1"/>
          </p:cNvSpPr>
          <p:nvPr>
            <p:ph type="sldImg"/>
          </p:nvPr>
        </p:nvSpPr>
        <p:spPr>
          <a:xfrm>
            <a:off x="406400" y="696913"/>
            <a:ext cx="6197600" cy="3486150"/>
          </a:xfrm>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These may be covered in Software.</a:t>
            </a:r>
          </a:p>
        </p:txBody>
      </p:sp>
      <p:sp>
        <p:nvSpPr>
          <p:cNvPr id="4" name="Slide Number Placeholder 3"/>
          <p:cNvSpPr>
            <a:spLocks noGrp="1"/>
          </p:cNvSpPr>
          <p:nvPr>
            <p:ph type="sldNum" sz="quarter" idx="5"/>
          </p:nvPr>
        </p:nvSpPr>
        <p:spPr/>
        <p:txBody>
          <a:bodyPr/>
          <a:lstStyle/>
          <a:p>
            <a:pPr>
              <a:defRPr/>
            </a:pPr>
            <a:fld id="{6BEFD72E-21C8-064E-8F9F-DAF3C83C2994}" type="slidenum">
              <a:rPr lang="en-US"/>
              <a:pPr>
                <a:defRPr/>
              </a:pPr>
              <a:t>43</a:t>
            </a:fld>
            <a:endParaRPr lang="en-US" dirty="0"/>
          </a:p>
        </p:txBody>
      </p:sp>
    </p:spTree>
    <p:extLst>
      <p:ext uri="{BB962C8B-B14F-4D97-AF65-F5344CB8AC3E}">
        <p14:creationId xmlns:p14="http://schemas.microsoft.com/office/powerpoint/2010/main" val="249603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These expectations have existed for years. OCR's recent activity is that universities are expected to comply...with no delay. $4.0 Billion in law suits at universities and associated contractors and suppliers.</a:t>
            </a:r>
          </a:p>
        </p:txBody>
      </p:sp>
      <p:sp>
        <p:nvSpPr>
          <p:cNvPr id="4" name="Slide Number Placeholder 3"/>
          <p:cNvSpPr>
            <a:spLocks noGrp="1"/>
          </p:cNvSpPr>
          <p:nvPr>
            <p:ph type="sldNum" sz="quarter" idx="5"/>
          </p:nvPr>
        </p:nvSpPr>
        <p:spPr/>
        <p:txBody>
          <a:bodyPr/>
          <a:lstStyle/>
          <a:p>
            <a:pPr>
              <a:defRPr/>
            </a:pPr>
            <a:fld id="{6BEFD72E-21C8-064E-8F9F-DAF3C83C2994}" type="slidenum">
              <a:rPr lang="en-US"/>
              <a:pPr>
                <a:defRPr/>
              </a:pPr>
              <a:t>45</a:t>
            </a:fld>
            <a:endParaRPr lang="en-US" dirty="0"/>
          </a:p>
        </p:txBody>
      </p:sp>
    </p:spTree>
    <p:extLst>
      <p:ext uri="{BB962C8B-B14F-4D97-AF65-F5344CB8AC3E}">
        <p14:creationId xmlns:p14="http://schemas.microsoft.com/office/powerpoint/2010/main" val="139688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survey question integration will reduce approval time. The questions are necessary to assess the risk of a given tool.</a:t>
            </a:r>
          </a:p>
        </p:txBody>
      </p:sp>
      <p:sp>
        <p:nvSpPr>
          <p:cNvPr id="4" name="Slide Number Placeholder 3"/>
          <p:cNvSpPr>
            <a:spLocks noGrp="1"/>
          </p:cNvSpPr>
          <p:nvPr>
            <p:ph type="sldNum" sz="quarter" idx="5"/>
          </p:nvPr>
        </p:nvSpPr>
        <p:spPr/>
        <p:txBody>
          <a:bodyPr/>
          <a:lstStyle/>
          <a:p>
            <a:pPr>
              <a:defRPr/>
            </a:pPr>
            <a:fld id="{6BEFD72E-21C8-064E-8F9F-DAF3C83C2994}" type="slidenum">
              <a:rPr lang="en-US"/>
              <a:pPr>
                <a:defRPr/>
              </a:pPr>
              <a:t>46</a:t>
            </a:fld>
            <a:endParaRPr lang="en-US" dirty="0"/>
          </a:p>
        </p:txBody>
      </p:sp>
    </p:spTree>
    <p:extLst>
      <p:ext uri="{BB962C8B-B14F-4D97-AF65-F5344CB8AC3E}">
        <p14:creationId xmlns:p14="http://schemas.microsoft.com/office/powerpoint/2010/main" val="119900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These questions if answered completely, even when they are integrated in comments will speed review times.</a:t>
            </a:r>
          </a:p>
        </p:txBody>
      </p:sp>
      <p:sp>
        <p:nvSpPr>
          <p:cNvPr id="4" name="Slide Number Placeholder 3"/>
          <p:cNvSpPr>
            <a:spLocks noGrp="1"/>
          </p:cNvSpPr>
          <p:nvPr>
            <p:ph type="sldNum" sz="quarter" idx="5"/>
          </p:nvPr>
        </p:nvSpPr>
        <p:spPr/>
        <p:txBody>
          <a:bodyPr/>
          <a:lstStyle/>
          <a:p>
            <a:pPr>
              <a:defRPr/>
            </a:pPr>
            <a:fld id="{6BEFD72E-21C8-064E-8F9F-DAF3C83C2994}" type="slidenum">
              <a:rPr lang="en-US"/>
              <a:pPr>
                <a:defRPr/>
              </a:pPr>
              <a:t>47</a:t>
            </a:fld>
            <a:endParaRPr lang="en-US" dirty="0"/>
          </a:p>
        </p:txBody>
      </p:sp>
    </p:spTree>
    <p:extLst>
      <p:ext uri="{BB962C8B-B14F-4D97-AF65-F5344CB8AC3E}">
        <p14:creationId xmlns:p14="http://schemas.microsoft.com/office/powerpoint/2010/main" val="73638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focus is on hastening the review process.</a:t>
            </a:r>
          </a:p>
        </p:txBody>
      </p:sp>
      <p:sp>
        <p:nvSpPr>
          <p:cNvPr id="4" name="Slide Number Placeholder 3"/>
          <p:cNvSpPr>
            <a:spLocks noGrp="1"/>
          </p:cNvSpPr>
          <p:nvPr>
            <p:ph type="sldNum" sz="quarter" idx="5"/>
          </p:nvPr>
        </p:nvSpPr>
        <p:spPr/>
        <p:txBody>
          <a:bodyPr/>
          <a:lstStyle/>
          <a:p>
            <a:pPr>
              <a:defRPr/>
            </a:pPr>
            <a:fld id="{6BEFD72E-21C8-064E-8F9F-DAF3C83C2994}" type="slidenum">
              <a:rPr lang="en-US"/>
              <a:pPr>
                <a:defRPr/>
              </a:pPr>
              <a:t>48</a:t>
            </a:fld>
            <a:endParaRPr lang="en-US" dirty="0"/>
          </a:p>
        </p:txBody>
      </p:sp>
    </p:spTree>
    <p:extLst>
      <p:ext uri="{BB962C8B-B14F-4D97-AF65-F5344CB8AC3E}">
        <p14:creationId xmlns:p14="http://schemas.microsoft.com/office/powerpoint/2010/main" val="3279595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purchase of the software is not a statement of ADA  compliance, but a tool acquisition, highlighting plans for improvement of compliance.</a:t>
            </a:r>
          </a:p>
        </p:txBody>
      </p:sp>
      <p:sp>
        <p:nvSpPr>
          <p:cNvPr id="4" name="Slide Number Placeholder 3"/>
          <p:cNvSpPr>
            <a:spLocks noGrp="1"/>
          </p:cNvSpPr>
          <p:nvPr>
            <p:ph type="sldNum" sz="quarter" idx="5"/>
          </p:nvPr>
        </p:nvSpPr>
        <p:spPr/>
        <p:txBody>
          <a:bodyPr/>
          <a:lstStyle/>
          <a:p>
            <a:pPr>
              <a:defRPr/>
            </a:pPr>
            <a:fld id="{6BEFD72E-21C8-064E-8F9F-DAF3C83C2994}" type="slidenum">
              <a:rPr lang="en-US"/>
              <a:pPr>
                <a:defRPr/>
              </a:pPr>
              <a:t>49</a:t>
            </a:fld>
            <a:endParaRPr lang="en-US" dirty="0"/>
          </a:p>
        </p:txBody>
      </p:sp>
    </p:spTree>
    <p:extLst>
      <p:ext uri="{BB962C8B-B14F-4D97-AF65-F5344CB8AC3E}">
        <p14:creationId xmlns:p14="http://schemas.microsoft.com/office/powerpoint/2010/main" val="11880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E9685DA0-013A-4156-B37E-EC8C98E5D3B5}" type="datetimeFigureOut">
              <a:rPr lang="en-US" smtClean="0"/>
              <a:t>12/18/2018</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423799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44571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239101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dirty="0"/>
          </a:p>
        </p:txBody>
      </p:sp>
    </p:spTree>
    <p:extLst>
      <p:ext uri="{BB962C8B-B14F-4D97-AF65-F5344CB8AC3E}">
        <p14:creationId xmlns:p14="http://schemas.microsoft.com/office/powerpoint/2010/main" val="327375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E9685DA0-013A-4156-B37E-EC8C98E5D3B5}" type="datetimeFigureOut">
              <a:rPr lang="en-US" smtClean="0"/>
              <a:t>12/18/2018</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1182400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17004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391271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685DA0-013A-4156-B37E-EC8C98E5D3B5}"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52083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685DA0-013A-4156-B37E-EC8C98E5D3B5}"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336064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685DA0-013A-4156-B37E-EC8C98E5D3B5}"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3368059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85DA0-013A-4156-B37E-EC8C98E5D3B5}" type="datetimeFigureOut">
              <a:rPr lang="en-US" smtClean="0"/>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296212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389777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9685DA0-013A-4156-B37E-EC8C98E5D3B5}"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418308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E9685DA0-013A-4156-B37E-EC8C98E5D3B5}" type="datetimeFigureOut">
              <a:rPr lang="en-US" smtClean="0"/>
              <a:t>12/18/2018</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392563376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2000251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1557696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3074" name="Rectangle 2"/>
          <p:cNvSpPr>
            <a:spLocks noGrp="1" noChangeArrowheads="1"/>
          </p:cNvSpPr>
          <p:nvPr>
            <p:ph type="ctrTitle" hasCustomPrompt="1"/>
          </p:nvPr>
        </p:nvSpPr>
        <p:spPr>
          <a:xfrm>
            <a:off x="685800" y="3048000"/>
            <a:ext cx="7772400" cy="1143000"/>
          </a:xfrm>
        </p:spPr>
        <p:txBody>
          <a:bodyPr/>
          <a:lstStyle>
            <a:lvl1pPr>
              <a:defRPr>
                <a:solidFill>
                  <a:schemeClr val="tx1"/>
                </a:solidFill>
              </a:defRPr>
            </a:lvl1pPr>
          </a:lstStyle>
          <a:p>
            <a:pPr lvl="0"/>
            <a:r>
              <a:rPr lang="en-US" noProof="0" dirty="0"/>
              <a:t>Click to edit master title style</a:t>
            </a:r>
          </a:p>
        </p:txBody>
      </p:sp>
      <p:sp>
        <p:nvSpPr>
          <p:cNvPr id="3075" name="Rectangle 3"/>
          <p:cNvSpPr>
            <a:spLocks noGrp="1" noChangeArrowheads="1"/>
          </p:cNvSpPr>
          <p:nvPr>
            <p:ph type="subTitle" idx="1" hasCustomPrompt="1"/>
          </p:nvPr>
        </p:nvSpPr>
        <p:spPr>
          <a:xfrm>
            <a:off x="1371600" y="4511676"/>
            <a:ext cx="6400800" cy="1981200"/>
          </a:xfrm>
        </p:spPr>
        <p:txBody>
          <a:bodyPr/>
          <a:lstStyle>
            <a:lvl1pPr marL="0" indent="0" algn="ctr">
              <a:buFont typeface="Wingdings" charset="0"/>
              <a:buNone/>
              <a:defRPr>
                <a:solidFill>
                  <a:schemeClr val="tx1"/>
                </a:solidFill>
              </a:defRPr>
            </a:lvl1pPr>
          </a:lstStyle>
          <a:p>
            <a:pPr lvl="0"/>
            <a:r>
              <a:rPr lang="en-US" noProof="0" dirty="0"/>
              <a:t>Click to edit master subtitle style</a:t>
            </a:r>
          </a:p>
        </p:txBody>
      </p:sp>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98447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
        <p:nvSpPr>
          <p:cNvPr id="5" name="Content Placeholder 2"/>
          <p:cNvSpPr>
            <a:spLocks noGrp="1"/>
          </p:cNvSpPr>
          <p:nvPr>
            <p:ph idx="1"/>
          </p:nvPr>
        </p:nvSpPr>
        <p:spPr>
          <a:xfrm>
            <a:off x="1752600" y="1981200"/>
            <a:ext cx="6858000" cy="4114800"/>
          </a:xfrm>
        </p:spPr>
        <p:txBody>
          <a:bodyPr/>
          <a:lstStyle>
            <a:lvl1pPr marL="0" indent="0">
              <a:buFontTx/>
              <a:buNone/>
              <a:defRPr/>
            </a:lvl1pPr>
          </a:lstStyle>
          <a:p>
            <a:pPr lvl="0"/>
            <a:r>
              <a:rPr lang="en-US"/>
              <a:t>Edit Master text styles</a:t>
            </a:r>
          </a:p>
        </p:txBody>
      </p:sp>
      <p:sp>
        <p:nvSpPr>
          <p:cNvPr id="6" name="Slide Number Placeholder 5"/>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1445212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B7CFA7D8-35C9-C54B-B306-E9537D7350C6}" type="slidenum">
              <a:rPr lang="en-US" smtClean="0"/>
              <a:t>‹#›</a:t>
            </a:fld>
            <a:endParaRPr lang="en-US" dirty="0"/>
          </a:p>
        </p:txBody>
      </p:sp>
      <p:sp>
        <p:nvSpPr>
          <p:cNvPr id="7"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Tree>
    <p:extLst>
      <p:ext uri="{BB962C8B-B14F-4D97-AF65-F5344CB8AC3E}">
        <p14:creationId xmlns:p14="http://schemas.microsoft.com/office/powerpoint/2010/main" val="2374909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t>‹#›</a:t>
            </a:fld>
            <a:endParaRPr lang="en-US" dirty="0"/>
          </a:p>
        </p:txBody>
      </p:sp>
      <p:sp>
        <p:nvSpPr>
          <p:cNvPr id="4"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Tree>
    <p:extLst>
      <p:ext uri="{BB962C8B-B14F-4D97-AF65-F5344CB8AC3E}">
        <p14:creationId xmlns:p14="http://schemas.microsoft.com/office/powerpoint/2010/main" val="4049355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981200"/>
            <a:ext cx="3276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5334000" y="1981200"/>
            <a:ext cx="3276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B7CFA7D8-35C9-C54B-B306-E9537D7350C6}" type="slidenum">
              <a:rPr lang="en-US" smtClean="0"/>
              <a:t>‹#›</a:t>
            </a:fld>
            <a:endParaRPr lang="en-US" dirty="0"/>
          </a:p>
        </p:txBody>
      </p:sp>
      <p:sp>
        <p:nvSpPr>
          <p:cNvPr id="9"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Tree>
    <p:extLst>
      <p:ext uri="{BB962C8B-B14F-4D97-AF65-F5344CB8AC3E}">
        <p14:creationId xmlns:p14="http://schemas.microsoft.com/office/powerpoint/2010/main" val="1067633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47266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85DA0-013A-4156-B37E-EC8C98E5D3B5}"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356947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
        <p:nvSpPr>
          <p:cNvPr id="6" name="Content Placeholder 2"/>
          <p:cNvSpPr>
            <a:spLocks noGrp="1"/>
          </p:cNvSpPr>
          <p:nvPr>
            <p:ph idx="1"/>
          </p:nvPr>
        </p:nvSpPr>
        <p:spPr>
          <a:xfrm>
            <a:off x="1752600" y="1981200"/>
            <a:ext cx="3276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5334000" y="1981200"/>
            <a:ext cx="3276600" cy="4114800"/>
          </a:xfrm>
        </p:spPr>
        <p:txBody>
          <a:bodyPr/>
          <a:lstStyle>
            <a:lvl1pPr marL="0" indent="0">
              <a:buFontTx/>
              <a:buNone/>
              <a:defRPr/>
            </a:lvl1pPr>
          </a:lstStyle>
          <a:p>
            <a:pPr lvl="0"/>
            <a:r>
              <a:rPr lang="en-US"/>
              <a:t>Edit Master text styles</a:t>
            </a:r>
          </a:p>
        </p:txBody>
      </p:sp>
      <p:sp>
        <p:nvSpPr>
          <p:cNvPr id="9" name="Slide Number Placeholder 8"/>
          <p:cNvSpPr>
            <a:spLocks noGrp="1"/>
          </p:cNvSpPr>
          <p:nvPr>
            <p:ph type="sldNum" sz="quarter" idx="11"/>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893544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6894512"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0650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685DA0-013A-4156-B37E-EC8C98E5D3B5}"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216849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685DA0-013A-4156-B37E-EC8C98E5D3B5}"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277342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685DA0-013A-4156-B37E-EC8C98E5D3B5}"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239981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85DA0-013A-4156-B37E-EC8C98E5D3B5}" type="datetimeFigureOut">
              <a:rPr lang="en-US" smtClean="0"/>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22D30-F124-4B6E-835D-55C8BCACEE28}" type="slidenum">
              <a:rPr lang="en-US" smtClean="0"/>
              <a:t>‹#›</a:t>
            </a:fld>
            <a:endParaRPr lang="en-US"/>
          </a:p>
        </p:txBody>
      </p:sp>
    </p:spTree>
    <p:extLst>
      <p:ext uri="{BB962C8B-B14F-4D97-AF65-F5344CB8AC3E}">
        <p14:creationId xmlns:p14="http://schemas.microsoft.com/office/powerpoint/2010/main" val="127127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9685DA0-013A-4156-B37E-EC8C98E5D3B5}"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239628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E9685DA0-013A-4156-B37E-EC8C98E5D3B5}" type="datetimeFigureOut">
              <a:rPr lang="en-US" smtClean="0"/>
              <a:t>12/18/2018</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162073466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E9685DA0-013A-4156-B37E-EC8C98E5D3B5}" type="datetimeFigureOut">
              <a:rPr lang="en-US" smtClean="0"/>
              <a:t>12/18/2018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12801381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E9685DA0-013A-4156-B37E-EC8C98E5D3B5}" type="datetimeFigureOut">
              <a:rPr lang="en-US" smtClean="0"/>
              <a:t>12/18/2018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0E22D30-F124-4B6E-835D-55C8BCACEE28}" type="slidenum">
              <a:rPr lang="en-US" smtClean="0"/>
              <a:t>‹#›</a:t>
            </a:fld>
            <a:endParaRPr lang="en-US"/>
          </a:p>
        </p:txBody>
      </p:sp>
    </p:spTree>
    <p:extLst>
      <p:ext uri="{BB962C8B-B14F-4D97-AF65-F5344CB8AC3E}">
        <p14:creationId xmlns:p14="http://schemas.microsoft.com/office/powerpoint/2010/main" val="41189964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stretch>
            <a:fillRect/>
          </a:stretch>
        </p:blipFill>
        <p:spPr>
          <a:xfrm>
            <a:off x="572" y="0"/>
            <a:ext cx="9142856" cy="6857142"/>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7848599" y="6492877"/>
            <a:ext cx="12615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CFA7D8-35C9-C54B-B306-E9537D7350C6}" type="slidenum">
              <a:rPr lang="en-US" smtClean="0"/>
              <a:t>‹#›</a:t>
            </a:fld>
            <a:endParaRPr lang="en-US" dirty="0"/>
          </a:p>
        </p:txBody>
      </p:sp>
    </p:spTree>
    <p:extLst>
      <p:ext uri="{BB962C8B-B14F-4D97-AF65-F5344CB8AC3E}">
        <p14:creationId xmlns:p14="http://schemas.microsoft.com/office/powerpoint/2010/main" val="39300379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dt="0"/>
  <p:txStyles>
    <p:titleStyle>
      <a:lvl1pPr algn="ctr" rtl="0" eaLnBrk="1" fontAlgn="base" hangingPunct="1">
        <a:spcBef>
          <a:spcPct val="0"/>
        </a:spcBef>
        <a:spcAft>
          <a:spcPct val="0"/>
        </a:spcAft>
        <a:defRPr sz="2100" b="1">
          <a:solidFill>
            <a:srgbClr val="501215"/>
          </a:solidFill>
          <a:latin typeface="+mj-lt"/>
          <a:ea typeface="+mj-ea"/>
          <a:cs typeface="+mj-cs"/>
        </a:defRPr>
      </a:lvl1pPr>
      <a:lvl2pPr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5pPr>
      <a:lvl6pPr marL="342900"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6pPr>
      <a:lvl7pPr marL="685800"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7pPr>
      <a:lvl8pPr marL="1028700"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8pPr>
      <a:lvl9pPr marL="1371600" algn="ctr" rtl="0" eaLnBrk="1" fontAlgn="base" hangingPunct="1">
        <a:spcBef>
          <a:spcPct val="0"/>
        </a:spcBef>
        <a:spcAft>
          <a:spcPct val="0"/>
        </a:spcAft>
        <a:defRPr sz="2100" b="1">
          <a:solidFill>
            <a:srgbClr val="501215"/>
          </a:solidFill>
          <a:latin typeface="Arial" charset="0"/>
          <a:ea typeface="ＭＳ Ｐゴシック" charset="0"/>
          <a:cs typeface="ＭＳ Ｐゴシック" charset="0"/>
        </a:defRPr>
      </a:lvl9pPr>
    </p:titleStyle>
    <p:bodyStyle>
      <a:lvl1pPr marL="257175" indent="-257175" algn="l" rtl="0" eaLnBrk="1" fontAlgn="base" hangingPunct="1">
        <a:spcBef>
          <a:spcPct val="20000"/>
        </a:spcBef>
        <a:spcAft>
          <a:spcPct val="0"/>
        </a:spcAft>
        <a:buFont typeface="Wingdings" charset="0"/>
        <a:buChar char="v"/>
        <a:defRPr sz="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050">
          <a:solidFill>
            <a:schemeClr val="tx1"/>
          </a:solidFill>
          <a:latin typeface="+mn-lt"/>
          <a:ea typeface="+mn-ea"/>
        </a:defRPr>
      </a:lvl2pPr>
      <a:lvl3pPr marL="857250" indent="-171450" algn="l" rtl="0" eaLnBrk="1" fontAlgn="base" hangingPunct="1">
        <a:spcBef>
          <a:spcPct val="20000"/>
        </a:spcBef>
        <a:spcAft>
          <a:spcPct val="0"/>
        </a:spcAft>
        <a:buChar char="•"/>
        <a:defRPr sz="900">
          <a:solidFill>
            <a:schemeClr val="tx1"/>
          </a:solidFill>
          <a:latin typeface="+mn-lt"/>
          <a:ea typeface="+mn-ea"/>
        </a:defRPr>
      </a:lvl3pPr>
      <a:lvl4pPr marL="1200150" indent="-171450" algn="l" rtl="0" eaLnBrk="1" fontAlgn="base" hangingPunct="1">
        <a:spcBef>
          <a:spcPct val="20000"/>
        </a:spcBef>
        <a:spcAft>
          <a:spcPct val="0"/>
        </a:spcAft>
        <a:buChar char="–"/>
        <a:defRPr sz="900">
          <a:solidFill>
            <a:schemeClr val="tx1"/>
          </a:solidFill>
          <a:latin typeface="+mn-lt"/>
          <a:ea typeface="+mn-ea"/>
        </a:defRPr>
      </a:lvl4pPr>
      <a:lvl5pPr marL="1543050" indent="-171450" algn="l" rtl="0" eaLnBrk="1" fontAlgn="base" hangingPunct="1">
        <a:spcBef>
          <a:spcPct val="20000"/>
        </a:spcBef>
        <a:spcAft>
          <a:spcPct val="0"/>
        </a:spcAft>
        <a:buChar char="»"/>
        <a:defRPr sz="900">
          <a:solidFill>
            <a:schemeClr val="tx1"/>
          </a:solidFill>
          <a:latin typeface="+mn-lt"/>
          <a:ea typeface="+mn-ea"/>
        </a:defRPr>
      </a:lvl5pPr>
      <a:lvl6pPr marL="1885950" indent="-171450" algn="l" rtl="0" eaLnBrk="1" fontAlgn="base" hangingPunct="1">
        <a:spcBef>
          <a:spcPct val="20000"/>
        </a:spcBef>
        <a:spcAft>
          <a:spcPct val="0"/>
        </a:spcAft>
        <a:buChar char="»"/>
        <a:defRPr sz="900">
          <a:solidFill>
            <a:schemeClr val="tx1"/>
          </a:solidFill>
          <a:latin typeface="+mn-lt"/>
          <a:ea typeface="+mn-ea"/>
        </a:defRPr>
      </a:lvl6pPr>
      <a:lvl7pPr marL="2228850" indent="-171450" algn="l" rtl="0" eaLnBrk="1" fontAlgn="base" hangingPunct="1">
        <a:spcBef>
          <a:spcPct val="20000"/>
        </a:spcBef>
        <a:spcAft>
          <a:spcPct val="0"/>
        </a:spcAft>
        <a:buChar char="»"/>
        <a:defRPr sz="900">
          <a:solidFill>
            <a:schemeClr val="tx1"/>
          </a:solidFill>
          <a:latin typeface="+mn-lt"/>
          <a:ea typeface="+mn-ea"/>
        </a:defRPr>
      </a:lvl7pPr>
      <a:lvl8pPr marL="2571750" indent="-171450" algn="l" rtl="0" eaLnBrk="1" fontAlgn="base" hangingPunct="1">
        <a:spcBef>
          <a:spcPct val="20000"/>
        </a:spcBef>
        <a:spcAft>
          <a:spcPct val="0"/>
        </a:spcAft>
        <a:buChar char="»"/>
        <a:defRPr sz="900">
          <a:solidFill>
            <a:schemeClr val="tx1"/>
          </a:solidFill>
          <a:latin typeface="+mn-lt"/>
          <a:ea typeface="+mn-ea"/>
        </a:defRPr>
      </a:lvl8pPr>
      <a:lvl9pPr marL="2914650" indent="-171450" algn="l" rtl="0" eaLnBrk="1" fontAlgn="base" hangingPunct="1">
        <a:spcBef>
          <a:spcPct val="20000"/>
        </a:spcBef>
        <a:spcAft>
          <a:spcPct val="0"/>
        </a:spcAft>
        <a:buChar char="»"/>
        <a:defRPr sz="9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txstate.edu/gao/ap/RSS-Feed-Pag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xstate.edu/gao/ap/RSS-Feed-Pag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xstate.edu/gao/ap/resources/View-Vendor-Invoice---Payment-Activity.html" TargetMode="External"/><Relationship Id="rId2" Type="http://schemas.openxmlformats.org/officeDocument/2006/relationships/hyperlink" Target="https://www.txstate.edu/gao/ap/RSS-Feed-Pag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xstate.edu/gao/ap/RSS-Feed-Pag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ayables@txstate.edu" TargetMode="External"/><Relationship Id="rId2" Type="http://schemas.openxmlformats.org/officeDocument/2006/relationships/hyperlink" Target="https://www.txstate.edu/gao/ap/RSS-Feed-Pag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ato-docs.its.txstate.edu/jcr:abcb3c54-d2a9-4db8-aedd-97c2db5e34a0/FS%20Updates%20Meeting%200807201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xstate.edu/gao/ap/RSS-Feed-Pag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terialsmgt.txstate.edu/Resources---Form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txstate.edu/gao/ap/travel/procedures/How-to-Add-an-RSS-Feed.html" TargetMode="External"/><Relationship Id="rId2" Type="http://schemas.openxmlformats.org/officeDocument/2006/relationships/hyperlink" Target="http://www.txstate.edu/gao/ap/resources/How-to-Add-an-RSS-Feed.html" TargetMode="External"/><Relationship Id="rId1" Type="http://schemas.openxmlformats.org/officeDocument/2006/relationships/slideLayout" Target="../slideLayouts/slideLayout2.xml"/><Relationship Id="rId4" Type="http://schemas.openxmlformats.org/officeDocument/2006/relationships/hyperlink" Target="http://gato-docs.its.txstate.edu/jcr:98b79cab-cbae-4137-83bf-29df6e11dab8/Purchasing%20RSS%20Feed%20Instructions.pdf"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txstate.edu/gao/procurement/forms/Vendor-Maintenanc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xstate.edu/gao/procurement/resources/fsupdatemeeting.html"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s://itac.txstate.edu/forms/hardware-dfp-computer.html" TargetMode="External"/><Relationship Id="rId2" Type="http://schemas.openxmlformats.org/officeDocument/2006/relationships/hyperlink" Target="https://itac.txstate.edu/forms/hardware-dfp-parts" TargetMode="External"/><Relationship Id="rId1" Type="http://schemas.openxmlformats.org/officeDocument/2006/relationships/slideLayout" Target="../slideLayouts/slideLayout25.xml"/><Relationship Id="rId4" Type="http://schemas.openxmlformats.org/officeDocument/2006/relationships/hyperlink" Target="https://itac.txstate.edu/forms/hardware-dfp-lab-server.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hyperlink" Target="http://gato-docs.its.txstate.edu/jcr:cadb6c26-5fbc-4e8d-87df-da945380ffdd/Rules%20Regs%20May%202017.pdf" TargetMode="Externa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https://statutes.capitol.texas.gov/Docs/GV/htm/GV.2054.htm#2054.451"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hyperlink" Target="http://texreg.sos.state.tx.us/public/readtac$ext.ViewTAC?tac_view=4&amp;ti=1&amp;pt=10&amp;ch=213" TargetMode="External"/><Relationship Id="rId5" Type="http://schemas.openxmlformats.org/officeDocument/2006/relationships/hyperlink" Target="https://www.section508.gov/" TargetMode="External"/><Relationship Id="rId4" Type="http://schemas.openxmlformats.org/officeDocument/2006/relationships/hyperlink" Target="http://texreg.sos.state.tx.us/public/readtac$ext.ViewTAC?tac_view=4&amp;ti=1&amp;pt=10&amp;ch=206"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www.txstate.edu/gao/ap/travel/" TargetMode="External"/><Relationship Id="rId2" Type="http://schemas.openxmlformats.org/officeDocument/2006/relationships/hyperlink" Target="http://www.txstate.edu/gao/ap/travel/RSS-Feed-Page.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hyperlink" Target="https://gato-docs.its.txstate.edu/jcr:e1a7ff28-d3a6-4a74-b613-297f2aa20514/e-NPO%20Quick%20Reference%20-%20Travel%20Expense%20Report.pdf" TargetMode="Externa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xstate.edu/gao/ap/travel/RSS-Feed-Pag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xstate.edu/gao/ap/travel/RSS-Feed-Pag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447800" y="762000"/>
            <a:ext cx="6400800" cy="3581400"/>
          </a:xfrm>
        </p:spPr>
        <p:txBody>
          <a:bodyPr>
            <a:normAutofit/>
          </a:bodyPr>
          <a:lstStyle/>
          <a:p>
            <a:r>
              <a:rPr lang="en-US" sz="4000" dirty="0">
                <a:ea typeface="ＭＳ Ｐゴシック" charset="0"/>
                <a:cs typeface="Times New Roman" panose="02020603050405020304" pitchFamily="18" charset="0"/>
              </a:rPr>
              <a:t>Welcome</a:t>
            </a:r>
          </a:p>
          <a:p>
            <a:r>
              <a:rPr lang="en-US" sz="4000" dirty="0">
                <a:ea typeface="ＭＳ Ｐゴシック" charset="0"/>
                <a:cs typeface="Times New Roman" panose="02020603050405020304" pitchFamily="18" charset="0"/>
              </a:rPr>
              <a:t>FS Updates Meeting</a:t>
            </a:r>
          </a:p>
          <a:p>
            <a:endParaRPr lang="en-US" sz="1400" dirty="0">
              <a:ea typeface="ＭＳ Ｐゴシック" charset="0"/>
              <a:cs typeface="Times New Roman" panose="02020603050405020304" pitchFamily="18" charset="0"/>
            </a:endParaRPr>
          </a:p>
          <a:p>
            <a:r>
              <a:rPr lang="en-US" sz="2800" dirty="0">
                <a:ea typeface="ＭＳ Ｐゴシック" charset="0"/>
                <a:cs typeface="Times New Roman" panose="02020603050405020304" pitchFamily="18" charset="0"/>
              </a:rPr>
              <a:t>Tuesday October 30, 2018</a:t>
            </a:r>
          </a:p>
          <a:p>
            <a:endParaRPr lang="en-US" dirty="0">
              <a:ea typeface="ＭＳ Ｐゴシック" charset="0"/>
              <a:cs typeface="ＭＳ Ｐゴシック" charset="0"/>
            </a:endParaRPr>
          </a:p>
          <a:p>
            <a:r>
              <a:rPr lang="en-US" sz="4400" dirty="0">
                <a:ea typeface="ＭＳ Ｐゴシック" charset="0"/>
                <a:cs typeface="Times New Roman" panose="02020603050405020304" pitchFamily="18" charset="0"/>
              </a:rPr>
              <a:t>Please Sign In</a:t>
            </a:r>
          </a:p>
          <a:p>
            <a:endParaRPr lang="en-US" sz="2800" dirty="0">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1745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00" y="48120"/>
            <a:ext cx="9144000" cy="629265"/>
          </a:xfrm>
        </p:spPr>
        <p:txBody>
          <a:bodyPr>
            <a:normAutofit fontScale="90000"/>
          </a:bodyPr>
          <a:lstStyle/>
          <a:p>
            <a:pPr algn="ctr"/>
            <a:r>
              <a:rPr lang="en-US" b="1" dirty="0">
                <a:solidFill>
                  <a:srgbClr val="501215"/>
                </a:solidFill>
              </a:rPr>
              <a:t>Accounts Payable Updates</a:t>
            </a:r>
          </a:p>
        </p:txBody>
      </p:sp>
      <p:sp>
        <p:nvSpPr>
          <p:cNvPr id="5" name="Content Placeholder 2"/>
          <p:cNvSpPr>
            <a:spLocks noGrp="1"/>
          </p:cNvSpPr>
          <p:nvPr>
            <p:ph idx="1"/>
          </p:nvPr>
        </p:nvSpPr>
        <p:spPr>
          <a:xfrm>
            <a:off x="196950" y="677385"/>
            <a:ext cx="8740879" cy="6180615"/>
          </a:xfrm>
        </p:spPr>
        <p:txBody>
          <a:bodyPr>
            <a:noAutofit/>
          </a:bodyPr>
          <a:lstStyle/>
          <a:p>
            <a:pPr marL="342900" lvl="1">
              <a:buFont typeface="Wingdings" panose="05000000000000000000" pitchFamily="2" charset="2"/>
              <a:buChar char="v"/>
            </a:pPr>
            <a:r>
              <a:rPr lang="en-US" sz="3200" b="1" dirty="0"/>
              <a:t>AP 12 Form – How To Complete </a:t>
            </a:r>
            <a:r>
              <a:rPr lang="en-US" sz="3200" b="1" dirty="0">
                <a:hlinkClick r:id="rId2"/>
              </a:rPr>
              <a:t>RSS 100218B</a:t>
            </a:r>
            <a:endParaRPr lang="en-US" sz="3200" b="1" dirty="0"/>
          </a:p>
          <a:p>
            <a:pPr marL="342900" lvl="1">
              <a:buFont typeface="Wingdings" panose="05000000000000000000" pitchFamily="2" charset="2"/>
              <a:buChar char="v"/>
            </a:pPr>
            <a:endParaRPr lang="en-US" sz="1000" b="1" dirty="0"/>
          </a:p>
          <a:p>
            <a:pPr marL="525780" lvl="2" indent="-457200">
              <a:buFont typeface="Arial" panose="020B0604020202020204" pitchFamily="34" charset="0"/>
              <a:buChar char="•"/>
            </a:pPr>
            <a:r>
              <a:rPr lang="en-US" sz="2800" i="0" dirty="0"/>
              <a:t>Used for authorization to purchase alcohol, flowers, food and or refreshments (includes employee only events).</a:t>
            </a:r>
          </a:p>
          <a:p>
            <a:pPr marL="457200" lvl="1" indent="-457200">
              <a:buFont typeface="Arial" panose="020B0604020202020204" pitchFamily="34" charset="0"/>
              <a:buChar char="•"/>
            </a:pPr>
            <a:endParaRPr lang="en-US" sz="2800" dirty="0"/>
          </a:p>
          <a:p>
            <a:pPr marL="525780" lvl="2" indent="-457200">
              <a:buFont typeface="Arial" panose="020B0604020202020204" pitchFamily="34" charset="0"/>
              <a:buChar char="•"/>
            </a:pPr>
            <a:r>
              <a:rPr lang="en-US" sz="2800" i="0" dirty="0"/>
              <a:t>Remember to always include a business purpose.  </a:t>
            </a:r>
          </a:p>
          <a:p>
            <a:pPr marL="525780" lvl="2" indent="-457200">
              <a:buFont typeface="Arial" panose="020B0604020202020204" pitchFamily="34" charset="0"/>
              <a:buChar char="•"/>
            </a:pPr>
            <a:r>
              <a:rPr lang="en-US" sz="2800" i="0" dirty="0"/>
              <a:t>Same a</a:t>
            </a:r>
            <a:r>
              <a:rPr lang="en-US" sz="2800" dirty="0"/>
              <a:t>s for any type of purchase (PO, e-NPO or P-Card). </a:t>
            </a:r>
            <a:endParaRPr lang="en-US" sz="2800" i="0" dirty="0"/>
          </a:p>
          <a:p>
            <a:pPr marL="457200" lvl="1" indent="-457200">
              <a:buFont typeface="Arial" panose="020B0604020202020204" pitchFamily="34" charset="0"/>
              <a:buChar char="•"/>
            </a:pPr>
            <a:endParaRPr lang="en-US" sz="2800" dirty="0"/>
          </a:p>
          <a:p>
            <a:pPr marL="525780" lvl="2" indent="-457200">
              <a:buFont typeface="Arial" panose="020B0604020202020204" pitchFamily="34" charset="0"/>
              <a:buChar char="•"/>
            </a:pPr>
            <a:r>
              <a:rPr lang="en-US" sz="2800" i="0" dirty="0"/>
              <a:t>Select the correct type of payment.</a:t>
            </a:r>
          </a:p>
          <a:p>
            <a:pPr marL="457200" lvl="1" indent="-457200">
              <a:buFont typeface="Arial" panose="020B0604020202020204" pitchFamily="34" charset="0"/>
              <a:buChar char="•"/>
            </a:pPr>
            <a:endParaRPr lang="en-US" sz="2800" dirty="0"/>
          </a:p>
          <a:p>
            <a:pPr marL="525780" lvl="2" indent="-457200">
              <a:buFont typeface="Arial" panose="020B0604020202020204" pitchFamily="34" charset="0"/>
              <a:buChar char="•"/>
            </a:pPr>
            <a:r>
              <a:rPr lang="en-US" sz="2800" i="0" dirty="0"/>
              <a:t>Enter the correct funding information.</a:t>
            </a:r>
          </a:p>
          <a:p>
            <a:pPr marL="342900" lvl="1">
              <a:buFont typeface="Wingdings" panose="05000000000000000000" pitchFamily="2" charset="2"/>
              <a:buChar char="Ø"/>
            </a:pPr>
            <a:endParaRPr lang="en-US" sz="1000" b="1" dirty="0"/>
          </a:p>
        </p:txBody>
      </p:sp>
    </p:spTree>
    <p:extLst>
      <p:ext uri="{BB962C8B-B14F-4D97-AF65-F5344CB8AC3E}">
        <p14:creationId xmlns:p14="http://schemas.microsoft.com/office/powerpoint/2010/main" val="36606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00" y="48120"/>
            <a:ext cx="9144000" cy="629265"/>
          </a:xfrm>
        </p:spPr>
        <p:txBody>
          <a:bodyPr>
            <a:normAutofit fontScale="90000"/>
          </a:bodyPr>
          <a:lstStyle/>
          <a:p>
            <a:pPr algn="ctr"/>
            <a:r>
              <a:rPr lang="en-US" b="1" dirty="0">
                <a:solidFill>
                  <a:srgbClr val="501215"/>
                </a:solidFill>
              </a:rPr>
              <a:t>Accounts Payable Updates</a:t>
            </a:r>
          </a:p>
        </p:txBody>
      </p:sp>
      <p:sp>
        <p:nvSpPr>
          <p:cNvPr id="5" name="Content Placeholder 2"/>
          <p:cNvSpPr>
            <a:spLocks noGrp="1"/>
          </p:cNvSpPr>
          <p:nvPr>
            <p:ph idx="1"/>
          </p:nvPr>
        </p:nvSpPr>
        <p:spPr>
          <a:xfrm>
            <a:off x="196950" y="677385"/>
            <a:ext cx="8740879" cy="6180615"/>
          </a:xfrm>
        </p:spPr>
        <p:txBody>
          <a:bodyPr>
            <a:noAutofit/>
          </a:bodyPr>
          <a:lstStyle/>
          <a:p>
            <a:pPr marL="342900" lvl="1">
              <a:buFont typeface="Wingdings" panose="05000000000000000000" pitchFamily="2" charset="2"/>
              <a:buChar char="v"/>
            </a:pPr>
            <a:r>
              <a:rPr lang="en-US" sz="3200" b="1" dirty="0"/>
              <a:t>AP 12 Form – How To Complete </a:t>
            </a:r>
            <a:r>
              <a:rPr lang="en-US" sz="3200" b="1" dirty="0">
                <a:hlinkClick r:id="rId2"/>
              </a:rPr>
              <a:t>RSS 100218B</a:t>
            </a:r>
            <a:r>
              <a:rPr lang="en-US" sz="3200" b="1" dirty="0"/>
              <a:t> </a:t>
            </a:r>
            <a:r>
              <a:rPr lang="en-US" sz="2700" b="1" dirty="0"/>
              <a:t>cont’d</a:t>
            </a:r>
          </a:p>
          <a:p>
            <a:pPr marL="342900" lvl="1">
              <a:buFont typeface="Wingdings" panose="05000000000000000000" pitchFamily="2" charset="2"/>
              <a:buChar char="v"/>
            </a:pPr>
            <a:endParaRPr lang="en-US" sz="1000" b="1" dirty="0"/>
          </a:p>
          <a:p>
            <a:pPr marL="342900" lvl="1">
              <a:buFont typeface="Wingdings" panose="05000000000000000000" pitchFamily="2" charset="2"/>
              <a:buChar char="Ø"/>
            </a:pPr>
            <a:endParaRPr lang="en-US" sz="1000" b="1" dirty="0"/>
          </a:p>
          <a:p>
            <a:pPr marL="617220" lvl="2">
              <a:buFont typeface="Arial" panose="020B0604020202020204" pitchFamily="34" charset="0"/>
              <a:buChar char="•"/>
            </a:pPr>
            <a:r>
              <a:rPr lang="en-US" sz="2800" i="0" dirty="0"/>
              <a:t>Make sure the form data matches the PO or e-NPO data.</a:t>
            </a:r>
          </a:p>
          <a:p>
            <a:pPr marL="457200" lvl="1" indent="-457200">
              <a:buFont typeface="Arial" panose="020B0604020202020204" pitchFamily="34" charset="0"/>
              <a:buChar char="•"/>
            </a:pPr>
            <a:endParaRPr lang="en-US" sz="2800" dirty="0"/>
          </a:p>
          <a:p>
            <a:pPr marL="617220" lvl="2">
              <a:buFont typeface="Arial" panose="020B0604020202020204" pitchFamily="34" charset="0"/>
              <a:buChar char="•"/>
            </a:pPr>
            <a:r>
              <a:rPr lang="en-US" sz="2800" i="0" dirty="0"/>
              <a:t>Complete all sections and obtain the appropriate signatures.</a:t>
            </a:r>
          </a:p>
          <a:p>
            <a:pPr marL="457200" lvl="1" indent="-457200">
              <a:buFont typeface="Arial" panose="020B0604020202020204" pitchFamily="34" charset="0"/>
              <a:buChar char="•"/>
            </a:pPr>
            <a:endParaRPr lang="en-US" sz="2800" dirty="0"/>
          </a:p>
          <a:p>
            <a:pPr marL="617220" lvl="2">
              <a:buFont typeface="Arial" panose="020B0604020202020204" pitchFamily="34" charset="0"/>
              <a:buChar char="•"/>
            </a:pPr>
            <a:r>
              <a:rPr lang="en-US" sz="2800" i="0" dirty="0"/>
              <a:t>Attach form to the PO or e-NPO documents to save time on the payment. </a:t>
            </a:r>
          </a:p>
          <a:p>
            <a:pPr marL="457200" lvl="1" indent="-457200">
              <a:buFont typeface="Arial" panose="020B0604020202020204" pitchFamily="34" charset="0"/>
              <a:buChar char="•"/>
            </a:pPr>
            <a:endParaRPr lang="en-US" sz="2800" dirty="0"/>
          </a:p>
          <a:p>
            <a:pPr marL="617220" lvl="2">
              <a:buFont typeface="Arial" panose="020B0604020202020204" pitchFamily="34" charset="0"/>
              <a:buChar char="•"/>
            </a:pPr>
            <a:r>
              <a:rPr lang="en-US" sz="2800" i="0" dirty="0"/>
              <a:t>Attach to the P-Card log if that method is used.  </a:t>
            </a:r>
          </a:p>
        </p:txBody>
      </p:sp>
    </p:spTree>
    <p:extLst>
      <p:ext uri="{BB962C8B-B14F-4D97-AF65-F5344CB8AC3E}">
        <p14:creationId xmlns:p14="http://schemas.microsoft.com/office/powerpoint/2010/main" val="160182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00" y="48120"/>
            <a:ext cx="9144000" cy="629265"/>
          </a:xfrm>
        </p:spPr>
        <p:txBody>
          <a:bodyPr>
            <a:normAutofit fontScale="90000"/>
          </a:bodyPr>
          <a:lstStyle/>
          <a:p>
            <a:pPr algn="ctr"/>
            <a:r>
              <a:rPr lang="en-US" b="1" dirty="0">
                <a:solidFill>
                  <a:srgbClr val="501215"/>
                </a:solidFill>
              </a:rPr>
              <a:t>Accounts Payable Updates</a:t>
            </a:r>
          </a:p>
        </p:txBody>
      </p:sp>
      <p:sp>
        <p:nvSpPr>
          <p:cNvPr id="5" name="Content Placeholder 2"/>
          <p:cNvSpPr>
            <a:spLocks noGrp="1"/>
          </p:cNvSpPr>
          <p:nvPr>
            <p:ph idx="1"/>
          </p:nvPr>
        </p:nvSpPr>
        <p:spPr>
          <a:xfrm>
            <a:off x="196950" y="812800"/>
            <a:ext cx="8740879" cy="6045200"/>
          </a:xfrm>
        </p:spPr>
        <p:txBody>
          <a:bodyPr>
            <a:noAutofit/>
          </a:bodyPr>
          <a:lstStyle/>
          <a:p>
            <a:pPr marL="342900" lvl="1">
              <a:buFont typeface="Wingdings" panose="05000000000000000000" pitchFamily="2" charset="2"/>
              <a:buChar char="v"/>
            </a:pPr>
            <a:r>
              <a:rPr lang="en-US" sz="3200" b="1" dirty="0"/>
              <a:t>EDI Vendor List  </a:t>
            </a:r>
            <a:r>
              <a:rPr lang="en-US" sz="3200" b="1" dirty="0">
                <a:hlinkClick r:id="rId2"/>
              </a:rPr>
              <a:t>RSS 100218A</a:t>
            </a:r>
            <a:endParaRPr lang="en-US" sz="3200" b="1" dirty="0"/>
          </a:p>
          <a:p>
            <a:pPr marL="342900" lvl="1">
              <a:buFont typeface="Wingdings" panose="05000000000000000000" pitchFamily="2" charset="2"/>
              <a:buChar char="v"/>
            </a:pPr>
            <a:endParaRPr lang="en-US" sz="1000" b="1" dirty="0"/>
          </a:p>
          <a:p>
            <a:pPr marL="342900" lvl="1">
              <a:buFont typeface="Wingdings" panose="05000000000000000000" pitchFamily="2" charset="2"/>
              <a:buChar char="Ø"/>
            </a:pPr>
            <a:endParaRPr lang="en-US" sz="1000" dirty="0"/>
          </a:p>
          <a:p>
            <a:pPr marL="617220" lvl="2">
              <a:buFont typeface="Arial" panose="020B0604020202020204" pitchFamily="34" charset="0"/>
              <a:buChar char="•"/>
            </a:pPr>
            <a:r>
              <a:rPr lang="en-US" sz="2800" i="0" dirty="0"/>
              <a:t>EDI is an Electronically Delivered Invoice (EDI). </a:t>
            </a:r>
          </a:p>
          <a:p>
            <a:pPr marL="342900" lvl="1">
              <a:buFont typeface="Arial" panose="020B0604020202020204" pitchFamily="34" charset="0"/>
              <a:buChar char="•"/>
            </a:pPr>
            <a:endParaRPr lang="en-US" sz="1000" dirty="0"/>
          </a:p>
          <a:p>
            <a:pPr marL="617220" lvl="2">
              <a:buFont typeface="Arial" panose="020B0604020202020204" pitchFamily="34" charset="0"/>
              <a:buChar char="•"/>
            </a:pPr>
            <a:r>
              <a:rPr lang="en-US" sz="2800" i="0" dirty="0"/>
              <a:t>Vendor submits electronic invoices that are matched to the PO and PO line. </a:t>
            </a:r>
          </a:p>
          <a:p>
            <a:pPr marL="342900" lvl="1">
              <a:buFont typeface="Arial" panose="020B0604020202020204" pitchFamily="34" charset="0"/>
              <a:buChar char="•"/>
            </a:pPr>
            <a:endParaRPr lang="en-US" sz="1000" dirty="0"/>
          </a:p>
          <a:p>
            <a:pPr marL="617220" lvl="2">
              <a:buFont typeface="Arial" panose="020B0604020202020204" pitchFamily="34" charset="0"/>
              <a:buChar char="•"/>
            </a:pPr>
            <a:r>
              <a:rPr lang="en-US" sz="2800" i="0" dirty="0"/>
              <a:t>These vendors are used in the </a:t>
            </a:r>
            <a:r>
              <a:rPr lang="en-US" sz="2800" i="0" dirty="0" err="1"/>
              <a:t>MarketPlace</a:t>
            </a:r>
            <a:r>
              <a:rPr lang="en-US" sz="2800" i="0" dirty="0"/>
              <a:t>. </a:t>
            </a:r>
          </a:p>
          <a:p>
            <a:pPr marL="342900" lvl="1">
              <a:buFont typeface="Arial" panose="020B0604020202020204" pitchFamily="34" charset="0"/>
              <a:buChar char="•"/>
            </a:pPr>
            <a:endParaRPr lang="en-US" sz="1000" dirty="0"/>
          </a:p>
          <a:p>
            <a:pPr marL="617220" lvl="2">
              <a:buFont typeface="Arial" panose="020B0604020202020204" pitchFamily="34" charset="0"/>
              <a:buChar char="•"/>
            </a:pPr>
            <a:r>
              <a:rPr lang="en-US" sz="2800" i="0" dirty="0"/>
              <a:t>PO numbers start with “31”. </a:t>
            </a:r>
          </a:p>
          <a:p>
            <a:pPr marL="171450" lvl="1" indent="-171450">
              <a:buFont typeface="Arial" panose="020B0604020202020204" pitchFamily="34" charset="0"/>
              <a:buChar char="•"/>
            </a:pPr>
            <a:endParaRPr lang="en-US" sz="1000" dirty="0"/>
          </a:p>
          <a:p>
            <a:pPr marL="617220" lvl="2">
              <a:buFont typeface="Arial" panose="020B0604020202020204" pitchFamily="34" charset="0"/>
              <a:buChar char="•"/>
            </a:pPr>
            <a:r>
              <a:rPr lang="en-US" sz="2800" i="0" dirty="0"/>
              <a:t>Instructions to view invoices on these vendor POs is located at:</a:t>
            </a:r>
          </a:p>
          <a:p>
            <a:pPr marL="68580" lvl="3" indent="0">
              <a:buNone/>
            </a:pPr>
            <a:r>
              <a:rPr lang="en-US" sz="2800" dirty="0"/>
              <a:t>	</a:t>
            </a:r>
            <a:r>
              <a:rPr lang="en-US" sz="2800" dirty="0">
                <a:hlinkClick r:id="rId3"/>
              </a:rPr>
              <a:t>View Vendor Invoice &amp; Payment Activity</a:t>
            </a:r>
            <a:r>
              <a:rPr lang="en-US" sz="2800" dirty="0"/>
              <a:t> </a:t>
            </a:r>
          </a:p>
          <a:p>
            <a:pPr marL="0" lvl="1" indent="0">
              <a:buNone/>
            </a:pPr>
            <a:endParaRPr lang="en-US" sz="1000" b="1" dirty="0"/>
          </a:p>
        </p:txBody>
      </p:sp>
    </p:spTree>
    <p:extLst>
      <p:ext uri="{BB962C8B-B14F-4D97-AF65-F5344CB8AC3E}">
        <p14:creationId xmlns:p14="http://schemas.microsoft.com/office/powerpoint/2010/main" val="23212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00" y="48120"/>
            <a:ext cx="9144000" cy="629265"/>
          </a:xfrm>
        </p:spPr>
        <p:txBody>
          <a:bodyPr>
            <a:normAutofit fontScale="90000"/>
          </a:bodyPr>
          <a:lstStyle/>
          <a:p>
            <a:pPr algn="ctr"/>
            <a:r>
              <a:rPr lang="en-US" b="1" dirty="0">
                <a:solidFill>
                  <a:srgbClr val="501215"/>
                </a:solidFill>
              </a:rPr>
              <a:t>Accounts Payable Updates</a:t>
            </a:r>
          </a:p>
        </p:txBody>
      </p:sp>
      <p:sp>
        <p:nvSpPr>
          <p:cNvPr id="5" name="Content Placeholder 2"/>
          <p:cNvSpPr>
            <a:spLocks noGrp="1"/>
          </p:cNvSpPr>
          <p:nvPr>
            <p:ph idx="1"/>
          </p:nvPr>
        </p:nvSpPr>
        <p:spPr>
          <a:xfrm>
            <a:off x="196950" y="812800"/>
            <a:ext cx="8740879" cy="6045200"/>
          </a:xfrm>
        </p:spPr>
        <p:txBody>
          <a:bodyPr>
            <a:noAutofit/>
          </a:bodyPr>
          <a:lstStyle/>
          <a:p>
            <a:pPr marL="342900" lvl="1">
              <a:buFont typeface="Wingdings" panose="05000000000000000000" pitchFamily="2" charset="2"/>
              <a:buChar char="v"/>
            </a:pPr>
            <a:r>
              <a:rPr lang="en-US" sz="3200" b="1" dirty="0"/>
              <a:t>EDI Goods Receipt (GR) Tips </a:t>
            </a:r>
            <a:r>
              <a:rPr lang="en-US" sz="3200" b="1" dirty="0">
                <a:hlinkClick r:id="rId2"/>
              </a:rPr>
              <a:t>RSS 101718A</a:t>
            </a:r>
            <a:r>
              <a:rPr lang="en-US" sz="3200" b="1" dirty="0"/>
              <a:t> </a:t>
            </a:r>
          </a:p>
          <a:p>
            <a:pPr marL="0" lvl="1" indent="0">
              <a:buNone/>
            </a:pPr>
            <a:endParaRPr lang="en-US" sz="3200" b="1" dirty="0"/>
          </a:p>
          <a:p>
            <a:pPr marL="342900" lvl="1">
              <a:buFont typeface="Wingdings" panose="05000000000000000000" pitchFamily="2" charset="2"/>
              <a:buChar char="v"/>
            </a:pPr>
            <a:r>
              <a:rPr lang="en-US" sz="2800" i="0" dirty="0"/>
              <a:t>The following situations need to be understood for responding to the SAP GR emails. </a:t>
            </a:r>
          </a:p>
          <a:p>
            <a:pPr marL="457200" lvl="1" indent="-457200">
              <a:buFont typeface="Wingdings" panose="05000000000000000000" pitchFamily="2" charset="2"/>
              <a:buChar char="q"/>
            </a:pPr>
            <a:endParaRPr lang="en-US" sz="2600" dirty="0"/>
          </a:p>
          <a:p>
            <a:pPr marL="525780" lvl="3" indent="-457200">
              <a:buFont typeface="Arial" panose="020B0604020202020204" pitchFamily="34" charset="0"/>
              <a:buChar char="•"/>
            </a:pPr>
            <a:r>
              <a:rPr lang="en-US" sz="2600" i="0" dirty="0"/>
              <a:t>Duplicate invoice is received from EDI vendor.  SAP automatically blocks the duplicate from payment and the GR hold is applied.  </a:t>
            </a:r>
          </a:p>
          <a:p>
            <a:pPr marL="617220" lvl="2">
              <a:buFont typeface="Arial" panose="020B0604020202020204" pitchFamily="34" charset="0"/>
              <a:buChar char="•"/>
            </a:pPr>
            <a:endParaRPr lang="en-US" sz="2600" i="0" dirty="0"/>
          </a:p>
          <a:p>
            <a:pPr marL="891540" lvl="3">
              <a:buFont typeface="Arial" panose="020B0604020202020204" pitchFamily="34" charset="0"/>
              <a:buChar char="•"/>
            </a:pPr>
            <a:r>
              <a:rPr lang="en-US" sz="2600" i="0" dirty="0"/>
              <a:t>Item is returned and the vendor submits a new invoice for the replacement but the vendor credit memo has not been received to offset the original invoice. </a:t>
            </a:r>
          </a:p>
          <a:p>
            <a:pPr marL="0" lvl="1" indent="0">
              <a:buNone/>
            </a:pPr>
            <a:endParaRPr lang="en-US" sz="1000" b="1" dirty="0"/>
          </a:p>
        </p:txBody>
      </p:sp>
    </p:spTree>
    <p:extLst>
      <p:ext uri="{BB962C8B-B14F-4D97-AF65-F5344CB8AC3E}">
        <p14:creationId xmlns:p14="http://schemas.microsoft.com/office/powerpoint/2010/main" val="299067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00" y="48120"/>
            <a:ext cx="9144000" cy="629265"/>
          </a:xfrm>
        </p:spPr>
        <p:txBody>
          <a:bodyPr>
            <a:normAutofit fontScale="90000"/>
          </a:bodyPr>
          <a:lstStyle/>
          <a:p>
            <a:pPr algn="ctr"/>
            <a:r>
              <a:rPr lang="en-US" b="1" dirty="0">
                <a:solidFill>
                  <a:srgbClr val="501215"/>
                </a:solidFill>
              </a:rPr>
              <a:t>Accounts Payable Updates</a:t>
            </a:r>
          </a:p>
        </p:txBody>
      </p:sp>
      <p:sp>
        <p:nvSpPr>
          <p:cNvPr id="5" name="Content Placeholder 2"/>
          <p:cNvSpPr>
            <a:spLocks noGrp="1"/>
          </p:cNvSpPr>
          <p:nvPr>
            <p:ph idx="1"/>
          </p:nvPr>
        </p:nvSpPr>
        <p:spPr>
          <a:xfrm>
            <a:off x="196950" y="812800"/>
            <a:ext cx="8740879" cy="6045200"/>
          </a:xfrm>
        </p:spPr>
        <p:txBody>
          <a:bodyPr>
            <a:noAutofit/>
          </a:bodyPr>
          <a:lstStyle/>
          <a:p>
            <a:pPr marL="342900" lvl="1">
              <a:buFont typeface="Wingdings" panose="05000000000000000000" pitchFamily="2" charset="2"/>
              <a:buChar char="v"/>
            </a:pPr>
            <a:r>
              <a:rPr lang="en-US" sz="3200" b="1" dirty="0"/>
              <a:t>EDI Goods Receipt (GR) Tips </a:t>
            </a:r>
            <a:r>
              <a:rPr lang="en-US" sz="3200" b="1" dirty="0">
                <a:hlinkClick r:id="rId2"/>
              </a:rPr>
              <a:t>RSS 101718A</a:t>
            </a:r>
            <a:r>
              <a:rPr lang="en-US" sz="3200" b="1" dirty="0"/>
              <a:t>  cont’d</a:t>
            </a:r>
          </a:p>
          <a:p>
            <a:pPr marL="342900" lvl="1">
              <a:buFont typeface="Wingdings" panose="05000000000000000000" pitchFamily="2" charset="2"/>
              <a:buChar char="v"/>
            </a:pPr>
            <a:endParaRPr lang="en-US" sz="1000" b="1" dirty="0"/>
          </a:p>
          <a:p>
            <a:pPr marL="617220" lvl="2">
              <a:buFont typeface="Arial" panose="020B0604020202020204" pitchFamily="34" charset="0"/>
              <a:buChar char="•"/>
            </a:pPr>
            <a:r>
              <a:rPr lang="en-US" sz="2600" i="0" dirty="0"/>
              <a:t>Vendor codes the billed items to the wrong PO line. Notify </a:t>
            </a:r>
            <a:r>
              <a:rPr lang="en-US" sz="2600" i="0" dirty="0">
                <a:hlinkClick r:id="rId3"/>
              </a:rPr>
              <a:t>payables@txstate.edu</a:t>
            </a:r>
            <a:r>
              <a:rPr lang="en-US" sz="2600" i="0" dirty="0"/>
              <a:t> when this occurs as they can reverse the invoice and contact the vendor to submit a correct invoice.</a:t>
            </a:r>
          </a:p>
          <a:p>
            <a:pPr marL="617220" lvl="2">
              <a:buFont typeface="Arial" panose="020B0604020202020204" pitchFamily="34" charset="0"/>
              <a:buChar char="•"/>
            </a:pPr>
            <a:endParaRPr lang="en-US" sz="1000" i="0" dirty="0"/>
          </a:p>
          <a:p>
            <a:pPr marL="617220" lvl="2">
              <a:buFont typeface="Arial" panose="020B0604020202020204" pitchFamily="34" charset="0"/>
              <a:buChar char="•"/>
            </a:pPr>
            <a:r>
              <a:rPr lang="en-US" sz="2600" i="0" dirty="0"/>
              <a:t>Vendor bills for a greater quantity than on the PO.  This should be disputed with the vendor. Notify </a:t>
            </a:r>
            <a:r>
              <a:rPr lang="en-US" sz="2600" i="0" dirty="0">
                <a:hlinkClick r:id="rId3"/>
              </a:rPr>
              <a:t>payables@txstate.edu</a:t>
            </a:r>
            <a:r>
              <a:rPr lang="en-US" sz="2600" i="0" dirty="0"/>
              <a:t> of the dispute.  Note that Dispute Emails will generate from SAP as a reminder to monitor the dispute.  Notify </a:t>
            </a:r>
            <a:r>
              <a:rPr lang="en-US" sz="2600" i="0" dirty="0">
                <a:hlinkClick r:id="rId3"/>
              </a:rPr>
              <a:t>payables@txstate.edu</a:t>
            </a:r>
            <a:r>
              <a:rPr lang="en-US" sz="2600" i="0" dirty="0"/>
              <a:t> when the dispute has been resolved.</a:t>
            </a:r>
          </a:p>
          <a:p>
            <a:pPr marL="617220" lvl="2">
              <a:buFont typeface="Arial" panose="020B0604020202020204" pitchFamily="34" charset="0"/>
              <a:buChar char="•"/>
            </a:pPr>
            <a:endParaRPr lang="en-US" sz="1000" i="0" dirty="0"/>
          </a:p>
          <a:p>
            <a:pPr marL="525780" lvl="3" indent="-457200">
              <a:buFont typeface="Arial" panose="020B0604020202020204" pitchFamily="34" charset="0"/>
              <a:buChar char="•"/>
            </a:pPr>
            <a:r>
              <a:rPr lang="en-US" sz="2600" dirty="0"/>
              <a:t>If the Account Manager decides to keep the extra items, then send the Account Manager approval to </a:t>
            </a:r>
            <a:r>
              <a:rPr lang="en-US" sz="2600" dirty="0">
                <a:hlinkClick r:id="rId3"/>
              </a:rPr>
              <a:t>payables@txstate.edu</a:t>
            </a:r>
            <a:r>
              <a:rPr lang="en-US" sz="2600" dirty="0"/>
              <a:t> with the funding account information. </a:t>
            </a:r>
            <a:endParaRPr lang="en-US" sz="2600" i="0" dirty="0"/>
          </a:p>
          <a:p>
            <a:pPr marL="342900" lvl="1">
              <a:buFont typeface="Wingdings" panose="05000000000000000000" pitchFamily="2" charset="2"/>
              <a:buChar char="v"/>
            </a:pPr>
            <a:endParaRPr lang="en-US" sz="2600" b="1" dirty="0"/>
          </a:p>
          <a:p>
            <a:pPr marL="0" lvl="1" indent="0">
              <a:buNone/>
            </a:pPr>
            <a:endParaRPr lang="en-US" sz="1000" b="1" dirty="0"/>
          </a:p>
        </p:txBody>
      </p:sp>
    </p:spTree>
    <p:extLst>
      <p:ext uri="{BB962C8B-B14F-4D97-AF65-F5344CB8AC3E}">
        <p14:creationId xmlns:p14="http://schemas.microsoft.com/office/powerpoint/2010/main" val="2490359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1601"/>
            <a:ext cx="9144000" cy="609599"/>
          </a:xfrm>
        </p:spPr>
        <p:txBody>
          <a:bodyPr>
            <a:normAutofit fontScale="90000"/>
          </a:bodyPr>
          <a:lstStyle/>
          <a:p>
            <a:pPr algn="ctr"/>
            <a:r>
              <a:rPr lang="en-US" b="1" dirty="0">
                <a:solidFill>
                  <a:srgbClr val="501215"/>
                </a:solidFill>
              </a:rPr>
              <a:t>Accounts Payable Updates</a:t>
            </a:r>
          </a:p>
        </p:txBody>
      </p:sp>
      <p:sp>
        <p:nvSpPr>
          <p:cNvPr id="5" name="Content Placeholder 2"/>
          <p:cNvSpPr>
            <a:spLocks noGrp="1"/>
          </p:cNvSpPr>
          <p:nvPr>
            <p:ph idx="1"/>
          </p:nvPr>
        </p:nvSpPr>
        <p:spPr>
          <a:xfrm>
            <a:off x="132451" y="867391"/>
            <a:ext cx="8896349" cy="5990610"/>
          </a:xfrm>
        </p:spPr>
        <p:txBody>
          <a:bodyPr>
            <a:noAutofit/>
          </a:bodyPr>
          <a:lstStyle/>
          <a:p>
            <a:pPr marL="457200" lvl="1" indent="-457200">
              <a:buFont typeface="Wingdings" panose="05000000000000000000" pitchFamily="2" charset="2"/>
              <a:buChar char="v"/>
            </a:pPr>
            <a:r>
              <a:rPr lang="en-US" sz="2800" b="1" dirty="0"/>
              <a:t>UDPATE ON: Medical Supply/Item Purchases such as:</a:t>
            </a:r>
          </a:p>
          <a:p>
            <a:pPr marL="731520" lvl="2" indent="-457200">
              <a:buFont typeface="Arial" panose="020B0604020202020204" pitchFamily="34" charset="0"/>
              <a:buChar char="•"/>
            </a:pPr>
            <a:r>
              <a:rPr lang="en-US" sz="2400" i="0" dirty="0"/>
              <a:t>Over-the-counter medical supplies and remedies, bug spray, suntan lotion, other topical items or ingestible items, etc. </a:t>
            </a:r>
          </a:p>
          <a:p>
            <a:pPr marL="457200" lvl="1" indent="-457200">
              <a:buFont typeface="Arial" panose="020B0604020202020204" pitchFamily="34" charset="0"/>
              <a:buChar char="•"/>
            </a:pPr>
            <a:endParaRPr lang="en-US" sz="800" dirty="0"/>
          </a:p>
          <a:p>
            <a:pPr marL="731520" lvl="2" indent="-457200">
              <a:buFont typeface="Arial" panose="020B0604020202020204" pitchFamily="34" charset="0"/>
              <a:buChar char="•"/>
            </a:pPr>
            <a:r>
              <a:rPr lang="en-US" sz="2400" i="0" dirty="0"/>
              <a:t>Legal Counsel and Environmental Health and Risk Management are reviewing this and once completed their recommendations will be communicated.  </a:t>
            </a:r>
          </a:p>
          <a:p>
            <a:pPr marL="274320" lvl="2" indent="0">
              <a:buNone/>
            </a:pPr>
            <a:endParaRPr lang="en-US" sz="800" i="0" dirty="0"/>
          </a:p>
          <a:p>
            <a:pPr marL="457200" lvl="1" indent="-457200">
              <a:buFont typeface="Wingdings" panose="05000000000000000000" pitchFamily="2" charset="2"/>
              <a:buChar char="v"/>
            </a:pPr>
            <a:r>
              <a:rPr lang="en-US" sz="2800" dirty="0"/>
              <a:t>If you get a budget error notice from AP, please advise when that has been resolved so the payment can be released or it will remain on hold. </a:t>
            </a:r>
          </a:p>
          <a:p>
            <a:pPr marL="457200" lvl="1" indent="-457200">
              <a:buFont typeface="Wingdings" panose="05000000000000000000" pitchFamily="2" charset="2"/>
              <a:buChar char="v"/>
            </a:pPr>
            <a:endParaRPr lang="en-US" sz="900" dirty="0"/>
          </a:p>
          <a:p>
            <a:pPr marL="457200" lvl="1" indent="-457200">
              <a:buFont typeface="Wingdings" panose="05000000000000000000" pitchFamily="2" charset="2"/>
              <a:buChar char="v"/>
            </a:pPr>
            <a:r>
              <a:rPr lang="en-US" sz="2800" dirty="0"/>
              <a:t>2019 Prompt Pay Rate is 6%.  It is even more critical to get your invoices to AP on time and ensure all the required dates and actions have been completed. </a:t>
            </a:r>
          </a:p>
          <a:p>
            <a:pPr marL="731520" lvl="2" indent="-457200">
              <a:buFont typeface="Arial" panose="020B0604020202020204" pitchFamily="34" charset="0"/>
              <a:buChar char="•"/>
            </a:pPr>
            <a:r>
              <a:rPr lang="en-US" sz="2400" i="0" dirty="0"/>
              <a:t>Refer to the Prompt Pay Compliance slides from August 8, 2018       </a:t>
            </a:r>
            <a:r>
              <a:rPr lang="en-US" sz="2400" i="0" dirty="0">
                <a:hlinkClick r:id="rId2"/>
              </a:rPr>
              <a:t>FS Updates Meeting August 2018</a:t>
            </a:r>
            <a:r>
              <a:rPr lang="en-US" sz="2400" i="0" dirty="0"/>
              <a:t> for additional information. </a:t>
            </a:r>
          </a:p>
        </p:txBody>
      </p:sp>
    </p:spTree>
    <p:extLst>
      <p:ext uri="{BB962C8B-B14F-4D97-AF65-F5344CB8AC3E}">
        <p14:creationId xmlns:p14="http://schemas.microsoft.com/office/powerpoint/2010/main" val="12885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1"/>
            <a:ext cx="9144000" cy="571500"/>
          </a:xfrm>
        </p:spPr>
        <p:txBody>
          <a:bodyPr>
            <a:normAutofit fontScale="90000"/>
          </a:bodyPr>
          <a:lstStyle/>
          <a:p>
            <a:pPr algn="ctr"/>
            <a:r>
              <a:rPr lang="en-US" b="1" dirty="0">
                <a:solidFill>
                  <a:srgbClr val="501215"/>
                </a:solidFill>
              </a:rPr>
              <a:t>Accounts Payable Updates </a:t>
            </a:r>
          </a:p>
        </p:txBody>
      </p:sp>
      <p:sp>
        <p:nvSpPr>
          <p:cNvPr id="5" name="Content Placeholder 2"/>
          <p:cNvSpPr>
            <a:spLocks noGrp="1"/>
          </p:cNvSpPr>
          <p:nvPr>
            <p:ph idx="1"/>
          </p:nvPr>
        </p:nvSpPr>
        <p:spPr>
          <a:xfrm>
            <a:off x="132451" y="685801"/>
            <a:ext cx="8896349" cy="6172199"/>
          </a:xfrm>
        </p:spPr>
        <p:txBody>
          <a:bodyPr>
            <a:noAutofit/>
          </a:bodyPr>
          <a:lstStyle/>
          <a:p>
            <a:pPr marL="0" lvl="1" indent="0">
              <a:buNone/>
            </a:pPr>
            <a:endParaRPr lang="en-US" sz="2800" b="1" dirty="0"/>
          </a:p>
          <a:p>
            <a:pPr marL="457200" lvl="1" indent="-457200">
              <a:buFont typeface="Wingdings" panose="05000000000000000000" pitchFamily="2" charset="2"/>
              <a:buChar char="v"/>
            </a:pPr>
            <a:r>
              <a:rPr lang="en-US" sz="2800" b="1" dirty="0"/>
              <a:t>Commonly Used GL List – </a:t>
            </a:r>
            <a:r>
              <a:rPr lang="en-US" sz="2800" b="1" dirty="0">
                <a:hlinkClick r:id="rId2"/>
              </a:rPr>
              <a:t>RSS 102918A</a:t>
            </a:r>
            <a:r>
              <a:rPr lang="en-US" sz="2800" b="1" dirty="0"/>
              <a:t> </a:t>
            </a:r>
          </a:p>
          <a:p>
            <a:pPr marL="731520" lvl="2" indent="-457200">
              <a:buFont typeface="Arial" panose="020B0604020202020204" pitchFamily="34" charset="0"/>
              <a:buChar char="•"/>
            </a:pPr>
            <a:r>
              <a:rPr lang="en-US" sz="2400" i="0" dirty="0"/>
              <a:t>Updates completed and posted on the AP website. </a:t>
            </a:r>
          </a:p>
          <a:p>
            <a:pPr marL="731520" lvl="2" indent="-457200">
              <a:buFont typeface="Arial" panose="020B0604020202020204" pitchFamily="34" charset="0"/>
              <a:buChar char="•"/>
            </a:pPr>
            <a:r>
              <a:rPr lang="en-US" sz="2400" i="0" dirty="0"/>
              <a:t>Today you can pick up a printed list by the sign-in sheets.  </a:t>
            </a:r>
          </a:p>
          <a:p>
            <a:pPr marL="548640" lvl="3" indent="0">
              <a:buNone/>
            </a:pPr>
            <a:endParaRPr lang="en-US" sz="2200" b="1" dirty="0"/>
          </a:p>
          <a:p>
            <a:pPr marL="457200" lvl="1" indent="-457200">
              <a:buFont typeface="Wingdings" panose="05000000000000000000" pitchFamily="2" charset="2"/>
              <a:buChar char="v"/>
            </a:pPr>
            <a:r>
              <a:rPr lang="en-US" sz="2800" b="1" dirty="0"/>
              <a:t>Remember – </a:t>
            </a:r>
            <a:r>
              <a:rPr lang="en-US" sz="2800" dirty="0"/>
              <a:t>Invoices cannot be split between the PO and an e-NPO.  The entire invoice is only paid one way. </a:t>
            </a:r>
          </a:p>
          <a:p>
            <a:pPr marL="457200" lvl="1" indent="-457200">
              <a:buFont typeface="Wingdings" panose="05000000000000000000" pitchFamily="2" charset="2"/>
              <a:buChar char="v"/>
            </a:pPr>
            <a:endParaRPr lang="en-US" sz="2800" b="1" dirty="0"/>
          </a:p>
          <a:p>
            <a:pPr marL="457200" lvl="1" indent="-457200">
              <a:buFont typeface="Wingdings" panose="05000000000000000000" pitchFamily="2" charset="2"/>
              <a:buChar char="v"/>
            </a:pPr>
            <a:r>
              <a:rPr lang="en-US" sz="2800" b="1" dirty="0"/>
              <a:t>GR EMAIL NOTIFICATIONS – </a:t>
            </a:r>
            <a:r>
              <a:rPr lang="en-US" sz="2800" dirty="0"/>
              <a:t>Any suggestions?  (SAP is in a freeze for the Annual Support Pack updates, but suggestions are always welcome.) </a:t>
            </a:r>
          </a:p>
          <a:p>
            <a:pPr marL="457200" lvl="1" indent="-457200">
              <a:buFont typeface="Wingdings" panose="05000000000000000000" pitchFamily="2" charset="2"/>
              <a:buChar char="v"/>
            </a:pPr>
            <a:endParaRPr lang="en-US" sz="2400" dirty="0"/>
          </a:p>
        </p:txBody>
      </p:sp>
    </p:spTree>
    <p:extLst>
      <p:ext uri="{BB962C8B-B14F-4D97-AF65-F5344CB8AC3E}">
        <p14:creationId xmlns:p14="http://schemas.microsoft.com/office/powerpoint/2010/main" val="58033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1"/>
            <a:ext cx="9144000" cy="571500"/>
          </a:xfrm>
        </p:spPr>
        <p:txBody>
          <a:bodyPr>
            <a:normAutofit fontScale="90000"/>
          </a:bodyPr>
          <a:lstStyle/>
          <a:p>
            <a:pPr algn="ctr"/>
            <a:r>
              <a:rPr lang="en-US" b="1" dirty="0">
                <a:solidFill>
                  <a:srgbClr val="501215"/>
                </a:solidFill>
              </a:rPr>
              <a:t>Material Management Update</a:t>
            </a:r>
          </a:p>
        </p:txBody>
      </p:sp>
      <p:sp>
        <p:nvSpPr>
          <p:cNvPr id="5" name="Content Placeholder 2"/>
          <p:cNvSpPr>
            <a:spLocks noGrp="1"/>
          </p:cNvSpPr>
          <p:nvPr>
            <p:ph idx="1"/>
          </p:nvPr>
        </p:nvSpPr>
        <p:spPr>
          <a:xfrm>
            <a:off x="132451" y="685801"/>
            <a:ext cx="8896349" cy="6172199"/>
          </a:xfrm>
        </p:spPr>
        <p:txBody>
          <a:bodyPr>
            <a:noAutofit/>
          </a:bodyPr>
          <a:lstStyle/>
          <a:p>
            <a:pPr marL="457200" lvl="1" indent="-457200">
              <a:buFont typeface="Wingdings" panose="05000000000000000000" pitchFamily="2" charset="2"/>
              <a:buChar char="v"/>
            </a:pPr>
            <a:endParaRPr lang="en-US" sz="2800" dirty="0"/>
          </a:p>
          <a:p>
            <a:pPr marL="457200" lvl="1" indent="-457200">
              <a:buFont typeface="Wingdings" panose="05000000000000000000" pitchFamily="2" charset="2"/>
              <a:buChar char="v"/>
            </a:pPr>
            <a:r>
              <a:rPr lang="en-US" sz="3200" dirty="0"/>
              <a:t>Click on the link to </a:t>
            </a:r>
            <a:r>
              <a:rPr lang="en-US" sz="3200" dirty="0">
                <a:hlinkClick r:id="rId2"/>
              </a:rPr>
              <a:t>MM Resources and Forms</a:t>
            </a:r>
            <a:r>
              <a:rPr lang="en-US" sz="3200" dirty="0"/>
              <a:t>. </a:t>
            </a:r>
          </a:p>
          <a:p>
            <a:pPr marL="457200" lvl="1" indent="-457200">
              <a:buFont typeface="Wingdings" panose="05000000000000000000" pitchFamily="2" charset="2"/>
              <a:buChar char="v"/>
            </a:pPr>
            <a:endParaRPr lang="en-US" sz="2800" dirty="0"/>
          </a:p>
          <a:p>
            <a:pPr marL="457200" lvl="1" indent="-457200">
              <a:buFont typeface="Wingdings" panose="05000000000000000000" pitchFamily="2" charset="2"/>
              <a:buChar char="v"/>
            </a:pPr>
            <a:r>
              <a:rPr lang="en-US" sz="3200" dirty="0"/>
              <a:t>Scroll down to the Z_MIGO Instructions and select. </a:t>
            </a:r>
          </a:p>
          <a:p>
            <a:pPr marL="457200" lvl="1" indent="-457200">
              <a:buFont typeface="Wingdings" panose="05000000000000000000" pitchFamily="2" charset="2"/>
              <a:buChar char="v"/>
            </a:pPr>
            <a:endParaRPr lang="en-US" sz="3200" dirty="0"/>
          </a:p>
          <a:p>
            <a:pPr marL="457200" lvl="1" indent="-457200">
              <a:buFont typeface="Wingdings" panose="05000000000000000000" pitchFamily="2" charset="2"/>
              <a:buChar char="v"/>
            </a:pPr>
            <a:r>
              <a:rPr lang="en-US" sz="3200" dirty="0"/>
              <a:t>Instructions detail the process for entering your department’s GR’s without MM action.  </a:t>
            </a:r>
          </a:p>
          <a:p>
            <a:pPr marL="731520" lvl="2" indent="-457200">
              <a:buFont typeface="Arial" panose="020B0604020202020204" pitchFamily="34" charset="0"/>
              <a:buChar char="•"/>
            </a:pPr>
            <a:r>
              <a:rPr lang="en-US" sz="2800" i="0" dirty="0"/>
              <a:t>Timely entry of GR’s will prevent the SAP GR emails.  </a:t>
            </a:r>
          </a:p>
          <a:p>
            <a:pPr marL="457200" lvl="1" indent="-457200">
              <a:buFont typeface="Wingdings" panose="05000000000000000000" pitchFamily="2" charset="2"/>
              <a:buChar char="v"/>
            </a:pPr>
            <a:endParaRPr lang="en-US" sz="2800" b="1" dirty="0"/>
          </a:p>
          <a:p>
            <a:pPr marL="0" lvl="1" indent="0">
              <a:buNone/>
            </a:pPr>
            <a:endParaRPr lang="en-US" sz="2800" b="1" dirty="0"/>
          </a:p>
          <a:p>
            <a:pPr marL="457200" lvl="1" indent="-457200">
              <a:buFont typeface="Wingdings" panose="05000000000000000000" pitchFamily="2" charset="2"/>
              <a:buChar char="v"/>
            </a:pPr>
            <a:endParaRPr lang="en-US" sz="2400" dirty="0"/>
          </a:p>
        </p:txBody>
      </p:sp>
    </p:spTree>
    <p:extLst>
      <p:ext uri="{BB962C8B-B14F-4D97-AF65-F5344CB8AC3E}">
        <p14:creationId xmlns:p14="http://schemas.microsoft.com/office/powerpoint/2010/main" val="265135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95" y="2642654"/>
            <a:ext cx="7886700" cy="994172"/>
          </a:xfrm>
        </p:spPr>
        <p:txBody>
          <a:bodyPr>
            <a:normAutofit/>
          </a:bodyPr>
          <a:lstStyle/>
          <a:p>
            <a:r>
              <a:rPr lang="en-US" sz="5400" b="1" dirty="0">
                <a:solidFill>
                  <a:schemeClr val="accent2"/>
                </a:solidFill>
              </a:rPr>
              <a:t>ASSET TRANSFER REFRESH</a:t>
            </a:r>
          </a:p>
        </p:txBody>
      </p:sp>
    </p:spTree>
    <p:extLst>
      <p:ext uri="{BB962C8B-B14F-4D97-AF65-F5344CB8AC3E}">
        <p14:creationId xmlns:p14="http://schemas.microsoft.com/office/powerpoint/2010/main" val="398444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7342" y="1187681"/>
            <a:ext cx="7655530" cy="4509861"/>
          </a:xfrm>
          <a:prstGeom prst="rect">
            <a:avLst/>
          </a:prstGeom>
        </p:spPr>
      </p:pic>
      <p:sp>
        <p:nvSpPr>
          <p:cNvPr id="5" name="Up Arrow 4"/>
          <p:cNvSpPr/>
          <p:nvPr/>
        </p:nvSpPr>
        <p:spPr>
          <a:xfrm>
            <a:off x="5885411" y="2284961"/>
            <a:ext cx="517467" cy="51746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6" name="Left Arrow 5"/>
          <p:cNvSpPr/>
          <p:nvPr/>
        </p:nvSpPr>
        <p:spPr>
          <a:xfrm>
            <a:off x="2275609" y="3442612"/>
            <a:ext cx="935182" cy="38654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615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257299"/>
          </a:xfrm>
        </p:spPr>
        <p:txBody>
          <a:bodyPr/>
          <a:lstStyle/>
          <a:p>
            <a:pPr algn="ctr"/>
            <a:r>
              <a:rPr lang="en-US" b="1" dirty="0">
                <a:solidFill>
                  <a:srgbClr val="501215"/>
                </a:solidFill>
              </a:rPr>
              <a:t>AGENDA</a:t>
            </a:r>
          </a:p>
        </p:txBody>
      </p:sp>
      <p:sp>
        <p:nvSpPr>
          <p:cNvPr id="3" name="Content Placeholder 2"/>
          <p:cNvSpPr>
            <a:spLocks noGrp="1"/>
          </p:cNvSpPr>
          <p:nvPr>
            <p:ph idx="1"/>
          </p:nvPr>
        </p:nvSpPr>
        <p:spPr>
          <a:xfrm>
            <a:off x="567590" y="1048624"/>
            <a:ext cx="8065294" cy="5056012"/>
          </a:xfrm>
        </p:spPr>
        <p:txBody>
          <a:bodyPr>
            <a:normAutofit fontScale="92500" lnSpcReduction="10000"/>
          </a:bodyPr>
          <a:lstStyle/>
          <a:p>
            <a:pPr>
              <a:buFont typeface="Wingdings" panose="05000000000000000000" pitchFamily="2" charset="2"/>
              <a:buChar char="v"/>
            </a:pPr>
            <a:r>
              <a:rPr lang="en-US" sz="2800" b="1" dirty="0"/>
              <a:t>Accounts Payable &amp; Travel Updates</a:t>
            </a:r>
          </a:p>
          <a:p>
            <a:pPr>
              <a:buFont typeface="Wingdings" panose="05000000000000000000" pitchFamily="2" charset="2"/>
              <a:buChar char="v"/>
            </a:pPr>
            <a:endParaRPr lang="en-US" sz="1000" b="1" dirty="0"/>
          </a:p>
          <a:p>
            <a:pPr>
              <a:buFont typeface="Wingdings" panose="05000000000000000000" pitchFamily="2" charset="2"/>
              <a:buChar char="v"/>
            </a:pPr>
            <a:r>
              <a:rPr lang="en-US" sz="2800" b="1" dirty="0"/>
              <a:t>Material Management Update: Z_MIGO Instructions</a:t>
            </a:r>
          </a:p>
          <a:p>
            <a:pPr>
              <a:buFont typeface="Wingdings" panose="05000000000000000000" pitchFamily="2" charset="2"/>
              <a:buChar char="v"/>
            </a:pPr>
            <a:endParaRPr lang="en-US" sz="1000" b="1" dirty="0">
              <a:latin typeface="+mj-lt"/>
            </a:endParaRPr>
          </a:p>
          <a:p>
            <a:pPr>
              <a:buFont typeface="Wingdings" panose="05000000000000000000" pitchFamily="2" charset="2"/>
              <a:buChar char="v"/>
            </a:pPr>
            <a:r>
              <a:rPr lang="en-US" sz="2800" b="1" dirty="0">
                <a:latin typeface="+mj-lt"/>
              </a:rPr>
              <a:t>New Employee Introductions</a:t>
            </a:r>
          </a:p>
          <a:p>
            <a:pPr>
              <a:buFont typeface="Wingdings" panose="05000000000000000000" pitchFamily="2" charset="2"/>
              <a:buChar char="v"/>
            </a:pPr>
            <a:endParaRPr lang="en-US" sz="1000" b="1" dirty="0">
              <a:latin typeface="+mj-lt"/>
            </a:endParaRPr>
          </a:p>
          <a:p>
            <a:pPr>
              <a:buFont typeface="Wingdings" panose="05000000000000000000" pitchFamily="2" charset="2"/>
              <a:buChar char="v"/>
            </a:pPr>
            <a:r>
              <a:rPr lang="en-US" sz="2800" b="1" dirty="0">
                <a:latin typeface="+mj-lt"/>
              </a:rPr>
              <a:t> </a:t>
            </a:r>
            <a:r>
              <a:rPr lang="en-US" sz="2800" b="1" dirty="0"/>
              <a:t>Procurement Updates</a:t>
            </a:r>
          </a:p>
          <a:p>
            <a:pPr>
              <a:buFont typeface="Wingdings" panose="05000000000000000000" pitchFamily="2" charset="2"/>
              <a:buChar char="v"/>
            </a:pPr>
            <a:endParaRPr lang="en-US" sz="1000" b="1" dirty="0"/>
          </a:p>
          <a:p>
            <a:pPr>
              <a:buFont typeface="Wingdings" panose="05000000000000000000" pitchFamily="2" charset="2"/>
              <a:buChar char="v"/>
            </a:pPr>
            <a:r>
              <a:rPr lang="en-US" sz="2800" b="1" dirty="0">
                <a:latin typeface="+mj-lt"/>
              </a:rPr>
              <a:t> IT Business Service Updates</a:t>
            </a:r>
          </a:p>
          <a:p>
            <a:pPr marL="0" lvl="2" indent="0">
              <a:buNone/>
            </a:pPr>
            <a:r>
              <a:rPr lang="en-US" sz="2200" b="1" i="0">
                <a:latin typeface="+mj-lt"/>
                <a:sym typeface="Symbol" panose="05050102010706020507" pitchFamily="18" charset="2"/>
              </a:rPr>
              <a:t>	 </a:t>
            </a:r>
            <a:r>
              <a:rPr lang="en-US" sz="2200" b="1" i="0">
                <a:latin typeface="+mj-lt"/>
              </a:rPr>
              <a:t>CRP </a:t>
            </a:r>
            <a:r>
              <a:rPr lang="en-US" sz="2200" b="1" i="0" dirty="0">
                <a:latin typeface="+mj-lt"/>
              </a:rPr>
              <a:t>&amp; DFP Computer Ordering</a:t>
            </a:r>
          </a:p>
          <a:p>
            <a:pPr marL="0" lvl="2" indent="0">
              <a:buNone/>
            </a:pPr>
            <a:r>
              <a:rPr lang="en-US" sz="2200" b="1" i="0" dirty="0">
                <a:latin typeface="+mj-lt"/>
              </a:rPr>
              <a:t>	</a:t>
            </a:r>
            <a:r>
              <a:rPr lang="en-US" sz="2200" b="1" i="0" dirty="0">
                <a:sym typeface="Symbol" panose="05050102010706020507" pitchFamily="18" charset="2"/>
              </a:rPr>
              <a:t> </a:t>
            </a:r>
            <a:r>
              <a:rPr lang="en-US" sz="2200" b="1" i="0" dirty="0">
                <a:latin typeface="+mj-lt"/>
              </a:rPr>
              <a:t>Software Review		</a:t>
            </a:r>
          </a:p>
          <a:p>
            <a:pPr marL="0" lvl="4" indent="0">
              <a:buNone/>
            </a:pPr>
            <a:r>
              <a:rPr lang="en-US" sz="2200" b="1" i="0" dirty="0">
                <a:latin typeface="+mj-lt"/>
              </a:rPr>
              <a:t>	</a:t>
            </a:r>
            <a:r>
              <a:rPr lang="en-US" sz="2200" b="1" dirty="0">
                <a:sym typeface="Symbol" panose="05050102010706020507" pitchFamily="18" charset="2"/>
              </a:rPr>
              <a:t> </a:t>
            </a:r>
            <a:r>
              <a:rPr lang="en-US" sz="2200" b="1" i="0" dirty="0">
                <a:latin typeface="+mj-lt"/>
              </a:rPr>
              <a:t>Information Security &amp; ADA</a:t>
            </a:r>
          </a:p>
          <a:p>
            <a:pPr>
              <a:buFont typeface="Wingdings" panose="05000000000000000000" pitchFamily="2" charset="2"/>
              <a:buChar char="v"/>
            </a:pPr>
            <a:endParaRPr lang="en-US" sz="1000" b="1" dirty="0">
              <a:latin typeface="+mj-lt"/>
            </a:endParaRPr>
          </a:p>
          <a:p>
            <a:pPr>
              <a:buFont typeface="Wingdings" panose="05000000000000000000" pitchFamily="2" charset="2"/>
              <a:buChar char="v"/>
            </a:pPr>
            <a:r>
              <a:rPr lang="en-US" sz="2800" b="1" dirty="0">
                <a:latin typeface="+mj-lt"/>
              </a:rPr>
              <a:t> Questions</a:t>
            </a:r>
          </a:p>
          <a:p>
            <a:pPr>
              <a:buFont typeface="Wingdings" panose="05000000000000000000" pitchFamily="2" charset="2"/>
              <a:buChar char="v"/>
            </a:pPr>
            <a:endParaRPr lang="en-US" sz="2000" dirty="0">
              <a:latin typeface="+mj-lt"/>
            </a:endParaRPr>
          </a:p>
        </p:txBody>
      </p:sp>
    </p:spTree>
    <p:extLst>
      <p:ext uri="{BB962C8B-B14F-4D97-AF65-F5344CB8AC3E}">
        <p14:creationId xmlns:p14="http://schemas.microsoft.com/office/powerpoint/2010/main" val="2172611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676" y="1617865"/>
            <a:ext cx="8240576" cy="3672147"/>
          </a:xfrm>
          <a:prstGeom prst="rect">
            <a:avLst/>
          </a:prstGeom>
        </p:spPr>
      </p:pic>
      <p:sp>
        <p:nvSpPr>
          <p:cNvPr id="3" name="TextBox 2"/>
          <p:cNvSpPr txBox="1"/>
          <p:nvPr/>
        </p:nvSpPr>
        <p:spPr>
          <a:xfrm>
            <a:off x="0" y="5290012"/>
            <a:ext cx="9091976" cy="369332"/>
          </a:xfrm>
          <a:prstGeom prst="rect">
            <a:avLst/>
          </a:prstGeom>
          <a:noFill/>
        </p:spPr>
        <p:txBody>
          <a:bodyPr wrap="none" rtlCol="0">
            <a:spAutoFit/>
          </a:bodyPr>
          <a:lstStyle/>
          <a:p>
            <a:r>
              <a:rPr lang="en-US" dirty="0">
                <a:solidFill>
                  <a:schemeClr val="accent2"/>
                </a:solidFill>
              </a:rPr>
              <a:t>No inventory numbers are needed unless you want to populate a string of consecutive numbers.</a:t>
            </a:r>
          </a:p>
        </p:txBody>
      </p:sp>
      <p:cxnSp>
        <p:nvCxnSpPr>
          <p:cNvPr id="9" name="Straight Connector 8"/>
          <p:cNvCxnSpPr/>
          <p:nvPr/>
        </p:nvCxnSpPr>
        <p:spPr>
          <a:xfrm>
            <a:off x="4627963" y="4140201"/>
            <a:ext cx="3093638" cy="4699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a:off x="4567163" y="4038600"/>
            <a:ext cx="3002037" cy="57150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14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00" y="946150"/>
            <a:ext cx="6516688" cy="4976813"/>
          </a:xfrm>
          <a:prstGeom prst="rect">
            <a:avLst/>
          </a:prstGeom>
        </p:spPr>
      </p:pic>
      <p:sp>
        <p:nvSpPr>
          <p:cNvPr id="3" name="Right Arrow 2"/>
          <p:cNvSpPr/>
          <p:nvPr/>
        </p:nvSpPr>
        <p:spPr>
          <a:xfrm>
            <a:off x="3022601" y="2927350"/>
            <a:ext cx="355600" cy="1714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4" name="Right Arrow 3"/>
          <p:cNvSpPr/>
          <p:nvPr/>
        </p:nvSpPr>
        <p:spPr>
          <a:xfrm>
            <a:off x="3009901" y="3714750"/>
            <a:ext cx="355600" cy="1651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5" name="Right Arrow 4"/>
          <p:cNvSpPr/>
          <p:nvPr/>
        </p:nvSpPr>
        <p:spPr>
          <a:xfrm>
            <a:off x="3005745" y="3879851"/>
            <a:ext cx="355600" cy="1683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7070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800" y="1041400"/>
            <a:ext cx="8662922" cy="4406900"/>
          </a:xfrm>
          <a:prstGeom prst="rect">
            <a:avLst/>
          </a:prstGeom>
        </p:spPr>
      </p:pic>
      <p:sp>
        <p:nvSpPr>
          <p:cNvPr id="4" name="Up Arrow 3"/>
          <p:cNvSpPr/>
          <p:nvPr/>
        </p:nvSpPr>
        <p:spPr>
          <a:xfrm>
            <a:off x="4149790" y="5448299"/>
            <a:ext cx="342900" cy="38488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64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487" y="1790700"/>
            <a:ext cx="7529566" cy="2181622"/>
          </a:xfrm>
          <a:prstGeom prst="rect">
            <a:avLst/>
          </a:prstGeom>
        </p:spPr>
      </p:pic>
      <p:sp>
        <p:nvSpPr>
          <p:cNvPr id="3" name="Up Arrow 2"/>
          <p:cNvSpPr/>
          <p:nvPr/>
        </p:nvSpPr>
        <p:spPr>
          <a:xfrm>
            <a:off x="3708400" y="3676650"/>
            <a:ext cx="552450" cy="5842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605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211" y="1056756"/>
            <a:ext cx="5527964" cy="4764233"/>
          </a:xfrm>
          <a:prstGeom prst="rect">
            <a:avLst/>
          </a:prstGeom>
        </p:spPr>
      </p:pic>
    </p:spTree>
    <p:extLst>
      <p:ext uri="{BB962C8B-B14F-4D97-AF65-F5344CB8AC3E}">
        <p14:creationId xmlns:p14="http://schemas.microsoft.com/office/powerpoint/2010/main" val="403391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5153" y="1480068"/>
            <a:ext cx="6693694" cy="4259935"/>
          </a:xfrm>
          <a:prstGeom prst="rect">
            <a:avLst/>
          </a:prstGeom>
        </p:spPr>
      </p:pic>
      <p:sp>
        <p:nvSpPr>
          <p:cNvPr id="3" name="TextBox 2"/>
          <p:cNvSpPr txBox="1"/>
          <p:nvPr/>
        </p:nvSpPr>
        <p:spPr>
          <a:xfrm>
            <a:off x="3240055" y="995320"/>
            <a:ext cx="2223686" cy="507831"/>
          </a:xfrm>
          <a:prstGeom prst="rect">
            <a:avLst/>
          </a:prstGeom>
          <a:noFill/>
        </p:spPr>
        <p:txBody>
          <a:bodyPr wrap="none" rtlCol="0">
            <a:spAutoFit/>
          </a:bodyPr>
          <a:lstStyle/>
          <a:p>
            <a:r>
              <a:rPr lang="en-US" sz="2700" b="1" dirty="0">
                <a:solidFill>
                  <a:schemeClr val="accent2"/>
                </a:solidFill>
              </a:rPr>
              <a:t>INSTRUCTIONS</a:t>
            </a:r>
          </a:p>
        </p:txBody>
      </p:sp>
      <p:sp>
        <p:nvSpPr>
          <p:cNvPr id="4" name="Right Arrow 3"/>
          <p:cNvSpPr/>
          <p:nvPr/>
        </p:nvSpPr>
        <p:spPr>
          <a:xfrm>
            <a:off x="2127380" y="2935644"/>
            <a:ext cx="762778" cy="3079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5" name="Left Arrow 4"/>
          <p:cNvSpPr/>
          <p:nvPr/>
        </p:nvSpPr>
        <p:spPr>
          <a:xfrm>
            <a:off x="4310743" y="4503187"/>
            <a:ext cx="902737" cy="28691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764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2669" y="1941934"/>
            <a:ext cx="7791741" cy="3166431"/>
          </a:xfrm>
          <a:prstGeom prst="rect">
            <a:avLst/>
          </a:prstGeom>
        </p:spPr>
      </p:pic>
      <p:sp>
        <p:nvSpPr>
          <p:cNvPr id="3" name="TextBox 2"/>
          <p:cNvSpPr txBox="1"/>
          <p:nvPr/>
        </p:nvSpPr>
        <p:spPr>
          <a:xfrm>
            <a:off x="3205065" y="1382098"/>
            <a:ext cx="2223686" cy="507831"/>
          </a:xfrm>
          <a:prstGeom prst="rect">
            <a:avLst/>
          </a:prstGeom>
          <a:noFill/>
        </p:spPr>
        <p:txBody>
          <a:bodyPr wrap="none" rtlCol="0">
            <a:spAutoFit/>
          </a:bodyPr>
          <a:lstStyle/>
          <a:p>
            <a:r>
              <a:rPr lang="en-US" sz="2700" b="1" dirty="0">
                <a:solidFill>
                  <a:schemeClr val="accent2"/>
                </a:solidFill>
              </a:rPr>
              <a:t>INSTRUCTIONS</a:t>
            </a:r>
          </a:p>
        </p:txBody>
      </p:sp>
    </p:spTree>
    <p:extLst>
      <p:ext uri="{BB962C8B-B14F-4D97-AF65-F5344CB8AC3E}">
        <p14:creationId xmlns:p14="http://schemas.microsoft.com/office/powerpoint/2010/main" val="1370954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99533"/>
            <a:ext cx="9143999" cy="778661"/>
          </a:xfrm>
        </p:spPr>
        <p:txBody>
          <a:bodyPr/>
          <a:lstStyle/>
          <a:p>
            <a:pPr algn="ctr"/>
            <a:r>
              <a:rPr lang="en-US" b="1" dirty="0">
                <a:solidFill>
                  <a:srgbClr val="501215"/>
                </a:solidFill>
              </a:rPr>
              <a:t>Staff Introductions</a:t>
            </a:r>
          </a:p>
        </p:txBody>
      </p:sp>
      <p:sp>
        <p:nvSpPr>
          <p:cNvPr id="3" name="Content Placeholder 2"/>
          <p:cNvSpPr>
            <a:spLocks noGrp="1"/>
          </p:cNvSpPr>
          <p:nvPr>
            <p:ph idx="1"/>
          </p:nvPr>
        </p:nvSpPr>
        <p:spPr>
          <a:xfrm>
            <a:off x="539352" y="1669798"/>
            <a:ext cx="8065294" cy="4392894"/>
          </a:xfrm>
        </p:spPr>
        <p:txBody>
          <a:bodyPr>
            <a:normAutofit/>
          </a:bodyPr>
          <a:lstStyle/>
          <a:p>
            <a:pPr>
              <a:buFont typeface="Wingdings" panose="05000000000000000000" pitchFamily="2" charset="2"/>
              <a:buChar char="v"/>
              <a:defRPr/>
            </a:pPr>
            <a:r>
              <a:rPr lang="en-US" sz="2800" b="1" dirty="0"/>
              <a:t> William Becker – </a:t>
            </a:r>
            <a:r>
              <a:rPr lang="en-US" sz="2800" dirty="0"/>
              <a:t>Assistant Director, PSS</a:t>
            </a:r>
          </a:p>
          <a:p>
            <a:pPr>
              <a:buFont typeface="Wingdings" panose="05000000000000000000" pitchFamily="2" charset="2"/>
              <a:buChar char="v"/>
            </a:pPr>
            <a:endParaRPr lang="en-US" sz="1000" b="1" dirty="0">
              <a:latin typeface="+mj-lt"/>
            </a:endParaRPr>
          </a:p>
          <a:p>
            <a:pPr>
              <a:buFont typeface="Wingdings" panose="05000000000000000000" pitchFamily="2" charset="2"/>
              <a:buChar char="v"/>
            </a:pPr>
            <a:endParaRPr lang="en-US" sz="1000" b="1" dirty="0">
              <a:latin typeface="+mj-lt"/>
            </a:endParaRPr>
          </a:p>
          <a:p>
            <a:pPr>
              <a:buFont typeface="Wingdings" panose="05000000000000000000" pitchFamily="2" charset="2"/>
              <a:buChar char="v"/>
            </a:pPr>
            <a:r>
              <a:rPr lang="en-US" sz="2800" b="1" dirty="0"/>
              <a:t> Linda Rodriguez – </a:t>
            </a:r>
            <a:r>
              <a:rPr lang="en-US" sz="2800" dirty="0"/>
              <a:t>Buyer, PSS</a:t>
            </a:r>
          </a:p>
          <a:p>
            <a:pPr>
              <a:buFont typeface="Wingdings" panose="05000000000000000000" pitchFamily="2" charset="2"/>
              <a:buChar char="v"/>
            </a:pPr>
            <a:endParaRPr lang="en-US" sz="2800" b="1" dirty="0"/>
          </a:p>
          <a:p>
            <a:pPr>
              <a:buFont typeface="Wingdings" panose="05000000000000000000" pitchFamily="2" charset="2"/>
              <a:buChar char="v"/>
            </a:pPr>
            <a:r>
              <a:rPr lang="en-US" sz="2800" b="1" dirty="0"/>
              <a:t>Cynthia Balboa – </a:t>
            </a:r>
            <a:r>
              <a:rPr lang="en-US" sz="2800" dirty="0"/>
              <a:t>Procurement Analyst, PSS</a:t>
            </a:r>
          </a:p>
          <a:p>
            <a:pPr>
              <a:buFont typeface="Wingdings" panose="05000000000000000000" pitchFamily="2" charset="2"/>
              <a:buChar char="v"/>
            </a:pPr>
            <a:endParaRPr lang="en-US" sz="2800" b="1" dirty="0"/>
          </a:p>
          <a:p>
            <a:pPr>
              <a:buFont typeface="Wingdings" panose="05000000000000000000" pitchFamily="2" charset="2"/>
              <a:buChar char="v"/>
            </a:pPr>
            <a:r>
              <a:rPr lang="en-US" sz="2800" b="1" dirty="0"/>
              <a:t>Karina De Leon – </a:t>
            </a:r>
            <a:r>
              <a:rPr lang="en-US" sz="2800" dirty="0"/>
              <a:t>Administrative Assistant </a:t>
            </a:r>
            <a:endParaRPr lang="en-US" dirty="0"/>
          </a:p>
          <a:p>
            <a:pPr>
              <a:buFont typeface="Wingdings" panose="05000000000000000000" pitchFamily="2" charset="2"/>
              <a:buChar char="v"/>
            </a:pPr>
            <a:endParaRPr lang="en-US" sz="2000" dirty="0">
              <a:latin typeface="+mj-lt"/>
            </a:endParaRPr>
          </a:p>
        </p:txBody>
      </p:sp>
    </p:spTree>
    <p:extLst>
      <p:ext uri="{BB962C8B-B14F-4D97-AF65-F5344CB8AC3E}">
        <p14:creationId xmlns:p14="http://schemas.microsoft.com/office/powerpoint/2010/main" val="389200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29265"/>
          </a:xfrm>
        </p:spPr>
        <p:txBody>
          <a:bodyPr>
            <a:normAutofit fontScale="90000"/>
          </a:bodyPr>
          <a:lstStyle/>
          <a:p>
            <a:pPr algn="ctr"/>
            <a:r>
              <a:rPr lang="en-US" b="1" dirty="0">
                <a:solidFill>
                  <a:srgbClr val="501215"/>
                </a:solidFill>
              </a:rPr>
              <a:t>RSS Feeds</a:t>
            </a:r>
          </a:p>
        </p:txBody>
      </p:sp>
      <p:sp>
        <p:nvSpPr>
          <p:cNvPr id="3" name="Content Placeholder 2"/>
          <p:cNvSpPr>
            <a:spLocks noGrp="1"/>
          </p:cNvSpPr>
          <p:nvPr>
            <p:ph idx="1"/>
          </p:nvPr>
        </p:nvSpPr>
        <p:spPr>
          <a:xfrm>
            <a:off x="339825" y="1504951"/>
            <a:ext cx="8432700" cy="4686123"/>
          </a:xfrm>
        </p:spPr>
        <p:txBody>
          <a:bodyPr>
            <a:noAutofit/>
          </a:bodyPr>
          <a:lstStyle/>
          <a:p>
            <a:pPr>
              <a:buFont typeface="Wingdings" panose="05000000000000000000" pitchFamily="2" charset="2"/>
              <a:buChar char="Ø"/>
              <a:defRPr/>
            </a:pPr>
            <a:r>
              <a:rPr lang="en-US" sz="2800" dirty="0"/>
              <a:t>Stay informed on process and form changes that affect these functions.  </a:t>
            </a:r>
          </a:p>
          <a:p>
            <a:pPr marL="457200" lvl="1" indent="0">
              <a:buNone/>
            </a:pPr>
            <a:endParaRPr lang="en-US" sz="1600" dirty="0"/>
          </a:p>
          <a:p>
            <a:pPr>
              <a:buFont typeface="Wingdings" panose="05000000000000000000" pitchFamily="2" charset="2"/>
              <a:buChar char="Ø"/>
            </a:pPr>
            <a:r>
              <a:rPr lang="en-US" sz="2800" dirty="0"/>
              <a:t>Instructions for setting up an RSS feed can be found at the following office links:</a:t>
            </a:r>
          </a:p>
          <a:p>
            <a:pPr>
              <a:buFont typeface="Wingdings" panose="05000000000000000000" pitchFamily="2" charset="2"/>
              <a:buChar char="Ø"/>
            </a:pPr>
            <a:endParaRPr lang="en-US" sz="1100" dirty="0"/>
          </a:p>
          <a:p>
            <a:pPr marL="796925" indent="-457200">
              <a:buFont typeface="Arial" panose="020B0604020202020204" pitchFamily="34" charset="0"/>
              <a:buChar char="•"/>
            </a:pPr>
            <a:r>
              <a:rPr lang="en-US" sz="2800" u="sng" dirty="0">
                <a:hlinkClick r:id="rId2"/>
              </a:rPr>
              <a:t>How to Add RSS Feed for AP</a:t>
            </a:r>
            <a:endParaRPr lang="en-US" sz="2800" dirty="0"/>
          </a:p>
          <a:p>
            <a:pPr marL="0" indent="0">
              <a:buFontTx/>
              <a:buNone/>
              <a:defRPr/>
            </a:pPr>
            <a:endParaRPr lang="en-US" sz="1400" dirty="0"/>
          </a:p>
          <a:p>
            <a:pPr marL="796925" indent="-457200">
              <a:buFont typeface="Arial" panose="020B0604020202020204" pitchFamily="34" charset="0"/>
              <a:buChar char="•"/>
            </a:pPr>
            <a:r>
              <a:rPr lang="en-US" sz="2800" u="sng" dirty="0">
                <a:hlinkClick r:id="rId3"/>
              </a:rPr>
              <a:t>How to Add RSS Feed for Travel</a:t>
            </a:r>
            <a:endParaRPr lang="en-US" sz="2800" u="sng" dirty="0"/>
          </a:p>
          <a:p>
            <a:pPr marL="625475" indent="-285750">
              <a:buFont typeface="Arial" panose="020B0604020202020204" pitchFamily="34" charset="0"/>
              <a:buChar char="•"/>
            </a:pPr>
            <a:endParaRPr lang="en-US" sz="1400" u="sng" dirty="0"/>
          </a:p>
          <a:p>
            <a:pPr marL="796925" indent="-457200">
              <a:buFont typeface="Arial" panose="020B0604020202020204" pitchFamily="34" charset="0"/>
              <a:buChar char="•"/>
            </a:pPr>
            <a:r>
              <a:rPr lang="en-US" sz="2800" u="sng" dirty="0">
                <a:hlinkClick r:id="rId4"/>
              </a:rPr>
              <a:t>How to Add RSS Feed for Purchasing</a:t>
            </a:r>
            <a:endParaRPr lang="en-US" sz="2800" u="sng" dirty="0"/>
          </a:p>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376465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2147"/>
            <a:ext cx="9144000" cy="560439"/>
          </a:xfrm>
        </p:spPr>
        <p:txBody>
          <a:bodyPr>
            <a:normAutofit fontScale="90000"/>
          </a:bodyPr>
          <a:lstStyle/>
          <a:p>
            <a:pPr algn="ctr"/>
            <a:r>
              <a:rPr lang="en-US" b="1" dirty="0">
                <a:solidFill>
                  <a:srgbClr val="501215"/>
                </a:solidFill>
              </a:rPr>
              <a:t>Procurement Updates</a:t>
            </a:r>
          </a:p>
        </p:txBody>
      </p:sp>
      <p:sp>
        <p:nvSpPr>
          <p:cNvPr id="4" name="Content Placeholder 3"/>
          <p:cNvSpPr>
            <a:spLocks noGrp="1"/>
          </p:cNvSpPr>
          <p:nvPr>
            <p:ph idx="1"/>
          </p:nvPr>
        </p:nvSpPr>
        <p:spPr>
          <a:xfrm>
            <a:off x="0" y="899652"/>
            <a:ext cx="9144000" cy="6516216"/>
          </a:xfrm>
        </p:spPr>
        <p:txBody>
          <a:bodyPr>
            <a:normAutofit/>
          </a:bodyPr>
          <a:lstStyle/>
          <a:p>
            <a:pPr marL="457200" lvl="1" indent="-457200">
              <a:spcBef>
                <a:spcPts val="1300"/>
              </a:spcBef>
              <a:buFont typeface="Wingdings" panose="05000000000000000000" pitchFamily="2" charset="2"/>
              <a:buChar char="v"/>
            </a:pPr>
            <a:endParaRPr lang="en-US" sz="800" b="1" dirty="0"/>
          </a:p>
          <a:p>
            <a:pPr marL="457200" lvl="1" indent="-457200">
              <a:spcBef>
                <a:spcPts val="1300"/>
              </a:spcBef>
              <a:buFont typeface="Wingdings" panose="05000000000000000000" pitchFamily="2" charset="2"/>
              <a:buChar char="v"/>
            </a:pPr>
            <a:r>
              <a:rPr lang="en-US" sz="3400" dirty="0"/>
              <a:t>If a vendor hasn’t been used or updated for 2+years, it has been blocked and you will need to obtain a new vendor maintenance form located on the purchasing site in the forms tab under </a:t>
            </a:r>
            <a:r>
              <a:rPr lang="en-US" sz="3400" dirty="0">
                <a:hlinkClick r:id="rId2"/>
              </a:rPr>
              <a:t>vendor maintenance</a:t>
            </a:r>
            <a:r>
              <a:rPr lang="en-US" sz="3400" dirty="0"/>
              <a:t>.</a:t>
            </a:r>
          </a:p>
          <a:p>
            <a:pPr marL="457200" lvl="1" indent="-457200">
              <a:spcBef>
                <a:spcPts val="1300"/>
              </a:spcBef>
              <a:buFont typeface="Wingdings" panose="05000000000000000000" pitchFamily="2" charset="2"/>
              <a:buChar char="v"/>
            </a:pPr>
            <a:r>
              <a:rPr lang="en-US" sz="3400" dirty="0"/>
              <a:t>A vendor update must be processed before you are able to do a PO or process a payment request.  </a:t>
            </a:r>
          </a:p>
          <a:p>
            <a:pPr marL="457200" lvl="1" indent="-457200">
              <a:spcBef>
                <a:spcPts val="1300"/>
              </a:spcBef>
              <a:buFont typeface="Wingdings" panose="05000000000000000000" pitchFamily="2" charset="2"/>
              <a:buChar char="v"/>
            </a:pPr>
            <a:r>
              <a:rPr lang="en-US" sz="3400" dirty="0" err="1"/>
              <a:t>PaymentWorks</a:t>
            </a:r>
            <a:r>
              <a:rPr lang="en-US" sz="3400" dirty="0"/>
              <a:t> Updates</a:t>
            </a:r>
          </a:p>
          <a:p>
            <a:pPr marL="457200" lvl="1" indent="-457200">
              <a:spcBef>
                <a:spcPts val="1300"/>
              </a:spcBef>
              <a:buFont typeface="Wingdings" panose="05000000000000000000" pitchFamily="2" charset="2"/>
              <a:buChar char="v"/>
            </a:pPr>
            <a:r>
              <a:rPr lang="en-US" sz="3400" dirty="0"/>
              <a:t>Live stream via Skype</a:t>
            </a:r>
          </a:p>
          <a:p>
            <a:pPr marL="457200" lvl="1" indent="-457200">
              <a:spcBef>
                <a:spcPts val="1300"/>
              </a:spcBef>
              <a:buFont typeface="Wingdings" panose="05000000000000000000" pitchFamily="2" charset="2"/>
              <a:buChar char="v"/>
            </a:pPr>
            <a:r>
              <a:rPr lang="en-US" sz="3400" dirty="0"/>
              <a:t>HUB Updates</a:t>
            </a:r>
          </a:p>
        </p:txBody>
      </p:sp>
    </p:spTree>
    <p:extLst>
      <p:ext uri="{BB962C8B-B14F-4D97-AF65-F5344CB8AC3E}">
        <p14:creationId xmlns:p14="http://schemas.microsoft.com/office/powerpoint/2010/main" val="356644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5834"/>
            <a:ext cx="9143999" cy="1166070"/>
          </a:xfrm>
        </p:spPr>
        <p:txBody>
          <a:bodyPr/>
          <a:lstStyle/>
          <a:p>
            <a:pPr algn="ctr"/>
            <a:r>
              <a:rPr lang="en-US" b="1" dirty="0">
                <a:solidFill>
                  <a:srgbClr val="501215"/>
                </a:solidFill>
              </a:rPr>
              <a:t>Meeting Reminders</a:t>
            </a:r>
          </a:p>
        </p:txBody>
      </p:sp>
      <p:sp>
        <p:nvSpPr>
          <p:cNvPr id="3" name="Content Placeholder 2"/>
          <p:cNvSpPr>
            <a:spLocks noGrp="1"/>
          </p:cNvSpPr>
          <p:nvPr>
            <p:ph idx="1"/>
          </p:nvPr>
        </p:nvSpPr>
        <p:spPr>
          <a:xfrm>
            <a:off x="539352" y="713064"/>
            <a:ext cx="8065294" cy="5998129"/>
          </a:xfrm>
        </p:spPr>
        <p:txBody>
          <a:bodyPr>
            <a:normAutofit/>
          </a:bodyPr>
          <a:lstStyle/>
          <a:p>
            <a:pPr>
              <a:buFont typeface="Wingdings" panose="05000000000000000000" pitchFamily="2" charset="2"/>
              <a:buChar char="v"/>
              <a:defRPr/>
            </a:pPr>
            <a:r>
              <a:rPr lang="en-US" sz="2800" b="1" dirty="0"/>
              <a:t> </a:t>
            </a:r>
            <a:r>
              <a:rPr lang="en-US" sz="2800" dirty="0"/>
              <a:t>Questions are welcome and encouraged at any time.</a:t>
            </a:r>
          </a:p>
          <a:p>
            <a:pPr>
              <a:buFont typeface="Wingdings" panose="05000000000000000000" pitchFamily="2" charset="2"/>
              <a:buChar char="v"/>
            </a:pPr>
            <a:r>
              <a:rPr lang="en-US" sz="2800" dirty="0"/>
              <a:t> Raise your hand and wait for the microphone – so all can hear. Otherwise you’ll just have to repeat it.  </a:t>
            </a:r>
          </a:p>
          <a:p>
            <a:pPr>
              <a:buFont typeface="Wingdings" panose="05000000000000000000" pitchFamily="2" charset="2"/>
              <a:buChar char="v"/>
              <a:defRPr/>
            </a:pPr>
            <a:r>
              <a:rPr lang="en-US" sz="2800" dirty="0"/>
              <a:t> State your name and department – let’s all get to know who each other is.  This is a good start. </a:t>
            </a:r>
          </a:p>
          <a:p>
            <a:pPr>
              <a:buFont typeface="Wingdings" panose="05000000000000000000" pitchFamily="2" charset="2"/>
              <a:buChar char="v"/>
              <a:defRPr/>
            </a:pPr>
            <a:r>
              <a:rPr lang="en-US" sz="2800" dirty="0"/>
              <a:t>All questions and answers will be included in the final presentation when posted to the PSS website. </a:t>
            </a:r>
          </a:p>
          <a:p>
            <a:pPr>
              <a:buFont typeface="Wingdings" panose="05000000000000000000" pitchFamily="2" charset="2"/>
              <a:buChar char="v"/>
              <a:defRPr/>
            </a:pPr>
            <a:r>
              <a:rPr lang="en-US" sz="2800" dirty="0"/>
              <a:t>NEW ATTENDEES – There is a lot of information covered in these meetings.  You can review the last four </a:t>
            </a:r>
            <a:r>
              <a:rPr lang="en-US" sz="2800" dirty="0">
                <a:hlinkClick r:id="rId2"/>
              </a:rPr>
              <a:t>FS Updates Presentations</a:t>
            </a:r>
            <a:r>
              <a:rPr lang="en-US" sz="2800" dirty="0"/>
              <a:t> for a good foundation on how to interface with Financial Services.  </a:t>
            </a:r>
          </a:p>
          <a:p>
            <a:pPr marL="0" indent="0">
              <a:buNone/>
            </a:pPr>
            <a:endParaRPr lang="en-US" sz="1000" b="1" dirty="0">
              <a:latin typeface="+mj-lt"/>
            </a:endParaRPr>
          </a:p>
          <a:p>
            <a:pPr marL="0" lvl="1" indent="0">
              <a:buNone/>
              <a:defRPr/>
            </a:pPr>
            <a:endParaRPr lang="en-US" b="1" dirty="0"/>
          </a:p>
          <a:p>
            <a:pPr>
              <a:buFont typeface="Wingdings" panose="05000000000000000000" pitchFamily="2" charset="2"/>
              <a:buChar char="v"/>
            </a:pPr>
            <a:endParaRPr lang="en-US" sz="2000" dirty="0">
              <a:latin typeface="+mj-lt"/>
            </a:endParaRPr>
          </a:p>
        </p:txBody>
      </p:sp>
    </p:spTree>
    <p:extLst>
      <p:ext uri="{BB962C8B-B14F-4D97-AF65-F5344CB8AC3E}">
        <p14:creationId xmlns:p14="http://schemas.microsoft.com/office/powerpoint/2010/main" val="346909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45057"/>
            <a:ext cx="9143999" cy="919466"/>
          </a:xfrm>
        </p:spPr>
        <p:txBody>
          <a:bodyPr>
            <a:normAutofit/>
          </a:bodyPr>
          <a:lstStyle/>
          <a:p>
            <a:pPr algn="ctr"/>
            <a:r>
              <a:rPr lang="en-US" sz="4400" b="1" dirty="0">
                <a:solidFill>
                  <a:srgbClr val="501215"/>
                </a:solidFill>
              </a:rPr>
              <a:t>Texas State University – HUB Program</a:t>
            </a:r>
            <a:endParaRPr lang="en-US" b="1" dirty="0">
              <a:solidFill>
                <a:srgbClr val="501215"/>
              </a:solidFill>
            </a:endParaRPr>
          </a:p>
        </p:txBody>
      </p:sp>
      <p:sp>
        <p:nvSpPr>
          <p:cNvPr id="3" name="Content Placeholder 2"/>
          <p:cNvSpPr>
            <a:spLocks noGrp="1"/>
          </p:cNvSpPr>
          <p:nvPr>
            <p:ph idx="1"/>
          </p:nvPr>
        </p:nvSpPr>
        <p:spPr>
          <a:xfrm>
            <a:off x="539351" y="1400552"/>
            <a:ext cx="8065294" cy="5349628"/>
          </a:xfrm>
        </p:spPr>
        <p:txBody>
          <a:bodyPr>
            <a:normAutofit/>
          </a:bodyPr>
          <a:lstStyle/>
          <a:p>
            <a:pPr marL="0" indent="0">
              <a:buNone/>
            </a:pPr>
            <a:endParaRPr lang="en-US" sz="1000" b="1" dirty="0">
              <a:latin typeface="+mj-lt"/>
            </a:endParaRPr>
          </a:p>
          <a:p>
            <a:pPr marL="0" lvl="1" indent="0">
              <a:buNone/>
              <a:defRPr/>
            </a:pPr>
            <a:endParaRPr lang="en-US" dirty="0"/>
          </a:p>
          <a:p>
            <a:pPr marL="461963" lvl="1" indent="-461963">
              <a:buFont typeface="Wingdings" panose="05000000000000000000" pitchFamily="2" charset="2"/>
              <a:buChar char="v"/>
              <a:defRPr/>
            </a:pPr>
            <a:r>
              <a:rPr lang="en-US" sz="2800" dirty="0"/>
              <a:t>Overall expenditures up</a:t>
            </a:r>
          </a:p>
          <a:p>
            <a:pPr marL="457200" indent="-457200">
              <a:buFont typeface="Wingdings" panose="05000000000000000000" pitchFamily="2" charset="2"/>
              <a:buChar char="v"/>
            </a:pPr>
            <a:r>
              <a:rPr lang="en-US" sz="2800" dirty="0"/>
              <a:t>Texas State exceeded the statewide HUB participation published with the semi-annual report for the first six months of FY18 </a:t>
            </a:r>
          </a:p>
          <a:p>
            <a:pPr marL="457200" indent="-457200">
              <a:buFont typeface="Wingdings" panose="05000000000000000000" pitchFamily="2" charset="2"/>
              <a:buChar char="v"/>
            </a:pPr>
            <a:r>
              <a:rPr lang="en-US" sz="2800" dirty="0"/>
              <a:t>How we compare to our peer universities </a:t>
            </a:r>
          </a:p>
        </p:txBody>
      </p:sp>
    </p:spTree>
    <p:extLst>
      <p:ext uri="{BB962C8B-B14F-4D97-AF65-F5344CB8AC3E}">
        <p14:creationId xmlns:p14="http://schemas.microsoft.com/office/powerpoint/2010/main" val="217382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95193"/>
            <a:ext cx="9143999" cy="755598"/>
          </a:xfrm>
        </p:spPr>
        <p:txBody>
          <a:bodyPr>
            <a:noAutofit/>
          </a:bodyPr>
          <a:lstStyle/>
          <a:p>
            <a:pPr algn="ctr"/>
            <a:r>
              <a:rPr lang="en-US" sz="4000" b="1" dirty="0">
                <a:solidFill>
                  <a:srgbClr val="501215"/>
                </a:solidFill>
              </a:rPr>
              <a:t>Texas State University - HUB Goals</a:t>
            </a:r>
          </a:p>
        </p:txBody>
      </p:sp>
      <p:graphicFrame>
        <p:nvGraphicFramePr>
          <p:cNvPr id="5" name="Content Placeholder 4">
            <a:extLst>
              <a:ext uri="{FF2B5EF4-FFF2-40B4-BE49-F238E27FC236}">
                <a16:creationId xmlns:a16="http://schemas.microsoft.com/office/drawing/2014/main" id="{3E522E8C-251B-4F1F-ABF8-0B97E909C71D}"/>
              </a:ext>
            </a:extLst>
          </p:cNvPr>
          <p:cNvGraphicFramePr>
            <a:graphicFrameLocks noGrp="1"/>
          </p:cNvGraphicFramePr>
          <p:nvPr>
            <p:ph idx="1"/>
            <p:extLst/>
          </p:nvPr>
        </p:nvGraphicFramePr>
        <p:xfrm>
          <a:off x="1" y="850791"/>
          <a:ext cx="9143999" cy="6007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180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675861"/>
          </a:xfrm>
        </p:spPr>
        <p:txBody>
          <a:bodyPr>
            <a:noAutofit/>
          </a:bodyPr>
          <a:lstStyle/>
          <a:p>
            <a:pPr algn="ctr"/>
            <a:r>
              <a:rPr lang="en-US" sz="4000" b="1" dirty="0">
                <a:solidFill>
                  <a:srgbClr val="501215"/>
                </a:solidFill>
              </a:rPr>
              <a:t>Texas State University - FY18 HUB Participation</a:t>
            </a:r>
          </a:p>
        </p:txBody>
      </p:sp>
      <p:graphicFrame>
        <p:nvGraphicFramePr>
          <p:cNvPr id="10" name="Content Placeholder 9">
            <a:extLst>
              <a:ext uri="{FF2B5EF4-FFF2-40B4-BE49-F238E27FC236}">
                <a16:creationId xmlns:a16="http://schemas.microsoft.com/office/drawing/2014/main" id="{7E1F523E-C873-441E-8ADB-BAF05004860C}"/>
              </a:ext>
            </a:extLst>
          </p:cNvPr>
          <p:cNvGraphicFramePr>
            <a:graphicFrameLocks noGrp="1"/>
          </p:cNvGraphicFramePr>
          <p:nvPr>
            <p:ph idx="1"/>
            <p:extLst/>
          </p:nvPr>
        </p:nvGraphicFramePr>
        <p:xfrm>
          <a:off x="2" y="874643"/>
          <a:ext cx="9143998" cy="5983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287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675861"/>
          </a:xfrm>
        </p:spPr>
        <p:txBody>
          <a:bodyPr>
            <a:noAutofit/>
          </a:bodyPr>
          <a:lstStyle/>
          <a:p>
            <a:pPr algn="ctr"/>
            <a:r>
              <a:rPr lang="en-US" sz="4000" b="1" dirty="0">
                <a:solidFill>
                  <a:srgbClr val="501215"/>
                </a:solidFill>
              </a:rPr>
              <a:t>Texas State University - Participation by Division</a:t>
            </a:r>
          </a:p>
        </p:txBody>
      </p:sp>
      <p:graphicFrame>
        <p:nvGraphicFramePr>
          <p:cNvPr id="7" name="Chart 6">
            <a:extLst>
              <a:ext uri="{FF2B5EF4-FFF2-40B4-BE49-F238E27FC236}">
                <a16:creationId xmlns:a16="http://schemas.microsoft.com/office/drawing/2014/main" id="{3E522E8C-251B-4F1F-ABF8-0B97E909C71D}"/>
              </a:ext>
            </a:extLst>
          </p:cNvPr>
          <p:cNvGraphicFramePr>
            <a:graphicFrameLocks/>
          </p:cNvGraphicFramePr>
          <p:nvPr>
            <p:extLst/>
          </p:nvPr>
        </p:nvGraphicFramePr>
        <p:xfrm>
          <a:off x="0" y="795130"/>
          <a:ext cx="9000743" cy="6062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3116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707666"/>
          </a:xfrm>
        </p:spPr>
        <p:txBody>
          <a:bodyPr>
            <a:noAutofit/>
          </a:bodyPr>
          <a:lstStyle/>
          <a:p>
            <a:pPr algn="ctr"/>
            <a:r>
              <a:rPr lang="en-US" sz="4000" b="1" dirty="0">
                <a:solidFill>
                  <a:srgbClr val="501215"/>
                </a:solidFill>
              </a:rPr>
              <a:t>Texas State University - Participation by Category</a:t>
            </a:r>
          </a:p>
        </p:txBody>
      </p:sp>
      <p:graphicFrame>
        <p:nvGraphicFramePr>
          <p:cNvPr id="5" name="Content Placeholder 4">
            <a:extLst>
              <a:ext uri="{FF2B5EF4-FFF2-40B4-BE49-F238E27FC236}">
                <a16:creationId xmlns:a16="http://schemas.microsoft.com/office/drawing/2014/main" id="{7E1F523E-C873-441E-8ADB-BAF05004860C}"/>
              </a:ext>
            </a:extLst>
          </p:cNvPr>
          <p:cNvGraphicFramePr>
            <a:graphicFrameLocks noGrp="1"/>
          </p:cNvGraphicFramePr>
          <p:nvPr>
            <p:ph idx="1"/>
            <p:extLst/>
          </p:nvPr>
        </p:nvGraphicFramePr>
        <p:xfrm>
          <a:off x="0" y="707667"/>
          <a:ext cx="9143999" cy="6150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9290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5231"/>
          </a:xfrm>
        </p:spPr>
        <p:txBody>
          <a:bodyPr>
            <a:normAutofit/>
          </a:bodyPr>
          <a:lstStyle/>
          <a:p>
            <a:pPr algn="ctr"/>
            <a:r>
              <a:rPr lang="en-US" sz="4400" b="1" dirty="0">
                <a:solidFill>
                  <a:srgbClr val="501215"/>
                </a:solidFill>
              </a:rPr>
              <a:t>How we compare to our peer universities</a:t>
            </a:r>
          </a:p>
        </p:txBody>
      </p:sp>
      <p:sp>
        <p:nvSpPr>
          <p:cNvPr id="4" name="Content Placeholder 3"/>
          <p:cNvSpPr>
            <a:spLocks noGrp="1"/>
          </p:cNvSpPr>
          <p:nvPr>
            <p:ph idx="1"/>
          </p:nvPr>
        </p:nvSpPr>
        <p:spPr>
          <a:xfrm>
            <a:off x="163901" y="1200647"/>
            <a:ext cx="8816197" cy="5435206"/>
          </a:xfrm>
        </p:spPr>
        <p:txBody>
          <a:bodyPr>
            <a:normAutofit/>
          </a:bodyPr>
          <a:lstStyle/>
          <a:p>
            <a:r>
              <a:rPr lang="en-US" sz="2000" dirty="0"/>
              <a:t>On the published semi-annual list of the top fifty agencies by </a:t>
            </a:r>
            <a:r>
              <a:rPr lang="en-US" sz="2000" b="1" u="sng" dirty="0"/>
              <a:t>total expenditures</a:t>
            </a:r>
            <a:r>
              <a:rPr lang="en-US" sz="2000" u="sng" dirty="0"/>
              <a:t> </a:t>
            </a:r>
            <a:r>
              <a:rPr lang="en-US" sz="2000" dirty="0"/>
              <a:t>Texas State is number 16.</a:t>
            </a:r>
          </a:p>
          <a:p>
            <a:r>
              <a:rPr lang="en-US" sz="2000" dirty="0"/>
              <a:t>In regards to the </a:t>
            </a:r>
            <a:r>
              <a:rPr lang="en-US" sz="2000" b="1" u="sng" dirty="0"/>
              <a:t>HUB participation %</a:t>
            </a:r>
            <a:r>
              <a:rPr lang="en-US" sz="2000" u="sng" dirty="0"/>
              <a:t> </a:t>
            </a:r>
            <a:r>
              <a:rPr lang="en-US" sz="2000" dirty="0"/>
              <a:t>of expenditures, Texas State is number 28.</a:t>
            </a:r>
          </a:p>
          <a:p>
            <a:r>
              <a:rPr lang="en-US" sz="2000" dirty="0"/>
              <a:t>The following is the comparison of Texas State and our peer emerging research universities.</a:t>
            </a:r>
          </a:p>
          <a:p>
            <a:pPr marL="3548063" lvl="8" indent="0" defTabSz="817563">
              <a:buNone/>
              <a:tabLst>
                <a:tab pos="4348163" algn="l"/>
              </a:tabLst>
            </a:pPr>
            <a:r>
              <a:rPr lang="en-US" sz="2000" dirty="0"/>
              <a:t>	Ranked	%</a:t>
            </a:r>
          </a:p>
          <a:p>
            <a:pPr lvl="1"/>
            <a:r>
              <a:rPr lang="en-US" sz="2000" dirty="0"/>
              <a:t>University of Texas at San Antonio 	#6	30.10</a:t>
            </a:r>
          </a:p>
          <a:p>
            <a:pPr lvl="1"/>
            <a:r>
              <a:rPr lang="en-US" sz="2000" dirty="0"/>
              <a:t>University of Texas at Dallas 		#8	24.32</a:t>
            </a:r>
          </a:p>
          <a:p>
            <a:pPr lvl="1"/>
            <a:r>
              <a:rPr lang="en-US" sz="2000" dirty="0"/>
              <a:t>University of North Texas 		#10	23.08</a:t>
            </a:r>
          </a:p>
          <a:p>
            <a:pPr lvl="1"/>
            <a:r>
              <a:rPr lang="en-US" sz="2000" dirty="0"/>
              <a:t>Texas Tech University 			#14	20.67</a:t>
            </a:r>
          </a:p>
          <a:p>
            <a:pPr lvl="1"/>
            <a:r>
              <a:rPr lang="en-US" sz="2000" dirty="0"/>
              <a:t>University of Texas at El Paso 		#23	17.36</a:t>
            </a:r>
          </a:p>
          <a:p>
            <a:pPr lvl="1"/>
            <a:r>
              <a:rPr lang="en-US" sz="2000" b="1" dirty="0"/>
              <a:t>Texas State University	 		#28	16.00</a:t>
            </a:r>
          </a:p>
          <a:p>
            <a:pPr lvl="1"/>
            <a:r>
              <a:rPr lang="en-US" sz="2000" dirty="0"/>
              <a:t>University of Houston 			#30	15.43</a:t>
            </a:r>
          </a:p>
          <a:p>
            <a:pPr lvl="1"/>
            <a:r>
              <a:rPr lang="en-US" sz="2000" dirty="0"/>
              <a:t>University of Texas at Arlington 		#36	12.45</a:t>
            </a:r>
            <a:endParaRPr lang="en-US" sz="2000" b="1" dirty="0"/>
          </a:p>
        </p:txBody>
      </p:sp>
    </p:spTree>
    <p:extLst>
      <p:ext uri="{BB962C8B-B14F-4D97-AF65-F5344CB8AC3E}">
        <p14:creationId xmlns:p14="http://schemas.microsoft.com/office/powerpoint/2010/main" val="2872918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p:txBody>
          <a:bodyPr/>
          <a:lstStyle/>
          <a:p>
            <a:r>
              <a:rPr lang="en-US" dirty="0">
                <a:latin typeface="Arial" charset="0"/>
                <a:ea typeface="ＭＳ Ｐゴシック" charset="0"/>
                <a:cs typeface="ＭＳ Ｐゴシック" charset="0"/>
              </a:rPr>
              <a:t>IT Hardware/Software Procurement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100" y="2286000"/>
            <a:ext cx="6858000" cy="3086100"/>
          </a:xfrm>
        </p:spPr>
        <p:txBody>
          <a:bodyPr/>
          <a:lstStyle/>
          <a:p>
            <a:pPr marL="0" indent="0">
              <a:buNone/>
            </a:pPr>
            <a:r>
              <a:rPr lang="en-US" sz="1500" dirty="0"/>
              <a:t>IT Assistance Center (ITAC) – Cable Hott</a:t>
            </a:r>
          </a:p>
          <a:p>
            <a:pPr marL="0" indent="0">
              <a:buNone/>
            </a:pPr>
            <a:endParaRPr lang="en-US" sz="1500" dirty="0"/>
          </a:p>
          <a:p>
            <a:pPr marL="0" indent="0">
              <a:buNone/>
            </a:pPr>
            <a:r>
              <a:rPr lang="en-US" sz="1500" dirty="0"/>
              <a:t>IT Business Services – Jose Rodriguez</a:t>
            </a:r>
          </a:p>
          <a:p>
            <a:pPr marL="0" indent="0">
              <a:buNone/>
            </a:pPr>
            <a:endParaRPr lang="en-US" sz="1500" dirty="0"/>
          </a:p>
          <a:p>
            <a:pPr marL="0" indent="0">
              <a:buNone/>
            </a:pPr>
            <a:r>
              <a:rPr lang="en-US" sz="1500" dirty="0"/>
              <a:t>ADA – Dr. Milt Nielsen</a:t>
            </a:r>
          </a:p>
          <a:p>
            <a:pPr marL="0" indent="0">
              <a:buNone/>
            </a:pPr>
            <a:endParaRPr lang="en-US" sz="1500" dirty="0"/>
          </a:p>
          <a:p>
            <a:pPr marL="0" indent="0">
              <a:buNone/>
            </a:pPr>
            <a:r>
              <a:rPr lang="en-US" sz="1500" dirty="0"/>
              <a:t>Information Security Office – Jon Sowell</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pPr>
            <a:fld id="{B7CFA7D8-35C9-C54B-B306-E9537D7350C6}" type="slidenum">
              <a:rPr lang="en-US">
                <a:solidFill>
                  <a:srgbClr val="000000">
                    <a:tint val="75000"/>
                  </a:srgbClr>
                </a:solidFill>
                <a:latin typeface="Arial" charset="0"/>
                <a:ea typeface="ＭＳ Ｐゴシック" charset="0"/>
              </a:rPr>
              <a:pPr defTabSz="685800" eaLnBrk="0" fontAlgn="base" hangingPunct="0">
                <a:spcBef>
                  <a:spcPct val="0"/>
                </a:spcBef>
                <a:spcAft>
                  <a:spcPct val="0"/>
                </a:spcAft>
              </a:pPr>
              <a:t>37</a:t>
            </a:fld>
            <a:endParaRPr lang="en-US" dirty="0">
              <a:solidFill>
                <a:srgbClr val="000000">
                  <a:tint val="75000"/>
                </a:srgbClr>
              </a:solidFill>
              <a:latin typeface="Arial" charset="0"/>
              <a:ea typeface="ＭＳ Ｐゴシック" charset="0"/>
            </a:endParaRPr>
          </a:p>
        </p:txBody>
      </p:sp>
      <p:sp>
        <p:nvSpPr>
          <p:cNvPr id="2" name="Title 1"/>
          <p:cNvSpPr>
            <a:spLocks noGrp="1"/>
          </p:cNvSpPr>
          <p:nvPr>
            <p:ph type="title"/>
          </p:nvPr>
        </p:nvSpPr>
        <p:spPr/>
        <p:txBody>
          <a:bodyPr/>
          <a:lstStyle/>
          <a:p>
            <a:r>
              <a:rPr lang="en-US" dirty="0"/>
              <a:t>Presenters</a:t>
            </a:r>
          </a:p>
        </p:txBody>
      </p:sp>
    </p:spTree>
    <p:extLst>
      <p:ext uri="{BB962C8B-B14F-4D97-AF65-F5344CB8AC3E}">
        <p14:creationId xmlns:p14="http://schemas.microsoft.com/office/powerpoint/2010/main" val="2552696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90C6-9E52-4F13-8142-9F4DAEEC5C8B}"/>
              </a:ext>
            </a:extLst>
          </p:cNvPr>
          <p:cNvSpPr>
            <a:spLocks noGrp="1"/>
          </p:cNvSpPr>
          <p:nvPr>
            <p:ph type="title"/>
          </p:nvPr>
        </p:nvSpPr>
        <p:spPr>
          <a:xfrm>
            <a:off x="2057400" y="1085850"/>
            <a:ext cx="6858000" cy="857250"/>
          </a:xfrm>
        </p:spPr>
        <p:txBody>
          <a:bodyPr/>
          <a:lstStyle/>
          <a:p>
            <a:r>
              <a:rPr lang="en-US" dirty="0"/>
              <a:t>Hardware</a:t>
            </a:r>
          </a:p>
        </p:txBody>
      </p:sp>
      <p:sp>
        <p:nvSpPr>
          <p:cNvPr id="4" name="Slide Number Placeholder 3">
            <a:extLst>
              <a:ext uri="{FF2B5EF4-FFF2-40B4-BE49-F238E27FC236}">
                <a16:creationId xmlns:a16="http://schemas.microsoft.com/office/drawing/2014/main" id="{94EA40C2-A449-4E7B-8035-F783640936FF}"/>
              </a:ext>
            </a:extLst>
          </p:cNvPr>
          <p:cNvSpPr>
            <a:spLocks noGrp="1"/>
          </p:cNvSpPr>
          <p:nvPr>
            <p:ph type="sldNum" sz="quarter" idx="10"/>
          </p:nvPr>
        </p:nvSpPr>
        <p:spPr/>
        <p:txBody>
          <a:bodyPr/>
          <a:lstStyle/>
          <a:p>
            <a:fld id="{B7CFA7D8-35C9-C54B-B306-E9537D7350C6}" type="slidenum">
              <a:rPr lang="en-US" smtClean="0"/>
              <a:t>38</a:t>
            </a:fld>
            <a:endParaRPr lang="en-US" dirty="0"/>
          </a:p>
        </p:txBody>
      </p:sp>
      <p:sp>
        <p:nvSpPr>
          <p:cNvPr id="7" name="Content Placeholder 2">
            <a:extLst>
              <a:ext uri="{FF2B5EF4-FFF2-40B4-BE49-F238E27FC236}">
                <a16:creationId xmlns:a16="http://schemas.microsoft.com/office/drawing/2014/main" id="{B29E3DF3-8056-4646-AA8D-A6430E703874}"/>
              </a:ext>
            </a:extLst>
          </p:cNvPr>
          <p:cNvSpPr>
            <a:spLocks noGrp="1"/>
          </p:cNvSpPr>
          <p:nvPr>
            <p:ph idx="1"/>
          </p:nvPr>
        </p:nvSpPr>
        <p:spPr>
          <a:xfrm>
            <a:off x="1943100" y="1946910"/>
            <a:ext cx="6858000" cy="3086100"/>
          </a:xfrm>
        </p:spPr>
        <p:txBody>
          <a:bodyPr/>
          <a:lstStyle/>
          <a:p>
            <a:pPr marL="257175" indent="-257175">
              <a:buFont typeface="Arial" panose="020B0604020202020204" pitchFamily="34" charset="0"/>
              <a:buChar char="•"/>
            </a:pPr>
            <a:r>
              <a:rPr lang="en-US" sz="1500" dirty="0"/>
              <a:t>Changes to the CRP Models</a:t>
            </a:r>
          </a:p>
          <a:p>
            <a:pPr marL="257175" indent="-257175">
              <a:buFont typeface="Arial" panose="020B0604020202020204" pitchFamily="34" charset="0"/>
              <a:buChar char="•"/>
            </a:pPr>
            <a:r>
              <a:rPr lang="en-US" sz="1500" dirty="0"/>
              <a:t>PC models are getting 8</a:t>
            </a:r>
            <a:r>
              <a:rPr lang="en-US" sz="1500" baseline="30000" dirty="0"/>
              <a:t>th</a:t>
            </a:r>
            <a:r>
              <a:rPr lang="en-US" sz="1500" dirty="0"/>
              <a:t> generation Intel CPU’s </a:t>
            </a:r>
          </a:p>
          <a:p>
            <a:pPr marL="257175" indent="-257175">
              <a:buFont typeface="Arial" panose="020B0604020202020204" pitchFamily="34" charset="0"/>
              <a:buChar char="•"/>
            </a:pPr>
            <a:r>
              <a:rPr lang="en-US" sz="1500" dirty="0"/>
              <a:t>Many went from 4 to 6 core processors, which means performance when you need it and energy efficiency when you don’t</a:t>
            </a:r>
          </a:p>
          <a:p>
            <a:pPr marL="257175" indent="-257175">
              <a:buFont typeface="Arial" panose="020B0604020202020204" pitchFamily="34" charset="0"/>
              <a:buChar char="•"/>
            </a:pPr>
            <a:r>
              <a:rPr lang="en-US" sz="1500" dirty="0"/>
              <a:t>Base model iMac now has been upgraded to fusion drive</a:t>
            </a:r>
          </a:p>
          <a:p>
            <a:r>
              <a:rPr lang="en-US" sz="1500" dirty="0">
                <a:cs typeface="Arial"/>
              </a:rPr>
              <a:t>New standard pending approval.  XPS 13” 2-in-1</a:t>
            </a:r>
          </a:p>
        </p:txBody>
      </p:sp>
      <p:pic>
        <p:nvPicPr>
          <p:cNvPr id="8" name="Picture 7" descr="A close up of a computer&#10;&#10;Description generated with very high confidence">
            <a:extLst>
              <a:ext uri="{FF2B5EF4-FFF2-40B4-BE49-F238E27FC236}">
                <a16:creationId xmlns:a16="http://schemas.microsoft.com/office/drawing/2014/main" id="{B7CB9AAA-4076-4DB5-8C61-84AB95B2FCE9}"/>
              </a:ext>
            </a:extLst>
          </p:cNvPr>
          <p:cNvPicPr>
            <a:picLocks noChangeAspect="1"/>
          </p:cNvPicPr>
          <p:nvPr/>
        </p:nvPicPr>
        <p:blipFill>
          <a:blip r:embed="rId2"/>
          <a:stretch>
            <a:fillRect/>
          </a:stretch>
        </p:blipFill>
        <p:spPr>
          <a:xfrm>
            <a:off x="2400300" y="3714750"/>
            <a:ext cx="5866921" cy="2057074"/>
          </a:xfrm>
          <a:prstGeom prst="rect">
            <a:avLst/>
          </a:prstGeom>
        </p:spPr>
      </p:pic>
    </p:spTree>
    <p:extLst>
      <p:ext uri="{BB962C8B-B14F-4D97-AF65-F5344CB8AC3E}">
        <p14:creationId xmlns:p14="http://schemas.microsoft.com/office/powerpoint/2010/main" val="4234704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6239-957A-4D67-BE08-E83039590EA8}"/>
              </a:ext>
            </a:extLst>
          </p:cNvPr>
          <p:cNvSpPr>
            <a:spLocks noGrp="1"/>
          </p:cNvSpPr>
          <p:nvPr>
            <p:ph type="title"/>
          </p:nvPr>
        </p:nvSpPr>
        <p:spPr/>
        <p:txBody>
          <a:bodyPr/>
          <a:lstStyle/>
          <a:p>
            <a:r>
              <a:rPr lang="en-US" dirty="0"/>
              <a:t>How do I buy it?</a:t>
            </a:r>
          </a:p>
        </p:txBody>
      </p:sp>
      <p:sp>
        <p:nvSpPr>
          <p:cNvPr id="3" name="Content Placeholder 2">
            <a:extLst>
              <a:ext uri="{FF2B5EF4-FFF2-40B4-BE49-F238E27FC236}">
                <a16:creationId xmlns:a16="http://schemas.microsoft.com/office/drawing/2014/main" id="{B994A54C-B9C6-4E11-AD37-BF64F50EADB1}"/>
              </a:ext>
            </a:extLst>
          </p:cNvPr>
          <p:cNvSpPr>
            <a:spLocks noGrp="1"/>
          </p:cNvSpPr>
          <p:nvPr>
            <p:ph idx="1"/>
          </p:nvPr>
        </p:nvSpPr>
        <p:spPr>
          <a:xfrm>
            <a:off x="1885950" y="2343150"/>
            <a:ext cx="6724650" cy="3086100"/>
          </a:xfrm>
        </p:spPr>
        <p:txBody>
          <a:bodyPr/>
          <a:lstStyle/>
          <a:p>
            <a:r>
              <a:rPr lang="en-US" sz="2100" dirty="0"/>
              <a:t>The new hardware workflow</a:t>
            </a:r>
            <a:endParaRPr lang="en-US" sz="2100" dirty="0">
              <a:cs typeface="Arial"/>
            </a:endParaRPr>
          </a:p>
          <a:p>
            <a:pPr marL="771525" lvl="1">
              <a:buFont typeface="Arial"/>
              <a:buChar char="•"/>
            </a:pPr>
            <a:r>
              <a:rPr lang="en-US" sz="1500" dirty="0"/>
              <a:t>We can buy it for you</a:t>
            </a:r>
            <a:endParaRPr lang="en-US" sz="1500" dirty="0">
              <a:cs typeface="Arial"/>
            </a:endParaRPr>
          </a:p>
          <a:p>
            <a:pPr marL="771525" lvl="1">
              <a:buFont typeface="Arial"/>
              <a:buChar char="•"/>
            </a:pPr>
            <a:r>
              <a:rPr lang="en-US" sz="1500" dirty="0"/>
              <a:t>Simple</a:t>
            </a:r>
            <a:r>
              <a:rPr lang="en-US" sz="1500" dirty="0">
                <a:cs typeface="Arial"/>
              </a:rPr>
              <a:t> process ordering hardware - just one form does it all!</a:t>
            </a:r>
          </a:p>
          <a:p>
            <a:pPr marL="771525" lvl="1">
              <a:buFont typeface="Arial"/>
              <a:buChar char="•"/>
            </a:pPr>
            <a:r>
              <a:rPr lang="en-US" sz="1500" dirty="0">
                <a:solidFill>
                  <a:schemeClr val="accent6">
                    <a:lumMod val="50000"/>
                  </a:schemeClr>
                </a:solidFill>
                <a:cs typeface="Arial"/>
                <a:hlinkClick r:id="rId2">
                  <a:extLst>
                    <a:ext uri="{A12FA001-AC4F-418D-AE19-62706E023703}">
                      <ahyp:hlinkClr xmlns:ahyp="http://schemas.microsoft.com/office/drawing/2018/hyperlinkcolor" val="tx"/>
                    </a:ext>
                  </a:extLst>
                </a:hlinkClick>
              </a:rPr>
              <a:t>https://itac.txstate.edu/forms/hardware-dfp-parts</a:t>
            </a:r>
            <a:r>
              <a:rPr lang="en-US" sz="1500" dirty="0">
                <a:solidFill>
                  <a:schemeClr val="accent6">
                    <a:lumMod val="50000"/>
                  </a:schemeClr>
                </a:solidFill>
                <a:cs typeface="Arial"/>
              </a:rPr>
              <a:t>   </a:t>
            </a:r>
          </a:p>
          <a:p>
            <a:pPr marL="771525" lvl="1">
              <a:buFont typeface="Arial"/>
              <a:buChar char="•"/>
            </a:pPr>
            <a:r>
              <a:rPr lang="en-US" sz="1500" dirty="0">
                <a:solidFill>
                  <a:schemeClr val="accent6">
                    <a:lumMod val="50000"/>
                  </a:schemeClr>
                </a:solidFill>
                <a:cs typeface="Arial"/>
                <a:hlinkClick r:id="rId3">
                  <a:extLst>
                    <a:ext uri="{A12FA001-AC4F-418D-AE19-62706E023703}">
                      <ahyp:hlinkClr xmlns:ahyp="http://schemas.microsoft.com/office/drawing/2018/hyperlinkcolor" val="tx"/>
                    </a:ext>
                  </a:extLst>
                </a:hlinkClick>
              </a:rPr>
              <a:t>https://itac.txstate.edu/forms/hardware-dfp-computer.html</a:t>
            </a:r>
            <a:r>
              <a:rPr lang="en-US" sz="1500" dirty="0">
                <a:solidFill>
                  <a:schemeClr val="accent6">
                    <a:lumMod val="50000"/>
                  </a:schemeClr>
                </a:solidFill>
                <a:cs typeface="Arial"/>
              </a:rPr>
              <a:t>   </a:t>
            </a:r>
          </a:p>
          <a:p>
            <a:pPr marL="771525" lvl="1">
              <a:buFont typeface="Arial"/>
              <a:buChar char="•"/>
            </a:pPr>
            <a:r>
              <a:rPr lang="en-US" sz="1500" dirty="0">
                <a:solidFill>
                  <a:schemeClr val="accent6">
                    <a:lumMod val="50000"/>
                  </a:schemeClr>
                </a:solidFill>
                <a:cs typeface="Arial"/>
                <a:hlinkClick r:id="rId4">
                  <a:extLst>
                    <a:ext uri="{A12FA001-AC4F-418D-AE19-62706E023703}">
                      <ahyp:hlinkClr xmlns:ahyp="http://schemas.microsoft.com/office/drawing/2018/hyperlinkcolor" val="tx"/>
                    </a:ext>
                  </a:extLst>
                </a:hlinkClick>
              </a:rPr>
              <a:t>https://itac.txstate.edu/forms/hardware-dfp-lab-server.html</a:t>
            </a:r>
            <a:r>
              <a:rPr lang="en-US" sz="1500" dirty="0">
                <a:solidFill>
                  <a:schemeClr val="accent6">
                    <a:lumMod val="50000"/>
                  </a:schemeClr>
                </a:solidFill>
                <a:cs typeface="Arial"/>
              </a:rPr>
              <a:t>  </a:t>
            </a:r>
            <a:endParaRPr lang="en-US" sz="1500" dirty="0">
              <a:solidFill>
                <a:schemeClr val="accent6">
                  <a:lumMod val="50000"/>
                </a:schemeClr>
              </a:solidFill>
            </a:endParaRPr>
          </a:p>
          <a:p>
            <a:endParaRPr lang="en-US" dirty="0"/>
          </a:p>
        </p:txBody>
      </p:sp>
      <p:sp>
        <p:nvSpPr>
          <p:cNvPr id="4" name="Slide Number Placeholder 3">
            <a:extLst>
              <a:ext uri="{FF2B5EF4-FFF2-40B4-BE49-F238E27FC236}">
                <a16:creationId xmlns:a16="http://schemas.microsoft.com/office/drawing/2014/main" id="{DADF3823-F75A-4E63-9309-84A80C0453FC}"/>
              </a:ext>
            </a:extLst>
          </p:cNvPr>
          <p:cNvSpPr>
            <a:spLocks noGrp="1"/>
          </p:cNvSpPr>
          <p:nvPr>
            <p:ph type="sldNum" sz="quarter" idx="10"/>
          </p:nvPr>
        </p:nvSpPr>
        <p:spPr/>
        <p:txBody>
          <a:bodyPr/>
          <a:lstStyle/>
          <a:p>
            <a:fld id="{B7CFA7D8-35C9-C54B-B306-E9537D7350C6}" type="slidenum">
              <a:rPr lang="en-US" smtClean="0"/>
              <a:t>39</a:t>
            </a:fld>
            <a:endParaRPr lang="en-US" dirty="0"/>
          </a:p>
        </p:txBody>
      </p:sp>
    </p:spTree>
    <p:extLst>
      <p:ext uri="{BB962C8B-B14F-4D97-AF65-F5344CB8AC3E}">
        <p14:creationId xmlns:p14="http://schemas.microsoft.com/office/powerpoint/2010/main" val="91311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81780"/>
            <a:ext cx="9144000" cy="629265"/>
          </a:xfrm>
        </p:spPr>
        <p:txBody>
          <a:bodyPr>
            <a:normAutofit fontScale="90000"/>
          </a:bodyPr>
          <a:lstStyle/>
          <a:p>
            <a:pPr algn="ctr"/>
            <a:r>
              <a:rPr lang="en-US" b="1" dirty="0">
                <a:solidFill>
                  <a:srgbClr val="501215"/>
                </a:solidFill>
              </a:rPr>
              <a:t>Travel &amp; Accounts Payable Updates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317" y="819400"/>
            <a:ext cx="3234032" cy="4185218"/>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1586" y="3293806"/>
            <a:ext cx="3724353" cy="2977580"/>
          </a:xfrm>
        </p:spPr>
      </p:pic>
    </p:spTree>
    <p:extLst>
      <p:ext uri="{BB962C8B-B14F-4D97-AF65-F5344CB8AC3E}">
        <p14:creationId xmlns:p14="http://schemas.microsoft.com/office/powerpoint/2010/main" val="3372367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D0B8-6BE7-4A8B-8B54-0736F66FBBD1}"/>
              </a:ext>
            </a:extLst>
          </p:cNvPr>
          <p:cNvSpPr>
            <a:spLocks noGrp="1"/>
          </p:cNvSpPr>
          <p:nvPr>
            <p:ph type="title"/>
          </p:nvPr>
        </p:nvSpPr>
        <p:spPr/>
        <p:txBody>
          <a:bodyPr/>
          <a:lstStyle/>
          <a:p>
            <a:r>
              <a:rPr lang="en-US" dirty="0">
                <a:cs typeface="Arial"/>
              </a:rPr>
              <a:t>Key Ordering Benefits</a:t>
            </a:r>
            <a:endParaRPr lang="en-US" dirty="0"/>
          </a:p>
        </p:txBody>
      </p:sp>
      <p:sp>
        <p:nvSpPr>
          <p:cNvPr id="3" name="Content Placeholder 2">
            <a:extLst>
              <a:ext uri="{FF2B5EF4-FFF2-40B4-BE49-F238E27FC236}">
                <a16:creationId xmlns:a16="http://schemas.microsoft.com/office/drawing/2014/main" id="{7EB80739-75F1-4DC2-8D39-DE09B892AB59}"/>
              </a:ext>
            </a:extLst>
          </p:cNvPr>
          <p:cNvSpPr>
            <a:spLocks noGrp="1"/>
          </p:cNvSpPr>
          <p:nvPr>
            <p:ph idx="1"/>
          </p:nvPr>
        </p:nvSpPr>
        <p:spPr>
          <a:xfrm>
            <a:off x="1943100" y="2228850"/>
            <a:ext cx="6667500" cy="3086100"/>
          </a:xfrm>
        </p:spPr>
        <p:txBody>
          <a:bodyPr/>
          <a:lstStyle/>
          <a:p>
            <a:r>
              <a:rPr lang="en-US" sz="2100" dirty="0">
                <a:cs typeface="Arial"/>
              </a:rPr>
              <a:t>Order process benefits</a:t>
            </a:r>
          </a:p>
          <a:p>
            <a:pPr marL="771525" lvl="1">
              <a:buChar char="•"/>
            </a:pPr>
            <a:r>
              <a:rPr lang="en-US" sz="1500" dirty="0">
                <a:cs typeface="Arial"/>
              </a:rPr>
              <a:t>Decreases chance of delayed orders</a:t>
            </a:r>
          </a:p>
          <a:p>
            <a:pPr marL="771525" lvl="1">
              <a:buChar char="•"/>
            </a:pPr>
            <a:r>
              <a:rPr lang="en-US" sz="1500" dirty="0">
                <a:cs typeface="Arial"/>
              </a:rPr>
              <a:t>Increases speed and efficiency of workflow by eliminating possible errors, such as GL, storage location values, and other mistakes common to IT equipment ordering</a:t>
            </a:r>
          </a:p>
          <a:p>
            <a:pPr marL="771525" lvl="1">
              <a:buChar char="•"/>
            </a:pPr>
            <a:r>
              <a:rPr lang="en-US" sz="1500" dirty="0">
                <a:cs typeface="Arial"/>
              </a:rPr>
              <a:t>Leverages IT Business Services’ dedicated IT procurement specialists</a:t>
            </a:r>
          </a:p>
          <a:p>
            <a:pPr marL="771525" lvl="1">
              <a:buChar char="•"/>
            </a:pPr>
            <a:r>
              <a:rPr lang="en-US" sz="1500" dirty="0">
                <a:cs typeface="Arial"/>
              </a:rPr>
              <a:t>Narrows the scope of computer models, allowing us to focus discounts on specific product lines and increase buying power with vendors</a:t>
            </a:r>
          </a:p>
          <a:p>
            <a:pPr marL="771525" lvl="1">
              <a:spcBef>
                <a:spcPts val="15"/>
              </a:spcBef>
              <a:buChar char="•"/>
            </a:pPr>
            <a:r>
              <a:rPr lang="en-US" sz="1500" dirty="0">
                <a:cs typeface="Arial"/>
              </a:rPr>
              <a:t>Better visibility tracking when vendor loses or cancels an order</a:t>
            </a:r>
            <a:endParaRPr lang="en-US" sz="1500" dirty="0"/>
          </a:p>
          <a:p>
            <a:pPr marL="771525" lvl="1">
              <a:spcBef>
                <a:spcPts val="15"/>
              </a:spcBef>
              <a:buChar char="•"/>
            </a:pPr>
            <a:r>
              <a:rPr lang="en-US" sz="1500" dirty="0">
                <a:cs typeface="Arial"/>
              </a:rPr>
              <a:t>Increased level of IT lifecycle support</a:t>
            </a:r>
          </a:p>
          <a:p>
            <a:pPr marL="771525" lvl="1">
              <a:buChar char="•"/>
            </a:pPr>
            <a:endParaRPr lang="en-US" dirty="0">
              <a:cs typeface="Arial"/>
            </a:endParaRPr>
          </a:p>
          <a:p>
            <a:pPr>
              <a:spcBef>
                <a:spcPts val="15"/>
              </a:spcBef>
            </a:pPr>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2B1491B4-6766-4313-82AA-CFD80C17C38D}"/>
              </a:ext>
            </a:extLst>
          </p:cNvPr>
          <p:cNvSpPr>
            <a:spLocks noGrp="1"/>
          </p:cNvSpPr>
          <p:nvPr>
            <p:ph type="sldNum" sz="quarter" idx="10"/>
          </p:nvPr>
        </p:nvSpPr>
        <p:spPr/>
        <p:txBody>
          <a:bodyPr/>
          <a:lstStyle/>
          <a:p>
            <a:fld id="{B7CFA7D8-35C9-C54B-B306-E9537D7350C6}" type="slidenum">
              <a:rPr lang="en-US" smtClean="0"/>
              <a:t>40</a:t>
            </a:fld>
            <a:endParaRPr lang="en-US" dirty="0"/>
          </a:p>
        </p:txBody>
      </p:sp>
    </p:spTree>
    <p:extLst>
      <p:ext uri="{BB962C8B-B14F-4D97-AF65-F5344CB8AC3E}">
        <p14:creationId xmlns:p14="http://schemas.microsoft.com/office/powerpoint/2010/main" val="605808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8E03-4DD9-4BB1-96DE-A6D8C026031A}"/>
              </a:ext>
            </a:extLst>
          </p:cNvPr>
          <p:cNvSpPr>
            <a:spLocks noGrp="1"/>
          </p:cNvSpPr>
          <p:nvPr>
            <p:ph type="title"/>
          </p:nvPr>
        </p:nvSpPr>
        <p:spPr/>
        <p:txBody>
          <a:bodyPr/>
          <a:lstStyle/>
          <a:p>
            <a:r>
              <a:rPr lang="en-US" dirty="0">
                <a:cs typeface="Arial"/>
              </a:rPr>
              <a:t>Why the change?</a:t>
            </a:r>
            <a:endParaRPr lang="en-US" dirty="0"/>
          </a:p>
        </p:txBody>
      </p:sp>
      <p:sp>
        <p:nvSpPr>
          <p:cNvPr id="3" name="Content Placeholder 2">
            <a:extLst>
              <a:ext uri="{FF2B5EF4-FFF2-40B4-BE49-F238E27FC236}">
                <a16:creationId xmlns:a16="http://schemas.microsoft.com/office/drawing/2014/main" id="{B86D8459-54C1-45FA-B859-4B182A089706}"/>
              </a:ext>
            </a:extLst>
          </p:cNvPr>
          <p:cNvSpPr>
            <a:spLocks noGrp="1"/>
          </p:cNvSpPr>
          <p:nvPr>
            <p:ph idx="1"/>
          </p:nvPr>
        </p:nvSpPr>
        <p:spPr>
          <a:xfrm>
            <a:off x="1943100" y="2286000"/>
            <a:ext cx="6667500" cy="3086100"/>
          </a:xfrm>
        </p:spPr>
        <p:txBody>
          <a:bodyPr/>
          <a:lstStyle/>
          <a:p>
            <a:r>
              <a:rPr lang="en-US" sz="1500" dirty="0">
                <a:cs typeface="Arial"/>
              </a:rPr>
              <a:t>A clearly defined process for all involved  </a:t>
            </a:r>
          </a:p>
          <a:p>
            <a:pPr marL="771525" lvl="1">
              <a:buFont typeface="Arial"/>
              <a:buChar char="•"/>
            </a:pPr>
            <a:r>
              <a:rPr lang="en-US" sz="1500" dirty="0">
                <a:cs typeface="Arial"/>
              </a:rPr>
              <a:t>Those who want IT-recommended equipment get a fast, simple process  </a:t>
            </a:r>
          </a:p>
          <a:p>
            <a:pPr marL="771525" lvl="1">
              <a:buFont typeface="Arial"/>
              <a:buChar char="•"/>
            </a:pPr>
            <a:r>
              <a:rPr lang="en-US" sz="1500" dirty="0">
                <a:cs typeface="Arial"/>
              </a:rPr>
              <a:t>Those who need quotes have the same level of service - with consultation and with cost savings</a:t>
            </a:r>
          </a:p>
          <a:p>
            <a:r>
              <a:rPr lang="en-US" sz="1500" dirty="0">
                <a:cs typeface="Arial"/>
              </a:rPr>
              <a:t>Vendor liaison</a:t>
            </a:r>
          </a:p>
          <a:p>
            <a:pPr marL="771525" lvl="1">
              <a:buFont typeface="Arial"/>
              <a:buChar char="•"/>
            </a:pPr>
            <a:r>
              <a:rPr lang="en-US" sz="1500" dirty="0">
                <a:cs typeface="Arial"/>
              </a:rPr>
              <a:t>Involving IT in quotes allows us to better understand how standards should be modified to meet changes in campus needs</a:t>
            </a:r>
          </a:p>
          <a:p>
            <a:pPr marL="771525" lvl="1">
              <a:buFont typeface="Arial"/>
              <a:buChar char="•"/>
            </a:pPr>
            <a:r>
              <a:rPr lang="en-US" sz="1500" dirty="0">
                <a:cs typeface="Arial"/>
              </a:rPr>
              <a:t>If something is working or not, we let them know</a:t>
            </a:r>
          </a:p>
          <a:p>
            <a:pPr marL="771525" lvl="1">
              <a:buFont typeface="Arial"/>
              <a:buChar char="•"/>
            </a:pPr>
            <a:r>
              <a:rPr lang="en-US" sz="1500" dirty="0">
                <a:cs typeface="Arial"/>
              </a:rPr>
              <a:t>Many products have been tested by IT and don’t meet standards</a:t>
            </a:r>
          </a:p>
          <a:p>
            <a:pPr marL="214313" indent="-214313">
              <a:lnSpc>
                <a:spcPct val="90000"/>
              </a:lnSpc>
              <a:spcBef>
                <a:spcPct val="0"/>
              </a:spcBef>
              <a:spcAft>
                <a:spcPts val="0"/>
              </a:spcAft>
              <a:buFont typeface="Arial"/>
              <a:buChar char="•"/>
            </a:pPr>
            <a:endParaRPr lang="en-US" dirty="0">
              <a:cs typeface="Arial"/>
            </a:endParaRPr>
          </a:p>
        </p:txBody>
      </p:sp>
      <p:sp>
        <p:nvSpPr>
          <p:cNvPr id="4" name="Slide Number Placeholder 3">
            <a:extLst>
              <a:ext uri="{FF2B5EF4-FFF2-40B4-BE49-F238E27FC236}">
                <a16:creationId xmlns:a16="http://schemas.microsoft.com/office/drawing/2014/main" id="{251096B0-659B-4114-95AD-FDF28F4C4BEB}"/>
              </a:ext>
            </a:extLst>
          </p:cNvPr>
          <p:cNvSpPr>
            <a:spLocks noGrp="1"/>
          </p:cNvSpPr>
          <p:nvPr>
            <p:ph type="sldNum" sz="quarter" idx="10"/>
          </p:nvPr>
        </p:nvSpPr>
        <p:spPr/>
        <p:txBody>
          <a:bodyPr/>
          <a:lstStyle/>
          <a:p>
            <a:fld id="{B7CFA7D8-35C9-C54B-B306-E9537D7350C6}" type="slidenum">
              <a:rPr lang="en-US" smtClean="0"/>
              <a:t>41</a:t>
            </a:fld>
            <a:endParaRPr lang="en-US" dirty="0"/>
          </a:p>
        </p:txBody>
      </p:sp>
    </p:spTree>
    <p:extLst>
      <p:ext uri="{BB962C8B-B14F-4D97-AF65-F5344CB8AC3E}">
        <p14:creationId xmlns:p14="http://schemas.microsoft.com/office/powerpoint/2010/main" val="199501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Review	</a:t>
            </a:r>
          </a:p>
        </p:txBody>
      </p:sp>
      <p:sp>
        <p:nvSpPr>
          <p:cNvPr id="3" name="Content Placeholder 2"/>
          <p:cNvSpPr>
            <a:spLocks noGrp="1"/>
          </p:cNvSpPr>
          <p:nvPr>
            <p:ph idx="1"/>
          </p:nvPr>
        </p:nvSpPr>
        <p:spPr>
          <a:xfrm>
            <a:off x="1943100" y="2343150"/>
            <a:ext cx="6667500" cy="3086100"/>
          </a:xfrm>
        </p:spPr>
        <p:txBody>
          <a:bodyPr/>
          <a:lstStyle/>
          <a:p>
            <a:r>
              <a:rPr lang="en-US" sz="1500" u="sng" dirty="0">
                <a:solidFill>
                  <a:schemeClr val="accent6">
                    <a:lumMod val="50000"/>
                  </a:schemeClr>
                </a:solidFill>
                <a:hlinkClick r:id="rId2">
                  <a:extLst>
                    <a:ext uri="{A12FA001-AC4F-418D-AE19-62706E023703}">
                      <ahyp:hlinkClr xmlns:ahyp="http://schemas.microsoft.com/office/drawing/2018/hyperlinkcolor" val="tx"/>
                    </a:ext>
                  </a:extLst>
                </a:hlinkClick>
              </a:rPr>
              <a:t>TSUS Rules and Regulations, Chapter III, Paragraph 19.3</a:t>
            </a:r>
            <a:r>
              <a:rPr lang="en-US" sz="1500" dirty="0"/>
              <a:t>, requires central review and oversight of all university acquisitions of information technology by the vice president for Information Technology, or designee, “including, but not limited to, computing hardware or software, and hosting services, regardless of source of funds.”</a:t>
            </a:r>
          </a:p>
          <a:p>
            <a:endParaRPr lang="en-US" sz="1500" dirty="0"/>
          </a:p>
          <a:p>
            <a:r>
              <a:rPr lang="en-US" sz="1500" dirty="0"/>
              <a:t>Ensure proper software licensing</a:t>
            </a:r>
          </a:p>
          <a:p>
            <a:endParaRPr lang="en-US" dirty="0"/>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42</a:t>
            </a:fld>
            <a:endParaRPr lang="en-US" dirty="0"/>
          </a:p>
        </p:txBody>
      </p:sp>
    </p:spTree>
    <p:extLst>
      <p:ext uri="{BB962C8B-B14F-4D97-AF65-F5344CB8AC3E}">
        <p14:creationId xmlns:p14="http://schemas.microsoft.com/office/powerpoint/2010/main" val="1275965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50BB4-F5D9-4935-B998-6B89736A1084}"/>
              </a:ext>
            </a:extLst>
          </p:cNvPr>
          <p:cNvSpPr>
            <a:spLocks noGrp="1"/>
          </p:cNvSpPr>
          <p:nvPr>
            <p:ph idx="1"/>
          </p:nvPr>
        </p:nvSpPr>
        <p:spPr>
          <a:xfrm>
            <a:off x="1943100" y="2343150"/>
            <a:ext cx="6667500" cy="3086100"/>
          </a:xfrm>
        </p:spPr>
        <p:txBody>
          <a:bodyPr/>
          <a:lstStyle/>
          <a:p>
            <a:pPr>
              <a:buFont typeface="Arial" panose="020B0604020202020204" pitchFamily="34" charset="0"/>
              <a:buChar char="•"/>
            </a:pPr>
            <a:r>
              <a:rPr lang="en-US" sz="1500" dirty="0">
                <a:cs typeface="Arial"/>
              </a:rPr>
              <a:t>Purchase Orders</a:t>
            </a:r>
          </a:p>
          <a:p>
            <a:pPr>
              <a:buFont typeface="Arial" panose="020B0604020202020204" pitchFamily="34" charset="0"/>
              <a:buChar char="•"/>
            </a:pPr>
            <a:r>
              <a:rPr lang="en-US" sz="1500" dirty="0">
                <a:cs typeface="Arial"/>
              </a:rPr>
              <a:t>Contracts</a:t>
            </a:r>
          </a:p>
          <a:p>
            <a:pPr>
              <a:buFont typeface="Arial" panose="020B0604020202020204" pitchFamily="34" charset="0"/>
              <a:buChar char="•"/>
            </a:pPr>
            <a:r>
              <a:rPr lang="en-US" sz="1500" dirty="0">
                <a:cs typeface="Arial"/>
              </a:rPr>
              <a:t>Requisitions</a:t>
            </a:r>
          </a:p>
        </p:txBody>
      </p:sp>
      <p:sp>
        <p:nvSpPr>
          <p:cNvPr id="3" name="Slide Number Placeholder 2">
            <a:extLst>
              <a:ext uri="{FF2B5EF4-FFF2-40B4-BE49-F238E27FC236}">
                <a16:creationId xmlns:a16="http://schemas.microsoft.com/office/drawing/2014/main" id="{FE3B05C4-3B23-4720-BC40-F3AA4382ADC9}"/>
              </a:ext>
            </a:extLst>
          </p:cNvPr>
          <p:cNvSpPr>
            <a:spLocks noGrp="1"/>
          </p:cNvSpPr>
          <p:nvPr>
            <p:ph type="sldNum" sz="quarter" idx="10"/>
          </p:nvPr>
        </p:nvSpPr>
        <p:spPr/>
        <p:txBody>
          <a:bodyPr/>
          <a:lstStyle/>
          <a:p>
            <a:fld id="{B7CFA7D8-35C9-C54B-B306-E9537D7350C6}" type="slidenum">
              <a:rPr lang="en-US" smtClean="0"/>
              <a:t>43</a:t>
            </a:fld>
            <a:endParaRPr lang="en-US" dirty="0"/>
          </a:p>
        </p:txBody>
      </p:sp>
      <p:sp>
        <p:nvSpPr>
          <p:cNvPr id="4" name="Title 3">
            <a:extLst>
              <a:ext uri="{FF2B5EF4-FFF2-40B4-BE49-F238E27FC236}">
                <a16:creationId xmlns:a16="http://schemas.microsoft.com/office/drawing/2014/main" id="{C50D0622-9131-46FD-9EFB-5BEB3E298434}"/>
              </a:ext>
            </a:extLst>
          </p:cNvPr>
          <p:cNvSpPr>
            <a:spLocks noGrp="1"/>
          </p:cNvSpPr>
          <p:nvPr>
            <p:ph type="title"/>
          </p:nvPr>
        </p:nvSpPr>
        <p:spPr/>
        <p:txBody>
          <a:bodyPr/>
          <a:lstStyle/>
          <a:p>
            <a:r>
              <a:rPr lang="en-US" dirty="0">
                <a:cs typeface="Arial"/>
              </a:rPr>
              <a:t>Workflow Improvements</a:t>
            </a:r>
            <a:endParaRPr lang="en-US" dirty="0"/>
          </a:p>
        </p:txBody>
      </p:sp>
    </p:spTree>
    <p:extLst>
      <p:ext uri="{BB962C8B-B14F-4D97-AF65-F5344CB8AC3E}">
        <p14:creationId xmlns:p14="http://schemas.microsoft.com/office/powerpoint/2010/main" val="909662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773E-35CB-4809-88C5-4A7E6C0C03EF}"/>
              </a:ext>
            </a:extLst>
          </p:cNvPr>
          <p:cNvSpPr>
            <a:spLocks noGrp="1"/>
          </p:cNvSpPr>
          <p:nvPr>
            <p:ph type="title"/>
          </p:nvPr>
        </p:nvSpPr>
        <p:spPr/>
        <p:txBody>
          <a:bodyPr/>
          <a:lstStyle/>
          <a:p>
            <a:r>
              <a:rPr lang="en-US" dirty="0"/>
              <a:t>Software purchases</a:t>
            </a:r>
          </a:p>
        </p:txBody>
      </p:sp>
      <p:sp>
        <p:nvSpPr>
          <p:cNvPr id="4" name="Slide Number Placeholder 3">
            <a:extLst>
              <a:ext uri="{FF2B5EF4-FFF2-40B4-BE49-F238E27FC236}">
                <a16:creationId xmlns:a16="http://schemas.microsoft.com/office/drawing/2014/main" id="{D3139D22-E72D-4B46-9BA3-83CBEED78C67}"/>
              </a:ext>
            </a:extLst>
          </p:cNvPr>
          <p:cNvSpPr>
            <a:spLocks noGrp="1"/>
          </p:cNvSpPr>
          <p:nvPr>
            <p:ph type="sldNum" sz="quarter" idx="10"/>
          </p:nvPr>
        </p:nvSpPr>
        <p:spPr/>
        <p:txBody>
          <a:bodyPr/>
          <a:lstStyle/>
          <a:p>
            <a:fld id="{B7CFA7D8-35C9-C54B-B306-E9537D7350C6}" type="slidenum">
              <a:rPr lang="en-US" smtClean="0"/>
              <a:t>44</a:t>
            </a:fld>
            <a:endParaRPr lang="en-US" dirty="0"/>
          </a:p>
        </p:txBody>
      </p:sp>
      <p:pic>
        <p:nvPicPr>
          <p:cNvPr id="1026" name="Picture 2" descr="cid:image004.jpg@01D45416.F44281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286000"/>
            <a:ext cx="5739314" cy="329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440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B173-A269-4B5B-B265-E869B62E5426}"/>
              </a:ext>
            </a:extLst>
          </p:cNvPr>
          <p:cNvSpPr>
            <a:spLocks noGrp="1"/>
          </p:cNvSpPr>
          <p:nvPr>
            <p:ph type="title"/>
          </p:nvPr>
        </p:nvSpPr>
        <p:spPr/>
        <p:txBody>
          <a:bodyPr/>
          <a:lstStyle/>
          <a:p>
            <a:r>
              <a:rPr lang="en-US" dirty="0">
                <a:cs typeface="Arial"/>
              </a:rPr>
              <a:t>ADA Review</a:t>
            </a:r>
            <a:endParaRPr lang="en-US" dirty="0">
              <a:ea typeface="+mj-lt"/>
              <a:cs typeface="+mj-lt"/>
            </a:endParaRPr>
          </a:p>
        </p:txBody>
      </p:sp>
      <p:sp>
        <p:nvSpPr>
          <p:cNvPr id="3" name="Content Placeholder 2">
            <a:extLst>
              <a:ext uri="{FF2B5EF4-FFF2-40B4-BE49-F238E27FC236}">
                <a16:creationId xmlns:a16="http://schemas.microsoft.com/office/drawing/2014/main" id="{09AC9D63-2EC6-4F88-B39F-4B10BCBEDAC7}"/>
              </a:ext>
            </a:extLst>
          </p:cNvPr>
          <p:cNvSpPr>
            <a:spLocks noGrp="1"/>
          </p:cNvSpPr>
          <p:nvPr>
            <p:ph idx="1"/>
          </p:nvPr>
        </p:nvSpPr>
        <p:spPr>
          <a:xfrm>
            <a:off x="1943100" y="2343150"/>
            <a:ext cx="6667500" cy="3086100"/>
          </a:xfrm>
        </p:spPr>
        <p:txBody>
          <a:bodyPr/>
          <a:lstStyle/>
          <a:p>
            <a:r>
              <a:rPr lang="en-US" sz="1500" dirty="0">
                <a:cs typeface="Arial"/>
              </a:rPr>
              <a:t>State agencies and institutions of higher education are required to comply with Texas EIR Accessibility statutes and rules to provide accessibility.</a:t>
            </a:r>
            <a:endParaRPr lang="en-US" sz="1500" dirty="0"/>
          </a:p>
          <a:p>
            <a:pPr marL="214313" indent="-214313">
              <a:buChar char="•"/>
            </a:pPr>
            <a:r>
              <a:rPr lang="en-US" sz="1500" dirty="0">
                <a:solidFill>
                  <a:schemeClr val="accent6">
                    <a:lumMod val="50000"/>
                  </a:schemeClr>
                </a:solidFill>
                <a:cs typeface="Arial"/>
                <a:hlinkClick r:id="rId3">
                  <a:extLst>
                    <a:ext uri="{A12FA001-AC4F-418D-AE19-62706E023703}">
                      <ahyp:hlinkClr xmlns:ahyp="http://schemas.microsoft.com/office/drawing/2018/hyperlinkcolor" val="tx"/>
                    </a:ext>
                  </a:extLst>
                </a:hlinkClick>
              </a:rPr>
              <a:t>TGC 2054.451</a:t>
            </a:r>
            <a:r>
              <a:rPr lang="en-US" sz="1500" dirty="0">
                <a:cs typeface="Arial"/>
              </a:rPr>
              <a:t>, enacted in 2005, requires that all state agencies and institutions of higher education, provide state employees and members of the public access to and use of electronic information resources. </a:t>
            </a:r>
            <a:endParaRPr lang="en-US" sz="1500" dirty="0"/>
          </a:p>
          <a:p>
            <a:pPr marL="214313" indent="-214313">
              <a:buChar char="•"/>
            </a:pPr>
            <a:r>
              <a:rPr lang="en-US" sz="1500" dirty="0">
                <a:solidFill>
                  <a:schemeClr val="accent6">
                    <a:lumMod val="50000"/>
                  </a:schemeClr>
                </a:solidFill>
                <a:cs typeface="Arial"/>
                <a:hlinkClick r:id="rId4">
                  <a:extLst>
                    <a:ext uri="{A12FA001-AC4F-418D-AE19-62706E023703}">
                      <ahyp:hlinkClr xmlns:ahyp="http://schemas.microsoft.com/office/drawing/2018/hyperlinkcolor" val="tx"/>
                    </a:ext>
                  </a:extLst>
                </a:hlinkClick>
              </a:rPr>
              <a:t>1 TAC 206</a:t>
            </a:r>
            <a:r>
              <a:rPr lang="en-US" sz="1500" dirty="0">
                <a:cs typeface="Arial"/>
              </a:rPr>
              <a:t>, aligns state web accessibility standards with the federal regulations set forth in </a:t>
            </a:r>
            <a:r>
              <a:rPr lang="en-US" sz="1500" dirty="0">
                <a:solidFill>
                  <a:schemeClr val="accent6">
                    <a:lumMod val="50000"/>
                  </a:schemeClr>
                </a:solidFill>
                <a:cs typeface="Arial"/>
                <a:hlinkClick r:id="rId5">
                  <a:extLst>
                    <a:ext uri="{A12FA001-AC4F-418D-AE19-62706E023703}">
                      <ahyp:hlinkClr xmlns:ahyp="http://schemas.microsoft.com/office/drawing/2018/hyperlinkcolor" val="tx"/>
                    </a:ext>
                  </a:extLst>
                </a:hlinkClick>
              </a:rPr>
              <a:t>Section 508 of the Rehabilitation Act of 1973</a:t>
            </a:r>
            <a:r>
              <a:rPr lang="en-US" sz="1500" dirty="0">
                <a:cs typeface="Arial"/>
              </a:rPr>
              <a:t>.</a:t>
            </a:r>
            <a:endParaRPr lang="en-US" sz="1500" dirty="0"/>
          </a:p>
          <a:p>
            <a:pPr marL="214313" indent="-214313">
              <a:buChar char="•"/>
            </a:pPr>
            <a:r>
              <a:rPr lang="en-US" sz="1500" dirty="0">
                <a:solidFill>
                  <a:schemeClr val="accent6">
                    <a:lumMod val="50000"/>
                  </a:schemeClr>
                </a:solidFill>
                <a:cs typeface="Arial"/>
                <a:hlinkClick r:id="rId6">
                  <a:extLst>
                    <a:ext uri="{A12FA001-AC4F-418D-AE19-62706E023703}">
                      <ahyp:hlinkClr xmlns:ahyp="http://schemas.microsoft.com/office/drawing/2018/hyperlinkcolor" val="tx"/>
                    </a:ext>
                  </a:extLst>
                </a:hlinkClick>
              </a:rPr>
              <a:t>1 TAC 213</a:t>
            </a:r>
            <a:r>
              <a:rPr lang="en-US" sz="1500" dirty="0">
                <a:cs typeface="Arial"/>
              </a:rPr>
              <a:t> enacted state standards for procurement, development, or usage of EIR for people with disabilities and also aligns accessibility standards with the federal regulations set forth in </a:t>
            </a:r>
            <a:r>
              <a:rPr lang="en-US" sz="1500" dirty="0">
                <a:solidFill>
                  <a:schemeClr val="accent6">
                    <a:lumMod val="50000"/>
                  </a:schemeClr>
                </a:solidFill>
                <a:cs typeface="Arial"/>
                <a:hlinkClick r:id="rId5">
                  <a:extLst>
                    <a:ext uri="{A12FA001-AC4F-418D-AE19-62706E023703}">
                      <ahyp:hlinkClr xmlns:ahyp="http://schemas.microsoft.com/office/drawing/2018/hyperlinkcolor" val="tx"/>
                    </a:ext>
                  </a:extLst>
                </a:hlinkClick>
              </a:rPr>
              <a:t>Section 508</a:t>
            </a:r>
            <a:r>
              <a:rPr lang="en-US" sz="1500" dirty="0">
                <a:cs typeface="Arial"/>
              </a:rPr>
              <a:t>.</a:t>
            </a:r>
            <a:endParaRPr lang="en-US" sz="1500" dirty="0"/>
          </a:p>
          <a:p>
            <a:endParaRPr lang="en-US" dirty="0">
              <a:cs typeface="Arial"/>
            </a:endParaRPr>
          </a:p>
        </p:txBody>
      </p:sp>
      <p:sp>
        <p:nvSpPr>
          <p:cNvPr id="4" name="Slide Number Placeholder 3">
            <a:extLst>
              <a:ext uri="{FF2B5EF4-FFF2-40B4-BE49-F238E27FC236}">
                <a16:creationId xmlns:a16="http://schemas.microsoft.com/office/drawing/2014/main" id="{C6A34A1D-E1C7-49E9-A444-5A19AE080E28}"/>
              </a:ext>
            </a:extLst>
          </p:cNvPr>
          <p:cNvSpPr>
            <a:spLocks noGrp="1"/>
          </p:cNvSpPr>
          <p:nvPr>
            <p:ph type="sldNum" sz="quarter" idx="10"/>
          </p:nvPr>
        </p:nvSpPr>
        <p:spPr/>
        <p:txBody>
          <a:bodyPr/>
          <a:lstStyle/>
          <a:p>
            <a:fld id="{B7CFA7D8-35C9-C54B-B306-E9537D7350C6}" type="slidenum">
              <a:rPr lang="en-US" smtClean="0"/>
              <a:t>45</a:t>
            </a:fld>
            <a:endParaRPr lang="en-US" dirty="0"/>
          </a:p>
        </p:txBody>
      </p:sp>
    </p:spTree>
    <p:extLst>
      <p:ext uri="{BB962C8B-B14F-4D97-AF65-F5344CB8AC3E}">
        <p14:creationId xmlns:p14="http://schemas.microsoft.com/office/powerpoint/2010/main" val="2839179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29795-086F-432E-98CF-ABB172624573}"/>
              </a:ext>
            </a:extLst>
          </p:cNvPr>
          <p:cNvSpPr>
            <a:spLocks noGrp="1"/>
          </p:cNvSpPr>
          <p:nvPr>
            <p:ph idx="1"/>
          </p:nvPr>
        </p:nvSpPr>
        <p:spPr>
          <a:xfrm>
            <a:off x="1920240" y="2343150"/>
            <a:ext cx="6690360" cy="3086100"/>
          </a:xfrm>
        </p:spPr>
        <p:txBody>
          <a:bodyPr/>
          <a:lstStyle/>
          <a:p>
            <a:pPr>
              <a:buFont typeface="Arial" panose="020B0604020202020204" pitchFamily="34" charset="0"/>
              <a:buChar char="•"/>
            </a:pPr>
            <a:r>
              <a:rPr lang="en-US" sz="1500" dirty="0">
                <a:cs typeface="Arial"/>
              </a:rPr>
              <a:t>Survey questions integrated into SAP</a:t>
            </a:r>
          </a:p>
          <a:p>
            <a:pPr>
              <a:buFont typeface="Arial" panose="020B0604020202020204" pitchFamily="34" charset="0"/>
              <a:buChar char="•"/>
            </a:pPr>
            <a:r>
              <a:rPr lang="en-US" sz="1500" dirty="0">
                <a:cs typeface="Arial"/>
              </a:rPr>
              <a:t>Other requests, with minimal information will receive a Qualtrics Survey</a:t>
            </a:r>
          </a:p>
          <a:p>
            <a:pPr>
              <a:buFont typeface="Arial" panose="020B0604020202020204" pitchFamily="34" charset="0"/>
              <a:buChar char="•"/>
            </a:pPr>
            <a:r>
              <a:rPr lang="en-US" sz="1500" dirty="0">
                <a:cs typeface="Arial"/>
              </a:rPr>
              <a:t>VPAT's are requested within the survey</a:t>
            </a:r>
          </a:p>
        </p:txBody>
      </p:sp>
      <p:sp>
        <p:nvSpPr>
          <p:cNvPr id="3" name="Slide Number Placeholder 2">
            <a:extLst>
              <a:ext uri="{FF2B5EF4-FFF2-40B4-BE49-F238E27FC236}">
                <a16:creationId xmlns:a16="http://schemas.microsoft.com/office/drawing/2014/main" id="{1AAAF68C-A30E-4785-B1C6-4EF794801E0F}"/>
              </a:ext>
            </a:extLst>
          </p:cNvPr>
          <p:cNvSpPr>
            <a:spLocks noGrp="1"/>
          </p:cNvSpPr>
          <p:nvPr>
            <p:ph type="sldNum" sz="quarter" idx="10"/>
          </p:nvPr>
        </p:nvSpPr>
        <p:spPr/>
        <p:txBody>
          <a:bodyPr/>
          <a:lstStyle/>
          <a:p>
            <a:fld id="{B7CFA7D8-35C9-C54B-B306-E9537D7350C6}" type="slidenum">
              <a:rPr lang="en-US" smtClean="0"/>
              <a:t>46</a:t>
            </a:fld>
            <a:endParaRPr lang="en-US" dirty="0"/>
          </a:p>
        </p:txBody>
      </p:sp>
      <p:sp>
        <p:nvSpPr>
          <p:cNvPr id="4" name="Title 3">
            <a:extLst>
              <a:ext uri="{FF2B5EF4-FFF2-40B4-BE49-F238E27FC236}">
                <a16:creationId xmlns:a16="http://schemas.microsoft.com/office/drawing/2014/main" id="{50AA1CDD-F566-4954-93E6-BEAAB47E7294}"/>
              </a:ext>
            </a:extLst>
          </p:cNvPr>
          <p:cNvSpPr>
            <a:spLocks noGrp="1"/>
          </p:cNvSpPr>
          <p:nvPr>
            <p:ph type="title"/>
          </p:nvPr>
        </p:nvSpPr>
        <p:spPr/>
        <p:txBody>
          <a:bodyPr/>
          <a:lstStyle/>
          <a:p>
            <a:r>
              <a:rPr lang="en-US" dirty="0">
                <a:cs typeface="Arial"/>
              </a:rPr>
              <a:t>Other Workflow Issues</a:t>
            </a:r>
            <a:endParaRPr lang="en-US" dirty="0"/>
          </a:p>
        </p:txBody>
      </p:sp>
    </p:spTree>
    <p:extLst>
      <p:ext uri="{BB962C8B-B14F-4D97-AF65-F5344CB8AC3E}">
        <p14:creationId xmlns:p14="http://schemas.microsoft.com/office/powerpoint/2010/main" val="1107088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42430-8344-4A12-BE33-AF0364F73BE0}"/>
              </a:ext>
            </a:extLst>
          </p:cNvPr>
          <p:cNvSpPr>
            <a:spLocks noGrp="1"/>
          </p:cNvSpPr>
          <p:nvPr>
            <p:ph idx="1"/>
          </p:nvPr>
        </p:nvSpPr>
        <p:spPr>
          <a:xfrm>
            <a:off x="1943100" y="2343150"/>
            <a:ext cx="6667500" cy="3086100"/>
          </a:xfrm>
        </p:spPr>
        <p:txBody>
          <a:bodyPr/>
          <a:lstStyle/>
          <a:p>
            <a:pPr>
              <a:buFont typeface="Arial" panose="020B0604020202020204" pitchFamily="34" charset="0"/>
              <a:buChar char="•"/>
            </a:pPr>
            <a:r>
              <a:rPr lang="en-US" sz="1500" dirty="0">
                <a:cs typeface="Arial"/>
              </a:rPr>
              <a:t>POC information with knowledge about the software and its use</a:t>
            </a:r>
          </a:p>
          <a:p>
            <a:pPr>
              <a:buFont typeface="Arial" panose="020B0604020202020204" pitchFamily="34" charset="0"/>
              <a:buChar char="•"/>
            </a:pPr>
            <a:r>
              <a:rPr lang="en-US" sz="1500" dirty="0">
                <a:cs typeface="Arial"/>
              </a:rPr>
              <a:t>Software title and version</a:t>
            </a:r>
          </a:p>
          <a:p>
            <a:pPr>
              <a:buFont typeface="Arial" panose="020B0604020202020204" pitchFamily="34" charset="0"/>
              <a:buChar char="•"/>
            </a:pPr>
            <a:r>
              <a:rPr lang="en-US" sz="1500" dirty="0">
                <a:cs typeface="Arial"/>
              </a:rPr>
              <a:t>Company name and contact information</a:t>
            </a:r>
          </a:p>
          <a:p>
            <a:pPr>
              <a:buFont typeface="Arial" panose="020B0604020202020204" pitchFamily="34" charset="0"/>
              <a:buChar char="•"/>
            </a:pPr>
            <a:r>
              <a:rPr lang="en-US" sz="1500" dirty="0">
                <a:cs typeface="Arial"/>
              </a:rPr>
              <a:t>How will the tool be used? Classroom? Professor's office?</a:t>
            </a:r>
          </a:p>
          <a:p>
            <a:pPr>
              <a:buFont typeface="Arial" panose="020B0604020202020204" pitchFamily="34" charset="0"/>
              <a:buChar char="•"/>
            </a:pPr>
            <a:r>
              <a:rPr lang="en-US" sz="1500" dirty="0">
                <a:cs typeface="Arial"/>
              </a:rPr>
              <a:t>Where hosted?</a:t>
            </a:r>
          </a:p>
          <a:p>
            <a:pPr>
              <a:buFont typeface="Arial" panose="020B0604020202020204" pitchFamily="34" charset="0"/>
              <a:buChar char="•"/>
            </a:pPr>
            <a:r>
              <a:rPr lang="en-US" sz="1500" dirty="0">
                <a:cs typeface="Arial"/>
              </a:rPr>
              <a:t>VPAT</a:t>
            </a:r>
          </a:p>
        </p:txBody>
      </p:sp>
      <p:sp>
        <p:nvSpPr>
          <p:cNvPr id="3" name="Slide Number Placeholder 2">
            <a:extLst>
              <a:ext uri="{FF2B5EF4-FFF2-40B4-BE49-F238E27FC236}">
                <a16:creationId xmlns:a16="http://schemas.microsoft.com/office/drawing/2014/main" id="{EE5A7607-0932-4BFA-AD17-EDFA17D6E7CA}"/>
              </a:ext>
            </a:extLst>
          </p:cNvPr>
          <p:cNvSpPr>
            <a:spLocks noGrp="1"/>
          </p:cNvSpPr>
          <p:nvPr>
            <p:ph type="sldNum" sz="quarter" idx="10"/>
          </p:nvPr>
        </p:nvSpPr>
        <p:spPr/>
        <p:txBody>
          <a:bodyPr/>
          <a:lstStyle/>
          <a:p>
            <a:fld id="{B7CFA7D8-35C9-C54B-B306-E9537D7350C6}" type="slidenum">
              <a:rPr lang="en-US" smtClean="0"/>
              <a:t>47</a:t>
            </a:fld>
            <a:endParaRPr lang="en-US" dirty="0"/>
          </a:p>
        </p:txBody>
      </p:sp>
      <p:sp>
        <p:nvSpPr>
          <p:cNvPr id="4" name="Title 3">
            <a:extLst>
              <a:ext uri="{FF2B5EF4-FFF2-40B4-BE49-F238E27FC236}">
                <a16:creationId xmlns:a16="http://schemas.microsoft.com/office/drawing/2014/main" id="{1C6C26C9-5DD4-4CE6-A669-A9EE99AF21B6}"/>
              </a:ext>
            </a:extLst>
          </p:cNvPr>
          <p:cNvSpPr>
            <a:spLocks noGrp="1"/>
          </p:cNvSpPr>
          <p:nvPr>
            <p:ph type="title"/>
          </p:nvPr>
        </p:nvSpPr>
        <p:spPr/>
        <p:txBody>
          <a:bodyPr/>
          <a:lstStyle/>
          <a:p>
            <a:r>
              <a:rPr lang="en-US" dirty="0">
                <a:cs typeface="Arial"/>
              </a:rPr>
              <a:t>Survey Questions</a:t>
            </a:r>
            <a:endParaRPr lang="en-US" dirty="0"/>
          </a:p>
        </p:txBody>
      </p:sp>
    </p:spTree>
    <p:extLst>
      <p:ext uri="{BB962C8B-B14F-4D97-AF65-F5344CB8AC3E}">
        <p14:creationId xmlns:p14="http://schemas.microsoft.com/office/powerpoint/2010/main" val="397008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6FD92-F01F-4D09-85AE-A586ACDB20AC}"/>
              </a:ext>
            </a:extLst>
          </p:cNvPr>
          <p:cNvSpPr>
            <a:spLocks noGrp="1"/>
          </p:cNvSpPr>
          <p:nvPr>
            <p:ph idx="1"/>
          </p:nvPr>
        </p:nvSpPr>
        <p:spPr>
          <a:xfrm>
            <a:off x="1885950" y="2514600"/>
            <a:ext cx="6724650" cy="2914650"/>
          </a:xfrm>
        </p:spPr>
        <p:txBody>
          <a:bodyPr/>
          <a:lstStyle/>
          <a:p>
            <a:pPr>
              <a:buFont typeface="Arial" panose="020B0604020202020204" pitchFamily="34" charset="0"/>
              <a:buChar char="•"/>
            </a:pPr>
            <a:r>
              <a:rPr lang="en-US" sz="1500" dirty="0">
                <a:cs typeface="Arial"/>
              </a:rPr>
              <a:t>More than $500</a:t>
            </a:r>
          </a:p>
          <a:p>
            <a:pPr>
              <a:buFont typeface="Arial" panose="020B0604020202020204" pitchFamily="34" charset="0"/>
              <a:buChar char="•"/>
            </a:pPr>
            <a:r>
              <a:rPr lang="en-US" sz="1500" dirty="0">
                <a:cs typeface="Arial"/>
              </a:rPr>
              <a:t>More than 100 users, to include faculty, staff and students</a:t>
            </a:r>
          </a:p>
          <a:p>
            <a:pPr>
              <a:buFont typeface="Arial" panose="020B0604020202020204" pitchFamily="34" charset="0"/>
              <a:buChar char="•"/>
            </a:pPr>
            <a:r>
              <a:rPr lang="en-US" sz="1500" dirty="0">
                <a:cs typeface="Arial"/>
              </a:rPr>
              <a:t>Renewal / Repurchase</a:t>
            </a:r>
          </a:p>
          <a:p>
            <a:pPr>
              <a:buFont typeface="Arial" panose="020B0604020202020204" pitchFamily="34" charset="0"/>
              <a:buChar char="•"/>
            </a:pPr>
            <a:r>
              <a:rPr lang="en-US" sz="1500" dirty="0">
                <a:cs typeface="Arial"/>
              </a:rPr>
              <a:t>User information</a:t>
            </a:r>
          </a:p>
        </p:txBody>
      </p:sp>
      <p:sp>
        <p:nvSpPr>
          <p:cNvPr id="3" name="Slide Number Placeholder 2">
            <a:extLst>
              <a:ext uri="{FF2B5EF4-FFF2-40B4-BE49-F238E27FC236}">
                <a16:creationId xmlns:a16="http://schemas.microsoft.com/office/drawing/2014/main" id="{6AB5256C-1321-498F-987C-D688C1E6A590}"/>
              </a:ext>
            </a:extLst>
          </p:cNvPr>
          <p:cNvSpPr>
            <a:spLocks noGrp="1"/>
          </p:cNvSpPr>
          <p:nvPr>
            <p:ph type="sldNum" sz="quarter" idx="10"/>
          </p:nvPr>
        </p:nvSpPr>
        <p:spPr/>
        <p:txBody>
          <a:bodyPr/>
          <a:lstStyle/>
          <a:p>
            <a:fld id="{B7CFA7D8-35C9-C54B-B306-E9537D7350C6}" type="slidenum">
              <a:rPr lang="en-US" smtClean="0"/>
              <a:t>48</a:t>
            </a:fld>
            <a:endParaRPr lang="en-US" dirty="0"/>
          </a:p>
        </p:txBody>
      </p:sp>
      <p:sp>
        <p:nvSpPr>
          <p:cNvPr id="4" name="Title 3">
            <a:extLst>
              <a:ext uri="{FF2B5EF4-FFF2-40B4-BE49-F238E27FC236}">
                <a16:creationId xmlns:a16="http://schemas.microsoft.com/office/drawing/2014/main" id="{F8724828-CA94-4DDF-815E-8D722C0A1095}"/>
              </a:ext>
            </a:extLst>
          </p:cNvPr>
          <p:cNvSpPr>
            <a:spLocks noGrp="1"/>
          </p:cNvSpPr>
          <p:nvPr>
            <p:ph type="title"/>
          </p:nvPr>
        </p:nvSpPr>
        <p:spPr/>
        <p:txBody>
          <a:bodyPr/>
          <a:lstStyle/>
          <a:p>
            <a:r>
              <a:rPr lang="en-US" dirty="0">
                <a:cs typeface="Arial"/>
              </a:rPr>
              <a:t>Future Integrations:</a:t>
            </a:r>
            <a:br>
              <a:rPr lang="en-US" dirty="0">
                <a:cs typeface="Arial"/>
              </a:rPr>
            </a:br>
            <a:r>
              <a:rPr lang="en-US" dirty="0">
                <a:cs typeface="Arial"/>
              </a:rPr>
              <a:t>Other Software &amp; Automated Thresholds</a:t>
            </a:r>
            <a:endParaRPr lang="en-US" dirty="0"/>
          </a:p>
        </p:txBody>
      </p:sp>
    </p:spTree>
    <p:extLst>
      <p:ext uri="{BB962C8B-B14F-4D97-AF65-F5344CB8AC3E}">
        <p14:creationId xmlns:p14="http://schemas.microsoft.com/office/powerpoint/2010/main" val="106763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052537-AA51-4B29-A72C-F20CCD09E7CB}"/>
              </a:ext>
            </a:extLst>
          </p:cNvPr>
          <p:cNvSpPr>
            <a:spLocks noGrp="1"/>
          </p:cNvSpPr>
          <p:nvPr>
            <p:ph idx="1"/>
          </p:nvPr>
        </p:nvSpPr>
        <p:spPr>
          <a:xfrm>
            <a:off x="1885950" y="2343150"/>
            <a:ext cx="6724650" cy="3086100"/>
          </a:xfrm>
        </p:spPr>
        <p:txBody>
          <a:bodyPr/>
          <a:lstStyle/>
          <a:p>
            <a:pPr marL="0" indent="0">
              <a:buNone/>
            </a:pPr>
            <a:r>
              <a:rPr lang="en-US" sz="1500" dirty="0">
                <a:cs typeface="Arial"/>
              </a:rPr>
              <a:t>Users, supervisors, faculty, support staff are expected to provide an alternative method to complete the task if a disabled person is not able to complete the task within the tool. The process is expected to be immediate. For students, there should no loss of instructional progress, the alternative should be immediate.</a:t>
            </a:r>
            <a:endParaRPr lang="en-US" sz="1500" dirty="0"/>
          </a:p>
        </p:txBody>
      </p:sp>
      <p:sp>
        <p:nvSpPr>
          <p:cNvPr id="3" name="Slide Number Placeholder 2">
            <a:extLst>
              <a:ext uri="{FF2B5EF4-FFF2-40B4-BE49-F238E27FC236}">
                <a16:creationId xmlns:a16="http://schemas.microsoft.com/office/drawing/2014/main" id="{0BA5F201-495B-41E9-AFFC-D51A770B138E}"/>
              </a:ext>
            </a:extLst>
          </p:cNvPr>
          <p:cNvSpPr>
            <a:spLocks noGrp="1"/>
          </p:cNvSpPr>
          <p:nvPr>
            <p:ph type="sldNum" sz="quarter" idx="10"/>
          </p:nvPr>
        </p:nvSpPr>
        <p:spPr/>
        <p:txBody>
          <a:bodyPr/>
          <a:lstStyle/>
          <a:p>
            <a:fld id="{B7CFA7D8-35C9-C54B-B306-E9537D7350C6}" type="slidenum">
              <a:rPr lang="en-US" smtClean="0"/>
              <a:t>49</a:t>
            </a:fld>
            <a:endParaRPr lang="en-US" dirty="0"/>
          </a:p>
        </p:txBody>
      </p:sp>
      <p:sp>
        <p:nvSpPr>
          <p:cNvPr id="4" name="Title 3">
            <a:extLst>
              <a:ext uri="{FF2B5EF4-FFF2-40B4-BE49-F238E27FC236}">
                <a16:creationId xmlns:a16="http://schemas.microsoft.com/office/drawing/2014/main" id="{39EE619A-A2E1-49C7-8C8E-D50C46442D70}"/>
              </a:ext>
            </a:extLst>
          </p:cNvPr>
          <p:cNvSpPr>
            <a:spLocks noGrp="1"/>
          </p:cNvSpPr>
          <p:nvPr>
            <p:ph type="title"/>
          </p:nvPr>
        </p:nvSpPr>
        <p:spPr/>
        <p:txBody>
          <a:bodyPr/>
          <a:lstStyle/>
          <a:p>
            <a:r>
              <a:rPr lang="en-US" dirty="0">
                <a:cs typeface="Arial"/>
              </a:rPr>
              <a:t>Required</a:t>
            </a:r>
            <a:endParaRPr lang="en-US" dirty="0"/>
          </a:p>
        </p:txBody>
      </p:sp>
    </p:spTree>
    <p:extLst>
      <p:ext uri="{BB962C8B-B14F-4D97-AF65-F5344CB8AC3E}">
        <p14:creationId xmlns:p14="http://schemas.microsoft.com/office/powerpoint/2010/main" val="99687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1999"/>
          </a:xfrm>
        </p:spPr>
        <p:txBody>
          <a:bodyPr>
            <a:normAutofit/>
          </a:bodyPr>
          <a:lstStyle/>
          <a:p>
            <a:pPr algn="ctr"/>
            <a:r>
              <a:rPr lang="en-US" b="1" dirty="0">
                <a:solidFill>
                  <a:srgbClr val="501215"/>
                </a:solidFill>
              </a:rPr>
              <a:t>Travel Updates</a:t>
            </a:r>
          </a:p>
        </p:txBody>
      </p:sp>
      <p:sp>
        <p:nvSpPr>
          <p:cNvPr id="3" name="Content Placeholder 2"/>
          <p:cNvSpPr>
            <a:spLocks noGrp="1"/>
          </p:cNvSpPr>
          <p:nvPr>
            <p:ph idx="1"/>
          </p:nvPr>
        </p:nvSpPr>
        <p:spPr>
          <a:xfrm>
            <a:off x="206475" y="939801"/>
            <a:ext cx="8740879" cy="5357760"/>
          </a:xfrm>
        </p:spPr>
        <p:txBody>
          <a:bodyPr>
            <a:noAutofit/>
          </a:bodyPr>
          <a:lstStyle/>
          <a:p>
            <a:pPr marL="342900" lvl="1">
              <a:buFont typeface="Wingdings" panose="05000000000000000000" pitchFamily="2" charset="2"/>
              <a:buChar char="v"/>
            </a:pPr>
            <a:r>
              <a:rPr lang="en-US" sz="3200" b="1" dirty="0"/>
              <a:t>Non-Reimbursable Travel Expenses </a:t>
            </a:r>
            <a:r>
              <a:rPr lang="en-US" sz="3200" b="1" dirty="0">
                <a:hlinkClick r:id="rId2"/>
              </a:rPr>
              <a:t>RSS 091918A</a:t>
            </a:r>
            <a:r>
              <a:rPr lang="en-US" sz="3200" b="1" dirty="0"/>
              <a:t> </a:t>
            </a:r>
          </a:p>
          <a:p>
            <a:pPr marL="0" lvl="1" indent="0">
              <a:buNone/>
            </a:pPr>
            <a:endParaRPr lang="en-US" dirty="0"/>
          </a:p>
          <a:p>
            <a:pPr marL="342900" lvl="1">
              <a:buFont typeface="Wingdings" panose="05000000000000000000" pitchFamily="2" charset="2"/>
              <a:buChar char="v"/>
            </a:pPr>
            <a:r>
              <a:rPr lang="en-US" sz="2800" dirty="0"/>
              <a:t>Be familiar with the allowed and unallowed travel expenses. Refer to the Travel Policies and Procedures and the Travel Office Announcements at </a:t>
            </a:r>
            <a:r>
              <a:rPr lang="en-US" sz="2800" dirty="0">
                <a:hlinkClick r:id="rId3"/>
              </a:rPr>
              <a:t>Travel Office Website</a:t>
            </a:r>
            <a:r>
              <a:rPr lang="en-US" sz="2800" dirty="0"/>
              <a:t>.  </a:t>
            </a:r>
          </a:p>
          <a:p>
            <a:pPr marL="342900" lvl="1">
              <a:buFont typeface="Wingdings" panose="05000000000000000000" pitchFamily="2" charset="2"/>
              <a:buChar char="v"/>
            </a:pPr>
            <a:endParaRPr lang="en-US" sz="2800" dirty="0"/>
          </a:p>
          <a:p>
            <a:pPr marL="342900" lvl="1">
              <a:buFont typeface="Wingdings" panose="05000000000000000000" pitchFamily="2" charset="2"/>
              <a:buChar char="v"/>
            </a:pPr>
            <a:r>
              <a:rPr lang="en-US" sz="2800" dirty="0"/>
              <a:t>Early Bird Check In, TSA Pre-check, fare service and similar fees are not reimbursable.  Can be paid for personally.</a:t>
            </a:r>
          </a:p>
          <a:p>
            <a:pPr marL="342900" lvl="1">
              <a:buFont typeface="Wingdings" panose="05000000000000000000" pitchFamily="2" charset="2"/>
              <a:buChar char="v"/>
            </a:pPr>
            <a:endParaRPr lang="en-US" sz="2800" dirty="0"/>
          </a:p>
          <a:p>
            <a:pPr marL="342900" lvl="1">
              <a:buFont typeface="Wingdings" panose="05000000000000000000" pitchFamily="2" charset="2"/>
              <a:buChar char="v"/>
            </a:pPr>
            <a:r>
              <a:rPr lang="en-US" sz="2800" dirty="0"/>
              <a:t>Coach fares only for employees and students.  Traveler can pay for additional fare upgrades personally.  </a:t>
            </a:r>
          </a:p>
          <a:p>
            <a:pPr marL="354330" lvl="4"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171537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36D0-4F48-458D-B673-24218DF07C14}"/>
              </a:ext>
            </a:extLst>
          </p:cNvPr>
          <p:cNvSpPr>
            <a:spLocks noGrp="1"/>
          </p:cNvSpPr>
          <p:nvPr>
            <p:ph type="title"/>
          </p:nvPr>
        </p:nvSpPr>
        <p:spPr/>
        <p:txBody>
          <a:bodyPr/>
          <a:lstStyle/>
          <a:p>
            <a:r>
              <a:rPr lang="en-US" dirty="0">
                <a:cs typeface="Arial"/>
              </a:rPr>
              <a:t>Information Security Office Review</a:t>
            </a:r>
            <a:endParaRPr lang="en-US" dirty="0"/>
          </a:p>
        </p:txBody>
      </p:sp>
      <p:sp>
        <p:nvSpPr>
          <p:cNvPr id="3" name="Content Placeholder 2">
            <a:extLst>
              <a:ext uri="{FF2B5EF4-FFF2-40B4-BE49-F238E27FC236}">
                <a16:creationId xmlns:a16="http://schemas.microsoft.com/office/drawing/2014/main" id="{5690904B-AB21-40A1-839C-F59BE94DBE65}"/>
              </a:ext>
            </a:extLst>
          </p:cNvPr>
          <p:cNvSpPr>
            <a:spLocks noGrp="1"/>
          </p:cNvSpPr>
          <p:nvPr>
            <p:ph idx="1"/>
          </p:nvPr>
        </p:nvSpPr>
        <p:spPr>
          <a:xfrm>
            <a:off x="1943100" y="2343150"/>
            <a:ext cx="6743700" cy="3086100"/>
          </a:xfrm>
        </p:spPr>
        <p:txBody>
          <a:bodyPr/>
          <a:lstStyle/>
          <a:p>
            <a:r>
              <a:rPr lang="en-US" sz="1500" b="1" dirty="0">
                <a:cs typeface="Arial"/>
              </a:rPr>
              <a:t>Texas Government Laws and Codes</a:t>
            </a:r>
          </a:p>
          <a:p>
            <a:r>
              <a:rPr lang="en-US" sz="1500" dirty="0">
                <a:cs typeface="Arial"/>
              </a:rPr>
              <a:t>TAC 202 – Information security standards for state agencies and higher ed</a:t>
            </a:r>
          </a:p>
          <a:p>
            <a:r>
              <a:rPr lang="en-US" sz="1500" dirty="0">
                <a:cs typeface="Arial"/>
              </a:rPr>
              <a:t>HB-8 - </a:t>
            </a:r>
            <a:r>
              <a:rPr lang="en-US" sz="1500" dirty="0"/>
              <a:t>Relating to cybersecurity for state agency information resources</a:t>
            </a:r>
            <a:br>
              <a:rPr lang="en-US" sz="1500" dirty="0"/>
            </a:br>
            <a:r>
              <a:rPr lang="en-US" sz="1500" dirty="0"/>
              <a:t>GC 2054.517 – Information Resources and Planning Requirements (HB-8)</a:t>
            </a:r>
          </a:p>
          <a:p>
            <a:endParaRPr lang="en-US" sz="1500" dirty="0"/>
          </a:p>
          <a:p>
            <a:endParaRPr lang="en-US" sz="1500" dirty="0">
              <a:cs typeface="Arial"/>
            </a:endParaRPr>
          </a:p>
          <a:p>
            <a:r>
              <a:rPr lang="en-US" sz="1500" b="1" dirty="0">
                <a:cs typeface="Arial"/>
              </a:rPr>
              <a:t>Documentation Needed</a:t>
            </a:r>
          </a:p>
          <a:p>
            <a:r>
              <a:rPr lang="en-US" sz="1500" dirty="0">
                <a:cs typeface="Arial"/>
              </a:rPr>
              <a:t>HECVAT &amp; HECVAT Lite – which to use and why</a:t>
            </a:r>
          </a:p>
          <a:p>
            <a:r>
              <a:rPr lang="en-US" sz="1500" dirty="0">
                <a:cs typeface="Arial"/>
              </a:rPr>
              <a:t>Service Evaluation Form – More accurate and detailed responses</a:t>
            </a:r>
          </a:p>
          <a:p>
            <a:endParaRPr lang="en-US" dirty="0"/>
          </a:p>
        </p:txBody>
      </p:sp>
      <p:sp>
        <p:nvSpPr>
          <p:cNvPr id="4" name="Slide Number Placeholder 3">
            <a:extLst>
              <a:ext uri="{FF2B5EF4-FFF2-40B4-BE49-F238E27FC236}">
                <a16:creationId xmlns:a16="http://schemas.microsoft.com/office/drawing/2014/main" id="{F8AE24D1-E9B0-44EC-A7AA-F8A56E0B4DF1}"/>
              </a:ext>
            </a:extLst>
          </p:cNvPr>
          <p:cNvSpPr>
            <a:spLocks noGrp="1"/>
          </p:cNvSpPr>
          <p:nvPr>
            <p:ph type="sldNum" sz="quarter" idx="10"/>
          </p:nvPr>
        </p:nvSpPr>
        <p:spPr/>
        <p:txBody>
          <a:bodyPr/>
          <a:lstStyle/>
          <a:p>
            <a:fld id="{B7CFA7D8-35C9-C54B-B306-E9537D7350C6}" type="slidenum">
              <a:rPr lang="en-US" smtClean="0"/>
              <a:t>50</a:t>
            </a:fld>
            <a:endParaRPr lang="en-US" dirty="0"/>
          </a:p>
        </p:txBody>
      </p:sp>
    </p:spTree>
    <p:extLst>
      <p:ext uri="{BB962C8B-B14F-4D97-AF65-F5344CB8AC3E}">
        <p14:creationId xmlns:p14="http://schemas.microsoft.com/office/powerpoint/2010/main" val="798979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Evaluate?</a:t>
            </a:r>
          </a:p>
        </p:txBody>
      </p:sp>
      <p:sp>
        <p:nvSpPr>
          <p:cNvPr id="3" name="Content Placeholder 2"/>
          <p:cNvSpPr>
            <a:spLocks noGrp="1"/>
          </p:cNvSpPr>
          <p:nvPr>
            <p:ph idx="1"/>
          </p:nvPr>
        </p:nvSpPr>
        <p:spPr>
          <a:xfrm>
            <a:off x="1943100" y="2228850"/>
            <a:ext cx="6667500" cy="3086100"/>
          </a:xfrm>
        </p:spPr>
        <p:txBody>
          <a:bodyPr/>
          <a:lstStyle/>
          <a:p>
            <a:pPr marL="257175" indent="-257175">
              <a:lnSpc>
                <a:spcPct val="200000"/>
              </a:lnSpc>
              <a:buFont typeface="Arial" panose="020B0604020202020204" pitchFamily="34" charset="0"/>
              <a:buChar char="•"/>
            </a:pPr>
            <a:r>
              <a:rPr lang="en-US" sz="1500" dirty="0"/>
              <a:t>All software must meet certain standards</a:t>
            </a:r>
          </a:p>
          <a:p>
            <a:pPr marL="257175" indent="-257175">
              <a:lnSpc>
                <a:spcPct val="200000"/>
              </a:lnSpc>
              <a:buFont typeface="Arial" panose="020B0604020202020204" pitchFamily="34" charset="0"/>
              <a:buChar char="•"/>
            </a:pPr>
            <a:r>
              <a:rPr lang="en-US" sz="1500" dirty="0"/>
              <a:t>New software will always go through this process</a:t>
            </a:r>
          </a:p>
          <a:p>
            <a:pPr marL="257175" indent="-257175">
              <a:lnSpc>
                <a:spcPct val="200000"/>
              </a:lnSpc>
              <a:buFont typeface="Arial" panose="020B0604020202020204" pitchFamily="34" charset="0"/>
              <a:buChar char="•"/>
            </a:pPr>
            <a:r>
              <a:rPr lang="en-US" sz="1500" dirty="0"/>
              <a:t>Software purchased prior to review process needs to be confirmed as meeting security standards</a:t>
            </a:r>
          </a:p>
          <a:p>
            <a:pPr marL="257175" indent="-257175">
              <a:lnSpc>
                <a:spcPct val="200000"/>
              </a:lnSpc>
              <a:buFont typeface="Arial" panose="020B0604020202020204" pitchFamily="34" charset="0"/>
              <a:buChar char="•"/>
            </a:pPr>
            <a:r>
              <a:rPr lang="en-US" sz="1500" dirty="0"/>
              <a:t>Access to confidential or private data must be protected by law</a:t>
            </a:r>
          </a:p>
          <a:p>
            <a:pPr marL="257175" indent="-257175">
              <a:lnSpc>
                <a:spcPct val="200000"/>
              </a:lnSpc>
              <a:buFont typeface="Arial" panose="020B0604020202020204" pitchFamily="34" charset="0"/>
              <a:buChar char="•"/>
            </a:pPr>
            <a:r>
              <a:rPr lang="en-US" sz="1500" dirty="0"/>
              <a:t>Unexpected vulnerabilities may be discovered in software</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51</a:t>
            </a:fld>
            <a:endParaRPr lang="en-US" dirty="0"/>
          </a:p>
        </p:txBody>
      </p:sp>
    </p:spTree>
    <p:extLst>
      <p:ext uri="{BB962C8B-B14F-4D97-AF65-F5344CB8AC3E}">
        <p14:creationId xmlns:p14="http://schemas.microsoft.com/office/powerpoint/2010/main" val="1692161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Evaluations</a:t>
            </a:r>
          </a:p>
        </p:txBody>
      </p:sp>
      <p:sp>
        <p:nvSpPr>
          <p:cNvPr id="3" name="Content Placeholder 2"/>
          <p:cNvSpPr>
            <a:spLocks noGrp="1"/>
          </p:cNvSpPr>
          <p:nvPr>
            <p:ph idx="1"/>
          </p:nvPr>
        </p:nvSpPr>
        <p:spPr>
          <a:xfrm>
            <a:off x="1885950" y="2343150"/>
            <a:ext cx="6724650" cy="3086100"/>
          </a:xfrm>
        </p:spPr>
        <p:txBody>
          <a:bodyPr/>
          <a:lstStyle/>
          <a:p>
            <a:r>
              <a:rPr lang="en-US" sz="1500" b="1" dirty="0"/>
              <a:t>When does Information Security receive your requests?*</a:t>
            </a:r>
            <a:br>
              <a:rPr lang="en-US" sz="1500" b="1" dirty="0"/>
            </a:br>
            <a:endParaRPr lang="en-US" sz="1500" b="1" dirty="0"/>
          </a:p>
          <a:p>
            <a:pPr marL="257175" indent="-257175">
              <a:buFont typeface="Arial" panose="020B0604020202020204" pitchFamily="34" charset="0"/>
              <a:buChar char="•"/>
            </a:pPr>
            <a:r>
              <a:rPr lang="en-US" sz="1500" dirty="0"/>
              <a:t>SAP request is in Account Manager phase</a:t>
            </a:r>
            <a:br>
              <a:rPr lang="en-US" sz="1500" dirty="0"/>
            </a:br>
            <a:endParaRPr lang="en-US" sz="1500" dirty="0"/>
          </a:p>
          <a:p>
            <a:pPr marL="257175" indent="-257175">
              <a:buFont typeface="Arial" panose="020B0604020202020204" pitchFamily="34" charset="0"/>
              <a:buChar char="•"/>
            </a:pPr>
            <a:r>
              <a:rPr lang="en-US" sz="1500" dirty="0"/>
              <a:t>eNPO request is received by IT Business Services</a:t>
            </a:r>
            <a:br>
              <a:rPr lang="en-US" sz="1500" dirty="0"/>
            </a:br>
            <a:endParaRPr lang="en-US" sz="1500" dirty="0"/>
          </a:p>
          <a:p>
            <a:pPr marL="257175" indent="-257175">
              <a:buFont typeface="Arial" panose="020B0604020202020204" pitchFamily="34" charset="0"/>
              <a:buChar char="•"/>
            </a:pPr>
            <a:r>
              <a:rPr lang="en-US" sz="1500" dirty="0"/>
              <a:t>Marketplace request is submitted</a:t>
            </a:r>
          </a:p>
          <a:p>
            <a:pPr marL="214313" indent="-214313">
              <a:buFont typeface="Wingdings" pitchFamily="2" charset="2"/>
              <a:buChar char="§"/>
            </a:pPr>
            <a:endParaRPr lang="en-US" sz="1500" dirty="0"/>
          </a:p>
          <a:p>
            <a:pPr marL="214313" indent="-214313">
              <a:buFont typeface="Wingdings" pitchFamily="2" charset="2"/>
              <a:buChar char="§"/>
            </a:pPr>
            <a:endParaRPr lang="en-US" sz="1500" dirty="0"/>
          </a:p>
          <a:p>
            <a:r>
              <a:rPr lang="en-US" sz="1500" b="1" dirty="0">
                <a:solidFill>
                  <a:srgbClr val="663333"/>
                </a:solidFill>
              </a:rPr>
              <a:t>*Submit evaluations 30-60 days prior to purchase to expedite</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52</a:t>
            </a:fld>
            <a:endParaRPr lang="en-US" dirty="0"/>
          </a:p>
        </p:txBody>
      </p:sp>
    </p:spTree>
    <p:extLst>
      <p:ext uri="{BB962C8B-B14F-4D97-AF65-F5344CB8AC3E}">
        <p14:creationId xmlns:p14="http://schemas.microsoft.com/office/powerpoint/2010/main" val="2957769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6157-CB96-486C-BDAF-C0AE2303E9E7}"/>
              </a:ext>
            </a:extLst>
          </p:cNvPr>
          <p:cNvSpPr>
            <a:spLocks noGrp="1"/>
          </p:cNvSpPr>
          <p:nvPr>
            <p:ph type="title"/>
          </p:nvPr>
        </p:nvSpPr>
        <p:spPr/>
        <p:txBody>
          <a:bodyPr/>
          <a:lstStyle/>
          <a:p>
            <a:r>
              <a:rPr lang="en-US" dirty="0">
                <a:cs typeface="Arial"/>
              </a:rPr>
              <a:t>Purchasing</a:t>
            </a:r>
            <a:endParaRPr lang="en-US" dirty="0"/>
          </a:p>
        </p:txBody>
      </p:sp>
      <p:sp>
        <p:nvSpPr>
          <p:cNvPr id="3" name="Content Placeholder 2">
            <a:extLst>
              <a:ext uri="{FF2B5EF4-FFF2-40B4-BE49-F238E27FC236}">
                <a16:creationId xmlns:a16="http://schemas.microsoft.com/office/drawing/2014/main" id="{DAAE729A-9A0A-4F45-BBA8-500D0F1ABFC1}"/>
              </a:ext>
            </a:extLst>
          </p:cNvPr>
          <p:cNvSpPr>
            <a:spLocks noGrp="1"/>
          </p:cNvSpPr>
          <p:nvPr>
            <p:ph idx="1"/>
          </p:nvPr>
        </p:nvSpPr>
        <p:spPr/>
        <p:txBody>
          <a:bodyPr/>
          <a:lstStyle/>
          <a:p>
            <a:r>
              <a:rPr lang="en-US" sz="1500" dirty="0">
                <a:cs typeface="Arial"/>
              </a:rPr>
              <a:t>Final Review and Approval</a:t>
            </a:r>
            <a:endParaRPr lang="en-US" sz="1500" dirty="0"/>
          </a:p>
        </p:txBody>
      </p:sp>
      <p:sp>
        <p:nvSpPr>
          <p:cNvPr id="4" name="Slide Number Placeholder 3">
            <a:extLst>
              <a:ext uri="{FF2B5EF4-FFF2-40B4-BE49-F238E27FC236}">
                <a16:creationId xmlns:a16="http://schemas.microsoft.com/office/drawing/2014/main" id="{94D46F17-A386-49BE-9BAE-D83FA8FD9A62}"/>
              </a:ext>
            </a:extLst>
          </p:cNvPr>
          <p:cNvSpPr>
            <a:spLocks noGrp="1"/>
          </p:cNvSpPr>
          <p:nvPr>
            <p:ph type="sldNum" sz="quarter" idx="10"/>
          </p:nvPr>
        </p:nvSpPr>
        <p:spPr/>
        <p:txBody>
          <a:bodyPr/>
          <a:lstStyle/>
          <a:p>
            <a:fld id="{B7CFA7D8-35C9-C54B-B306-E9537D7350C6}" type="slidenum">
              <a:rPr lang="en-US" smtClean="0"/>
              <a:t>53</a:t>
            </a:fld>
            <a:endParaRPr lang="en-US" dirty="0"/>
          </a:p>
        </p:txBody>
      </p:sp>
    </p:spTree>
    <p:extLst>
      <p:ext uri="{BB962C8B-B14F-4D97-AF65-F5344CB8AC3E}">
        <p14:creationId xmlns:p14="http://schemas.microsoft.com/office/powerpoint/2010/main" val="852813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204422-CBEF-454D-A5F2-B754AB281841}"/>
              </a:ext>
            </a:extLst>
          </p:cNvPr>
          <p:cNvSpPr>
            <a:spLocks noGrp="1"/>
          </p:cNvSpPr>
          <p:nvPr>
            <p:ph type="sldNum" sz="quarter" idx="10"/>
          </p:nvPr>
        </p:nvSpPr>
        <p:spPr/>
        <p:txBody>
          <a:bodyPr/>
          <a:lstStyle/>
          <a:p>
            <a:fld id="{B7CFA7D8-35C9-C54B-B306-E9537D7350C6}" type="slidenum">
              <a:rPr lang="en-US" smtClean="0"/>
              <a:t>54</a:t>
            </a:fld>
            <a:endParaRPr lang="en-US" dirty="0"/>
          </a:p>
        </p:txBody>
      </p:sp>
      <p:sp>
        <p:nvSpPr>
          <p:cNvPr id="3" name="Title 2">
            <a:extLst>
              <a:ext uri="{FF2B5EF4-FFF2-40B4-BE49-F238E27FC236}">
                <a16:creationId xmlns:a16="http://schemas.microsoft.com/office/drawing/2014/main" id="{5F555484-5163-4821-844D-593B386C37E3}"/>
              </a:ext>
            </a:extLst>
          </p:cNvPr>
          <p:cNvSpPr>
            <a:spLocks noGrp="1"/>
          </p:cNvSpPr>
          <p:nvPr>
            <p:ph type="title"/>
          </p:nvPr>
        </p:nvSpPr>
        <p:spPr>
          <a:xfrm>
            <a:off x="1806357" y="150188"/>
            <a:ext cx="6858000" cy="1143000"/>
          </a:xfrm>
        </p:spPr>
        <p:txBody>
          <a:bodyPr/>
          <a:lstStyle/>
          <a:p>
            <a:r>
              <a:rPr lang="en-US" dirty="0"/>
              <a:t>Questions</a:t>
            </a:r>
          </a:p>
        </p:txBody>
      </p:sp>
      <p:sp>
        <p:nvSpPr>
          <p:cNvPr id="23" name="TextBox 22">
            <a:extLst>
              <a:ext uri="{FF2B5EF4-FFF2-40B4-BE49-F238E27FC236}">
                <a16:creationId xmlns:a16="http://schemas.microsoft.com/office/drawing/2014/main" id="{9B52E126-48B5-4F4B-A67C-D71690339DBD}"/>
              </a:ext>
            </a:extLst>
          </p:cNvPr>
          <p:cNvSpPr txBox="1"/>
          <p:nvPr/>
        </p:nvSpPr>
        <p:spPr>
          <a:xfrm>
            <a:off x="1752599" y="1015694"/>
            <a:ext cx="6965515" cy="1138773"/>
          </a:xfrm>
          <a:prstGeom prst="rect">
            <a:avLst/>
          </a:prstGeom>
          <a:noFill/>
        </p:spPr>
        <p:txBody>
          <a:bodyPr wrap="square" rtlCol="0">
            <a:spAutoFit/>
          </a:bodyPr>
          <a:lstStyle/>
          <a:p>
            <a:r>
              <a:rPr lang="en-US" sz="1200" b="1" dirty="0">
                <a:highlight>
                  <a:srgbClr val="FFFF00"/>
                </a:highlight>
              </a:rPr>
              <a:t>1. Is there a list of the RSS Announcements?</a:t>
            </a:r>
          </a:p>
          <a:p>
            <a:pPr marL="742950" lvl="1" indent="-285750">
              <a:buFont typeface="Arial" panose="020B0604020202020204" pitchFamily="34" charset="0"/>
              <a:buChar char="•"/>
            </a:pPr>
            <a:r>
              <a:rPr lang="en-US" sz="1200" dirty="0"/>
              <a:t>There is no list, but the tabs on the different websites (i.e. AP, Travel and Procurement) have a tab at the top where they are listed – if you haven’t signed up for the RSS feeds.  If you have done that, they are listed in the RSS Subscriptions folder in Outlook.  </a:t>
            </a:r>
          </a:p>
          <a:p>
            <a:pPr marL="742950" lvl="1" indent="-285750">
              <a:buFont typeface="Arial" panose="020B0604020202020204" pitchFamily="34" charset="0"/>
              <a:buChar char="•"/>
            </a:pPr>
            <a:endParaRPr lang="en-US" dirty="0"/>
          </a:p>
        </p:txBody>
      </p:sp>
      <p:pic>
        <p:nvPicPr>
          <p:cNvPr id="34" name="Picture 33">
            <a:extLst>
              <a:ext uri="{FF2B5EF4-FFF2-40B4-BE49-F238E27FC236}">
                <a16:creationId xmlns:a16="http://schemas.microsoft.com/office/drawing/2014/main" id="{D525BDA1-1B0C-489A-9C8E-3FA5FD01F856}"/>
              </a:ext>
            </a:extLst>
          </p:cNvPr>
          <p:cNvPicPr/>
          <p:nvPr/>
        </p:nvPicPr>
        <p:blipFill>
          <a:blip r:embed="rId2">
            <a:extLst>
              <a:ext uri="{28A0092B-C50C-407E-A947-70E740481C1C}">
                <a14:useLocalDpi xmlns:a14="http://schemas.microsoft.com/office/drawing/2010/main" val="0"/>
              </a:ext>
            </a:extLst>
          </a:blip>
          <a:stretch>
            <a:fillRect/>
          </a:stretch>
        </p:blipFill>
        <p:spPr>
          <a:xfrm>
            <a:off x="2636076" y="2007224"/>
            <a:ext cx="2009775" cy="790575"/>
          </a:xfrm>
          <a:prstGeom prst="rect">
            <a:avLst/>
          </a:prstGeom>
        </p:spPr>
      </p:pic>
      <p:sp>
        <p:nvSpPr>
          <p:cNvPr id="24" name="TextBox 23">
            <a:extLst>
              <a:ext uri="{FF2B5EF4-FFF2-40B4-BE49-F238E27FC236}">
                <a16:creationId xmlns:a16="http://schemas.microsoft.com/office/drawing/2014/main" id="{779E9975-E686-4E89-88EF-01694F329B0B}"/>
              </a:ext>
            </a:extLst>
          </p:cNvPr>
          <p:cNvSpPr txBox="1"/>
          <p:nvPr/>
        </p:nvSpPr>
        <p:spPr>
          <a:xfrm>
            <a:off x="1752599" y="2833082"/>
            <a:ext cx="6858000" cy="923330"/>
          </a:xfrm>
          <a:prstGeom prst="rect">
            <a:avLst/>
          </a:prstGeom>
          <a:noFill/>
        </p:spPr>
        <p:txBody>
          <a:bodyPr wrap="square" rtlCol="0">
            <a:spAutoFit/>
          </a:bodyPr>
          <a:lstStyle/>
          <a:p>
            <a:pPr marL="628650" lvl="1" indent="-171450">
              <a:buFont typeface="Arial" panose="020B0604020202020204" pitchFamily="34" charset="0"/>
              <a:buChar char="•"/>
            </a:pPr>
            <a:r>
              <a:rPr lang="en-US" sz="1200" dirty="0"/>
              <a:t>Once in the selected Outlook folder you can see the announcements with the titles.  This is probably the best way to get the list.  This is a screen shot of the listing and the topic is before the RSS numbering.  </a:t>
            </a:r>
          </a:p>
          <a:p>
            <a:endParaRPr lang="en-US" dirty="0"/>
          </a:p>
        </p:txBody>
      </p:sp>
      <p:pic>
        <p:nvPicPr>
          <p:cNvPr id="36" name="Picture 35">
            <a:extLst>
              <a:ext uri="{FF2B5EF4-FFF2-40B4-BE49-F238E27FC236}">
                <a16:creationId xmlns:a16="http://schemas.microsoft.com/office/drawing/2014/main" id="{7C98A554-C7DE-42C1-9FA8-7F7F7F53DD85}"/>
              </a:ext>
            </a:extLst>
          </p:cNvPr>
          <p:cNvPicPr/>
          <p:nvPr/>
        </p:nvPicPr>
        <p:blipFill>
          <a:blip r:embed="rId3">
            <a:extLst>
              <a:ext uri="{28A0092B-C50C-407E-A947-70E740481C1C}">
                <a14:useLocalDpi xmlns:a14="http://schemas.microsoft.com/office/drawing/2010/main" val="0"/>
              </a:ext>
            </a:extLst>
          </a:blip>
          <a:stretch>
            <a:fillRect/>
          </a:stretch>
        </p:blipFill>
        <p:spPr>
          <a:xfrm>
            <a:off x="2636076" y="3573442"/>
            <a:ext cx="5212523" cy="2883744"/>
          </a:xfrm>
          <a:prstGeom prst="rect">
            <a:avLst/>
          </a:prstGeom>
        </p:spPr>
      </p:pic>
    </p:spTree>
    <p:extLst>
      <p:ext uri="{BB962C8B-B14F-4D97-AF65-F5344CB8AC3E}">
        <p14:creationId xmlns:p14="http://schemas.microsoft.com/office/powerpoint/2010/main" val="4293181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E20AA-D437-439B-8FAC-39D3F1397596}"/>
              </a:ext>
            </a:extLst>
          </p:cNvPr>
          <p:cNvSpPr>
            <a:spLocks noGrp="1"/>
          </p:cNvSpPr>
          <p:nvPr>
            <p:ph idx="1"/>
          </p:nvPr>
        </p:nvSpPr>
        <p:spPr>
          <a:xfrm>
            <a:off x="1803226" y="1260842"/>
            <a:ext cx="6858000" cy="4987557"/>
          </a:xfrm>
        </p:spPr>
        <p:txBody>
          <a:bodyPr/>
          <a:lstStyle/>
          <a:p>
            <a:pPr>
              <a:buFont typeface="Arial" panose="020B0604020202020204" pitchFamily="34" charset="0"/>
              <a:buChar char="•"/>
            </a:pPr>
            <a:r>
              <a:rPr lang="en-US" dirty="0"/>
              <a:t>You can also go to the department’s website and select the Announcement tab at the top.  For example:</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b="1" dirty="0">
                <a:highlight>
                  <a:srgbClr val="FFFF00"/>
                </a:highlight>
              </a:rPr>
              <a:t>2. Conference meals- if unable to eat provided box lunch or dinner by conference due to medical needs not met by conference, can per diem be paid? What documentation is required? </a:t>
            </a:r>
          </a:p>
          <a:p>
            <a:pPr lvl="1">
              <a:buFont typeface="Arial" panose="020B0604020202020204" pitchFamily="34" charset="0"/>
              <a:buChar char="•"/>
            </a:pPr>
            <a:endParaRPr lang="en-US" sz="1200" dirty="0"/>
          </a:p>
          <a:p>
            <a:pPr>
              <a:buFont typeface="Arial" panose="020B0604020202020204" pitchFamily="34" charset="0"/>
              <a:buChar char="•"/>
            </a:pPr>
            <a:r>
              <a:rPr lang="en-US" dirty="0"/>
              <a:t>If a conference attendee has a medical condition that restricts their diet, they should check with the conference about their restriction and request the food they could eat before attending (normally done at the time of registration). Most conferences do allow for this substitution at no charge or the attendee should request to attend without the cost for the meals since they have dietary restrictions and must obtain meals on their own.  If that is not allowed, then the attendee should draft a summary of the conference cost including meals and that they had to purchase their own meal (or meals – defining which ones) and that they are requesting per-diem to pay for those meals in addition to the conference cost. That should be approved by the Account Manager and attached to the expense report along with the conference agenda.  As always, an overnight stay is still required in order to be reimbursed for meal per diem.</a:t>
            </a:r>
          </a:p>
          <a:p>
            <a:endParaRPr lang="en-US" dirty="0"/>
          </a:p>
        </p:txBody>
      </p:sp>
      <p:sp>
        <p:nvSpPr>
          <p:cNvPr id="3" name="Slide Number Placeholder 2">
            <a:extLst>
              <a:ext uri="{FF2B5EF4-FFF2-40B4-BE49-F238E27FC236}">
                <a16:creationId xmlns:a16="http://schemas.microsoft.com/office/drawing/2014/main" id="{0A64BC83-6295-4D45-ADAC-A2DF2A042EB0}"/>
              </a:ext>
            </a:extLst>
          </p:cNvPr>
          <p:cNvSpPr>
            <a:spLocks noGrp="1"/>
          </p:cNvSpPr>
          <p:nvPr>
            <p:ph type="sldNum" sz="quarter" idx="10"/>
          </p:nvPr>
        </p:nvSpPr>
        <p:spPr/>
        <p:txBody>
          <a:bodyPr/>
          <a:lstStyle/>
          <a:p>
            <a:fld id="{B7CFA7D8-35C9-C54B-B306-E9537D7350C6}" type="slidenum">
              <a:rPr lang="en-US" smtClean="0"/>
              <a:t>55</a:t>
            </a:fld>
            <a:endParaRPr lang="en-US" dirty="0"/>
          </a:p>
        </p:txBody>
      </p:sp>
      <p:sp>
        <p:nvSpPr>
          <p:cNvPr id="4" name="Title 3">
            <a:extLst>
              <a:ext uri="{FF2B5EF4-FFF2-40B4-BE49-F238E27FC236}">
                <a16:creationId xmlns:a16="http://schemas.microsoft.com/office/drawing/2014/main" id="{CF5EE507-0EF3-4ACE-A388-2702019A4AEB}"/>
              </a:ext>
            </a:extLst>
          </p:cNvPr>
          <p:cNvSpPr>
            <a:spLocks noGrp="1"/>
          </p:cNvSpPr>
          <p:nvPr>
            <p:ph type="title"/>
          </p:nvPr>
        </p:nvSpPr>
        <p:spPr>
          <a:xfrm>
            <a:off x="1752600" y="308976"/>
            <a:ext cx="6858000" cy="1143000"/>
          </a:xfrm>
        </p:spPr>
        <p:txBody>
          <a:bodyPr/>
          <a:lstStyle/>
          <a:p>
            <a:r>
              <a:rPr lang="en-US" dirty="0"/>
              <a:t>Questions</a:t>
            </a:r>
          </a:p>
        </p:txBody>
      </p:sp>
      <p:pic>
        <p:nvPicPr>
          <p:cNvPr id="5" name="Picture 4">
            <a:extLst>
              <a:ext uri="{FF2B5EF4-FFF2-40B4-BE49-F238E27FC236}">
                <a16:creationId xmlns:a16="http://schemas.microsoft.com/office/drawing/2014/main" id="{572783D7-7F0B-4015-8168-A403E59D1834}"/>
              </a:ext>
            </a:extLst>
          </p:cNvPr>
          <p:cNvPicPr/>
          <p:nvPr/>
        </p:nvPicPr>
        <p:blipFill>
          <a:blip r:embed="rId2">
            <a:extLst>
              <a:ext uri="{28A0092B-C50C-407E-A947-70E740481C1C}">
                <a14:useLocalDpi xmlns:a14="http://schemas.microsoft.com/office/drawing/2010/main" val="0"/>
              </a:ext>
            </a:extLst>
          </a:blip>
          <a:stretch>
            <a:fillRect/>
          </a:stretch>
        </p:blipFill>
        <p:spPr>
          <a:xfrm>
            <a:off x="2209800" y="1734057"/>
            <a:ext cx="5943600" cy="842010"/>
          </a:xfrm>
          <a:prstGeom prst="rect">
            <a:avLst/>
          </a:prstGeom>
        </p:spPr>
      </p:pic>
    </p:spTree>
    <p:extLst>
      <p:ext uri="{BB962C8B-B14F-4D97-AF65-F5344CB8AC3E}">
        <p14:creationId xmlns:p14="http://schemas.microsoft.com/office/powerpoint/2010/main" val="3668709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F3EBC-E129-4BE7-97F7-850B4EA3FC57}"/>
              </a:ext>
            </a:extLst>
          </p:cNvPr>
          <p:cNvSpPr>
            <a:spLocks noGrp="1"/>
          </p:cNvSpPr>
          <p:nvPr>
            <p:ph idx="1"/>
          </p:nvPr>
        </p:nvSpPr>
        <p:spPr>
          <a:xfrm>
            <a:off x="1752600" y="1542789"/>
            <a:ext cx="6858000" cy="4114800"/>
          </a:xfrm>
        </p:spPr>
        <p:txBody>
          <a:bodyPr/>
          <a:lstStyle/>
          <a:p>
            <a:pPr marL="0" lvl="0" indent="0">
              <a:buNone/>
            </a:pPr>
            <a:r>
              <a:rPr lang="en-US" b="1" dirty="0">
                <a:highlight>
                  <a:srgbClr val="FFFF00"/>
                </a:highlight>
              </a:rPr>
              <a:t>3. Student Travel – Can you include or create a workshop for interested departments i.e. travel to other cities, other states? </a:t>
            </a:r>
          </a:p>
          <a:p>
            <a:pPr lvl="1">
              <a:buFont typeface="Arial" panose="020B0604020202020204" pitchFamily="34" charset="0"/>
              <a:buChar char="•"/>
            </a:pPr>
            <a:r>
              <a:rPr lang="en-US" sz="1200" dirty="0"/>
              <a:t>Student travel is processed the same as employee travel.  If they are student employees, they will use TRAVEL Tracks, if not a Funds Commitment will need to be created.  Please reference the </a:t>
            </a:r>
            <a:r>
              <a:rPr lang="en-US" sz="1200" u="sng" dirty="0">
                <a:solidFill>
                  <a:schemeClr val="accent2">
                    <a:lumMod val="75000"/>
                  </a:schemeClr>
                </a:solidFill>
                <a:hlinkClick r:id="rId2">
                  <a:extLst>
                    <a:ext uri="{A12FA001-AC4F-418D-AE19-62706E023703}">
                      <ahyp:hlinkClr xmlns:ahyp="http://schemas.microsoft.com/office/drawing/2018/hyperlinkcolor" val="tx"/>
                    </a:ext>
                  </a:extLst>
                </a:hlinkClick>
              </a:rPr>
              <a:t>Travel Office website</a:t>
            </a:r>
            <a:r>
              <a:rPr lang="en-US" sz="1200" dirty="0">
                <a:solidFill>
                  <a:schemeClr val="accent2">
                    <a:lumMod val="75000"/>
                  </a:schemeClr>
                </a:solidFill>
              </a:rPr>
              <a:t>.</a:t>
            </a:r>
          </a:p>
          <a:p>
            <a:pPr marL="0" indent="0">
              <a:buNone/>
            </a:pPr>
            <a:endParaRPr lang="en-US" b="1" dirty="0"/>
          </a:p>
          <a:p>
            <a:pPr marL="0" indent="0">
              <a:buNone/>
            </a:pPr>
            <a:endParaRPr lang="en-US" b="1" dirty="0"/>
          </a:p>
          <a:p>
            <a:pPr marL="0" indent="0">
              <a:buNone/>
            </a:pPr>
            <a:endParaRPr lang="en-US" b="1" dirty="0"/>
          </a:p>
          <a:p>
            <a:pPr marL="0" lvl="0" indent="0">
              <a:buNone/>
            </a:pPr>
            <a:r>
              <a:rPr lang="en-US" b="1" dirty="0">
                <a:highlight>
                  <a:srgbClr val="FFFF00"/>
                </a:highlight>
              </a:rPr>
              <a:t>4. Group Student Travel – Travel Requests VS. FC when to use one over the other. What items can be pre-paid? How?  </a:t>
            </a:r>
          </a:p>
          <a:p>
            <a:pPr lvl="1">
              <a:buFont typeface="Arial" panose="020B0604020202020204" pitchFamily="34" charset="0"/>
              <a:buChar char="•"/>
            </a:pPr>
            <a:r>
              <a:rPr lang="en-US" sz="1200" dirty="0"/>
              <a:t>A group of students (at least one student) travel expenses may be added on a sponsoring Texas State employee’s Travel Request.  If the students are traveling as a group without a Faculty or Staff member they will need to be on a Funds Commitment.</a:t>
            </a:r>
          </a:p>
          <a:p>
            <a:pPr lvl="1">
              <a:buFont typeface="Arial" panose="020B0604020202020204" pitchFamily="34" charset="0"/>
              <a:buChar char="•"/>
            </a:pPr>
            <a:r>
              <a:rPr lang="en-US" sz="1200" dirty="0"/>
              <a:t>Airfare and Car rental may be direct billed to the University with encumbrance on an approved Travel Request or Funds Commitment. </a:t>
            </a:r>
          </a:p>
          <a:p>
            <a:pPr lvl="1">
              <a:buFont typeface="Arial" panose="020B0604020202020204" pitchFamily="34" charset="0"/>
              <a:buChar char="•"/>
            </a:pPr>
            <a:r>
              <a:rPr lang="en-US" sz="1200" dirty="0"/>
              <a:t>Hotels can be prepaid (i.e. check issued before the traveler checks in and the traveler needs to present the check to the hotel at check in) via e-NPO or PO if the hotel has been set up as a vendor in the SAP system.</a:t>
            </a:r>
          </a:p>
          <a:p>
            <a:pPr marL="0" indent="0">
              <a:buNone/>
            </a:pPr>
            <a:endParaRPr lang="en-US" sz="1800" b="1" dirty="0"/>
          </a:p>
        </p:txBody>
      </p:sp>
      <p:sp>
        <p:nvSpPr>
          <p:cNvPr id="3" name="Slide Number Placeholder 2">
            <a:extLst>
              <a:ext uri="{FF2B5EF4-FFF2-40B4-BE49-F238E27FC236}">
                <a16:creationId xmlns:a16="http://schemas.microsoft.com/office/drawing/2014/main" id="{67AED7C5-B321-4C56-879C-B7305989A4C9}"/>
              </a:ext>
            </a:extLst>
          </p:cNvPr>
          <p:cNvSpPr>
            <a:spLocks noGrp="1"/>
          </p:cNvSpPr>
          <p:nvPr>
            <p:ph type="sldNum" sz="quarter" idx="10"/>
          </p:nvPr>
        </p:nvSpPr>
        <p:spPr/>
        <p:txBody>
          <a:bodyPr/>
          <a:lstStyle/>
          <a:p>
            <a:fld id="{B7CFA7D8-35C9-C54B-B306-E9537D7350C6}" type="slidenum">
              <a:rPr lang="en-US" smtClean="0"/>
              <a:t>56</a:t>
            </a:fld>
            <a:endParaRPr lang="en-US" dirty="0"/>
          </a:p>
        </p:txBody>
      </p:sp>
      <p:sp>
        <p:nvSpPr>
          <p:cNvPr id="4" name="Title 3">
            <a:extLst>
              <a:ext uri="{FF2B5EF4-FFF2-40B4-BE49-F238E27FC236}">
                <a16:creationId xmlns:a16="http://schemas.microsoft.com/office/drawing/2014/main" id="{279C049D-EA2B-4DC1-A112-98E5A7EAF0E6}"/>
              </a:ext>
            </a:extLst>
          </p:cNvPr>
          <p:cNvSpPr>
            <a:spLocks noGrp="1"/>
          </p:cNvSpPr>
          <p:nvPr>
            <p:ph type="title"/>
          </p:nvPr>
        </p:nvSpPr>
        <p:spPr>
          <a:xfrm>
            <a:off x="1752600" y="136001"/>
            <a:ext cx="6858000" cy="1143000"/>
          </a:xfrm>
        </p:spPr>
        <p:txBody>
          <a:bodyPr/>
          <a:lstStyle/>
          <a:p>
            <a:r>
              <a:rPr lang="en-US" dirty="0"/>
              <a:t>Questions</a:t>
            </a:r>
          </a:p>
        </p:txBody>
      </p:sp>
    </p:spTree>
    <p:extLst>
      <p:ext uri="{BB962C8B-B14F-4D97-AF65-F5344CB8AC3E}">
        <p14:creationId xmlns:p14="http://schemas.microsoft.com/office/powerpoint/2010/main" val="3033522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F3EBC-E129-4BE7-97F7-850B4EA3FC57}"/>
              </a:ext>
            </a:extLst>
          </p:cNvPr>
          <p:cNvSpPr>
            <a:spLocks noGrp="1"/>
          </p:cNvSpPr>
          <p:nvPr>
            <p:ph idx="1"/>
          </p:nvPr>
        </p:nvSpPr>
        <p:spPr>
          <a:xfrm>
            <a:off x="1752600" y="1262602"/>
            <a:ext cx="6858000" cy="5213876"/>
          </a:xfrm>
        </p:spPr>
        <p:txBody>
          <a:bodyPr/>
          <a:lstStyle/>
          <a:p>
            <a:pPr marL="0" lvl="0" indent="0">
              <a:buNone/>
            </a:pPr>
            <a:r>
              <a:rPr lang="en-US" b="1" dirty="0">
                <a:highlight>
                  <a:srgbClr val="FFFF00"/>
                </a:highlight>
                <a:latin typeface="Arial" panose="020B0604020202020204" pitchFamily="34" charset="0"/>
                <a:cs typeface="Arial" panose="020B0604020202020204" pitchFamily="34" charset="0"/>
              </a:rPr>
              <a:t>5. Travel-can we have GSA rates in </a:t>
            </a:r>
            <a:r>
              <a:rPr lang="en-US" b="1" dirty="0" err="1">
                <a:highlight>
                  <a:srgbClr val="FFFF00"/>
                </a:highlight>
                <a:latin typeface="Arial" panose="020B0604020202020204" pitchFamily="34" charset="0"/>
                <a:cs typeface="Arial" panose="020B0604020202020204" pitchFamily="34" charset="0"/>
              </a:rPr>
              <a:t>TRAVELTracks</a:t>
            </a:r>
            <a:r>
              <a:rPr lang="en-US" b="1" dirty="0">
                <a:highlight>
                  <a:srgbClr val="FFFF00"/>
                </a:highlight>
                <a:latin typeface="Arial" panose="020B0604020202020204" pitchFamily="34" charset="0"/>
                <a:cs typeface="Arial" panose="020B0604020202020204" pitchFamily="34" charset="0"/>
              </a:rPr>
              <a:t> updated in October?</a:t>
            </a:r>
          </a:p>
          <a:p>
            <a:pPr lvl="1">
              <a:buFont typeface="Arial" panose="020B0604020202020204" pitchFamily="34" charset="0"/>
              <a:buChar char="•"/>
            </a:pPr>
            <a:r>
              <a:rPr lang="en-US" sz="1200" dirty="0">
                <a:latin typeface="Arial" panose="020B0604020202020204" pitchFamily="34" charset="0"/>
                <a:cs typeface="Arial" panose="020B0604020202020204" pitchFamily="34" charset="0"/>
              </a:rPr>
              <a:t>The GSA tables are input in TRAVLERACKS when allowed by the software. The software only allows for one update and that is effective January of each year.  When it is updated the October, November and December rates are not published by GSA yet, so we use the September rate for the remaining months on TRAVEL Tracks. For instance, the rates for January – December of 2019 are entered into the system even though the rates only go through September of 2019 on GSA. The traveler is eligible for the higher rate if not on TRAVEL Tracks. Attach a copy of the current GSA rate to the Expense Report and add an additional meal expense line and a positive amount on the Lodging Reduction expense.</a:t>
            </a:r>
          </a:p>
          <a:p>
            <a:pPr lvl="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lvl="0" indent="0">
              <a:buNone/>
            </a:pPr>
            <a:r>
              <a:rPr lang="en-US" b="1" dirty="0">
                <a:highlight>
                  <a:srgbClr val="FFFF00"/>
                </a:highlight>
                <a:latin typeface="Arial" panose="020B0604020202020204" pitchFamily="34" charset="0"/>
                <a:cs typeface="Arial" panose="020B0604020202020204" pitchFamily="34" charset="0"/>
              </a:rPr>
              <a:t>6. Now that you are fully staffed will purchasing be reviewing purchase orders more closely? </a:t>
            </a:r>
          </a:p>
          <a:p>
            <a:pPr lvl="1">
              <a:buFont typeface="Arial" panose="020B0604020202020204" pitchFamily="34" charset="0"/>
              <a:buChar char="•"/>
            </a:pPr>
            <a:r>
              <a:rPr lang="en-US" sz="1200" dirty="0">
                <a:latin typeface="Arial" panose="020B0604020202020204" pitchFamily="34" charset="0"/>
                <a:cs typeface="Arial" panose="020B0604020202020204" pitchFamily="34" charset="0"/>
              </a:rPr>
              <a:t>The Purchasing office reviews all purchase orders with the same diligence for all purchase orders it receives. </a:t>
            </a:r>
          </a:p>
          <a:p>
            <a:pPr marL="342900" lvl="1" indent="0">
              <a:buNone/>
            </a:pPr>
            <a:endParaRPr lang="en-US" sz="1200" dirty="0">
              <a:latin typeface="Arial" panose="020B0604020202020204" pitchFamily="34" charset="0"/>
              <a:cs typeface="Arial" panose="020B0604020202020204" pitchFamily="34" charset="0"/>
            </a:endParaRPr>
          </a:p>
          <a:p>
            <a:pPr marL="342900" lvl="1" indent="0">
              <a:buNone/>
            </a:pPr>
            <a:endParaRPr lang="en-US" sz="1200" dirty="0">
              <a:latin typeface="Arial" panose="020B0604020202020204" pitchFamily="34" charset="0"/>
              <a:cs typeface="Arial" panose="020B0604020202020204" pitchFamily="34" charset="0"/>
            </a:endParaRPr>
          </a:p>
          <a:p>
            <a:pPr marL="0" lvl="0" indent="0">
              <a:buNone/>
            </a:pPr>
            <a:r>
              <a:rPr lang="en-US" b="1" dirty="0">
                <a:highlight>
                  <a:srgbClr val="FFFF00"/>
                </a:highlight>
                <a:latin typeface="Arial" panose="020B0604020202020204" pitchFamily="34" charset="0"/>
                <a:cs typeface="Arial" panose="020B0604020202020204" pitchFamily="34" charset="0"/>
              </a:rPr>
              <a:t>7. When are the departments going to have more training on Purchasing Policies/University Policies? Departments don’t have training like Purchasing but allowed to create PO’s that are reviewed by Purchasing. </a:t>
            </a:r>
          </a:p>
          <a:p>
            <a:pPr lvl="1">
              <a:buFont typeface="Arial" panose="020B0604020202020204" pitchFamily="34" charset="0"/>
              <a:buChar char="•"/>
            </a:pPr>
            <a:r>
              <a:rPr lang="en-US" sz="1200" dirty="0">
                <a:latin typeface="Arial" panose="020B0604020202020204" pitchFamily="34" charset="0"/>
                <a:cs typeface="Arial" panose="020B0604020202020204" pitchFamily="34" charset="0"/>
              </a:rPr>
              <a:t>All of the purchasing policies have recently been reviewed and updated. Purchasing is currently working on updating its current training curriculum and plan to provide more resources and online support for the university soon. While this continues Purchasing is available to provide training for a department on a case by case basis. </a:t>
            </a:r>
          </a:p>
          <a:p>
            <a:pPr marL="0" lvl="0" indent="0">
              <a:buNone/>
            </a:pPr>
            <a:endParaRPr lang="en-US" sz="1800" b="1" dirty="0"/>
          </a:p>
          <a:p>
            <a:pPr marL="0" indent="0">
              <a:buNone/>
            </a:pPr>
            <a:endParaRPr lang="en-US" sz="1800" b="1" dirty="0"/>
          </a:p>
        </p:txBody>
      </p:sp>
      <p:sp>
        <p:nvSpPr>
          <p:cNvPr id="3" name="Slide Number Placeholder 2">
            <a:extLst>
              <a:ext uri="{FF2B5EF4-FFF2-40B4-BE49-F238E27FC236}">
                <a16:creationId xmlns:a16="http://schemas.microsoft.com/office/drawing/2014/main" id="{67AED7C5-B321-4C56-879C-B7305989A4C9}"/>
              </a:ext>
            </a:extLst>
          </p:cNvPr>
          <p:cNvSpPr>
            <a:spLocks noGrp="1"/>
          </p:cNvSpPr>
          <p:nvPr>
            <p:ph type="sldNum" sz="quarter" idx="10"/>
          </p:nvPr>
        </p:nvSpPr>
        <p:spPr/>
        <p:txBody>
          <a:bodyPr/>
          <a:lstStyle/>
          <a:p>
            <a:fld id="{B7CFA7D8-35C9-C54B-B306-E9537D7350C6}" type="slidenum">
              <a:rPr lang="en-US" smtClean="0"/>
              <a:t>57</a:t>
            </a:fld>
            <a:endParaRPr lang="en-US" dirty="0"/>
          </a:p>
        </p:txBody>
      </p:sp>
      <p:sp>
        <p:nvSpPr>
          <p:cNvPr id="4" name="Title 3">
            <a:extLst>
              <a:ext uri="{FF2B5EF4-FFF2-40B4-BE49-F238E27FC236}">
                <a16:creationId xmlns:a16="http://schemas.microsoft.com/office/drawing/2014/main" id="{279C049D-EA2B-4DC1-A112-98E5A7EAF0E6}"/>
              </a:ext>
            </a:extLst>
          </p:cNvPr>
          <p:cNvSpPr>
            <a:spLocks noGrp="1"/>
          </p:cNvSpPr>
          <p:nvPr>
            <p:ph type="title"/>
          </p:nvPr>
        </p:nvSpPr>
        <p:spPr>
          <a:xfrm>
            <a:off x="1752600" y="0"/>
            <a:ext cx="6858000" cy="1143000"/>
          </a:xfrm>
        </p:spPr>
        <p:txBody>
          <a:bodyPr/>
          <a:lstStyle/>
          <a:p>
            <a:r>
              <a:rPr lang="en-US" dirty="0"/>
              <a:t>Questions</a:t>
            </a:r>
          </a:p>
        </p:txBody>
      </p:sp>
    </p:spTree>
    <p:extLst>
      <p:ext uri="{BB962C8B-B14F-4D97-AF65-F5344CB8AC3E}">
        <p14:creationId xmlns:p14="http://schemas.microsoft.com/office/powerpoint/2010/main" val="2929970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2EFFD8-96DA-44AE-B307-36A399D3E278}"/>
              </a:ext>
            </a:extLst>
          </p:cNvPr>
          <p:cNvSpPr>
            <a:spLocks noGrp="1"/>
          </p:cNvSpPr>
          <p:nvPr>
            <p:ph type="sldNum" sz="quarter" idx="10"/>
          </p:nvPr>
        </p:nvSpPr>
        <p:spPr/>
        <p:txBody>
          <a:bodyPr/>
          <a:lstStyle/>
          <a:p>
            <a:fld id="{B7CFA7D8-35C9-C54B-B306-E9537D7350C6}" type="slidenum">
              <a:rPr lang="en-US" smtClean="0"/>
              <a:t>58</a:t>
            </a:fld>
            <a:endParaRPr lang="en-US" dirty="0"/>
          </a:p>
        </p:txBody>
      </p:sp>
      <p:sp>
        <p:nvSpPr>
          <p:cNvPr id="4" name="Title 3">
            <a:extLst>
              <a:ext uri="{FF2B5EF4-FFF2-40B4-BE49-F238E27FC236}">
                <a16:creationId xmlns:a16="http://schemas.microsoft.com/office/drawing/2014/main" id="{4DFAC4AE-81E6-490F-BDFB-B061AA85FCC2}"/>
              </a:ext>
            </a:extLst>
          </p:cNvPr>
          <p:cNvSpPr>
            <a:spLocks noGrp="1"/>
          </p:cNvSpPr>
          <p:nvPr>
            <p:ph type="title"/>
          </p:nvPr>
        </p:nvSpPr>
        <p:spPr>
          <a:xfrm>
            <a:off x="1752600" y="4762"/>
            <a:ext cx="6858000" cy="1143000"/>
          </a:xfrm>
        </p:spPr>
        <p:txBody>
          <a:bodyPr/>
          <a:lstStyle/>
          <a:p>
            <a:r>
              <a:rPr lang="en-US" dirty="0"/>
              <a:t>Questions</a:t>
            </a:r>
          </a:p>
        </p:txBody>
      </p:sp>
      <p:sp>
        <p:nvSpPr>
          <p:cNvPr id="6" name="Content Placeholder 1">
            <a:extLst>
              <a:ext uri="{FF2B5EF4-FFF2-40B4-BE49-F238E27FC236}">
                <a16:creationId xmlns:a16="http://schemas.microsoft.com/office/drawing/2014/main" id="{DCDB1CBF-717A-4A9C-BF02-D3C4F3C6E21C}"/>
              </a:ext>
            </a:extLst>
          </p:cNvPr>
          <p:cNvSpPr>
            <a:spLocks noGrp="1"/>
          </p:cNvSpPr>
          <p:nvPr>
            <p:ph idx="1"/>
          </p:nvPr>
        </p:nvSpPr>
        <p:spPr>
          <a:xfrm>
            <a:off x="1752600" y="1147762"/>
            <a:ext cx="6858000" cy="4673600"/>
          </a:xfrm>
        </p:spPr>
        <p:txBody>
          <a:bodyPr/>
          <a:lstStyle/>
          <a:p>
            <a:pPr marL="0" lvl="0" indent="0">
              <a:buNone/>
            </a:pPr>
            <a:r>
              <a:rPr lang="en-US" b="1" dirty="0">
                <a:highlight>
                  <a:srgbClr val="FFFF00"/>
                </a:highlight>
              </a:rPr>
              <a:t>8. If we purchase pens and pencils as promotional items for giveaways, would we use GL 730900 (promo items – Local Funds) or 730000 (Consumable Supplies)?</a:t>
            </a:r>
          </a:p>
          <a:p>
            <a:pPr lvl="1">
              <a:buFont typeface="Arial" panose="020B0604020202020204" pitchFamily="34" charset="0"/>
              <a:buChar char="•"/>
            </a:pPr>
            <a:r>
              <a:rPr lang="en-US" sz="1200" dirty="0"/>
              <a:t>If you are buying promotional items, use the promo item GL 730900.</a:t>
            </a:r>
          </a:p>
          <a:p>
            <a:pPr marL="0" indent="0">
              <a:buNone/>
            </a:pPr>
            <a:endParaRPr lang="en-US" b="1" dirty="0"/>
          </a:p>
          <a:p>
            <a:pPr marL="0" indent="0">
              <a:buNone/>
            </a:pPr>
            <a:endParaRPr lang="en-US" b="1" dirty="0"/>
          </a:p>
          <a:p>
            <a:pPr marL="0" lvl="0" indent="0">
              <a:buNone/>
            </a:pPr>
            <a:r>
              <a:rPr lang="en-US" b="1" dirty="0">
                <a:highlight>
                  <a:srgbClr val="FFFF00"/>
                </a:highlight>
              </a:rPr>
              <a:t>9. Why are we NOW having to do Goods Receipt for </a:t>
            </a:r>
            <a:r>
              <a:rPr lang="en-US" b="1" u="sng" dirty="0">
                <a:highlight>
                  <a:srgbClr val="FFFF00"/>
                </a:highlight>
              </a:rPr>
              <a:t>services</a:t>
            </a:r>
            <a:r>
              <a:rPr lang="en-US" b="1" dirty="0">
                <a:highlight>
                  <a:srgbClr val="FFFF00"/>
                </a:highlight>
              </a:rPr>
              <a:t> entered on Marketplace?</a:t>
            </a:r>
          </a:p>
          <a:p>
            <a:pPr lvl="1">
              <a:buFont typeface="Arial" panose="020B0604020202020204" pitchFamily="34" charset="0"/>
              <a:buChar char="•"/>
            </a:pPr>
            <a:r>
              <a:rPr lang="en-US" sz="1200" dirty="0"/>
              <a:t>Vendors in the Marketplace are defaulted to have GR’s or no GR’s done based on what they provide to the University. This applies for both punchouts and non-catalog orders. If you feel like your vendor does not need to have GR’s done, please contact the Purchasing Office at purchasing@txstate.edu. </a:t>
            </a:r>
          </a:p>
          <a:p>
            <a:pPr marL="342900" lvl="1" indent="0">
              <a:buNone/>
            </a:pPr>
            <a:endParaRPr lang="en-US" sz="1200" dirty="0"/>
          </a:p>
          <a:p>
            <a:pPr marL="342900" lvl="1" indent="0">
              <a:buNone/>
            </a:pPr>
            <a:endParaRPr lang="en-US" sz="1200" dirty="0"/>
          </a:p>
          <a:p>
            <a:pPr marL="0" indent="0">
              <a:buNone/>
            </a:pPr>
            <a:r>
              <a:rPr lang="en-US" b="1" dirty="0">
                <a:highlight>
                  <a:srgbClr val="FFFF00"/>
                </a:highlight>
              </a:rPr>
              <a:t>10. How can you alert buyer that GR is needed? If goods are delivered to a different location or delivery accepted by another person, you may not know that G/R is needed. You assume it went through Materials Management. It should go to purchaser before it goes to Account Manager.</a:t>
            </a:r>
          </a:p>
          <a:p>
            <a:pPr lvl="1">
              <a:buFont typeface="Arial" panose="020B0604020202020204" pitchFamily="34" charset="0"/>
              <a:buChar char="•"/>
            </a:pPr>
            <a:r>
              <a:rPr lang="en-US" sz="1200" dirty="0"/>
              <a:t>The SAP system is unable to generate a notification of when goods are received.  We suggest that all orders be sent to the University Distribution Center shipping address so that the good received can be check in and a GR be processed.   In the event that the University Distribution Center address is not used, you will need to collaborate with the individual who is to receive the order notify you upon receiving items.  </a:t>
            </a:r>
          </a:p>
          <a:p>
            <a:pPr marL="0" indent="0">
              <a:buNone/>
            </a:pPr>
            <a:endParaRPr lang="en-US" sz="1800" b="1" dirty="0"/>
          </a:p>
        </p:txBody>
      </p:sp>
    </p:spTree>
    <p:extLst>
      <p:ext uri="{BB962C8B-B14F-4D97-AF65-F5344CB8AC3E}">
        <p14:creationId xmlns:p14="http://schemas.microsoft.com/office/powerpoint/2010/main" val="595659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2EFFD8-96DA-44AE-B307-36A399D3E278}"/>
              </a:ext>
            </a:extLst>
          </p:cNvPr>
          <p:cNvSpPr>
            <a:spLocks noGrp="1"/>
          </p:cNvSpPr>
          <p:nvPr>
            <p:ph type="sldNum" sz="quarter" idx="10"/>
          </p:nvPr>
        </p:nvSpPr>
        <p:spPr/>
        <p:txBody>
          <a:bodyPr/>
          <a:lstStyle/>
          <a:p>
            <a:fld id="{B7CFA7D8-35C9-C54B-B306-E9537D7350C6}" type="slidenum">
              <a:rPr lang="en-US" smtClean="0"/>
              <a:t>59</a:t>
            </a:fld>
            <a:endParaRPr lang="en-US" dirty="0"/>
          </a:p>
        </p:txBody>
      </p:sp>
      <p:sp>
        <p:nvSpPr>
          <p:cNvPr id="4" name="Title 3">
            <a:extLst>
              <a:ext uri="{FF2B5EF4-FFF2-40B4-BE49-F238E27FC236}">
                <a16:creationId xmlns:a16="http://schemas.microsoft.com/office/drawing/2014/main" id="{4DFAC4AE-81E6-490F-BDFB-B061AA85FCC2}"/>
              </a:ext>
            </a:extLst>
          </p:cNvPr>
          <p:cNvSpPr>
            <a:spLocks noGrp="1"/>
          </p:cNvSpPr>
          <p:nvPr>
            <p:ph type="title"/>
          </p:nvPr>
        </p:nvSpPr>
        <p:spPr>
          <a:xfrm>
            <a:off x="1752600" y="4762"/>
            <a:ext cx="6858000" cy="1143000"/>
          </a:xfrm>
        </p:spPr>
        <p:txBody>
          <a:bodyPr/>
          <a:lstStyle/>
          <a:p>
            <a:r>
              <a:rPr lang="en-US" dirty="0"/>
              <a:t>Questions</a:t>
            </a:r>
          </a:p>
        </p:txBody>
      </p:sp>
      <p:sp>
        <p:nvSpPr>
          <p:cNvPr id="6" name="Content Placeholder 1">
            <a:extLst>
              <a:ext uri="{FF2B5EF4-FFF2-40B4-BE49-F238E27FC236}">
                <a16:creationId xmlns:a16="http://schemas.microsoft.com/office/drawing/2014/main" id="{DCDB1CBF-717A-4A9C-BF02-D3C4F3C6E21C}"/>
              </a:ext>
            </a:extLst>
          </p:cNvPr>
          <p:cNvSpPr>
            <a:spLocks noGrp="1"/>
          </p:cNvSpPr>
          <p:nvPr>
            <p:ph idx="1"/>
          </p:nvPr>
        </p:nvSpPr>
        <p:spPr>
          <a:xfrm>
            <a:off x="1752600" y="1147762"/>
            <a:ext cx="6858000" cy="4673600"/>
          </a:xfrm>
        </p:spPr>
        <p:txBody>
          <a:bodyPr/>
          <a:lstStyle/>
          <a:p>
            <a:pPr marL="0" lvl="0" indent="0">
              <a:buNone/>
            </a:pPr>
            <a:r>
              <a:rPr lang="en-US" b="1" dirty="0">
                <a:highlight>
                  <a:srgbClr val="FFFF00"/>
                </a:highlight>
              </a:rPr>
              <a:t>8. What is the timeline for CRP process When do areas receive notice? When do departments receive notice of allocations?</a:t>
            </a:r>
          </a:p>
          <a:p>
            <a:pPr lvl="1">
              <a:buFont typeface="Arial" panose="020B0604020202020204" pitchFamily="34" charset="0"/>
              <a:buChar char="•"/>
            </a:pPr>
            <a:r>
              <a:rPr lang="en-US" sz="1200" dirty="0"/>
              <a:t>Our timeline for the CRP department notification is October of every year </a:t>
            </a:r>
          </a:p>
          <a:p>
            <a:pPr marL="0" indent="0">
              <a:buNone/>
            </a:pPr>
            <a:endParaRPr lang="en-US" b="1" dirty="0"/>
          </a:p>
          <a:p>
            <a:pPr marL="0" indent="0">
              <a:buNone/>
            </a:pPr>
            <a:endParaRPr lang="en-US" b="1" dirty="0"/>
          </a:p>
          <a:p>
            <a:pPr marL="0" lvl="0" indent="0">
              <a:buNone/>
            </a:pPr>
            <a:r>
              <a:rPr lang="en-US" b="1" dirty="0">
                <a:highlight>
                  <a:srgbClr val="FFFF00"/>
                </a:highlight>
              </a:rPr>
              <a:t>9. IT – Is there a listing of GLs on the IT webpage that shows how approval workflow will be?</a:t>
            </a:r>
          </a:p>
          <a:p>
            <a:pPr lvl="1">
              <a:buFont typeface="Arial" panose="020B0604020202020204" pitchFamily="34" charset="0"/>
              <a:buChar char="•"/>
            </a:pPr>
            <a:r>
              <a:rPr lang="en-US" sz="1200" dirty="0"/>
              <a:t>There is not a list of GLs on the IT webpage, however, IT is working with Purchasing and Accounts Payable to create a list of the Financial GLs together and perhaps place an asterisk * on the ones that need special routing and approvals.</a:t>
            </a:r>
          </a:p>
        </p:txBody>
      </p:sp>
    </p:spTree>
    <p:extLst>
      <p:ext uri="{BB962C8B-B14F-4D97-AF65-F5344CB8AC3E}">
        <p14:creationId xmlns:p14="http://schemas.microsoft.com/office/powerpoint/2010/main" val="393479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1999"/>
          </a:xfrm>
        </p:spPr>
        <p:txBody>
          <a:bodyPr>
            <a:normAutofit/>
          </a:bodyPr>
          <a:lstStyle/>
          <a:p>
            <a:pPr algn="ctr"/>
            <a:r>
              <a:rPr lang="en-US" b="1" dirty="0">
                <a:solidFill>
                  <a:srgbClr val="501215"/>
                </a:solidFill>
              </a:rPr>
              <a:t>Travel Updates</a:t>
            </a:r>
          </a:p>
        </p:txBody>
      </p:sp>
      <p:sp>
        <p:nvSpPr>
          <p:cNvPr id="3" name="Content Placeholder 2"/>
          <p:cNvSpPr>
            <a:spLocks noGrp="1"/>
          </p:cNvSpPr>
          <p:nvPr>
            <p:ph idx="1"/>
          </p:nvPr>
        </p:nvSpPr>
        <p:spPr>
          <a:xfrm>
            <a:off x="206475" y="939801"/>
            <a:ext cx="8740879" cy="5997894"/>
          </a:xfrm>
        </p:spPr>
        <p:txBody>
          <a:bodyPr>
            <a:noAutofit/>
          </a:bodyPr>
          <a:lstStyle/>
          <a:p>
            <a:pPr marL="342900" lvl="1">
              <a:buFont typeface="Wingdings" panose="05000000000000000000" pitchFamily="2" charset="2"/>
              <a:buChar char="v"/>
            </a:pPr>
            <a:r>
              <a:rPr lang="en-US" sz="3200" b="1" dirty="0"/>
              <a:t>Non-Reimbursable Travel Expenses </a:t>
            </a:r>
            <a:r>
              <a:rPr lang="en-US" sz="3200" b="1" dirty="0" err="1"/>
              <a:t>con’t</a:t>
            </a:r>
            <a:r>
              <a:rPr lang="en-US" sz="3200" b="1" dirty="0"/>
              <a:t>:</a:t>
            </a:r>
          </a:p>
          <a:p>
            <a:pPr marL="342900" lvl="1">
              <a:buFont typeface="Wingdings" panose="05000000000000000000" pitchFamily="2" charset="2"/>
              <a:buChar char="v"/>
            </a:pPr>
            <a:endParaRPr lang="en-US" sz="800" b="1" dirty="0"/>
          </a:p>
          <a:p>
            <a:pPr marL="342900" lvl="1">
              <a:buFont typeface="Wingdings" panose="05000000000000000000" pitchFamily="2" charset="2"/>
              <a:buChar char="v"/>
            </a:pPr>
            <a:r>
              <a:rPr lang="en-US" sz="2800" dirty="0"/>
              <a:t>VIP guests of the University may be allowed to book higher fare classes with Cabinet Officer approval (remember to attach that) and the department must have the funds to cover the additional costs. </a:t>
            </a:r>
          </a:p>
          <a:p>
            <a:pPr marL="617220" lvl="2">
              <a:buFont typeface="Arial" panose="020B0604020202020204" pitchFamily="34" charset="0"/>
              <a:buChar char="•"/>
            </a:pPr>
            <a:r>
              <a:rPr lang="en-US" sz="2500" i="0" dirty="0"/>
              <a:t>Includes air, rail and other transportation options. </a:t>
            </a:r>
          </a:p>
          <a:p>
            <a:pPr marL="617220" lvl="2">
              <a:buFont typeface="Arial" panose="020B0604020202020204" pitchFamily="34" charset="0"/>
              <a:buChar char="•"/>
            </a:pPr>
            <a:r>
              <a:rPr lang="en-US" sz="2500" i="0" dirty="0"/>
              <a:t>Exceptions are allowed with Cabinet Officer approval which must be attached to the Travel Request or Funds Commitment as the travel agencies will contact the Travel Office for approval if a non-coach fare reservation is attempted.  </a:t>
            </a:r>
          </a:p>
          <a:p>
            <a:pPr marL="342900" lvl="1">
              <a:buFont typeface="Wingdings" panose="05000000000000000000" pitchFamily="2" charset="2"/>
              <a:buChar char="v"/>
            </a:pPr>
            <a:endParaRPr lang="en-US" sz="800" dirty="0"/>
          </a:p>
          <a:p>
            <a:pPr marL="342900" lvl="1">
              <a:buFont typeface="Wingdings" panose="05000000000000000000" pitchFamily="2" charset="2"/>
              <a:buChar char="v"/>
            </a:pPr>
            <a:r>
              <a:rPr lang="en-US" sz="2800" dirty="0"/>
              <a:t>Non-employee contractor travel expenses – include travel in the contract terms and contractor fee to avoid Texas State Travel approval, travel reservations and reimbursement processing.  </a:t>
            </a:r>
          </a:p>
          <a:p>
            <a:pPr marL="68580" lvl="2" indent="0">
              <a:buNone/>
            </a:pPr>
            <a:endParaRPr lang="en-US" sz="2400" b="1" dirty="0"/>
          </a:p>
          <a:p>
            <a:pPr marL="354330" lvl="4"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34200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E8A3-227F-4AD1-BC30-00F7EF4052A7}"/>
              </a:ext>
            </a:extLst>
          </p:cNvPr>
          <p:cNvSpPr>
            <a:spLocks noGrp="1"/>
          </p:cNvSpPr>
          <p:nvPr>
            <p:ph type="title"/>
          </p:nvPr>
        </p:nvSpPr>
        <p:spPr>
          <a:xfrm>
            <a:off x="1943100" y="3028950"/>
            <a:ext cx="6858000" cy="857250"/>
          </a:xfrm>
        </p:spPr>
        <p:txBody>
          <a:bodyPr/>
          <a:lstStyle/>
          <a:p>
            <a:r>
              <a:rPr lang="en-US" sz="4950" dirty="0">
                <a:latin typeface="+mn-lt"/>
                <a:cs typeface="Arial"/>
              </a:rPr>
              <a:t>Thank You!</a:t>
            </a:r>
            <a:endParaRPr lang="en-US" sz="4950" dirty="0">
              <a:latin typeface="+mn-lt"/>
            </a:endParaRPr>
          </a:p>
        </p:txBody>
      </p:sp>
      <p:sp>
        <p:nvSpPr>
          <p:cNvPr id="4" name="Slide Number Placeholder 3">
            <a:extLst>
              <a:ext uri="{FF2B5EF4-FFF2-40B4-BE49-F238E27FC236}">
                <a16:creationId xmlns:a16="http://schemas.microsoft.com/office/drawing/2014/main" id="{4E6AA687-F3C5-4EF3-9C74-EBB346F75E7B}"/>
              </a:ext>
            </a:extLst>
          </p:cNvPr>
          <p:cNvSpPr>
            <a:spLocks noGrp="1"/>
          </p:cNvSpPr>
          <p:nvPr>
            <p:ph type="sldNum" sz="quarter" idx="10"/>
          </p:nvPr>
        </p:nvSpPr>
        <p:spPr/>
        <p:txBody>
          <a:bodyPr/>
          <a:lstStyle/>
          <a:p>
            <a:fld id="{B7CFA7D8-35C9-C54B-B306-E9537D7350C6}" type="slidenum">
              <a:rPr lang="en-US" smtClean="0"/>
              <a:t>60</a:t>
            </a:fld>
            <a:endParaRPr lang="en-US" dirty="0"/>
          </a:p>
        </p:txBody>
      </p:sp>
    </p:spTree>
    <p:extLst>
      <p:ext uri="{BB962C8B-B14F-4D97-AF65-F5344CB8AC3E}">
        <p14:creationId xmlns:p14="http://schemas.microsoft.com/office/powerpoint/2010/main" val="2354505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8958"/>
            <a:ext cx="9144000" cy="629265"/>
          </a:xfrm>
        </p:spPr>
        <p:txBody>
          <a:bodyPr>
            <a:normAutofit fontScale="90000"/>
          </a:bodyPr>
          <a:lstStyle/>
          <a:p>
            <a:pPr algn="ctr"/>
            <a:r>
              <a:rPr lang="en-US" b="1" dirty="0">
                <a:solidFill>
                  <a:srgbClr val="501215"/>
                </a:solidFill>
              </a:rPr>
              <a:t>CONTACTS</a:t>
            </a:r>
          </a:p>
        </p:txBody>
      </p:sp>
      <p:graphicFrame>
        <p:nvGraphicFramePr>
          <p:cNvPr id="5" name="Table 4"/>
          <p:cNvGraphicFramePr>
            <a:graphicFrameLocks noGrp="1"/>
          </p:cNvGraphicFramePr>
          <p:nvPr>
            <p:extLst>
              <p:ext uri="{D42A27DB-BD31-4B8C-83A1-F6EECF244321}">
                <p14:modId xmlns:p14="http://schemas.microsoft.com/office/powerpoint/2010/main" val="429452909"/>
              </p:ext>
            </p:extLst>
          </p:nvPr>
        </p:nvGraphicFramePr>
        <p:xfrm>
          <a:off x="284672" y="1435402"/>
          <a:ext cx="8566030" cy="4626864"/>
        </p:xfrm>
        <a:graphic>
          <a:graphicData uri="http://schemas.openxmlformats.org/drawingml/2006/table">
            <a:tbl>
              <a:tblPr firstRow="1" firstCol="1" bandRow="1">
                <a:tableStyleId>{C4B1156A-380E-4F78-BDF5-A606A8083BF9}</a:tableStyleId>
              </a:tblPr>
              <a:tblGrid>
                <a:gridCol w="4304580">
                  <a:extLst>
                    <a:ext uri="{9D8B030D-6E8A-4147-A177-3AD203B41FA5}">
                      <a16:colId xmlns:a16="http://schemas.microsoft.com/office/drawing/2014/main" val="20000"/>
                    </a:ext>
                  </a:extLst>
                </a:gridCol>
                <a:gridCol w="4261450">
                  <a:extLst>
                    <a:ext uri="{9D8B030D-6E8A-4147-A177-3AD203B41FA5}">
                      <a16:colId xmlns:a16="http://schemas.microsoft.com/office/drawing/2014/main" val="20001"/>
                    </a:ext>
                  </a:extLst>
                </a:gridCol>
              </a:tblGrid>
              <a:tr h="686816">
                <a:tc>
                  <a:txBody>
                    <a:bodyPr/>
                    <a:lstStyle/>
                    <a:p>
                      <a:pPr marL="0" marR="0">
                        <a:lnSpc>
                          <a:spcPct val="107000"/>
                        </a:lnSpc>
                        <a:spcBef>
                          <a:spcPts val="0"/>
                        </a:spcBef>
                        <a:spcAft>
                          <a:spcPts val="0"/>
                        </a:spcAft>
                      </a:pPr>
                      <a:r>
                        <a:rPr lang="en-US" sz="2400" b="1" dirty="0">
                          <a:effectLst/>
                          <a:latin typeface="+mj-lt"/>
                        </a:rPr>
                        <a:t>General Accounting Office</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5-2541</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gao@txstate.edu</a:t>
                      </a:r>
                    </a:p>
                  </a:txBody>
                  <a:tcPr marL="68580" marR="68580" marT="0" marB="0" anchor="ctr"/>
                </a:tc>
                <a:tc>
                  <a:txBody>
                    <a:bodyPr/>
                    <a:lstStyle/>
                    <a:p>
                      <a:pPr marL="0" marR="0">
                        <a:lnSpc>
                          <a:spcPct val="107000"/>
                        </a:lnSpc>
                        <a:spcBef>
                          <a:spcPts val="0"/>
                        </a:spcBef>
                        <a:spcAft>
                          <a:spcPts val="0"/>
                        </a:spcAft>
                      </a:pPr>
                      <a:r>
                        <a:rPr lang="en-US" sz="2400" b="1" dirty="0">
                          <a:effectLst/>
                          <a:latin typeface="+mj-lt"/>
                        </a:rPr>
                        <a:t>Procurement &amp; Strategic Sourcing</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5-2521</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purchasing@txstate.edu</a:t>
                      </a:r>
                    </a:p>
                  </a:txBody>
                  <a:tcPr marL="68580" marR="68580" marT="0" marB="0" anchor="ctr"/>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2400" b="1" dirty="0">
                          <a:effectLst/>
                          <a:latin typeface="+mj-lt"/>
                        </a:rPr>
                        <a:t>Accounts Payable</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5-2777</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payables@txstate.edu</a:t>
                      </a:r>
                    </a:p>
                  </a:txBody>
                  <a:tcPr marL="68580" marR="68580" marT="0" marB="0" anchor="ctr"/>
                </a:tc>
                <a:tc>
                  <a:txBody>
                    <a:bodyPr/>
                    <a:lstStyle/>
                    <a:p>
                      <a:pPr marL="0" marR="0">
                        <a:lnSpc>
                          <a:spcPct val="107000"/>
                        </a:lnSpc>
                        <a:spcBef>
                          <a:spcPts val="0"/>
                        </a:spcBef>
                        <a:spcAft>
                          <a:spcPts val="0"/>
                        </a:spcAft>
                      </a:pPr>
                      <a:r>
                        <a:rPr lang="en-US" sz="2400" b="1" dirty="0">
                          <a:effectLst/>
                          <a:latin typeface="+mj-lt"/>
                        </a:rPr>
                        <a:t>Travel Office</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5-2775</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travel@txstate.edu</a:t>
                      </a:r>
                    </a:p>
                  </a:txBody>
                  <a:tcPr marL="68580" marR="68580" marT="0" marB="0" anchor="ct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400" b="1" dirty="0">
                          <a:effectLst/>
                          <a:latin typeface="+mj-lt"/>
                        </a:rPr>
                        <a:t>Financial Reporting &amp; Analysis</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5-2541</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financialreporting@txstate.edu</a:t>
                      </a:r>
                    </a:p>
                  </a:txBody>
                  <a:tcPr marL="68580" marR="68580" marT="0" marB="0" anchor="ctr"/>
                </a:tc>
                <a:tc>
                  <a:txBody>
                    <a:bodyPr/>
                    <a:lstStyle/>
                    <a:p>
                      <a:pPr marL="0" marR="0">
                        <a:lnSpc>
                          <a:spcPct val="107000"/>
                        </a:lnSpc>
                        <a:spcBef>
                          <a:spcPts val="0"/>
                        </a:spcBef>
                        <a:spcAft>
                          <a:spcPts val="0"/>
                        </a:spcAft>
                      </a:pPr>
                      <a:r>
                        <a:rPr lang="en-US" sz="2400" b="1" dirty="0">
                          <a:effectLst/>
                          <a:latin typeface="+mj-lt"/>
                        </a:rPr>
                        <a:t>Student Business</a:t>
                      </a:r>
                      <a:r>
                        <a:rPr lang="en-US" sz="2400" b="1" baseline="0" dirty="0">
                          <a:effectLst/>
                          <a:latin typeface="+mj-lt"/>
                        </a:rPr>
                        <a:t> Services</a:t>
                      </a:r>
                    </a:p>
                    <a:p>
                      <a:pPr marL="0" marR="0">
                        <a:lnSpc>
                          <a:spcPct val="107000"/>
                        </a:lnSpc>
                        <a:spcBef>
                          <a:spcPts val="0"/>
                        </a:spcBef>
                        <a:spcAft>
                          <a:spcPts val="0"/>
                        </a:spcAft>
                      </a:pPr>
                      <a:r>
                        <a:rPr lang="en-US" sz="2400" b="0" baseline="0" dirty="0">
                          <a:effectLst/>
                          <a:latin typeface="+mj-lt"/>
                          <a:ea typeface="Calibri" panose="020F0502020204030204" pitchFamily="34" charset="0"/>
                          <a:cs typeface="Times New Roman" panose="02020603050405020304" pitchFamily="18" charset="0"/>
                        </a:rPr>
                        <a:t>5-2544</a:t>
                      </a:r>
                    </a:p>
                    <a:p>
                      <a:pPr marL="0" marR="0">
                        <a:lnSpc>
                          <a:spcPct val="107000"/>
                        </a:lnSpc>
                        <a:spcBef>
                          <a:spcPts val="0"/>
                        </a:spcBef>
                        <a:spcAft>
                          <a:spcPts val="0"/>
                        </a:spcAft>
                      </a:pPr>
                      <a:r>
                        <a:rPr lang="en-US" sz="2400" b="0" baseline="0" dirty="0">
                          <a:effectLst/>
                          <a:latin typeface="+mj-lt"/>
                          <a:ea typeface="Calibri" panose="020F0502020204030204" pitchFamily="34" charset="0"/>
                          <a:cs typeface="Times New Roman" panose="02020603050405020304" pitchFamily="18" charset="0"/>
                        </a:rPr>
                        <a:t>cashier@txstate.edu</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400" b="1" dirty="0">
                          <a:effectLst/>
                          <a:latin typeface="+mj-lt"/>
                        </a:rPr>
                        <a:t>Materials Management &amp; Logistics</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5-2294</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materialsmgt@txstate.edu</a:t>
                      </a:r>
                    </a:p>
                  </a:txBody>
                  <a:tcPr marL="68580" marR="68580" marT="0" marB="0" anchor="ctr"/>
                </a:tc>
                <a:tc>
                  <a:txBody>
                    <a:bodyPr/>
                    <a:lstStyle/>
                    <a:p>
                      <a:pPr marL="0" marR="0">
                        <a:lnSpc>
                          <a:spcPct val="107000"/>
                        </a:lnSpc>
                        <a:spcBef>
                          <a:spcPts val="0"/>
                        </a:spcBef>
                        <a:spcAft>
                          <a:spcPts val="0"/>
                        </a:spcAft>
                      </a:pPr>
                      <a:r>
                        <a:rPr lang="en-US" sz="2400" b="1" dirty="0">
                          <a:effectLst/>
                          <a:latin typeface="+mj-lt"/>
                        </a:rPr>
                        <a:t>Technology Resources (ITAC)</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5-4822</a:t>
                      </a:r>
                    </a:p>
                    <a:p>
                      <a:pPr marL="0" marR="0">
                        <a:lnSpc>
                          <a:spcPct val="107000"/>
                        </a:lnSpc>
                        <a:spcBef>
                          <a:spcPts val="0"/>
                        </a:spcBef>
                        <a:spcAft>
                          <a:spcPts val="0"/>
                        </a:spcAft>
                      </a:pPr>
                      <a:r>
                        <a:rPr lang="en-US" sz="2400" b="0" dirty="0">
                          <a:effectLst/>
                          <a:latin typeface="+mj-lt"/>
                          <a:ea typeface="Calibri" panose="020F0502020204030204" pitchFamily="34" charset="0"/>
                          <a:cs typeface="Times New Roman" panose="02020603050405020304" pitchFamily="18" charset="0"/>
                        </a:rPr>
                        <a:t>itac@txstate.edu</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4988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02589"/>
            <a:ext cx="9144000" cy="1104181"/>
          </a:xfrm>
        </p:spPr>
        <p:txBody>
          <a:bodyPr>
            <a:noAutofit/>
          </a:bodyPr>
          <a:lstStyle/>
          <a:p>
            <a:pPr algn="ctr"/>
            <a:r>
              <a:rPr lang="en-US" sz="6600" b="1" dirty="0">
                <a:solidFill>
                  <a:srgbClr val="501215"/>
                </a:solidFill>
              </a:rPr>
              <a:t>Questions????</a:t>
            </a:r>
          </a:p>
        </p:txBody>
      </p:sp>
      <p:pic>
        <p:nvPicPr>
          <p:cNvPr id="5" name="Picture 4">
            <a:extLst>
              <a:ext uri="{FF2B5EF4-FFF2-40B4-BE49-F238E27FC236}">
                <a16:creationId xmlns:a16="http://schemas.microsoft.com/office/drawing/2014/main" id="{96EDAF77-6C6C-41CD-992F-F79B28B431D0}"/>
              </a:ext>
            </a:extLst>
          </p:cNvPr>
          <p:cNvPicPr>
            <a:picLocks noChangeAspect="1"/>
          </p:cNvPicPr>
          <p:nvPr/>
        </p:nvPicPr>
        <p:blipFill>
          <a:blip r:embed="rId2"/>
          <a:stretch>
            <a:fillRect/>
          </a:stretch>
        </p:blipFill>
        <p:spPr>
          <a:xfrm>
            <a:off x="3255365" y="2406770"/>
            <a:ext cx="2633269" cy="3751769"/>
          </a:xfrm>
          <a:prstGeom prst="rect">
            <a:avLst/>
          </a:prstGeom>
        </p:spPr>
      </p:pic>
    </p:spTree>
    <p:extLst>
      <p:ext uri="{BB962C8B-B14F-4D97-AF65-F5344CB8AC3E}">
        <p14:creationId xmlns:p14="http://schemas.microsoft.com/office/powerpoint/2010/main" val="2019909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02589"/>
            <a:ext cx="9144000" cy="1104181"/>
          </a:xfrm>
        </p:spPr>
        <p:txBody>
          <a:bodyPr>
            <a:noAutofit/>
          </a:bodyPr>
          <a:lstStyle/>
          <a:p>
            <a:pPr algn="ctr"/>
            <a:r>
              <a:rPr lang="en-US" sz="6600" b="1" dirty="0">
                <a:solidFill>
                  <a:srgbClr val="501215"/>
                </a:solidFill>
              </a:rPr>
              <a:t>Thank you for coming!</a:t>
            </a:r>
          </a:p>
        </p:txBody>
      </p:sp>
      <p:pic>
        <p:nvPicPr>
          <p:cNvPr id="4" name="Picture 3">
            <a:extLst>
              <a:ext uri="{FF2B5EF4-FFF2-40B4-BE49-F238E27FC236}">
                <a16:creationId xmlns:a16="http://schemas.microsoft.com/office/drawing/2014/main" id="{099C2041-B5C7-4C52-A3D2-3249569967D6}"/>
              </a:ext>
            </a:extLst>
          </p:cNvPr>
          <p:cNvPicPr>
            <a:picLocks noChangeAspect="1"/>
          </p:cNvPicPr>
          <p:nvPr/>
        </p:nvPicPr>
        <p:blipFill>
          <a:blip r:embed="rId2"/>
          <a:stretch>
            <a:fillRect/>
          </a:stretch>
        </p:blipFill>
        <p:spPr>
          <a:xfrm>
            <a:off x="3255365" y="2406770"/>
            <a:ext cx="2633269" cy="3751769"/>
          </a:xfrm>
          <a:prstGeom prst="rect">
            <a:avLst/>
          </a:prstGeom>
        </p:spPr>
      </p:pic>
    </p:spTree>
    <p:extLst>
      <p:ext uri="{BB962C8B-B14F-4D97-AF65-F5344CB8AC3E}">
        <p14:creationId xmlns:p14="http://schemas.microsoft.com/office/powerpoint/2010/main" val="237117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599"/>
          </a:xfrm>
        </p:spPr>
        <p:txBody>
          <a:bodyPr>
            <a:normAutofit/>
          </a:bodyPr>
          <a:lstStyle/>
          <a:p>
            <a:pPr algn="ctr"/>
            <a:r>
              <a:rPr lang="en-US" b="1" dirty="0">
                <a:solidFill>
                  <a:srgbClr val="501215"/>
                </a:solidFill>
              </a:rPr>
              <a:t>Travel Updates</a:t>
            </a:r>
          </a:p>
        </p:txBody>
      </p:sp>
      <p:sp>
        <p:nvSpPr>
          <p:cNvPr id="3" name="Content Placeholder 2"/>
          <p:cNvSpPr>
            <a:spLocks noGrp="1"/>
          </p:cNvSpPr>
          <p:nvPr>
            <p:ph idx="1"/>
          </p:nvPr>
        </p:nvSpPr>
        <p:spPr>
          <a:xfrm>
            <a:off x="206475" y="863599"/>
            <a:ext cx="8740879" cy="5994399"/>
          </a:xfrm>
        </p:spPr>
        <p:txBody>
          <a:bodyPr>
            <a:noAutofit/>
          </a:bodyPr>
          <a:lstStyle/>
          <a:p>
            <a:pPr marL="342900" lvl="1">
              <a:buFont typeface="Wingdings" panose="05000000000000000000" pitchFamily="2" charset="2"/>
              <a:buChar char="v"/>
            </a:pPr>
            <a:r>
              <a:rPr lang="en-US" sz="3200" b="1" dirty="0"/>
              <a:t>Travel Reservation Approvals  </a:t>
            </a:r>
            <a:r>
              <a:rPr lang="en-US" sz="3200" b="1" dirty="0">
                <a:hlinkClick r:id="rId2"/>
              </a:rPr>
              <a:t>RSS 082718A</a:t>
            </a:r>
            <a:endParaRPr lang="en-US" sz="3200" b="1" dirty="0"/>
          </a:p>
          <a:p>
            <a:pPr marL="857050" lvl="7" indent="-285750">
              <a:buFont typeface="Arial" panose="020B0604020202020204" pitchFamily="34" charset="0"/>
              <a:buChar char="•"/>
            </a:pPr>
            <a:r>
              <a:rPr lang="en-US" sz="2700" dirty="0"/>
              <a:t>The Travel Office approval is no longer required on reservations made on an approval travel trip (unless a higher fare than coach is selected). Time Saver!!!!</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700" dirty="0"/>
              <a:t>This includes reservations booked through Ascot or Corporate Travel Planners. </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700" dirty="0"/>
              <a:t>Person booking the reservations will be required to provide an approved and accurate travel trip number. Travel Office reviews all reservation detail provided from the TMC.  </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700" dirty="0"/>
              <a:t>There is no change to the reservation process for rental cars which currently allows bookings without the Travel Office approval. A valid travel trip number is still required.  </a:t>
            </a:r>
          </a:p>
        </p:txBody>
      </p:sp>
    </p:spTree>
    <p:extLst>
      <p:ext uri="{BB962C8B-B14F-4D97-AF65-F5344CB8AC3E}">
        <p14:creationId xmlns:p14="http://schemas.microsoft.com/office/powerpoint/2010/main" val="337596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599"/>
          </a:xfrm>
        </p:spPr>
        <p:txBody>
          <a:bodyPr>
            <a:normAutofit/>
          </a:bodyPr>
          <a:lstStyle/>
          <a:p>
            <a:pPr algn="ctr"/>
            <a:r>
              <a:rPr lang="en-US" b="1" dirty="0">
                <a:solidFill>
                  <a:srgbClr val="501215"/>
                </a:solidFill>
              </a:rPr>
              <a:t>Travel Updates</a:t>
            </a:r>
          </a:p>
        </p:txBody>
      </p:sp>
      <p:sp>
        <p:nvSpPr>
          <p:cNvPr id="3" name="Content Placeholder 2"/>
          <p:cNvSpPr>
            <a:spLocks noGrp="1"/>
          </p:cNvSpPr>
          <p:nvPr>
            <p:ph idx="1"/>
          </p:nvPr>
        </p:nvSpPr>
        <p:spPr>
          <a:xfrm>
            <a:off x="206475" y="863599"/>
            <a:ext cx="8740879" cy="5994399"/>
          </a:xfrm>
        </p:spPr>
        <p:txBody>
          <a:bodyPr>
            <a:noAutofit/>
          </a:bodyPr>
          <a:lstStyle/>
          <a:p>
            <a:pPr marL="342900" lvl="1">
              <a:buFont typeface="Wingdings" panose="05000000000000000000" pitchFamily="2" charset="2"/>
              <a:buChar char="v"/>
            </a:pPr>
            <a:r>
              <a:rPr lang="en-US" sz="3200" b="1" dirty="0"/>
              <a:t>Conference Agendas </a:t>
            </a:r>
            <a:r>
              <a:rPr lang="en-US" sz="3200" b="1" dirty="0">
                <a:hlinkClick r:id="rId2"/>
              </a:rPr>
              <a:t>RSS 101218A</a:t>
            </a:r>
            <a:endParaRPr lang="en-US" sz="3200" b="1" dirty="0"/>
          </a:p>
          <a:p>
            <a:pPr marL="342900" lvl="1">
              <a:buFont typeface="Wingdings" panose="05000000000000000000" pitchFamily="2" charset="2"/>
              <a:buChar char="v"/>
            </a:pPr>
            <a:endParaRPr lang="en-US" sz="800" b="1" dirty="0"/>
          </a:p>
          <a:p>
            <a:pPr marL="857050" lvl="7" indent="-285750">
              <a:buFont typeface="Arial" panose="020B0604020202020204" pitchFamily="34" charset="0"/>
              <a:buChar char="•"/>
            </a:pPr>
            <a:r>
              <a:rPr lang="en-US" sz="2800" dirty="0"/>
              <a:t>Must attach the final agenda to the Expense Report.</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800" dirty="0"/>
              <a:t>Must adjust meal per diems for any meals included on the agenda.</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800" dirty="0"/>
              <a:t>Must notate if a reception or breakout session included meals.</a:t>
            </a:r>
            <a:r>
              <a:rPr lang="en-US" sz="2400" dirty="0"/>
              <a:t> </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800" dirty="0"/>
              <a:t>Adjustments to per diems are necessary to ensure the meal costs are not doubled by payment to third-party and per diems to the traveler.  </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r>
              <a:rPr lang="en-US" sz="2800" dirty="0"/>
              <a:t>Must adjust per diems for any business meals the traveler attended.  </a:t>
            </a:r>
          </a:p>
          <a:p>
            <a:pPr marL="857050" lvl="7" indent="-285750">
              <a:buFont typeface="Arial" panose="020B0604020202020204" pitchFamily="34" charset="0"/>
              <a:buChar char="•"/>
            </a:pPr>
            <a:endParaRPr lang="en-US" sz="800" dirty="0"/>
          </a:p>
          <a:p>
            <a:pPr marL="857050" lvl="7"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7467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3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1003"/>
            <a:ext cx="9144000" cy="830509"/>
          </a:xfrm>
        </p:spPr>
        <p:txBody>
          <a:bodyPr>
            <a:normAutofit/>
          </a:bodyPr>
          <a:lstStyle/>
          <a:p>
            <a:pPr algn="ctr"/>
            <a:r>
              <a:rPr lang="en-US" b="1" dirty="0">
                <a:solidFill>
                  <a:srgbClr val="501215"/>
                </a:solidFill>
              </a:rPr>
              <a:t>Travel Updates</a:t>
            </a:r>
          </a:p>
        </p:txBody>
      </p:sp>
      <p:sp>
        <p:nvSpPr>
          <p:cNvPr id="3" name="Content Placeholder 2"/>
          <p:cNvSpPr>
            <a:spLocks noGrp="1"/>
          </p:cNvSpPr>
          <p:nvPr>
            <p:ph idx="1"/>
          </p:nvPr>
        </p:nvSpPr>
        <p:spPr>
          <a:xfrm>
            <a:off x="206475" y="981512"/>
            <a:ext cx="8740879" cy="5494789"/>
          </a:xfrm>
        </p:spPr>
        <p:txBody>
          <a:bodyPr>
            <a:noAutofit/>
          </a:bodyPr>
          <a:lstStyle/>
          <a:p>
            <a:pPr marL="342900" lvl="1">
              <a:buFont typeface="Wingdings" panose="05000000000000000000" pitchFamily="2" charset="2"/>
              <a:buChar char="v"/>
            </a:pPr>
            <a:r>
              <a:rPr lang="en-US" sz="3200" b="1" dirty="0"/>
              <a:t>Corporate Travel Planners (CTP) Roll Out:</a:t>
            </a:r>
          </a:p>
          <a:p>
            <a:pPr marL="457200" lvl="1" indent="-457200">
              <a:buFont typeface="Wingdings" panose="05000000000000000000" pitchFamily="2" charset="2"/>
              <a:buChar char="Ø"/>
            </a:pPr>
            <a:endParaRPr lang="en-US" sz="2800" b="1" dirty="0"/>
          </a:p>
          <a:p>
            <a:pPr marL="617220" lvl="2">
              <a:buFont typeface="Arial" panose="020B0604020202020204" pitchFamily="34" charset="0"/>
              <a:buChar char="•"/>
            </a:pPr>
            <a:r>
              <a:rPr lang="en-US" sz="2800" i="0" dirty="0"/>
              <a:t>Hope to start in February 2019. </a:t>
            </a:r>
          </a:p>
          <a:p>
            <a:pPr marL="457200" lvl="1" indent="-457200">
              <a:buFont typeface="Arial" panose="020B0604020202020204" pitchFamily="34" charset="0"/>
              <a:buChar char="•"/>
            </a:pPr>
            <a:endParaRPr lang="en-US" sz="2800" dirty="0"/>
          </a:p>
          <a:p>
            <a:pPr marL="617220" lvl="2">
              <a:buFont typeface="Arial" panose="020B0604020202020204" pitchFamily="34" charset="0"/>
              <a:buChar char="•"/>
            </a:pPr>
            <a:r>
              <a:rPr lang="en-US" sz="2800" i="0" dirty="0"/>
              <a:t>CTP will conduct live training at the University. </a:t>
            </a:r>
          </a:p>
          <a:p>
            <a:pPr marL="457200" lvl="1" indent="-457200">
              <a:buFont typeface="Arial" panose="020B0604020202020204" pitchFamily="34" charset="0"/>
              <a:buChar char="•"/>
            </a:pPr>
            <a:endParaRPr lang="en-US" sz="2800" dirty="0"/>
          </a:p>
          <a:p>
            <a:pPr marL="617220" lvl="2">
              <a:buFont typeface="Arial" panose="020B0604020202020204" pitchFamily="34" charset="0"/>
              <a:buChar char="•"/>
            </a:pPr>
            <a:r>
              <a:rPr lang="en-US" sz="2800" i="0" dirty="0"/>
              <a:t>Current departments in the test pilot program will go through training first. </a:t>
            </a:r>
          </a:p>
          <a:p>
            <a:pPr marL="457200" lvl="1" indent="-457200">
              <a:buFont typeface="Arial" panose="020B0604020202020204" pitchFamily="34" charset="0"/>
              <a:buChar char="•"/>
            </a:pPr>
            <a:endParaRPr lang="en-US" sz="2800" dirty="0"/>
          </a:p>
          <a:p>
            <a:pPr marL="617220" lvl="2">
              <a:buFont typeface="Arial" panose="020B0604020202020204" pitchFamily="34" charset="0"/>
              <a:buChar char="•"/>
            </a:pPr>
            <a:r>
              <a:rPr lang="en-US" sz="2800" i="0" dirty="0"/>
              <a:t>As the dates and training locations are confirmed, notifications will start.  </a:t>
            </a:r>
          </a:p>
        </p:txBody>
      </p:sp>
    </p:spTree>
    <p:extLst>
      <p:ext uri="{BB962C8B-B14F-4D97-AF65-F5344CB8AC3E}">
        <p14:creationId xmlns:p14="http://schemas.microsoft.com/office/powerpoint/2010/main" val="175385031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it_16x9_PPTemplate-Wht" id="{83E611E2-D1FE-5047-B649-C85F85F2D942}" vid="{138D565B-D55E-E348-99C8-51A6B3D695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15271</TotalTime>
  <Words>3523</Words>
  <Application>Microsoft Office PowerPoint</Application>
  <PresentationFormat>On-screen Show (4:3)</PresentationFormat>
  <Paragraphs>446</Paragraphs>
  <Slides>63</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63</vt:i4>
      </vt:variant>
    </vt:vector>
  </HeadingPairs>
  <TitlesOfParts>
    <vt:vector size="71" baseType="lpstr">
      <vt:lpstr>Arial</vt:lpstr>
      <vt:lpstr>Calibri</vt:lpstr>
      <vt:lpstr>Calibri Light</vt:lpstr>
      <vt:lpstr>Times New Roman</vt:lpstr>
      <vt:lpstr>Wingdings</vt:lpstr>
      <vt:lpstr>Metropolitan</vt:lpstr>
      <vt:lpstr>1_Metropolitan</vt:lpstr>
      <vt:lpstr>Template_2</vt:lpstr>
      <vt:lpstr>PowerPoint Presentation</vt:lpstr>
      <vt:lpstr>AGENDA</vt:lpstr>
      <vt:lpstr>Meeting Reminders</vt:lpstr>
      <vt:lpstr>Travel &amp; Accounts Payable Updates</vt:lpstr>
      <vt:lpstr>Travel Updates</vt:lpstr>
      <vt:lpstr>Travel Updates</vt:lpstr>
      <vt:lpstr>Travel Updates</vt:lpstr>
      <vt:lpstr>Travel Updates</vt:lpstr>
      <vt:lpstr>Travel Updates</vt:lpstr>
      <vt:lpstr>Accounts Payable Updates</vt:lpstr>
      <vt:lpstr>Accounts Payable Updates</vt:lpstr>
      <vt:lpstr>Accounts Payable Updates</vt:lpstr>
      <vt:lpstr>Accounts Payable Updates</vt:lpstr>
      <vt:lpstr>Accounts Payable Updates</vt:lpstr>
      <vt:lpstr>Accounts Payable Updates</vt:lpstr>
      <vt:lpstr>Accounts Payable Updates </vt:lpstr>
      <vt:lpstr>Material Management Update</vt:lpstr>
      <vt:lpstr>ASSET TRANSFER REFRESH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Introductions</vt:lpstr>
      <vt:lpstr>RSS Feeds</vt:lpstr>
      <vt:lpstr>Procurement Updates</vt:lpstr>
      <vt:lpstr>Texas State University – HUB Program</vt:lpstr>
      <vt:lpstr>Texas State University - HUB Goals</vt:lpstr>
      <vt:lpstr>Texas State University - FY18 HUB Participation</vt:lpstr>
      <vt:lpstr>Texas State University - Participation by Division</vt:lpstr>
      <vt:lpstr>Texas State University - Participation by Category</vt:lpstr>
      <vt:lpstr>How we compare to our peer universities</vt:lpstr>
      <vt:lpstr>IT Hardware/Software Procurement</vt:lpstr>
      <vt:lpstr>Presenters</vt:lpstr>
      <vt:lpstr>Hardware</vt:lpstr>
      <vt:lpstr>How do I buy it?</vt:lpstr>
      <vt:lpstr>Key Ordering Benefits</vt:lpstr>
      <vt:lpstr>Why the change?</vt:lpstr>
      <vt:lpstr>IT Review </vt:lpstr>
      <vt:lpstr>Workflow Improvements</vt:lpstr>
      <vt:lpstr>Software purchases</vt:lpstr>
      <vt:lpstr>ADA Review</vt:lpstr>
      <vt:lpstr>Other Workflow Issues</vt:lpstr>
      <vt:lpstr>Survey Questions</vt:lpstr>
      <vt:lpstr>Future Integrations: Other Software &amp; Automated Thresholds</vt:lpstr>
      <vt:lpstr>Required</vt:lpstr>
      <vt:lpstr>Information Security Office Review</vt:lpstr>
      <vt:lpstr>Why Evaluate?</vt:lpstr>
      <vt:lpstr>Submitting Evaluations</vt:lpstr>
      <vt:lpstr>Purchasing</vt:lpstr>
      <vt:lpstr>Questions</vt:lpstr>
      <vt:lpstr>Questions</vt:lpstr>
      <vt:lpstr>Questions</vt:lpstr>
      <vt:lpstr>Questions</vt:lpstr>
      <vt:lpstr>Questions</vt:lpstr>
      <vt:lpstr>Questions</vt:lpstr>
      <vt:lpstr>Thank You!</vt:lpstr>
      <vt:lpstr>CONTACTS</vt:lpstr>
      <vt:lpstr>Questions????</vt:lpstr>
      <vt:lpstr>Thank you for coming!</vt:lpstr>
    </vt:vector>
  </TitlesOfParts>
  <Company>Texas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Callie E</dc:creator>
  <cp:lastModifiedBy>De Leon, Karina</cp:lastModifiedBy>
  <cp:revision>260</cp:revision>
  <cp:lastPrinted>2018-10-26T19:53:54Z</cp:lastPrinted>
  <dcterms:created xsi:type="dcterms:W3CDTF">2017-07-25T20:22:04Z</dcterms:created>
  <dcterms:modified xsi:type="dcterms:W3CDTF">2018-12-18T20:34:43Z</dcterms:modified>
</cp:coreProperties>
</file>