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0" r:id="rId1"/>
  </p:sldMasterIdLst>
  <p:notesMasterIdLst>
    <p:notesMasterId r:id="rId150"/>
  </p:notesMasterIdLst>
  <p:handoutMasterIdLst>
    <p:handoutMasterId r:id="rId151"/>
  </p:handoutMasterIdLst>
  <p:sldIdLst>
    <p:sldId id="256" r:id="rId2"/>
    <p:sldId id="513" r:id="rId3"/>
    <p:sldId id="883" r:id="rId4"/>
    <p:sldId id="280" r:id="rId5"/>
    <p:sldId id="456" r:id="rId6"/>
    <p:sldId id="390" r:id="rId7"/>
    <p:sldId id="389" r:id="rId8"/>
    <p:sldId id="391" r:id="rId9"/>
    <p:sldId id="490" r:id="rId10"/>
    <p:sldId id="400" r:id="rId11"/>
    <p:sldId id="401" r:id="rId12"/>
    <p:sldId id="402" r:id="rId13"/>
    <p:sldId id="403" r:id="rId14"/>
    <p:sldId id="457" r:id="rId15"/>
    <p:sldId id="394" r:id="rId16"/>
    <p:sldId id="409" r:id="rId17"/>
    <p:sldId id="393" r:id="rId18"/>
    <p:sldId id="392" r:id="rId19"/>
    <p:sldId id="398" r:id="rId20"/>
    <p:sldId id="406" r:id="rId21"/>
    <p:sldId id="405" r:id="rId22"/>
    <p:sldId id="413" r:id="rId23"/>
    <p:sldId id="414" r:id="rId24"/>
    <p:sldId id="404" r:id="rId25"/>
    <p:sldId id="419" r:id="rId26"/>
    <p:sldId id="408" r:id="rId27"/>
    <p:sldId id="410" r:id="rId28"/>
    <p:sldId id="412" r:id="rId29"/>
    <p:sldId id="396" r:id="rId30"/>
    <p:sldId id="494" r:id="rId31"/>
    <p:sldId id="395" r:id="rId32"/>
    <p:sldId id="418" r:id="rId33"/>
    <p:sldId id="510" r:id="rId34"/>
    <p:sldId id="511" r:id="rId35"/>
    <p:sldId id="458" r:id="rId36"/>
    <p:sldId id="416" r:id="rId37"/>
    <p:sldId id="425" r:id="rId38"/>
    <p:sldId id="497" r:id="rId39"/>
    <p:sldId id="426" r:id="rId40"/>
    <p:sldId id="427" r:id="rId41"/>
    <p:sldId id="899" r:id="rId42"/>
    <p:sldId id="498" r:id="rId43"/>
    <p:sldId id="499" r:id="rId44"/>
    <p:sldId id="436" r:id="rId45"/>
    <p:sldId id="437" r:id="rId46"/>
    <p:sldId id="500" r:id="rId47"/>
    <p:sldId id="441" r:id="rId48"/>
    <p:sldId id="442" r:id="rId49"/>
    <p:sldId id="443" r:id="rId50"/>
    <p:sldId id="449" r:id="rId51"/>
    <p:sldId id="455" r:id="rId52"/>
    <p:sldId id="508" r:id="rId53"/>
    <p:sldId id="509" r:id="rId54"/>
    <p:sldId id="516" r:id="rId55"/>
    <p:sldId id="794" r:id="rId56"/>
    <p:sldId id="803" r:id="rId57"/>
    <p:sldId id="806" r:id="rId58"/>
    <p:sldId id="895" r:id="rId59"/>
    <p:sldId id="772" r:id="rId60"/>
    <p:sldId id="807" r:id="rId61"/>
    <p:sldId id="428" r:id="rId62"/>
    <p:sldId id="429" r:id="rId63"/>
    <p:sldId id="808" r:id="rId64"/>
    <p:sldId id="259" r:id="rId65"/>
    <p:sldId id="430" r:id="rId66"/>
    <p:sldId id="809" r:id="rId67"/>
    <p:sldId id="810" r:id="rId68"/>
    <p:sldId id="811" r:id="rId69"/>
    <p:sldId id="812" r:id="rId70"/>
    <p:sldId id="263" r:id="rId71"/>
    <p:sldId id="815" r:id="rId72"/>
    <p:sldId id="874" r:id="rId73"/>
    <p:sldId id="896" r:id="rId74"/>
    <p:sldId id="818" r:id="rId75"/>
    <p:sldId id="266" r:id="rId76"/>
    <p:sldId id="265" r:id="rId77"/>
    <p:sldId id="433" r:id="rId78"/>
    <p:sldId id="819" r:id="rId79"/>
    <p:sldId id="882" r:id="rId80"/>
    <p:sldId id="884" r:id="rId81"/>
    <p:sldId id="771" r:id="rId82"/>
    <p:sldId id="865" r:id="rId83"/>
    <p:sldId id="875" r:id="rId84"/>
    <p:sldId id="822" r:id="rId85"/>
    <p:sldId id="877" r:id="rId86"/>
    <p:sldId id="823" r:id="rId87"/>
    <p:sldId id="900" r:id="rId88"/>
    <p:sldId id="825" r:id="rId89"/>
    <p:sldId id="269" r:id="rId90"/>
    <p:sldId id="828" r:id="rId91"/>
    <p:sldId id="829" r:id="rId92"/>
    <p:sldId id="830" r:id="rId93"/>
    <p:sldId id="276" r:id="rId94"/>
    <p:sldId id="461" r:id="rId95"/>
    <p:sldId id="835" r:id="rId96"/>
    <p:sldId id="888" r:id="rId97"/>
    <p:sldId id="889" r:id="rId98"/>
    <p:sldId id="423" r:id="rId99"/>
    <p:sldId id="879" r:id="rId100"/>
    <p:sldId id="880" r:id="rId101"/>
    <p:sldId id="841" r:id="rId102"/>
    <p:sldId id="799" r:id="rId103"/>
    <p:sldId id="467" r:id="rId104"/>
    <p:sldId id="466" r:id="rId105"/>
    <p:sldId id="472" r:id="rId106"/>
    <p:sldId id="471" r:id="rId107"/>
    <p:sldId id="902" r:id="rId108"/>
    <p:sldId id="903" r:id="rId109"/>
    <p:sldId id="486" r:id="rId110"/>
    <p:sldId id="504" r:id="rId111"/>
    <p:sldId id="503" r:id="rId112"/>
    <p:sldId id="506" r:id="rId113"/>
    <p:sldId id="890" r:id="rId114"/>
    <p:sldId id="891" r:id="rId115"/>
    <p:sldId id="470" r:id="rId116"/>
    <p:sldId id="469" r:id="rId117"/>
    <p:sldId id="477" r:id="rId118"/>
    <p:sldId id="476" r:id="rId119"/>
    <p:sldId id="475" r:id="rId120"/>
    <p:sldId id="474" r:id="rId121"/>
    <p:sldId id="892" r:id="rId122"/>
    <p:sldId id="887" r:id="rId123"/>
    <p:sldId id="297" r:id="rId124"/>
    <p:sldId id="775" r:id="rId125"/>
    <p:sldId id="774" r:id="rId126"/>
    <p:sldId id="311" r:id="rId127"/>
    <p:sldId id="901" r:id="rId128"/>
    <p:sldId id="780" r:id="rId129"/>
    <p:sldId id="781" r:id="rId130"/>
    <p:sldId id="776" r:id="rId131"/>
    <p:sldId id="314" r:id="rId132"/>
    <p:sldId id="777" r:id="rId133"/>
    <p:sldId id="315" r:id="rId134"/>
    <p:sldId id="778" r:id="rId135"/>
    <p:sldId id="316" r:id="rId136"/>
    <p:sldId id="341" r:id="rId137"/>
    <p:sldId id="782" r:id="rId138"/>
    <p:sldId id="326" r:id="rId139"/>
    <p:sldId id="793" r:id="rId140"/>
    <p:sldId id="779" r:id="rId141"/>
    <p:sldId id="308" r:id="rId142"/>
    <p:sldId id="318" r:id="rId143"/>
    <p:sldId id="317" r:id="rId144"/>
    <p:sldId id="800" r:id="rId145"/>
    <p:sldId id="801" r:id="rId146"/>
    <p:sldId id="893" r:id="rId147"/>
    <p:sldId id="894" r:id="rId148"/>
    <p:sldId id="484" r:id="rId149"/>
  </p:sldIdLst>
  <p:sldSz cx="12192000" cy="6858000"/>
  <p:notesSz cx="7315200" cy="9601200"/>
  <p:custDataLst>
    <p:tags r:id="rId15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osdy, Randall L" initials="SRL" lastIdx="1" clrIdx="0">
    <p:extLst>
      <p:ext uri="{19B8F6BF-5375-455C-9EA6-DF929625EA0E}">
        <p15:presenceInfo xmlns:p15="http://schemas.microsoft.com/office/powerpoint/2012/main" userId="S::rs52@txstate.edu::d62a50d7-fe58-413a-a2d5-d4ad14c6f02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6" autoAdjust="0"/>
    <p:restoredTop sz="94660"/>
  </p:normalViewPr>
  <p:slideViewPr>
    <p:cSldViewPr snapToGrid="0">
      <p:cViewPr varScale="1">
        <p:scale>
          <a:sx n="105" d="100"/>
          <a:sy n="105" d="100"/>
        </p:scale>
        <p:origin x="46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notesMaster" Target="notesMasters/notesMaster1.xml"/><Relationship Id="rId155"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handoutMaster" Target="handoutMasters/handoutMaster1.xml"/><Relationship Id="rId156"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tags" Target="tags/tag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commentAuthors" Target="commentAuthor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presProps" Target="presProp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s>
</file>

<file path=ppt/diagrams/_rels/data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hyperlink" Target="http://www.tjctc.org/" TargetMode="Externa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diagrams/_rels/data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ata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www.tjctc.org/" TargetMode="External"/><Relationship Id="rId7" Type="http://schemas.openxmlformats.org/officeDocument/2006/relationships/image" Target="../media/image6.sv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4D4414-A9C0-4146-B389-3B1F3E75EB63}" type="doc">
      <dgm:prSet loTypeId="urn:microsoft.com/office/officeart/2018/2/layout/IconCircleList" loCatId="icon" qsTypeId="urn:microsoft.com/office/officeart/2005/8/quickstyle/simple4" qsCatId="simple" csTypeId="urn:microsoft.com/office/officeart/2018/5/colors/Iconchunking_neutralicon_colorful1" csCatId="colorful" phldr="1"/>
      <dgm:spPr/>
      <dgm:t>
        <a:bodyPr/>
        <a:lstStyle/>
        <a:p>
          <a:endParaRPr lang="en-US"/>
        </a:p>
      </dgm:t>
    </dgm:pt>
    <dgm:pt modelId="{122F5E12-BD5F-448B-AC8B-6E9ECAD36F3A}">
      <dgm:prSet/>
      <dgm:spPr/>
      <dgm:t>
        <a:bodyPr/>
        <a:lstStyle/>
        <a:p>
          <a:r>
            <a:rPr lang="en-US" dirty="0"/>
            <a:t>Criminal </a:t>
          </a:r>
          <a:r>
            <a:rPr lang="en-US" dirty="0" err="1"/>
            <a:t>Deskbook</a:t>
          </a:r>
          <a:endParaRPr lang="en-US" dirty="0"/>
        </a:p>
        <a:p>
          <a:r>
            <a:rPr lang="en-US" dirty="0"/>
            <a:t>(3</a:t>
          </a:r>
          <a:r>
            <a:rPr lang="en-US" baseline="30000" dirty="0"/>
            <a:t>rd</a:t>
          </a:r>
          <a:r>
            <a:rPr lang="en-US" dirty="0"/>
            <a:t> ed. September 2021) at </a:t>
          </a:r>
          <a:r>
            <a:rPr lang="en-US" dirty="0">
              <a:hlinkClick xmlns:r="http://schemas.openxmlformats.org/officeDocument/2006/relationships" r:id="rId1"/>
            </a:rPr>
            <a:t>www.tjctc.org</a:t>
          </a:r>
          <a:r>
            <a:rPr lang="en-US" dirty="0"/>
            <a:t> &gt; legal resources &gt; </a:t>
          </a:r>
          <a:r>
            <a:rPr lang="en-US" dirty="0" err="1"/>
            <a:t>deskbooks</a:t>
          </a:r>
          <a:endParaRPr lang="en-US" dirty="0"/>
        </a:p>
      </dgm:t>
    </dgm:pt>
    <dgm:pt modelId="{8C3ABB36-5DD9-443E-A53B-24DB176CB380}" type="parTrans" cxnId="{83201F44-C03A-4DE8-8F45-148CEC0505DF}">
      <dgm:prSet/>
      <dgm:spPr/>
      <dgm:t>
        <a:bodyPr/>
        <a:lstStyle/>
        <a:p>
          <a:endParaRPr lang="en-US"/>
        </a:p>
      </dgm:t>
    </dgm:pt>
    <dgm:pt modelId="{E977F63B-7CE9-427A-AAAA-04F211F19410}" type="sibTrans" cxnId="{83201F44-C03A-4DE8-8F45-148CEC0505DF}">
      <dgm:prSet/>
      <dgm:spPr/>
      <dgm:t>
        <a:bodyPr/>
        <a:lstStyle/>
        <a:p>
          <a:endParaRPr lang="en-US"/>
        </a:p>
      </dgm:t>
    </dgm:pt>
    <dgm:pt modelId="{5A13E63A-7A68-493B-BC91-99DA3AA54938}">
      <dgm:prSet/>
      <dgm:spPr/>
      <dgm:t>
        <a:bodyPr/>
        <a:lstStyle/>
        <a:p>
          <a:r>
            <a:rPr lang="en-US" dirty="0"/>
            <a:t>Forms and Flowcharts at </a:t>
          </a:r>
          <a:r>
            <a:rPr lang="en-US" dirty="0">
              <a:hlinkClick xmlns:r="http://schemas.openxmlformats.org/officeDocument/2006/relationships" r:id="rId1"/>
            </a:rPr>
            <a:t>www.tjctc.org</a:t>
          </a:r>
          <a:r>
            <a:rPr lang="en-US" dirty="0"/>
            <a:t> &gt; legal resources &gt; forms or &gt; charts and checklists</a:t>
          </a:r>
        </a:p>
      </dgm:t>
    </dgm:pt>
    <dgm:pt modelId="{85A4A794-628F-4338-9D60-7F0EF54B963A}" type="parTrans" cxnId="{5BA5E3AD-F04B-426A-9571-98A4F97436C5}">
      <dgm:prSet/>
      <dgm:spPr/>
      <dgm:t>
        <a:bodyPr/>
        <a:lstStyle/>
        <a:p>
          <a:endParaRPr lang="en-US"/>
        </a:p>
      </dgm:t>
    </dgm:pt>
    <dgm:pt modelId="{1885D5FD-0C4B-4EA0-8D22-7C1BF222E0A1}" type="sibTrans" cxnId="{5BA5E3AD-F04B-426A-9571-98A4F97436C5}">
      <dgm:prSet/>
      <dgm:spPr/>
      <dgm:t>
        <a:bodyPr/>
        <a:lstStyle/>
        <a:p>
          <a:endParaRPr lang="en-US"/>
        </a:p>
      </dgm:t>
    </dgm:pt>
    <dgm:pt modelId="{8B336585-22EC-48AF-9A20-6F9E5B460E6C}">
      <dgm:prSet/>
      <dgm:spPr/>
      <dgm:t>
        <a:bodyPr/>
        <a:lstStyle/>
        <a:p>
          <a:r>
            <a:rPr lang="en-US" dirty="0"/>
            <a:t>Code of Criminal Procedure (as cited on slides)</a:t>
          </a:r>
        </a:p>
      </dgm:t>
    </dgm:pt>
    <dgm:pt modelId="{0B51EEC0-89D2-4241-8C8E-E1E4271D3579}" type="parTrans" cxnId="{23C1E903-ABB2-4E53-8EDB-7326F5761C3C}">
      <dgm:prSet/>
      <dgm:spPr/>
      <dgm:t>
        <a:bodyPr/>
        <a:lstStyle/>
        <a:p>
          <a:endParaRPr lang="en-US"/>
        </a:p>
      </dgm:t>
    </dgm:pt>
    <dgm:pt modelId="{03D00438-4E55-4107-9178-023847E9EFE6}" type="sibTrans" cxnId="{23C1E903-ABB2-4E53-8EDB-7326F5761C3C}">
      <dgm:prSet/>
      <dgm:spPr/>
      <dgm:t>
        <a:bodyPr/>
        <a:lstStyle/>
        <a:p>
          <a:endParaRPr lang="en-US"/>
        </a:p>
      </dgm:t>
    </dgm:pt>
    <dgm:pt modelId="{B550710A-D859-4B39-B1A2-DE10DFA01901}">
      <dgm:prSet/>
      <dgm:spPr/>
      <dgm:t>
        <a:bodyPr/>
        <a:lstStyle/>
        <a:p>
          <a:r>
            <a:rPr lang="en-US" dirty="0"/>
            <a:t>Legal Board Q&amp;As  </a:t>
          </a:r>
        </a:p>
      </dgm:t>
    </dgm:pt>
    <dgm:pt modelId="{E9211D5E-27BF-49AB-BFE8-8E8E19E7E91E}" type="parTrans" cxnId="{F0EC2CAD-4F8D-4BF2-8E12-60FB5A64D989}">
      <dgm:prSet/>
      <dgm:spPr/>
      <dgm:t>
        <a:bodyPr/>
        <a:lstStyle/>
        <a:p>
          <a:endParaRPr lang="en-US"/>
        </a:p>
      </dgm:t>
    </dgm:pt>
    <dgm:pt modelId="{B27C9DA8-5FDA-47FD-9C1C-DE174488B870}" type="sibTrans" cxnId="{F0EC2CAD-4F8D-4BF2-8E12-60FB5A64D989}">
      <dgm:prSet/>
      <dgm:spPr/>
      <dgm:t>
        <a:bodyPr/>
        <a:lstStyle/>
        <a:p>
          <a:endParaRPr lang="en-US"/>
        </a:p>
      </dgm:t>
    </dgm:pt>
    <dgm:pt modelId="{89C473B7-AB8C-4C7C-ABF3-5C37BE922E2D}" type="pres">
      <dgm:prSet presAssocID="{FC4D4414-A9C0-4146-B389-3B1F3E75EB63}" presName="root" presStyleCnt="0">
        <dgm:presLayoutVars>
          <dgm:dir/>
          <dgm:resizeHandles val="exact"/>
        </dgm:presLayoutVars>
      </dgm:prSet>
      <dgm:spPr/>
    </dgm:pt>
    <dgm:pt modelId="{2A385B6E-A4CA-4DE7-87F0-E690A4C77556}" type="pres">
      <dgm:prSet presAssocID="{FC4D4414-A9C0-4146-B389-3B1F3E75EB63}" presName="container" presStyleCnt="0">
        <dgm:presLayoutVars>
          <dgm:dir/>
          <dgm:resizeHandles val="exact"/>
        </dgm:presLayoutVars>
      </dgm:prSet>
      <dgm:spPr/>
    </dgm:pt>
    <dgm:pt modelId="{DCF6B1E0-1C6F-4A80-87B8-2A6DA77C70E3}" type="pres">
      <dgm:prSet presAssocID="{122F5E12-BD5F-448B-AC8B-6E9ECAD36F3A}" presName="compNode" presStyleCnt="0"/>
      <dgm:spPr/>
    </dgm:pt>
    <dgm:pt modelId="{1262B72D-67A5-4892-AFAB-CE0BDED273C0}" type="pres">
      <dgm:prSet presAssocID="{122F5E12-BD5F-448B-AC8B-6E9ECAD36F3A}" presName="iconBgRect" presStyleLbl="bgShp" presStyleIdx="0" presStyleCnt="4"/>
      <dgm:spPr/>
    </dgm:pt>
    <dgm:pt modelId="{6AE588F4-5182-45CB-A0E4-DBA9E9BC0165}" type="pres">
      <dgm:prSet presAssocID="{122F5E12-BD5F-448B-AC8B-6E9ECAD36F3A}" presName="iconRect" presStyleLbl="node1" presStyleIdx="0" presStyleCnt="4"/>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Handcuffs"/>
        </a:ext>
      </dgm:extLst>
    </dgm:pt>
    <dgm:pt modelId="{D202EEA2-6C11-44B6-A0E3-6A341C1F77F4}" type="pres">
      <dgm:prSet presAssocID="{122F5E12-BD5F-448B-AC8B-6E9ECAD36F3A}" presName="spaceRect" presStyleCnt="0"/>
      <dgm:spPr/>
    </dgm:pt>
    <dgm:pt modelId="{BFF811FC-ACFD-42F9-AE93-3B311F63E8EC}" type="pres">
      <dgm:prSet presAssocID="{122F5E12-BD5F-448B-AC8B-6E9ECAD36F3A}" presName="textRect" presStyleLbl="revTx" presStyleIdx="0" presStyleCnt="4" custScaleX="107578" custScaleY="156850" custLinFactNeighborX="-1090" custLinFactNeighborY="-23">
        <dgm:presLayoutVars>
          <dgm:chMax val="1"/>
          <dgm:chPref val="1"/>
        </dgm:presLayoutVars>
      </dgm:prSet>
      <dgm:spPr/>
    </dgm:pt>
    <dgm:pt modelId="{D50828D3-C0FD-4B09-880B-4643B9AB0772}" type="pres">
      <dgm:prSet presAssocID="{E977F63B-7CE9-427A-AAAA-04F211F19410}" presName="sibTrans" presStyleLbl="sibTrans2D1" presStyleIdx="0" presStyleCnt="0"/>
      <dgm:spPr/>
    </dgm:pt>
    <dgm:pt modelId="{FDCC72EE-94A7-4D52-B4C6-DBCE02EB6018}" type="pres">
      <dgm:prSet presAssocID="{5A13E63A-7A68-493B-BC91-99DA3AA54938}" presName="compNode" presStyleCnt="0"/>
      <dgm:spPr/>
    </dgm:pt>
    <dgm:pt modelId="{9CD557B1-4EE1-4813-B4AA-280E762F5BFE}" type="pres">
      <dgm:prSet presAssocID="{5A13E63A-7A68-493B-BC91-99DA3AA54938}" presName="iconBgRect" presStyleLbl="bgShp" presStyleIdx="1" presStyleCnt="4"/>
      <dgm:spPr/>
    </dgm:pt>
    <dgm:pt modelId="{BF0C34B5-491D-4CD6-80D8-3B071C70DD39}" type="pres">
      <dgm:prSet presAssocID="{5A13E63A-7A68-493B-BC91-99DA3AA54938}" presName="iconRect" presStyleLbl="node1" presStyleIdx="1" presStyleCnt="4"/>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List"/>
        </a:ext>
      </dgm:extLst>
    </dgm:pt>
    <dgm:pt modelId="{03911698-C2EE-4936-8CBF-6A4501966251}" type="pres">
      <dgm:prSet presAssocID="{5A13E63A-7A68-493B-BC91-99DA3AA54938}" presName="spaceRect" presStyleCnt="0"/>
      <dgm:spPr/>
    </dgm:pt>
    <dgm:pt modelId="{704866B9-8123-4BEF-9A97-3E233D9D01F0}" type="pres">
      <dgm:prSet presAssocID="{5A13E63A-7A68-493B-BC91-99DA3AA54938}" presName="textRect" presStyleLbl="revTx" presStyleIdx="1" presStyleCnt="4">
        <dgm:presLayoutVars>
          <dgm:chMax val="1"/>
          <dgm:chPref val="1"/>
        </dgm:presLayoutVars>
      </dgm:prSet>
      <dgm:spPr/>
    </dgm:pt>
    <dgm:pt modelId="{67FBD642-E72E-4A0A-A9BE-06F2F0FA97D5}" type="pres">
      <dgm:prSet presAssocID="{1885D5FD-0C4B-4EA0-8D22-7C1BF222E0A1}" presName="sibTrans" presStyleLbl="sibTrans2D1" presStyleIdx="0" presStyleCnt="0"/>
      <dgm:spPr/>
    </dgm:pt>
    <dgm:pt modelId="{7AD37BEF-F36B-4452-A046-16C5F4A2A17A}" type="pres">
      <dgm:prSet presAssocID="{8B336585-22EC-48AF-9A20-6F9E5B460E6C}" presName="compNode" presStyleCnt="0"/>
      <dgm:spPr/>
    </dgm:pt>
    <dgm:pt modelId="{FB7EC0FB-F62C-40EF-A1BF-AD9307235E67}" type="pres">
      <dgm:prSet presAssocID="{8B336585-22EC-48AF-9A20-6F9E5B460E6C}" presName="iconBgRect" presStyleLbl="bgShp" presStyleIdx="2" presStyleCnt="4"/>
      <dgm:spPr/>
    </dgm:pt>
    <dgm:pt modelId="{100E3ACD-3BF0-4541-82AA-EA75C7F214C8}" type="pres">
      <dgm:prSet presAssocID="{8B336585-22EC-48AF-9A20-6F9E5B460E6C}" presName="iconRect" presStyleLbl="node1" presStyleIdx="2" presStyleCnt="4"/>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Police"/>
        </a:ext>
      </dgm:extLst>
    </dgm:pt>
    <dgm:pt modelId="{1114EA8C-B459-4429-8C84-69CE11E574E3}" type="pres">
      <dgm:prSet presAssocID="{8B336585-22EC-48AF-9A20-6F9E5B460E6C}" presName="spaceRect" presStyleCnt="0"/>
      <dgm:spPr/>
    </dgm:pt>
    <dgm:pt modelId="{F25EE6FF-1760-4BC6-B70A-4B600827C7E3}" type="pres">
      <dgm:prSet presAssocID="{8B336585-22EC-48AF-9A20-6F9E5B460E6C}" presName="textRect" presStyleLbl="revTx" presStyleIdx="2" presStyleCnt="4">
        <dgm:presLayoutVars>
          <dgm:chMax val="1"/>
          <dgm:chPref val="1"/>
        </dgm:presLayoutVars>
      </dgm:prSet>
      <dgm:spPr/>
    </dgm:pt>
    <dgm:pt modelId="{D40DE3CE-5093-4620-BF73-E9B609769860}" type="pres">
      <dgm:prSet presAssocID="{03D00438-4E55-4107-9178-023847E9EFE6}" presName="sibTrans" presStyleLbl="sibTrans2D1" presStyleIdx="0" presStyleCnt="0"/>
      <dgm:spPr/>
    </dgm:pt>
    <dgm:pt modelId="{F2E990F9-241C-4C8B-B427-7F74C8E34647}" type="pres">
      <dgm:prSet presAssocID="{B550710A-D859-4B39-B1A2-DE10DFA01901}" presName="compNode" presStyleCnt="0"/>
      <dgm:spPr/>
    </dgm:pt>
    <dgm:pt modelId="{41AA904E-579C-47DB-83B7-1B5B3A970F1E}" type="pres">
      <dgm:prSet presAssocID="{B550710A-D859-4B39-B1A2-DE10DFA01901}" presName="iconBgRect" presStyleLbl="bgShp" presStyleIdx="3" presStyleCnt="4"/>
      <dgm:spPr/>
    </dgm:pt>
    <dgm:pt modelId="{477C856C-A626-46C2-9C0F-ADA9F4E33B51}" type="pres">
      <dgm:prSet presAssocID="{B550710A-D859-4B39-B1A2-DE10DFA01901}" presName="iconRect" presStyleLbl="node1" presStyleIdx="3" presStyleCnt="4"/>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dgm:spPr>
      <dgm:extLst>
        <a:ext uri="{E40237B7-FDA0-4F09-8148-C483321AD2D9}">
          <dgm14:cNvPr xmlns:dgm14="http://schemas.microsoft.com/office/drawing/2010/diagram" id="0" name="" descr="Meeting"/>
        </a:ext>
      </dgm:extLst>
    </dgm:pt>
    <dgm:pt modelId="{6625281E-93C5-441E-942C-ABADBA61AE42}" type="pres">
      <dgm:prSet presAssocID="{B550710A-D859-4B39-B1A2-DE10DFA01901}" presName="spaceRect" presStyleCnt="0"/>
      <dgm:spPr/>
    </dgm:pt>
    <dgm:pt modelId="{B877FC26-D1DD-44D2-A25D-B084F028CEA9}" type="pres">
      <dgm:prSet presAssocID="{B550710A-D859-4B39-B1A2-DE10DFA01901}" presName="textRect" presStyleLbl="revTx" presStyleIdx="3" presStyleCnt="4">
        <dgm:presLayoutVars>
          <dgm:chMax val="1"/>
          <dgm:chPref val="1"/>
        </dgm:presLayoutVars>
      </dgm:prSet>
      <dgm:spPr/>
    </dgm:pt>
  </dgm:ptLst>
  <dgm:cxnLst>
    <dgm:cxn modelId="{23C1E903-ABB2-4E53-8EDB-7326F5761C3C}" srcId="{FC4D4414-A9C0-4146-B389-3B1F3E75EB63}" destId="{8B336585-22EC-48AF-9A20-6F9E5B460E6C}" srcOrd="2" destOrd="0" parTransId="{0B51EEC0-89D2-4241-8C8E-E1E4271D3579}" sibTransId="{03D00438-4E55-4107-9178-023847E9EFE6}"/>
    <dgm:cxn modelId="{35FC393B-3935-4D62-A254-C8C6B6546E2B}" type="presOf" srcId="{FC4D4414-A9C0-4146-B389-3B1F3E75EB63}" destId="{89C473B7-AB8C-4C7C-ABF3-5C37BE922E2D}" srcOrd="0" destOrd="0" presId="urn:microsoft.com/office/officeart/2018/2/layout/IconCircleList"/>
    <dgm:cxn modelId="{83201F44-C03A-4DE8-8F45-148CEC0505DF}" srcId="{FC4D4414-A9C0-4146-B389-3B1F3E75EB63}" destId="{122F5E12-BD5F-448B-AC8B-6E9ECAD36F3A}" srcOrd="0" destOrd="0" parTransId="{8C3ABB36-5DD9-443E-A53B-24DB176CB380}" sibTransId="{E977F63B-7CE9-427A-AAAA-04F211F19410}"/>
    <dgm:cxn modelId="{26A16B74-602C-457C-911F-8071920B82B7}" type="presOf" srcId="{E977F63B-7CE9-427A-AAAA-04F211F19410}" destId="{D50828D3-C0FD-4B09-880B-4643B9AB0772}" srcOrd="0" destOrd="0" presId="urn:microsoft.com/office/officeart/2018/2/layout/IconCircleList"/>
    <dgm:cxn modelId="{080373A6-D20B-4240-9E41-8C606B12CD9D}" type="presOf" srcId="{1885D5FD-0C4B-4EA0-8D22-7C1BF222E0A1}" destId="{67FBD642-E72E-4A0A-A9BE-06F2F0FA97D5}" srcOrd="0" destOrd="0" presId="urn:microsoft.com/office/officeart/2018/2/layout/IconCircleList"/>
    <dgm:cxn modelId="{59BEF5A7-059B-4E33-8801-C47B4399BA3F}" type="presOf" srcId="{03D00438-4E55-4107-9178-023847E9EFE6}" destId="{D40DE3CE-5093-4620-BF73-E9B609769860}" srcOrd="0" destOrd="0" presId="urn:microsoft.com/office/officeart/2018/2/layout/IconCircleList"/>
    <dgm:cxn modelId="{F0EC2CAD-4F8D-4BF2-8E12-60FB5A64D989}" srcId="{FC4D4414-A9C0-4146-B389-3B1F3E75EB63}" destId="{B550710A-D859-4B39-B1A2-DE10DFA01901}" srcOrd="3" destOrd="0" parTransId="{E9211D5E-27BF-49AB-BFE8-8E8E19E7E91E}" sibTransId="{B27C9DA8-5FDA-47FD-9C1C-DE174488B870}"/>
    <dgm:cxn modelId="{5BA5E3AD-F04B-426A-9571-98A4F97436C5}" srcId="{FC4D4414-A9C0-4146-B389-3B1F3E75EB63}" destId="{5A13E63A-7A68-493B-BC91-99DA3AA54938}" srcOrd="1" destOrd="0" parTransId="{85A4A794-628F-4338-9D60-7F0EF54B963A}" sibTransId="{1885D5FD-0C4B-4EA0-8D22-7C1BF222E0A1}"/>
    <dgm:cxn modelId="{6D23D1C5-BAD7-489B-A5BE-FC6E2335D5B2}" type="presOf" srcId="{B550710A-D859-4B39-B1A2-DE10DFA01901}" destId="{B877FC26-D1DD-44D2-A25D-B084F028CEA9}" srcOrd="0" destOrd="0" presId="urn:microsoft.com/office/officeart/2018/2/layout/IconCircleList"/>
    <dgm:cxn modelId="{D2CCD9EA-92C1-4FDD-8091-F1625858951F}" type="presOf" srcId="{5A13E63A-7A68-493B-BC91-99DA3AA54938}" destId="{704866B9-8123-4BEF-9A97-3E233D9D01F0}" srcOrd="0" destOrd="0" presId="urn:microsoft.com/office/officeart/2018/2/layout/IconCircleList"/>
    <dgm:cxn modelId="{F7EE2DF4-3BC7-469C-BF99-E1691B671D99}" type="presOf" srcId="{122F5E12-BD5F-448B-AC8B-6E9ECAD36F3A}" destId="{BFF811FC-ACFD-42F9-AE93-3B311F63E8EC}" srcOrd="0" destOrd="0" presId="urn:microsoft.com/office/officeart/2018/2/layout/IconCircleList"/>
    <dgm:cxn modelId="{4BEF28F9-F339-4DD1-9A37-DDAB5D090EA2}" type="presOf" srcId="{8B336585-22EC-48AF-9A20-6F9E5B460E6C}" destId="{F25EE6FF-1760-4BC6-B70A-4B600827C7E3}" srcOrd="0" destOrd="0" presId="urn:microsoft.com/office/officeart/2018/2/layout/IconCircleList"/>
    <dgm:cxn modelId="{53808C64-886F-4C64-9238-BD9BCE452EFD}" type="presParOf" srcId="{89C473B7-AB8C-4C7C-ABF3-5C37BE922E2D}" destId="{2A385B6E-A4CA-4DE7-87F0-E690A4C77556}" srcOrd="0" destOrd="0" presId="urn:microsoft.com/office/officeart/2018/2/layout/IconCircleList"/>
    <dgm:cxn modelId="{2DC6CFC0-C1C0-4398-8F57-4B2DC42EC75B}" type="presParOf" srcId="{2A385B6E-A4CA-4DE7-87F0-E690A4C77556}" destId="{DCF6B1E0-1C6F-4A80-87B8-2A6DA77C70E3}" srcOrd="0" destOrd="0" presId="urn:microsoft.com/office/officeart/2018/2/layout/IconCircleList"/>
    <dgm:cxn modelId="{DE569F8D-FCFA-4D8D-B592-1E75E9DF3892}" type="presParOf" srcId="{DCF6B1E0-1C6F-4A80-87B8-2A6DA77C70E3}" destId="{1262B72D-67A5-4892-AFAB-CE0BDED273C0}" srcOrd="0" destOrd="0" presId="urn:microsoft.com/office/officeart/2018/2/layout/IconCircleList"/>
    <dgm:cxn modelId="{6902DEBD-F741-4A21-9C95-EAB4336ECF90}" type="presParOf" srcId="{DCF6B1E0-1C6F-4A80-87B8-2A6DA77C70E3}" destId="{6AE588F4-5182-45CB-A0E4-DBA9E9BC0165}" srcOrd="1" destOrd="0" presId="urn:microsoft.com/office/officeart/2018/2/layout/IconCircleList"/>
    <dgm:cxn modelId="{A48B8053-CCA9-49BA-A927-51EB56BA9404}" type="presParOf" srcId="{DCF6B1E0-1C6F-4A80-87B8-2A6DA77C70E3}" destId="{D202EEA2-6C11-44B6-A0E3-6A341C1F77F4}" srcOrd="2" destOrd="0" presId="urn:microsoft.com/office/officeart/2018/2/layout/IconCircleList"/>
    <dgm:cxn modelId="{9D37CE4F-0D46-45EF-BC3A-526EDAE48D55}" type="presParOf" srcId="{DCF6B1E0-1C6F-4A80-87B8-2A6DA77C70E3}" destId="{BFF811FC-ACFD-42F9-AE93-3B311F63E8EC}" srcOrd="3" destOrd="0" presId="urn:microsoft.com/office/officeart/2018/2/layout/IconCircleList"/>
    <dgm:cxn modelId="{B1628796-A927-4078-96C2-AC88180D8810}" type="presParOf" srcId="{2A385B6E-A4CA-4DE7-87F0-E690A4C77556}" destId="{D50828D3-C0FD-4B09-880B-4643B9AB0772}" srcOrd="1" destOrd="0" presId="urn:microsoft.com/office/officeart/2018/2/layout/IconCircleList"/>
    <dgm:cxn modelId="{4A210684-D48D-4F3F-801B-5FA91C360E16}" type="presParOf" srcId="{2A385B6E-A4CA-4DE7-87F0-E690A4C77556}" destId="{FDCC72EE-94A7-4D52-B4C6-DBCE02EB6018}" srcOrd="2" destOrd="0" presId="urn:microsoft.com/office/officeart/2018/2/layout/IconCircleList"/>
    <dgm:cxn modelId="{5E822F4D-104F-45D4-B87C-5446200703D7}" type="presParOf" srcId="{FDCC72EE-94A7-4D52-B4C6-DBCE02EB6018}" destId="{9CD557B1-4EE1-4813-B4AA-280E762F5BFE}" srcOrd="0" destOrd="0" presId="urn:microsoft.com/office/officeart/2018/2/layout/IconCircleList"/>
    <dgm:cxn modelId="{323E3E89-F4A2-41CA-8064-41CA974A86D7}" type="presParOf" srcId="{FDCC72EE-94A7-4D52-B4C6-DBCE02EB6018}" destId="{BF0C34B5-491D-4CD6-80D8-3B071C70DD39}" srcOrd="1" destOrd="0" presId="urn:microsoft.com/office/officeart/2018/2/layout/IconCircleList"/>
    <dgm:cxn modelId="{57B31868-6B76-4694-B8B4-98E08E56F744}" type="presParOf" srcId="{FDCC72EE-94A7-4D52-B4C6-DBCE02EB6018}" destId="{03911698-C2EE-4936-8CBF-6A4501966251}" srcOrd="2" destOrd="0" presId="urn:microsoft.com/office/officeart/2018/2/layout/IconCircleList"/>
    <dgm:cxn modelId="{9962B2EE-6950-4EAC-8093-A4846E30EC6E}" type="presParOf" srcId="{FDCC72EE-94A7-4D52-B4C6-DBCE02EB6018}" destId="{704866B9-8123-4BEF-9A97-3E233D9D01F0}" srcOrd="3" destOrd="0" presId="urn:microsoft.com/office/officeart/2018/2/layout/IconCircleList"/>
    <dgm:cxn modelId="{7F110C3E-820C-4896-8D9E-347F90E11893}" type="presParOf" srcId="{2A385B6E-A4CA-4DE7-87F0-E690A4C77556}" destId="{67FBD642-E72E-4A0A-A9BE-06F2F0FA97D5}" srcOrd="3" destOrd="0" presId="urn:microsoft.com/office/officeart/2018/2/layout/IconCircleList"/>
    <dgm:cxn modelId="{03676D78-4894-4557-8DC2-FFC73BCF1FFB}" type="presParOf" srcId="{2A385B6E-A4CA-4DE7-87F0-E690A4C77556}" destId="{7AD37BEF-F36B-4452-A046-16C5F4A2A17A}" srcOrd="4" destOrd="0" presId="urn:microsoft.com/office/officeart/2018/2/layout/IconCircleList"/>
    <dgm:cxn modelId="{E81575E4-21B3-4373-A0E2-B516100630E2}" type="presParOf" srcId="{7AD37BEF-F36B-4452-A046-16C5F4A2A17A}" destId="{FB7EC0FB-F62C-40EF-A1BF-AD9307235E67}" srcOrd="0" destOrd="0" presId="urn:microsoft.com/office/officeart/2018/2/layout/IconCircleList"/>
    <dgm:cxn modelId="{09E1AAA1-FEAA-4CE3-9027-5CF6D527DFED}" type="presParOf" srcId="{7AD37BEF-F36B-4452-A046-16C5F4A2A17A}" destId="{100E3ACD-3BF0-4541-82AA-EA75C7F214C8}" srcOrd="1" destOrd="0" presId="urn:microsoft.com/office/officeart/2018/2/layout/IconCircleList"/>
    <dgm:cxn modelId="{47C6B3CC-E4AA-47E4-B53E-34B396FDA6D2}" type="presParOf" srcId="{7AD37BEF-F36B-4452-A046-16C5F4A2A17A}" destId="{1114EA8C-B459-4429-8C84-69CE11E574E3}" srcOrd="2" destOrd="0" presId="urn:microsoft.com/office/officeart/2018/2/layout/IconCircleList"/>
    <dgm:cxn modelId="{55BB7BB4-D0E6-4AD7-8841-E5ACE0B34ADA}" type="presParOf" srcId="{7AD37BEF-F36B-4452-A046-16C5F4A2A17A}" destId="{F25EE6FF-1760-4BC6-B70A-4B600827C7E3}" srcOrd="3" destOrd="0" presId="urn:microsoft.com/office/officeart/2018/2/layout/IconCircleList"/>
    <dgm:cxn modelId="{27FF1C48-6360-4A76-8927-FB18DB11D991}" type="presParOf" srcId="{2A385B6E-A4CA-4DE7-87F0-E690A4C77556}" destId="{D40DE3CE-5093-4620-BF73-E9B609769860}" srcOrd="5" destOrd="0" presId="urn:microsoft.com/office/officeart/2018/2/layout/IconCircleList"/>
    <dgm:cxn modelId="{68E7508B-905D-45E8-8E38-2F4476B39DA2}" type="presParOf" srcId="{2A385B6E-A4CA-4DE7-87F0-E690A4C77556}" destId="{F2E990F9-241C-4C8B-B427-7F74C8E34647}" srcOrd="6" destOrd="0" presId="urn:microsoft.com/office/officeart/2018/2/layout/IconCircleList"/>
    <dgm:cxn modelId="{12FE585B-90F3-4E8C-8AD4-D461EA1B8EB2}" type="presParOf" srcId="{F2E990F9-241C-4C8B-B427-7F74C8E34647}" destId="{41AA904E-579C-47DB-83B7-1B5B3A970F1E}" srcOrd="0" destOrd="0" presId="urn:microsoft.com/office/officeart/2018/2/layout/IconCircleList"/>
    <dgm:cxn modelId="{3EF287C4-D2AB-487E-9AF6-EA5F038E9027}" type="presParOf" srcId="{F2E990F9-241C-4C8B-B427-7F74C8E34647}" destId="{477C856C-A626-46C2-9C0F-ADA9F4E33B51}" srcOrd="1" destOrd="0" presId="urn:microsoft.com/office/officeart/2018/2/layout/IconCircleList"/>
    <dgm:cxn modelId="{B7877141-30D4-4555-9C3E-5E0E1BCA96AD}" type="presParOf" srcId="{F2E990F9-241C-4C8B-B427-7F74C8E34647}" destId="{6625281E-93C5-441E-942C-ABADBA61AE42}" srcOrd="2" destOrd="0" presId="urn:microsoft.com/office/officeart/2018/2/layout/IconCircleList"/>
    <dgm:cxn modelId="{568931C8-0CC1-47BF-8683-FE11D3EC6143}" type="presParOf" srcId="{F2E990F9-241C-4C8B-B427-7F74C8E34647}" destId="{B877FC26-D1DD-44D2-A25D-B084F028CEA9}"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ABE843-8D84-4E28-9964-CBADAD0DFB22}" type="doc">
      <dgm:prSet loTypeId="urn:microsoft.com/office/officeart/2018/5/layout/CenteredIconLabelDescriptionList" loCatId="icon" qsTypeId="urn:microsoft.com/office/officeart/2005/8/quickstyle/simple4" qsCatId="simple" csTypeId="urn:microsoft.com/office/officeart/2018/5/colors/Iconchunking_neutralbg_colorful1" csCatId="colorful" phldr="1"/>
      <dgm:spPr/>
      <dgm:t>
        <a:bodyPr/>
        <a:lstStyle/>
        <a:p>
          <a:endParaRPr lang="en-US"/>
        </a:p>
      </dgm:t>
    </dgm:pt>
    <dgm:pt modelId="{2569B03B-8A94-48AB-8532-45AB950AA6DC}">
      <dgm:prSet/>
      <dgm:spPr/>
      <dgm:t>
        <a:bodyPr/>
        <a:lstStyle/>
        <a:p>
          <a:pPr>
            <a:defRPr b="1"/>
          </a:pPr>
          <a:r>
            <a:rPr lang="en-US" dirty="0"/>
            <a:t>Are there cases that are started without a citation being issued?</a:t>
          </a:r>
        </a:p>
      </dgm:t>
    </dgm:pt>
    <dgm:pt modelId="{C794FF23-643F-4B81-B1EC-7C8055AD0DF3}" type="parTrans" cxnId="{D1C066C2-3D9A-4BAF-8AA6-CE3043D937EC}">
      <dgm:prSet/>
      <dgm:spPr/>
      <dgm:t>
        <a:bodyPr/>
        <a:lstStyle/>
        <a:p>
          <a:endParaRPr lang="en-US"/>
        </a:p>
      </dgm:t>
    </dgm:pt>
    <dgm:pt modelId="{3F2E17BA-17DE-498B-B6C8-FA829BC615A8}" type="sibTrans" cxnId="{D1C066C2-3D9A-4BAF-8AA6-CE3043D937EC}">
      <dgm:prSet/>
      <dgm:spPr/>
      <dgm:t>
        <a:bodyPr/>
        <a:lstStyle/>
        <a:p>
          <a:endParaRPr lang="en-US"/>
        </a:p>
      </dgm:t>
    </dgm:pt>
    <dgm:pt modelId="{412DC9AA-441E-47D3-843E-FFCA1EDF27A0}">
      <dgm:prSet custT="1"/>
      <dgm:spPr/>
      <dgm:t>
        <a:bodyPr/>
        <a:lstStyle/>
        <a:p>
          <a:pPr>
            <a:defRPr b="1"/>
          </a:pPr>
          <a:r>
            <a:rPr lang="en-US" sz="3200" dirty="0"/>
            <a:t>Yes! </a:t>
          </a:r>
        </a:p>
      </dgm:t>
    </dgm:pt>
    <dgm:pt modelId="{20AD621F-9293-4D1F-8E9D-E402BE173C99}" type="parTrans" cxnId="{08D2EEA9-193A-4C38-AE94-EA95F9CF9487}">
      <dgm:prSet/>
      <dgm:spPr/>
      <dgm:t>
        <a:bodyPr/>
        <a:lstStyle/>
        <a:p>
          <a:endParaRPr lang="en-US"/>
        </a:p>
      </dgm:t>
    </dgm:pt>
    <dgm:pt modelId="{07603C3E-5897-4D1F-A2E4-5BDC571B5BD6}" type="sibTrans" cxnId="{08D2EEA9-193A-4C38-AE94-EA95F9CF9487}">
      <dgm:prSet/>
      <dgm:spPr/>
      <dgm:t>
        <a:bodyPr/>
        <a:lstStyle/>
        <a:p>
          <a:endParaRPr lang="en-US"/>
        </a:p>
      </dgm:t>
    </dgm:pt>
    <dgm:pt modelId="{079688EA-7D39-43D4-A8C2-A7C18A5BE163}">
      <dgm:prSet/>
      <dgm:spPr/>
      <dgm:t>
        <a:bodyPr/>
        <a:lstStyle/>
        <a:p>
          <a:pPr>
            <a:defRPr b="1"/>
          </a:pPr>
          <a:r>
            <a:rPr lang="en-US" dirty="0"/>
            <a:t>For example:</a:t>
          </a:r>
        </a:p>
      </dgm:t>
    </dgm:pt>
    <dgm:pt modelId="{322CE2DF-4CD0-47C4-80FF-EEFBA6F242A5}" type="parTrans" cxnId="{31B67C6C-3D19-4C04-8BA4-0F2A97FDED26}">
      <dgm:prSet/>
      <dgm:spPr/>
      <dgm:t>
        <a:bodyPr/>
        <a:lstStyle/>
        <a:p>
          <a:endParaRPr lang="en-US"/>
        </a:p>
      </dgm:t>
    </dgm:pt>
    <dgm:pt modelId="{B57FC220-9FAC-42FF-AD59-9E66E4A352C8}" type="sibTrans" cxnId="{31B67C6C-3D19-4C04-8BA4-0F2A97FDED26}">
      <dgm:prSet/>
      <dgm:spPr/>
      <dgm:t>
        <a:bodyPr/>
        <a:lstStyle/>
        <a:p>
          <a:endParaRPr lang="en-US"/>
        </a:p>
      </dgm:t>
    </dgm:pt>
    <dgm:pt modelId="{C66BB601-F749-4764-BBBA-0D6B6A13A120}">
      <dgm:prSet custT="1"/>
      <dgm:spPr/>
      <dgm:t>
        <a:bodyPr/>
        <a:lstStyle/>
        <a:p>
          <a:r>
            <a:rPr lang="en-US" sz="2400" dirty="0"/>
            <a:t>Parent contributing to non-attendance</a:t>
          </a:r>
        </a:p>
      </dgm:t>
    </dgm:pt>
    <dgm:pt modelId="{936D8DD9-9D52-4EB3-93BB-30F149150E93}" type="parTrans" cxnId="{67399784-8595-473A-8557-D6D878F54895}">
      <dgm:prSet/>
      <dgm:spPr/>
      <dgm:t>
        <a:bodyPr/>
        <a:lstStyle/>
        <a:p>
          <a:endParaRPr lang="en-US"/>
        </a:p>
      </dgm:t>
    </dgm:pt>
    <dgm:pt modelId="{9561B8B3-18DA-4849-95E4-27F719C4CBDC}" type="sibTrans" cxnId="{67399784-8595-473A-8557-D6D878F54895}">
      <dgm:prSet/>
      <dgm:spPr/>
      <dgm:t>
        <a:bodyPr/>
        <a:lstStyle/>
        <a:p>
          <a:endParaRPr lang="en-US"/>
        </a:p>
      </dgm:t>
    </dgm:pt>
    <dgm:pt modelId="{14010FAA-87EA-4FB4-BB3A-B934E89204CC}">
      <dgm:prSet custT="1"/>
      <dgm:spPr/>
      <dgm:t>
        <a:bodyPr/>
        <a:lstStyle/>
        <a:p>
          <a:r>
            <a:rPr lang="en-US" sz="2400" dirty="0"/>
            <a:t>Theft by check</a:t>
          </a:r>
        </a:p>
      </dgm:t>
    </dgm:pt>
    <dgm:pt modelId="{061ACE00-A0FA-4E50-99DD-184279BC9CE3}" type="parTrans" cxnId="{12F3CA28-FCF7-4212-9924-78D503854E25}">
      <dgm:prSet/>
      <dgm:spPr/>
      <dgm:t>
        <a:bodyPr/>
        <a:lstStyle/>
        <a:p>
          <a:endParaRPr lang="en-US"/>
        </a:p>
      </dgm:t>
    </dgm:pt>
    <dgm:pt modelId="{9F72505D-C8EB-4104-9136-5872B3C46510}" type="sibTrans" cxnId="{12F3CA28-FCF7-4212-9924-78D503854E25}">
      <dgm:prSet/>
      <dgm:spPr/>
      <dgm:t>
        <a:bodyPr/>
        <a:lstStyle/>
        <a:p>
          <a:endParaRPr lang="en-US"/>
        </a:p>
      </dgm:t>
    </dgm:pt>
    <dgm:pt modelId="{E6DD117B-9CB4-4073-8D55-38FEF620E067}">
      <dgm:prSet custT="1"/>
      <dgm:spPr/>
      <dgm:t>
        <a:bodyPr/>
        <a:lstStyle/>
        <a:p>
          <a:r>
            <a:rPr lang="en-US" sz="2400" dirty="0"/>
            <a:t>Environmental (e.g. septic or nuisance)</a:t>
          </a:r>
        </a:p>
      </dgm:t>
    </dgm:pt>
    <dgm:pt modelId="{63DF77FF-B903-4650-B0EF-84F66C3CF9C4}" type="parTrans" cxnId="{4D9DA657-7259-4A93-A131-D7E6B4EDF168}">
      <dgm:prSet/>
      <dgm:spPr/>
      <dgm:t>
        <a:bodyPr/>
        <a:lstStyle/>
        <a:p>
          <a:endParaRPr lang="en-US"/>
        </a:p>
      </dgm:t>
    </dgm:pt>
    <dgm:pt modelId="{9D952E1A-F5A4-4FD2-8BAC-A6F70D9005A6}" type="sibTrans" cxnId="{4D9DA657-7259-4A93-A131-D7E6B4EDF168}">
      <dgm:prSet/>
      <dgm:spPr/>
      <dgm:t>
        <a:bodyPr/>
        <a:lstStyle/>
        <a:p>
          <a:endParaRPr lang="en-US"/>
        </a:p>
      </dgm:t>
    </dgm:pt>
    <dgm:pt modelId="{6AB49B6E-33E6-4FBE-8868-DA1BB1507048}" type="pres">
      <dgm:prSet presAssocID="{1CABE843-8D84-4E28-9964-CBADAD0DFB22}" presName="root" presStyleCnt="0">
        <dgm:presLayoutVars>
          <dgm:dir/>
          <dgm:resizeHandles val="exact"/>
        </dgm:presLayoutVars>
      </dgm:prSet>
      <dgm:spPr/>
    </dgm:pt>
    <dgm:pt modelId="{14FE6332-396C-49B4-A6F1-077163DFD44E}" type="pres">
      <dgm:prSet presAssocID="{2569B03B-8A94-48AB-8532-45AB950AA6DC}" presName="compNode" presStyleCnt="0"/>
      <dgm:spPr/>
    </dgm:pt>
    <dgm:pt modelId="{FA750EBC-EFA8-412D-B164-9BED9450BA06}" type="pres">
      <dgm:prSet presAssocID="{2569B03B-8A94-48AB-8532-45AB950AA6D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69244AF5-476A-4C38-A32A-0D2CF0F52D8A}" type="pres">
      <dgm:prSet presAssocID="{2569B03B-8A94-48AB-8532-45AB950AA6DC}" presName="iconSpace" presStyleCnt="0"/>
      <dgm:spPr/>
    </dgm:pt>
    <dgm:pt modelId="{4CBDE24E-D1C9-46A1-8BA6-B0B491679966}" type="pres">
      <dgm:prSet presAssocID="{2569B03B-8A94-48AB-8532-45AB950AA6DC}" presName="parTx" presStyleLbl="revTx" presStyleIdx="0" presStyleCnt="6" custScaleY="380170" custLinFactY="19643" custLinFactNeighborX="5400" custLinFactNeighborY="100000">
        <dgm:presLayoutVars>
          <dgm:chMax val="0"/>
          <dgm:chPref val="0"/>
        </dgm:presLayoutVars>
      </dgm:prSet>
      <dgm:spPr/>
    </dgm:pt>
    <dgm:pt modelId="{98919002-A23E-4C67-9B00-8792BD9BA898}" type="pres">
      <dgm:prSet presAssocID="{2569B03B-8A94-48AB-8532-45AB950AA6DC}" presName="txSpace" presStyleCnt="0"/>
      <dgm:spPr/>
    </dgm:pt>
    <dgm:pt modelId="{BFB95ED8-D8B5-4A62-8BD1-E9BEF45C1738}" type="pres">
      <dgm:prSet presAssocID="{2569B03B-8A94-48AB-8532-45AB950AA6DC}" presName="desTx" presStyleLbl="revTx" presStyleIdx="1" presStyleCnt="6" custLinFactNeighborX="-157" custLinFactNeighborY="-41157">
        <dgm:presLayoutVars/>
      </dgm:prSet>
      <dgm:spPr/>
    </dgm:pt>
    <dgm:pt modelId="{9FEEE7EA-13D2-4B24-941C-7D53A10DEDA0}" type="pres">
      <dgm:prSet presAssocID="{3F2E17BA-17DE-498B-B6C8-FA829BC615A8}" presName="sibTrans" presStyleCnt="0"/>
      <dgm:spPr/>
    </dgm:pt>
    <dgm:pt modelId="{79C1EB51-7157-428E-B87D-4CE1B2E7F6BF}" type="pres">
      <dgm:prSet presAssocID="{412DC9AA-441E-47D3-843E-FFCA1EDF27A0}" presName="compNode" presStyleCnt="0"/>
      <dgm:spPr/>
    </dgm:pt>
    <dgm:pt modelId="{32D995BD-9365-4FD9-B504-AA2DDCE39163}" type="pres">
      <dgm:prSet presAssocID="{412DC9AA-441E-47D3-843E-FFCA1EDF27A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A23A5379-152C-4C7D-A869-3431A915BBF4}" type="pres">
      <dgm:prSet presAssocID="{412DC9AA-441E-47D3-843E-FFCA1EDF27A0}" presName="iconSpace" presStyleCnt="0"/>
      <dgm:spPr/>
    </dgm:pt>
    <dgm:pt modelId="{F2F33E7D-A9F1-4359-8F74-D1DF58BA5393}" type="pres">
      <dgm:prSet presAssocID="{412DC9AA-441E-47D3-843E-FFCA1EDF27A0}" presName="parTx" presStyleLbl="revTx" presStyleIdx="2" presStyleCnt="6" custScaleY="232102" custLinFactNeighborX="1676" custLinFactNeighborY="58242">
        <dgm:presLayoutVars>
          <dgm:chMax val="0"/>
          <dgm:chPref val="0"/>
        </dgm:presLayoutVars>
      </dgm:prSet>
      <dgm:spPr/>
    </dgm:pt>
    <dgm:pt modelId="{283A76E1-4211-49D2-A58E-90A4C59D95CD}" type="pres">
      <dgm:prSet presAssocID="{412DC9AA-441E-47D3-843E-FFCA1EDF27A0}" presName="txSpace" presStyleCnt="0"/>
      <dgm:spPr/>
    </dgm:pt>
    <dgm:pt modelId="{1BA794F6-2E5A-4711-BF24-EC3529C08DF5}" type="pres">
      <dgm:prSet presAssocID="{412DC9AA-441E-47D3-843E-FFCA1EDF27A0}" presName="desTx" presStyleLbl="revTx" presStyleIdx="3" presStyleCnt="6">
        <dgm:presLayoutVars/>
      </dgm:prSet>
      <dgm:spPr/>
    </dgm:pt>
    <dgm:pt modelId="{5A3AF5B2-5D1C-4C7A-81F5-851EE4AAFAEE}" type="pres">
      <dgm:prSet presAssocID="{07603C3E-5897-4D1F-A2E4-5BDC571B5BD6}" presName="sibTrans" presStyleCnt="0"/>
      <dgm:spPr/>
    </dgm:pt>
    <dgm:pt modelId="{2328DAC4-0E5D-4BA7-B82D-776FA20E83F1}" type="pres">
      <dgm:prSet presAssocID="{079688EA-7D39-43D4-A8C2-A7C18A5BE163}" presName="compNode" presStyleCnt="0"/>
      <dgm:spPr/>
    </dgm:pt>
    <dgm:pt modelId="{8F9B9627-4628-40D7-84B6-7DF70938ED78}" type="pres">
      <dgm:prSet presAssocID="{079688EA-7D39-43D4-A8C2-A7C18A5BE16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Warning"/>
        </a:ext>
      </dgm:extLst>
    </dgm:pt>
    <dgm:pt modelId="{44424F88-DAE6-439A-9D96-214E4089B97F}" type="pres">
      <dgm:prSet presAssocID="{079688EA-7D39-43D4-A8C2-A7C18A5BE163}" presName="iconSpace" presStyleCnt="0"/>
      <dgm:spPr/>
    </dgm:pt>
    <dgm:pt modelId="{D7984E4E-1171-43CB-9CE8-8A6DFE775798}" type="pres">
      <dgm:prSet presAssocID="{079688EA-7D39-43D4-A8C2-A7C18A5BE163}" presName="parTx" presStyleLbl="revTx" presStyleIdx="4" presStyleCnt="6">
        <dgm:presLayoutVars>
          <dgm:chMax val="0"/>
          <dgm:chPref val="0"/>
        </dgm:presLayoutVars>
      </dgm:prSet>
      <dgm:spPr/>
    </dgm:pt>
    <dgm:pt modelId="{9FE8D24F-B306-4CC8-A22B-B87DCBF3E311}" type="pres">
      <dgm:prSet presAssocID="{079688EA-7D39-43D4-A8C2-A7C18A5BE163}" presName="txSpace" presStyleCnt="0"/>
      <dgm:spPr/>
    </dgm:pt>
    <dgm:pt modelId="{C526B434-9133-4EAC-80E2-AE4C44ACCE94}" type="pres">
      <dgm:prSet presAssocID="{079688EA-7D39-43D4-A8C2-A7C18A5BE163}" presName="desTx" presStyleLbl="revTx" presStyleIdx="5" presStyleCnt="6">
        <dgm:presLayoutVars/>
      </dgm:prSet>
      <dgm:spPr/>
    </dgm:pt>
  </dgm:ptLst>
  <dgm:cxnLst>
    <dgm:cxn modelId="{972D1E12-FB94-411C-9AA1-C0A904D359DC}" type="presOf" srcId="{E6DD117B-9CB4-4073-8D55-38FEF620E067}" destId="{C526B434-9133-4EAC-80E2-AE4C44ACCE94}" srcOrd="0" destOrd="2" presId="urn:microsoft.com/office/officeart/2018/5/layout/CenteredIconLabelDescriptionList"/>
    <dgm:cxn modelId="{87D3F41C-8DB6-4842-ABA1-C2CC10ED3075}" type="presOf" srcId="{2569B03B-8A94-48AB-8532-45AB950AA6DC}" destId="{4CBDE24E-D1C9-46A1-8BA6-B0B491679966}" srcOrd="0" destOrd="0" presId="urn:microsoft.com/office/officeart/2018/5/layout/CenteredIconLabelDescriptionList"/>
    <dgm:cxn modelId="{12F3CA28-FCF7-4212-9924-78D503854E25}" srcId="{079688EA-7D39-43D4-A8C2-A7C18A5BE163}" destId="{14010FAA-87EA-4FB4-BB3A-B934E89204CC}" srcOrd="1" destOrd="0" parTransId="{061ACE00-A0FA-4E50-99DD-184279BC9CE3}" sibTransId="{9F72505D-C8EB-4104-9136-5872B3C46510}"/>
    <dgm:cxn modelId="{2DCA6A63-C959-417B-BF5D-AA86A5E7C389}" type="presOf" srcId="{079688EA-7D39-43D4-A8C2-A7C18A5BE163}" destId="{D7984E4E-1171-43CB-9CE8-8A6DFE775798}" srcOrd="0" destOrd="0" presId="urn:microsoft.com/office/officeart/2018/5/layout/CenteredIconLabelDescriptionList"/>
    <dgm:cxn modelId="{31B67C6C-3D19-4C04-8BA4-0F2A97FDED26}" srcId="{1CABE843-8D84-4E28-9964-CBADAD0DFB22}" destId="{079688EA-7D39-43D4-A8C2-A7C18A5BE163}" srcOrd="2" destOrd="0" parTransId="{322CE2DF-4CD0-47C4-80FF-EEFBA6F242A5}" sibTransId="{B57FC220-9FAC-42FF-AD59-9E66E4A352C8}"/>
    <dgm:cxn modelId="{4D9DA657-7259-4A93-A131-D7E6B4EDF168}" srcId="{079688EA-7D39-43D4-A8C2-A7C18A5BE163}" destId="{E6DD117B-9CB4-4073-8D55-38FEF620E067}" srcOrd="2" destOrd="0" parTransId="{63DF77FF-B903-4650-B0EF-84F66C3CF9C4}" sibTransId="{9D952E1A-F5A4-4FD2-8BAC-A6F70D9005A6}"/>
    <dgm:cxn modelId="{67399784-8595-473A-8557-D6D878F54895}" srcId="{079688EA-7D39-43D4-A8C2-A7C18A5BE163}" destId="{C66BB601-F749-4764-BBBA-0D6B6A13A120}" srcOrd="0" destOrd="0" parTransId="{936D8DD9-9D52-4EB3-93BB-30F149150E93}" sibTransId="{9561B8B3-18DA-4849-95E4-27F719C4CBDC}"/>
    <dgm:cxn modelId="{3CF6348C-9B2D-445F-AA41-5C7907419D50}" type="presOf" srcId="{1CABE843-8D84-4E28-9964-CBADAD0DFB22}" destId="{6AB49B6E-33E6-4FBE-8868-DA1BB1507048}" srcOrd="0" destOrd="0" presId="urn:microsoft.com/office/officeart/2018/5/layout/CenteredIconLabelDescriptionList"/>
    <dgm:cxn modelId="{EA4359A6-C1B2-4269-9C66-D16DBAE1465F}" type="presOf" srcId="{412DC9AA-441E-47D3-843E-FFCA1EDF27A0}" destId="{F2F33E7D-A9F1-4359-8F74-D1DF58BA5393}" srcOrd="0" destOrd="0" presId="urn:microsoft.com/office/officeart/2018/5/layout/CenteredIconLabelDescriptionList"/>
    <dgm:cxn modelId="{1DBE2AA9-EB1E-441C-A5BA-952D244BAA83}" type="presOf" srcId="{C66BB601-F749-4764-BBBA-0D6B6A13A120}" destId="{C526B434-9133-4EAC-80E2-AE4C44ACCE94}" srcOrd="0" destOrd="0" presId="urn:microsoft.com/office/officeart/2018/5/layout/CenteredIconLabelDescriptionList"/>
    <dgm:cxn modelId="{08D2EEA9-193A-4C38-AE94-EA95F9CF9487}" srcId="{1CABE843-8D84-4E28-9964-CBADAD0DFB22}" destId="{412DC9AA-441E-47D3-843E-FFCA1EDF27A0}" srcOrd="1" destOrd="0" parTransId="{20AD621F-9293-4D1F-8E9D-E402BE173C99}" sibTransId="{07603C3E-5897-4D1F-A2E4-5BDC571B5BD6}"/>
    <dgm:cxn modelId="{611A85B8-7E22-4B75-9A69-9FF3FC706258}" type="presOf" srcId="{14010FAA-87EA-4FB4-BB3A-B934E89204CC}" destId="{C526B434-9133-4EAC-80E2-AE4C44ACCE94}" srcOrd="0" destOrd="1" presId="urn:microsoft.com/office/officeart/2018/5/layout/CenteredIconLabelDescriptionList"/>
    <dgm:cxn modelId="{D1C066C2-3D9A-4BAF-8AA6-CE3043D937EC}" srcId="{1CABE843-8D84-4E28-9964-CBADAD0DFB22}" destId="{2569B03B-8A94-48AB-8532-45AB950AA6DC}" srcOrd="0" destOrd="0" parTransId="{C794FF23-643F-4B81-B1EC-7C8055AD0DF3}" sibTransId="{3F2E17BA-17DE-498B-B6C8-FA829BC615A8}"/>
    <dgm:cxn modelId="{FFB5647F-5CC4-46B6-AD81-B7263C9AF967}" type="presParOf" srcId="{6AB49B6E-33E6-4FBE-8868-DA1BB1507048}" destId="{14FE6332-396C-49B4-A6F1-077163DFD44E}" srcOrd="0" destOrd="0" presId="urn:microsoft.com/office/officeart/2018/5/layout/CenteredIconLabelDescriptionList"/>
    <dgm:cxn modelId="{2EBE9218-FB44-4FCE-9C3F-6545924AA8B7}" type="presParOf" srcId="{14FE6332-396C-49B4-A6F1-077163DFD44E}" destId="{FA750EBC-EFA8-412D-B164-9BED9450BA06}" srcOrd="0" destOrd="0" presId="urn:microsoft.com/office/officeart/2018/5/layout/CenteredIconLabelDescriptionList"/>
    <dgm:cxn modelId="{5752ACA7-69A3-4563-9158-A07DC05C510D}" type="presParOf" srcId="{14FE6332-396C-49B4-A6F1-077163DFD44E}" destId="{69244AF5-476A-4C38-A32A-0D2CF0F52D8A}" srcOrd="1" destOrd="0" presId="urn:microsoft.com/office/officeart/2018/5/layout/CenteredIconLabelDescriptionList"/>
    <dgm:cxn modelId="{E05F471E-8633-4B6F-BFC2-527AC5AD3CBA}" type="presParOf" srcId="{14FE6332-396C-49B4-A6F1-077163DFD44E}" destId="{4CBDE24E-D1C9-46A1-8BA6-B0B491679966}" srcOrd="2" destOrd="0" presId="urn:microsoft.com/office/officeart/2018/5/layout/CenteredIconLabelDescriptionList"/>
    <dgm:cxn modelId="{B314B6B5-CB06-4A61-9541-EF91AF41DFDA}" type="presParOf" srcId="{14FE6332-396C-49B4-A6F1-077163DFD44E}" destId="{98919002-A23E-4C67-9B00-8792BD9BA898}" srcOrd="3" destOrd="0" presId="urn:microsoft.com/office/officeart/2018/5/layout/CenteredIconLabelDescriptionList"/>
    <dgm:cxn modelId="{BADC1B11-F6F3-4DAF-924E-9391469D82CD}" type="presParOf" srcId="{14FE6332-396C-49B4-A6F1-077163DFD44E}" destId="{BFB95ED8-D8B5-4A62-8BD1-E9BEF45C1738}" srcOrd="4" destOrd="0" presId="urn:microsoft.com/office/officeart/2018/5/layout/CenteredIconLabelDescriptionList"/>
    <dgm:cxn modelId="{748E3003-AB69-4830-B1C5-7946F5197AF8}" type="presParOf" srcId="{6AB49B6E-33E6-4FBE-8868-DA1BB1507048}" destId="{9FEEE7EA-13D2-4B24-941C-7D53A10DEDA0}" srcOrd="1" destOrd="0" presId="urn:microsoft.com/office/officeart/2018/5/layout/CenteredIconLabelDescriptionList"/>
    <dgm:cxn modelId="{0D1BDF71-7533-4B04-97CE-D1D36866D7BA}" type="presParOf" srcId="{6AB49B6E-33E6-4FBE-8868-DA1BB1507048}" destId="{79C1EB51-7157-428E-B87D-4CE1B2E7F6BF}" srcOrd="2" destOrd="0" presId="urn:microsoft.com/office/officeart/2018/5/layout/CenteredIconLabelDescriptionList"/>
    <dgm:cxn modelId="{BED49527-190D-4A67-B6F0-3330FBC00EC9}" type="presParOf" srcId="{79C1EB51-7157-428E-B87D-4CE1B2E7F6BF}" destId="{32D995BD-9365-4FD9-B504-AA2DDCE39163}" srcOrd="0" destOrd="0" presId="urn:microsoft.com/office/officeart/2018/5/layout/CenteredIconLabelDescriptionList"/>
    <dgm:cxn modelId="{F0DAFF9D-F145-4FC1-BE0A-FC20C2DD115A}" type="presParOf" srcId="{79C1EB51-7157-428E-B87D-4CE1B2E7F6BF}" destId="{A23A5379-152C-4C7D-A869-3431A915BBF4}" srcOrd="1" destOrd="0" presId="urn:microsoft.com/office/officeart/2018/5/layout/CenteredIconLabelDescriptionList"/>
    <dgm:cxn modelId="{4C4E8024-607E-43A7-B853-E6249FC83687}" type="presParOf" srcId="{79C1EB51-7157-428E-B87D-4CE1B2E7F6BF}" destId="{F2F33E7D-A9F1-4359-8F74-D1DF58BA5393}" srcOrd="2" destOrd="0" presId="urn:microsoft.com/office/officeart/2018/5/layout/CenteredIconLabelDescriptionList"/>
    <dgm:cxn modelId="{4B9A8F63-D565-49D6-AD9A-1AD977B07781}" type="presParOf" srcId="{79C1EB51-7157-428E-B87D-4CE1B2E7F6BF}" destId="{283A76E1-4211-49D2-A58E-90A4C59D95CD}" srcOrd="3" destOrd="0" presId="urn:microsoft.com/office/officeart/2018/5/layout/CenteredIconLabelDescriptionList"/>
    <dgm:cxn modelId="{E07F10A7-F6E4-48B0-B496-E3856225080C}" type="presParOf" srcId="{79C1EB51-7157-428E-B87D-4CE1B2E7F6BF}" destId="{1BA794F6-2E5A-4711-BF24-EC3529C08DF5}" srcOrd="4" destOrd="0" presId="urn:microsoft.com/office/officeart/2018/5/layout/CenteredIconLabelDescriptionList"/>
    <dgm:cxn modelId="{BE5DDAFC-D93F-4BEC-8010-1EADBE62C8F5}" type="presParOf" srcId="{6AB49B6E-33E6-4FBE-8868-DA1BB1507048}" destId="{5A3AF5B2-5D1C-4C7A-81F5-851EE4AAFAEE}" srcOrd="3" destOrd="0" presId="urn:microsoft.com/office/officeart/2018/5/layout/CenteredIconLabelDescriptionList"/>
    <dgm:cxn modelId="{E04BAC5C-D127-4C1E-9F43-DC4CEB0925F6}" type="presParOf" srcId="{6AB49B6E-33E6-4FBE-8868-DA1BB1507048}" destId="{2328DAC4-0E5D-4BA7-B82D-776FA20E83F1}" srcOrd="4" destOrd="0" presId="urn:microsoft.com/office/officeart/2018/5/layout/CenteredIconLabelDescriptionList"/>
    <dgm:cxn modelId="{3C99EE5F-AC4D-403A-B60E-8D7B7A640D3D}" type="presParOf" srcId="{2328DAC4-0E5D-4BA7-B82D-776FA20E83F1}" destId="{8F9B9627-4628-40D7-84B6-7DF70938ED78}" srcOrd="0" destOrd="0" presId="urn:microsoft.com/office/officeart/2018/5/layout/CenteredIconLabelDescriptionList"/>
    <dgm:cxn modelId="{D4F22792-5DC3-4FF7-A42D-82640FAF0E39}" type="presParOf" srcId="{2328DAC4-0E5D-4BA7-B82D-776FA20E83F1}" destId="{44424F88-DAE6-439A-9D96-214E4089B97F}" srcOrd="1" destOrd="0" presId="urn:microsoft.com/office/officeart/2018/5/layout/CenteredIconLabelDescriptionList"/>
    <dgm:cxn modelId="{42B47277-CA1C-4864-8E3E-50744EB69AA1}" type="presParOf" srcId="{2328DAC4-0E5D-4BA7-B82D-776FA20E83F1}" destId="{D7984E4E-1171-43CB-9CE8-8A6DFE775798}" srcOrd="2" destOrd="0" presId="urn:microsoft.com/office/officeart/2018/5/layout/CenteredIconLabelDescriptionList"/>
    <dgm:cxn modelId="{45FE5C16-D355-4BCC-9C3C-DEBE0583E57D}" type="presParOf" srcId="{2328DAC4-0E5D-4BA7-B82D-776FA20E83F1}" destId="{9FE8D24F-B306-4CC8-A22B-B87DCBF3E311}" srcOrd="3" destOrd="0" presId="urn:microsoft.com/office/officeart/2018/5/layout/CenteredIconLabelDescriptionList"/>
    <dgm:cxn modelId="{B49F8BCA-4DD7-4E28-B027-A9914512D39F}" type="presParOf" srcId="{2328DAC4-0E5D-4BA7-B82D-776FA20E83F1}" destId="{C526B434-9133-4EAC-80E2-AE4C44ACCE94}"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B6CBD2-74DF-4FA0-B8AD-7DD328F9EAA7}" type="doc">
      <dgm:prSet loTypeId="urn:microsoft.com/office/officeart/2016/7/layout/VerticalHollowActionList" loCatId="List" qsTypeId="urn:microsoft.com/office/officeart/2005/8/quickstyle/simple2" qsCatId="simple" csTypeId="urn:microsoft.com/office/officeart/2005/8/colors/colorful2" csCatId="colorful" phldr="1"/>
      <dgm:spPr/>
      <dgm:t>
        <a:bodyPr/>
        <a:lstStyle/>
        <a:p>
          <a:endParaRPr lang="en-US"/>
        </a:p>
      </dgm:t>
    </dgm:pt>
    <dgm:pt modelId="{5ECCFBE0-F718-4C61-B1F9-09B5267C16E1}">
      <dgm:prSet/>
      <dgm:spPr/>
      <dgm:t>
        <a:bodyPr/>
        <a:lstStyle/>
        <a:p>
          <a:r>
            <a:rPr lang="en-US"/>
            <a:t>Ask</a:t>
          </a:r>
        </a:p>
      </dgm:t>
    </dgm:pt>
    <dgm:pt modelId="{110E8559-EFCD-4197-A735-18E0A906B77D}" type="parTrans" cxnId="{EE86DC14-35AF-49A7-AC2A-8D92DC1F22E6}">
      <dgm:prSet/>
      <dgm:spPr/>
      <dgm:t>
        <a:bodyPr/>
        <a:lstStyle/>
        <a:p>
          <a:endParaRPr lang="en-US"/>
        </a:p>
      </dgm:t>
    </dgm:pt>
    <dgm:pt modelId="{555AFB3C-82BF-43EB-AE7F-B617F1BDD0A7}" type="sibTrans" cxnId="{EE86DC14-35AF-49A7-AC2A-8D92DC1F22E6}">
      <dgm:prSet/>
      <dgm:spPr/>
      <dgm:t>
        <a:bodyPr/>
        <a:lstStyle/>
        <a:p>
          <a:endParaRPr lang="en-US"/>
        </a:p>
      </dgm:t>
    </dgm:pt>
    <dgm:pt modelId="{0FCC8C9D-AE50-4D00-BB86-6E89DF616D79}">
      <dgm:prSet/>
      <dgm:spPr/>
      <dgm:t>
        <a:bodyPr/>
        <a:lstStyle/>
        <a:p>
          <a:r>
            <a:rPr lang="en-US"/>
            <a:t>Ask the court what the amount of an appeal bond is (usually through a lawyer);</a:t>
          </a:r>
        </a:p>
      </dgm:t>
    </dgm:pt>
    <dgm:pt modelId="{A8767957-4D26-45D6-A87A-5B856DCAC641}" type="parTrans" cxnId="{D5C1670D-A0AC-4D6B-86A5-8DC0724AC522}">
      <dgm:prSet/>
      <dgm:spPr/>
      <dgm:t>
        <a:bodyPr/>
        <a:lstStyle/>
        <a:p>
          <a:endParaRPr lang="en-US"/>
        </a:p>
      </dgm:t>
    </dgm:pt>
    <dgm:pt modelId="{05B899B0-D267-4CC3-83BE-D96BB3B538E4}" type="sibTrans" cxnId="{D5C1670D-A0AC-4D6B-86A5-8DC0724AC522}">
      <dgm:prSet/>
      <dgm:spPr/>
      <dgm:t>
        <a:bodyPr/>
        <a:lstStyle/>
        <a:p>
          <a:endParaRPr lang="en-US"/>
        </a:p>
      </dgm:t>
    </dgm:pt>
    <dgm:pt modelId="{8E8FF584-E743-4440-B922-BABD06ED8ABD}">
      <dgm:prSet/>
      <dgm:spPr/>
      <dgm:t>
        <a:bodyPr/>
        <a:lstStyle/>
        <a:p>
          <a:r>
            <a:rPr lang="en-US" dirty="0"/>
            <a:t>Mail</a:t>
          </a:r>
        </a:p>
      </dgm:t>
    </dgm:pt>
    <dgm:pt modelId="{F9B739E1-19A9-4770-BCFA-815FC6E3F75C}" type="parTrans" cxnId="{809C3BAA-BF01-4B4F-9D44-96600B5BBEF1}">
      <dgm:prSet/>
      <dgm:spPr/>
      <dgm:t>
        <a:bodyPr/>
        <a:lstStyle/>
        <a:p>
          <a:endParaRPr lang="en-US"/>
        </a:p>
      </dgm:t>
    </dgm:pt>
    <dgm:pt modelId="{2974D814-4183-418A-B563-1E87BED1445B}" type="sibTrans" cxnId="{809C3BAA-BF01-4B4F-9D44-96600B5BBEF1}">
      <dgm:prSet/>
      <dgm:spPr/>
      <dgm:t>
        <a:bodyPr/>
        <a:lstStyle/>
        <a:p>
          <a:endParaRPr lang="en-US"/>
        </a:p>
      </dgm:t>
    </dgm:pt>
    <dgm:pt modelId="{4A0EDBB2-6B38-49FA-BB23-176F3F248473}">
      <dgm:prSet/>
      <dgm:spPr/>
      <dgm:t>
        <a:bodyPr/>
        <a:lstStyle/>
        <a:p>
          <a:r>
            <a:rPr lang="en-US"/>
            <a:t>Mail in all or part of the fine and court costs;</a:t>
          </a:r>
        </a:p>
      </dgm:t>
    </dgm:pt>
    <dgm:pt modelId="{F184FD88-3D24-4408-8D32-0F74816718E1}" type="parTrans" cxnId="{CE7E2965-DD63-40AA-872F-4A39C935496D}">
      <dgm:prSet/>
      <dgm:spPr/>
      <dgm:t>
        <a:bodyPr/>
        <a:lstStyle/>
        <a:p>
          <a:endParaRPr lang="en-US"/>
        </a:p>
      </dgm:t>
    </dgm:pt>
    <dgm:pt modelId="{87FB9824-9D93-48B2-B872-96775CAC905C}" type="sibTrans" cxnId="{CE7E2965-DD63-40AA-872F-4A39C935496D}">
      <dgm:prSet/>
      <dgm:spPr/>
      <dgm:t>
        <a:bodyPr/>
        <a:lstStyle/>
        <a:p>
          <a:endParaRPr lang="en-US"/>
        </a:p>
      </dgm:t>
    </dgm:pt>
    <dgm:pt modelId="{D087963F-446B-4D8B-881F-B148A3653C74}">
      <dgm:prSet/>
      <dgm:spPr/>
      <dgm:t>
        <a:bodyPr/>
        <a:lstStyle/>
        <a:p>
          <a:r>
            <a:rPr lang="en-US" dirty="0"/>
            <a:t>Appear</a:t>
          </a:r>
        </a:p>
      </dgm:t>
    </dgm:pt>
    <dgm:pt modelId="{8EBB7CD7-7D54-41F1-9D58-313AE191310D}" type="parTrans" cxnId="{A725BAD3-DE67-409E-BC55-19B9780D9DB0}">
      <dgm:prSet/>
      <dgm:spPr/>
      <dgm:t>
        <a:bodyPr/>
        <a:lstStyle/>
        <a:p>
          <a:endParaRPr lang="en-US"/>
        </a:p>
      </dgm:t>
    </dgm:pt>
    <dgm:pt modelId="{C8F70B55-11B0-42F3-94A4-634946D811DF}" type="sibTrans" cxnId="{A725BAD3-DE67-409E-BC55-19B9780D9DB0}">
      <dgm:prSet/>
      <dgm:spPr/>
      <dgm:t>
        <a:bodyPr/>
        <a:lstStyle/>
        <a:p>
          <a:endParaRPr lang="en-US"/>
        </a:p>
      </dgm:t>
    </dgm:pt>
    <dgm:pt modelId="{E9A7F98F-FF03-43D6-B50A-834CA1519194}">
      <dgm:prSet/>
      <dgm:spPr/>
      <dgm:t>
        <a:bodyPr/>
        <a:lstStyle/>
        <a:p>
          <a:r>
            <a:rPr lang="en-US"/>
            <a:t>Appear in person at the window and ask what their options are; </a:t>
          </a:r>
        </a:p>
      </dgm:t>
    </dgm:pt>
    <dgm:pt modelId="{1BA8BC6B-3739-4225-83ED-DFAC662E93DB}" type="parTrans" cxnId="{FB242B26-58B8-46A9-9C1A-D77E47268B35}">
      <dgm:prSet/>
      <dgm:spPr/>
      <dgm:t>
        <a:bodyPr/>
        <a:lstStyle/>
        <a:p>
          <a:endParaRPr lang="en-US"/>
        </a:p>
      </dgm:t>
    </dgm:pt>
    <dgm:pt modelId="{267A8092-D57C-43F8-8878-1371A226F775}" type="sibTrans" cxnId="{FB242B26-58B8-46A9-9C1A-D77E47268B35}">
      <dgm:prSet/>
      <dgm:spPr/>
      <dgm:t>
        <a:bodyPr/>
        <a:lstStyle/>
        <a:p>
          <a:endParaRPr lang="en-US"/>
        </a:p>
      </dgm:t>
    </dgm:pt>
    <dgm:pt modelId="{DD9E208D-7E5E-496D-A628-1794D95E5CA5}">
      <dgm:prSet/>
      <dgm:spPr/>
      <dgm:t>
        <a:bodyPr/>
        <a:lstStyle/>
        <a:p>
          <a:r>
            <a:rPr lang="en-US"/>
            <a:t>[continued on next slide]</a:t>
          </a:r>
        </a:p>
      </dgm:t>
    </dgm:pt>
    <dgm:pt modelId="{25B5A0B9-2980-4DB7-A223-56A19A99E23F}" type="parTrans" cxnId="{28435BDC-DED2-408E-B24D-AD277FDFC6CA}">
      <dgm:prSet/>
      <dgm:spPr/>
      <dgm:t>
        <a:bodyPr/>
        <a:lstStyle/>
        <a:p>
          <a:endParaRPr lang="en-US"/>
        </a:p>
      </dgm:t>
    </dgm:pt>
    <dgm:pt modelId="{B1DF0BF8-EECA-46DE-8BA3-05656FB81373}" type="sibTrans" cxnId="{28435BDC-DED2-408E-B24D-AD277FDFC6CA}">
      <dgm:prSet/>
      <dgm:spPr/>
      <dgm:t>
        <a:bodyPr/>
        <a:lstStyle/>
        <a:p>
          <a:endParaRPr lang="en-US"/>
        </a:p>
      </dgm:t>
    </dgm:pt>
    <dgm:pt modelId="{0AC8668B-A0C5-476E-8174-C49CEEFB9544}" type="pres">
      <dgm:prSet presAssocID="{C6B6CBD2-74DF-4FA0-B8AD-7DD328F9EAA7}" presName="Name0" presStyleCnt="0">
        <dgm:presLayoutVars>
          <dgm:dir/>
          <dgm:animLvl val="lvl"/>
          <dgm:resizeHandles val="exact"/>
        </dgm:presLayoutVars>
      </dgm:prSet>
      <dgm:spPr/>
    </dgm:pt>
    <dgm:pt modelId="{3B1CB52F-9BA3-47E4-A5FD-3D3BBCAEA9EA}" type="pres">
      <dgm:prSet presAssocID="{5ECCFBE0-F718-4C61-B1F9-09B5267C16E1}" presName="linNode" presStyleCnt="0"/>
      <dgm:spPr/>
    </dgm:pt>
    <dgm:pt modelId="{4601393D-E2F3-433A-B00B-1002F81B50E9}" type="pres">
      <dgm:prSet presAssocID="{5ECCFBE0-F718-4C61-B1F9-09B5267C16E1}" presName="parentText" presStyleLbl="solidFgAcc1" presStyleIdx="0" presStyleCnt="3">
        <dgm:presLayoutVars>
          <dgm:chMax val="1"/>
          <dgm:bulletEnabled/>
        </dgm:presLayoutVars>
      </dgm:prSet>
      <dgm:spPr/>
    </dgm:pt>
    <dgm:pt modelId="{87DDB289-172A-4D5B-886D-C67DDD9A9FE7}" type="pres">
      <dgm:prSet presAssocID="{5ECCFBE0-F718-4C61-B1F9-09B5267C16E1}" presName="descendantText" presStyleLbl="alignNode1" presStyleIdx="0" presStyleCnt="3">
        <dgm:presLayoutVars>
          <dgm:bulletEnabled/>
        </dgm:presLayoutVars>
      </dgm:prSet>
      <dgm:spPr/>
    </dgm:pt>
    <dgm:pt modelId="{543C9A51-D01A-45AE-84A2-1774B33BABB9}" type="pres">
      <dgm:prSet presAssocID="{555AFB3C-82BF-43EB-AE7F-B617F1BDD0A7}" presName="sp" presStyleCnt="0"/>
      <dgm:spPr/>
    </dgm:pt>
    <dgm:pt modelId="{82D39834-33C9-4D94-A0B7-756D867ED883}" type="pres">
      <dgm:prSet presAssocID="{8E8FF584-E743-4440-B922-BABD06ED8ABD}" presName="linNode" presStyleCnt="0"/>
      <dgm:spPr/>
    </dgm:pt>
    <dgm:pt modelId="{66B6EC5A-AA64-4A85-940A-9BFDC0AFABEC}" type="pres">
      <dgm:prSet presAssocID="{8E8FF584-E743-4440-B922-BABD06ED8ABD}" presName="parentText" presStyleLbl="solidFgAcc1" presStyleIdx="1" presStyleCnt="3">
        <dgm:presLayoutVars>
          <dgm:chMax val="1"/>
          <dgm:bulletEnabled/>
        </dgm:presLayoutVars>
      </dgm:prSet>
      <dgm:spPr/>
    </dgm:pt>
    <dgm:pt modelId="{304DB64C-30EB-4992-A256-7610EE1193FB}" type="pres">
      <dgm:prSet presAssocID="{8E8FF584-E743-4440-B922-BABD06ED8ABD}" presName="descendantText" presStyleLbl="alignNode1" presStyleIdx="1" presStyleCnt="3">
        <dgm:presLayoutVars>
          <dgm:bulletEnabled/>
        </dgm:presLayoutVars>
      </dgm:prSet>
      <dgm:spPr/>
    </dgm:pt>
    <dgm:pt modelId="{46BDF27C-6148-4291-9C50-AD60D91204C3}" type="pres">
      <dgm:prSet presAssocID="{2974D814-4183-418A-B563-1E87BED1445B}" presName="sp" presStyleCnt="0"/>
      <dgm:spPr/>
    </dgm:pt>
    <dgm:pt modelId="{A5021C00-0E06-4F51-B73F-ED1785AC9C75}" type="pres">
      <dgm:prSet presAssocID="{D087963F-446B-4D8B-881F-B148A3653C74}" presName="linNode" presStyleCnt="0"/>
      <dgm:spPr/>
    </dgm:pt>
    <dgm:pt modelId="{45066DAF-5FE2-49E7-9BE6-C2CC93E9914B}" type="pres">
      <dgm:prSet presAssocID="{D087963F-446B-4D8B-881F-B148A3653C74}" presName="parentText" presStyleLbl="solidFgAcc1" presStyleIdx="2" presStyleCnt="3">
        <dgm:presLayoutVars>
          <dgm:chMax val="1"/>
          <dgm:bulletEnabled/>
        </dgm:presLayoutVars>
      </dgm:prSet>
      <dgm:spPr/>
    </dgm:pt>
    <dgm:pt modelId="{9317FA8A-6775-4358-B91A-82C343DCDB3D}" type="pres">
      <dgm:prSet presAssocID="{D087963F-446B-4D8B-881F-B148A3653C74}" presName="descendantText" presStyleLbl="alignNode1" presStyleIdx="2" presStyleCnt="3">
        <dgm:presLayoutVars>
          <dgm:bulletEnabled/>
        </dgm:presLayoutVars>
      </dgm:prSet>
      <dgm:spPr/>
    </dgm:pt>
  </dgm:ptLst>
  <dgm:cxnLst>
    <dgm:cxn modelId="{D5C1670D-A0AC-4D6B-86A5-8DC0724AC522}" srcId="{5ECCFBE0-F718-4C61-B1F9-09B5267C16E1}" destId="{0FCC8C9D-AE50-4D00-BB86-6E89DF616D79}" srcOrd="0" destOrd="0" parTransId="{A8767957-4D26-45D6-A87A-5B856DCAC641}" sibTransId="{05B899B0-D267-4CC3-83BE-D96BB3B538E4}"/>
    <dgm:cxn modelId="{EE86DC14-35AF-49A7-AC2A-8D92DC1F22E6}" srcId="{C6B6CBD2-74DF-4FA0-B8AD-7DD328F9EAA7}" destId="{5ECCFBE0-F718-4C61-B1F9-09B5267C16E1}" srcOrd="0" destOrd="0" parTransId="{110E8559-EFCD-4197-A735-18E0A906B77D}" sibTransId="{555AFB3C-82BF-43EB-AE7F-B617F1BDD0A7}"/>
    <dgm:cxn modelId="{FB242B26-58B8-46A9-9C1A-D77E47268B35}" srcId="{D087963F-446B-4D8B-881F-B148A3653C74}" destId="{E9A7F98F-FF03-43D6-B50A-834CA1519194}" srcOrd="0" destOrd="0" parTransId="{1BA8BC6B-3739-4225-83ED-DFAC662E93DB}" sibTransId="{267A8092-D57C-43F8-8878-1371A226F775}"/>
    <dgm:cxn modelId="{47711237-E746-484B-BB3D-2CDECCBFBF0D}" type="presOf" srcId="{0FCC8C9D-AE50-4D00-BB86-6E89DF616D79}" destId="{87DDB289-172A-4D5B-886D-C67DDD9A9FE7}" srcOrd="0" destOrd="0" presId="urn:microsoft.com/office/officeart/2016/7/layout/VerticalHollowActionList"/>
    <dgm:cxn modelId="{CE7E2965-DD63-40AA-872F-4A39C935496D}" srcId="{8E8FF584-E743-4440-B922-BABD06ED8ABD}" destId="{4A0EDBB2-6B38-49FA-BB23-176F3F248473}" srcOrd="0" destOrd="0" parTransId="{F184FD88-3D24-4408-8D32-0F74816718E1}" sibTransId="{87FB9824-9D93-48B2-B872-96775CAC905C}"/>
    <dgm:cxn modelId="{F1BF3D48-72AC-4EC3-B582-8FC1125EBB20}" type="presOf" srcId="{4A0EDBB2-6B38-49FA-BB23-176F3F248473}" destId="{304DB64C-30EB-4992-A256-7610EE1193FB}" srcOrd="0" destOrd="0" presId="urn:microsoft.com/office/officeart/2016/7/layout/VerticalHollowActionList"/>
    <dgm:cxn modelId="{7316BB4E-7939-4A3A-A58E-CED1DA95D926}" type="presOf" srcId="{C6B6CBD2-74DF-4FA0-B8AD-7DD328F9EAA7}" destId="{0AC8668B-A0C5-476E-8174-C49CEEFB9544}" srcOrd="0" destOrd="0" presId="urn:microsoft.com/office/officeart/2016/7/layout/VerticalHollowActionList"/>
    <dgm:cxn modelId="{D6CDF771-9A74-4392-B218-8E21F3E30ED3}" type="presOf" srcId="{5ECCFBE0-F718-4C61-B1F9-09B5267C16E1}" destId="{4601393D-E2F3-433A-B00B-1002F81B50E9}" srcOrd="0" destOrd="0" presId="urn:microsoft.com/office/officeart/2016/7/layout/VerticalHollowActionList"/>
    <dgm:cxn modelId="{5F65AB59-DFFC-436A-B259-7AC8D219B248}" type="presOf" srcId="{DD9E208D-7E5E-496D-A628-1794D95E5CA5}" destId="{9317FA8A-6775-4358-B91A-82C343DCDB3D}" srcOrd="0" destOrd="1" presId="urn:microsoft.com/office/officeart/2016/7/layout/VerticalHollowActionList"/>
    <dgm:cxn modelId="{809C3BAA-BF01-4B4F-9D44-96600B5BBEF1}" srcId="{C6B6CBD2-74DF-4FA0-B8AD-7DD328F9EAA7}" destId="{8E8FF584-E743-4440-B922-BABD06ED8ABD}" srcOrd="1" destOrd="0" parTransId="{F9B739E1-19A9-4770-BCFA-815FC6E3F75C}" sibTransId="{2974D814-4183-418A-B563-1E87BED1445B}"/>
    <dgm:cxn modelId="{EB50D3B8-5F1D-4806-87E6-36C3B8F0EC80}" type="presOf" srcId="{D087963F-446B-4D8B-881F-B148A3653C74}" destId="{45066DAF-5FE2-49E7-9BE6-C2CC93E9914B}" srcOrd="0" destOrd="0" presId="urn:microsoft.com/office/officeart/2016/7/layout/VerticalHollowActionList"/>
    <dgm:cxn modelId="{EC1F3BC5-616B-4EDB-A25D-6848AB28C012}" type="presOf" srcId="{E9A7F98F-FF03-43D6-B50A-834CA1519194}" destId="{9317FA8A-6775-4358-B91A-82C343DCDB3D}" srcOrd="0" destOrd="0" presId="urn:microsoft.com/office/officeart/2016/7/layout/VerticalHollowActionList"/>
    <dgm:cxn modelId="{9DDCFFD1-AE34-45CB-B849-B7E7CED77B42}" type="presOf" srcId="{8E8FF584-E743-4440-B922-BABD06ED8ABD}" destId="{66B6EC5A-AA64-4A85-940A-9BFDC0AFABEC}" srcOrd="0" destOrd="0" presId="urn:microsoft.com/office/officeart/2016/7/layout/VerticalHollowActionList"/>
    <dgm:cxn modelId="{A725BAD3-DE67-409E-BC55-19B9780D9DB0}" srcId="{C6B6CBD2-74DF-4FA0-B8AD-7DD328F9EAA7}" destId="{D087963F-446B-4D8B-881F-B148A3653C74}" srcOrd="2" destOrd="0" parTransId="{8EBB7CD7-7D54-41F1-9D58-313AE191310D}" sibTransId="{C8F70B55-11B0-42F3-94A4-634946D811DF}"/>
    <dgm:cxn modelId="{28435BDC-DED2-408E-B24D-AD277FDFC6CA}" srcId="{E9A7F98F-FF03-43D6-B50A-834CA1519194}" destId="{DD9E208D-7E5E-496D-A628-1794D95E5CA5}" srcOrd="0" destOrd="0" parTransId="{25B5A0B9-2980-4DB7-A223-56A19A99E23F}" sibTransId="{B1DF0BF8-EECA-46DE-8BA3-05656FB81373}"/>
    <dgm:cxn modelId="{7CECBFDA-A972-40D8-A5B7-D6DC8DB56558}" type="presParOf" srcId="{0AC8668B-A0C5-476E-8174-C49CEEFB9544}" destId="{3B1CB52F-9BA3-47E4-A5FD-3D3BBCAEA9EA}" srcOrd="0" destOrd="0" presId="urn:microsoft.com/office/officeart/2016/7/layout/VerticalHollowActionList"/>
    <dgm:cxn modelId="{7C10359B-2661-47AC-B960-16BDF31AC71C}" type="presParOf" srcId="{3B1CB52F-9BA3-47E4-A5FD-3D3BBCAEA9EA}" destId="{4601393D-E2F3-433A-B00B-1002F81B50E9}" srcOrd="0" destOrd="0" presId="urn:microsoft.com/office/officeart/2016/7/layout/VerticalHollowActionList"/>
    <dgm:cxn modelId="{039F75F7-830D-4B18-95E5-6D4BC1A2B48E}" type="presParOf" srcId="{3B1CB52F-9BA3-47E4-A5FD-3D3BBCAEA9EA}" destId="{87DDB289-172A-4D5B-886D-C67DDD9A9FE7}" srcOrd="1" destOrd="0" presId="urn:microsoft.com/office/officeart/2016/7/layout/VerticalHollowActionList"/>
    <dgm:cxn modelId="{63A23441-7428-48CF-86C5-B003A1499631}" type="presParOf" srcId="{0AC8668B-A0C5-476E-8174-C49CEEFB9544}" destId="{543C9A51-D01A-45AE-84A2-1774B33BABB9}" srcOrd="1" destOrd="0" presId="urn:microsoft.com/office/officeart/2016/7/layout/VerticalHollowActionList"/>
    <dgm:cxn modelId="{B1E38972-A0EB-4E9E-A5D9-38879B5D6301}" type="presParOf" srcId="{0AC8668B-A0C5-476E-8174-C49CEEFB9544}" destId="{82D39834-33C9-4D94-A0B7-756D867ED883}" srcOrd="2" destOrd="0" presId="urn:microsoft.com/office/officeart/2016/7/layout/VerticalHollowActionList"/>
    <dgm:cxn modelId="{729E05B1-9BF1-4040-96D1-0560F5877B68}" type="presParOf" srcId="{82D39834-33C9-4D94-A0B7-756D867ED883}" destId="{66B6EC5A-AA64-4A85-940A-9BFDC0AFABEC}" srcOrd="0" destOrd="0" presId="urn:microsoft.com/office/officeart/2016/7/layout/VerticalHollowActionList"/>
    <dgm:cxn modelId="{0BA487F7-BF39-418E-89A3-AD3735425422}" type="presParOf" srcId="{82D39834-33C9-4D94-A0B7-756D867ED883}" destId="{304DB64C-30EB-4992-A256-7610EE1193FB}" srcOrd="1" destOrd="0" presId="urn:microsoft.com/office/officeart/2016/7/layout/VerticalHollowActionList"/>
    <dgm:cxn modelId="{E0B09BF1-E483-4789-98D9-EFDDA76E2FA1}" type="presParOf" srcId="{0AC8668B-A0C5-476E-8174-C49CEEFB9544}" destId="{46BDF27C-6148-4291-9C50-AD60D91204C3}" srcOrd="3" destOrd="0" presId="urn:microsoft.com/office/officeart/2016/7/layout/VerticalHollowActionList"/>
    <dgm:cxn modelId="{C91BB128-B030-4C96-B811-C8F05BE1EFFF}" type="presParOf" srcId="{0AC8668B-A0C5-476E-8174-C49CEEFB9544}" destId="{A5021C00-0E06-4F51-B73F-ED1785AC9C75}" srcOrd="4" destOrd="0" presId="urn:microsoft.com/office/officeart/2016/7/layout/VerticalHollowActionList"/>
    <dgm:cxn modelId="{A9DDA1E5-27C6-4783-9497-EC14DE19C833}" type="presParOf" srcId="{A5021C00-0E06-4F51-B73F-ED1785AC9C75}" destId="{45066DAF-5FE2-49E7-9BE6-C2CC93E9914B}" srcOrd="0" destOrd="0" presId="urn:microsoft.com/office/officeart/2016/7/layout/VerticalHollowActionList"/>
    <dgm:cxn modelId="{D88D9F3A-8DDE-476F-9E5F-DC29A47024B7}" type="presParOf" srcId="{A5021C00-0E06-4F51-B73F-ED1785AC9C75}" destId="{9317FA8A-6775-4358-B91A-82C343DCDB3D}" srcOrd="1" destOrd="0" presId="urn:microsoft.com/office/officeart/2016/7/layout/VerticalHollow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ACD210D-861D-4A9B-895C-EB0798DE9503}" type="doc">
      <dgm:prSet loTypeId="urn:microsoft.com/office/officeart/2016/7/layout/RepeatingBendingProcessNew" loCatId="process" qsTypeId="urn:microsoft.com/office/officeart/2005/8/quickstyle/simple2" qsCatId="simple" csTypeId="urn:microsoft.com/office/officeart/2005/8/colors/colorful2" csCatId="colorful"/>
      <dgm:spPr/>
      <dgm:t>
        <a:bodyPr/>
        <a:lstStyle/>
        <a:p>
          <a:endParaRPr lang="en-US"/>
        </a:p>
      </dgm:t>
    </dgm:pt>
    <dgm:pt modelId="{0BF1FB67-4071-4B89-A408-86282A822A8F}">
      <dgm:prSet/>
      <dgm:spPr/>
      <dgm:t>
        <a:bodyPr/>
        <a:lstStyle/>
        <a:p>
          <a:r>
            <a:rPr lang="en-US"/>
            <a:t>Is that an appearance?</a:t>
          </a:r>
        </a:p>
      </dgm:t>
    </dgm:pt>
    <dgm:pt modelId="{CE57635B-5372-4112-8ADB-E89518261528}" type="parTrans" cxnId="{0ADE0AE9-5B85-4268-8A7F-EB3B54E26DC1}">
      <dgm:prSet/>
      <dgm:spPr/>
      <dgm:t>
        <a:bodyPr/>
        <a:lstStyle/>
        <a:p>
          <a:endParaRPr lang="en-US"/>
        </a:p>
      </dgm:t>
    </dgm:pt>
    <dgm:pt modelId="{DA971E21-905B-4369-A356-D656D3ED708E}" type="sibTrans" cxnId="{0ADE0AE9-5B85-4268-8A7F-EB3B54E26DC1}">
      <dgm:prSet/>
      <dgm:spPr/>
      <dgm:t>
        <a:bodyPr/>
        <a:lstStyle/>
        <a:p>
          <a:endParaRPr lang="en-US"/>
        </a:p>
      </dgm:t>
    </dgm:pt>
    <dgm:pt modelId="{0E90A6D1-2998-4C92-B9AA-EA57D9DAE852}">
      <dgm:prSet/>
      <dgm:spPr/>
      <dgm:t>
        <a:bodyPr/>
        <a:lstStyle/>
        <a:p>
          <a:r>
            <a:rPr lang="en-US"/>
            <a:t>No</a:t>
          </a:r>
        </a:p>
      </dgm:t>
    </dgm:pt>
    <dgm:pt modelId="{6036679F-6575-497D-8D8A-886F0C4F071A}" type="parTrans" cxnId="{2D76191C-0A6B-4A66-8B00-95378590CF65}">
      <dgm:prSet/>
      <dgm:spPr/>
      <dgm:t>
        <a:bodyPr/>
        <a:lstStyle/>
        <a:p>
          <a:endParaRPr lang="en-US"/>
        </a:p>
      </dgm:t>
    </dgm:pt>
    <dgm:pt modelId="{D7C0B1CD-9E80-4260-B625-17C12748061E}" type="sibTrans" cxnId="{2D76191C-0A6B-4A66-8B00-95378590CF65}">
      <dgm:prSet/>
      <dgm:spPr/>
      <dgm:t>
        <a:bodyPr/>
        <a:lstStyle/>
        <a:p>
          <a:endParaRPr lang="en-US"/>
        </a:p>
      </dgm:t>
    </dgm:pt>
    <dgm:pt modelId="{B947761B-EE5F-4D66-95BB-4626C4962B76}">
      <dgm:prSet/>
      <dgm:spPr/>
      <dgm:t>
        <a:bodyPr/>
        <a:lstStyle/>
        <a:p>
          <a:r>
            <a:rPr lang="en-US" dirty="0"/>
            <a:t>What do they have to do?</a:t>
          </a:r>
        </a:p>
      </dgm:t>
    </dgm:pt>
    <dgm:pt modelId="{79BFBB74-EA3B-429D-975D-D71A64D4A26D}" type="parTrans" cxnId="{DEA94BB8-86FD-412A-8CCE-BB5739770B13}">
      <dgm:prSet/>
      <dgm:spPr/>
      <dgm:t>
        <a:bodyPr/>
        <a:lstStyle/>
        <a:p>
          <a:endParaRPr lang="en-US"/>
        </a:p>
      </dgm:t>
    </dgm:pt>
    <dgm:pt modelId="{B5B1DE5C-475D-47D7-B30F-A0CA484FE4EA}" type="sibTrans" cxnId="{DEA94BB8-86FD-412A-8CCE-BB5739770B13}">
      <dgm:prSet/>
      <dgm:spPr/>
      <dgm:t>
        <a:bodyPr/>
        <a:lstStyle/>
        <a:p>
          <a:endParaRPr lang="en-US"/>
        </a:p>
      </dgm:t>
    </dgm:pt>
    <dgm:pt modelId="{CBFEEC62-ED52-495E-A179-AD6EA6F8BC69}" type="pres">
      <dgm:prSet presAssocID="{4ACD210D-861D-4A9B-895C-EB0798DE9503}" presName="Name0" presStyleCnt="0">
        <dgm:presLayoutVars>
          <dgm:dir/>
          <dgm:resizeHandles val="exact"/>
        </dgm:presLayoutVars>
      </dgm:prSet>
      <dgm:spPr/>
    </dgm:pt>
    <dgm:pt modelId="{CF30A33B-A521-4DB7-9703-BD6CF0C20155}" type="pres">
      <dgm:prSet presAssocID="{0BF1FB67-4071-4B89-A408-86282A822A8F}" presName="node" presStyleLbl="node1" presStyleIdx="0" presStyleCnt="3">
        <dgm:presLayoutVars>
          <dgm:bulletEnabled val="1"/>
        </dgm:presLayoutVars>
      </dgm:prSet>
      <dgm:spPr/>
    </dgm:pt>
    <dgm:pt modelId="{550B052C-09B5-4439-B3A4-33AF38327D68}" type="pres">
      <dgm:prSet presAssocID="{DA971E21-905B-4369-A356-D656D3ED708E}" presName="sibTrans" presStyleLbl="sibTrans1D1" presStyleIdx="0" presStyleCnt="2"/>
      <dgm:spPr/>
    </dgm:pt>
    <dgm:pt modelId="{0D5D7563-66A0-4099-B739-A9E6DCCB17DA}" type="pres">
      <dgm:prSet presAssocID="{DA971E21-905B-4369-A356-D656D3ED708E}" presName="connectorText" presStyleLbl="sibTrans1D1" presStyleIdx="0" presStyleCnt="2"/>
      <dgm:spPr/>
    </dgm:pt>
    <dgm:pt modelId="{E09C61F3-F6E9-4DD3-B232-DDB1E43FF00E}" type="pres">
      <dgm:prSet presAssocID="{0E90A6D1-2998-4C92-B9AA-EA57D9DAE852}" presName="node" presStyleLbl="node1" presStyleIdx="1" presStyleCnt="3">
        <dgm:presLayoutVars>
          <dgm:bulletEnabled val="1"/>
        </dgm:presLayoutVars>
      </dgm:prSet>
      <dgm:spPr/>
    </dgm:pt>
    <dgm:pt modelId="{90245B5E-4B48-42E8-B4AA-D57850458D7F}" type="pres">
      <dgm:prSet presAssocID="{D7C0B1CD-9E80-4260-B625-17C12748061E}" presName="sibTrans" presStyleLbl="sibTrans1D1" presStyleIdx="1" presStyleCnt="2"/>
      <dgm:spPr/>
    </dgm:pt>
    <dgm:pt modelId="{AFA798B2-AC2E-4A0D-B649-11D2016A1DBD}" type="pres">
      <dgm:prSet presAssocID="{D7C0B1CD-9E80-4260-B625-17C12748061E}" presName="connectorText" presStyleLbl="sibTrans1D1" presStyleIdx="1" presStyleCnt="2"/>
      <dgm:spPr/>
    </dgm:pt>
    <dgm:pt modelId="{23FD0A9F-54A5-4832-890D-8073AF63C9AB}" type="pres">
      <dgm:prSet presAssocID="{B947761B-EE5F-4D66-95BB-4626C4962B76}" presName="node" presStyleLbl="node1" presStyleIdx="2" presStyleCnt="3" custLinFactNeighborX="50447">
        <dgm:presLayoutVars>
          <dgm:bulletEnabled val="1"/>
        </dgm:presLayoutVars>
      </dgm:prSet>
      <dgm:spPr/>
    </dgm:pt>
  </dgm:ptLst>
  <dgm:cxnLst>
    <dgm:cxn modelId="{2D76191C-0A6B-4A66-8B00-95378590CF65}" srcId="{4ACD210D-861D-4A9B-895C-EB0798DE9503}" destId="{0E90A6D1-2998-4C92-B9AA-EA57D9DAE852}" srcOrd="1" destOrd="0" parTransId="{6036679F-6575-497D-8D8A-886F0C4F071A}" sibTransId="{D7C0B1CD-9E80-4260-B625-17C12748061E}"/>
    <dgm:cxn modelId="{723F0932-2648-4CC1-944E-736C41DFCB75}" type="presOf" srcId="{D7C0B1CD-9E80-4260-B625-17C12748061E}" destId="{90245B5E-4B48-42E8-B4AA-D57850458D7F}" srcOrd="0" destOrd="0" presId="urn:microsoft.com/office/officeart/2016/7/layout/RepeatingBendingProcessNew"/>
    <dgm:cxn modelId="{C388FF40-0449-46E8-B7A8-D7FCD9356D68}" type="presOf" srcId="{B947761B-EE5F-4D66-95BB-4626C4962B76}" destId="{23FD0A9F-54A5-4832-890D-8073AF63C9AB}" srcOrd="0" destOrd="0" presId="urn:microsoft.com/office/officeart/2016/7/layout/RepeatingBendingProcessNew"/>
    <dgm:cxn modelId="{64819E4E-E264-4A0E-8381-2ED2A83232D2}" type="presOf" srcId="{0E90A6D1-2998-4C92-B9AA-EA57D9DAE852}" destId="{E09C61F3-F6E9-4DD3-B232-DDB1E43FF00E}" srcOrd="0" destOrd="0" presId="urn:microsoft.com/office/officeart/2016/7/layout/RepeatingBendingProcessNew"/>
    <dgm:cxn modelId="{AFE28C81-672F-432E-A6BD-28A87721D0AA}" type="presOf" srcId="{DA971E21-905B-4369-A356-D656D3ED708E}" destId="{0D5D7563-66A0-4099-B739-A9E6DCCB17DA}" srcOrd="1" destOrd="0" presId="urn:microsoft.com/office/officeart/2016/7/layout/RepeatingBendingProcessNew"/>
    <dgm:cxn modelId="{3AEEC383-0165-40F6-A123-205758013CF2}" type="presOf" srcId="{0BF1FB67-4071-4B89-A408-86282A822A8F}" destId="{CF30A33B-A521-4DB7-9703-BD6CF0C20155}" srcOrd="0" destOrd="0" presId="urn:microsoft.com/office/officeart/2016/7/layout/RepeatingBendingProcessNew"/>
    <dgm:cxn modelId="{19CB199F-4B2E-4D47-9B05-DA8499805BB4}" type="presOf" srcId="{4ACD210D-861D-4A9B-895C-EB0798DE9503}" destId="{CBFEEC62-ED52-495E-A179-AD6EA6F8BC69}" srcOrd="0" destOrd="0" presId="urn:microsoft.com/office/officeart/2016/7/layout/RepeatingBendingProcessNew"/>
    <dgm:cxn modelId="{DEA94BB8-86FD-412A-8CCE-BB5739770B13}" srcId="{4ACD210D-861D-4A9B-895C-EB0798DE9503}" destId="{B947761B-EE5F-4D66-95BB-4626C4962B76}" srcOrd="2" destOrd="0" parTransId="{79BFBB74-EA3B-429D-975D-D71A64D4A26D}" sibTransId="{B5B1DE5C-475D-47D7-B30F-A0CA484FE4EA}"/>
    <dgm:cxn modelId="{09FCC3DB-BB58-4C53-86BE-994B9551680F}" type="presOf" srcId="{DA971E21-905B-4369-A356-D656D3ED708E}" destId="{550B052C-09B5-4439-B3A4-33AF38327D68}" srcOrd="0" destOrd="0" presId="urn:microsoft.com/office/officeart/2016/7/layout/RepeatingBendingProcessNew"/>
    <dgm:cxn modelId="{0ADE0AE9-5B85-4268-8A7F-EB3B54E26DC1}" srcId="{4ACD210D-861D-4A9B-895C-EB0798DE9503}" destId="{0BF1FB67-4071-4B89-A408-86282A822A8F}" srcOrd="0" destOrd="0" parTransId="{CE57635B-5372-4112-8ADB-E89518261528}" sibTransId="{DA971E21-905B-4369-A356-D656D3ED708E}"/>
    <dgm:cxn modelId="{E8580DF9-37D0-4B3E-87C5-6958CC38DC5D}" type="presOf" srcId="{D7C0B1CD-9E80-4260-B625-17C12748061E}" destId="{AFA798B2-AC2E-4A0D-B649-11D2016A1DBD}" srcOrd="1" destOrd="0" presId="urn:microsoft.com/office/officeart/2016/7/layout/RepeatingBendingProcessNew"/>
    <dgm:cxn modelId="{1FF8F549-A6C4-4F7D-9E82-7E71F07618C7}" type="presParOf" srcId="{CBFEEC62-ED52-495E-A179-AD6EA6F8BC69}" destId="{CF30A33B-A521-4DB7-9703-BD6CF0C20155}" srcOrd="0" destOrd="0" presId="urn:microsoft.com/office/officeart/2016/7/layout/RepeatingBendingProcessNew"/>
    <dgm:cxn modelId="{1771FD34-3A9F-4EB7-A911-402416694A1F}" type="presParOf" srcId="{CBFEEC62-ED52-495E-A179-AD6EA6F8BC69}" destId="{550B052C-09B5-4439-B3A4-33AF38327D68}" srcOrd="1" destOrd="0" presId="urn:microsoft.com/office/officeart/2016/7/layout/RepeatingBendingProcessNew"/>
    <dgm:cxn modelId="{0FA2DD38-B451-458E-99DE-3B3E6B825867}" type="presParOf" srcId="{550B052C-09B5-4439-B3A4-33AF38327D68}" destId="{0D5D7563-66A0-4099-B739-A9E6DCCB17DA}" srcOrd="0" destOrd="0" presId="urn:microsoft.com/office/officeart/2016/7/layout/RepeatingBendingProcessNew"/>
    <dgm:cxn modelId="{90AAE0A0-FCD0-4EBF-A602-8BF5B233DB8B}" type="presParOf" srcId="{CBFEEC62-ED52-495E-A179-AD6EA6F8BC69}" destId="{E09C61F3-F6E9-4DD3-B232-DDB1E43FF00E}" srcOrd="2" destOrd="0" presId="urn:microsoft.com/office/officeart/2016/7/layout/RepeatingBendingProcessNew"/>
    <dgm:cxn modelId="{E5BC2E85-8795-470B-810D-93A624A156DE}" type="presParOf" srcId="{CBFEEC62-ED52-495E-A179-AD6EA6F8BC69}" destId="{90245B5E-4B48-42E8-B4AA-D57850458D7F}" srcOrd="3" destOrd="0" presId="urn:microsoft.com/office/officeart/2016/7/layout/RepeatingBendingProcessNew"/>
    <dgm:cxn modelId="{964E50D3-E2E0-487D-9D51-7CE66BB27936}" type="presParOf" srcId="{90245B5E-4B48-42E8-B4AA-D57850458D7F}" destId="{AFA798B2-AC2E-4A0D-B649-11D2016A1DBD}" srcOrd="0" destOrd="0" presId="urn:microsoft.com/office/officeart/2016/7/layout/RepeatingBendingProcessNew"/>
    <dgm:cxn modelId="{AE15BB2C-6E7D-4C9A-A0DF-52BB6EB3EE2D}" type="presParOf" srcId="{CBFEEC62-ED52-495E-A179-AD6EA6F8BC69}" destId="{23FD0A9F-54A5-4832-890D-8073AF63C9AB}" srcOrd="4"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7200F3B-F2F7-443F-AD59-B72530AB0A4A}" type="doc">
      <dgm:prSet loTypeId="urn:microsoft.com/office/officeart/2009/3/layout/HorizontalOrganizationChart" loCatId="hierarchy" qsTypeId="urn:microsoft.com/office/officeart/2005/8/quickstyle/simple1" qsCatId="simple" csTypeId="urn:microsoft.com/office/officeart/2005/8/colors/accent3_2" csCatId="accent3" phldr="1"/>
      <dgm:spPr/>
      <dgm:t>
        <a:bodyPr/>
        <a:lstStyle/>
        <a:p>
          <a:endParaRPr lang="en-US"/>
        </a:p>
      </dgm:t>
    </dgm:pt>
    <dgm:pt modelId="{9D090BAB-B99E-44F7-8FF0-C5A499A193D1}">
      <dgm:prSet/>
      <dgm:spPr/>
      <dgm:t>
        <a:bodyPr/>
        <a:lstStyle/>
        <a:p>
          <a:r>
            <a:rPr lang="en-US" dirty="0"/>
            <a:t>Can we issue a warrant to arrest the defendant for the underlying offense (such as speeding)?</a:t>
          </a:r>
        </a:p>
      </dgm:t>
    </dgm:pt>
    <dgm:pt modelId="{B7C2A1DB-45E4-49E1-823B-73909F1D340E}" type="parTrans" cxnId="{D973DDB2-CC8A-483B-9132-B3DF2A260A6D}">
      <dgm:prSet/>
      <dgm:spPr/>
      <dgm:t>
        <a:bodyPr/>
        <a:lstStyle/>
        <a:p>
          <a:endParaRPr lang="en-US"/>
        </a:p>
      </dgm:t>
    </dgm:pt>
    <dgm:pt modelId="{5DBC4B2A-17F9-429A-B433-F8D04FA7CD98}" type="sibTrans" cxnId="{D973DDB2-CC8A-483B-9132-B3DF2A260A6D}">
      <dgm:prSet/>
      <dgm:spPr/>
      <dgm:t>
        <a:bodyPr/>
        <a:lstStyle/>
        <a:p>
          <a:endParaRPr lang="en-US"/>
        </a:p>
      </dgm:t>
    </dgm:pt>
    <dgm:pt modelId="{3BE31CDA-401B-41A4-91AB-F2E5872B335A}">
      <dgm:prSet/>
      <dgm:spPr/>
      <dgm:t>
        <a:bodyPr/>
        <a:lstStyle/>
        <a:p>
          <a:r>
            <a:rPr lang="en-US" dirty="0"/>
            <a:t>Yes, but two things must happen first:</a:t>
          </a:r>
        </a:p>
      </dgm:t>
    </dgm:pt>
    <dgm:pt modelId="{4A79530D-FE6B-407B-9E35-39BAF581EEB4}" type="parTrans" cxnId="{78D44253-63F6-46B8-99D9-A8D7656471AE}">
      <dgm:prSet/>
      <dgm:spPr/>
      <dgm:t>
        <a:bodyPr/>
        <a:lstStyle/>
        <a:p>
          <a:endParaRPr lang="en-US"/>
        </a:p>
      </dgm:t>
    </dgm:pt>
    <dgm:pt modelId="{23DDDF0D-BF4E-49E2-AC13-02A7B5DE377A}" type="sibTrans" cxnId="{78D44253-63F6-46B8-99D9-A8D7656471AE}">
      <dgm:prSet/>
      <dgm:spPr/>
      <dgm:t>
        <a:bodyPr/>
        <a:lstStyle/>
        <a:p>
          <a:endParaRPr lang="en-US"/>
        </a:p>
      </dgm:t>
    </dgm:pt>
    <dgm:pt modelId="{895C36F2-60AD-4FF2-9FF6-C30122DB2712}">
      <dgm:prSet/>
      <dgm:spPr/>
      <dgm:t>
        <a:bodyPr/>
        <a:lstStyle/>
        <a:p>
          <a:r>
            <a:rPr lang="en-US" dirty="0"/>
            <a:t>(1) Notice to the defendant of a new appearance date within 30 days; and</a:t>
          </a:r>
        </a:p>
      </dgm:t>
    </dgm:pt>
    <dgm:pt modelId="{A981921C-C08D-4881-8E40-861B9C79964C}" type="parTrans" cxnId="{41885628-9EBA-4620-A067-0AD75879690E}">
      <dgm:prSet/>
      <dgm:spPr/>
      <dgm:t>
        <a:bodyPr/>
        <a:lstStyle/>
        <a:p>
          <a:endParaRPr lang="en-US"/>
        </a:p>
      </dgm:t>
    </dgm:pt>
    <dgm:pt modelId="{0801C903-11FF-4559-8622-939D430029EC}" type="sibTrans" cxnId="{41885628-9EBA-4620-A067-0AD75879690E}">
      <dgm:prSet/>
      <dgm:spPr/>
      <dgm:t>
        <a:bodyPr/>
        <a:lstStyle/>
        <a:p>
          <a:endParaRPr lang="en-US"/>
        </a:p>
      </dgm:t>
    </dgm:pt>
    <dgm:pt modelId="{1E6D6BFA-211E-4234-8BDE-245121F9131F}">
      <dgm:prSet/>
      <dgm:spPr/>
      <dgm:t>
        <a:bodyPr/>
        <a:lstStyle/>
        <a:p>
          <a:r>
            <a:rPr lang="en-US" dirty="0"/>
            <a:t>(2) A sworn complaint must be filed (the citation is not enough). </a:t>
          </a:r>
        </a:p>
      </dgm:t>
    </dgm:pt>
    <dgm:pt modelId="{726FB642-AB86-4A3F-A8C7-FEAC162D6DF5}" type="parTrans" cxnId="{6D229C3F-CF3C-41CF-BC87-E32D7925CF50}">
      <dgm:prSet/>
      <dgm:spPr/>
      <dgm:t>
        <a:bodyPr/>
        <a:lstStyle/>
        <a:p>
          <a:endParaRPr lang="en-US"/>
        </a:p>
      </dgm:t>
    </dgm:pt>
    <dgm:pt modelId="{426738A8-CDBB-40C1-BC0D-9909B6FEB6B1}" type="sibTrans" cxnId="{6D229C3F-CF3C-41CF-BC87-E32D7925CF50}">
      <dgm:prSet/>
      <dgm:spPr/>
      <dgm:t>
        <a:bodyPr/>
        <a:lstStyle/>
        <a:p>
          <a:endParaRPr lang="en-US"/>
        </a:p>
      </dgm:t>
    </dgm:pt>
    <dgm:pt modelId="{4CC1B65D-5714-4867-899F-D2539CFA85D7}" type="pres">
      <dgm:prSet presAssocID="{E7200F3B-F2F7-443F-AD59-B72530AB0A4A}" presName="hierChild1" presStyleCnt="0">
        <dgm:presLayoutVars>
          <dgm:orgChart val="1"/>
          <dgm:chPref val="1"/>
          <dgm:dir/>
          <dgm:animOne val="branch"/>
          <dgm:animLvl val="lvl"/>
          <dgm:resizeHandles/>
        </dgm:presLayoutVars>
      </dgm:prSet>
      <dgm:spPr/>
    </dgm:pt>
    <dgm:pt modelId="{FC658D61-87E7-49B0-8D39-1EADF6EE6BA1}" type="pres">
      <dgm:prSet presAssocID="{9D090BAB-B99E-44F7-8FF0-C5A499A193D1}" presName="hierRoot1" presStyleCnt="0">
        <dgm:presLayoutVars>
          <dgm:hierBranch val="init"/>
        </dgm:presLayoutVars>
      </dgm:prSet>
      <dgm:spPr/>
    </dgm:pt>
    <dgm:pt modelId="{30F49D35-CE0F-47E8-934C-747370262177}" type="pres">
      <dgm:prSet presAssocID="{9D090BAB-B99E-44F7-8FF0-C5A499A193D1}" presName="rootComposite1" presStyleCnt="0"/>
      <dgm:spPr/>
    </dgm:pt>
    <dgm:pt modelId="{2FD293F0-41B3-49FA-90CA-2213582347E1}" type="pres">
      <dgm:prSet presAssocID="{9D090BAB-B99E-44F7-8FF0-C5A499A193D1}" presName="rootText1" presStyleLbl="node0" presStyleIdx="0" presStyleCnt="1">
        <dgm:presLayoutVars>
          <dgm:chPref val="3"/>
        </dgm:presLayoutVars>
      </dgm:prSet>
      <dgm:spPr/>
    </dgm:pt>
    <dgm:pt modelId="{9F5B09A8-72E8-4288-82F9-CA00474F8924}" type="pres">
      <dgm:prSet presAssocID="{9D090BAB-B99E-44F7-8FF0-C5A499A193D1}" presName="rootConnector1" presStyleLbl="node1" presStyleIdx="0" presStyleCnt="0"/>
      <dgm:spPr/>
    </dgm:pt>
    <dgm:pt modelId="{6A03E5A4-FCD3-4388-BA67-07450F47946B}" type="pres">
      <dgm:prSet presAssocID="{9D090BAB-B99E-44F7-8FF0-C5A499A193D1}" presName="hierChild2" presStyleCnt="0"/>
      <dgm:spPr/>
    </dgm:pt>
    <dgm:pt modelId="{BF3DC5B3-AADF-4B98-9368-0826C8407CC1}" type="pres">
      <dgm:prSet presAssocID="{4A79530D-FE6B-407B-9E35-39BAF581EEB4}" presName="Name64" presStyleLbl="parChTrans1D2" presStyleIdx="0" presStyleCnt="1"/>
      <dgm:spPr/>
    </dgm:pt>
    <dgm:pt modelId="{56E7F75D-29E4-413E-9474-B372C1DB6F75}" type="pres">
      <dgm:prSet presAssocID="{3BE31CDA-401B-41A4-91AB-F2E5872B335A}" presName="hierRoot2" presStyleCnt="0">
        <dgm:presLayoutVars>
          <dgm:hierBranch val="init"/>
        </dgm:presLayoutVars>
      </dgm:prSet>
      <dgm:spPr/>
    </dgm:pt>
    <dgm:pt modelId="{0EBE2BEE-65DA-477D-996D-D2387C2B6820}" type="pres">
      <dgm:prSet presAssocID="{3BE31CDA-401B-41A4-91AB-F2E5872B335A}" presName="rootComposite" presStyleCnt="0"/>
      <dgm:spPr/>
    </dgm:pt>
    <dgm:pt modelId="{2FA5747E-7196-4E1A-B3D9-BFA05DA5BA41}" type="pres">
      <dgm:prSet presAssocID="{3BE31CDA-401B-41A4-91AB-F2E5872B335A}" presName="rootText" presStyleLbl="node2" presStyleIdx="0" presStyleCnt="1">
        <dgm:presLayoutVars>
          <dgm:chPref val="3"/>
        </dgm:presLayoutVars>
      </dgm:prSet>
      <dgm:spPr/>
    </dgm:pt>
    <dgm:pt modelId="{BC386ECB-6CD7-49CC-B55E-FE276B792CFB}" type="pres">
      <dgm:prSet presAssocID="{3BE31CDA-401B-41A4-91AB-F2E5872B335A}" presName="rootConnector" presStyleLbl="node2" presStyleIdx="0" presStyleCnt="1"/>
      <dgm:spPr/>
    </dgm:pt>
    <dgm:pt modelId="{C1915E70-923F-4F82-BFEC-11166181B2A5}" type="pres">
      <dgm:prSet presAssocID="{3BE31CDA-401B-41A4-91AB-F2E5872B335A}" presName="hierChild4" presStyleCnt="0"/>
      <dgm:spPr/>
    </dgm:pt>
    <dgm:pt modelId="{92693D33-0C3D-4275-A720-52F58FEB8B89}" type="pres">
      <dgm:prSet presAssocID="{A981921C-C08D-4881-8E40-861B9C79964C}" presName="Name64" presStyleLbl="parChTrans1D3" presStyleIdx="0" presStyleCnt="2"/>
      <dgm:spPr/>
    </dgm:pt>
    <dgm:pt modelId="{F0F854CF-4475-41CA-8706-83DB70DB1A78}" type="pres">
      <dgm:prSet presAssocID="{895C36F2-60AD-4FF2-9FF6-C30122DB2712}" presName="hierRoot2" presStyleCnt="0">
        <dgm:presLayoutVars>
          <dgm:hierBranch val="init"/>
        </dgm:presLayoutVars>
      </dgm:prSet>
      <dgm:spPr/>
    </dgm:pt>
    <dgm:pt modelId="{4B358032-17BB-4EB3-8F3A-9D6ED066A9D9}" type="pres">
      <dgm:prSet presAssocID="{895C36F2-60AD-4FF2-9FF6-C30122DB2712}" presName="rootComposite" presStyleCnt="0"/>
      <dgm:spPr/>
    </dgm:pt>
    <dgm:pt modelId="{178698AF-11E1-42A1-9D33-CD07F61D87C9}" type="pres">
      <dgm:prSet presAssocID="{895C36F2-60AD-4FF2-9FF6-C30122DB2712}" presName="rootText" presStyleLbl="node3" presStyleIdx="0" presStyleCnt="2">
        <dgm:presLayoutVars>
          <dgm:chPref val="3"/>
        </dgm:presLayoutVars>
      </dgm:prSet>
      <dgm:spPr/>
    </dgm:pt>
    <dgm:pt modelId="{4FBA4042-AE90-44FE-889C-D44CB8CE60C9}" type="pres">
      <dgm:prSet presAssocID="{895C36F2-60AD-4FF2-9FF6-C30122DB2712}" presName="rootConnector" presStyleLbl="node3" presStyleIdx="0" presStyleCnt="2"/>
      <dgm:spPr/>
    </dgm:pt>
    <dgm:pt modelId="{04464DDB-FA3C-4E6B-9FF3-B5BF5F521E93}" type="pres">
      <dgm:prSet presAssocID="{895C36F2-60AD-4FF2-9FF6-C30122DB2712}" presName="hierChild4" presStyleCnt="0"/>
      <dgm:spPr/>
    </dgm:pt>
    <dgm:pt modelId="{3F88DE30-0251-45DA-AFE3-B97BFA3CD360}" type="pres">
      <dgm:prSet presAssocID="{895C36F2-60AD-4FF2-9FF6-C30122DB2712}" presName="hierChild5" presStyleCnt="0"/>
      <dgm:spPr/>
    </dgm:pt>
    <dgm:pt modelId="{585BBBF6-BFEF-4834-AFCD-D33EE7291440}" type="pres">
      <dgm:prSet presAssocID="{726FB642-AB86-4A3F-A8C7-FEAC162D6DF5}" presName="Name64" presStyleLbl="parChTrans1D3" presStyleIdx="1" presStyleCnt="2"/>
      <dgm:spPr/>
    </dgm:pt>
    <dgm:pt modelId="{14C5E74E-DBD6-4F21-9B04-4060B9A43F9F}" type="pres">
      <dgm:prSet presAssocID="{1E6D6BFA-211E-4234-8BDE-245121F9131F}" presName="hierRoot2" presStyleCnt="0">
        <dgm:presLayoutVars>
          <dgm:hierBranch val="init"/>
        </dgm:presLayoutVars>
      </dgm:prSet>
      <dgm:spPr/>
    </dgm:pt>
    <dgm:pt modelId="{20D8613D-BFC2-4FCF-A7B0-362217EF98D8}" type="pres">
      <dgm:prSet presAssocID="{1E6D6BFA-211E-4234-8BDE-245121F9131F}" presName="rootComposite" presStyleCnt="0"/>
      <dgm:spPr/>
    </dgm:pt>
    <dgm:pt modelId="{8023EE55-6DF7-4E42-BA0A-CAF87365E659}" type="pres">
      <dgm:prSet presAssocID="{1E6D6BFA-211E-4234-8BDE-245121F9131F}" presName="rootText" presStyleLbl="node3" presStyleIdx="1" presStyleCnt="2">
        <dgm:presLayoutVars>
          <dgm:chPref val="3"/>
        </dgm:presLayoutVars>
      </dgm:prSet>
      <dgm:spPr/>
    </dgm:pt>
    <dgm:pt modelId="{508AAC83-8AF7-461C-A60A-6D2D886148FC}" type="pres">
      <dgm:prSet presAssocID="{1E6D6BFA-211E-4234-8BDE-245121F9131F}" presName="rootConnector" presStyleLbl="node3" presStyleIdx="1" presStyleCnt="2"/>
      <dgm:spPr/>
    </dgm:pt>
    <dgm:pt modelId="{349BA503-CA49-4EA9-8409-D824372FC156}" type="pres">
      <dgm:prSet presAssocID="{1E6D6BFA-211E-4234-8BDE-245121F9131F}" presName="hierChild4" presStyleCnt="0"/>
      <dgm:spPr/>
    </dgm:pt>
    <dgm:pt modelId="{75CE5350-5545-4ED6-B766-06E540683761}" type="pres">
      <dgm:prSet presAssocID="{1E6D6BFA-211E-4234-8BDE-245121F9131F}" presName="hierChild5" presStyleCnt="0"/>
      <dgm:spPr/>
    </dgm:pt>
    <dgm:pt modelId="{52AA8BD8-4BFD-4D4B-8FB9-D13A7D12C607}" type="pres">
      <dgm:prSet presAssocID="{3BE31CDA-401B-41A4-91AB-F2E5872B335A}" presName="hierChild5" presStyleCnt="0"/>
      <dgm:spPr/>
    </dgm:pt>
    <dgm:pt modelId="{59F62887-FD8B-4F9D-B9DE-3611F6A2362A}" type="pres">
      <dgm:prSet presAssocID="{9D090BAB-B99E-44F7-8FF0-C5A499A193D1}" presName="hierChild3" presStyleCnt="0"/>
      <dgm:spPr/>
    </dgm:pt>
  </dgm:ptLst>
  <dgm:cxnLst>
    <dgm:cxn modelId="{41885628-9EBA-4620-A067-0AD75879690E}" srcId="{3BE31CDA-401B-41A4-91AB-F2E5872B335A}" destId="{895C36F2-60AD-4FF2-9FF6-C30122DB2712}" srcOrd="0" destOrd="0" parTransId="{A981921C-C08D-4881-8E40-861B9C79964C}" sibTransId="{0801C903-11FF-4559-8622-939D430029EC}"/>
    <dgm:cxn modelId="{6D229C3F-CF3C-41CF-BC87-E32D7925CF50}" srcId="{3BE31CDA-401B-41A4-91AB-F2E5872B335A}" destId="{1E6D6BFA-211E-4234-8BDE-245121F9131F}" srcOrd="1" destOrd="0" parTransId="{726FB642-AB86-4A3F-A8C7-FEAC162D6DF5}" sibTransId="{426738A8-CDBB-40C1-BC0D-9909B6FEB6B1}"/>
    <dgm:cxn modelId="{43C7BE40-3D47-426C-9CA2-BC341503AEEC}" type="presOf" srcId="{3BE31CDA-401B-41A4-91AB-F2E5872B335A}" destId="{BC386ECB-6CD7-49CC-B55E-FE276B792CFB}" srcOrd="1" destOrd="0" presId="urn:microsoft.com/office/officeart/2009/3/layout/HorizontalOrganizationChart"/>
    <dgm:cxn modelId="{440FF447-4209-41E4-8AE9-08EF492C2FA7}" type="presOf" srcId="{9D090BAB-B99E-44F7-8FF0-C5A499A193D1}" destId="{2FD293F0-41B3-49FA-90CA-2213582347E1}" srcOrd="0" destOrd="0" presId="urn:microsoft.com/office/officeart/2009/3/layout/HorizontalOrganizationChart"/>
    <dgm:cxn modelId="{B3838F68-B733-4DC1-B00B-FF84E65F1B10}" type="presOf" srcId="{895C36F2-60AD-4FF2-9FF6-C30122DB2712}" destId="{4FBA4042-AE90-44FE-889C-D44CB8CE60C9}" srcOrd="1" destOrd="0" presId="urn:microsoft.com/office/officeart/2009/3/layout/HorizontalOrganizationChart"/>
    <dgm:cxn modelId="{ED663E53-65F2-41C3-A74D-22AF25E0EF57}" type="presOf" srcId="{895C36F2-60AD-4FF2-9FF6-C30122DB2712}" destId="{178698AF-11E1-42A1-9D33-CD07F61D87C9}" srcOrd="0" destOrd="0" presId="urn:microsoft.com/office/officeart/2009/3/layout/HorizontalOrganizationChart"/>
    <dgm:cxn modelId="{78D44253-63F6-46B8-99D9-A8D7656471AE}" srcId="{9D090BAB-B99E-44F7-8FF0-C5A499A193D1}" destId="{3BE31CDA-401B-41A4-91AB-F2E5872B335A}" srcOrd="0" destOrd="0" parTransId="{4A79530D-FE6B-407B-9E35-39BAF581EEB4}" sibTransId="{23DDDF0D-BF4E-49E2-AC13-02A7B5DE377A}"/>
    <dgm:cxn modelId="{8243FCA4-56D4-42F4-A438-0799D4556AC7}" type="presOf" srcId="{726FB642-AB86-4A3F-A8C7-FEAC162D6DF5}" destId="{585BBBF6-BFEF-4834-AFCD-D33EE7291440}" srcOrd="0" destOrd="0" presId="urn:microsoft.com/office/officeart/2009/3/layout/HorizontalOrganizationChart"/>
    <dgm:cxn modelId="{394E77A6-15B3-42EB-80B0-DADDAB9FC2B2}" type="presOf" srcId="{4A79530D-FE6B-407B-9E35-39BAF581EEB4}" destId="{BF3DC5B3-AADF-4B98-9368-0826C8407CC1}" srcOrd="0" destOrd="0" presId="urn:microsoft.com/office/officeart/2009/3/layout/HorizontalOrganizationChart"/>
    <dgm:cxn modelId="{0E4129B0-2A4B-482A-A948-90F321F48CDC}" type="presOf" srcId="{A981921C-C08D-4881-8E40-861B9C79964C}" destId="{92693D33-0C3D-4275-A720-52F58FEB8B89}" srcOrd="0" destOrd="0" presId="urn:microsoft.com/office/officeart/2009/3/layout/HorizontalOrganizationChart"/>
    <dgm:cxn modelId="{D973DDB2-CC8A-483B-9132-B3DF2A260A6D}" srcId="{E7200F3B-F2F7-443F-AD59-B72530AB0A4A}" destId="{9D090BAB-B99E-44F7-8FF0-C5A499A193D1}" srcOrd="0" destOrd="0" parTransId="{B7C2A1DB-45E4-49E1-823B-73909F1D340E}" sibTransId="{5DBC4B2A-17F9-429A-B433-F8D04FA7CD98}"/>
    <dgm:cxn modelId="{862148B3-27AC-4A1E-AECD-4DF3C26304D6}" type="presOf" srcId="{E7200F3B-F2F7-443F-AD59-B72530AB0A4A}" destId="{4CC1B65D-5714-4867-899F-D2539CFA85D7}" srcOrd="0" destOrd="0" presId="urn:microsoft.com/office/officeart/2009/3/layout/HorizontalOrganizationChart"/>
    <dgm:cxn modelId="{0709A3B4-B6D5-467E-9413-CC58CF8A1EBB}" type="presOf" srcId="{9D090BAB-B99E-44F7-8FF0-C5A499A193D1}" destId="{9F5B09A8-72E8-4288-82F9-CA00474F8924}" srcOrd="1" destOrd="0" presId="urn:microsoft.com/office/officeart/2009/3/layout/HorizontalOrganizationChart"/>
    <dgm:cxn modelId="{FBA677CA-F7D9-44D7-AEE3-613F9CCE0299}" type="presOf" srcId="{1E6D6BFA-211E-4234-8BDE-245121F9131F}" destId="{508AAC83-8AF7-461C-A60A-6D2D886148FC}" srcOrd="1" destOrd="0" presId="urn:microsoft.com/office/officeart/2009/3/layout/HorizontalOrganizationChart"/>
    <dgm:cxn modelId="{4D8807D0-EA22-4415-9D8B-B062834AFC76}" type="presOf" srcId="{3BE31CDA-401B-41A4-91AB-F2E5872B335A}" destId="{2FA5747E-7196-4E1A-B3D9-BFA05DA5BA41}" srcOrd="0" destOrd="0" presId="urn:microsoft.com/office/officeart/2009/3/layout/HorizontalOrganizationChart"/>
    <dgm:cxn modelId="{8D0A66F6-23AF-442D-BB44-D6D23E8CF1E6}" type="presOf" srcId="{1E6D6BFA-211E-4234-8BDE-245121F9131F}" destId="{8023EE55-6DF7-4E42-BA0A-CAF87365E659}" srcOrd="0" destOrd="0" presId="urn:microsoft.com/office/officeart/2009/3/layout/HorizontalOrganizationChart"/>
    <dgm:cxn modelId="{93BD36C9-DBAC-4748-981C-950C0CC981B0}" type="presParOf" srcId="{4CC1B65D-5714-4867-899F-D2539CFA85D7}" destId="{FC658D61-87E7-49B0-8D39-1EADF6EE6BA1}" srcOrd="0" destOrd="0" presId="urn:microsoft.com/office/officeart/2009/3/layout/HorizontalOrganizationChart"/>
    <dgm:cxn modelId="{044EF039-3DDD-43D4-A0CA-9882BB545A2F}" type="presParOf" srcId="{FC658D61-87E7-49B0-8D39-1EADF6EE6BA1}" destId="{30F49D35-CE0F-47E8-934C-747370262177}" srcOrd="0" destOrd="0" presId="urn:microsoft.com/office/officeart/2009/3/layout/HorizontalOrganizationChart"/>
    <dgm:cxn modelId="{4FD31C78-79AB-41FD-8A2A-7C0E4F40340C}" type="presParOf" srcId="{30F49D35-CE0F-47E8-934C-747370262177}" destId="{2FD293F0-41B3-49FA-90CA-2213582347E1}" srcOrd="0" destOrd="0" presId="urn:microsoft.com/office/officeart/2009/3/layout/HorizontalOrganizationChart"/>
    <dgm:cxn modelId="{D420649C-F7B5-4656-842F-CE33AE532412}" type="presParOf" srcId="{30F49D35-CE0F-47E8-934C-747370262177}" destId="{9F5B09A8-72E8-4288-82F9-CA00474F8924}" srcOrd="1" destOrd="0" presId="urn:microsoft.com/office/officeart/2009/3/layout/HorizontalOrganizationChart"/>
    <dgm:cxn modelId="{DB4067E2-2E5D-4C38-A185-2A19EF5971FE}" type="presParOf" srcId="{FC658D61-87E7-49B0-8D39-1EADF6EE6BA1}" destId="{6A03E5A4-FCD3-4388-BA67-07450F47946B}" srcOrd="1" destOrd="0" presId="urn:microsoft.com/office/officeart/2009/3/layout/HorizontalOrganizationChart"/>
    <dgm:cxn modelId="{172DBA06-040D-421B-83D2-9E362480EB77}" type="presParOf" srcId="{6A03E5A4-FCD3-4388-BA67-07450F47946B}" destId="{BF3DC5B3-AADF-4B98-9368-0826C8407CC1}" srcOrd="0" destOrd="0" presId="urn:microsoft.com/office/officeart/2009/3/layout/HorizontalOrganizationChart"/>
    <dgm:cxn modelId="{9BD21D8F-1105-455A-8E23-99672D34E609}" type="presParOf" srcId="{6A03E5A4-FCD3-4388-BA67-07450F47946B}" destId="{56E7F75D-29E4-413E-9474-B372C1DB6F75}" srcOrd="1" destOrd="0" presId="urn:microsoft.com/office/officeart/2009/3/layout/HorizontalOrganizationChart"/>
    <dgm:cxn modelId="{649D1BF3-E0FD-4D78-9F3D-4D6A901FB4F1}" type="presParOf" srcId="{56E7F75D-29E4-413E-9474-B372C1DB6F75}" destId="{0EBE2BEE-65DA-477D-996D-D2387C2B6820}" srcOrd="0" destOrd="0" presId="urn:microsoft.com/office/officeart/2009/3/layout/HorizontalOrganizationChart"/>
    <dgm:cxn modelId="{0DB192EA-FF46-4E0A-87B3-CC94BF144A1E}" type="presParOf" srcId="{0EBE2BEE-65DA-477D-996D-D2387C2B6820}" destId="{2FA5747E-7196-4E1A-B3D9-BFA05DA5BA41}" srcOrd="0" destOrd="0" presId="urn:microsoft.com/office/officeart/2009/3/layout/HorizontalOrganizationChart"/>
    <dgm:cxn modelId="{D5C37BE3-B13D-4DCC-96F2-5DD3804FA3E4}" type="presParOf" srcId="{0EBE2BEE-65DA-477D-996D-D2387C2B6820}" destId="{BC386ECB-6CD7-49CC-B55E-FE276B792CFB}" srcOrd="1" destOrd="0" presId="urn:microsoft.com/office/officeart/2009/3/layout/HorizontalOrganizationChart"/>
    <dgm:cxn modelId="{16F4CA7E-73C8-4152-B06C-1A0204A4B9DD}" type="presParOf" srcId="{56E7F75D-29E4-413E-9474-B372C1DB6F75}" destId="{C1915E70-923F-4F82-BFEC-11166181B2A5}" srcOrd="1" destOrd="0" presId="urn:microsoft.com/office/officeart/2009/3/layout/HorizontalOrganizationChart"/>
    <dgm:cxn modelId="{CFC74093-2399-47E7-9182-9F1BC0D037A4}" type="presParOf" srcId="{C1915E70-923F-4F82-BFEC-11166181B2A5}" destId="{92693D33-0C3D-4275-A720-52F58FEB8B89}" srcOrd="0" destOrd="0" presId="urn:microsoft.com/office/officeart/2009/3/layout/HorizontalOrganizationChart"/>
    <dgm:cxn modelId="{48E1D9D7-7E49-48E1-843C-BA74611F1A6C}" type="presParOf" srcId="{C1915E70-923F-4F82-BFEC-11166181B2A5}" destId="{F0F854CF-4475-41CA-8706-83DB70DB1A78}" srcOrd="1" destOrd="0" presId="urn:microsoft.com/office/officeart/2009/3/layout/HorizontalOrganizationChart"/>
    <dgm:cxn modelId="{34894927-26A5-4A97-8AFE-8760C1E95895}" type="presParOf" srcId="{F0F854CF-4475-41CA-8706-83DB70DB1A78}" destId="{4B358032-17BB-4EB3-8F3A-9D6ED066A9D9}" srcOrd="0" destOrd="0" presId="urn:microsoft.com/office/officeart/2009/3/layout/HorizontalOrganizationChart"/>
    <dgm:cxn modelId="{9AF88D5A-0AB4-429E-A63C-7A2F4D8034A8}" type="presParOf" srcId="{4B358032-17BB-4EB3-8F3A-9D6ED066A9D9}" destId="{178698AF-11E1-42A1-9D33-CD07F61D87C9}" srcOrd="0" destOrd="0" presId="urn:microsoft.com/office/officeart/2009/3/layout/HorizontalOrganizationChart"/>
    <dgm:cxn modelId="{2D616462-C428-4789-80EC-EADBA9EA01E3}" type="presParOf" srcId="{4B358032-17BB-4EB3-8F3A-9D6ED066A9D9}" destId="{4FBA4042-AE90-44FE-889C-D44CB8CE60C9}" srcOrd="1" destOrd="0" presId="urn:microsoft.com/office/officeart/2009/3/layout/HorizontalOrganizationChart"/>
    <dgm:cxn modelId="{46B70C51-2492-4052-87BC-293D39EA3BFC}" type="presParOf" srcId="{F0F854CF-4475-41CA-8706-83DB70DB1A78}" destId="{04464DDB-FA3C-4E6B-9FF3-B5BF5F521E93}" srcOrd="1" destOrd="0" presId="urn:microsoft.com/office/officeart/2009/3/layout/HorizontalOrganizationChart"/>
    <dgm:cxn modelId="{368EE989-7E66-4AC5-AB30-444DC968C4CE}" type="presParOf" srcId="{F0F854CF-4475-41CA-8706-83DB70DB1A78}" destId="{3F88DE30-0251-45DA-AFE3-B97BFA3CD360}" srcOrd="2" destOrd="0" presId="urn:microsoft.com/office/officeart/2009/3/layout/HorizontalOrganizationChart"/>
    <dgm:cxn modelId="{2D0F585B-E8FC-4E4E-BE07-52EF00D4F0B4}" type="presParOf" srcId="{C1915E70-923F-4F82-BFEC-11166181B2A5}" destId="{585BBBF6-BFEF-4834-AFCD-D33EE7291440}" srcOrd="2" destOrd="0" presId="urn:microsoft.com/office/officeart/2009/3/layout/HorizontalOrganizationChart"/>
    <dgm:cxn modelId="{98435512-EC9E-4D95-8BEE-50FD65DF35A9}" type="presParOf" srcId="{C1915E70-923F-4F82-BFEC-11166181B2A5}" destId="{14C5E74E-DBD6-4F21-9B04-4060B9A43F9F}" srcOrd="3" destOrd="0" presId="urn:microsoft.com/office/officeart/2009/3/layout/HorizontalOrganizationChart"/>
    <dgm:cxn modelId="{A17CB3E2-603F-45BD-885A-D25095E632D1}" type="presParOf" srcId="{14C5E74E-DBD6-4F21-9B04-4060B9A43F9F}" destId="{20D8613D-BFC2-4FCF-A7B0-362217EF98D8}" srcOrd="0" destOrd="0" presId="urn:microsoft.com/office/officeart/2009/3/layout/HorizontalOrganizationChart"/>
    <dgm:cxn modelId="{E1F51057-6769-44DE-AA76-3A1C10184FDB}" type="presParOf" srcId="{20D8613D-BFC2-4FCF-A7B0-362217EF98D8}" destId="{8023EE55-6DF7-4E42-BA0A-CAF87365E659}" srcOrd="0" destOrd="0" presId="urn:microsoft.com/office/officeart/2009/3/layout/HorizontalOrganizationChart"/>
    <dgm:cxn modelId="{CD8A9168-76AD-4C7F-8EF2-F0134094F2E4}" type="presParOf" srcId="{20D8613D-BFC2-4FCF-A7B0-362217EF98D8}" destId="{508AAC83-8AF7-461C-A60A-6D2D886148FC}" srcOrd="1" destOrd="0" presId="urn:microsoft.com/office/officeart/2009/3/layout/HorizontalOrganizationChart"/>
    <dgm:cxn modelId="{DA94ED15-11E5-41E3-9F50-8978844006C9}" type="presParOf" srcId="{14C5E74E-DBD6-4F21-9B04-4060B9A43F9F}" destId="{349BA503-CA49-4EA9-8409-D824372FC156}" srcOrd="1" destOrd="0" presId="urn:microsoft.com/office/officeart/2009/3/layout/HorizontalOrganizationChart"/>
    <dgm:cxn modelId="{24A0D77E-EA7D-4917-9D7F-7E976735A27B}" type="presParOf" srcId="{14C5E74E-DBD6-4F21-9B04-4060B9A43F9F}" destId="{75CE5350-5545-4ED6-B766-06E540683761}" srcOrd="2" destOrd="0" presId="urn:microsoft.com/office/officeart/2009/3/layout/HorizontalOrganizationChart"/>
    <dgm:cxn modelId="{4131AD0F-37CF-4C10-9463-3169FB3BD5A3}" type="presParOf" srcId="{56E7F75D-29E4-413E-9474-B372C1DB6F75}" destId="{52AA8BD8-4BFD-4D4B-8FB9-D13A7D12C607}" srcOrd="2" destOrd="0" presId="urn:microsoft.com/office/officeart/2009/3/layout/HorizontalOrganizationChart"/>
    <dgm:cxn modelId="{2356CA7D-BD2B-4FB7-B7FE-68A16CFA1474}" type="presParOf" srcId="{FC658D61-87E7-49B0-8D39-1EADF6EE6BA1}" destId="{59F62887-FD8B-4F9D-B9DE-3611F6A2362A}"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9FA9E4D-837C-4209-9976-2638E2090C6F}" type="doc">
      <dgm:prSet loTypeId="urn:microsoft.com/office/officeart/2018/5/layout/CenteredIconLabelDescriptionList" loCatId="icon" qsTypeId="urn:microsoft.com/office/officeart/2005/8/quickstyle/simple4" qsCatId="simple" csTypeId="urn:microsoft.com/office/officeart/2018/5/colors/Iconchunking_neutralbg_colorful1" csCatId="colorful" phldr="1"/>
      <dgm:spPr/>
      <dgm:t>
        <a:bodyPr/>
        <a:lstStyle/>
        <a:p>
          <a:endParaRPr lang="en-US"/>
        </a:p>
      </dgm:t>
    </dgm:pt>
    <dgm:pt modelId="{5E2350EB-CBB2-4A82-ABB2-CEB035B2F02B}">
      <dgm:prSet custT="1"/>
      <dgm:spPr/>
      <dgm:t>
        <a:bodyPr/>
        <a:lstStyle/>
        <a:p>
          <a:pPr>
            <a:defRPr b="1"/>
          </a:pPr>
          <a:r>
            <a:rPr lang="en-US" sz="2800" dirty="0"/>
            <a:t>Can we just go ahead and impose a fine and court costs?  </a:t>
          </a:r>
        </a:p>
      </dgm:t>
    </dgm:pt>
    <dgm:pt modelId="{0529A080-5BD5-425B-9435-98DF37086614}" type="parTrans" cxnId="{E548DF0F-099C-4219-A28E-4BB06CA12E36}">
      <dgm:prSet/>
      <dgm:spPr/>
      <dgm:t>
        <a:bodyPr/>
        <a:lstStyle/>
        <a:p>
          <a:endParaRPr lang="en-US"/>
        </a:p>
      </dgm:t>
    </dgm:pt>
    <dgm:pt modelId="{62C22FFD-D16D-4EF9-90BA-E2E96130CA0E}" type="sibTrans" cxnId="{E548DF0F-099C-4219-A28E-4BB06CA12E36}">
      <dgm:prSet/>
      <dgm:spPr/>
      <dgm:t>
        <a:bodyPr/>
        <a:lstStyle/>
        <a:p>
          <a:endParaRPr lang="en-US"/>
        </a:p>
      </dgm:t>
    </dgm:pt>
    <dgm:pt modelId="{923F1D9D-D688-4089-92CD-D241694DD9BB}">
      <dgm:prSet/>
      <dgm:spPr/>
      <dgm:t>
        <a:bodyPr/>
        <a:lstStyle/>
        <a:p>
          <a:r>
            <a:rPr lang="en-US" dirty="0"/>
            <a:t>What if they no-show over and over again?</a:t>
          </a:r>
        </a:p>
      </dgm:t>
    </dgm:pt>
    <dgm:pt modelId="{09FD79DA-2772-4A88-B827-95A81C5557B6}" type="parTrans" cxnId="{156BB0E8-8D49-480E-8A15-E2E3A0BAFC69}">
      <dgm:prSet/>
      <dgm:spPr/>
      <dgm:t>
        <a:bodyPr/>
        <a:lstStyle/>
        <a:p>
          <a:endParaRPr lang="en-US"/>
        </a:p>
      </dgm:t>
    </dgm:pt>
    <dgm:pt modelId="{DFEF793B-BF9E-4A6F-86E7-CA1E14A2E1D0}" type="sibTrans" cxnId="{156BB0E8-8D49-480E-8A15-E2E3A0BAFC69}">
      <dgm:prSet/>
      <dgm:spPr/>
      <dgm:t>
        <a:bodyPr/>
        <a:lstStyle/>
        <a:p>
          <a:endParaRPr lang="en-US"/>
        </a:p>
      </dgm:t>
    </dgm:pt>
    <dgm:pt modelId="{E18A5519-DC39-428E-918D-26484E1DDFBD}">
      <dgm:prSet custT="1"/>
      <dgm:spPr/>
      <dgm:t>
        <a:bodyPr/>
        <a:lstStyle/>
        <a:p>
          <a:pPr>
            <a:defRPr b="1"/>
          </a:pPr>
          <a:r>
            <a:rPr lang="en-US" sz="2800" dirty="0"/>
            <a:t>NO!  A defendant NEVER owes a fine or court costs until they:</a:t>
          </a:r>
        </a:p>
      </dgm:t>
    </dgm:pt>
    <dgm:pt modelId="{59F9582F-7D9E-46C0-99D4-6E62255B3020}" type="parTrans" cxnId="{7C8C8151-C347-4A02-B50E-3CDF99404AF3}">
      <dgm:prSet/>
      <dgm:spPr/>
      <dgm:t>
        <a:bodyPr/>
        <a:lstStyle/>
        <a:p>
          <a:endParaRPr lang="en-US"/>
        </a:p>
      </dgm:t>
    </dgm:pt>
    <dgm:pt modelId="{2B40E617-A030-44E6-BDF8-F5FE4AC5A94A}" type="sibTrans" cxnId="{7C8C8151-C347-4A02-B50E-3CDF99404AF3}">
      <dgm:prSet/>
      <dgm:spPr/>
      <dgm:t>
        <a:bodyPr/>
        <a:lstStyle/>
        <a:p>
          <a:endParaRPr lang="en-US"/>
        </a:p>
      </dgm:t>
    </dgm:pt>
    <dgm:pt modelId="{3F353D16-1282-4AC5-B09D-A44C35F49496}">
      <dgm:prSet custT="1"/>
      <dgm:spPr/>
      <dgm:t>
        <a:bodyPr/>
        <a:lstStyle/>
        <a:p>
          <a:r>
            <a:rPr lang="en-US" sz="2000" dirty="0"/>
            <a:t>Plead guilty or nolo contendere; or </a:t>
          </a:r>
        </a:p>
      </dgm:t>
    </dgm:pt>
    <dgm:pt modelId="{A22C0FCD-EBD6-415C-A096-A4171213D992}" type="parTrans" cxnId="{C8CB0884-B5DB-419E-BC62-C2ADDA300A71}">
      <dgm:prSet/>
      <dgm:spPr/>
      <dgm:t>
        <a:bodyPr/>
        <a:lstStyle/>
        <a:p>
          <a:endParaRPr lang="en-US"/>
        </a:p>
      </dgm:t>
    </dgm:pt>
    <dgm:pt modelId="{EC2B1758-FCF4-4D07-AB69-793777E5E413}" type="sibTrans" cxnId="{C8CB0884-B5DB-419E-BC62-C2ADDA300A71}">
      <dgm:prSet/>
      <dgm:spPr/>
      <dgm:t>
        <a:bodyPr/>
        <a:lstStyle/>
        <a:p>
          <a:endParaRPr lang="en-US"/>
        </a:p>
      </dgm:t>
    </dgm:pt>
    <dgm:pt modelId="{7367D7FB-1AD9-4C0B-B366-F8EAADD10C9E}">
      <dgm:prSet custT="1"/>
      <dgm:spPr/>
      <dgm:t>
        <a:bodyPr/>
        <a:lstStyle/>
        <a:p>
          <a:r>
            <a:rPr lang="en-US" sz="2000" dirty="0"/>
            <a:t>Are proven guilty beyond a reasonable doubt by the state at trial.</a:t>
          </a:r>
        </a:p>
      </dgm:t>
    </dgm:pt>
    <dgm:pt modelId="{6F340C2A-FE37-429C-AFE3-37FE4644BAAA}" type="parTrans" cxnId="{806B6A40-17F1-493E-AAD2-332F70E4DA04}">
      <dgm:prSet/>
      <dgm:spPr/>
      <dgm:t>
        <a:bodyPr/>
        <a:lstStyle/>
        <a:p>
          <a:endParaRPr lang="en-US"/>
        </a:p>
      </dgm:t>
    </dgm:pt>
    <dgm:pt modelId="{7089D058-3C34-4F53-942F-96F1FADCEB32}" type="sibTrans" cxnId="{806B6A40-17F1-493E-AAD2-332F70E4DA04}">
      <dgm:prSet/>
      <dgm:spPr/>
      <dgm:t>
        <a:bodyPr/>
        <a:lstStyle/>
        <a:p>
          <a:endParaRPr lang="en-US"/>
        </a:p>
      </dgm:t>
    </dgm:pt>
    <dgm:pt modelId="{D6864D30-F516-4E92-8281-AD5A61996728}">
      <dgm:prSet custT="1"/>
      <dgm:spPr/>
      <dgm:t>
        <a:bodyPr/>
        <a:lstStyle/>
        <a:p>
          <a:pPr>
            <a:defRPr b="1"/>
          </a:pPr>
          <a:r>
            <a:rPr lang="en-US" sz="2800" dirty="0"/>
            <a:t>So this is NOT an option! </a:t>
          </a:r>
        </a:p>
      </dgm:t>
    </dgm:pt>
    <dgm:pt modelId="{A7149699-140B-4D0B-93C7-F43EC0821740}" type="parTrans" cxnId="{F72B43C1-4498-45FE-884A-5CC5F2E05445}">
      <dgm:prSet/>
      <dgm:spPr/>
      <dgm:t>
        <a:bodyPr/>
        <a:lstStyle/>
        <a:p>
          <a:endParaRPr lang="en-US"/>
        </a:p>
      </dgm:t>
    </dgm:pt>
    <dgm:pt modelId="{BBC8D166-04D3-4673-89C2-45109C8BA615}" type="sibTrans" cxnId="{F72B43C1-4498-45FE-884A-5CC5F2E05445}">
      <dgm:prSet/>
      <dgm:spPr/>
      <dgm:t>
        <a:bodyPr/>
        <a:lstStyle/>
        <a:p>
          <a:endParaRPr lang="en-US"/>
        </a:p>
      </dgm:t>
    </dgm:pt>
    <dgm:pt modelId="{F3D2F1A3-9AFC-455B-9444-E1062CF8C76D}" type="pres">
      <dgm:prSet presAssocID="{19FA9E4D-837C-4209-9976-2638E2090C6F}" presName="root" presStyleCnt="0">
        <dgm:presLayoutVars>
          <dgm:dir/>
          <dgm:resizeHandles val="exact"/>
        </dgm:presLayoutVars>
      </dgm:prSet>
      <dgm:spPr/>
    </dgm:pt>
    <dgm:pt modelId="{6943B8B1-86EB-45E5-8657-D5059BF16817}" type="pres">
      <dgm:prSet presAssocID="{5E2350EB-CBB2-4A82-ABB2-CEB035B2F02B}" presName="compNode" presStyleCnt="0"/>
      <dgm:spPr/>
    </dgm:pt>
    <dgm:pt modelId="{3E5A966C-C5C8-410F-B502-02A52BAE3AF0}" type="pres">
      <dgm:prSet presAssocID="{5E2350EB-CBB2-4A82-ABB2-CEB035B2F02B}" presName="iconRect" presStyleLbl="node1" presStyleIdx="0" presStyleCnt="3" custLinFactNeighborX="7870" custLinFactNeighborY="-8125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A2902E4F-3098-41C1-9EFB-C4510CB3AE84}" type="pres">
      <dgm:prSet presAssocID="{5E2350EB-CBB2-4A82-ABB2-CEB035B2F02B}" presName="iconSpace" presStyleCnt="0"/>
      <dgm:spPr/>
    </dgm:pt>
    <dgm:pt modelId="{2F673301-DA02-4E2F-9D66-666FD8FCADC8}" type="pres">
      <dgm:prSet presAssocID="{5E2350EB-CBB2-4A82-ABB2-CEB035B2F02B}" presName="parTx" presStyleLbl="revTx" presStyleIdx="0" presStyleCnt="6" custLinFactNeighborX="-484" custLinFactNeighborY="-35272">
        <dgm:presLayoutVars>
          <dgm:chMax val="0"/>
          <dgm:chPref val="0"/>
        </dgm:presLayoutVars>
      </dgm:prSet>
      <dgm:spPr/>
    </dgm:pt>
    <dgm:pt modelId="{57EFD346-7272-4076-8A91-649D4CB93BC4}" type="pres">
      <dgm:prSet presAssocID="{5E2350EB-CBB2-4A82-ABB2-CEB035B2F02B}" presName="txSpace" presStyleCnt="0"/>
      <dgm:spPr/>
    </dgm:pt>
    <dgm:pt modelId="{6798FFDA-9787-49B7-B918-FADF7EB4AC95}" type="pres">
      <dgm:prSet presAssocID="{5E2350EB-CBB2-4A82-ABB2-CEB035B2F02B}" presName="desTx" presStyleLbl="revTx" presStyleIdx="1" presStyleCnt="6" custLinFactNeighborX="-484" custLinFactNeighborY="-30862">
        <dgm:presLayoutVars/>
      </dgm:prSet>
      <dgm:spPr/>
    </dgm:pt>
    <dgm:pt modelId="{5B3E09B3-0F0D-466F-849D-099C959C1CD6}" type="pres">
      <dgm:prSet presAssocID="{62C22FFD-D16D-4EF9-90BA-E2E96130CA0E}" presName="sibTrans" presStyleCnt="0"/>
      <dgm:spPr/>
    </dgm:pt>
    <dgm:pt modelId="{2A915385-634C-4480-A719-F640E555EF5E}" type="pres">
      <dgm:prSet presAssocID="{E18A5519-DC39-428E-918D-26484E1DDFBD}" presName="compNode" presStyleCnt="0"/>
      <dgm:spPr/>
    </dgm:pt>
    <dgm:pt modelId="{B2BE266A-A73D-4A28-BEF8-2F5D8D7EA77E}" type="pres">
      <dgm:prSet presAssocID="{E18A5519-DC39-428E-918D-26484E1DDFBD}" presName="iconRect" presStyleLbl="node1" presStyleIdx="1" presStyleCnt="3" custLinFactNeighborX="-52" custLinFactNeighborY="-8125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ales of Justice"/>
        </a:ext>
      </dgm:extLst>
    </dgm:pt>
    <dgm:pt modelId="{3983D613-E25A-4D3C-8D99-20C755EF915A}" type="pres">
      <dgm:prSet presAssocID="{E18A5519-DC39-428E-918D-26484E1DDFBD}" presName="iconSpace" presStyleCnt="0"/>
      <dgm:spPr/>
    </dgm:pt>
    <dgm:pt modelId="{6B38BBA3-748F-4AC8-A8DB-56CDD5CF0D78}" type="pres">
      <dgm:prSet presAssocID="{E18A5519-DC39-428E-918D-26484E1DDFBD}" presName="parTx" presStyleLbl="revTx" presStyleIdx="2" presStyleCnt="6" custScaleY="118103" custLinFactNeighborX="-18" custLinFactNeighborY="-13913">
        <dgm:presLayoutVars>
          <dgm:chMax val="0"/>
          <dgm:chPref val="0"/>
        </dgm:presLayoutVars>
      </dgm:prSet>
      <dgm:spPr/>
    </dgm:pt>
    <dgm:pt modelId="{548B5A08-B253-479A-B62A-F5FD6B26933C}" type="pres">
      <dgm:prSet presAssocID="{E18A5519-DC39-428E-918D-26484E1DDFBD}" presName="txSpace" presStyleCnt="0"/>
      <dgm:spPr/>
    </dgm:pt>
    <dgm:pt modelId="{786FCEC0-FD46-4092-B80C-BCE1006A0BEE}" type="pres">
      <dgm:prSet presAssocID="{E18A5519-DC39-428E-918D-26484E1DDFBD}" presName="desTx" presStyleLbl="revTx" presStyleIdx="3" presStyleCnt="6" custScaleY="187283" custLinFactNeighborX="-18" custLinFactNeighborY="37492">
        <dgm:presLayoutVars/>
      </dgm:prSet>
      <dgm:spPr/>
    </dgm:pt>
    <dgm:pt modelId="{92A53CD7-ADFC-4831-950A-C00AA3127448}" type="pres">
      <dgm:prSet presAssocID="{2B40E617-A030-44E6-BDF8-F5FE4AC5A94A}" presName="sibTrans" presStyleCnt="0"/>
      <dgm:spPr/>
    </dgm:pt>
    <dgm:pt modelId="{7A089F1B-E2E9-46BD-A4EC-310F318E7FBA}" type="pres">
      <dgm:prSet presAssocID="{D6864D30-F516-4E92-8281-AD5A61996728}" presName="compNode" presStyleCnt="0"/>
      <dgm:spPr/>
    </dgm:pt>
    <dgm:pt modelId="{DF165C6C-7C73-4839-A39E-1841E9615CE8}" type="pres">
      <dgm:prSet presAssocID="{D6864D30-F516-4E92-8281-AD5A61996728}" presName="iconRect" presStyleLbl="node1" presStyleIdx="2" presStyleCnt="3" custLinFactNeighborX="2623" custLinFactNeighborY="-6861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ose"/>
        </a:ext>
      </dgm:extLst>
    </dgm:pt>
    <dgm:pt modelId="{89A8FB1E-9271-467E-9286-4030E3EAD1BB}" type="pres">
      <dgm:prSet presAssocID="{D6864D30-F516-4E92-8281-AD5A61996728}" presName="iconSpace" presStyleCnt="0"/>
      <dgm:spPr/>
    </dgm:pt>
    <dgm:pt modelId="{A424E959-DBF1-4761-885D-929D3963B5AC}" type="pres">
      <dgm:prSet presAssocID="{D6864D30-F516-4E92-8281-AD5A61996728}" presName="parTx" presStyleLbl="revTx" presStyleIdx="4" presStyleCnt="6" custScaleY="104806" custLinFactNeighborX="448" custLinFactNeighborY="-33811">
        <dgm:presLayoutVars>
          <dgm:chMax val="0"/>
          <dgm:chPref val="0"/>
        </dgm:presLayoutVars>
      </dgm:prSet>
      <dgm:spPr/>
    </dgm:pt>
    <dgm:pt modelId="{E8586FEE-9668-4B5A-B637-621BA1250C87}" type="pres">
      <dgm:prSet presAssocID="{D6864D30-F516-4E92-8281-AD5A61996728}" presName="txSpace" presStyleCnt="0"/>
      <dgm:spPr/>
    </dgm:pt>
    <dgm:pt modelId="{B969076C-4491-47AE-809A-C4547D220E8C}" type="pres">
      <dgm:prSet presAssocID="{D6864D30-F516-4E92-8281-AD5A61996728}" presName="desTx" presStyleLbl="revTx" presStyleIdx="5" presStyleCnt="6">
        <dgm:presLayoutVars/>
      </dgm:prSet>
      <dgm:spPr/>
    </dgm:pt>
  </dgm:ptLst>
  <dgm:cxnLst>
    <dgm:cxn modelId="{E548DF0F-099C-4219-A28E-4BB06CA12E36}" srcId="{19FA9E4D-837C-4209-9976-2638E2090C6F}" destId="{5E2350EB-CBB2-4A82-ABB2-CEB035B2F02B}" srcOrd="0" destOrd="0" parTransId="{0529A080-5BD5-425B-9435-98DF37086614}" sibTransId="{62C22FFD-D16D-4EF9-90BA-E2E96130CA0E}"/>
    <dgm:cxn modelId="{6549E527-4A0E-459E-AD5C-C62BD5C898BD}" type="presOf" srcId="{D6864D30-F516-4E92-8281-AD5A61996728}" destId="{A424E959-DBF1-4761-885D-929D3963B5AC}" srcOrd="0" destOrd="0" presId="urn:microsoft.com/office/officeart/2018/5/layout/CenteredIconLabelDescriptionList"/>
    <dgm:cxn modelId="{DCAABE28-EA25-4F76-9B9E-7DC6E4F92180}" type="presOf" srcId="{7367D7FB-1AD9-4C0B-B366-F8EAADD10C9E}" destId="{786FCEC0-FD46-4092-B80C-BCE1006A0BEE}" srcOrd="0" destOrd="1" presId="urn:microsoft.com/office/officeart/2018/5/layout/CenteredIconLabelDescriptionList"/>
    <dgm:cxn modelId="{297AF332-94CB-4C42-A185-6D6A6886B71F}" type="presOf" srcId="{923F1D9D-D688-4089-92CD-D241694DD9BB}" destId="{6798FFDA-9787-49B7-B918-FADF7EB4AC95}" srcOrd="0" destOrd="0" presId="urn:microsoft.com/office/officeart/2018/5/layout/CenteredIconLabelDescriptionList"/>
    <dgm:cxn modelId="{806B6A40-17F1-493E-AAD2-332F70E4DA04}" srcId="{E18A5519-DC39-428E-918D-26484E1DDFBD}" destId="{7367D7FB-1AD9-4C0B-B366-F8EAADD10C9E}" srcOrd="1" destOrd="0" parTransId="{6F340C2A-FE37-429C-AFE3-37FE4644BAAA}" sibTransId="{7089D058-3C34-4F53-942F-96F1FADCEB32}"/>
    <dgm:cxn modelId="{BA79EE46-870B-48EA-B8C6-E6B9CB6B76E8}" type="presOf" srcId="{19FA9E4D-837C-4209-9976-2638E2090C6F}" destId="{F3D2F1A3-9AFC-455B-9444-E1062CF8C76D}" srcOrd="0" destOrd="0" presId="urn:microsoft.com/office/officeart/2018/5/layout/CenteredIconLabelDescriptionList"/>
    <dgm:cxn modelId="{FB4F154A-1482-4C09-8E9B-388612A07C74}" type="presOf" srcId="{5E2350EB-CBB2-4A82-ABB2-CEB035B2F02B}" destId="{2F673301-DA02-4E2F-9D66-666FD8FCADC8}" srcOrd="0" destOrd="0" presId="urn:microsoft.com/office/officeart/2018/5/layout/CenteredIconLabelDescriptionList"/>
    <dgm:cxn modelId="{7C8C8151-C347-4A02-B50E-3CDF99404AF3}" srcId="{19FA9E4D-837C-4209-9976-2638E2090C6F}" destId="{E18A5519-DC39-428E-918D-26484E1DDFBD}" srcOrd="1" destOrd="0" parTransId="{59F9582F-7D9E-46C0-99D4-6E62255B3020}" sibTransId="{2B40E617-A030-44E6-BDF8-F5FE4AC5A94A}"/>
    <dgm:cxn modelId="{C8CB0884-B5DB-419E-BC62-C2ADDA300A71}" srcId="{E18A5519-DC39-428E-918D-26484E1DDFBD}" destId="{3F353D16-1282-4AC5-B09D-A44C35F49496}" srcOrd="0" destOrd="0" parTransId="{A22C0FCD-EBD6-415C-A096-A4171213D992}" sibTransId="{EC2B1758-FCF4-4D07-AB69-793777E5E413}"/>
    <dgm:cxn modelId="{F72B43C1-4498-45FE-884A-5CC5F2E05445}" srcId="{19FA9E4D-837C-4209-9976-2638E2090C6F}" destId="{D6864D30-F516-4E92-8281-AD5A61996728}" srcOrd="2" destOrd="0" parTransId="{A7149699-140B-4D0B-93C7-F43EC0821740}" sibTransId="{BBC8D166-04D3-4673-89C2-45109C8BA615}"/>
    <dgm:cxn modelId="{9FD76ACA-2B46-46C7-A152-0D3E90B1095B}" type="presOf" srcId="{E18A5519-DC39-428E-918D-26484E1DDFBD}" destId="{6B38BBA3-748F-4AC8-A8DB-56CDD5CF0D78}" srcOrd="0" destOrd="0" presId="urn:microsoft.com/office/officeart/2018/5/layout/CenteredIconLabelDescriptionList"/>
    <dgm:cxn modelId="{661DE9CC-2EA8-47C3-9D5B-F0937DFFC586}" type="presOf" srcId="{3F353D16-1282-4AC5-B09D-A44C35F49496}" destId="{786FCEC0-FD46-4092-B80C-BCE1006A0BEE}" srcOrd="0" destOrd="0" presId="urn:microsoft.com/office/officeart/2018/5/layout/CenteredIconLabelDescriptionList"/>
    <dgm:cxn modelId="{156BB0E8-8D49-480E-8A15-E2E3A0BAFC69}" srcId="{5E2350EB-CBB2-4A82-ABB2-CEB035B2F02B}" destId="{923F1D9D-D688-4089-92CD-D241694DD9BB}" srcOrd="0" destOrd="0" parTransId="{09FD79DA-2772-4A88-B827-95A81C5557B6}" sibTransId="{DFEF793B-BF9E-4A6F-86E7-CA1E14A2E1D0}"/>
    <dgm:cxn modelId="{4C97B967-22FE-4781-9070-49C8AF97C1B3}" type="presParOf" srcId="{F3D2F1A3-9AFC-455B-9444-E1062CF8C76D}" destId="{6943B8B1-86EB-45E5-8657-D5059BF16817}" srcOrd="0" destOrd="0" presId="urn:microsoft.com/office/officeart/2018/5/layout/CenteredIconLabelDescriptionList"/>
    <dgm:cxn modelId="{9000AB1B-9DC2-4DF1-B40C-41CF77459353}" type="presParOf" srcId="{6943B8B1-86EB-45E5-8657-D5059BF16817}" destId="{3E5A966C-C5C8-410F-B502-02A52BAE3AF0}" srcOrd="0" destOrd="0" presId="urn:microsoft.com/office/officeart/2018/5/layout/CenteredIconLabelDescriptionList"/>
    <dgm:cxn modelId="{DA4206CD-C9F4-4A5E-A63C-22A1F544DD3C}" type="presParOf" srcId="{6943B8B1-86EB-45E5-8657-D5059BF16817}" destId="{A2902E4F-3098-41C1-9EFB-C4510CB3AE84}" srcOrd="1" destOrd="0" presId="urn:microsoft.com/office/officeart/2018/5/layout/CenteredIconLabelDescriptionList"/>
    <dgm:cxn modelId="{6ABE5921-459B-48D9-9CFB-1F4761EEACA1}" type="presParOf" srcId="{6943B8B1-86EB-45E5-8657-D5059BF16817}" destId="{2F673301-DA02-4E2F-9D66-666FD8FCADC8}" srcOrd="2" destOrd="0" presId="urn:microsoft.com/office/officeart/2018/5/layout/CenteredIconLabelDescriptionList"/>
    <dgm:cxn modelId="{3FB8B0C0-D971-4D90-8931-35FB19110502}" type="presParOf" srcId="{6943B8B1-86EB-45E5-8657-D5059BF16817}" destId="{57EFD346-7272-4076-8A91-649D4CB93BC4}" srcOrd="3" destOrd="0" presId="urn:microsoft.com/office/officeart/2018/5/layout/CenteredIconLabelDescriptionList"/>
    <dgm:cxn modelId="{FC706B76-4D6D-42ED-BED3-BD857D2EC971}" type="presParOf" srcId="{6943B8B1-86EB-45E5-8657-D5059BF16817}" destId="{6798FFDA-9787-49B7-B918-FADF7EB4AC95}" srcOrd="4" destOrd="0" presId="urn:microsoft.com/office/officeart/2018/5/layout/CenteredIconLabelDescriptionList"/>
    <dgm:cxn modelId="{D4201965-D7C6-4F0D-AA9C-C421CA693271}" type="presParOf" srcId="{F3D2F1A3-9AFC-455B-9444-E1062CF8C76D}" destId="{5B3E09B3-0F0D-466F-849D-099C959C1CD6}" srcOrd="1" destOrd="0" presId="urn:microsoft.com/office/officeart/2018/5/layout/CenteredIconLabelDescriptionList"/>
    <dgm:cxn modelId="{DCEFB294-7AFC-48A4-9602-EB8E1C034E5A}" type="presParOf" srcId="{F3D2F1A3-9AFC-455B-9444-E1062CF8C76D}" destId="{2A915385-634C-4480-A719-F640E555EF5E}" srcOrd="2" destOrd="0" presId="urn:microsoft.com/office/officeart/2018/5/layout/CenteredIconLabelDescriptionList"/>
    <dgm:cxn modelId="{BD241AAE-7409-4D79-987F-AA36DB820C89}" type="presParOf" srcId="{2A915385-634C-4480-A719-F640E555EF5E}" destId="{B2BE266A-A73D-4A28-BEF8-2F5D8D7EA77E}" srcOrd="0" destOrd="0" presId="urn:microsoft.com/office/officeart/2018/5/layout/CenteredIconLabelDescriptionList"/>
    <dgm:cxn modelId="{079033F1-7D08-4743-AB77-02B1555FBE1F}" type="presParOf" srcId="{2A915385-634C-4480-A719-F640E555EF5E}" destId="{3983D613-E25A-4D3C-8D99-20C755EF915A}" srcOrd="1" destOrd="0" presId="urn:microsoft.com/office/officeart/2018/5/layout/CenteredIconLabelDescriptionList"/>
    <dgm:cxn modelId="{FD5C6E50-6F11-4993-B4A5-8963A15623EF}" type="presParOf" srcId="{2A915385-634C-4480-A719-F640E555EF5E}" destId="{6B38BBA3-748F-4AC8-A8DB-56CDD5CF0D78}" srcOrd="2" destOrd="0" presId="urn:microsoft.com/office/officeart/2018/5/layout/CenteredIconLabelDescriptionList"/>
    <dgm:cxn modelId="{79ADBF87-FE28-40FC-B2FC-A12AB7FE6027}" type="presParOf" srcId="{2A915385-634C-4480-A719-F640E555EF5E}" destId="{548B5A08-B253-479A-B62A-F5FD6B26933C}" srcOrd="3" destOrd="0" presId="urn:microsoft.com/office/officeart/2018/5/layout/CenteredIconLabelDescriptionList"/>
    <dgm:cxn modelId="{06873B1B-F2B9-4AA8-9725-46CB065FB897}" type="presParOf" srcId="{2A915385-634C-4480-A719-F640E555EF5E}" destId="{786FCEC0-FD46-4092-B80C-BCE1006A0BEE}" srcOrd="4" destOrd="0" presId="urn:microsoft.com/office/officeart/2018/5/layout/CenteredIconLabelDescriptionList"/>
    <dgm:cxn modelId="{B3CFD111-0BE3-47D6-B1C4-C8CE277E9521}" type="presParOf" srcId="{F3D2F1A3-9AFC-455B-9444-E1062CF8C76D}" destId="{92A53CD7-ADFC-4831-950A-C00AA3127448}" srcOrd="3" destOrd="0" presId="urn:microsoft.com/office/officeart/2018/5/layout/CenteredIconLabelDescriptionList"/>
    <dgm:cxn modelId="{4B104D7A-E089-42C4-93E1-C793A150F339}" type="presParOf" srcId="{F3D2F1A3-9AFC-455B-9444-E1062CF8C76D}" destId="{7A089F1B-E2E9-46BD-A4EC-310F318E7FBA}" srcOrd="4" destOrd="0" presId="urn:microsoft.com/office/officeart/2018/5/layout/CenteredIconLabelDescriptionList"/>
    <dgm:cxn modelId="{2054C0BC-E978-46B1-9390-90DA8B344687}" type="presParOf" srcId="{7A089F1B-E2E9-46BD-A4EC-310F318E7FBA}" destId="{DF165C6C-7C73-4839-A39E-1841E9615CE8}" srcOrd="0" destOrd="0" presId="urn:microsoft.com/office/officeart/2018/5/layout/CenteredIconLabelDescriptionList"/>
    <dgm:cxn modelId="{EA68C908-19C6-44C0-B493-2ABDE5DE7C55}" type="presParOf" srcId="{7A089F1B-E2E9-46BD-A4EC-310F318E7FBA}" destId="{89A8FB1E-9271-467E-9286-4030E3EAD1BB}" srcOrd="1" destOrd="0" presId="urn:microsoft.com/office/officeart/2018/5/layout/CenteredIconLabelDescriptionList"/>
    <dgm:cxn modelId="{30498C00-1512-4228-8C8C-F08FB30F8D88}" type="presParOf" srcId="{7A089F1B-E2E9-46BD-A4EC-310F318E7FBA}" destId="{A424E959-DBF1-4761-885D-929D3963B5AC}" srcOrd="2" destOrd="0" presId="urn:microsoft.com/office/officeart/2018/5/layout/CenteredIconLabelDescriptionList"/>
    <dgm:cxn modelId="{46C1E6AC-125F-437F-8CFC-FEB3EBEEDEEA}" type="presParOf" srcId="{7A089F1B-E2E9-46BD-A4EC-310F318E7FBA}" destId="{E8586FEE-9668-4B5A-B637-621BA1250C87}" srcOrd="3" destOrd="0" presId="urn:microsoft.com/office/officeart/2018/5/layout/CenteredIconLabelDescriptionList"/>
    <dgm:cxn modelId="{67C4DD7B-E1EF-4486-8B44-C3AD16B4A986}" type="presParOf" srcId="{7A089F1B-E2E9-46BD-A4EC-310F318E7FBA}" destId="{B969076C-4491-47AE-809A-C4547D220E8C}"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62B72D-67A5-4892-AFAB-CE0BDED273C0}">
      <dsp:nvSpPr>
        <dsp:cNvPr id="0" name=""/>
        <dsp:cNvSpPr/>
      </dsp:nvSpPr>
      <dsp:spPr>
        <a:xfrm>
          <a:off x="212383" y="465061"/>
          <a:ext cx="1367457" cy="136745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6AE588F4-5182-45CB-A0E4-DBA9E9BC0165}">
      <dsp:nvSpPr>
        <dsp:cNvPr id="0" name=""/>
        <dsp:cNvSpPr/>
      </dsp:nvSpPr>
      <dsp:spPr>
        <a:xfrm>
          <a:off x="499549" y="752227"/>
          <a:ext cx="793125" cy="7931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BFF811FC-ACFD-42F9-AE93-3B311F63E8EC}">
      <dsp:nvSpPr>
        <dsp:cNvPr id="0" name=""/>
        <dsp:cNvSpPr/>
      </dsp:nvSpPr>
      <dsp:spPr>
        <a:xfrm>
          <a:off x="1715603" y="76047"/>
          <a:ext cx="3467553" cy="21448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Criminal </a:t>
          </a:r>
          <a:r>
            <a:rPr lang="en-US" sz="2300" kern="1200" dirty="0" err="1"/>
            <a:t>Deskbook</a:t>
          </a:r>
          <a:endParaRPr lang="en-US" sz="2300" kern="1200" dirty="0"/>
        </a:p>
        <a:p>
          <a:pPr marL="0" lvl="0" indent="0" algn="l" defTabSz="1022350">
            <a:lnSpc>
              <a:spcPct val="90000"/>
            </a:lnSpc>
            <a:spcBef>
              <a:spcPct val="0"/>
            </a:spcBef>
            <a:spcAft>
              <a:spcPct val="35000"/>
            </a:spcAft>
            <a:buNone/>
          </a:pPr>
          <a:r>
            <a:rPr lang="en-US" sz="2300" kern="1200" dirty="0"/>
            <a:t>(3</a:t>
          </a:r>
          <a:r>
            <a:rPr lang="en-US" sz="2300" kern="1200" baseline="30000" dirty="0"/>
            <a:t>rd</a:t>
          </a:r>
          <a:r>
            <a:rPr lang="en-US" sz="2300" kern="1200" dirty="0"/>
            <a:t> ed. September 2021) at </a:t>
          </a:r>
          <a:r>
            <a:rPr lang="en-US" sz="2300" kern="1200" dirty="0">
              <a:hlinkClick xmlns:r="http://schemas.openxmlformats.org/officeDocument/2006/relationships" r:id="rId3"/>
            </a:rPr>
            <a:t>www.tjctc.org</a:t>
          </a:r>
          <a:r>
            <a:rPr lang="en-US" sz="2300" kern="1200" dirty="0"/>
            <a:t> &gt; legal resources &gt; </a:t>
          </a:r>
          <a:r>
            <a:rPr lang="en-US" sz="2300" kern="1200" dirty="0" err="1"/>
            <a:t>deskbooks</a:t>
          </a:r>
          <a:endParaRPr lang="en-US" sz="2300" kern="1200" dirty="0"/>
        </a:p>
      </dsp:txBody>
      <dsp:txXfrm>
        <a:off x="1715603" y="76047"/>
        <a:ext cx="3467553" cy="2144856"/>
      </dsp:txXfrm>
    </dsp:sp>
    <dsp:sp modelId="{9CD557B1-4EE1-4813-B4AA-280E762F5BFE}">
      <dsp:nvSpPr>
        <dsp:cNvPr id="0" name=""/>
        <dsp:cNvSpPr/>
      </dsp:nvSpPr>
      <dsp:spPr>
        <a:xfrm>
          <a:off x="5779924" y="465061"/>
          <a:ext cx="1367457" cy="136745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BF0C34B5-491D-4CD6-80D8-3B071C70DD39}">
      <dsp:nvSpPr>
        <dsp:cNvPr id="0" name=""/>
        <dsp:cNvSpPr/>
      </dsp:nvSpPr>
      <dsp:spPr>
        <a:xfrm>
          <a:off x="6067090" y="752227"/>
          <a:ext cx="793125" cy="793125"/>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704866B9-8123-4BEF-9A97-3E233D9D01F0}">
      <dsp:nvSpPr>
        <dsp:cNvPr id="0" name=""/>
        <dsp:cNvSpPr/>
      </dsp:nvSpPr>
      <dsp:spPr>
        <a:xfrm>
          <a:off x="7440408" y="465061"/>
          <a:ext cx="3223292" cy="1367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Forms and Flowcharts at </a:t>
          </a:r>
          <a:r>
            <a:rPr lang="en-US" sz="2300" kern="1200" dirty="0">
              <a:hlinkClick xmlns:r="http://schemas.openxmlformats.org/officeDocument/2006/relationships" r:id="rId3"/>
            </a:rPr>
            <a:t>www.tjctc.org</a:t>
          </a:r>
          <a:r>
            <a:rPr lang="en-US" sz="2300" kern="1200" dirty="0"/>
            <a:t> &gt; legal resources &gt; forms or &gt; charts and checklists</a:t>
          </a:r>
        </a:p>
      </dsp:txBody>
      <dsp:txXfrm>
        <a:off x="7440408" y="465061"/>
        <a:ext cx="3223292" cy="1367457"/>
      </dsp:txXfrm>
    </dsp:sp>
    <dsp:sp modelId="{FB7EC0FB-F62C-40EF-A1BF-AD9307235E67}">
      <dsp:nvSpPr>
        <dsp:cNvPr id="0" name=""/>
        <dsp:cNvSpPr/>
      </dsp:nvSpPr>
      <dsp:spPr>
        <a:xfrm>
          <a:off x="212383" y="2971888"/>
          <a:ext cx="1367457" cy="1367457"/>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00E3ACD-3BF0-4541-82AA-EA75C7F214C8}">
      <dsp:nvSpPr>
        <dsp:cNvPr id="0" name=""/>
        <dsp:cNvSpPr/>
      </dsp:nvSpPr>
      <dsp:spPr>
        <a:xfrm>
          <a:off x="499549" y="3259055"/>
          <a:ext cx="793125" cy="793125"/>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F25EE6FF-1760-4BC6-B70A-4B600827C7E3}">
      <dsp:nvSpPr>
        <dsp:cNvPr id="0" name=""/>
        <dsp:cNvSpPr/>
      </dsp:nvSpPr>
      <dsp:spPr>
        <a:xfrm>
          <a:off x="1872867" y="2971888"/>
          <a:ext cx="3223292" cy="1367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Code of Criminal Procedure (as cited on slides)</a:t>
          </a:r>
        </a:p>
      </dsp:txBody>
      <dsp:txXfrm>
        <a:off x="1872867" y="2971888"/>
        <a:ext cx="3223292" cy="1367457"/>
      </dsp:txXfrm>
    </dsp:sp>
    <dsp:sp modelId="{41AA904E-579C-47DB-83B7-1B5B3A970F1E}">
      <dsp:nvSpPr>
        <dsp:cNvPr id="0" name=""/>
        <dsp:cNvSpPr/>
      </dsp:nvSpPr>
      <dsp:spPr>
        <a:xfrm>
          <a:off x="5657794" y="2971888"/>
          <a:ext cx="1367457" cy="1367457"/>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477C856C-A626-46C2-9C0F-ADA9F4E33B51}">
      <dsp:nvSpPr>
        <dsp:cNvPr id="0" name=""/>
        <dsp:cNvSpPr/>
      </dsp:nvSpPr>
      <dsp:spPr>
        <a:xfrm>
          <a:off x="5944960" y="3259055"/>
          <a:ext cx="793125" cy="793125"/>
        </a:xfrm>
        <a:prstGeom prst="rect">
          <a:avLst/>
        </a:prstGeom>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B877FC26-D1DD-44D2-A25D-B084F028CEA9}">
      <dsp:nvSpPr>
        <dsp:cNvPr id="0" name=""/>
        <dsp:cNvSpPr/>
      </dsp:nvSpPr>
      <dsp:spPr>
        <a:xfrm>
          <a:off x="7318278" y="2971888"/>
          <a:ext cx="3223292" cy="1367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Legal Board Q&amp;As  </a:t>
          </a:r>
        </a:p>
      </dsp:txBody>
      <dsp:txXfrm>
        <a:off x="7318278" y="2971888"/>
        <a:ext cx="3223292" cy="13674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750EBC-EFA8-412D-B164-9BED9450BA06}">
      <dsp:nvSpPr>
        <dsp:cNvPr id="0" name=""/>
        <dsp:cNvSpPr/>
      </dsp:nvSpPr>
      <dsp:spPr>
        <a:xfrm>
          <a:off x="1011940" y="1276"/>
          <a:ext cx="1079788" cy="107978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4CBDE24E-D1C9-46A1-8BA6-B0B491679966}">
      <dsp:nvSpPr>
        <dsp:cNvPr id="0" name=""/>
        <dsp:cNvSpPr/>
      </dsp:nvSpPr>
      <dsp:spPr>
        <a:xfrm>
          <a:off x="175875" y="1146928"/>
          <a:ext cx="3085109" cy="17592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90000"/>
            </a:lnSpc>
            <a:spcBef>
              <a:spcPct val="0"/>
            </a:spcBef>
            <a:spcAft>
              <a:spcPct val="35000"/>
            </a:spcAft>
            <a:buNone/>
            <a:defRPr b="1"/>
          </a:pPr>
          <a:r>
            <a:rPr lang="en-US" sz="2800" kern="1200" dirty="0"/>
            <a:t>Are there cases that are started without a citation being issued?</a:t>
          </a:r>
        </a:p>
      </dsp:txBody>
      <dsp:txXfrm>
        <a:off x="175875" y="1146928"/>
        <a:ext cx="3085109" cy="1759298"/>
      </dsp:txXfrm>
    </dsp:sp>
    <dsp:sp modelId="{BFB95ED8-D8B5-4A62-8BD1-E9BEF45C1738}">
      <dsp:nvSpPr>
        <dsp:cNvPr id="0" name=""/>
        <dsp:cNvSpPr/>
      </dsp:nvSpPr>
      <dsp:spPr>
        <a:xfrm>
          <a:off x="4435" y="974707"/>
          <a:ext cx="3085109" cy="1954027"/>
        </a:xfrm>
        <a:prstGeom prst="rect">
          <a:avLst/>
        </a:prstGeom>
        <a:noFill/>
        <a:ln>
          <a:noFill/>
        </a:ln>
        <a:effectLst/>
      </dsp:spPr>
      <dsp:style>
        <a:lnRef idx="0">
          <a:scrgbClr r="0" g="0" b="0"/>
        </a:lnRef>
        <a:fillRef idx="0">
          <a:scrgbClr r="0" g="0" b="0"/>
        </a:fillRef>
        <a:effectRef idx="0">
          <a:scrgbClr r="0" g="0" b="0"/>
        </a:effectRef>
        <a:fontRef idx="minor"/>
      </dsp:style>
    </dsp:sp>
    <dsp:sp modelId="{32D995BD-9365-4FD9-B504-AA2DDCE39163}">
      <dsp:nvSpPr>
        <dsp:cNvPr id="0" name=""/>
        <dsp:cNvSpPr/>
      </dsp:nvSpPr>
      <dsp:spPr>
        <a:xfrm>
          <a:off x="4636943" y="1276"/>
          <a:ext cx="1079788" cy="107978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F2F33E7D-A9F1-4359-8F74-D1DF58BA5393}">
      <dsp:nvSpPr>
        <dsp:cNvPr id="0" name=""/>
        <dsp:cNvSpPr/>
      </dsp:nvSpPr>
      <dsp:spPr>
        <a:xfrm>
          <a:off x="3685989" y="1205389"/>
          <a:ext cx="3085109" cy="1074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422400">
            <a:lnSpc>
              <a:spcPct val="90000"/>
            </a:lnSpc>
            <a:spcBef>
              <a:spcPct val="0"/>
            </a:spcBef>
            <a:spcAft>
              <a:spcPct val="35000"/>
            </a:spcAft>
            <a:buNone/>
            <a:defRPr b="1"/>
          </a:pPr>
          <a:r>
            <a:rPr lang="en-US" sz="3200" kern="1200" dirty="0"/>
            <a:t>Yes! </a:t>
          </a:r>
        </a:p>
      </dsp:txBody>
      <dsp:txXfrm>
        <a:off x="3685989" y="1205389"/>
        <a:ext cx="3085109" cy="1074090"/>
      </dsp:txXfrm>
    </dsp:sp>
    <dsp:sp modelId="{1BA794F6-2E5A-4711-BF24-EC3529C08DF5}">
      <dsp:nvSpPr>
        <dsp:cNvPr id="0" name=""/>
        <dsp:cNvSpPr/>
      </dsp:nvSpPr>
      <dsp:spPr>
        <a:xfrm>
          <a:off x="3634282" y="1778926"/>
          <a:ext cx="3085109" cy="1954027"/>
        </a:xfrm>
        <a:prstGeom prst="rect">
          <a:avLst/>
        </a:prstGeom>
        <a:noFill/>
        <a:ln>
          <a:noFill/>
        </a:ln>
        <a:effectLst/>
      </dsp:spPr>
      <dsp:style>
        <a:lnRef idx="0">
          <a:scrgbClr r="0" g="0" b="0"/>
        </a:lnRef>
        <a:fillRef idx="0">
          <a:scrgbClr r="0" g="0" b="0"/>
        </a:fillRef>
        <a:effectRef idx="0">
          <a:scrgbClr r="0" g="0" b="0"/>
        </a:effectRef>
        <a:fontRef idx="minor"/>
      </dsp:style>
    </dsp:sp>
    <dsp:sp modelId="{8F9B9627-4628-40D7-84B6-7DF70938ED78}">
      <dsp:nvSpPr>
        <dsp:cNvPr id="0" name=""/>
        <dsp:cNvSpPr/>
      </dsp:nvSpPr>
      <dsp:spPr>
        <a:xfrm>
          <a:off x="8261946" y="1276"/>
          <a:ext cx="1079788" cy="107978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D7984E4E-1171-43CB-9CE8-8A6DFE775798}">
      <dsp:nvSpPr>
        <dsp:cNvPr id="0" name=""/>
        <dsp:cNvSpPr/>
      </dsp:nvSpPr>
      <dsp:spPr>
        <a:xfrm>
          <a:off x="7259286" y="1241526"/>
          <a:ext cx="3085109" cy="462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90000"/>
            </a:lnSpc>
            <a:spcBef>
              <a:spcPct val="0"/>
            </a:spcBef>
            <a:spcAft>
              <a:spcPct val="35000"/>
            </a:spcAft>
            <a:buNone/>
            <a:defRPr b="1"/>
          </a:pPr>
          <a:r>
            <a:rPr lang="en-US" sz="2800" kern="1200" dirty="0"/>
            <a:t>For example:</a:t>
          </a:r>
        </a:p>
      </dsp:txBody>
      <dsp:txXfrm>
        <a:off x="7259286" y="1241526"/>
        <a:ext cx="3085109" cy="462766"/>
      </dsp:txXfrm>
    </dsp:sp>
    <dsp:sp modelId="{C526B434-9133-4EAC-80E2-AE4C44ACCE94}">
      <dsp:nvSpPr>
        <dsp:cNvPr id="0" name=""/>
        <dsp:cNvSpPr/>
      </dsp:nvSpPr>
      <dsp:spPr>
        <a:xfrm>
          <a:off x="7259286" y="1778926"/>
          <a:ext cx="3085109" cy="1954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en-US" sz="2400" kern="1200" dirty="0"/>
            <a:t>Parent contributing to non-attendance</a:t>
          </a:r>
        </a:p>
        <a:p>
          <a:pPr marL="0" lvl="0" indent="0" algn="ctr" defTabSz="1066800">
            <a:lnSpc>
              <a:spcPct val="90000"/>
            </a:lnSpc>
            <a:spcBef>
              <a:spcPct val="0"/>
            </a:spcBef>
            <a:spcAft>
              <a:spcPct val="35000"/>
            </a:spcAft>
            <a:buNone/>
          </a:pPr>
          <a:r>
            <a:rPr lang="en-US" sz="2400" kern="1200" dirty="0"/>
            <a:t>Theft by check</a:t>
          </a:r>
        </a:p>
        <a:p>
          <a:pPr marL="0" lvl="0" indent="0" algn="ctr" defTabSz="1066800">
            <a:lnSpc>
              <a:spcPct val="90000"/>
            </a:lnSpc>
            <a:spcBef>
              <a:spcPct val="0"/>
            </a:spcBef>
            <a:spcAft>
              <a:spcPct val="35000"/>
            </a:spcAft>
            <a:buNone/>
          </a:pPr>
          <a:r>
            <a:rPr lang="en-US" sz="2400" kern="1200" dirty="0"/>
            <a:t>Environmental (e.g. septic or nuisance)</a:t>
          </a:r>
        </a:p>
      </dsp:txBody>
      <dsp:txXfrm>
        <a:off x="7259286" y="1778926"/>
        <a:ext cx="3085109" cy="19540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DDB289-172A-4D5B-886D-C67DDD9A9FE7}">
      <dsp:nvSpPr>
        <dsp:cNvPr id="0" name=""/>
        <dsp:cNvSpPr/>
      </dsp:nvSpPr>
      <dsp:spPr>
        <a:xfrm>
          <a:off x="1413538" y="1719"/>
          <a:ext cx="5654154" cy="176250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09706" tIns="447675" rIns="109706" bIns="447675" numCol="1" spcCol="1270" anchor="ctr" anchorCtr="0">
          <a:noAutofit/>
        </a:bodyPr>
        <a:lstStyle/>
        <a:p>
          <a:pPr marL="0" lvl="0" indent="0" algn="l" defTabSz="844550">
            <a:lnSpc>
              <a:spcPct val="90000"/>
            </a:lnSpc>
            <a:spcBef>
              <a:spcPct val="0"/>
            </a:spcBef>
            <a:spcAft>
              <a:spcPct val="35000"/>
            </a:spcAft>
            <a:buNone/>
          </a:pPr>
          <a:r>
            <a:rPr lang="en-US" sz="1900" kern="1200"/>
            <a:t>Ask the court what the amount of an appeal bond is (usually through a lawyer);</a:t>
          </a:r>
        </a:p>
      </dsp:txBody>
      <dsp:txXfrm>
        <a:off x="1413538" y="1719"/>
        <a:ext cx="5654154" cy="1762500"/>
      </dsp:txXfrm>
    </dsp:sp>
    <dsp:sp modelId="{4601393D-E2F3-433A-B00B-1002F81B50E9}">
      <dsp:nvSpPr>
        <dsp:cNvPr id="0" name=""/>
        <dsp:cNvSpPr/>
      </dsp:nvSpPr>
      <dsp:spPr>
        <a:xfrm>
          <a:off x="0" y="1719"/>
          <a:ext cx="1413538" cy="1762500"/>
        </a:xfrm>
        <a:prstGeom prst="rect">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800" tIns="174096" rIns="74800" bIns="174096" numCol="1" spcCol="1270" anchor="ctr" anchorCtr="0">
          <a:noAutofit/>
        </a:bodyPr>
        <a:lstStyle/>
        <a:p>
          <a:pPr marL="0" lvl="0" indent="0" algn="ctr" defTabSz="1066800">
            <a:lnSpc>
              <a:spcPct val="90000"/>
            </a:lnSpc>
            <a:spcBef>
              <a:spcPct val="0"/>
            </a:spcBef>
            <a:spcAft>
              <a:spcPct val="35000"/>
            </a:spcAft>
            <a:buNone/>
          </a:pPr>
          <a:r>
            <a:rPr lang="en-US" sz="2400" kern="1200"/>
            <a:t>Ask</a:t>
          </a:r>
        </a:p>
      </dsp:txBody>
      <dsp:txXfrm>
        <a:off x="0" y="1719"/>
        <a:ext cx="1413538" cy="1762500"/>
      </dsp:txXfrm>
    </dsp:sp>
    <dsp:sp modelId="{304DB64C-30EB-4992-A256-7610EE1193FB}">
      <dsp:nvSpPr>
        <dsp:cNvPr id="0" name=""/>
        <dsp:cNvSpPr/>
      </dsp:nvSpPr>
      <dsp:spPr>
        <a:xfrm>
          <a:off x="1413538" y="1869970"/>
          <a:ext cx="5654154" cy="1762500"/>
        </a:xfrm>
        <a:prstGeom prst="rect">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09706" tIns="447675" rIns="109706" bIns="447675" numCol="1" spcCol="1270" anchor="ctr" anchorCtr="0">
          <a:noAutofit/>
        </a:bodyPr>
        <a:lstStyle/>
        <a:p>
          <a:pPr marL="0" lvl="0" indent="0" algn="l" defTabSz="844550">
            <a:lnSpc>
              <a:spcPct val="90000"/>
            </a:lnSpc>
            <a:spcBef>
              <a:spcPct val="0"/>
            </a:spcBef>
            <a:spcAft>
              <a:spcPct val="35000"/>
            </a:spcAft>
            <a:buNone/>
          </a:pPr>
          <a:r>
            <a:rPr lang="en-US" sz="1900" kern="1200"/>
            <a:t>Mail in all or part of the fine and court costs;</a:t>
          </a:r>
        </a:p>
      </dsp:txBody>
      <dsp:txXfrm>
        <a:off x="1413538" y="1869970"/>
        <a:ext cx="5654154" cy="1762500"/>
      </dsp:txXfrm>
    </dsp:sp>
    <dsp:sp modelId="{66B6EC5A-AA64-4A85-940A-9BFDC0AFABEC}">
      <dsp:nvSpPr>
        <dsp:cNvPr id="0" name=""/>
        <dsp:cNvSpPr/>
      </dsp:nvSpPr>
      <dsp:spPr>
        <a:xfrm>
          <a:off x="0" y="1869970"/>
          <a:ext cx="1413538" cy="1762500"/>
        </a:xfrm>
        <a:prstGeom prst="rect">
          <a:avLst/>
        </a:prstGeom>
        <a:solidFill>
          <a:schemeClr val="lt1">
            <a:hueOff val="0"/>
            <a:satOff val="0"/>
            <a:lumOff val="0"/>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800" tIns="174096" rIns="74800" bIns="174096" numCol="1" spcCol="1270" anchor="ctr" anchorCtr="0">
          <a:noAutofit/>
        </a:bodyPr>
        <a:lstStyle/>
        <a:p>
          <a:pPr marL="0" lvl="0" indent="0" algn="ctr" defTabSz="1066800">
            <a:lnSpc>
              <a:spcPct val="90000"/>
            </a:lnSpc>
            <a:spcBef>
              <a:spcPct val="0"/>
            </a:spcBef>
            <a:spcAft>
              <a:spcPct val="35000"/>
            </a:spcAft>
            <a:buNone/>
          </a:pPr>
          <a:r>
            <a:rPr lang="en-US" sz="2400" kern="1200" dirty="0"/>
            <a:t>Mail</a:t>
          </a:r>
        </a:p>
      </dsp:txBody>
      <dsp:txXfrm>
        <a:off x="0" y="1869970"/>
        <a:ext cx="1413538" cy="1762500"/>
      </dsp:txXfrm>
    </dsp:sp>
    <dsp:sp modelId="{9317FA8A-6775-4358-B91A-82C343DCDB3D}">
      <dsp:nvSpPr>
        <dsp:cNvPr id="0" name=""/>
        <dsp:cNvSpPr/>
      </dsp:nvSpPr>
      <dsp:spPr>
        <a:xfrm>
          <a:off x="1413538" y="3738221"/>
          <a:ext cx="5654154" cy="1762500"/>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09706" tIns="447675" rIns="109706" bIns="447675" numCol="1" spcCol="1270" anchor="t" anchorCtr="0">
          <a:noAutofit/>
        </a:bodyPr>
        <a:lstStyle/>
        <a:p>
          <a:pPr marL="0" lvl="0" indent="0" algn="l" defTabSz="844550">
            <a:lnSpc>
              <a:spcPct val="90000"/>
            </a:lnSpc>
            <a:spcBef>
              <a:spcPct val="0"/>
            </a:spcBef>
            <a:spcAft>
              <a:spcPct val="35000"/>
            </a:spcAft>
            <a:buNone/>
          </a:pPr>
          <a:r>
            <a:rPr lang="en-US" sz="1900" kern="1200"/>
            <a:t>Appear in person at the window and ask what their options are; </a:t>
          </a:r>
        </a:p>
        <a:p>
          <a:pPr marL="114300" lvl="1" indent="-114300" algn="l" defTabSz="666750">
            <a:lnSpc>
              <a:spcPct val="90000"/>
            </a:lnSpc>
            <a:spcBef>
              <a:spcPct val="0"/>
            </a:spcBef>
            <a:spcAft>
              <a:spcPct val="15000"/>
            </a:spcAft>
            <a:buChar char="•"/>
          </a:pPr>
          <a:r>
            <a:rPr lang="en-US" sz="1500" kern="1200"/>
            <a:t>[continued on next slide]</a:t>
          </a:r>
        </a:p>
      </dsp:txBody>
      <dsp:txXfrm>
        <a:off x="1413538" y="3738221"/>
        <a:ext cx="5654154" cy="1762500"/>
      </dsp:txXfrm>
    </dsp:sp>
    <dsp:sp modelId="{45066DAF-5FE2-49E7-9BE6-C2CC93E9914B}">
      <dsp:nvSpPr>
        <dsp:cNvPr id="0" name=""/>
        <dsp:cNvSpPr/>
      </dsp:nvSpPr>
      <dsp:spPr>
        <a:xfrm>
          <a:off x="0" y="3738221"/>
          <a:ext cx="1413538" cy="1762500"/>
        </a:xfrm>
        <a:prstGeom prst="rect">
          <a:avLst/>
        </a:prstGeom>
        <a:solidFill>
          <a:schemeClr val="lt1">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800" tIns="174096" rIns="74800" bIns="174096" numCol="1" spcCol="1270" anchor="ctr" anchorCtr="0">
          <a:noAutofit/>
        </a:bodyPr>
        <a:lstStyle/>
        <a:p>
          <a:pPr marL="0" lvl="0" indent="0" algn="ctr" defTabSz="1066800">
            <a:lnSpc>
              <a:spcPct val="90000"/>
            </a:lnSpc>
            <a:spcBef>
              <a:spcPct val="0"/>
            </a:spcBef>
            <a:spcAft>
              <a:spcPct val="35000"/>
            </a:spcAft>
            <a:buNone/>
          </a:pPr>
          <a:r>
            <a:rPr lang="en-US" sz="2400" kern="1200" dirty="0"/>
            <a:t>Appear</a:t>
          </a:r>
        </a:p>
      </dsp:txBody>
      <dsp:txXfrm>
        <a:off x="0" y="3738221"/>
        <a:ext cx="1413538" cy="17625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0B052C-09B5-4439-B3A4-33AF38327D68}">
      <dsp:nvSpPr>
        <dsp:cNvPr id="0" name=""/>
        <dsp:cNvSpPr/>
      </dsp:nvSpPr>
      <dsp:spPr>
        <a:xfrm>
          <a:off x="2655077" y="1166767"/>
          <a:ext cx="580195" cy="91440"/>
        </a:xfrm>
        <a:custGeom>
          <a:avLst/>
          <a:gdLst/>
          <a:ahLst/>
          <a:cxnLst/>
          <a:rect l="0" t="0" r="0" b="0"/>
          <a:pathLst>
            <a:path>
              <a:moveTo>
                <a:pt x="0" y="45720"/>
              </a:moveTo>
              <a:lnTo>
                <a:pt x="580195"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929905" y="1209433"/>
        <a:ext cx="30539" cy="6107"/>
      </dsp:txXfrm>
    </dsp:sp>
    <dsp:sp modelId="{CF30A33B-A521-4DB7-9703-BD6CF0C20155}">
      <dsp:nvSpPr>
        <dsp:cNvPr id="0" name=""/>
        <dsp:cNvSpPr/>
      </dsp:nvSpPr>
      <dsp:spPr>
        <a:xfrm>
          <a:off x="1243" y="415797"/>
          <a:ext cx="2655633" cy="1593379"/>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0128" tIns="136592" rIns="130128" bIns="136592" numCol="1" spcCol="1270" anchor="ctr" anchorCtr="0">
          <a:noAutofit/>
        </a:bodyPr>
        <a:lstStyle/>
        <a:p>
          <a:pPr marL="0" lvl="0" indent="0" algn="ctr" defTabSz="1511300">
            <a:lnSpc>
              <a:spcPct val="90000"/>
            </a:lnSpc>
            <a:spcBef>
              <a:spcPct val="0"/>
            </a:spcBef>
            <a:spcAft>
              <a:spcPct val="35000"/>
            </a:spcAft>
            <a:buNone/>
          </a:pPr>
          <a:r>
            <a:rPr lang="en-US" sz="3400" kern="1200"/>
            <a:t>Is that an appearance?</a:t>
          </a:r>
        </a:p>
      </dsp:txBody>
      <dsp:txXfrm>
        <a:off x="1243" y="415797"/>
        <a:ext cx="2655633" cy="1593379"/>
      </dsp:txXfrm>
    </dsp:sp>
    <dsp:sp modelId="{90245B5E-4B48-42E8-B4AA-D57850458D7F}">
      <dsp:nvSpPr>
        <dsp:cNvPr id="0" name=""/>
        <dsp:cNvSpPr/>
      </dsp:nvSpPr>
      <dsp:spPr>
        <a:xfrm>
          <a:off x="2668747" y="2007377"/>
          <a:ext cx="1926741" cy="580195"/>
        </a:xfrm>
        <a:custGeom>
          <a:avLst/>
          <a:gdLst/>
          <a:ahLst/>
          <a:cxnLst/>
          <a:rect l="0" t="0" r="0" b="0"/>
          <a:pathLst>
            <a:path>
              <a:moveTo>
                <a:pt x="1926741" y="0"/>
              </a:moveTo>
              <a:lnTo>
                <a:pt x="1926741" y="307197"/>
              </a:lnTo>
              <a:lnTo>
                <a:pt x="0" y="307197"/>
              </a:lnTo>
              <a:lnTo>
                <a:pt x="0" y="580195"/>
              </a:lnTo>
            </a:path>
          </a:pathLst>
        </a:custGeom>
        <a:noFill/>
        <a:ln w="6350" cap="flat" cmpd="sng" algn="ctr">
          <a:solidFill>
            <a:schemeClr val="accent2">
              <a:hueOff val="-1455363"/>
              <a:satOff val="-83928"/>
              <a:lumOff val="8628"/>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581587" y="2294421"/>
        <a:ext cx="101061" cy="6107"/>
      </dsp:txXfrm>
    </dsp:sp>
    <dsp:sp modelId="{E09C61F3-F6E9-4DD3-B232-DDB1E43FF00E}">
      <dsp:nvSpPr>
        <dsp:cNvPr id="0" name=""/>
        <dsp:cNvSpPr/>
      </dsp:nvSpPr>
      <dsp:spPr>
        <a:xfrm>
          <a:off x="3267672" y="415797"/>
          <a:ext cx="2655633" cy="1593379"/>
        </a:xfrm>
        <a:prstGeom prst="rect">
          <a:avLst/>
        </a:prstGeom>
        <a:solidFill>
          <a:schemeClr val="accent2">
            <a:hueOff val="-727682"/>
            <a:satOff val="-41964"/>
            <a:lumOff val="431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0128" tIns="136592" rIns="130128" bIns="136592" numCol="1" spcCol="1270" anchor="ctr" anchorCtr="0">
          <a:noAutofit/>
        </a:bodyPr>
        <a:lstStyle/>
        <a:p>
          <a:pPr marL="0" lvl="0" indent="0" algn="ctr" defTabSz="1511300">
            <a:lnSpc>
              <a:spcPct val="90000"/>
            </a:lnSpc>
            <a:spcBef>
              <a:spcPct val="0"/>
            </a:spcBef>
            <a:spcAft>
              <a:spcPct val="35000"/>
            </a:spcAft>
            <a:buNone/>
          </a:pPr>
          <a:r>
            <a:rPr lang="en-US" sz="3400" kern="1200"/>
            <a:t>No</a:t>
          </a:r>
        </a:p>
      </dsp:txBody>
      <dsp:txXfrm>
        <a:off x="3267672" y="415797"/>
        <a:ext cx="2655633" cy="1593379"/>
      </dsp:txXfrm>
    </dsp:sp>
    <dsp:sp modelId="{23FD0A9F-54A5-4832-890D-8073AF63C9AB}">
      <dsp:nvSpPr>
        <dsp:cNvPr id="0" name=""/>
        <dsp:cNvSpPr/>
      </dsp:nvSpPr>
      <dsp:spPr>
        <a:xfrm>
          <a:off x="1340931" y="2619972"/>
          <a:ext cx="2655633" cy="1593379"/>
        </a:xfrm>
        <a:prstGeom prst="rect">
          <a:avLst/>
        </a:prstGeom>
        <a:solidFill>
          <a:schemeClr val="accent2">
            <a:hueOff val="-1455363"/>
            <a:satOff val="-83928"/>
            <a:lumOff val="862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0128" tIns="136592" rIns="130128" bIns="136592" numCol="1" spcCol="1270" anchor="ctr" anchorCtr="0">
          <a:noAutofit/>
        </a:bodyPr>
        <a:lstStyle/>
        <a:p>
          <a:pPr marL="0" lvl="0" indent="0" algn="ctr" defTabSz="1511300">
            <a:lnSpc>
              <a:spcPct val="90000"/>
            </a:lnSpc>
            <a:spcBef>
              <a:spcPct val="0"/>
            </a:spcBef>
            <a:spcAft>
              <a:spcPct val="35000"/>
            </a:spcAft>
            <a:buNone/>
          </a:pPr>
          <a:r>
            <a:rPr lang="en-US" sz="3400" kern="1200" dirty="0"/>
            <a:t>What do they have to do?</a:t>
          </a:r>
        </a:p>
      </dsp:txBody>
      <dsp:txXfrm>
        <a:off x="1340931" y="2619972"/>
        <a:ext cx="2655633" cy="159337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5BBBF6-BFEF-4834-AFCD-D33EE7291440}">
      <dsp:nvSpPr>
        <dsp:cNvPr id="0" name=""/>
        <dsp:cNvSpPr/>
      </dsp:nvSpPr>
      <dsp:spPr>
        <a:xfrm>
          <a:off x="7273631" y="2342431"/>
          <a:ext cx="660833" cy="710396"/>
        </a:xfrm>
        <a:custGeom>
          <a:avLst/>
          <a:gdLst/>
          <a:ahLst/>
          <a:cxnLst/>
          <a:rect l="0" t="0" r="0" b="0"/>
          <a:pathLst>
            <a:path>
              <a:moveTo>
                <a:pt x="0" y="0"/>
              </a:moveTo>
              <a:lnTo>
                <a:pt x="330416" y="0"/>
              </a:lnTo>
              <a:lnTo>
                <a:pt x="330416" y="710396"/>
              </a:lnTo>
              <a:lnTo>
                <a:pt x="660833" y="710396"/>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693D33-0C3D-4275-A720-52F58FEB8B89}">
      <dsp:nvSpPr>
        <dsp:cNvPr id="0" name=""/>
        <dsp:cNvSpPr/>
      </dsp:nvSpPr>
      <dsp:spPr>
        <a:xfrm>
          <a:off x="7273631" y="1632034"/>
          <a:ext cx="660833" cy="710396"/>
        </a:xfrm>
        <a:custGeom>
          <a:avLst/>
          <a:gdLst/>
          <a:ahLst/>
          <a:cxnLst/>
          <a:rect l="0" t="0" r="0" b="0"/>
          <a:pathLst>
            <a:path>
              <a:moveTo>
                <a:pt x="0" y="710396"/>
              </a:moveTo>
              <a:lnTo>
                <a:pt x="330416" y="710396"/>
              </a:lnTo>
              <a:lnTo>
                <a:pt x="330416" y="0"/>
              </a:lnTo>
              <a:lnTo>
                <a:pt x="660833" y="0"/>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F3DC5B3-AADF-4B98-9368-0826C8407CC1}">
      <dsp:nvSpPr>
        <dsp:cNvPr id="0" name=""/>
        <dsp:cNvSpPr/>
      </dsp:nvSpPr>
      <dsp:spPr>
        <a:xfrm>
          <a:off x="3308629" y="2296711"/>
          <a:ext cx="660833" cy="91440"/>
        </a:xfrm>
        <a:custGeom>
          <a:avLst/>
          <a:gdLst/>
          <a:ahLst/>
          <a:cxnLst/>
          <a:rect l="0" t="0" r="0" b="0"/>
          <a:pathLst>
            <a:path>
              <a:moveTo>
                <a:pt x="0" y="45720"/>
              </a:moveTo>
              <a:lnTo>
                <a:pt x="660833" y="4572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D293F0-41B3-49FA-90CA-2213582347E1}">
      <dsp:nvSpPr>
        <dsp:cNvPr id="0" name=""/>
        <dsp:cNvSpPr/>
      </dsp:nvSpPr>
      <dsp:spPr>
        <a:xfrm>
          <a:off x="4460" y="1838545"/>
          <a:ext cx="3304168" cy="100777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Can we issue a warrant to arrest the defendant for the underlying offense (such as speeding)?</a:t>
          </a:r>
        </a:p>
      </dsp:txBody>
      <dsp:txXfrm>
        <a:off x="4460" y="1838545"/>
        <a:ext cx="3304168" cy="1007771"/>
      </dsp:txXfrm>
    </dsp:sp>
    <dsp:sp modelId="{2FA5747E-7196-4E1A-B3D9-BFA05DA5BA41}">
      <dsp:nvSpPr>
        <dsp:cNvPr id="0" name=""/>
        <dsp:cNvSpPr/>
      </dsp:nvSpPr>
      <dsp:spPr>
        <a:xfrm>
          <a:off x="3969462" y="1838545"/>
          <a:ext cx="3304168" cy="100777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Yes, but two things must happen first:</a:t>
          </a:r>
        </a:p>
      </dsp:txBody>
      <dsp:txXfrm>
        <a:off x="3969462" y="1838545"/>
        <a:ext cx="3304168" cy="1007771"/>
      </dsp:txXfrm>
    </dsp:sp>
    <dsp:sp modelId="{178698AF-11E1-42A1-9D33-CD07F61D87C9}">
      <dsp:nvSpPr>
        <dsp:cNvPr id="0" name=""/>
        <dsp:cNvSpPr/>
      </dsp:nvSpPr>
      <dsp:spPr>
        <a:xfrm>
          <a:off x="7934464" y="1128149"/>
          <a:ext cx="3304168" cy="100777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(1) Notice to the defendant of a new appearance date within 30 days; and</a:t>
          </a:r>
        </a:p>
      </dsp:txBody>
      <dsp:txXfrm>
        <a:off x="7934464" y="1128149"/>
        <a:ext cx="3304168" cy="1007771"/>
      </dsp:txXfrm>
    </dsp:sp>
    <dsp:sp modelId="{8023EE55-6DF7-4E42-BA0A-CAF87365E659}">
      <dsp:nvSpPr>
        <dsp:cNvPr id="0" name=""/>
        <dsp:cNvSpPr/>
      </dsp:nvSpPr>
      <dsp:spPr>
        <a:xfrm>
          <a:off x="7934464" y="2548941"/>
          <a:ext cx="3304168" cy="100777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(2) A sworn complaint must be filed (the citation is not enough). </a:t>
          </a:r>
        </a:p>
      </dsp:txBody>
      <dsp:txXfrm>
        <a:off x="7934464" y="2548941"/>
        <a:ext cx="3304168" cy="100777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5A966C-C5C8-410F-B502-02A52BAE3AF0}">
      <dsp:nvSpPr>
        <dsp:cNvPr id="0" name=""/>
        <dsp:cNvSpPr/>
      </dsp:nvSpPr>
      <dsp:spPr>
        <a:xfrm>
          <a:off x="1100903" y="0"/>
          <a:ext cx="1078733" cy="107873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2F673301-DA02-4E2F-9D66-666FD8FCADC8}">
      <dsp:nvSpPr>
        <dsp:cNvPr id="0" name=""/>
        <dsp:cNvSpPr/>
      </dsp:nvSpPr>
      <dsp:spPr>
        <a:xfrm>
          <a:off x="0" y="1247812"/>
          <a:ext cx="3082096" cy="15659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90000"/>
            </a:lnSpc>
            <a:spcBef>
              <a:spcPct val="0"/>
            </a:spcBef>
            <a:spcAft>
              <a:spcPct val="35000"/>
            </a:spcAft>
            <a:buNone/>
            <a:defRPr b="1"/>
          </a:pPr>
          <a:r>
            <a:rPr lang="en-US" sz="2800" kern="1200" dirty="0"/>
            <a:t>Can we just go ahead and impose a fine and court costs?  </a:t>
          </a:r>
        </a:p>
      </dsp:txBody>
      <dsp:txXfrm>
        <a:off x="0" y="1247812"/>
        <a:ext cx="3082096" cy="1565972"/>
      </dsp:txXfrm>
    </dsp:sp>
    <dsp:sp modelId="{6798FFDA-9787-49B7-B918-FADF7EB4AC95}">
      <dsp:nvSpPr>
        <dsp:cNvPr id="0" name=""/>
        <dsp:cNvSpPr/>
      </dsp:nvSpPr>
      <dsp:spPr>
        <a:xfrm>
          <a:off x="0" y="3282977"/>
          <a:ext cx="3082096" cy="4859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dirty="0"/>
            <a:t>What if they no-show over and over again?</a:t>
          </a:r>
        </a:p>
      </dsp:txBody>
      <dsp:txXfrm>
        <a:off x="0" y="3282977"/>
        <a:ext cx="3082096" cy="485969"/>
      </dsp:txXfrm>
    </dsp:sp>
    <dsp:sp modelId="{B2BE266A-A73D-4A28-BEF8-2F5D8D7EA77E}">
      <dsp:nvSpPr>
        <dsp:cNvPr id="0" name=""/>
        <dsp:cNvSpPr/>
      </dsp:nvSpPr>
      <dsp:spPr>
        <a:xfrm>
          <a:off x="4636909" y="0"/>
          <a:ext cx="1078733" cy="107873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6B38BBA3-748F-4AC8-A8DB-56CDD5CF0D78}">
      <dsp:nvSpPr>
        <dsp:cNvPr id="0" name=""/>
        <dsp:cNvSpPr/>
      </dsp:nvSpPr>
      <dsp:spPr>
        <a:xfrm>
          <a:off x="3635234" y="1178452"/>
          <a:ext cx="3082096" cy="1849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90000"/>
            </a:lnSpc>
            <a:spcBef>
              <a:spcPct val="0"/>
            </a:spcBef>
            <a:spcAft>
              <a:spcPct val="35000"/>
            </a:spcAft>
            <a:buNone/>
            <a:defRPr b="1"/>
          </a:pPr>
          <a:r>
            <a:rPr lang="en-US" sz="2800" kern="1200" dirty="0"/>
            <a:t>NO!  A defendant NEVER owes a fine or court costs until they:</a:t>
          </a:r>
        </a:p>
      </dsp:txBody>
      <dsp:txXfrm>
        <a:off x="3635234" y="1178452"/>
        <a:ext cx="3082096" cy="1849459"/>
      </dsp:txXfrm>
    </dsp:sp>
    <dsp:sp modelId="{786FCEC0-FD46-4092-B80C-BCE1006A0BEE}">
      <dsp:nvSpPr>
        <dsp:cNvPr id="0" name=""/>
        <dsp:cNvSpPr/>
      </dsp:nvSpPr>
      <dsp:spPr>
        <a:xfrm>
          <a:off x="3635234" y="2953838"/>
          <a:ext cx="3082096" cy="15343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pPr>
          <a:r>
            <a:rPr lang="en-US" sz="2000" kern="1200" dirty="0"/>
            <a:t>Plead guilty or nolo contendere; or </a:t>
          </a:r>
        </a:p>
        <a:p>
          <a:pPr marL="0" lvl="0" indent="0" algn="ctr" defTabSz="889000">
            <a:lnSpc>
              <a:spcPct val="90000"/>
            </a:lnSpc>
            <a:spcBef>
              <a:spcPct val="0"/>
            </a:spcBef>
            <a:spcAft>
              <a:spcPct val="35000"/>
            </a:spcAft>
            <a:buNone/>
          </a:pPr>
          <a:r>
            <a:rPr lang="en-US" sz="2000" kern="1200" dirty="0"/>
            <a:t>Are proven guilty beyond a reasonable doubt by the state at trial.</a:t>
          </a:r>
        </a:p>
      </dsp:txBody>
      <dsp:txXfrm>
        <a:off x="3635234" y="2953838"/>
        <a:ext cx="3082096" cy="1534337"/>
      </dsp:txXfrm>
    </dsp:sp>
    <dsp:sp modelId="{DF165C6C-7C73-4839-A39E-1841E9615CE8}">
      <dsp:nvSpPr>
        <dsp:cNvPr id="0" name=""/>
        <dsp:cNvSpPr/>
      </dsp:nvSpPr>
      <dsp:spPr>
        <a:xfrm>
          <a:off x="8287229" y="0"/>
          <a:ext cx="1078733" cy="107873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A424E959-DBF1-4761-885D-929D3963B5AC}">
      <dsp:nvSpPr>
        <dsp:cNvPr id="0" name=""/>
        <dsp:cNvSpPr/>
      </dsp:nvSpPr>
      <dsp:spPr>
        <a:xfrm>
          <a:off x="7271060" y="1233060"/>
          <a:ext cx="3082096" cy="16412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90000"/>
            </a:lnSpc>
            <a:spcBef>
              <a:spcPct val="0"/>
            </a:spcBef>
            <a:spcAft>
              <a:spcPct val="35000"/>
            </a:spcAft>
            <a:buNone/>
            <a:defRPr b="1"/>
          </a:pPr>
          <a:r>
            <a:rPr lang="en-US" sz="2800" kern="1200" dirty="0"/>
            <a:t>So this is NOT an option! </a:t>
          </a:r>
        </a:p>
      </dsp:txBody>
      <dsp:txXfrm>
        <a:off x="7271060" y="1233060"/>
        <a:ext cx="3082096" cy="1641232"/>
      </dsp:txXfrm>
    </dsp:sp>
    <dsp:sp modelId="{B969076C-4491-47AE-809A-C4547D220E8C}">
      <dsp:nvSpPr>
        <dsp:cNvPr id="0" name=""/>
        <dsp:cNvSpPr/>
      </dsp:nvSpPr>
      <dsp:spPr>
        <a:xfrm>
          <a:off x="7257252" y="3432957"/>
          <a:ext cx="3082096" cy="485969"/>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169921" cy="481726"/>
          </a:xfrm>
          <a:prstGeom prst="rect">
            <a:avLst/>
          </a:prstGeom>
        </p:spPr>
        <p:txBody>
          <a:bodyPr vert="horz" lIns="96641" tIns="48320" rIns="96641" bIns="48320" rtlCol="0"/>
          <a:lstStyle>
            <a:lvl1pPr algn="l">
              <a:defRPr sz="1200"/>
            </a:lvl1pPr>
          </a:lstStyle>
          <a:p>
            <a:endParaRPr lang="en-US"/>
          </a:p>
        </p:txBody>
      </p:sp>
      <p:sp>
        <p:nvSpPr>
          <p:cNvPr id="3" name="Date Placeholder 2"/>
          <p:cNvSpPr>
            <a:spLocks noGrp="1"/>
          </p:cNvSpPr>
          <p:nvPr>
            <p:ph type="dt" sz="quarter" idx="1"/>
          </p:nvPr>
        </p:nvSpPr>
        <p:spPr>
          <a:xfrm>
            <a:off x="4143590" y="2"/>
            <a:ext cx="3169921" cy="481726"/>
          </a:xfrm>
          <a:prstGeom prst="rect">
            <a:avLst/>
          </a:prstGeom>
        </p:spPr>
        <p:txBody>
          <a:bodyPr vert="horz" lIns="96641" tIns="48320" rIns="96641" bIns="48320" rtlCol="0"/>
          <a:lstStyle>
            <a:lvl1pPr algn="r">
              <a:defRPr sz="1200"/>
            </a:lvl1pPr>
          </a:lstStyle>
          <a:p>
            <a:fld id="{CBA97FD2-74BC-4FC8-B2B8-B624859B8304}" type="datetimeFigureOut">
              <a:rPr lang="en-US" smtClean="0"/>
              <a:t>1/5/2022</a:t>
            </a:fld>
            <a:endParaRPr lang="en-US"/>
          </a:p>
        </p:txBody>
      </p:sp>
      <p:sp>
        <p:nvSpPr>
          <p:cNvPr id="4" name="Footer Placeholder 3"/>
          <p:cNvSpPr>
            <a:spLocks noGrp="1"/>
          </p:cNvSpPr>
          <p:nvPr>
            <p:ph type="ftr" sz="quarter" idx="2"/>
          </p:nvPr>
        </p:nvSpPr>
        <p:spPr>
          <a:xfrm>
            <a:off x="2" y="9119475"/>
            <a:ext cx="3169921" cy="481725"/>
          </a:xfrm>
          <a:prstGeom prst="rect">
            <a:avLst/>
          </a:prstGeom>
        </p:spPr>
        <p:txBody>
          <a:bodyPr vert="horz" lIns="96641" tIns="48320" rIns="96641" bIns="48320" rtlCol="0" anchor="b"/>
          <a:lstStyle>
            <a:lvl1pPr algn="l">
              <a:defRPr sz="1200"/>
            </a:lvl1pPr>
          </a:lstStyle>
          <a:p>
            <a:endParaRPr lang="en-US"/>
          </a:p>
        </p:txBody>
      </p:sp>
      <p:sp>
        <p:nvSpPr>
          <p:cNvPr id="5" name="Slide Number Placeholder 4"/>
          <p:cNvSpPr>
            <a:spLocks noGrp="1"/>
          </p:cNvSpPr>
          <p:nvPr>
            <p:ph type="sldNum" sz="quarter" idx="3"/>
          </p:nvPr>
        </p:nvSpPr>
        <p:spPr>
          <a:xfrm>
            <a:off x="4143590" y="9119475"/>
            <a:ext cx="3169921" cy="481725"/>
          </a:xfrm>
          <a:prstGeom prst="rect">
            <a:avLst/>
          </a:prstGeom>
        </p:spPr>
        <p:txBody>
          <a:bodyPr vert="horz" lIns="96641" tIns="48320" rIns="96641" bIns="48320" rtlCol="0" anchor="b"/>
          <a:lstStyle>
            <a:lvl1pPr algn="r">
              <a:defRPr sz="1200"/>
            </a:lvl1pPr>
          </a:lstStyle>
          <a:p>
            <a:fld id="{30B696C3-7613-4030-B177-119DF174A6D7}" type="slidenum">
              <a:rPr lang="en-US" smtClean="0"/>
              <a:t>‹#›</a:t>
            </a:fld>
            <a:endParaRPr lang="en-US"/>
          </a:p>
        </p:txBody>
      </p:sp>
    </p:spTree>
    <p:extLst>
      <p:ext uri="{BB962C8B-B14F-4D97-AF65-F5344CB8AC3E}">
        <p14:creationId xmlns:p14="http://schemas.microsoft.com/office/powerpoint/2010/main" val="39319300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810" cy="481370"/>
          </a:xfrm>
          <a:prstGeom prst="rect">
            <a:avLst/>
          </a:prstGeom>
        </p:spPr>
        <p:txBody>
          <a:bodyPr vert="horz" lIns="94700" tIns="47350" rIns="94700" bIns="47350" rtlCol="0"/>
          <a:lstStyle>
            <a:lvl1pPr algn="l">
              <a:defRPr sz="1200"/>
            </a:lvl1pPr>
          </a:lstStyle>
          <a:p>
            <a:endParaRPr lang="en-US"/>
          </a:p>
        </p:txBody>
      </p:sp>
      <p:sp>
        <p:nvSpPr>
          <p:cNvPr id="3" name="Date Placeholder 2"/>
          <p:cNvSpPr>
            <a:spLocks noGrp="1"/>
          </p:cNvSpPr>
          <p:nvPr>
            <p:ph type="dt" idx="1"/>
          </p:nvPr>
        </p:nvSpPr>
        <p:spPr>
          <a:xfrm>
            <a:off x="4143738" y="0"/>
            <a:ext cx="3169810" cy="481370"/>
          </a:xfrm>
          <a:prstGeom prst="rect">
            <a:avLst/>
          </a:prstGeom>
        </p:spPr>
        <p:txBody>
          <a:bodyPr vert="horz" lIns="94700" tIns="47350" rIns="94700" bIns="47350" rtlCol="0"/>
          <a:lstStyle>
            <a:lvl1pPr algn="r">
              <a:defRPr sz="1200"/>
            </a:lvl1pPr>
          </a:lstStyle>
          <a:p>
            <a:fld id="{4BD9DCF5-327A-47B8-AF05-087B2469A361}" type="datetimeFigureOut">
              <a:rPr lang="en-US" smtClean="0"/>
              <a:t>1/5/2022</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4700" tIns="47350" rIns="94700" bIns="47350" rtlCol="0" anchor="ctr"/>
          <a:lstStyle/>
          <a:p>
            <a:endParaRPr lang="en-US"/>
          </a:p>
        </p:txBody>
      </p:sp>
      <p:sp>
        <p:nvSpPr>
          <p:cNvPr id="5" name="Notes Placeholder 4"/>
          <p:cNvSpPr>
            <a:spLocks noGrp="1"/>
          </p:cNvSpPr>
          <p:nvPr>
            <p:ph type="body" sz="quarter" idx="3"/>
          </p:nvPr>
        </p:nvSpPr>
        <p:spPr>
          <a:xfrm>
            <a:off x="730859" y="4620496"/>
            <a:ext cx="5853482" cy="3780555"/>
          </a:xfrm>
          <a:prstGeom prst="rect">
            <a:avLst/>
          </a:prstGeom>
        </p:spPr>
        <p:txBody>
          <a:bodyPr vert="horz" lIns="94700" tIns="47350" rIns="94700" bIns="4735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19831"/>
            <a:ext cx="3169810" cy="481370"/>
          </a:xfrm>
          <a:prstGeom prst="rect">
            <a:avLst/>
          </a:prstGeom>
        </p:spPr>
        <p:txBody>
          <a:bodyPr vert="horz" lIns="94700" tIns="47350" rIns="94700" bIns="47350" rtlCol="0" anchor="b"/>
          <a:lstStyle>
            <a:lvl1pPr algn="l">
              <a:defRPr sz="1200"/>
            </a:lvl1pPr>
          </a:lstStyle>
          <a:p>
            <a:endParaRPr lang="en-US"/>
          </a:p>
        </p:txBody>
      </p:sp>
      <p:sp>
        <p:nvSpPr>
          <p:cNvPr id="7" name="Slide Number Placeholder 6"/>
          <p:cNvSpPr>
            <a:spLocks noGrp="1"/>
          </p:cNvSpPr>
          <p:nvPr>
            <p:ph type="sldNum" sz="quarter" idx="5"/>
          </p:nvPr>
        </p:nvSpPr>
        <p:spPr>
          <a:xfrm>
            <a:off x="4143738" y="9119831"/>
            <a:ext cx="3169810" cy="481370"/>
          </a:xfrm>
          <a:prstGeom prst="rect">
            <a:avLst/>
          </a:prstGeom>
        </p:spPr>
        <p:txBody>
          <a:bodyPr vert="horz" lIns="94700" tIns="47350" rIns="94700" bIns="47350" rtlCol="0" anchor="b"/>
          <a:lstStyle>
            <a:lvl1pPr algn="r">
              <a:defRPr sz="1200"/>
            </a:lvl1pPr>
          </a:lstStyle>
          <a:p>
            <a:fld id="{A94595D1-47C8-4C95-ABFF-A5D809CAB338}" type="slidenum">
              <a:rPr lang="en-US" smtClean="0"/>
              <a:t>‹#›</a:t>
            </a:fld>
            <a:endParaRPr lang="en-US"/>
          </a:p>
        </p:txBody>
      </p:sp>
    </p:spTree>
    <p:extLst>
      <p:ext uri="{BB962C8B-B14F-4D97-AF65-F5344CB8AC3E}">
        <p14:creationId xmlns:p14="http://schemas.microsoft.com/office/powerpoint/2010/main" val="4163376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43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cs typeface="Arial" charset="0"/>
              </a:defRPr>
            </a:lvl1pPr>
            <a:lvl2pPr marL="762429" indent="-293243" eaLnBrk="0" hangingPunct="0">
              <a:defRPr sz="2400">
                <a:solidFill>
                  <a:schemeClr val="tx1"/>
                </a:solidFill>
                <a:latin typeface="Times New Roman" charset="0"/>
                <a:cs typeface="Arial" charset="0"/>
              </a:defRPr>
            </a:lvl2pPr>
            <a:lvl3pPr marL="1172970" indent="-234594" eaLnBrk="0" hangingPunct="0">
              <a:defRPr sz="2400">
                <a:solidFill>
                  <a:schemeClr val="tx1"/>
                </a:solidFill>
                <a:latin typeface="Times New Roman" charset="0"/>
                <a:cs typeface="Arial" charset="0"/>
              </a:defRPr>
            </a:lvl3pPr>
            <a:lvl4pPr marL="1642159" indent="-234594" eaLnBrk="0" hangingPunct="0">
              <a:defRPr sz="2400">
                <a:solidFill>
                  <a:schemeClr val="tx1"/>
                </a:solidFill>
                <a:latin typeface="Times New Roman" charset="0"/>
                <a:cs typeface="Arial" charset="0"/>
              </a:defRPr>
            </a:lvl4pPr>
            <a:lvl5pPr marL="2111347" indent="-234594" eaLnBrk="0" hangingPunct="0">
              <a:defRPr sz="2400">
                <a:solidFill>
                  <a:schemeClr val="tx1"/>
                </a:solidFill>
                <a:latin typeface="Times New Roman" charset="0"/>
                <a:cs typeface="Arial" charset="0"/>
              </a:defRPr>
            </a:lvl5pPr>
            <a:lvl6pPr marL="2580535" indent="-234594" eaLnBrk="0" fontAlgn="base" hangingPunct="0">
              <a:spcBef>
                <a:spcPct val="0"/>
              </a:spcBef>
              <a:spcAft>
                <a:spcPct val="0"/>
              </a:spcAft>
              <a:defRPr sz="2400">
                <a:solidFill>
                  <a:schemeClr val="tx1"/>
                </a:solidFill>
                <a:latin typeface="Times New Roman" charset="0"/>
                <a:cs typeface="Arial" charset="0"/>
              </a:defRPr>
            </a:lvl6pPr>
            <a:lvl7pPr marL="3049722" indent="-234594" eaLnBrk="0" fontAlgn="base" hangingPunct="0">
              <a:spcBef>
                <a:spcPct val="0"/>
              </a:spcBef>
              <a:spcAft>
                <a:spcPct val="0"/>
              </a:spcAft>
              <a:defRPr sz="2400">
                <a:solidFill>
                  <a:schemeClr val="tx1"/>
                </a:solidFill>
                <a:latin typeface="Times New Roman" charset="0"/>
                <a:cs typeface="Arial" charset="0"/>
              </a:defRPr>
            </a:lvl7pPr>
            <a:lvl8pPr marL="3518911" indent="-234594" eaLnBrk="0" fontAlgn="base" hangingPunct="0">
              <a:spcBef>
                <a:spcPct val="0"/>
              </a:spcBef>
              <a:spcAft>
                <a:spcPct val="0"/>
              </a:spcAft>
              <a:defRPr sz="2400">
                <a:solidFill>
                  <a:schemeClr val="tx1"/>
                </a:solidFill>
                <a:latin typeface="Times New Roman" charset="0"/>
                <a:cs typeface="Arial" charset="0"/>
              </a:defRPr>
            </a:lvl8pPr>
            <a:lvl9pPr marL="3988100" indent="-234594" eaLnBrk="0" fontAlgn="base" hangingPunct="0">
              <a:spcBef>
                <a:spcPct val="0"/>
              </a:spcBef>
              <a:spcAft>
                <a:spcPct val="0"/>
              </a:spcAft>
              <a:defRPr sz="2400">
                <a:solidFill>
                  <a:schemeClr val="tx1"/>
                </a:solidFill>
                <a:latin typeface="Times New Roman" charset="0"/>
                <a:cs typeface="Arial" charset="0"/>
              </a:defRPr>
            </a:lvl9pPr>
          </a:lstStyle>
          <a:p>
            <a:pPr eaLnBrk="1" hangingPunct="1"/>
            <a:fld id="{6D0EBA06-54F7-4042-B3EE-496B3AE6E1AF}" type="slidenum">
              <a:rPr lang="en-US" altLang="en-US" sz="1100">
                <a:solidFill>
                  <a:prstClr val="black"/>
                </a:solidFill>
              </a:rPr>
              <a:pPr eaLnBrk="1" hangingPunct="1"/>
              <a:t>67</a:t>
            </a:fld>
            <a:endParaRPr lang="en-US" altLang="en-US" sz="1100">
              <a:solidFill>
                <a:prstClr val="black"/>
              </a:solidFill>
            </a:endParaRPr>
          </a:p>
        </p:txBody>
      </p:sp>
    </p:spTree>
    <p:extLst>
      <p:ext uri="{BB962C8B-B14F-4D97-AF65-F5344CB8AC3E}">
        <p14:creationId xmlns:p14="http://schemas.microsoft.com/office/powerpoint/2010/main" val="1747141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43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cs typeface="Arial" charset="0"/>
              </a:defRPr>
            </a:lvl1pPr>
            <a:lvl2pPr marL="762429" indent="-293243" eaLnBrk="0" hangingPunct="0">
              <a:defRPr sz="2400">
                <a:solidFill>
                  <a:schemeClr val="tx1"/>
                </a:solidFill>
                <a:latin typeface="Times New Roman" charset="0"/>
                <a:cs typeface="Arial" charset="0"/>
              </a:defRPr>
            </a:lvl2pPr>
            <a:lvl3pPr marL="1172970" indent="-234594" eaLnBrk="0" hangingPunct="0">
              <a:defRPr sz="2400">
                <a:solidFill>
                  <a:schemeClr val="tx1"/>
                </a:solidFill>
                <a:latin typeface="Times New Roman" charset="0"/>
                <a:cs typeface="Arial" charset="0"/>
              </a:defRPr>
            </a:lvl3pPr>
            <a:lvl4pPr marL="1642159" indent="-234594" eaLnBrk="0" hangingPunct="0">
              <a:defRPr sz="2400">
                <a:solidFill>
                  <a:schemeClr val="tx1"/>
                </a:solidFill>
                <a:latin typeface="Times New Roman" charset="0"/>
                <a:cs typeface="Arial" charset="0"/>
              </a:defRPr>
            </a:lvl4pPr>
            <a:lvl5pPr marL="2111347" indent="-234594" eaLnBrk="0" hangingPunct="0">
              <a:defRPr sz="2400">
                <a:solidFill>
                  <a:schemeClr val="tx1"/>
                </a:solidFill>
                <a:latin typeface="Times New Roman" charset="0"/>
                <a:cs typeface="Arial" charset="0"/>
              </a:defRPr>
            </a:lvl5pPr>
            <a:lvl6pPr marL="2580535" indent="-234594" eaLnBrk="0" fontAlgn="base" hangingPunct="0">
              <a:spcBef>
                <a:spcPct val="0"/>
              </a:spcBef>
              <a:spcAft>
                <a:spcPct val="0"/>
              </a:spcAft>
              <a:defRPr sz="2400">
                <a:solidFill>
                  <a:schemeClr val="tx1"/>
                </a:solidFill>
                <a:latin typeface="Times New Roman" charset="0"/>
                <a:cs typeface="Arial" charset="0"/>
              </a:defRPr>
            </a:lvl6pPr>
            <a:lvl7pPr marL="3049722" indent="-234594" eaLnBrk="0" fontAlgn="base" hangingPunct="0">
              <a:spcBef>
                <a:spcPct val="0"/>
              </a:spcBef>
              <a:spcAft>
                <a:spcPct val="0"/>
              </a:spcAft>
              <a:defRPr sz="2400">
                <a:solidFill>
                  <a:schemeClr val="tx1"/>
                </a:solidFill>
                <a:latin typeface="Times New Roman" charset="0"/>
                <a:cs typeface="Arial" charset="0"/>
              </a:defRPr>
            </a:lvl7pPr>
            <a:lvl8pPr marL="3518911" indent="-234594" eaLnBrk="0" fontAlgn="base" hangingPunct="0">
              <a:spcBef>
                <a:spcPct val="0"/>
              </a:spcBef>
              <a:spcAft>
                <a:spcPct val="0"/>
              </a:spcAft>
              <a:defRPr sz="2400">
                <a:solidFill>
                  <a:schemeClr val="tx1"/>
                </a:solidFill>
                <a:latin typeface="Times New Roman" charset="0"/>
                <a:cs typeface="Arial" charset="0"/>
              </a:defRPr>
            </a:lvl8pPr>
            <a:lvl9pPr marL="3988100" indent="-234594" eaLnBrk="0" fontAlgn="base" hangingPunct="0">
              <a:spcBef>
                <a:spcPct val="0"/>
              </a:spcBef>
              <a:spcAft>
                <a:spcPct val="0"/>
              </a:spcAft>
              <a:defRPr sz="2400">
                <a:solidFill>
                  <a:schemeClr val="tx1"/>
                </a:solidFill>
                <a:latin typeface="Times New Roman" charset="0"/>
                <a:cs typeface="Arial" charset="0"/>
              </a:defRPr>
            </a:lvl9pPr>
          </a:lstStyle>
          <a:p>
            <a:pPr eaLnBrk="1" hangingPunct="1"/>
            <a:fld id="{6D0EBA06-54F7-4042-B3EE-496B3AE6E1AF}" type="slidenum">
              <a:rPr lang="en-US" altLang="en-US" sz="1100">
                <a:solidFill>
                  <a:prstClr val="black"/>
                </a:solidFill>
              </a:rPr>
              <a:pPr eaLnBrk="1" hangingPunct="1"/>
              <a:t>68</a:t>
            </a:fld>
            <a:endParaRPr lang="en-US" altLang="en-US" sz="1100">
              <a:solidFill>
                <a:prstClr val="black"/>
              </a:solidFill>
            </a:endParaRPr>
          </a:p>
        </p:txBody>
      </p:sp>
    </p:spTree>
    <p:extLst>
      <p:ext uri="{BB962C8B-B14F-4D97-AF65-F5344CB8AC3E}">
        <p14:creationId xmlns:p14="http://schemas.microsoft.com/office/powerpoint/2010/main" val="1975326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CCC8F-E5DE-4008-B5A1-AF97039560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5C0615-9225-4A84-BABF-C5DC417A81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8470D7-A139-4092-8C6E-180C8BFDC8C9}"/>
              </a:ext>
            </a:extLst>
          </p:cNvPr>
          <p:cNvSpPr>
            <a:spLocks noGrp="1"/>
          </p:cNvSpPr>
          <p:nvPr>
            <p:ph type="dt" sz="half" idx="10"/>
          </p:nvPr>
        </p:nvSpPr>
        <p:spPr/>
        <p:txBody>
          <a:bodyPr/>
          <a:lstStyle/>
          <a:p>
            <a:fld id="{48A87A34-81AB-432B-8DAE-1953F412C126}" type="datetimeFigureOut">
              <a:rPr lang="en-US" smtClean="0"/>
              <a:t>1/5/2022</a:t>
            </a:fld>
            <a:endParaRPr lang="en-US" dirty="0"/>
          </a:p>
        </p:txBody>
      </p:sp>
      <p:sp>
        <p:nvSpPr>
          <p:cNvPr id="5" name="Footer Placeholder 4">
            <a:extLst>
              <a:ext uri="{FF2B5EF4-FFF2-40B4-BE49-F238E27FC236}">
                <a16:creationId xmlns:a16="http://schemas.microsoft.com/office/drawing/2014/main" id="{0FFFEC3B-4D93-41AD-9FE8-22EE8DA8417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90BE80-9FB8-4445-AAEA-C80393FC28A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69846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A7595-C522-4FFF-B7D9-8970B383AD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016BA3-5A60-4947-A52F-5417BD5176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0D5CF5-250A-4996-881B-ECCF39D5964C}"/>
              </a:ext>
            </a:extLst>
          </p:cNvPr>
          <p:cNvSpPr>
            <a:spLocks noGrp="1"/>
          </p:cNvSpPr>
          <p:nvPr>
            <p:ph type="dt" sz="half" idx="10"/>
          </p:nvPr>
        </p:nvSpPr>
        <p:spPr/>
        <p:txBody>
          <a:bodyPr/>
          <a:lstStyle/>
          <a:p>
            <a:fld id="{48A87A34-81AB-432B-8DAE-1953F412C126}" type="datetimeFigureOut">
              <a:rPr lang="en-US" smtClean="0"/>
              <a:t>1/5/2022</a:t>
            </a:fld>
            <a:endParaRPr lang="en-US" dirty="0"/>
          </a:p>
        </p:txBody>
      </p:sp>
      <p:sp>
        <p:nvSpPr>
          <p:cNvPr id="5" name="Footer Placeholder 4">
            <a:extLst>
              <a:ext uri="{FF2B5EF4-FFF2-40B4-BE49-F238E27FC236}">
                <a16:creationId xmlns:a16="http://schemas.microsoft.com/office/drawing/2014/main" id="{02A6A63A-07D6-4D7E-A496-A5AC0E8366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5C5A3E5-DC27-4C7D-843B-AC222B7CADD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45021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39A688-85FC-4BD3-AB7F-98641047853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FE1799F-D315-4487-B485-E2820897CB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DA7C8F-F16E-41B5-A8AB-47F5D53DC2F7}"/>
              </a:ext>
            </a:extLst>
          </p:cNvPr>
          <p:cNvSpPr>
            <a:spLocks noGrp="1"/>
          </p:cNvSpPr>
          <p:nvPr>
            <p:ph type="dt" sz="half" idx="10"/>
          </p:nvPr>
        </p:nvSpPr>
        <p:spPr/>
        <p:txBody>
          <a:bodyPr/>
          <a:lstStyle/>
          <a:p>
            <a:fld id="{48A87A34-81AB-432B-8DAE-1953F412C126}" type="datetimeFigureOut">
              <a:rPr lang="en-US" smtClean="0"/>
              <a:t>1/5/2022</a:t>
            </a:fld>
            <a:endParaRPr lang="en-US" dirty="0"/>
          </a:p>
        </p:txBody>
      </p:sp>
      <p:sp>
        <p:nvSpPr>
          <p:cNvPr id="5" name="Footer Placeholder 4">
            <a:extLst>
              <a:ext uri="{FF2B5EF4-FFF2-40B4-BE49-F238E27FC236}">
                <a16:creationId xmlns:a16="http://schemas.microsoft.com/office/drawing/2014/main" id="{C91E50AA-557E-4E7A-A406-CDEE0006146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E60E7B0-5BF3-4B4E-B4FC-4A213B67E6A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2140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98FD1-A701-4494-A7D5-7A6240705345}"/>
              </a:ext>
            </a:extLst>
          </p:cNvPr>
          <p:cNvSpPr>
            <a:spLocks noGrp="1"/>
          </p:cNvSpPr>
          <p:nvPr>
            <p:ph type="title"/>
          </p:nvPr>
        </p:nvSpPr>
        <p:spPr/>
        <p:txBody>
          <a:bodyPr/>
          <a:lstStyle/>
          <a:p>
            <a:r>
              <a:rPr lang="en-US"/>
              <a:t>Click to edit Master title style</a:t>
            </a:r>
          </a:p>
        </p:txBody>
      </p:sp>
      <p:sp>
        <p:nvSpPr>
          <p:cNvPr id="3" name="Text Placeholder 2">
            <a:extLst>
              <a:ext uri="{FF2B5EF4-FFF2-40B4-BE49-F238E27FC236}">
                <a16:creationId xmlns:a16="http://schemas.microsoft.com/office/drawing/2014/main" id="{14177550-28DD-41D4-9B98-00EA17E05B37}"/>
              </a:ext>
            </a:extLst>
          </p:cNvPr>
          <p:cNvSpPr>
            <a:spLocks noGrp="1"/>
          </p:cNvSpPr>
          <p:nvPr>
            <p:ph type="body"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95A3EA-7437-48F5-A5B2-17355E5EA89E}"/>
              </a:ext>
            </a:extLst>
          </p:cNvPr>
          <p:cNvSpPr>
            <a:spLocks noGrp="1"/>
          </p:cNvSpPr>
          <p:nvPr>
            <p:ph type="dt" sz="half" idx="10"/>
          </p:nvPr>
        </p:nvSpPr>
        <p:spPr/>
        <p:txBody>
          <a:bodyPr/>
          <a:lstStyle/>
          <a:p>
            <a:fld id="{B61BEF0D-F0BB-DE4B-95CE-6DB70DBA9567}" type="datetimeFigureOut">
              <a:rPr lang="en-US" smtClean="0"/>
              <a:pPr/>
              <a:t>1/5/2022</a:t>
            </a:fld>
            <a:endParaRPr lang="en-US" dirty="0"/>
          </a:p>
        </p:txBody>
      </p:sp>
      <p:sp>
        <p:nvSpPr>
          <p:cNvPr id="5" name="Footer Placeholder 4">
            <a:extLst>
              <a:ext uri="{FF2B5EF4-FFF2-40B4-BE49-F238E27FC236}">
                <a16:creationId xmlns:a16="http://schemas.microsoft.com/office/drawing/2014/main" id="{52F6D3FD-8273-4A5A-8989-810E41C15CA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DAE1DB6-1462-4F75-9785-BE2B485645BA}"/>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440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980EC-9A43-4195-A388-F75C119657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456A09-8FF9-4BBE-8A1C-5D810976845E}"/>
              </a:ext>
            </a:extLst>
          </p:cNvPr>
          <p:cNvSpPr>
            <a:spLocks noGrp="1"/>
          </p:cNvSpPr>
          <p:nvPr>
            <p:ph idx="1"/>
          </p:nvPr>
        </p:nvSpPr>
        <p:spPr/>
        <p:txBody>
          <a:bodyPr>
            <a:normAutofit/>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5F04040-2A9A-45E3-9414-2F1E3FD84BB7}"/>
              </a:ext>
            </a:extLst>
          </p:cNvPr>
          <p:cNvSpPr>
            <a:spLocks noGrp="1"/>
          </p:cNvSpPr>
          <p:nvPr>
            <p:ph type="dt" sz="half" idx="10"/>
          </p:nvPr>
        </p:nvSpPr>
        <p:spPr/>
        <p:txBody>
          <a:bodyPr/>
          <a:lstStyle/>
          <a:p>
            <a:fld id="{48A87A34-81AB-432B-8DAE-1953F412C126}" type="datetimeFigureOut">
              <a:rPr lang="en-US" smtClean="0"/>
              <a:t>1/5/2022</a:t>
            </a:fld>
            <a:endParaRPr lang="en-US" dirty="0"/>
          </a:p>
        </p:txBody>
      </p:sp>
      <p:sp>
        <p:nvSpPr>
          <p:cNvPr id="5" name="Footer Placeholder 4">
            <a:extLst>
              <a:ext uri="{FF2B5EF4-FFF2-40B4-BE49-F238E27FC236}">
                <a16:creationId xmlns:a16="http://schemas.microsoft.com/office/drawing/2014/main" id="{9C8A7BED-2812-4061-9A93-081A5AEEA67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7939A23-D3C2-4FBD-B456-A4748FB508A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94093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F4A76-C64A-4D77-98DE-8FB1856EC4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5A3E0F-E938-4B89-8C90-5103764E41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98CD53-69AC-4629-864E-0FB3F016776F}"/>
              </a:ext>
            </a:extLst>
          </p:cNvPr>
          <p:cNvSpPr>
            <a:spLocks noGrp="1"/>
          </p:cNvSpPr>
          <p:nvPr>
            <p:ph type="dt" sz="half" idx="10"/>
          </p:nvPr>
        </p:nvSpPr>
        <p:spPr/>
        <p:txBody>
          <a:bodyPr/>
          <a:lstStyle/>
          <a:p>
            <a:fld id="{48A87A34-81AB-432B-8DAE-1953F412C126}" type="datetimeFigureOut">
              <a:rPr lang="en-US" smtClean="0"/>
              <a:t>1/5/2022</a:t>
            </a:fld>
            <a:endParaRPr lang="en-US" dirty="0"/>
          </a:p>
        </p:txBody>
      </p:sp>
      <p:sp>
        <p:nvSpPr>
          <p:cNvPr id="5" name="Footer Placeholder 4">
            <a:extLst>
              <a:ext uri="{FF2B5EF4-FFF2-40B4-BE49-F238E27FC236}">
                <a16:creationId xmlns:a16="http://schemas.microsoft.com/office/drawing/2014/main" id="{B5EA3346-4256-4D6C-A2A9-03B6C910A1B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81C4E05-1C6D-46DC-BAD8-D337FF99D2C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50529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C7B47-109C-4833-B18A-6FA0A771FE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1FAD7E-15F6-45E7-9D4D-5AE5250F00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BA19C1-5F54-4CBB-A000-09091490DD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1AD9775-C620-4268-A1F5-CA7E7E157A08}"/>
              </a:ext>
            </a:extLst>
          </p:cNvPr>
          <p:cNvSpPr>
            <a:spLocks noGrp="1"/>
          </p:cNvSpPr>
          <p:nvPr>
            <p:ph type="dt" sz="half" idx="10"/>
          </p:nvPr>
        </p:nvSpPr>
        <p:spPr/>
        <p:txBody>
          <a:bodyPr/>
          <a:lstStyle/>
          <a:p>
            <a:fld id="{48A87A34-81AB-432B-8DAE-1953F412C126}" type="datetimeFigureOut">
              <a:rPr lang="en-US" smtClean="0"/>
              <a:t>1/5/2022</a:t>
            </a:fld>
            <a:endParaRPr lang="en-US" dirty="0"/>
          </a:p>
        </p:txBody>
      </p:sp>
      <p:sp>
        <p:nvSpPr>
          <p:cNvPr id="6" name="Footer Placeholder 5">
            <a:extLst>
              <a:ext uri="{FF2B5EF4-FFF2-40B4-BE49-F238E27FC236}">
                <a16:creationId xmlns:a16="http://schemas.microsoft.com/office/drawing/2014/main" id="{9251A5AB-5E0D-4913-8649-5F5970B1BC1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E5A65C8-A6BF-44AF-B241-3DE8D368877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20974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43203-1098-4525-8801-52A1618A5D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F8A82C-8629-4D77-BDA5-0B76D4BA9C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856870-9132-4534-BAD5-C8F9AF0258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1CBA8F9-BD3A-451E-ACA6-10B9187810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E4EB0A-5606-4034-8E63-EA4698CE4A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F6F4B6-8385-4A37-BBA0-C525DD8AAA85}"/>
              </a:ext>
            </a:extLst>
          </p:cNvPr>
          <p:cNvSpPr>
            <a:spLocks noGrp="1"/>
          </p:cNvSpPr>
          <p:nvPr>
            <p:ph type="dt" sz="half" idx="10"/>
          </p:nvPr>
        </p:nvSpPr>
        <p:spPr/>
        <p:txBody>
          <a:bodyPr/>
          <a:lstStyle/>
          <a:p>
            <a:fld id="{48A87A34-81AB-432B-8DAE-1953F412C126}" type="datetimeFigureOut">
              <a:rPr lang="en-US" smtClean="0"/>
              <a:t>1/5/2022</a:t>
            </a:fld>
            <a:endParaRPr lang="en-US" dirty="0"/>
          </a:p>
        </p:txBody>
      </p:sp>
      <p:sp>
        <p:nvSpPr>
          <p:cNvPr id="8" name="Footer Placeholder 7">
            <a:extLst>
              <a:ext uri="{FF2B5EF4-FFF2-40B4-BE49-F238E27FC236}">
                <a16:creationId xmlns:a16="http://schemas.microsoft.com/office/drawing/2014/main" id="{60872D9A-7702-41D5-85F8-B2C9D075E68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E2C44E2-5493-4548-B73B-3CC3FD5F610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48122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87882-A661-4B6E-9A50-73AED0B47E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B77E23C-6F54-4D05-984B-2FC47CE5FCB8}"/>
              </a:ext>
            </a:extLst>
          </p:cNvPr>
          <p:cNvSpPr>
            <a:spLocks noGrp="1"/>
          </p:cNvSpPr>
          <p:nvPr>
            <p:ph type="dt" sz="half" idx="10"/>
          </p:nvPr>
        </p:nvSpPr>
        <p:spPr/>
        <p:txBody>
          <a:bodyPr/>
          <a:lstStyle/>
          <a:p>
            <a:fld id="{48A87A34-81AB-432B-8DAE-1953F412C126}" type="datetimeFigureOut">
              <a:rPr lang="en-US" smtClean="0"/>
              <a:t>1/5/2022</a:t>
            </a:fld>
            <a:endParaRPr lang="en-US" dirty="0"/>
          </a:p>
        </p:txBody>
      </p:sp>
      <p:sp>
        <p:nvSpPr>
          <p:cNvPr id="4" name="Footer Placeholder 3">
            <a:extLst>
              <a:ext uri="{FF2B5EF4-FFF2-40B4-BE49-F238E27FC236}">
                <a16:creationId xmlns:a16="http://schemas.microsoft.com/office/drawing/2014/main" id="{F9B850B8-333D-4BB9-9C26-16AD47383B6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BBFD842-6189-4ED2-B535-146957205680}"/>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7872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4A1844-2361-4C4C-AD2D-F362E39C9524}"/>
              </a:ext>
            </a:extLst>
          </p:cNvPr>
          <p:cNvSpPr>
            <a:spLocks noGrp="1"/>
          </p:cNvSpPr>
          <p:nvPr>
            <p:ph type="dt" sz="half" idx="10"/>
          </p:nvPr>
        </p:nvSpPr>
        <p:spPr/>
        <p:txBody>
          <a:bodyPr/>
          <a:lstStyle/>
          <a:p>
            <a:fld id="{48A87A34-81AB-432B-8DAE-1953F412C126}" type="datetimeFigureOut">
              <a:rPr lang="en-US" smtClean="0"/>
              <a:t>1/5/2022</a:t>
            </a:fld>
            <a:endParaRPr lang="en-US" dirty="0"/>
          </a:p>
        </p:txBody>
      </p:sp>
      <p:sp>
        <p:nvSpPr>
          <p:cNvPr id="3" name="Footer Placeholder 2">
            <a:extLst>
              <a:ext uri="{FF2B5EF4-FFF2-40B4-BE49-F238E27FC236}">
                <a16:creationId xmlns:a16="http://schemas.microsoft.com/office/drawing/2014/main" id="{878A2EE1-6F0E-448D-911B-43A1C734462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6A2AA97-A1D9-4112-87D5-8A8E6CEEAF3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3149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84D87-2601-46DE-BF64-0D97B39502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CDAAEF-B6F9-4188-A054-BE891EC8B6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D6DC55-DFF5-4663-9B7A-DFB5668A08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DC3F7A-7D44-472F-982C-7E31FB62F317}"/>
              </a:ext>
            </a:extLst>
          </p:cNvPr>
          <p:cNvSpPr>
            <a:spLocks noGrp="1"/>
          </p:cNvSpPr>
          <p:nvPr>
            <p:ph type="dt" sz="half" idx="10"/>
          </p:nvPr>
        </p:nvSpPr>
        <p:spPr/>
        <p:txBody>
          <a:bodyPr/>
          <a:lstStyle/>
          <a:p>
            <a:fld id="{48A87A34-81AB-432B-8DAE-1953F412C126}" type="datetimeFigureOut">
              <a:rPr lang="en-US" smtClean="0"/>
              <a:t>1/5/2022</a:t>
            </a:fld>
            <a:endParaRPr lang="en-US" dirty="0"/>
          </a:p>
        </p:txBody>
      </p:sp>
      <p:sp>
        <p:nvSpPr>
          <p:cNvPr id="6" name="Footer Placeholder 5">
            <a:extLst>
              <a:ext uri="{FF2B5EF4-FFF2-40B4-BE49-F238E27FC236}">
                <a16:creationId xmlns:a16="http://schemas.microsoft.com/office/drawing/2014/main" id="{C6210800-427D-45F6-93B8-2AC2BCCB1E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D130A3E-6C95-4777-941F-75F15C599BF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16142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03113-B7E4-4F2C-A994-9949230627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70BB255-5796-4FA2-AFB3-DFB0ED03A4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D292DE-2A2C-4D93-850A-D2600A464D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D13CDB-54B2-4049-83C8-09E45A349969}"/>
              </a:ext>
            </a:extLst>
          </p:cNvPr>
          <p:cNvSpPr>
            <a:spLocks noGrp="1"/>
          </p:cNvSpPr>
          <p:nvPr>
            <p:ph type="dt" sz="half" idx="10"/>
          </p:nvPr>
        </p:nvSpPr>
        <p:spPr/>
        <p:txBody>
          <a:bodyPr/>
          <a:lstStyle/>
          <a:p>
            <a:fld id="{48A87A34-81AB-432B-8DAE-1953F412C126}" type="datetimeFigureOut">
              <a:rPr lang="en-US" smtClean="0"/>
              <a:t>1/5/2022</a:t>
            </a:fld>
            <a:endParaRPr lang="en-US" dirty="0"/>
          </a:p>
        </p:txBody>
      </p:sp>
      <p:sp>
        <p:nvSpPr>
          <p:cNvPr id="6" name="Footer Placeholder 5">
            <a:extLst>
              <a:ext uri="{FF2B5EF4-FFF2-40B4-BE49-F238E27FC236}">
                <a16:creationId xmlns:a16="http://schemas.microsoft.com/office/drawing/2014/main" id="{E56B5949-1B01-4F07-811F-89131EA9408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533135-77F0-46A0-BEFD-071AD532262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01039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2F34ED-127D-4162-92CB-B784C27E69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05EC612-2385-4F1F-B25A-D98FEB8794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82C92C-392E-44E7-BBCA-9292261848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1/5/2022</a:t>
            </a:fld>
            <a:endParaRPr lang="en-US" dirty="0"/>
          </a:p>
        </p:txBody>
      </p:sp>
      <p:sp>
        <p:nvSpPr>
          <p:cNvPr id="5" name="Footer Placeholder 4">
            <a:extLst>
              <a:ext uri="{FF2B5EF4-FFF2-40B4-BE49-F238E27FC236}">
                <a16:creationId xmlns:a16="http://schemas.microsoft.com/office/drawing/2014/main" id="{54F3DB7F-919A-4F8B-A401-F0963F4006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C956225-627B-4C4A-A413-274C7C4749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7995068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10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2.xml"/><Relationship Id="rId1" Type="http://schemas.openxmlformats.org/officeDocument/2006/relationships/tags" Target="../tags/tag3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3" Type="http://schemas.openxmlformats.org/officeDocument/2006/relationships/image" Target="../media/image22.tmp"/><Relationship Id="rId2" Type="http://schemas.openxmlformats.org/officeDocument/2006/relationships/image" Target="../media/image21.tmp"/><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4.xml"/><Relationship Id="rId1" Type="http://schemas.openxmlformats.org/officeDocument/2006/relationships/tags" Target="../tags/tag33.xml"/></Relationships>
</file>

<file path=ppt/slides/_rels/slide14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6.xml"/><Relationship Id="rId1" Type="http://schemas.openxmlformats.org/officeDocument/2006/relationships/tags" Target="../tags/tag35.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xml"/><Relationship Id="rId1" Type="http://schemas.openxmlformats.org/officeDocument/2006/relationships/tags" Target="../tags/tag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7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7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7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7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8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8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8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8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8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9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9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9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9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9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1156"/>
            <a:ext cx="12192000" cy="2633002"/>
          </a:xfrm>
        </p:spPr>
        <p:txBody>
          <a:bodyPr>
            <a:normAutofit/>
          </a:bodyPr>
          <a:lstStyle/>
          <a:p>
            <a:r>
              <a:rPr lang="fr-FR" sz="5600" dirty="0"/>
              <a:t>Introduction </a:t>
            </a:r>
            <a:br>
              <a:rPr lang="fr-FR" sz="5600" dirty="0"/>
            </a:br>
            <a:r>
              <a:rPr lang="fr-FR" sz="5600" dirty="0"/>
              <a:t>to Criminal</a:t>
            </a:r>
            <a:endParaRPr lang="en-US" sz="5600" dirty="0"/>
          </a:p>
        </p:txBody>
      </p:sp>
      <p:sp>
        <p:nvSpPr>
          <p:cNvPr id="3" name="Subtitle 2"/>
          <p:cNvSpPr>
            <a:spLocks noGrp="1"/>
          </p:cNvSpPr>
          <p:nvPr>
            <p:ph type="subTitle" idx="1"/>
          </p:nvPr>
        </p:nvSpPr>
        <p:spPr>
          <a:xfrm>
            <a:off x="1595269" y="4854011"/>
            <a:ext cx="9001462" cy="1437520"/>
          </a:xfrm>
        </p:spPr>
        <p:txBody>
          <a:bodyPr>
            <a:normAutofit/>
          </a:bodyPr>
          <a:lstStyle/>
          <a:p>
            <a:endParaRPr lang="en-US" dirty="0"/>
          </a:p>
          <a:p>
            <a:r>
              <a:rPr lang="en-US" sz="1000" dirty="0"/>
              <a:t>© Copyright 2021. All rights reserved. No part of this work may be reproduced or transmitted in any form or by any means, electronic or mechanical, including photocopying and recording, or by any information storage or retrieval system without prior written permission of the Texas Justice Court Training Center unless copying is expressly permitted by federal copyright law.  Address inquiries to:  Permissions, Texas Justice Court Training Center, 1701 Directors Blvd; Suite 530, Austin, TX,  78744.</a:t>
            </a:r>
            <a:endParaRPr lang="en-US" dirty="0"/>
          </a:p>
        </p:txBody>
      </p:sp>
    </p:spTree>
    <p:extLst>
      <p:ext uri="{BB962C8B-B14F-4D97-AF65-F5344CB8AC3E}">
        <p14:creationId xmlns:p14="http://schemas.microsoft.com/office/powerpoint/2010/main" val="939380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FE9A2-A73D-4F5C-ADA1-F2DFDBF5E515}"/>
              </a:ext>
            </a:extLst>
          </p:cNvPr>
          <p:cNvSpPr>
            <a:spLocks noGrp="1"/>
          </p:cNvSpPr>
          <p:nvPr>
            <p:ph type="title"/>
          </p:nvPr>
        </p:nvSpPr>
        <p:spPr/>
        <p:txBody>
          <a:bodyPr/>
          <a:lstStyle/>
          <a:p>
            <a:r>
              <a:rPr lang="en-US" dirty="0"/>
              <a:t>How Does a Criminal Case Start?</a:t>
            </a:r>
          </a:p>
        </p:txBody>
      </p:sp>
      <p:sp>
        <p:nvSpPr>
          <p:cNvPr id="3" name="Content Placeholder 2">
            <a:extLst>
              <a:ext uri="{FF2B5EF4-FFF2-40B4-BE49-F238E27FC236}">
                <a16:creationId xmlns:a16="http://schemas.microsoft.com/office/drawing/2014/main" id="{FE7A5C89-1F3C-42A2-87CE-671EF354B6F1}"/>
              </a:ext>
            </a:extLst>
          </p:cNvPr>
          <p:cNvSpPr>
            <a:spLocks noGrp="1"/>
          </p:cNvSpPr>
          <p:nvPr>
            <p:ph idx="1"/>
          </p:nvPr>
        </p:nvSpPr>
        <p:spPr>
          <a:xfrm>
            <a:off x="1771135" y="2096064"/>
            <a:ext cx="8690919" cy="4355070"/>
          </a:xfrm>
        </p:spPr>
        <p:txBody>
          <a:bodyPr>
            <a:normAutofit/>
          </a:bodyPr>
          <a:lstStyle/>
          <a:p>
            <a:r>
              <a:rPr lang="en-US" dirty="0"/>
              <a:t>When an officer stops someone and gives them a citation, they are in custody (they are not free to leave).</a:t>
            </a:r>
          </a:p>
          <a:p>
            <a:r>
              <a:rPr lang="en-US" dirty="0"/>
              <a:t>For traffic offenses, the officer will ask the person to sign a </a:t>
            </a:r>
            <a:r>
              <a:rPr lang="en-US" b="1" dirty="0"/>
              <a:t>promise to appear </a:t>
            </a:r>
            <a:r>
              <a:rPr lang="en-US" dirty="0"/>
              <a:t>in court.</a:t>
            </a:r>
          </a:p>
          <a:p>
            <a:r>
              <a:rPr lang="en-US" dirty="0"/>
              <a:t>The promise to appear is a condition of their release from custody.</a:t>
            </a:r>
          </a:p>
        </p:txBody>
      </p:sp>
    </p:spTree>
    <p:extLst>
      <p:ext uri="{BB962C8B-B14F-4D97-AF65-F5344CB8AC3E}">
        <p14:creationId xmlns:p14="http://schemas.microsoft.com/office/powerpoint/2010/main" val="29958330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98A92-3742-4687-B4ED-65EB6D2BAD28}"/>
              </a:ext>
            </a:extLst>
          </p:cNvPr>
          <p:cNvSpPr>
            <a:spLocks noGrp="1"/>
          </p:cNvSpPr>
          <p:nvPr>
            <p:ph type="title"/>
          </p:nvPr>
        </p:nvSpPr>
        <p:spPr/>
        <p:txBody>
          <a:bodyPr/>
          <a:lstStyle/>
          <a:p>
            <a:pPr algn="ctr"/>
            <a:r>
              <a:rPr lang="en-US" dirty="0"/>
              <a:t>Fees &amp; pleas</a:t>
            </a:r>
          </a:p>
        </p:txBody>
      </p:sp>
      <p:sp>
        <p:nvSpPr>
          <p:cNvPr id="3" name="Content Placeholder 2">
            <a:extLst>
              <a:ext uri="{FF2B5EF4-FFF2-40B4-BE49-F238E27FC236}">
                <a16:creationId xmlns:a16="http://schemas.microsoft.com/office/drawing/2014/main" id="{091B65FC-0416-444F-9E9B-FD48C4EEDBD5}"/>
              </a:ext>
            </a:extLst>
          </p:cNvPr>
          <p:cNvSpPr>
            <a:spLocks noGrp="1"/>
          </p:cNvSpPr>
          <p:nvPr>
            <p:ph idx="1"/>
          </p:nvPr>
        </p:nvSpPr>
        <p:spPr>
          <a:xfrm>
            <a:off x="1294362" y="2197223"/>
            <a:ext cx="9603275" cy="3856258"/>
          </a:xfrm>
        </p:spPr>
        <p:txBody>
          <a:bodyPr>
            <a:normAutofit fontScale="92500" lnSpcReduction="10000"/>
          </a:bodyPr>
          <a:lstStyle/>
          <a:p>
            <a:r>
              <a:rPr lang="en-US" altLang="en-US" dirty="0"/>
              <a:t>Many of these offenses used to carry “</a:t>
            </a:r>
            <a:r>
              <a:rPr lang="en-US" altLang="en-US" b="1" dirty="0"/>
              <a:t>administrative fees</a:t>
            </a:r>
            <a:r>
              <a:rPr lang="en-US" altLang="en-US" dirty="0"/>
              <a:t>” that the court could assess when dismissing these offenses. The legislature initially changed these to “fines” but </a:t>
            </a:r>
            <a:r>
              <a:rPr lang="en-US" altLang="en-US" b="1" dirty="0"/>
              <a:t>as of 1/1/22 they are called reimbursement fees. </a:t>
            </a:r>
          </a:p>
          <a:p>
            <a:pPr lvl="1"/>
            <a:r>
              <a:rPr lang="en-US" altLang="en-US" dirty="0"/>
              <a:t>They are no longer called “administrative fees” or “compliance dismissal fees” or “fines.”</a:t>
            </a:r>
            <a:endParaRPr lang="en-US" altLang="en-US" b="1" dirty="0"/>
          </a:p>
          <a:p>
            <a:endParaRPr lang="en-US" altLang="en-US" dirty="0"/>
          </a:p>
          <a:p>
            <a:r>
              <a:rPr lang="en-US" altLang="en-US" dirty="0"/>
              <a:t>It is </a:t>
            </a:r>
            <a:r>
              <a:rPr lang="en-US" altLang="en-US" b="1" dirty="0"/>
              <a:t>not necessary </a:t>
            </a:r>
            <a:r>
              <a:rPr lang="en-US" altLang="en-US" dirty="0"/>
              <a:t>to get a plea from the defendant when dismissing an offense as provided by these statutes. </a:t>
            </a:r>
          </a:p>
          <a:p>
            <a:endParaRPr lang="en-US" dirty="0"/>
          </a:p>
        </p:txBody>
      </p:sp>
    </p:spTree>
    <p:extLst>
      <p:ext uri="{BB962C8B-B14F-4D97-AF65-F5344CB8AC3E}">
        <p14:creationId xmlns:p14="http://schemas.microsoft.com/office/powerpoint/2010/main" val="258045942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a:xfrm>
            <a:off x="988871" y="716384"/>
            <a:ext cx="10534773" cy="1049235"/>
          </a:xfrm>
        </p:spPr>
        <p:txBody>
          <a:bodyPr rtlCol="0">
            <a:noAutofit/>
          </a:bodyPr>
          <a:lstStyle/>
          <a:p>
            <a:pPr marL="54864" algn="ctr">
              <a:defRPr/>
            </a:pPr>
            <a:r>
              <a:rPr lang="en-US" sz="4000" dirty="0">
                <a:solidFill>
                  <a:schemeClr val="tx2">
                    <a:lumMod val="75000"/>
                  </a:schemeClr>
                </a:solidFill>
              </a:rPr>
              <a:t>Common compliance dismissals </a:t>
            </a:r>
          </a:p>
        </p:txBody>
      </p:sp>
      <p:sp>
        <p:nvSpPr>
          <p:cNvPr id="71683" name="Rectangle 3"/>
          <p:cNvSpPr>
            <a:spLocks noGrp="1" noChangeArrowheads="1"/>
          </p:cNvSpPr>
          <p:nvPr>
            <p:ph idx="1"/>
          </p:nvPr>
        </p:nvSpPr>
        <p:spPr>
          <a:xfrm>
            <a:off x="1214265" y="2217310"/>
            <a:ext cx="9917708" cy="4199727"/>
          </a:xfrm>
        </p:spPr>
        <p:txBody>
          <a:bodyPr>
            <a:normAutofit/>
          </a:bodyPr>
          <a:lstStyle/>
          <a:p>
            <a:r>
              <a:rPr lang="en-US" altLang="en-US" dirty="0"/>
              <a:t>Transportation Code compliance dismissals. </a:t>
            </a:r>
          </a:p>
          <a:p>
            <a:pPr lvl="1"/>
            <a:r>
              <a:rPr lang="en-US" altLang="en-US" dirty="0"/>
              <a:t>For example: defendant is given a citation for no insurance and shows he had an insurance policy that was valid at the time of the offense. </a:t>
            </a:r>
          </a:p>
          <a:p>
            <a:pPr lvl="1"/>
            <a:r>
              <a:rPr lang="en-US" altLang="en-US" dirty="0"/>
              <a:t>See page 60 of the Criminal </a:t>
            </a:r>
            <a:r>
              <a:rPr lang="en-US" altLang="en-US" dirty="0" err="1"/>
              <a:t>Deskbook</a:t>
            </a:r>
            <a:r>
              <a:rPr lang="en-US" altLang="en-US" dirty="0"/>
              <a:t> and the Chart on that page.</a:t>
            </a:r>
          </a:p>
          <a:p>
            <a:r>
              <a:rPr lang="en-US" altLang="en-US" dirty="0"/>
              <a:t>Parks &amp; Wildlife compliance dismissals</a:t>
            </a:r>
          </a:p>
          <a:p>
            <a:pPr lvl="1"/>
            <a:r>
              <a:rPr lang="en-US" altLang="en-US" dirty="0"/>
              <a:t>Pages 116 – 118 of the Criminal </a:t>
            </a:r>
            <a:r>
              <a:rPr lang="en-US" altLang="en-US" dirty="0" err="1"/>
              <a:t>Deskbook</a:t>
            </a:r>
            <a:r>
              <a:rPr lang="en-US" altLang="en-US" dirty="0"/>
              <a:t> and the Chart on page 118. </a:t>
            </a:r>
          </a:p>
          <a:p>
            <a:pPr marL="914400" lvl="2" indent="0">
              <a:buNone/>
            </a:pPr>
            <a:endParaRPr lang="en-US" altLang="en-US" dirty="0"/>
          </a:p>
          <a:p>
            <a:pPr marL="457200" lvl="1" indent="0">
              <a:buNone/>
            </a:pPr>
            <a:endParaRPr lang="en-US" altLang="en-US" dirty="0"/>
          </a:p>
        </p:txBody>
      </p:sp>
    </p:spTree>
    <p:custDataLst>
      <p:tags r:id="rId1"/>
    </p:custDataLst>
    <p:extLst>
      <p:ext uri="{BB962C8B-B14F-4D97-AF65-F5344CB8AC3E}">
        <p14:creationId xmlns:p14="http://schemas.microsoft.com/office/powerpoint/2010/main" val="2363342689"/>
      </p:ext>
    </p:extLst>
  </p:cSld>
  <p:clrMapOvr>
    <a:masterClrMapping/>
  </p:clrMapOvr>
  <p:transition>
    <p:pull dir="r"/>
  </p:transition>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PQuestion" title="Question Text Shape">
            <a:extLst>
              <a:ext uri="{FF2B5EF4-FFF2-40B4-BE49-F238E27FC236}">
                <a16:creationId xmlns:a16="http://schemas.microsoft.com/office/drawing/2014/main" id="{BF933EBD-AEF7-44A1-878D-8DB4D19F5A7B}"/>
              </a:ext>
            </a:extLst>
          </p:cNvPr>
          <p:cNvSpPr>
            <a:spLocks noGrp="1"/>
          </p:cNvSpPr>
          <p:nvPr>
            <p:ph type="title"/>
          </p:nvPr>
        </p:nvSpPr>
        <p:spPr>
          <a:xfrm>
            <a:off x="792818" y="250451"/>
            <a:ext cx="11055053" cy="3275264"/>
          </a:xfrm>
        </p:spPr>
        <p:txBody>
          <a:bodyPr>
            <a:normAutofit fontScale="90000"/>
          </a:bodyPr>
          <a:lstStyle/>
          <a:p>
            <a:r>
              <a:rPr lang="en-US" dirty="0"/>
              <a:t>Poll</a:t>
            </a:r>
            <a:br>
              <a:rPr lang="en-US" dirty="0"/>
            </a:br>
            <a:br>
              <a:rPr lang="en-US" dirty="0"/>
            </a:br>
            <a:r>
              <a:rPr lang="en-US" dirty="0"/>
              <a:t>A prosecutor has to agree to allow a defendant to do DSC dismissal or deferred disposition, but does not need to be consulted for a court to do a compliance dismissal.</a:t>
            </a:r>
          </a:p>
        </p:txBody>
      </p:sp>
      <p:sp>
        <p:nvSpPr>
          <p:cNvPr id="3" name="TPAnswers" title="Answer Text Shape">
            <a:extLst>
              <a:ext uri="{FF2B5EF4-FFF2-40B4-BE49-F238E27FC236}">
                <a16:creationId xmlns:a16="http://schemas.microsoft.com/office/drawing/2014/main" id="{6BA11A85-4787-4011-96ED-CDFAE6E14C73}"/>
              </a:ext>
            </a:extLst>
          </p:cNvPr>
          <p:cNvSpPr>
            <a:spLocks noGrp="1"/>
          </p:cNvSpPr>
          <p:nvPr>
            <p:ph type="body" idx="1"/>
            <p:custDataLst>
              <p:tags r:id="rId2"/>
            </p:custDataLst>
          </p:nvPr>
        </p:nvSpPr>
        <p:spPr>
          <a:xfrm>
            <a:off x="1675923" y="3455756"/>
            <a:ext cx="4644421" cy="3450613"/>
          </a:xfrm>
        </p:spPr>
        <p:txBody>
          <a:bodyPr>
            <a:normAutofit/>
          </a:bodyPr>
          <a:lstStyle/>
          <a:p>
            <a:pPr marL="514350" indent="-514350">
              <a:lnSpc>
                <a:spcPct val="200000"/>
              </a:lnSpc>
              <a:buFont typeface="Arial" panose="020B0604020202020204" pitchFamily="34" charset="0"/>
              <a:buAutoNum type="alphaUcPeriod"/>
            </a:pPr>
            <a:r>
              <a:rPr lang="en-US" sz="2800" dirty="0"/>
              <a:t>True</a:t>
            </a:r>
          </a:p>
          <a:p>
            <a:pPr marL="514350" indent="-514350">
              <a:lnSpc>
                <a:spcPct val="200000"/>
              </a:lnSpc>
              <a:buFont typeface="Arial" panose="020B0604020202020204" pitchFamily="34" charset="0"/>
              <a:buAutoNum type="alphaUcPeriod"/>
            </a:pPr>
            <a:r>
              <a:rPr lang="en-US" sz="2800" dirty="0"/>
              <a:t>False</a:t>
            </a:r>
          </a:p>
        </p:txBody>
      </p:sp>
      <p:sp>
        <p:nvSpPr>
          <p:cNvPr id="4" name="TPPolling">
            <a:extLst>
              <a:ext uri="{FF2B5EF4-FFF2-40B4-BE49-F238E27FC236}">
                <a16:creationId xmlns:a16="http://schemas.microsoft.com/office/drawing/2014/main" id="{16D507A7-DE7A-4841-AAD0-DF06695B28D6}"/>
              </a:ext>
            </a:extLst>
          </p:cNvPr>
          <p:cNvSpPr/>
          <p:nvPr/>
        </p:nvSpPr>
        <p:spPr>
          <a:xfrm>
            <a:off x="0" y="0"/>
            <a:ext cx="12700" cy="12700"/>
          </a:xfrm>
          <a:prstGeom prst="rect">
            <a:avLst/>
          </a:prstGeom>
          <a:solidFill>
            <a:schemeClr val="accent1">
              <a:alpha val="10000"/>
            </a:schemeClr>
          </a:solidFill>
          <a:ln w="15875" cap="flat" cmpd="sng" algn="ctr">
            <a:noFill/>
            <a:prstDash val="solid"/>
          </a:ln>
          <a:effectLst/>
          <a:extLst>
            <a:ext uri="{91240B29-F687-4F45-9708-019B960494DF}">
              <a14:hiddenLine xmlns:a14="http://schemas.microsoft.com/office/drawing/2010/main" w="158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867613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1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26E230-C312-496D-AA90-BF339205C63E}"/>
              </a:ext>
            </a:extLst>
          </p:cNvPr>
          <p:cNvSpPr>
            <a:spLocks noGrp="1"/>
          </p:cNvSpPr>
          <p:nvPr>
            <p:ph idx="1"/>
          </p:nvPr>
        </p:nvSpPr>
        <p:spPr>
          <a:xfrm>
            <a:off x="919119" y="2971800"/>
            <a:ext cx="10353762" cy="914400"/>
          </a:xfrm>
        </p:spPr>
        <p:txBody>
          <a:bodyPr>
            <a:normAutofit/>
          </a:bodyPr>
          <a:lstStyle/>
          <a:p>
            <a:pPr marL="0" indent="0" algn="ctr">
              <a:buNone/>
            </a:pPr>
            <a:r>
              <a:rPr lang="en-US" sz="5000" spc="300" dirty="0"/>
              <a:t>JUDGMENT</a:t>
            </a:r>
          </a:p>
        </p:txBody>
      </p:sp>
    </p:spTree>
    <p:extLst>
      <p:ext uri="{BB962C8B-B14F-4D97-AF65-F5344CB8AC3E}">
        <p14:creationId xmlns:p14="http://schemas.microsoft.com/office/powerpoint/2010/main" val="147568319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8F048-9C1B-4D04-B85A-1D5E2D73E907}"/>
              </a:ext>
            </a:extLst>
          </p:cNvPr>
          <p:cNvSpPr>
            <a:spLocks noGrp="1"/>
          </p:cNvSpPr>
          <p:nvPr>
            <p:ph type="title"/>
          </p:nvPr>
        </p:nvSpPr>
        <p:spPr>
          <a:xfrm>
            <a:off x="919120" y="0"/>
            <a:ext cx="10353761" cy="1425558"/>
          </a:xfrm>
        </p:spPr>
        <p:txBody>
          <a:bodyPr>
            <a:normAutofit/>
          </a:bodyPr>
          <a:lstStyle/>
          <a:p>
            <a:r>
              <a:rPr lang="en-US" sz="4400" dirty="0"/>
              <a:t>Judgment</a:t>
            </a:r>
          </a:p>
        </p:txBody>
      </p:sp>
      <p:sp>
        <p:nvSpPr>
          <p:cNvPr id="3" name="Content Placeholder 2">
            <a:extLst>
              <a:ext uri="{FF2B5EF4-FFF2-40B4-BE49-F238E27FC236}">
                <a16:creationId xmlns:a16="http://schemas.microsoft.com/office/drawing/2014/main" id="{9C4E282C-8B41-44E0-9382-D05BB087C17B}"/>
              </a:ext>
            </a:extLst>
          </p:cNvPr>
          <p:cNvSpPr>
            <a:spLocks noGrp="1"/>
          </p:cNvSpPr>
          <p:nvPr>
            <p:ph idx="1"/>
          </p:nvPr>
        </p:nvSpPr>
        <p:spPr>
          <a:xfrm>
            <a:off x="1573427" y="1282995"/>
            <a:ext cx="9045146" cy="5575005"/>
          </a:xfrm>
        </p:spPr>
        <p:txBody>
          <a:bodyPr>
            <a:normAutofit/>
          </a:bodyPr>
          <a:lstStyle/>
          <a:p>
            <a:r>
              <a:rPr lang="en-US" sz="3600" dirty="0"/>
              <a:t>Two possibilities:</a:t>
            </a:r>
          </a:p>
          <a:p>
            <a:pPr lvl="1"/>
            <a:r>
              <a:rPr lang="en-US" sz="3600" dirty="0"/>
              <a:t>Judgment of acquittal;</a:t>
            </a:r>
          </a:p>
          <a:p>
            <a:pPr lvl="1"/>
            <a:r>
              <a:rPr lang="en-US" sz="3600" dirty="0"/>
              <a:t>Judgment of conviction.</a:t>
            </a:r>
          </a:p>
          <a:p>
            <a:r>
              <a:rPr lang="en-US" sz="3600" dirty="0"/>
              <a:t>Judgment of acquittal should be entered if there is a trial and the defendant is found not guilty.</a:t>
            </a:r>
          </a:p>
          <a:p>
            <a:pPr lvl="1"/>
            <a:r>
              <a:rPr lang="en-US" sz="3600" dirty="0"/>
              <a:t>Not the same as a dismissal.</a:t>
            </a:r>
          </a:p>
        </p:txBody>
      </p:sp>
    </p:spTree>
    <p:extLst>
      <p:ext uri="{BB962C8B-B14F-4D97-AF65-F5344CB8AC3E}">
        <p14:creationId xmlns:p14="http://schemas.microsoft.com/office/powerpoint/2010/main" val="338029216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28E4B1B-6D1A-470C-A131-5183BC30B020}"/>
              </a:ext>
            </a:extLst>
          </p:cNvPr>
          <p:cNvSpPr>
            <a:spLocks noGrp="1"/>
          </p:cNvSpPr>
          <p:nvPr>
            <p:ph type="title"/>
          </p:nvPr>
        </p:nvSpPr>
        <p:spPr>
          <a:xfrm>
            <a:off x="919120" y="0"/>
            <a:ext cx="10353761" cy="1425558"/>
          </a:xfrm>
        </p:spPr>
        <p:txBody>
          <a:bodyPr>
            <a:normAutofit/>
          </a:bodyPr>
          <a:lstStyle/>
          <a:p>
            <a:r>
              <a:rPr lang="en-US" sz="4400" dirty="0"/>
              <a:t>Judgment</a:t>
            </a:r>
          </a:p>
        </p:txBody>
      </p:sp>
      <p:sp>
        <p:nvSpPr>
          <p:cNvPr id="3" name="Content Placeholder 2">
            <a:extLst>
              <a:ext uri="{FF2B5EF4-FFF2-40B4-BE49-F238E27FC236}">
                <a16:creationId xmlns:a16="http://schemas.microsoft.com/office/drawing/2014/main" id="{CC9E2DC7-63E3-4EA9-BC4E-E5567C5C8D94}"/>
              </a:ext>
            </a:extLst>
          </p:cNvPr>
          <p:cNvSpPr>
            <a:spLocks noGrp="1"/>
          </p:cNvSpPr>
          <p:nvPr>
            <p:ph idx="1"/>
          </p:nvPr>
        </p:nvSpPr>
        <p:spPr>
          <a:xfrm>
            <a:off x="1750541" y="1311349"/>
            <a:ext cx="8690919" cy="5546651"/>
          </a:xfrm>
        </p:spPr>
        <p:txBody>
          <a:bodyPr>
            <a:normAutofit/>
          </a:bodyPr>
          <a:lstStyle/>
          <a:p>
            <a:r>
              <a:rPr lang="en-US" sz="3600" dirty="0"/>
              <a:t>Judgment of conviction:</a:t>
            </a:r>
          </a:p>
          <a:p>
            <a:pPr lvl="1"/>
            <a:r>
              <a:rPr lang="en-US" sz="3600" dirty="0"/>
              <a:t>Should be entered every time a defendant pleads guilty or nolo or is found guilty at trial;</a:t>
            </a:r>
          </a:p>
          <a:p>
            <a:pPr lvl="1"/>
            <a:r>
              <a:rPr lang="en-US" sz="3600" dirty="0"/>
              <a:t>Should be rendered in open court and reduced to writing.</a:t>
            </a:r>
          </a:p>
          <a:p>
            <a:pPr marL="914400" lvl="2" indent="0">
              <a:buNone/>
            </a:pPr>
            <a:r>
              <a:rPr lang="en-US" sz="3600" dirty="0"/>
              <a:t>-- Art. 45.041(d), CCP</a:t>
            </a:r>
          </a:p>
          <a:p>
            <a:pPr marL="0" indent="0">
              <a:buNone/>
            </a:pPr>
            <a:endParaRPr lang="en-US" dirty="0"/>
          </a:p>
        </p:txBody>
      </p:sp>
    </p:spTree>
    <p:extLst>
      <p:ext uri="{BB962C8B-B14F-4D97-AF65-F5344CB8AC3E}">
        <p14:creationId xmlns:p14="http://schemas.microsoft.com/office/powerpoint/2010/main" val="112043113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6D691A2-F3ED-4D6C-BC2A-7C66DBCED043}"/>
              </a:ext>
            </a:extLst>
          </p:cNvPr>
          <p:cNvSpPr>
            <a:spLocks noGrp="1"/>
          </p:cNvSpPr>
          <p:nvPr>
            <p:ph type="title"/>
          </p:nvPr>
        </p:nvSpPr>
        <p:spPr>
          <a:xfrm>
            <a:off x="919120" y="0"/>
            <a:ext cx="10353761" cy="1425558"/>
          </a:xfrm>
        </p:spPr>
        <p:txBody>
          <a:bodyPr>
            <a:normAutofit/>
          </a:bodyPr>
          <a:lstStyle/>
          <a:p>
            <a:r>
              <a:rPr lang="en-US" sz="4400" dirty="0"/>
              <a:t>Judgment</a:t>
            </a:r>
          </a:p>
        </p:txBody>
      </p:sp>
      <p:sp>
        <p:nvSpPr>
          <p:cNvPr id="3" name="Content Placeholder 2">
            <a:extLst>
              <a:ext uri="{FF2B5EF4-FFF2-40B4-BE49-F238E27FC236}">
                <a16:creationId xmlns:a16="http://schemas.microsoft.com/office/drawing/2014/main" id="{F6A25FD0-5745-4F02-A83D-84DDF5271B1F}"/>
              </a:ext>
            </a:extLst>
          </p:cNvPr>
          <p:cNvSpPr>
            <a:spLocks noGrp="1"/>
          </p:cNvSpPr>
          <p:nvPr>
            <p:ph idx="1"/>
          </p:nvPr>
        </p:nvSpPr>
        <p:spPr>
          <a:xfrm>
            <a:off x="1569308" y="1006549"/>
            <a:ext cx="9053384" cy="5851451"/>
          </a:xfrm>
        </p:spPr>
        <p:txBody>
          <a:bodyPr>
            <a:normAutofit/>
          </a:bodyPr>
          <a:lstStyle/>
          <a:p>
            <a:r>
              <a:rPr lang="en-US" sz="3600" dirty="0"/>
              <a:t>If defendant is present when judgment of conviction is pronounced the </a:t>
            </a:r>
            <a:r>
              <a:rPr lang="en-US" sz="3600" b="1" dirty="0"/>
              <a:t>court must:</a:t>
            </a:r>
          </a:p>
          <a:p>
            <a:pPr lvl="1"/>
            <a:r>
              <a:rPr lang="en-US" sz="3600" b="1" dirty="0"/>
              <a:t>Hold a hearing </a:t>
            </a:r>
            <a:r>
              <a:rPr lang="en-US" sz="3600" dirty="0"/>
              <a:t>to determine if the defendant is able to pay the fine and court costs and if necessary </a:t>
            </a:r>
          </a:p>
          <a:p>
            <a:pPr lvl="1"/>
            <a:r>
              <a:rPr lang="en-US" sz="3600" b="1" dirty="0"/>
              <a:t>Consider alternatives </a:t>
            </a:r>
            <a:r>
              <a:rPr lang="en-US" sz="3600" dirty="0"/>
              <a:t>to payment in full, such as an installment plan, community service or waiver of some or all of the fine and court costs.</a:t>
            </a:r>
          </a:p>
          <a:p>
            <a:pPr marL="0" indent="0">
              <a:buNone/>
            </a:pPr>
            <a:r>
              <a:rPr lang="en-US" dirty="0"/>
              <a:t>	</a:t>
            </a:r>
            <a:r>
              <a:rPr lang="en-US" sz="2600" dirty="0"/>
              <a:t>-- Art. 45.014(a-1)</a:t>
            </a:r>
          </a:p>
        </p:txBody>
      </p:sp>
    </p:spTree>
    <p:extLst>
      <p:ext uri="{BB962C8B-B14F-4D97-AF65-F5344CB8AC3E}">
        <p14:creationId xmlns:p14="http://schemas.microsoft.com/office/powerpoint/2010/main" val="265596290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D5CC1-2C3F-425F-90C3-D86C4478D23A}"/>
              </a:ext>
            </a:extLst>
          </p:cNvPr>
          <p:cNvSpPr>
            <a:spLocks noGrp="1"/>
          </p:cNvSpPr>
          <p:nvPr>
            <p:ph type="title"/>
          </p:nvPr>
        </p:nvSpPr>
        <p:spPr/>
        <p:txBody>
          <a:bodyPr/>
          <a:lstStyle/>
          <a:p>
            <a:r>
              <a:rPr lang="en-US" dirty="0"/>
              <a:t>Jail credit: </a:t>
            </a:r>
            <a:br>
              <a:rPr lang="en-US" dirty="0"/>
            </a:br>
            <a:r>
              <a:rPr lang="en-US" dirty="0"/>
              <a:t>For the Offense in Justice Court</a:t>
            </a:r>
          </a:p>
        </p:txBody>
      </p:sp>
      <p:sp>
        <p:nvSpPr>
          <p:cNvPr id="3" name="Content Placeholder 2">
            <a:extLst>
              <a:ext uri="{FF2B5EF4-FFF2-40B4-BE49-F238E27FC236}">
                <a16:creationId xmlns:a16="http://schemas.microsoft.com/office/drawing/2014/main" id="{97E2E95A-6990-4365-A167-7AF0135537CB}"/>
              </a:ext>
            </a:extLst>
          </p:cNvPr>
          <p:cNvSpPr>
            <a:spLocks noGrp="1"/>
          </p:cNvSpPr>
          <p:nvPr>
            <p:ph idx="1"/>
          </p:nvPr>
        </p:nvSpPr>
        <p:spPr/>
        <p:txBody>
          <a:bodyPr/>
          <a:lstStyle/>
          <a:p>
            <a:r>
              <a:rPr lang="en-US" dirty="0"/>
              <a:t>A defendant earns credit toward the fine and costs assessed for any time spent in jail for the </a:t>
            </a:r>
            <a:r>
              <a:rPr lang="en-US" b="1" dirty="0"/>
              <a:t>offense charged in justice court.</a:t>
            </a:r>
          </a:p>
          <a:p>
            <a:pPr lvl="1"/>
            <a:r>
              <a:rPr lang="en-US" dirty="0"/>
              <a:t>Applies to time spent in jail before or after conviction.</a:t>
            </a:r>
          </a:p>
          <a:p>
            <a:pPr lvl="1"/>
            <a:r>
              <a:rPr lang="en-US" dirty="0"/>
              <a:t>Minimum of $150 for a period of no less than every 24 hours but no more than every 8 hours. </a:t>
            </a:r>
          </a:p>
          <a:p>
            <a:pPr marL="457200" lvl="1" indent="0">
              <a:buNone/>
            </a:pPr>
            <a:endParaRPr lang="en-US" dirty="0"/>
          </a:p>
        </p:txBody>
      </p:sp>
    </p:spTree>
    <p:extLst>
      <p:ext uri="{BB962C8B-B14F-4D97-AF65-F5344CB8AC3E}">
        <p14:creationId xmlns:p14="http://schemas.microsoft.com/office/powerpoint/2010/main" val="217536715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D5CC1-2C3F-425F-90C3-D86C4478D23A}"/>
              </a:ext>
            </a:extLst>
          </p:cNvPr>
          <p:cNvSpPr>
            <a:spLocks noGrp="1"/>
          </p:cNvSpPr>
          <p:nvPr>
            <p:ph type="title"/>
          </p:nvPr>
        </p:nvSpPr>
        <p:spPr/>
        <p:txBody>
          <a:bodyPr/>
          <a:lstStyle/>
          <a:p>
            <a:r>
              <a:rPr lang="en-US" dirty="0"/>
              <a:t>Jail credit: </a:t>
            </a:r>
            <a:br>
              <a:rPr lang="en-US" dirty="0"/>
            </a:br>
            <a:r>
              <a:rPr lang="en-US" dirty="0"/>
              <a:t>For other Offenses</a:t>
            </a:r>
          </a:p>
        </p:txBody>
      </p:sp>
      <p:sp>
        <p:nvSpPr>
          <p:cNvPr id="3" name="Content Placeholder 2">
            <a:extLst>
              <a:ext uri="{FF2B5EF4-FFF2-40B4-BE49-F238E27FC236}">
                <a16:creationId xmlns:a16="http://schemas.microsoft.com/office/drawing/2014/main" id="{97E2E95A-6990-4365-A167-7AF0135537CB}"/>
              </a:ext>
            </a:extLst>
          </p:cNvPr>
          <p:cNvSpPr>
            <a:spLocks noGrp="1"/>
          </p:cNvSpPr>
          <p:nvPr>
            <p:ph idx="1"/>
          </p:nvPr>
        </p:nvSpPr>
        <p:spPr>
          <a:xfrm>
            <a:off x="913795" y="2096064"/>
            <a:ext cx="10353762" cy="4152336"/>
          </a:xfrm>
        </p:spPr>
        <p:txBody>
          <a:bodyPr>
            <a:normAutofit/>
          </a:bodyPr>
          <a:lstStyle/>
          <a:p>
            <a:r>
              <a:rPr lang="en-US" dirty="0"/>
              <a:t>A court must credit a defendant for any time confined in jail as a sentence for another offense as long as the confinement occurred after the commission of the justice court offense and the conviction in justice court occurred on or after Sept. 1, 2021. </a:t>
            </a:r>
            <a:endParaRPr lang="en-US" b="1" dirty="0"/>
          </a:p>
          <a:p>
            <a:pPr lvl="1"/>
            <a:r>
              <a:rPr lang="en-US" dirty="0"/>
              <a:t>Only applies to time spent in jail as a sentence after conviction (so not after arrest while awaiting trial).</a:t>
            </a:r>
          </a:p>
          <a:p>
            <a:pPr lvl="1"/>
            <a:r>
              <a:rPr lang="en-US" dirty="0"/>
              <a:t>Minimum of $150 per day.  </a:t>
            </a:r>
          </a:p>
          <a:p>
            <a:pPr marL="457200" lvl="1" indent="0">
              <a:buNone/>
            </a:pPr>
            <a:endParaRPr lang="en-US" dirty="0"/>
          </a:p>
        </p:txBody>
      </p:sp>
    </p:spTree>
    <p:extLst>
      <p:ext uri="{BB962C8B-B14F-4D97-AF65-F5344CB8AC3E}">
        <p14:creationId xmlns:p14="http://schemas.microsoft.com/office/powerpoint/2010/main" val="89855505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95E6C-61FA-49CB-8CA1-6D7BA9231AA8}"/>
              </a:ext>
            </a:extLst>
          </p:cNvPr>
          <p:cNvSpPr>
            <a:spLocks noGrp="1"/>
          </p:cNvSpPr>
          <p:nvPr>
            <p:ph type="title"/>
          </p:nvPr>
        </p:nvSpPr>
        <p:spPr/>
        <p:txBody>
          <a:bodyPr>
            <a:normAutofit/>
          </a:bodyPr>
          <a:lstStyle/>
          <a:p>
            <a:r>
              <a:rPr lang="en-US" dirty="0"/>
              <a:t>MOTION FOR NEW TRIAL</a:t>
            </a:r>
          </a:p>
        </p:txBody>
      </p:sp>
      <p:sp>
        <p:nvSpPr>
          <p:cNvPr id="3" name="Content Placeholder 2">
            <a:extLst>
              <a:ext uri="{FF2B5EF4-FFF2-40B4-BE49-F238E27FC236}">
                <a16:creationId xmlns:a16="http://schemas.microsoft.com/office/drawing/2014/main" id="{5EB6F369-E2B6-42BF-82D6-69B5469E13D2}"/>
              </a:ext>
            </a:extLst>
          </p:cNvPr>
          <p:cNvSpPr>
            <a:spLocks noGrp="1"/>
          </p:cNvSpPr>
          <p:nvPr>
            <p:ph idx="1"/>
          </p:nvPr>
        </p:nvSpPr>
        <p:spPr>
          <a:xfrm>
            <a:off x="1099038" y="2096064"/>
            <a:ext cx="10454053" cy="4152336"/>
          </a:xfrm>
        </p:spPr>
        <p:txBody>
          <a:bodyPr>
            <a:normAutofit/>
          </a:bodyPr>
          <a:lstStyle/>
          <a:p>
            <a:r>
              <a:rPr lang="en-US" dirty="0"/>
              <a:t>What is a motion for a new trial?</a:t>
            </a:r>
          </a:p>
          <a:p>
            <a:pPr lvl="1"/>
            <a:r>
              <a:rPr lang="en-US" dirty="0"/>
              <a:t>It is a request to set aside a judgment of conviction and let the defendant have a whole new trial in justice court.</a:t>
            </a:r>
          </a:p>
          <a:p>
            <a:r>
              <a:rPr lang="en-US" dirty="0"/>
              <a:t>See page 99 of the Criminal </a:t>
            </a:r>
            <a:r>
              <a:rPr lang="en-US" dirty="0" err="1"/>
              <a:t>Deskbook</a:t>
            </a:r>
            <a:r>
              <a:rPr lang="en-US" dirty="0"/>
              <a:t>.</a:t>
            </a:r>
          </a:p>
          <a:p>
            <a:pPr marL="457200" lvl="1" indent="0">
              <a:buNone/>
            </a:pPr>
            <a:endParaRPr lang="en-US" dirty="0"/>
          </a:p>
          <a:p>
            <a:pPr marL="0" indent="0">
              <a:buNone/>
            </a:pPr>
            <a:endParaRPr lang="en-US" dirty="0"/>
          </a:p>
        </p:txBody>
      </p:sp>
    </p:spTree>
    <p:extLst>
      <p:ext uri="{BB962C8B-B14F-4D97-AF65-F5344CB8AC3E}">
        <p14:creationId xmlns:p14="http://schemas.microsoft.com/office/powerpoint/2010/main" val="3897480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C8E51-08E1-4897-BF56-7B50A173074D}"/>
              </a:ext>
            </a:extLst>
          </p:cNvPr>
          <p:cNvSpPr>
            <a:spLocks noGrp="1"/>
          </p:cNvSpPr>
          <p:nvPr>
            <p:ph type="title"/>
          </p:nvPr>
        </p:nvSpPr>
        <p:spPr/>
        <p:txBody>
          <a:bodyPr/>
          <a:lstStyle/>
          <a:p>
            <a:r>
              <a:rPr lang="en-US" dirty="0"/>
              <a:t>How Does a Criminal Case Start?</a:t>
            </a:r>
          </a:p>
        </p:txBody>
      </p:sp>
      <p:sp>
        <p:nvSpPr>
          <p:cNvPr id="3" name="Content Placeholder 2">
            <a:extLst>
              <a:ext uri="{FF2B5EF4-FFF2-40B4-BE49-F238E27FC236}">
                <a16:creationId xmlns:a16="http://schemas.microsoft.com/office/drawing/2014/main" id="{9C5EA4B1-6C81-4C4B-BC06-370DE87E46FB}"/>
              </a:ext>
            </a:extLst>
          </p:cNvPr>
          <p:cNvSpPr>
            <a:spLocks noGrp="1"/>
          </p:cNvSpPr>
          <p:nvPr>
            <p:ph idx="1"/>
          </p:nvPr>
        </p:nvSpPr>
        <p:spPr>
          <a:xfrm>
            <a:off x="1919415" y="2096064"/>
            <a:ext cx="8419071" cy="4280022"/>
          </a:xfrm>
        </p:spPr>
        <p:txBody>
          <a:bodyPr>
            <a:normAutofit/>
          </a:bodyPr>
          <a:lstStyle/>
          <a:p>
            <a:r>
              <a:rPr lang="en-US" dirty="0"/>
              <a:t>What happens if the person refuses to sign the promise to appear?</a:t>
            </a:r>
          </a:p>
          <a:p>
            <a:pPr lvl="1"/>
            <a:r>
              <a:rPr lang="en-US" dirty="0"/>
              <a:t>Officer says: “Follow me.”</a:t>
            </a:r>
          </a:p>
          <a:p>
            <a:r>
              <a:rPr lang="en-US" dirty="0"/>
              <a:t>But most people are released after being given a citation and promising to appear. </a:t>
            </a:r>
          </a:p>
          <a:p>
            <a:endParaRPr lang="en-US" dirty="0"/>
          </a:p>
        </p:txBody>
      </p:sp>
    </p:spTree>
    <p:extLst>
      <p:ext uri="{BB962C8B-B14F-4D97-AF65-F5344CB8AC3E}">
        <p14:creationId xmlns:p14="http://schemas.microsoft.com/office/powerpoint/2010/main" val="210320085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100B7D-C68D-41C0-ACAA-F2CFE6357C0B}"/>
              </a:ext>
            </a:extLst>
          </p:cNvPr>
          <p:cNvSpPr>
            <a:spLocks noGrp="1"/>
          </p:cNvSpPr>
          <p:nvPr>
            <p:ph idx="1"/>
          </p:nvPr>
        </p:nvSpPr>
        <p:spPr>
          <a:xfrm>
            <a:off x="919119" y="1736521"/>
            <a:ext cx="10353762" cy="2149679"/>
          </a:xfrm>
        </p:spPr>
        <p:txBody>
          <a:bodyPr>
            <a:normAutofit/>
          </a:bodyPr>
          <a:lstStyle/>
          <a:p>
            <a:pPr marL="0" indent="0" algn="ctr">
              <a:buNone/>
            </a:pPr>
            <a:r>
              <a:rPr lang="en-US" sz="5000" spc="600" dirty="0"/>
              <a:t>RECONSIDERATION OF FINE AND COSTS</a:t>
            </a:r>
          </a:p>
        </p:txBody>
      </p:sp>
    </p:spTree>
    <p:extLst>
      <p:ext uri="{BB962C8B-B14F-4D97-AF65-F5344CB8AC3E}">
        <p14:creationId xmlns:p14="http://schemas.microsoft.com/office/powerpoint/2010/main" val="171358112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5268" y="730621"/>
            <a:ext cx="9211112" cy="6127379"/>
          </a:xfrm>
        </p:spPr>
        <p:txBody>
          <a:bodyPr>
            <a:normAutofit/>
          </a:bodyPr>
          <a:lstStyle/>
          <a:p>
            <a:r>
              <a:rPr lang="en-US" dirty="0"/>
              <a:t>If a person notifies the judge that they have difficulty paying the fine and costs ordered in the judgment, then the judge must hold a hearing to determine whether the judgment imposes an undue hardship.</a:t>
            </a:r>
          </a:p>
          <a:p>
            <a:pPr marL="0" indent="0">
              <a:buNone/>
            </a:pPr>
            <a:endParaRPr lang="en-US" dirty="0"/>
          </a:p>
          <a:p>
            <a:pPr marL="457200" lvl="1" indent="0">
              <a:buNone/>
            </a:pPr>
            <a:r>
              <a:rPr lang="en-US" sz="2400" dirty="0"/>
              <a:t>	-- Article 45.0445, CCP</a:t>
            </a:r>
            <a:endParaRPr lang="en-US" dirty="0"/>
          </a:p>
        </p:txBody>
      </p:sp>
    </p:spTree>
    <p:extLst>
      <p:ext uri="{BB962C8B-B14F-4D97-AF65-F5344CB8AC3E}">
        <p14:creationId xmlns:p14="http://schemas.microsoft.com/office/powerpoint/2010/main" val="388545685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2514" y="352338"/>
            <a:ext cx="9211112" cy="6127379"/>
          </a:xfrm>
        </p:spPr>
        <p:txBody>
          <a:bodyPr>
            <a:normAutofit/>
          </a:bodyPr>
          <a:lstStyle/>
          <a:p>
            <a:r>
              <a:rPr lang="en-US" dirty="0"/>
              <a:t>If the judge determines that the judgment imposes an undue hardship, then the judge must consider whether to allow the person to satisfy the fine and costs through one or more of the alternative methods: </a:t>
            </a:r>
          </a:p>
          <a:p>
            <a:pPr lvl="1"/>
            <a:r>
              <a:rPr lang="en-US" dirty="0"/>
              <a:t>Installment plan;</a:t>
            </a:r>
          </a:p>
          <a:p>
            <a:pPr lvl="1"/>
            <a:r>
              <a:rPr lang="en-US" dirty="0"/>
              <a:t>Community service;</a:t>
            </a:r>
          </a:p>
          <a:p>
            <a:pPr lvl="1"/>
            <a:r>
              <a:rPr lang="en-US" dirty="0"/>
              <a:t>Waiver.</a:t>
            </a:r>
          </a:p>
          <a:p>
            <a:pPr marL="0" indent="0">
              <a:buNone/>
            </a:pPr>
            <a:endParaRPr lang="en-US" dirty="0"/>
          </a:p>
          <a:p>
            <a:pPr marL="457200" lvl="1" indent="0">
              <a:buNone/>
            </a:pPr>
            <a:r>
              <a:rPr lang="en-US" sz="2400" dirty="0"/>
              <a:t>	-- Article 45.0445, CCP</a:t>
            </a:r>
            <a:endParaRPr lang="en-US" dirty="0"/>
          </a:p>
        </p:txBody>
      </p:sp>
    </p:spTree>
    <p:extLst>
      <p:ext uri="{BB962C8B-B14F-4D97-AF65-F5344CB8AC3E}">
        <p14:creationId xmlns:p14="http://schemas.microsoft.com/office/powerpoint/2010/main" val="336549282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9A3FB-9A22-48AE-9250-D45C87D3FE61}"/>
              </a:ext>
            </a:extLst>
          </p:cNvPr>
          <p:cNvSpPr>
            <a:spLocks noGrp="1"/>
          </p:cNvSpPr>
          <p:nvPr>
            <p:ph type="title"/>
          </p:nvPr>
        </p:nvSpPr>
        <p:spPr>
          <a:xfrm>
            <a:off x="913794" y="249115"/>
            <a:ext cx="10353761" cy="1326321"/>
          </a:xfrm>
        </p:spPr>
        <p:txBody>
          <a:bodyPr/>
          <a:lstStyle/>
          <a:p>
            <a:r>
              <a:rPr lang="en-US" dirty="0"/>
              <a:t>Poll</a:t>
            </a:r>
          </a:p>
        </p:txBody>
      </p:sp>
      <p:sp>
        <p:nvSpPr>
          <p:cNvPr id="3" name="Content Placeholder 2">
            <a:extLst>
              <a:ext uri="{FF2B5EF4-FFF2-40B4-BE49-F238E27FC236}">
                <a16:creationId xmlns:a16="http://schemas.microsoft.com/office/drawing/2014/main" id="{48B7ADF5-A5C0-4A17-A730-F14F70FD4E78}"/>
              </a:ext>
            </a:extLst>
          </p:cNvPr>
          <p:cNvSpPr>
            <a:spLocks noGrp="1"/>
          </p:cNvSpPr>
          <p:nvPr>
            <p:ph idx="1"/>
          </p:nvPr>
        </p:nvSpPr>
        <p:spPr>
          <a:xfrm>
            <a:off x="913795" y="1575436"/>
            <a:ext cx="10612920" cy="5124301"/>
          </a:xfrm>
        </p:spPr>
        <p:txBody>
          <a:bodyPr>
            <a:normAutofit/>
          </a:bodyPr>
          <a:lstStyle/>
          <a:p>
            <a:pPr marL="0" indent="0">
              <a:buNone/>
            </a:pPr>
            <a:r>
              <a:rPr lang="en-US" dirty="0"/>
              <a:t>	Brad is given a deferred disposition but fails to comply with the conditions of deferral. After he fails to appear for a show cause hearing the judge convicts him of the offense and imposes a fine of $200 and court costs of $105. The judge does not need to sign a written judgment because it was a deferred disposition:</a:t>
            </a:r>
          </a:p>
          <a:p>
            <a:pPr marL="457200" lvl="1" indent="0">
              <a:buNone/>
            </a:pPr>
            <a:r>
              <a:rPr lang="en-US" dirty="0"/>
              <a:t>	A. True</a:t>
            </a:r>
          </a:p>
          <a:p>
            <a:pPr marL="457200" lvl="1" indent="0">
              <a:buNone/>
            </a:pPr>
            <a:r>
              <a:rPr lang="en-US" dirty="0"/>
              <a:t>	B. False</a:t>
            </a:r>
          </a:p>
        </p:txBody>
      </p:sp>
    </p:spTree>
    <p:extLst>
      <p:ext uri="{BB962C8B-B14F-4D97-AF65-F5344CB8AC3E}">
        <p14:creationId xmlns:p14="http://schemas.microsoft.com/office/powerpoint/2010/main" val="121191098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6F2AC-5213-4D7A-A774-3A231A7CA84B}"/>
              </a:ext>
            </a:extLst>
          </p:cNvPr>
          <p:cNvSpPr>
            <a:spLocks noGrp="1"/>
          </p:cNvSpPr>
          <p:nvPr>
            <p:ph type="title"/>
          </p:nvPr>
        </p:nvSpPr>
        <p:spPr>
          <a:xfrm>
            <a:off x="913795" y="211016"/>
            <a:ext cx="10353762" cy="1239715"/>
          </a:xfrm>
        </p:spPr>
        <p:txBody>
          <a:bodyPr/>
          <a:lstStyle/>
          <a:p>
            <a:r>
              <a:rPr lang="en-US" dirty="0"/>
              <a:t>Poll</a:t>
            </a:r>
          </a:p>
        </p:txBody>
      </p:sp>
      <p:sp>
        <p:nvSpPr>
          <p:cNvPr id="3" name="Content Placeholder 2">
            <a:extLst>
              <a:ext uri="{FF2B5EF4-FFF2-40B4-BE49-F238E27FC236}">
                <a16:creationId xmlns:a16="http://schemas.microsoft.com/office/drawing/2014/main" id="{C403C396-0549-421E-9579-48D6AA3D25CB}"/>
              </a:ext>
            </a:extLst>
          </p:cNvPr>
          <p:cNvSpPr>
            <a:spLocks noGrp="1"/>
          </p:cNvSpPr>
          <p:nvPr>
            <p:ph idx="1"/>
          </p:nvPr>
        </p:nvSpPr>
        <p:spPr>
          <a:xfrm>
            <a:off x="913795" y="1292469"/>
            <a:ext cx="10353762" cy="5187462"/>
          </a:xfrm>
        </p:spPr>
        <p:txBody>
          <a:bodyPr>
            <a:normAutofit/>
          </a:bodyPr>
          <a:lstStyle/>
          <a:p>
            <a:pPr marL="0" indent="0">
              <a:buNone/>
            </a:pPr>
            <a:r>
              <a:rPr lang="en-US" dirty="0"/>
              <a:t>	Six weeks later Brad comes to the court and tells a clerk he won’t be able to pay his rent if he has to pay $305.  He asks if there is anything he can do? The clerk should:</a:t>
            </a:r>
          </a:p>
          <a:p>
            <a:pPr marL="0" indent="0">
              <a:buNone/>
            </a:pPr>
            <a:r>
              <a:rPr lang="en-US" dirty="0"/>
              <a:t>	A. Tell him it’s too late since the court already set a show cause hearing but he failed to show up for it. </a:t>
            </a:r>
          </a:p>
          <a:p>
            <a:pPr marL="0" indent="0">
              <a:buNone/>
            </a:pPr>
            <a:r>
              <a:rPr lang="en-US" dirty="0"/>
              <a:t>	B. Tell him he can talk to the judge but the fine is the fine.</a:t>
            </a:r>
          </a:p>
          <a:p>
            <a:pPr marL="0" indent="0">
              <a:buNone/>
            </a:pPr>
            <a:r>
              <a:rPr lang="en-US" dirty="0"/>
              <a:t>	C. Set a hearing so he can show that the judgment imposes an undue hardship.  </a:t>
            </a:r>
          </a:p>
        </p:txBody>
      </p:sp>
    </p:spTree>
    <p:extLst>
      <p:ext uri="{BB962C8B-B14F-4D97-AF65-F5344CB8AC3E}">
        <p14:creationId xmlns:p14="http://schemas.microsoft.com/office/powerpoint/2010/main" val="404613531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100B7D-C68D-41C0-ACAA-F2CFE6357C0B}"/>
              </a:ext>
            </a:extLst>
          </p:cNvPr>
          <p:cNvSpPr>
            <a:spLocks noGrp="1"/>
          </p:cNvSpPr>
          <p:nvPr>
            <p:ph idx="1"/>
          </p:nvPr>
        </p:nvSpPr>
        <p:spPr>
          <a:xfrm>
            <a:off x="919119" y="2971800"/>
            <a:ext cx="10353762" cy="914400"/>
          </a:xfrm>
        </p:spPr>
        <p:txBody>
          <a:bodyPr>
            <a:normAutofit/>
          </a:bodyPr>
          <a:lstStyle/>
          <a:p>
            <a:pPr marL="0" indent="0" algn="ctr">
              <a:buNone/>
            </a:pPr>
            <a:r>
              <a:rPr lang="en-US" sz="5000" spc="600" dirty="0"/>
              <a:t>APPEAL</a:t>
            </a:r>
          </a:p>
        </p:txBody>
      </p:sp>
    </p:spTree>
    <p:extLst>
      <p:ext uri="{BB962C8B-B14F-4D97-AF65-F5344CB8AC3E}">
        <p14:creationId xmlns:p14="http://schemas.microsoft.com/office/powerpoint/2010/main" val="331942066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6C9D6-BD07-4E97-A7B7-A4C3AB82449E}"/>
              </a:ext>
            </a:extLst>
          </p:cNvPr>
          <p:cNvSpPr>
            <a:spLocks noGrp="1"/>
          </p:cNvSpPr>
          <p:nvPr>
            <p:ph type="title"/>
          </p:nvPr>
        </p:nvSpPr>
        <p:spPr>
          <a:xfrm>
            <a:off x="8129872" y="1122001"/>
            <a:ext cx="4062127" cy="4613999"/>
          </a:xfrm>
        </p:spPr>
        <p:txBody>
          <a:bodyPr anchor="ctr">
            <a:normAutofit/>
          </a:bodyPr>
          <a:lstStyle/>
          <a:p>
            <a:r>
              <a:rPr lang="en-US" sz="5000" dirty="0">
                <a:solidFill>
                  <a:srgbClr val="FFFFFF"/>
                </a:solidFill>
              </a:rPr>
              <a:t>APPEAL</a:t>
            </a:r>
          </a:p>
        </p:txBody>
      </p:sp>
      <p:sp>
        <p:nvSpPr>
          <p:cNvPr id="3" name="Content Placeholder 2">
            <a:extLst>
              <a:ext uri="{FF2B5EF4-FFF2-40B4-BE49-F238E27FC236}">
                <a16:creationId xmlns:a16="http://schemas.microsoft.com/office/drawing/2014/main" id="{958A1FA8-0C95-4ECD-8134-6614D47FF647}"/>
              </a:ext>
            </a:extLst>
          </p:cNvPr>
          <p:cNvSpPr>
            <a:spLocks noGrp="1"/>
          </p:cNvSpPr>
          <p:nvPr>
            <p:ph idx="1"/>
          </p:nvPr>
        </p:nvSpPr>
        <p:spPr>
          <a:xfrm>
            <a:off x="913795" y="1122001"/>
            <a:ext cx="6566564" cy="4761274"/>
          </a:xfrm>
        </p:spPr>
        <p:txBody>
          <a:bodyPr anchor="ctr">
            <a:normAutofit/>
          </a:bodyPr>
          <a:lstStyle/>
          <a:p>
            <a:r>
              <a:rPr lang="en-US" sz="2400" dirty="0"/>
              <a:t>When may a defendant appeal? </a:t>
            </a:r>
          </a:p>
          <a:p>
            <a:pPr lvl="1"/>
            <a:r>
              <a:rPr lang="en-US" sz="2400" dirty="0"/>
              <a:t>When there is a final judgment of conviction; or</a:t>
            </a:r>
          </a:p>
          <a:p>
            <a:pPr lvl="1"/>
            <a:r>
              <a:rPr lang="en-US" sz="2400" dirty="0"/>
              <a:t>Upon mailing a plea of guilty or nolo and waiving the right to a jury trial and asking the court what the amount of an appeal bond is.</a:t>
            </a:r>
          </a:p>
          <a:p>
            <a:pPr marL="457200" lvl="1" indent="0">
              <a:buNone/>
            </a:pPr>
            <a:r>
              <a:rPr lang="en-US" sz="2400" dirty="0"/>
              <a:t>	-- Art. 45.042, Art. 27.14(b), CCP</a:t>
            </a:r>
          </a:p>
        </p:txBody>
      </p:sp>
    </p:spTree>
    <p:extLst>
      <p:ext uri="{BB962C8B-B14F-4D97-AF65-F5344CB8AC3E}">
        <p14:creationId xmlns:p14="http://schemas.microsoft.com/office/powerpoint/2010/main" val="3894286355"/>
      </p:ext>
    </p:extLst>
  </p:cSld>
  <p:clrMapOvr>
    <a:overrideClrMapping bg1="lt1" tx1="dk1" bg2="lt2" tx2="dk2" accent1="accent1" accent2="accent2" accent3="accent3" accent4="accent4" accent5="accent5" accent6="accent6" hlink="hlink" folHlink="folHlink"/>
  </p:clrMapOvr>
</p:sld>
</file>

<file path=ppt/slides/slide1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FD3CA8F-3DB7-4EE5-9FEC-8994F5D0BDD2}"/>
              </a:ext>
            </a:extLst>
          </p:cNvPr>
          <p:cNvSpPr>
            <a:spLocks noGrp="1"/>
          </p:cNvSpPr>
          <p:nvPr>
            <p:ph type="title"/>
          </p:nvPr>
        </p:nvSpPr>
        <p:spPr>
          <a:xfrm>
            <a:off x="8129872" y="1122001"/>
            <a:ext cx="4062127" cy="4613999"/>
          </a:xfrm>
        </p:spPr>
        <p:txBody>
          <a:bodyPr anchor="ctr">
            <a:normAutofit/>
          </a:bodyPr>
          <a:lstStyle/>
          <a:p>
            <a:r>
              <a:rPr lang="en-US" sz="5000" dirty="0">
                <a:solidFill>
                  <a:srgbClr val="FFFFFF"/>
                </a:solidFill>
              </a:rPr>
              <a:t>APPEAL</a:t>
            </a:r>
          </a:p>
        </p:txBody>
      </p:sp>
      <p:sp>
        <p:nvSpPr>
          <p:cNvPr id="3" name="Content Placeholder 2">
            <a:extLst>
              <a:ext uri="{FF2B5EF4-FFF2-40B4-BE49-F238E27FC236}">
                <a16:creationId xmlns:a16="http://schemas.microsoft.com/office/drawing/2014/main" id="{E55A7EAC-2700-400E-AC4C-9C5E654CE266}"/>
              </a:ext>
            </a:extLst>
          </p:cNvPr>
          <p:cNvSpPr>
            <a:spLocks noGrp="1"/>
          </p:cNvSpPr>
          <p:nvPr>
            <p:ph idx="1"/>
          </p:nvPr>
        </p:nvSpPr>
        <p:spPr>
          <a:xfrm>
            <a:off x="913795" y="1122001"/>
            <a:ext cx="6566564" cy="4761274"/>
          </a:xfrm>
        </p:spPr>
        <p:txBody>
          <a:bodyPr anchor="ctr">
            <a:normAutofit/>
          </a:bodyPr>
          <a:lstStyle/>
          <a:p>
            <a:r>
              <a:rPr lang="en-US" sz="2400" dirty="0"/>
              <a:t>How do you file an appeal?</a:t>
            </a:r>
          </a:p>
          <a:p>
            <a:pPr lvl="1"/>
            <a:r>
              <a:rPr lang="en-US" sz="2400" dirty="0"/>
              <a:t>By filing an appeal bond on time.</a:t>
            </a:r>
          </a:p>
          <a:p>
            <a:pPr lvl="1"/>
            <a:r>
              <a:rPr lang="en-US" sz="2400" dirty="0"/>
              <a:t>You do not have to file a “notice of appeal.”</a:t>
            </a:r>
          </a:p>
          <a:p>
            <a:pPr marL="457200" lvl="1" indent="0">
              <a:buNone/>
            </a:pPr>
            <a:r>
              <a:rPr lang="en-US" sz="2400" dirty="0"/>
              <a:t>	-- Art. 45.0426, CCP</a:t>
            </a:r>
          </a:p>
        </p:txBody>
      </p:sp>
    </p:spTree>
    <p:extLst>
      <p:ext uri="{BB962C8B-B14F-4D97-AF65-F5344CB8AC3E}">
        <p14:creationId xmlns:p14="http://schemas.microsoft.com/office/powerpoint/2010/main" val="982355284"/>
      </p:ext>
    </p:extLst>
  </p:cSld>
  <p:clrMapOvr>
    <a:overrideClrMapping bg1="lt1" tx1="dk1" bg2="lt2" tx2="dk2" accent1="accent1" accent2="accent2" accent3="accent3" accent4="accent4" accent5="accent5" accent6="accent6" hlink="hlink" folHlink="folHlink"/>
  </p:clrMapOvr>
</p:sld>
</file>

<file path=ppt/slides/slide1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6E122A-472F-4831-949F-A1612E74917F}"/>
              </a:ext>
            </a:extLst>
          </p:cNvPr>
          <p:cNvSpPr>
            <a:spLocks noGrp="1"/>
          </p:cNvSpPr>
          <p:nvPr>
            <p:ph idx="1"/>
          </p:nvPr>
        </p:nvSpPr>
        <p:spPr>
          <a:xfrm>
            <a:off x="913795" y="1122001"/>
            <a:ext cx="6566564" cy="4761274"/>
          </a:xfrm>
        </p:spPr>
        <p:txBody>
          <a:bodyPr anchor="ctr">
            <a:normAutofit/>
          </a:bodyPr>
          <a:lstStyle/>
          <a:p>
            <a:r>
              <a:rPr lang="en-US" sz="2400" dirty="0"/>
              <a:t>How much is the appeal bond?</a:t>
            </a:r>
          </a:p>
          <a:p>
            <a:pPr lvl="1"/>
            <a:r>
              <a:rPr lang="en-US" sz="2400" dirty="0"/>
              <a:t>No less than double the amount of the fine and court costs adjudged against the defendant.</a:t>
            </a:r>
          </a:p>
          <a:p>
            <a:pPr lvl="1"/>
            <a:r>
              <a:rPr lang="en-US" sz="2400" dirty="0"/>
              <a:t>Payable to the State of Texas.</a:t>
            </a:r>
          </a:p>
          <a:p>
            <a:pPr lvl="1"/>
            <a:r>
              <a:rPr lang="en-US" sz="2400" dirty="0"/>
              <a:t>Minimum bond of $50.</a:t>
            </a:r>
          </a:p>
          <a:p>
            <a:pPr marL="457200" lvl="1" indent="0">
              <a:buNone/>
            </a:pPr>
            <a:r>
              <a:rPr lang="en-US" sz="2400" dirty="0"/>
              <a:t>	-- Art. 45.0425</a:t>
            </a:r>
          </a:p>
        </p:txBody>
      </p:sp>
      <p:sp>
        <p:nvSpPr>
          <p:cNvPr id="9" name="Title 1">
            <a:extLst>
              <a:ext uri="{FF2B5EF4-FFF2-40B4-BE49-F238E27FC236}">
                <a16:creationId xmlns:a16="http://schemas.microsoft.com/office/drawing/2014/main" id="{73E0F891-1986-44A8-B4DC-0622D3C32D0E}"/>
              </a:ext>
            </a:extLst>
          </p:cNvPr>
          <p:cNvSpPr txBox="1">
            <a:spLocks/>
          </p:cNvSpPr>
          <p:nvPr/>
        </p:nvSpPr>
        <p:spPr>
          <a:xfrm>
            <a:off x="8129872" y="1122001"/>
            <a:ext cx="4062127" cy="4613999"/>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5000">
                <a:solidFill>
                  <a:srgbClr val="FFFFFF"/>
                </a:solidFill>
              </a:rPr>
              <a:t>APPEAL</a:t>
            </a:r>
            <a:endParaRPr lang="en-US" sz="5000" dirty="0">
              <a:solidFill>
                <a:srgbClr val="FFFFFF"/>
              </a:solidFill>
            </a:endParaRPr>
          </a:p>
        </p:txBody>
      </p:sp>
    </p:spTree>
    <p:extLst>
      <p:ext uri="{BB962C8B-B14F-4D97-AF65-F5344CB8AC3E}">
        <p14:creationId xmlns:p14="http://schemas.microsoft.com/office/powerpoint/2010/main" val="603689182"/>
      </p:ext>
    </p:extLst>
  </p:cSld>
  <p:clrMapOvr>
    <a:overrideClrMapping bg1="lt1" tx1="dk1" bg2="lt2" tx2="dk2" accent1="accent1" accent2="accent2" accent3="accent3" accent4="accent4" accent5="accent5" accent6="accent6" hlink="hlink" folHlink="folHlink"/>
  </p:clrMapOvr>
</p:sld>
</file>

<file path=ppt/slides/slide1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A0106A-270F-4319-92A5-CA07128C73F9}"/>
              </a:ext>
            </a:extLst>
          </p:cNvPr>
          <p:cNvSpPr>
            <a:spLocks noGrp="1"/>
          </p:cNvSpPr>
          <p:nvPr>
            <p:ph idx="1"/>
          </p:nvPr>
        </p:nvSpPr>
        <p:spPr>
          <a:xfrm>
            <a:off x="913795" y="1122001"/>
            <a:ext cx="6566564" cy="4761274"/>
          </a:xfrm>
        </p:spPr>
        <p:txBody>
          <a:bodyPr anchor="ctr">
            <a:normAutofit/>
          </a:bodyPr>
          <a:lstStyle/>
          <a:p>
            <a:r>
              <a:rPr lang="en-US" sz="2400" dirty="0"/>
              <a:t>When does the appeal bond have to be filed?</a:t>
            </a:r>
          </a:p>
          <a:p>
            <a:pPr lvl="1"/>
            <a:r>
              <a:rPr lang="en-US" sz="2400" dirty="0"/>
              <a:t>Within ten days after the judgment was entered.</a:t>
            </a:r>
          </a:p>
          <a:p>
            <a:pPr marL="914400" lvl="2" indent="0">
              <a:buNone/>
            </a:pPr>
            <a:r>
              <a:rPr lang="en-US" sz="2400" dirty="0"/>
              <a:t>-- Art. 45.0426, CCP</a:t>
            </a:r>
          </a:p>
          <a:p>
            <a:pPr lvl="1"/>
            <a:r>
              <a:rPr lang="en-US" sz="2400" dirty="0"/>
              <a:t>Or before the 31</a:t>
            </a:r>
            <a:r>
              <a:rPr lang="en-US" sz="2400" baseline="30000" dirty="0"/>
              <a:t>st</a:t>
            </a:r>
            <a:r>
              <a:rPr lang="en-US" sz="2400" dirty="0"/>
              <a:t> day after the defendant receives the notice of the appeal bond amount if they mail in a plea of guilty or nolo and request the amount of the appeal bond.</a:t>
            </a:r>
          </a:p>
          <a:p>
            <a:pPr marL="457200" lvl="1" indent="0">
              <a:buNone/>
            </a:pPr>
            <a:r>
              <a:rPr lang="en-US" sz="2400" dirty="0"/>
              <a:t>	-- Art. 27.14(b), CCP</a:t>
            </a:r>
          </a:p>
        </p:txBody>
      </p:sp>
      <p:sp>
        <p:nvSpPr>
          <p:cNvPr id="9" name="Title 1">
            <a:extLst>
              <a:ext uri="{FF2B5EF4-FFF2-40B4-BE49-F238E27FC236}">
                <a16:creationId xmlns:a16="http://schemas.microsoft.com/office/drawing/2014/main" id="{032155F7-6B71-427F-95EF-0F325AA75BE6}"/>
              </a:ext>
            </a:extLst>
          </p:cNvPr>
          <p:cNvSpPr txBox="1">
            <a:spLocks/>
          </p:cNvSpPr>
          <p:nvPr/>
        </p:nvSpPr>
        <p:spPr>
          <a:xfrm>
            <a:off x="8129872" y="1122001"/>
            <a:ext cx="4062127" cy="4613999"/>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5000">
                <a:solidFill>
                  <a:srgbClr val="FFFFFF"/>
                </a:solidFill>
              </a:rPr>
              <a:t>APPEAL</a:t>
            </a:r>
            <a:endParaRPr lang="en-US" sz="5000" dirty="0">
              <a:solidFill>
                <a:srgbClr val="FFFFFF"/>
              </a:solidFill>
            </a:endParaRPr>
          </a:p>
        </p:txBody>
      </p:sp>
    </p:spTree>
    <p:extLst>
      <p:ext uri="{BB962C8B-B14F-4D97-AF65-F5344CB8AC3E}">
        <p14:creationId xmlns:p14="http://schemas.microsoft.com/office/powerpoint/2010/main" val="611144311"/>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77A7-E451-4250-ABD7-F4AD4A4C1766}"/>
              </a:ext>
            </a:extLst>
          </p:cNvPr>
          <p:cNvSpPr>
            <a:spLocks noGrp="1"/>
          </p:cNvSpPr>
          <p:nvPr>
            <p:ph type="title"/>
          </p:nvPr>
        </p:nvSpPr>
        <p:spPr/>
        <p:txBody>
          <a:bodyPr>
            <a:normAutofit/>
          </a:bodyPr>
          <a:lstStyle/>
          <a:p>
            <a:r>
              <a:rPr lang="en-US" dirty="0"/>
              <a:t>How Does a Criminal Case Start?</a:t>
            </a:r>
          </a:p>
        </p:txBody>
      </p:sp>
      <p:graphicFrame>
        <p:nvGraphicFramePr>
          <p:cNvPr id="7" name="Content Placeholder 2">
            <a:extLst>
              <a:ext uri="{FF2B5EF4-FFF2-40B4-BE49-F238E27FC236}">
                <a16:creationId xmlns:a16="http://schemas.microsoft.com/office/drawing/2014/main" id="{7F1A36CB-6897-4096-9FA6-4FFE26027622}"/>
              </a:ext>
            </a:extLst>
          </p:cNvPr>
          <p:cNvGraphicFramePr>
            <a:graphicFrameLocks noGrp="1"/>
          </p:cNvGraphicFramePr>
          <p:nvPr>
            <p:ph idx="1"/>
            <p:extLst>
              <p:ext uri="{D42A27DB-BD31-4B8C-83A1-F6EECF244321}">
                <p14:modId xmlns:p14="http://schemas.microsoft.com/office/powerpoint/2010/main" val="2643506789"/>
              </p:ext>
            </p:extLst>
          </p:nvPr>
        </p:nvGraphicFramePr>
        <p:xfrm>
          <a:off x="913795" y="2710532"/>
          <a:ext cx="10353675" cy="3734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036225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6F55BD-70B0-44DD-B37F-13E00127E789}"/>
              </a:ext>
            </a:extLst>
          </p:cNvPr>
          <p:cNvSpPr>
            <a:spLocks noGrp="1"/>
          </p:cNvSpPr>
          <p:nvPr>
            <p:ph idx="1"/>
          </p:nvPr>
        </p:nvSpPr>
        <p:spPr>
          <a:xfrm>
            <a:off x="913795" y="1122001"/>
            <a:ext cx="6566564" cy="4761274"/>
          </a:xfrm>
        </p:spPr>
        <p:txBody>
          <a:bodyPr anchor="ctr">
            <a:normAutofit/>
          </a:bodyPr>
          <a:lstStyle/>
          <a:p>
            <a:r>
              <a:rPr lang="en-US" sz="2400" dirty="0"/>
              <a:t>What is the effect of perfecting an appeal?</a:t>
            </a:r>
          </a:p>
          <a:p>
            <a:pPr lvl="1"/>
            <a:r>
              <a:rPr lang="en-US" sz="2400" dirty="0"/>
              <a:t>The defendant gets a trial de novo in the county court.</a:t>
            </a:r>
          </a:p>
          <a:p>
            <a:pPr lvl="2"/>
            <a:r>
              <a:rPr lang="en-US" sz="2400" dirty="0"/>
              <a:t>What is a trial de novo?</a:t>
            </a:r>
          </a:p>
          <a:p>
            <a:pPr lvl="2"/>
            <a:r>
              <a:rPr lang="en-US" sz="2400" dirty="0"/>
              <a:t>It means the defendant gets a whole new trial from scratch.</a:t>
            </a:r>
          </a:p>
          <a:p>
            <a:pPr lvl="3"/>
            <a:r>
              <a:rPr lang="en-US" sz="2400" dirty="0"/>
              <a:t>The justice court judgment is vacated and “null and void.”</a:t>
            </a:r>
          </a:p>
        </p:txBody>
      </p:sp>
      <p:sp>
        <p:nvSpPr>
          <p:cNvPr id="9" name="Title 1">
            <a:extLst>
              <a:ext uri="{FF2B5EF4-FFF2-40B4-BE49-F238E27FC236}">
                <a16:creationId xmlns:a16="http://schemas.microsoft.com/office/drawing/2014/main" id="{BD77A838-622C-4DE5-B83D-C941E31515B7}"/>
              </a:ext>
            </a:extLst>
          </p:cNvPr>
          <p:cNvSpPr txBox="1">
            <a:spLocks/>
          </p:cNvSpPr>
          <p:nvPr/>
        </p:nvSpPr>
        <p:spPr>
          <a:xfrm>
            <a:off x="8129872" y="1122001"/>
            <a:ext cx="4062127" cy="4613999"/>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5000">
                <a:solidFill>
                  <a:srgbClr val="FFFFFF"/>
                </a:solidFill>
              </a:rPr>
              <a:t>APPEAL</a:t>
            </a:r>
            <a:endParaRPr lang="en-US" sz="5000" dirty="0">
              <a:solidFill>
                <a:srgbClr val="FFFFFF"/>
              </a:solidFill>
            </a:endParaRPr>
          </a:p>
        </p:txBody>
      </p:sp>
    </p:spTree>
    <p:extLst>
      <p:ext uri="{BB962C8B-B14F-4D97-AF65-F5344CB8AC3E}">
        <p14:creationId xmlns:p14="http://schemas.microsoft.com/office/powerpoint/2010/main" val="3213771114"/>
      </p:ext>
    </p:extLst>
  </p:cSld>
  <p:clrMapOvr>
    <a:overrideClrMapping bg1="lt1" tx1="dk1" bg2="lt2" tx2="dk2" accent1="accent1" accent2="accent2" accent3="accent3" accent4="accent4" accent5="accent5" accent6="accent6" hlink="hlink" folHlink="folHlink"/>
  </p:clrMapOvr>
</p:sld>
</file>

<file path=ppt/slides/slide1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71D9A-8016-446F-BA71-18FBBCEF2E27}"/>
              </a:ext>
            </a:extLst>
          </p:cNvPr>
          <p:cNvSpPr>
            <a:spLocks noGrp="1"/>
          </p:cNvSpPr>
          <p:nvPr>
            <p:ph type="title"/>
          </p:nvPr>
        </p:nvSpPr>
        <p:spPr>
          <a:xfrm>
            <a:off x="825872" y="134816"/>
            <a:ext cx="10353761" cy="1096108"/>
          </a:xfrm>
        </p:spPr>
        <p:txBody>
          <a:bodyPr/>
          <a:lstStyle/>
          <a:p>
            <a:r>
              <a:rPr lang="en-US" dirty="0"/>
              <a:t>Poll</a:t>
            </a:r>
          </a:p>
        </p:txBody>
      </p:sp>
      <p:sp>
        <p:nvSpPr>
          <p:cNvPr id="3" name="Content Placeholder 2">
            <a:extLst>
              <a:ext uri="{FF2B5EF4-FFF2-40B4-BE49-F238E27FC236}">
                <a16:creationId xmlns:a16="http://schemas.microsoft.com/office/drawing/2014/main" id="{3F150DE3-1146-42C8-9007-FD1376A67DD4}"/>
              </a:ext>
            </a:extLst>
          </p:cNvPr>
          <p:cNvSpPr>
            <a:spLocks noGrp="1"/>
          </p:cNvSpPr>
          <p:nvPr>
            <p:ph idx="1"/>
          </p:nvPr>
        </p:nvSpPr>
        <p:spPr>
          <a:xfrm>
            <a:off x="913795" y="1538654"/>
            <a:ext cx="10353762" cy="4862146"/>
          </a:xfrm>
        </p:spPr>
        <p:txBody>
          <a:bodyPr>
            <a:normAutofit/>
          </a:bodyPr>
          <a:lstStyle/>
          <a:p>
            <a:pPr marL="0" indent="0">
              <a:buNone/>
            </a:pPr>
            <a:r>
              <a:rPr lang="en-US" dirty="0"/>
              <a:t>	Raymond is convicted at trial on Sept. 1 of speeding in a construction zone with workers present. The judge imposes a fine of $400 (double the normal fine) and court costs of $110. What is the amount of the appeal bond and when does it have to be filed?</a:t>
            </a:r>
          </a:p>
          <a:p>
            <a:pPr marL="0" indent="0">
              <a:buNone/>
            </a:pPr>
            <a:r>
              <a:rPr lang="en-US" dirty="0"/>
              <a:t>	A. $400 bond must be filed by Sept. 11.</a:t>
            </a:r>
          </a:p>
          <a:p>
            <a:pPr marL="0" indent="0">
              <a:buNone/>
            </a:pPr>
            <a:r>
              <a:rPr lang="en-US" dirty="0"/>
              <a:t>	B. $510 bond must be filed by Oct. 2.</a:t>
            </a:r>
          </a:p>
          <a:p>
            <a:pPr marL="0" indent="0">
              <a:buNone/>
            </a:pPr>
            <a:r>
              <a:rPr lang="en-US" dirty="0"/>
              <a:t>	C. $1,020 bond must be filed by Sept. 11.</a:t>
            </a:r>
          </a:p>
          <a:p>
            <a:pPr marL="0" indent="0">
              <a:buNone/>
            </a:pPr>
            <a:r>
              <a:rPr lang="en-US" dirty="0"/>
              <a:t>	D. $800 bond must be filed by Oct. 2. </a:t>
            </a:r>
          </a:p>
        </p:txBody>
      </p:sp>
    </p:spTree>
    <p:extLst>
      <p:ext uri="{BB962C8B-B14F-4D97-AF65-F5344CB8AC3E}">
        <p14:creationId xmlns:p14="http://schemas.microsoft.com/office/powerpoint/2010/main" val="309120671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FB0BCB-83B3-4A4E-80A4-AD9B230FEEF4}"/>
              </a:ext>
            </a:extLst>
          </p:cNvPr>
          <p:cNvSpPr>
            <a:spLocks noGrp="1"/>
          </p:cNvSpPr>
          <p:nvPr>
            <p:ph type="title"/>
          </p:nvPr>
        </p:nvSpPr>
        <p:spPr>
          <a:xfrm>
            <a:off x="155643" y="1684877"/>
            <a:ext cx="12363855" cy="1887950"/>
          </a:xfrm>
        </p:spPr>
        <p:txBody>
          <a:bodyPr>
            <a:noAutofit/>
          </a:bodyPr>
          <a:lstStyle/>
          <a:p>
            <a:pPr algn="ctr"/>
            <a:r>
              <a:rPr lang="en-US" sz="9600" dirty="0"/>
              <a:t>enforcement</a:t>
            </a:r>
          </a:p>
        </p:txBody>
      </p:sp>
    </p:spTree>
    <p:extLst>
      <p:ext uri="{BB962C8B-B14F-4D97-AF65-F5344CB8AC3E}">
        <p14:creationId xmlns:p14="http://schemas.microsoft.com/office/powerpoint/2010/main" val="57757754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9552-35BB-41D0-96EF-8D06EEADD529}"/>
              </a:ext>
            </a:extLst>
          </p:cNvPr>
          <p:cNvSpPr>
            <a:spLocks noGrp="1"/>
          </p:cNvSpPr>
          <p:nvPr>
            <p:ph type="title"/>
          </p:nvPr>
        </p:nvSpPr>
        <p:spPr/>
        <p:txBody>
          <a:bodyPr/>
          <a:lstStyle/>
          <a:p>
            <a:pPr algn="ctr"/>
            <a:r>
              <a:rPr lang="en-US" dirty="0"/>
              <a:t>Enforcing criminal judgments</a:t>
            </a:r>
          </a:p>
        </p:txBody>
      </p:sp>
      <p:sp>
        <p:nvSpPr>
          <p:cNvPr id="3" name="Content Placeholder 2">
            <a:extLst>
              <a:ext uri="{FF2B5EF4-FFF2-40B4-BE49-F238E27FC236}">
                <a16:creationId xmlns:a16="http://schemas.microsoft.com/office/drawing/2014/main" id="{6733F843-6241-4C3F-914E-3CCE4266A924}"/>
              </a:ext>
            </a:extLst>
          </p:cNvPr>
          <p:cNvSpPr>
            <a:spLocks noGrp="1"/>
          </p:cNvSpPr>
          <p:nvPr>
            <p:ph idx="1"/>
          </p:nvPr>
        </p:nvSpPr>
        <p:spPr>
          <a:xfrm>
            <a:off x="737671" y="2391156"/>
            <a:ext cx="10422416" cy="3662325"/>
          </a:xfrm>
        </p:spPr>
        <p:txBody>
          <a:bodyPr>
            <a:normAutofit/>
          </a:bodyPr>
          <a:lstStyle/>
          <a:p>
            <a:pPr marL="0" indent="0" algn="ctr">
              <a:buNone/>
            </a:pPr>
            <a:r>
              <a:rPr lang="en-US" sz="4000" dirty="0"/>
              <a:t>If someone fails or refuses to </a:t>
            </a:r>
            <a:r>
              <a:rPr lang="en-US" sz="4000" b="1" dirty="0"/>
              <a:t>satisfy</a:t>
            </a:r>
            <a:r>
              <a:rPr lang="en-US" sz="4000" dirty="0"/>
              <a:t> their judgment, there are multiple options for what a court can do to “enforce” that judgment.</a:t>
            </a:r>
          </a:p>
        </p:txBody>
      </p:sp>
    </p:spTree>
    <p:extLst>
      <p:ext uri="{BB962C8B-B14F-4D97-AF65-F5344CB8AC3E}">
        <p14:creationId xmlns:p14="http://schemas.microsoft.com/office/powerpoint/2010/main" val="404222851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CAF4F2-396D-4935-8E61-54D1CA8E455F}"/>
              </a:ext>
            </a:extLst>
          </p:cNvPr>
          <p:cNvSpPr>
            <a:spLocks noGrp="1"/>
          </p:cNvSpPr>
          <p:nvPr>
            <p:ph type="title"/>
          </p:nvPr>
        </p:nvSpPr>
        <p:spPr>
          <a:xfrm>
            <a:off x="1776729" y="4459039"/>
            <a:ext cx="8643011" cy="551528"/>
          </a:xfrm>
        </p:spPr>
        <p:txBody>
          <a:bodyPr vert="horz" lIns="91440" tIns="45720" rIns="91440" bIns="0" rtlCol="0" anchor="b">
            <a:noAutofit/>
          </a:bodyPr>
          <a:lstStyle/>
          <a:p>
            <a:pPr algn="ctr"/>
            <a:r>
              <a:rPr lang="en-US" sz="5000" dirty="0"/>
              <a:t>Payment Alternatives</a:t>
            </a:r>
          </a:p>
        </p:txBody>
      </p:sp>
    </p:spTree>
    <p:extLst>
      <p:ext uri="{BB962C8B-B14F-4D97-AF65-F5344CB8AC3E}">
        <p14:creationId xmlns:p14="http://schemas.microsoft.com/office/powerpoint/2010/main" val="19547299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88400-DB43-4E71-8F21-AA66B6F02F1F}"/>
              </a:ext>
            </a:extLst>
          </p:cNvPr>
          <p:cNvSpPr>
            <a:spLocks noGrp="1"/>
          </p:cNvSpPr>
          <p:nvPr>
            <p:ph type="title"/>
          </p:nvPr>
        </p:nvSpPr>
        <p:spPr/>
        <p:txBody>
          <a:bodyPr/>
          <a:lstStyle/>
          <a:p>
            <a:pPr algn="ctr"/>
            <a:r>
              <a:rPr lang="en-US" dirty="0"/>
              <a:t>Determination of ability to pay</a:t>
            </a:r>
          </a:p>
        </p:txBody>
      </p:sp>
      <p:sp>
        <p:nvSpPr>
          <p:cNvPr id="3" name="Content Placeholder 2">
            <a:extLst>
              <a:ext uri="{FF2B5EF4-FFF2-40B4-BE49-F238E27FC236}">
                <a16:creationId xmlns:a16="http://schemas.microsoft.com/office/drawing/2014/main" id="{BD717DDE-BFFD-498F-B6E3-B62638DC22EF}"/>
              </a:ext>
            </a:extLst>
          </p:cNvPr>
          <p:cNvSpPr>
            <a:spLocks noGrp="1"/>
          </p:cNvSpPr>
          <p:nvPr>
            <p:ph idx="1"/>
          </p:nvPr>
        </p:nvSpPr>
        <p:spPr>
          <a:xfrm>
            <a:off x="495300" y="1612900"/>
            <a:ext cx="11112500" cy="4761774"/>
          </a:xfrm>
        </p:spPr>
        <p:txBody>
          <a:bodyPr>
            <a:normAutofit/>
          </a:bodyPr>
          <a:lstStyle/>
          <a:p>
            <a:endParaRPr lang="en-US" dirty="0"/>
          </a:p>
          <a:p>
            <a:r>
              <a:rPr lang="en-US" i="1" dirty="0"/>
              <a:t>Remember</a:t>
            </a:r>
            <a:r>
              <a:rPr lang="en-US" dirty="0"/>
              <a:t>: If a defendant is convicted at trial </a:t>
            </a:r>
            <a:r>
              <a:rPr lang="en-US" b="1" dirty="0"/>
              <a:t>or</a:t>
            </a:r>
            <a:r>
              <a:rPr lang="en-US" dirty="0"/>
              <a:t> by entering a plea in open court, after assessing the fine and costs, the judge </a:t>
            </a:r>
            <a:r>
              <a:rPr lang="en-US" b="1" dirty="0"/>
              <a:t>must </a:t>
            </a:r>
            <a:r>
              <a:rPr lang="en-US" dirty="0"/>
              <a:t>hold a hearing to determine if the defendant is able to immediately pay the fine and costs.</a:t>
            </a:r>
          </a:p>
          <a:p>
            <a:pPr lvl="1"/>
            <a:r>
              <a:rPr lang="en-US" dirty="0"/>
              <a:t>Art. 45.041, Code of Criminal Procedure</a:t>
            </a:r>
          </a:p>
        </p:txBody>
      </p:sp>
    </p:spTree>
    <p:extLst>
      <p:ext uri="{BB962C8B-B14F-4D97-AF65-F5344CB8AC3E}">
        <p14:creationId xmlns:p14="http://schemas.microsoft.com/office/powerpoint/2010/main" val="62362080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88400-DB43-4E71-8F21-AA66B6F02F1F}"/>
              </a:ext>
            </a:extLst>
          </p:cNvPr>
          <p:cNvSpPr>
            <a:spLocks noGrp="1"/>
          </p:cNvSpPr>
          <p:nvPr>
            <p:ph type="title"/>
          </p:nvPr>
        </p:nvSpPr>
        <p:spPr/>
        <p:txBody>
          <a:bodyPr/>
          <a:lstStyle/>
          <a:p>
            <a:pPr algn="ctr"/>
            <a:r>
              <a:rPr lang="en-US" dirty="0"/>
              <a:t>Determination of ability to pay</a:t>
            </a:r>
          </a:p>
        </p:txBody>
      </p:sp>
      <p:sp>
        <p:nvSpPr>
          <p:cNvPr id="3" name="Content Placeholder 2">
            <a:extLst>
              <a:ext uri="{FF2B5EF4-FFF2-40B4-BE49-F238E27FC236}">
                <a16:creationId xmlns:a16="http://schemas.microsoft.com/office/drawing/2014/main" id="{BD717DDE-BFFD-498F-B6E3-B62638DC22EF}"/>
              </a:ext>
            </a:extLst>
          </p:cNvPr>
          <p:cNvSpPr>
            <a:spLocks noGrp="1"/>
          </p:cNvSpPr>
          <p:nvPr>
            <p:ph idx="1"/>
          </p:nvPr>
        </p:nvSpPr>
        <p:spPr>
          <a:xfrm>
            <a:off x="495299" y="2005070"/>
            <a:ext cx="11325799" cy="4545199"/>
          </a:xfrm>
        </p:spPr>
        <p:txBody>
          <a:bodyPr>
            <a:normAutofit fontScale="92500" lnSpcReduction="10000"/>
          </a:bodyPr>
          <a:lstStyle/>
          <a:p>
            <a:r>
              <a:rPr lang="en-US" sz="3000" dirty="0"/>
              <a:t>And if a defendant is convicted by entering a plea at the clerk window, the clerk </a:t>
            </a:r>
            <a:r>
              <a:rPr lang="en-US" sz="3000" b="1" dirty="0"/>
              <a:t>should</a:t>
            </a:r>
            <a:r>
              <a:rPr lang="en-US" sz="3000" dirty="0"/>
              <a:t> inform them that there are alternatives to satisfying the judgment by paying the fine and costs, and ask them if they would like a hearing with the judge to determine their eligibility for those alternatives.</a:t>
            </a:r>
          </a:p>
          <a:p>
            <a:r>
              <a:rPr lang="en-US" sz="3000" dirty="0"/>
              <a:t>See the Alternatives to Payment of Fines and Costs form on the TJCTC website (and next slide).</a:t>
            </a:r>
          </a:p>
          <a:p>
            <a:r>
              <a:rPr lang="en-US" sz="3000" dirty="0"/>
              <a:t>See pages 83 – 87 and 97 of the Criminal </a:t>
            </a:r>
            <a:r>
              <a:rPr lang="en-US" sz="3000" dirty="0" err="1"/>
              <a:t>Deskbook</a:t>
            </a:r>
            <a:r>
              <a:rPr lang="en-US" sz="3000" dirty="0"/>
              <a:t> concerning:</a:t>
            </a:r>
          </a:p>
          <a:p>
            <a:pPr lvl="1"/>
            <a:r>
              <a:rPr lang="en-US" sz="2600" dirty="0"/>
              <a:t>Payment Plans</a:t>
            </a:r>
          </a:p>
          <a:p>
            <a:pPr lvl="1"/>
            <a:r>
              <a:rPr lang="en-US" sz="2600" dirty="0"/>
              <a:t>Community Service</a:t>
            </a:r>
          </a:p>
          <a:p>
            <a:pPr lvl="1"/>
            <a:r>
              <a:rPr lang="en-US" sz="2600" dirty="0"/>
              <a:t>Waiver of Fine and Costs</a:t>
            </a:r>
          </a:p>
          <a:p>
            <a:pPr lvl="1"/>
            <a:r>
              <a:rPr lang="en-US" sz="2600" dirty="0"/>
              <a:t>Jail Credit</a:t>
            </a:r>
          </a:p>
        </p:txBody>
      </p:sp>
    </p:spTree>
    <p:extLst>
      <p:ext uri="{BB962C8B-B14F-4D97-AF65-F5344CB8AC3E}">
        <p14:creationId xmlns:p14="http://schemas.microsoft.com/office/powerpoint/2010/main" val="239417117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5B8F8-9966-4808-AFF9-23200AFD117D}"/>
              </a:ext>
            </a:extLst>
          </p:cNvPr>
          <p:cNvSpPr>
            <a:spLocks noGrp="1"/>
          </p:cNvSpPr>
          <p:nvPr>
            <p:ph type="title"/>
          </p:nvPr>
        </p:nvSpPr>
        <p:spPr/>
        <p:txBody>
          <a:bodyPr/>
          <a:lstStyle/>
          <a:p>
            <a:r>
              <a:rPr lang="en-US" dirty="0"/>
              <a:t>Alternatives to Payment </a:t>
            </a:r>
            <a:br>
              <a:rPr lang="en-US" dirty="0"/>
            </a:br>
            <a:r>
              <a:rPr lang="en-US" dirty="0"/>
              <a:t>of Fines and Costs</a:t>
            </a:r>
          </a:p>
        </p:txBody>
      </p:sp>
      <p:pic>
        <p:nvPicPr>
          <p:cNvPr id="5" name="Content Placeholder 4">
            <a:extLst>
              <a:ext uri="{FF2B5EF4-FFF2-40B4-BE49-F238E27FC236}">
                <a16:creationId xmlns:a16="http://schemas.microsoft.com/office/drawing/2014/main" id="{BAE82418-9803-49E4-AEED-0B5BC439F987}"/>
              </a:ext>
            </a:extLst>
          </p:cNvPr>
          <p:cNvPicPr>
            <a:picLocks noGrp="1" noChangeAspect="1"/>
          </p:cNvPicPr>
          <p:nvPr>
            <p:ph idx="1"/>
          </p:nvPr>
        </p:nvPicPr>
        <p:blipFill>
          <a:blip r:embed="rId2"/>
          <a:stretch>
            <a:fillRect/>
          </a:stretch>
        </p:blipFill>
        <p:spPr>
          <a:xfrm>
            <a:off x="6092825" y="3877462"/>
            <a:ext cx="6350" cy="247663"/>
          </a:xfrm>
        </p:spPr>
      </p:pic>
      <p:pic>
        <p:nvPicPr>
          <p:cNvPr id="7" name="Picture 6" descr="Text, letter&#10;&#10;Description automatically generated">
            <a:extLst>
              <a:ext uri="{FF2B5EF4-FFF2-40B4-BE49-F238E27FC236}">
                <a16:creationId xmlns:a16="http://schemas.microsoft.com/office/drawing/2014/main" id="{68D51B5D-7FAE-43E4-9E5C-E6049B915395}"/>
              </a:ext>
            </a:extLst>
          </p:cNvPr>
          <p:cNvPicPr>
            <a:picLocks noChangeAspect="1"/>
          </p:cNvPicPr>
          <p:nvPr/>
        </p:nvPicPr>
        <p:blipFill>
          <a:blip r:embed="rId3"/>
          <a:stretch>
            <a:fillRect/>
          </a:stretch>
        </p:blipFill>
        <p:spPr>
          <a:xfrm>
            <a:off x="2779371" y="1935921"/>
            <a:ext cx="6407479" cy="4775445"/>
          </a:xfrm>
          <a:prstGeom prst="rect">
            <a:avLst/>
          </a:prstGeom>
        </p:spPr>
      </p:pic>
    </p:spTree>
    <p:extLst>
      <p:ext uri="{BB962C8B-B14F-4D97-AF65-F5344CB8AC3E}">
        <p14:creationId xmlns:p14="http://schemas.microsoft.com/office/powerpoint/2010/main" val="296724571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CAF4F2-396D-4935-8E61-54D1CA8E455F}"/>
              </a:ext>
            </a:extLst>
          </p:cNvPr>
          <p:cNvSpPr>
            <a:spLocks noGrp="1"/>
          </p:cNvSpPr>
          <p:nvPr>
            <p:ph type="title"/>
          </p:nvPr>
        </p:nvSpPr>
        <p:spPr>
          <a:xfrm>
            <a:off x="1195844" y="4887056"/>
            <a:ext cx="9643543" cy="551528"/>
          </a:xfrm>
        </p:spPr>
        <p:txBody>
          <a:bodyPr vert="horz" lIns="91440" tIns="45720" rIns="91440" bIns="0" rtlCol="0" anchor="b">
            <a:noAutofit/>
          </a:bodyPr>
          <a:lstStyle/>
          <a:p>
            <a:pPr algn="ctr"/>
            <a:r>
              <a:rPr lang="en-US" sz="5000" dirty="0"/>
              <a:t>Courtesy letter</a:t>
            </a:r>
          </a:p>
        </p:txBody>
      </p:sp>
    </p:spTree>
    <p:extLst>
      <p:ext uri="{BB962C8B-B14F-4D97-AF65-F5344CB8AC3E}">
        <p14:creationId xmlns:p14="http://schemas.microsoft.com/office/powerpoint/2010/main" val="317214363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4DFA49B-1995-4404-BE86-424E340BD412}"/>
              </a:ext>
            </a:extLst>
          </p:cNvPr>
          <p:cNvSpPr>
            <a:spLocks noGrp="1"/>
          </p:cNvSpPr>
          <p:nvPr>
            <p:ph type="title"/>
          </p:nvPr>
        </p:nvSpPr>
        <p:spPr/>
        <p:txBody>
          <a:bodyPr/>
          <a:lstStyle/>
          <a:p>
            <a:pPr algn="ctr"/>
            <a:r>
              <a:rPr lang="en-US" dirty="0"/>
              <a:t>Courtesy Letter</a:t>
            </a:r>
          </a:p>
        </p:txBody>
      </p:sp>
      <p:sp>
        <p:nvSpPr>
          <p:cNvPr id="7" name="Content Placeholder 6">
            <a:extLst>
              <a:ext uri="{FF2B5EF4-FFF2-40B4-BE49-F238E27FC236}">
                <a16:creationId xmlns:a16="http://schemas.microsoft.com/office/drawing/2014/main" id="{47F716F7-B6AF-41E7-AEEF-14C8B7F6D73F}"/>
              </a:ext>
            </a:extLst>
          </p:cNvPr>
          <p:cNvSpPr>
            <a:spLocks noGrp="1"/>
          </p:cNvSpPr>
          <p:nvPr>
            <p:ph idx="1"/>
          </p:nvPr>
        </p:nvSpPr>
        <p:spPr/>
        <p:txBody>
          <a:bodyPr>
            <a:normAutofit/>
          </a:bodyPr>
          <a:lstStyle/>
          <a:p>
            <a:r>
              <a:rPr lang="en-US" dirty="0"/>
              <a:t>Has a defendant not paid by the due date, missed a payment on a payment plan, etc.?</a:t>
            </a:r>
          </a:p>
          <a:p>
            <a:r>
              <a:rPr lang="en-US" dirty="0"/>
              <a:t>Often a </a:t>
            </a:r>
            <a:r>
              <a:rPr lang="en-US" dirty="0">
                <a:solidFill>
                  <a:srgbClr val="C00000"/>
                </a:solidFill>
              </a:rPr>
              <a:t>courtesy</a:t>
            </a:r>
            <a:r>
              <a:rPr lang="en-US" dirty="0"/>
              <a:t> letter will solve the problem. People forget stuff!</a:t>
            </a:r>
          </a:p>
          <a:p>
            <a:r>
              <a:rPr lang="en-US" dirty="0"/>
              <a:t>Many courts do this automatically before moving on to other options.</a:t>
            </a:r>
          </a:p>
        </p:txBody>
      </p:sp>
    </p:spTree>
    <p:extLst>
      <p:ext uri="{BB962C8B-B14F-4D97-AF65-F5344CB8AC3E}">
        <p14:creationId xmlns:p14="http://schemas.microsoft.com/office/powerpoint/2010/main" val="945373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7B67D-42C5-4EEF-8582-7C670C3DBDCC}"/>
              </a:ext>
            </a:extLst>
          </p:cNvPr>
          <p:cNvSpPr>
            <a:spLocks noGrp="1"/>
          </p:cNvSpPr>
          <p:nvPr>
            <p:ph type="title"/>
          </p:nvPr>
        </p:nvSpPr>
        <p:spPr/>
        <p:txBody>
          <a:bodyPr/>
          <a:lstStyle/>
          <a:p>
            <a:r>
              <a:rPr lang="en-US" dirty="0"/>
              <a:t>How Does a Criminal Case Start?</a:t>
            </a:r>
          </a:p>
        </p:txBody>
      </p:sp>
      <p:sp>
        <p:nvSpPr>
          <p:cNvPr id="3" name="Content Placeholder 2">
            <a:extLst>
              <a:ext uri="{FF2B5EF4-FFF2-40B4-BE49-F238E27FC236}">
                <a16:creationId xmlns:a16="http://schemas.microsoft.com/office/drawing/2014/main" id="{7C8D517D-DA05-4297-B2A5-7952BD87EC35}"/>
              </a:ext>
            </a:extLst>
          </p:cNvPr>
          <p:cNvSpPr>
            <a:spLocks noGrp="1"/>
          </p:cNvSpPr>
          <p:nvPr>
            <p:ph idx="1"/>
          </p:nvPr>
        </p:nvSpPr>
        <p:spPr>
          <a:xfrm>
            <a:off x="1647568" y="2096063"/>
            <a:ext cx="9052670" cy="4397015"/>
          </a:xfrm>
        </p:spPr>
        <p:txBody>
          <a:bodyPr>
            <a:normAutofit/>
          </a:bodyPr>
          <a:lstStyle/>
          <a:p>
            <a:r>
              <a:rPr lang="en-US" dirty="0"/>
              <a:t>In those cases a complaint is filed first, charging the defendant with an offense, and then a </a:t>
            </a:r>
            <a:r>
              <a:rPr lang="en-US" b="1" dirty="0"/>
              <a:t>summons</a:t>
            </a:r>
            <a:r>
              <a:rPr lang="en-US" dirty="0"/>
              <a:t> is issued requiring the person to appear and answer the charge.</a:t>
            </a:r>
          </a:p>
          <a:p>
            <a:r>
              <a:rPr lang="en-US" dirty="0"/>
              <a:t>Does that defendant make a promise to appear in court? </a:t>
            </a:r>
          </a:p>
          <a:p>
            <a:r>
              <a:rPr lang="en-US" dirty="0"/>
              <a:t>No!</a:t>
            </a:r>
          </a:p>
        </p:txBody>
      </p:sp>
    </p:spTree>
    <p:extLst>
      <p:ext uri="{BB962C8B-B14F-4D97-AF65-F5344CB8AC3E}">
        <p14:creationId xmlns:p14="http://schemas.microsoft.com/office/powerpoint/2010/main" val="421692382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CAF4F2-396D-4935-8E61-54D1CA8E455F}"/>
              </a:ext>
            </a:extLst>
          </p:cNvPr>
          <p:cNvSpPr>
            <a:spLocks noGrp="1"/>
          </p:cNvSpPr>
          <p:nvPr>
            <p:ph type="title"/>
          </p:nvPr>
        </p:nvSpPr>
        <p:spPr>
          <a:xfrm>
            <a:off x="1195844" y="4887056"/>
            <a:ext cx="9643543" cy="551528"/>
          </a:xfrm>
        </p:spPr>
        <p:txBody>
          <a:bodyPr vert="horz" lIns="91440" tIns="45720" rIns="91440" bIns="0" rtlCol="0" anchor="b">
            <a:noAutofit/>
          </a:bodyPr>
          <a:lstStyle/>
          <a:p>
            <a:pPr algn="ctr"/>
            <a:r>
              <a:rPr lang="en-US" sz="5000" dirty="0"/>
              <a:t>Post-judgment </a:t>
            </a:r>
            <a:br>
              <a:rPr lang="en-US" sz="5000" dirty="0"/>
            </a:br>
            <a:r>
              <a:rPr lang="en-US" sz="5000" dirty="0"/>
              <a:t>referral to collections</a:t>
            </a:r>
          </a:p>
        </p:txBody>
      </p:sp>
    </p:spTree>
    <p:extLst>
      <p:ext uri="{BB962C8B-B14F-4D97-AF65-F5344CB8AC3E}">
        <p14:creationId xmlns:p14="http://schemas.microsoft.com/office/powerpoint/2010/main" val="110845940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67087-04FC-41F6-BB3A-73343E523FAD}"/>
              </a:ext>
            </a:extLst>
          </p:cNvPr>
          <p:cNvSpPr>
            <a:spLocks noGrp="1"/>
          </p:cNvSpPr>
          <p:nvPr>
            <p:ph type="title"/>
          </p:nvPr>
        </p:nvSpPr>
        <p:spPr/>
        <p:txBody>
          <a:bodyPr/>
          <a:lstStyle/>
          <a:p>
            <a:pPr algn="ctr"/>
            <a:r>
              <a:rPr lang="en-US" dirty="0"/>
              <a:t>Post-judgment Collections</a:t>
            </a:r>
          </a:p>
        </p:txBody>
      </p:sp>
      <p:sp>
        <p:nvSpPr>
          <p:cNvPr id="3" name="Content Placeholder 2">
            <a:extLst>
              <a:ext uri="{FF2B5EF4-FFF2-40B4-BE49-F238E27FC236}">
                <a16:creationId xmlns:a16="http://schemas.microsoft.com/office/drawing/2014/main" id="{84D70948-D285-44C0-8887-F12D64F9A41F}"/>
              </a:ext>
            </a:extLst>
          </p:cNvPr>
          <p:cNvSpPr>
            <a:spLocks noGrp="1"/>
          </p:cNvSpPr>
          <p:nvPr>
            <p:ph idx="1"/>
          </p:nvPr>
        </p:nvSpPr>
        <p:spPr>
          <a:xfrm>
            <a:off x="1101687" y="2015732"/>
            <a:ext cx="10466024" cy="4037749"/>
          </a:xfrm>
        </p:spPr>
        <p:txBody>
          <a:bodyPr>
            <a:normAutofit/>
          </a:bodyPr>
          <a:lstStyle/>
          <a:p>
            <a:r>
              <a:rPr lang="en-US" dirty="0"/>
              <a:t>Defendant may be referred to collections if any amount is </a:t>
            </a:r>
            <a:r>
              <a:rPr lang="en-US" b="1" dirty="0"/>
              <a:t>60 days </a:t>
            </a:r>
            <a:r>
              <a:rPr lang="en-US" dirty="0"/>
              <a:t>past due.</a:t>
            </a:r>
          </a:p>
          <a:p>
            <a:r>
              <a:rPr lang="en-US" dirty="0"/>
              <a:t>A </a:t>
            </a:r>
            <a:r>
              <a:rPr lang="en-US" b="1" dirty="0"/>
              <a:t>30% </a:t>
            </a:r>
            <a:r>
              <a:rPr lang="en-US" dirty="0"/>
              <a:t>fee is added to all amounts </a:t>
            </a:r>
            <a:r>
              <a:rPr lang="en-US" b="1" dirty="0"/>
              <a:t>paid</a:t>
            </a:r>
            <a:r>
              <a:rPr lang="en-US" dirty="0"/>
              <a:t> on cases referred to collections. </a:t>
            </a:r>
          </a:p>
          <a:p>
            <a:pPr lvl="1"/>
            <a:r>
              <a:rPr lang="en-US" dirty="0"/>
              <a:t>This fee is </a:t>
            </a:r>
            <a:r>
              <a:rPr lang="en-US" b="1" dirty="0"/>
              <a:t>not</a:t>
            </a:r>
            <a:r>
              <a:rPr lang="en-US" dirty="0"/>
              <a:t> added for cases disposed of by jail credit or community service.</a:t>
            </a:r>
          </a:p>
          <a:p>
            <a:pPr lvl="1"/>
            <a:endParaRPr lang="en-US" sz="600" dirty="0"/>
          </a:p>
          <a:p>
            <a:pPr marL="0" indent="0">
              <a:buNone/>
            </a:pPr>
            <a:r>
              <a:rPr lang="en-US" dirty="0"/>
              <a:t>	</a:t>
            </a:r>
            <a:r>
              <a:rPr lang="en-US" sz="2600" dirty="0"/>
              <a:t>-- Art. 103.0031, Code of Criminal Procedure</a:t>
            </a:r>
          </a:p>
        </p:txBody>
      </p:sp>
    </p:spTree>
    <p:extLst>
      <p:ext uri="{BB962C8B-B14F-4D97-AF65-F5344CB8AC3E}">
        <p14:creationId xmlns:p14="http://schemas.microsoft.com/office/powerpoint/2010/main" val="333233871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CAF4F2-396D-4935-8E61-54D1CA8E455F}"/>
              </a:ext>
            </a:extLst>
          </p:cNvPr>
          <p:cNvSpPr>
            <a:spLocks noGrp="1"/>
          </p:cNvSpPr>
          <p:nvPr>
            <p:ph type="title"/>
          </p:nvPr>
        </p:nvSpPr>
        <p:spPr>
          <a:xfrm>
            <a:off x="286966" y="4867601"/>
            <a:ext cx="11618068" cy="551528"/>
          </a:xfrm>
        </p:spPr>
        <p:txBody>
          <a:bodyPr vert="horz" lIns="91440" tIns="45720" rIns="91440" bIns="0" rtlCol="0" anchor="b">
            <a:noAutofit/>
          </a:bodyPr>
          <a:lstStyle/>
          <a:p>
            <a:pPr algn="ctr"/>
            <a:r>
              <a:rPr lang="en-US" sz="5000" dirty="0"/>
              <a:t>Post-judgment </a:t>
            </a:r>
            <a:br>
              <a:rPr lang="en-US" sz="5000" dirty="0"/>
            </a:br>
            <a:r>
              <a:rPr lang="en-US" sz="5000" dirty="0"/>
              <a:t>Reporting to omni</a:t>
            </a:r>
          </a:p>
        </p:txBody>
      </p:sp>
    </p:spTree>
    <p:extLst>
      <p:ext uri="{BB962C8B-B14F-4D97-AF65-F5344CB8AC3E}">
        <p14:creationId xmlns:p14="http://schemas.microsoft.com/office/powerpoint/2010/main" val="259543148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67087-04FC-41F6-BB3A-73343E523FAD}"/>
              </a:ext>
            </a:extLst>
          </p:cNvPr>
          <p:cNvSpPr>
            <a:spLocks noGrp="1"/>
          </p:cNvSpPr>
          <p:nvPr>
            <p:ph type="title"/>
          </p:nvPr>
        </p:nvSpPr>
        <p:spPr/>
        <p:txBody>
          <a:bodyPr/>
          <a:lstStyle/>
          <a:p>
            <a:pPr algn="ctr"/>
            <a:r>
              <a:rPr lang="en-US" dirty="0"/>
              <a:t>Post-judgment Reporting to omni</a:t>
            </a:r>
          </a:p>
        </p:txBody>
      </p:sp>
      <p:sp>
        <p:nvSpPr>
          <p:cNvPr id="3" name="Content Placeholder 2">
            <a:extLst>
              <a:ext uri="{FF2B5EF4-FFF2-40B4-BE49-F238E27FC236}">
                <a16:creationId xmlns:a16="http://schemas.microsoft.com/office/drawing/2014/main" id="{84D70948-D285-44C0-8887-F12D64F9A41F}"/>
              </a:ext>
            </a:extLst>
          </p:cNvPr>
          <p:cNvSpPr>
            <a:spLocks noGrp="1"/>
          </p:cNvSpPr>
          <p:nvPr>
            <p:ph idx="1"/>
          </p:nvPr>
        </p:nvSpPr>
        <p:spPr>
          <a:xfrm>
            <a:off x="539750" y="2030024"/>
            <a:ext cx="11112500" cy="4227557"/>
          </a:xfrm>
        </p:spPr>
        <p:txBody>
          <a:bodyPr>
            <a:normAutofit/>
          </a:bodyPr>
          <a:lstStyle/>
          <a:p>
            <a:r>
              <a:rPr lang="en-US" dirty="0"/>
              <a:t>A court may report a defendant to Omni to block renewal of their driver’s license if they fail to satisfy a criminal judgment.</a:t>
            </a:r>
            <a:endParaRPr lang="en-US" sz="600" dirty="0"/>
          </a:p>
          <a:p>
            <a:r>
              <a:rPr lang="en-US" dirty="0"/>
              <a:t>Procedure for release from Omni is discussed on Slide 52 above.  </a:t>
            </a:r>
            <a:endParaRPr lang="en-US" b="1" dirty="0"/>
          </a:p>
          <a:p>
            <a:pPr lvl="1"/>
            <a:r>
              <a:rPr lang="en-US" dirty="0"/>
              <a:t>See page 91 of the Criminal </a:t>
            </a:r>
            <a:r>
              <a:rPr lang="en-US" dirty="0" err="1"/>
              <a:t>Deskbook</a:t>
            </a:r>
            <a:endParaRPr lang="en-US" dirty="0"/>
          </a:p>
        </p:txBody>
      </p:sp>
    </p:spTree>
    <p:extLst>
      <p:ext uri="{BB962C8B-B14F-4D97-AF65-F5344CB8AC3E}">
        <p14:creationId xmlns:p14="http://schemas.microsoft.com/office/powerpoint/2010/main" val="387339875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CAF4F2-396D-4935-8E61-54D1CA8E455F}"/>
              </a:ext>
            </a:extLst>
          </p:cNvPr>
          <p:cNvSpPr>
            <a:spLocks noGrp="1"/>
          </p:cNvSpPr>
          <p:nvPr>
            <p:ph type="title"/>
          </p:nvPr>
        </p:nvSpPr>
        <p:spPr>
          <a:xfrm>
            <a:off x="1212525" y="4488222"/>
            <a:ext cx="9643543" cy="551528"/>
          </a:xfrm>
        </p:spPr>
        <p:txBody>
          <a:bodyPr vert="horz" lIns="91440" tIns="45720" rIns="91440" bIns="0" rtlCol="0" anchor="b">
            <a:noAutofit/>
          </a:bodyPr>
          <a:lstStyle/>
          <a:p>
            <a:pPr algn="ctr"/>
            <a:r>
              <a:rPr lang="en-US" sz="5000" dirty="0"/>
              <a:t>Capias pro fine</a:t>
            </a:r>
          </a:p>
        </p:txBody>
      </p:sp>
    </p:spTree>
    <p:extLst>
      <p:ext uri="{BB962C8B-B14F-4D97-AF65-F5344CB8AC3E}">
        <p14:creationId xmlns:p14="http://schemas.microsoft.com/office/powerpoint/2010/main" val="293538099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85A4A-3782-4891-AD60-0334C4C10FA1}"/>
              </a:ext>
            </a:extLst>
          </p:cNvPr>
          <p:cNvSpPr>
            <a:spLocks noGrp="1"/>
          </p:cNvSpPr>
          <p:nvPr>
            <p:ph type="title"/>
          </p:nvPr>
        </p:nvSpPr>
        <p:spPr/>
        <p:txBody>
          <a:bodyPr/>
          <a:lstStyle/>
          <a:p>
            <a:pPr algn="ctr"/>
            <a:r>
              <a:rPr lang="en-US" dirty="0"/>
              <a:t>Capias pro fine</a:t>
            </a:r>
          </a:p>
        </p:txBody>
      </p:sp>
      <p:sp>
        <p:nvSpPr>
          <p:cNvPr id="3" name="Content Placeholder 2">
            <a:extLst>
              <a:ext uri="{FF2B5EF4-FFF2-40B4-BE49-F238E27FC236}">
                <a16:creationId xmlns:a16="http://schemas.microsoft.com/office/drawing/2014/main" id="{833289E1-1D8D-43AC-A937-F3D393866511}"/>
              </a:ext>
            </a:extLst>
          </p:cNvPr>
          <p:cNvSpPr>
            <a:spLocks noGrp="1"/>
          </p:cNvSpPr>
          <p:nvPr>
            <p:ph idx="1"/>
          </p:nvPr>
        </p:nvSpPr>
        <p:spPr>
          <a:xfrm>
            <a:off x="539750" y="1947451"/>
            <a:ext cx="11112500" cy="4796249"/>
          </a:xfrm>
        </p:spPr>
        <p:txBody>
          <a:bodyPr>
            <a:normAutofit/>
          </a:bodyPr>
          <a:lstStyle/>
          <a:p>
            <a:r>
              <a:rPr lang="en-US" dirty="0"/>
              <a:t>A </a:t>
            </a:r>
            <a:r>
              <a:rPr lang="en-US" b="1" dirty="0"/>
              <a:t>capias pro fine </a:t>
            </a:r>
            <a:r>
              <a:rPr lang="en-US" dirty="0"/>
              <a:t>is an order to have a defendant arrested and </a:t>
            </a:r>
            <a:r>
              <a:rPr lang="en-US" b="1" dirty="0"/>
              <a:t>brought to the court </a:t>
            </a:r>
            <a:r>
              <a:rPr lang="en-US" dirty="0"/>
              <a:t>to determine why they have not satisfied the judgment.</a:t>
            </a:r>
          </a:p>
          <a:p>
            <a:r>
              <a:rPr lang="en-US" dirty="0"/>
              <a:t>A capias pro fine </a:t>
            </a:r>
            <a:r>
              <a:rPr lang="en-US" b="1" dirty="0">
                <a:solidFill>
                  <a:srgbClr val="C00000"/>
                </a:solidFill>
              </a:rPr>
              <a:t>must not </a:t>
            </a:r>
            <a:r>
              <a:rPr lang="en-US" dirty="0"/>
              <a:t>be issued before the defendant is sent a notice of failure to satisfy the judgment and a </a:t>
            </a:r>
            <a:r>
              <a:rPr lang="en-US" b="1" dirty="0"/>
              <a:t>show cause</a:t>
            </a:r>
            <a:r>
              <a:rPr lang="en-US" dirty="0"/>
              <a:t> </a:t>
            </a:r>
            <a:r>
              <a:rPr lang="en-US" b="1" dirty="0"/>
              <a:t>hearing </a:t>
            </a:r>
            <a:r>
              <a:rPr lang="en-US" dirty="0"/>
              <a:t>is set for the defendant to explain why they have not satisfied the judgment.</a:t>
            </a:r>
            <a:r>
              <a:rPr lang="en-US" b="1" dirty="0"/>
              <a:t> </a:t>
            </a:r>
          </a:p>
          <a:p>
            <a:pPr lvl="1"/>
            <a:r>
              <a:rPr lang="en-US" dirty="0"/>
              <a:t>See Flowchart at page 95 of Criminal Deskbook</a:t>
            </a:r>
          </a:p>
          <a:p>
            <a:pPr lvl="1"/>
            <a:endParaRPr lang="en-US" sz="2800" dirty="0"/>
          </a:p>
        </p:txBody>
      </p:sp>
    </p:spTree>
    <p:extLst>
      <p:ext uri="{BB962C8B-B14F-4D97-AF65-F5344CB8AC3E}">
        <p14:creationId xmlns:p14="http://schemas.microsoft.com/office/powerpoint/2010/main" val="411468992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85A4A-3782-4891-AD60-0334C4C10FA1}"/>
              </a:ext>
            </a:extLst>
          </p:cNvPr>
          <p:cNvSpPr>
            <a:spLocks noGrp="1"/>
          </p:cNvSpPr>
          <p:nvPr>
            <p:ph type="title"/>
          </p:nvPr>
        </p:nvSpPr>
        <p:spPr/>
        <p:txBody>
          <a:bodyPr/>
          <a:lstStyle/>
          <a:p>
            <a:pPr algn="ctr"/>
            <a:r>
              <a:rPr lang="en-US" dirty="0"/>
              <a:t>Show Cause – If defendant appears</a:t>
            </a:r>
          </a:p>
        </p:txBody>
      </p:sp>
      <p:sp>
        <p:nvSpPr>
          <p:cNvPr id="3" name="Content Placeholder 2">
            <a:extLst>
              <a:ext uri="{FF2B5EF4-FFF2-40B4-BE49-F238E27FC236}">
                <a16:creationId xmlns:a16="http://schemas.microsoft.com/office/drawing/2014/main" id="{833289E1-1D8D-43AC-A937-F3D393866511}"/>
              </a:ext>
            </a:extLst>
          </p:cNvPr>
          <p:cNvSpPr>
            <a:spLocks noGrp="1"/>
          </p:cNvSpPr>
          <p:nvPr>
            <p:ph idx="1"/>
          </p:nvPr>
        </p:nvSpPr>
        <p:spPr>
          <a:xfrm>
            <a:off x="539750" y="2061904"/>
            <a:ext cx="11112500" cy="4418027"/>
          </a:xfrm>
        </p:spPr>
        <p:txBody>
          <a:bodyPr>
            <a:normAutofit/>
          </a:bodyPr>
          <a:lstStyle/>
          <a:p>
            <a:r>
              <a:rPr lang="en-US" dirty="0"/>
              <a:t>If the defendant </a:t>
            </a:r>
            <a:r>
              <a:rPr lang="en-US" b="1" dirty="0"/>
              <a:t>appears at the hearing</a:t>
            </a:r>
            <a:r>
              <a:rPr lang="en-US" dirty="0"/>
              <a:t>, the court should determine why they have not satisfied the judgment, and the court could:</a:t>
            </a:r>
          </a:p>
          <a:p>
            <a:pPr lvl="1"/>
            <a:r>
              <a:rPr lang="en-US" dirty="0"/>
              <a:t>grant a payment plan, </a:t>
            </a:r>
          </a:p>
          <a:p>
            <a:pPr lvl="1"/>
            <a:r>
              <a:rPr lang="en-US" dirty="0"/>
              <a:t>grant community service, </a:t>
            </a:r>
          </a:p>
          <a:p>
            <a:pPr lvl="1"/>
            <a:r>
              <a:rPr lang="en-US" dirty="0"/>
              <a:t>waive all or part of the fine and costs; or </a:t>
            </a:r>
          </a:p>
          <a:p>
            <a:pPr lvl="1"/>
            <a:r>
              <a:rPr lang="en-US" dirty="0"/>
              <a:t>enter an order of commitment, requiring defendant to lay out the fine/costs in jail (more on requirements for this coming up).</a:t>
            </a:r>
          </a:p>
        </p:txBody>
      </p:sp>
    </p:spTree>
    <p:extLst>
      <p:ext uri="{BB962C8B-B14F-4D97-AF65-F5344CB8AC3E}">
        <p14:creationId xmlns:p14="http://schemas.microsoft.com/office/powerpoint/2010/main" val="414768785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D1EBB-4C83-4F47-9984-A2A3887EC87E}"/>
              </a:ext>
            </a:extLst>
          </p:cNvPr>
          <p:cNvSpPr>
            <a:spLocks noGrp="1"/>
          </p:cNvSpPr>
          <p:nvPr>
            <p:ph type="title"/>
          </p:nvPr>
        </p:nvSpPr>
        <p:spPr>
          <a:xfrm>
            <a:off x="1118680" y="867037"/>
            <a:ext cx="10583694" cy="1049235"/>
          </a:xfrm>
        </p:spPr>
        <p:txBody>
          <a:bodyPr>
            <a:noAutofit/>
          </a:bodyPr>
          <a:lstStyle/>
          <a:p>
            <a:pPr algn="ctr"/>
            <a:r>
              <a:rPr lang="en-US" dirty="0"/>
              <a:t>Show cause – if defendant doesn’t appear</a:t>
            </a:r>
          </a:p>
        </p:txBody>
      </p:sp>
      <p:sp>
        <p:nvSpPr>
          <p:cNvPr id="3" name="Content Placeholder 2">
            <a:extLst>
              <a:ext uri="{FF2B5EF4-FFF2-40B4-BE49-F238E27FC236}">
                <a16:creationId xmlns:a16="http://schemas.microsoft.com/office/drawing/2014/main" id="{F5E4880F-0966-4A02-9CB1-32AFFED52744}"/>
              </a:ext>
            </a:extLst>
          </p:cNvPr>
          <p:cNvSpPr>
            <a:spLocks noGrp="1"/>
          </p:cNvSpPr>
          <p:nvPr>
            <p:ph idx="1"/>
          </p:nvPr>
        </p:nvSpPr>
        <p:spPr>
          <a:xfrm>
            <a:off x="1393213" y="2307561"/>
            <a:ext cx="9603275" cy="3450613"/>
          </a:xfrm>
        </p:spPr>
        <p:txBody>
          <a:bodyPr/>
          <a:lstStyle/>
          <a:p>
            <a:r>
              <a:rPr lang="en-US" dirty="0"/>
              <a:t>If the defendant </a:t>
            </a:r>
            <a:r>
              <a:rPr lang="en-US" b="1" dirty="0"/>
              <a:t>fails to appear at that show cause hearing </a:t>
            </a:r>
            <a:r>
              <a:rPr lang="en-US" dirty="0"/>
              <a:t>the court may issue the capias pro fine.  </a:t>
            </a:r>
          </a:p>
          <a:p>
            <a:endParaRPr lang="en-US" dirty="0"/>
          </a:p>
        </p:txBody>
      </p:sp>
    </p:spTree>
    <p:extLst>
      <p:ext uri="{BB962C8B-B14F-4D97-AF65-F5344CB8AC3E}">
        <p14:creationId xmlns:p14="http://schemas.microsoft.com/office/powerpoint/2010/main" val="274173149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7BBC506-5321-4F5E-8B88-D618C7102701}"/>
              </a:ext>
            </a:extLst>
          </p:cNvPr>
          <p:cNvSpPr>
            <a:spLocks noGrp="1"/>
          </p:cNvSpPr>
          <p:nvPr>
            <p:ph type="title"/>
          </p:nvPr>
        </p:nvSpPr>
        <p:spPr>
          <a:xfrm>
            <a:off x="1294362" y="867037"/>
            <a:ext cx="9603275" cy="1049235"/>
          </a:xfrm>
        </p:spPr>
        <p:txBody>
          <a:bodyPr/>
          <a:lstStyle/>
          <a:p>
            <a:pPr algn="ctr"/>
            <a:r>
              <a:rPr lang="en-US" dirty="0"/>
              <a:t>when Capias pro fine is executed</a:t>
            </a:r>
          </a:p>
        </p:txBody>
      </p:sp>
      <p:sp>
        <p:nvSpPr>
          <p:cNvPr id="6" name="Content Placeholder 5">
            <a:extLst>
              <a:ext uri="{FF2B5EF4-FFF2-40B4-BE49-F238E27FC236}">
                <a16:creationId xmlns:a16="http://schemas.microsoft.com/office/drawing/2014/main" id="{5B6630BE-8D78-483C-AAEA-1D77759C7202}"/>
              </a:ext>
            </a:extLst>
          </p:cNvPr>
          <p:cNvSpPr>
            <a:spLocks noGrp="1"/>
          </p:cNvSpPr>
          <p:nvPr>
            <p:ph idx="1"/>
          </p:nvPr>
        </p:nvSpPr>
        <p:spPr/>
        <p:txBody>
          <a:bodyPr>
            <a:normAutofit/>
          </a:bodyPr>
          <a:lstStyle/>
          <a:p>
            <a:r>
              <a:rPr lang="en-US" dirty="0"/>
              <a:t>When defendant is brought before the court,  the judge disposes of the capias pro fine by holding a hearing and:</a:t>
            </a:r>
          </a:p>
          <a:p>
            <a:pPr lvl="1"/>
            <a:r>
              <a:rPr lang="en-US" dirty="0"/>
              <a:t>granting time served, </a:t>
            </a:r>
          </a:p>
          <a:p>
            <a:pPr lvl="1"/>
            <a:r>
              <a:rPr lang="en-US" dirty="0"/>
              <a:t>granting a payment plan,</a:t>
            </a:r>
          </a:p>
          <a:p>
            <a:pPr lvl="1"/>
            <a:r>
              <a:rPr lang="en-US" dirty="0"/>
              <a:t>granting community service, </a:t>
            </a:r>
          </a:p>
          <a:p>
            <a:pPr lvl="1"/>
            <a:r>
              <a:rPr lang="en-US" dirty="0"/>
              <a:t>waiving fines and costs in full or in part, or </a:t>
            </a:r>
          </a:p>
          <a:p>
            <a:pPr lvl="1"/>
            <a:r>
              <a:rPr lang="en-US" dirty="0"/>
              <a:t>when appropriate, by entering an order of commitment (more info on requirements for this coming up).</a:t>
            </a:r>
            <a:endParaRPr lang="en-US" b="1" dirty="0"/>
          </a:p>
        </p:txBody>
      </p:sp>
    </p:spTree>
    <p:extLst>
      <p:ext uri="{BB962C8B-B14F-4D97-AF65-F5344CB8AC3E}">
        <p14:creationId xmlns:p14="http://schemas.microsoft.com/office/powerpoint/2010/main" val="182591259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C38CF-29FC-45BE-8D45-0F09B6EA62B1}"/>
              </a:ext>
            </a:extLst>
          </p:cNvPr>
          <p:cNvSpPr>
            <a:spLocks noGrp="1"/>
          </p:cNvSpPr>
          <p:nvPr>
            <p:ph type="title"/>
          </p:nvPr>
        </p:nvSpPr>
        <p:spPr/>
        <p:txBody>
          <a:bodyPr/>
          <a:lstStyle/>
          <a:p>
            <a:pPr algn="ctr"/>
            <a:r>
              <a:rPr lang="en-US" dirty="0"/>
              <a:t>Recall capias pro fine</a:t>
            </a:r>
          </a:p>
        </p:txBody>
      </p:sp>
      <p:sp>
        <p:nvSpPr>
          <p:cNvPr id="3" name="Content Placeholder 2">
            <a:extLst>
              <a:ext uri="{FF2B5EF4-FFF2-40B4-BE49-F238E27FC236}">
                <a16:creationId xmlns:a16="http://schemas.microsoft.com/office/drawing/2014/main" id="{82B15340-6F8E-4D26-BA95-8F7513DDC1A8}"/>
              </a:ext>
            </a:extLst>
          </p:cNvPr>
          <p:cNvSpPr>
            <a:spLocks noGrp="1"/>
          </p:cNvSpPr>
          <p:nvPr>
            <p:ph idx="1"/>
          </p:nvPr>
        </p:nvSpPr>
        <p:spPr>
          <a:xfrm>
            <a:off x="1294362" y="2269120"/>
            <a:ext cx="9603275" cy="3450613"/>
          </a:xfrm>
        </p:spPr>
        <p:txBody>
          <a:bodyPr>
            <a:normAutofit/>
          </a:bodyPr>
          <a:lstStyle/>
          <a:p>
            <a:pPr marL="0" indent="0">
              <a:buNone/>
            </a:pPr>
            <a:r>
              <a:rPr lang="en-US" dirty="0"/>
              <a:t>The court must recall a capias pro fine if, before the capias pro fine is executed, the defendant voluntarily appears and resolves the amount owed.</a:t>
            </a:r>
          </a:p>
        </p:txBody>
      </p:sp>
    </p:spTree>
    <p:extLst>
      <p:ext uri="{BB962C8B-B14F-4D97-AF65-F5344CB8AC3E}">
        <p14:creationId xmlns:p14="http://schemas.microsoft.com/office/powerpoint/2010/main" val="173230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6DD3EC-E2D0-465A-98D0-567C74AAD5FB}"/>
              </a:ext>
            </a:extLst>
          </p:cNvPr>
          <p:cNvSpPr>
            <a:spLocks noGrp="1"/>
          </p:cNvSpPr>
          <p:nvPr>
            <p:ph idx="1"/>
          </p:nvPr>
        </p:nvSpPr>
        <p:spPr>
          <a:xfrm>
            <a:off x="919119" y="2971800"/>
            <a:ext cx="10353762" cy="914400"/>
          </a:xfrm>
        </p:spPr>
        <p:txBody>
          <a:bodyPr>
            <a:normAutofit/>
          </a:bodyPr>
          <a:lstStyle/>
          <a:p>
            <a:pPr marL="0" indent="0" algn="ctr">
              <a:buNone/>
            </a:pPr>
            <a:r>
              <a:rPr lang="en-US" sz="5000" spc="300" dirty="0"/>
              <a:t>RESPONSE TO A CITATION</a:t>
            </a:r>
          </a:p>
        </p:txBody>
      </p:sp>
    </p:spTree>
    <p:extLst>
      <p:ext uri="{BB962C8B-B14F-4D97-AF65-F5344CB8AC3E}">
        <p14:creationId xmlns:p14="http://schemas.microsoft.com/office/powerpoint/2010/main" val="320253340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CAF4F2-396D-4935-8E61-54D1CA8E455F}"/>
              </a:ext>
            </a:extLst>
          </p:cNvPr>
          <p:cNvSpPr>
            <a:spLocks noGrp="1"/>
          </p:cNvSpPr>
          <p:nvPr>
            <p:ph type="title"/>
          </p:nvPr>
        </p:nvSpPr>
        <p:spPr>
          <a:xfrm>
            <a:off x="1047155" y="4789780"/>
            <a:ext cx="9643543" cy="551528"/>
          </a:xfrm>
        </p:spPr>
        <p:txBody>
          <a:bodyPr vert="horz" lIns="91440" tIns="45720" rIns="91440" bIns="0" rtlCol="0" anchor="b">
            <a:noAutofit/>
          </a:bodyPr>
          <a:lstStyle/>
          <a:p>
            <a:pPr algn="ctr"/>
            <a:r>
              <a:rPr lang="en-US" sz="5000" dirty="0"/>
              <a:t>Order of commitment</a:t>
            </a:r>
            <a:br>
              <a:rPr lang="en-US" sz="5000" dirty="0"/>
            </a:br>
            <a:endParaRPr lang="en-US" sz="5000" dirty="0"/>
          </a:p>
        </p:txBody>
      </p:sp>
    </p:spTree>
    <p:extLst>
      <p:ext uri="{BB962C8B-B14F-4D97-AF65-F5344CB8AC3E}">
        <p14:creationId xmlns:p14="http://schemas.microsoft.com/office/powerpoint/2010/main" val="158695903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88400-DB43-4E71-8F21-AA66B6F02F1F}"/>
              </a:ext>
            </a:extLst>
          </p:cNvPr>
          <p:cNvSpPr>
            <a:spLocks noGrp="1"/>
          </p:cNvSpPr>
          <p:nvPr>
            <p:ph type="title"/>
          </p:nvPr>
        </p:nvSpPr>
        <p:spPr>
          <a:xfrm>
            <a:off x="1385478" y="870620"/>
            <a:ext cx="9603275" cy="1049235"/>
          </a:xfrm>
        </p:spPr>
        <p:txBody>
          <a:bodyPr/>
          <a:lstStyle/>
          <a:p>
            <a:pPr algn="ctr"/>
            <a:r>
              <a:rPr lang="en-US" dirty="0"/>
              <a:t>Order of commitment</a:t>
            </a:r>
          </a:p>
        </p:txBody>
      </p:sp>
      <p:sp>
        <p:nvSpPr>
          <p:cNvPr id="3" name="Content Placeholder 2">
            <a:extLst>
              <a:ext uri="{FF2B5EF4-FFF2-40B4-BE49-F238E27FC236}">
                <a16:creationId xmlns:a16="http://schemas.microsoft.com/office/drawing/2014/main" id="{BD717DDE-BFFD-498F-B6E3-B62638DC22EF}"/>
              </a:ext>
            </a:extLst>
          </p:cNvPr>
          <p:cNvSpPr>
            <a:spLocks noGrp="1"/>
          </p:cNvSpPr>
          <p:nvPr>
            <p:ph idx="1"/>
          </p:nvPr>
        </p:nvSpPr>
        <p:spPr>
          <a:xfrm>
            <a:off x="416766" y="2075608"/>
            <a:ext cx="11358467" cy="4782392"/>
          </a:xfrm>
        </p:spPr>
        <p:txBody>
          <a:bodyPr>
            <a:normAutofit/>
          </a:bodyPr>
          <a:lstStyle/>
          <a:p>
            <a:r>
              <a:rPr lang="en-US" sz="3100" dirty="0"/>
              <a:t>Sometimes, it may be appropriate to order a defendant committed to jail to “lay out” the fine and costs</a:t>
            </a:r>
          </a:p>
          <a:p>
            <a:r>
              <a:rPr lang="en-US" sz="3100" dirty="0"/>
              <a:t>However, ordering someone to jail to lay out the fine and costs because they are too poor to pay is referred to as “</a:t>
            </a:r>
            <a:r>
              <a:rPr lang="en-US" sz="3100" b="1" dirty="0"/>
              <a:t>debtor’s prison</a:t>
            </a:r>
            <a:r>
              <a:rPr lang="en-US" sz="3100" dirty="0"/>
              <a:t>” and violates the United States Constitution. (</a:t>
            </a:r>
            <a:r>
              <a:rPr lang="en-US" sz="3100" i="1" dirty="0"/>
              <a:t>Tate v. Short, 401 U.S. 395 (1971))</a:t>
            </a:r>
            <a:endParaRPr lang="en-US" sz="3100" dirty="0">
              <a:solidFill>
                <a:srgbClr val="000000">
                  <a:lumMod val="85000"/>
                  <a:lumOff val="15000"/>
                </a:srgbClr>
              </a:solidFill>
            </a:endParaRPr>
          </a:p>
          <a:p>
            <a:pPr marL="0" indent="0">
              <a:buNone/>
            </a:pPr>
            <a:endParaRPr lang="en-US" dirty="0"/>
          </a:p>
        </p:txBody>
      </p:sp>
    </p:spTree>
    <p:extLst>
      <p:ext uri="{BB962C8B-B14F-4D97-AF65-F5344CB8AC3E}">
        <p14:creationId xmlns:p14="http://schemas.microsoft.com/office/powerpoint/2010/main" val="154329976"/>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24972-6E20-4E29-BF82-BFBB484F9C13}"/>
              </a:ext>
            </a:extLst>
          </p:cNvPr>
          <p:cNvSpPr>
            <a:spLocks noGrp="1"/>
          </p:cNvSpPr>
          <p:nvPr>
            <p:ph type="title"/>
          </p:nvPr>
        </p:nvSpPr>
        <p:spPr>
          <a:xfrm>
            <a:off x="1277957" y="804519"/>
            <a:ext cx="9776897" cy="1049235"/>
          </a:xfrm>
        </p:spPr>
        <p:txBody>
          <a:bodyPr/>
          <a:lstStyle/>
          <a:p>
            <a:pPr algn="ctr"/>
            <a:r>
              <a:rPr lang="en-US" dirty="0"/>
              <a:t>Findings</a:t>
            </a:r>
          </a:p>
        </p:txBody>
      </p:sp>
      <p:sp>
        <p:nvSpPr>
          <p:cNvPr id="3" name="Content Placeholder 2">
            <a:extLst>
              <a:ext uri="{FF2B5EF4-FFF2-40B4-BE49-F238E27FC236}">
                <a16:creationId xmlns:a16="http://schemas.microsoft.com/office/drawing/2014/main" id="{57958D2D-C067-4857-B8EE-BD2383F42885}"/>
              </a:ext>
            </a:extLst>
          </p:cNvPr>
          <p:cNvSpPr>
            <a:spLocks noGrp="1"/>
          </p:cNvSpPr>
          <p:nvPr>
            <p:ph idx="1"/>
          </p:nvPr>
        </p:nvSpPr>
        <p:spPr>
          <a:xfrm>
            <a:off x="495300" y="2005070"/>
            <a:ext cx="11112500" cy="4048411"/>
          </a:xfrm>
        </p:spPr>
        <p:txBody>
          <a:bodyPr>
            <a:normAutofit/>
          </a:bodyPr>
          <a:lstStyle/>
          <a:p>
            <a:r>
              <a:rPr lang="en-US" dirty="0"/>
              <a:t>An order of commitment may </a:t>
            </a:r>
            <a:r>
              <a:rPr lang="en-US" b="1" dirty="0"/>
              <a:t>only</a:t>
            </a:r>
            <a:r>
              <a:rPr lang="en-US" dirty="0"/>
              <a:t> be issued if the judge first finds </a:t>
            </a:r>
            <a:r>
              <a:rPr lang="en-US" b="1" dirty="0"/>
              <a:t>in writing </a:t>
            </a:r>
            <a:r>
              <a:rPr lang="en-US" dirty="0"/>
              <a:t>that the defendant:</a:t>
            </a:r>
          </a:p>
          <a:p>
            <a:pPr lvl="1"/>
            <a:r>
              <a:rPr lang="en-US" sz="2600" dirty="0"/>
              <a:t>Is </a:t>
            </a:r>
            <a:r>
              <a:rPr lang="en-US" sz="2600" b="1" dirty="0"/>
              <a:t>not indigent </a:t>
            </a:r>
            <a:r>
              <a:rPr lang="en-US" sz="2600" dirty="0"/>
              <a:t>and has failed to make a good faith effort to pay, </a:t>
            </a:r>
            <a:r>
              <a:rPr lang="en-US" sz="2600" b="1" dirty="0"/>
              <a:t>or</a:t>
            </a:r>
          </a:p>
          <a:p>
            <a:pPr lvl="1"/>
            <a:r>
              <a:rPr lang="en-US" sz="2600" b="1" dirty="0"/>
              <a:t>Is indigent</a:t>
            </a:r>
            <a:r>
              <a:rPr lang="en-US" sz="2600" dirty="0"/>
              <a:t>, was given the chance to do community service, failed to do community service, </a:t>
            </a:r>
            <a:r>
              <a:rPr lang="en-US" sz="2600" b="1" dirty="0"/>
              <a:t>and</a:t>
            </a:r>
            <a:r>
              <a:rPr lang="en-US" sz="2600" dirty="0"/>
              <a:t> could have done community service without </a:t>
            </a:r>
            <a:r>
              <a:rPr lang="en-US" sz="2600" b="1" dirty="0"/>
              <a:t>any undue hardship.</a:t>
            </a:r>
          </a:p>
          <a:p>
            <a:pPr marL="0" indent="0">
              <a:buNone/>
            </a:pPr>
            <a:endParaRPr lang="en-US" sz="600" b="1" dirty="0"/>
          </a:p>
          <a:p>
            <a:pPr marL="0" indent="0">
              <a:buNone/>
            </a:pPr>
            <a:r>
              <a:rPr lang="en-US" sz="2600" dirty="0"/>
              <a:t>	</a:t>
            </a:r>
            <a:r>
              <a:rPr lang="en-US" sz="2400" dirty="0"/>
              <a:t>-- Art. 45.046, Code of Criminal Procedure</a:t>
            </a:r>
          </a:p>
        </p:txBody>
      </p:sp>
    </p:spTree>
    <p:extLst>
      <p:ext uri="{BB962C8B-B14F-4D97-AF65-F5344CB8AC3E}">
        <p14:creationId xmlns:p14="http://schemas.microsoft.com/office/powerpoint/2010/main" val="173445912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24972-6E20-4E29-BF82-BFBB484F9C13}"/>
              </a:ext>
            </a:extLst>
          </p:cNvPr>
          <p:cNvSpPr>
            <a:spLocks noGrp="1"/>
          </p:cNvSpPr>
          <p:nvPr>
            <p:ph type="title"/>
          </p:nvPr>
        </p:nvSpPr>
        <p:spPr/>
        <p:txBody>
          <a:bodyPr/>
          <a:lstStyle/>
          <a:p>
            <a:r>
              <a:rPr lang="en-US" dirty="0"/>
              <a:t>Amount of credit for time served</a:t>
            </a:r>
          </a:p>
        </p:txBody>
      </p:sp>
      <p:sp>
        <p:nvSpPr>
          <p:cNvPr id="3" name="Content Placeholder 2">
            <a:extLst>
              <a:ext uri="{FF2B5EF4-FFF2-40B4-BE49-F238E27FC236}">
                <a16:creationId xmlns:a16="http://schemas.microsoft.com/office/drawing/2014/main" id="{57958D2D-C067-4857-B8EE-BD2383F42885}"/>
              </a:ext>
            </a:extLst>
          </p:cNvPr>
          <p:cNvSpPr>
            <a:spLocks noGrp="1"/>
          </p:cNvSpPr>
          <p:nvPr>
            <p:ph idx="1"/>
          </p:nvPr>
        </p:nvSpPr>
        <p:spPr>
          <a:xfrm>
            <a:off x="363097" y="2151209"/>
            <a:ext cx="11112500" cy="4045491"/>
          </a:xfrm>
        </p:spPr>
        <p:txBody>
          <a:bodyPr>
            <a:normAutofit/>
          </a:bodyPr>
          <a:lstStyle/>
          <a:p>
            <a:pPr lvl="1"/>
            <a:r>
              <a:rPr lang="en-US" sz="2800" dirty="0"/>
              <a:t>The defendant gets a </a:t>
            </a:r>
            <a:r>
              <a:rPr lang="en-US" sz="2800" b="1" dirty="0"/>
              <a:t>minimum of </a:t>
            </a:r>
            <a:r>
              <a:rPr lang="en-US" sz="2800" b="1" dirty="0">
                <a:solidFill>
                  <a:srgbClr val="C00000"/>
                </a:solidFill>
              </a:rPr>
              <a:t>$150 </a:t>
            </a:r>
            <a:r>
              <a:rPr lang="en-US" sz="2800" dirty="0"/>
              <a:t>per unit of time, which the judge can set at </a:t>
            </a:r>
            <a:r>
              <a:rPr lang="en-US" sz="2800" b="1" dirty="0"/>
              <a:t>no less than 8 and no more than 24 hours.</a:t>
            </a:r>
          </a:p>
          <a:p>
            <a:pPr marL="457200" lvl="1" indent="0">
              <a:buNone/>
            </a:pPr>
            <a:endParaRPr lang="en-US" sz="2800" b="1" dirty="0"/>
          </a:p>
          <a:p>
            <a:pPr lvl="1"/>
            <a:r>
              <a:rPr lang="en-US" sz="2800" dirty="0"/>
              <a:t>For example, the judge could say the defendant earns $200 for every 12 hours spent in jail.</a:t>
            </a:r>
          </a:p>
          <a:p>
            <a:pPr lvl="1"/>
            <a:endParaRPr lang="en-US" sz="2800" dirty="0"/>
          </a:p>
          <a:p>
            <a:pPr marL="0" indent="0">
              <a:buNone/>
            </a:pPr>
            <a:r>
              <a:rPr lang="en-US" sz="2400" dirty="0"/>
              <a:t>		-- Arts. 45.046 and 45.048, Code of Criminal Procedure</a:t>
            </a:r>
          </a:p>
        </p:txBody>
      </p:sp>
    </p:spTree>
    <p:extLst>
      <p:ext uri="{BB962C8B-B14F-4D97-AF65-F5344CB8AC3E}">
        <p14:creationId xmlns:p14="http://schemas.microsoft.com/office/powerpoint/2010/main" val="44372683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PQuestion" title="Question Text Shape">
            <a:extLst>
              <a:ext uri="{FF2B5EF4-FFF2-40B4-BE49-F238E27FC236}">
                <a16:creationId xmlns:a16="http://schemas.microsoft.com/office/drawing/2014/main" id="{BF933EBD-AEF7-44A1-878D-8DB4D19F5A7B}"/>
              </a:ext>
            </a:extLst>
          </p:cNvPr>
          <p:cNvSpPr>
            <a:spLocks noGrp="1"/>
          </p:cNvSpPr>
          <p:nvPr>
            <p:ph type="title"/>
          </p:nvPr>
        </p:nvSpPr>
        <p:spPr>
          <a:xfrm>
            <a:off x="792818" y="250451"/>
            <a:ext cx="9603275" cy="2563087"/>
          </a:xfrm>
        </p:spPr>
        <p:txBody>
          <a:bodyPr>
            <a:normAutofit fontScale="90000"/>
          </a:bodyPr>
          <a:lstStyle/>
          <a:p>
            <a:br>
              <a:rPr lang="en-US" dirty="0"/>
            </a:br>
            <a:r>
              <a:rPr lang="en-US" dirty="0"/>
              <a:t>Poll</a:t>
            </a:r>
            <a:br>
              <a:rPr lang="en-US" dirty="0"/>
            </a:br>
            <a:br>
              <a:rPr lang="en-US" dirty="0"/>
            </a:br>
            <a:r>
              <a:rPr lang="en-US" dirty="0"/>
              <a:t>Before a defendant can be reported to OMNI for failure to satisfy a judgment, the court must first hold a show cause hearing.</a:t>
            </a:r>
          </a:p>
        </p:txBody>
      </p:sp>
      <p:sp>
        <p:nvSpPr>
          <p:cNvPr id="3" name="TPAnswers" title="Answer Text Shape">
            <a:extLst>
              <a:ext uri="{FF2B5EF4-FFF2-40B4-BE49-F238E27FC236}">
                <a16:creationId xmlns:a16="http://schemas.microsoft.com/office/drawing/2014/main" id="{6BA11A85-4787-4011-96ED-CDFAE6E14C73}"/>
              </a:ext>
            </a:extLst>
          </p:cNvPr>
          <p:cNvSpPr>
            <a:spLocks noGrp="1"/>
          </p:cNvSpPr>
          <p:nvPr>
            <p:ph type="body" idx="1"/>
            <p:custDataLst>
              <p:tags r:id="rId2"/>
            </p:custDataLst>
          </p:nvPr>
        </p:nvSpPr>
        <p:spPr>
          <a:xfrm>
            <a:off x="1584126" y="3429000"/>
            <a:ext cx="4644421" cy="3450613"/>
          </a:xfrm>
        </p:spPr>
        <p:txBody>
          <a:bodyPr>
            <a:normAutofit/>
          </a:bodyPr>
          <a:lstStyle/>
          <a:p>
            <a:pPr marL="514350" indent="-514350">
              <a:lnSpc>
                <a:spcPct val="200000"/>
              </a:lnSpc>
              <a:buFont typeface="Arial" panose="020B0604020202020204" pitchFamily="34" charset="0"/>
              <a:buAutoNum type="alphaUcPeriod"/>
            </a:pPr>
            <a:r>
              <a:rPr lang="en-US" sz="2800" dirty="0"/>
              <a:t>True</a:t>
            </a:r>
          </a:p>
          <a:p>
            <a:pPr marL="514350" indent="-514350">
              <a:lnSpc>
                <a:spcPct val="200000"/>
              </a:lnSpc>
              <a:buFont typeface="Arial" panose="020B0604020202020204" pitchFamily="34" charset="0"/>
              <a:buAutoNum type="alphaUcPeriod"/>
            </a:pPr>
            <a:r>
              <a:rPr lang="en-US" sz="2800" dirty="0"/>
              <a:t>False</a:t>
            </a:r>
          </a:p>
        </p:txBody>
      </p:sp>
      <p:sp>
        <p:nvSpPr>
          <p:cNvPr id="4" name="TPPolling">
            <a:extLst>
              <a:ext uri="{FF2B5EF4-FFF2-40B4-BE49-F238E27FC236}">
                <a16:creationId xmlns:a16="http://schemas.microsoft.com/office/drawing/2014/main" id="{16D507A7-DE7A-4841-AAD0-DF06695B28D6}"/>
              </a:ext>
            </a:extLst>
          </p:cNvPr>
          <p:cNvSpPr/>
          <p:nvPr/>
        </p:nvSpPr>
        <p:spPr>
          <a:xfrm>
            <a:off x="0" y="0"/>
            <a:ext cx="12700" cy="12700"/>
          </a:xfrm>
          <a:prstGeom prst="rect">
            <a:avLst/>
          </a:prstGeom>
          <a:solidFill>
            <a:schemeClr val="accent1">
              <a:alpha val="10000"/>
            </a:schemeClr>
          </a:solidFill>
          <a:ln w="15875" cap="flat" cmpd="sng" algn="ctr">
            <a:noFill/>
            <a:prstDash val="solid"/>
          </a:ln>
          <a:effectLst/>
          <a:extLst>
            <a:ext uri="{91240B29-F687-4F45-9708-019B960494DF}">
              <a14:hiddenLine xmlns:a14="http://schemas.microsoft.com/office/drawing/2010/main" w="158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08353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1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PQuestion" title="Question Text Shape">
            <a:extLst>
              <a:ext uri="{FF2B5EF4-FFF2-40B4-BE49-F238E27FC236}">
                <a16:creationId xmlns:a16="http://schemas.microsoft.com/office/drawing/2014/main" id="{BF933EBD-AEF7-44A1-878D-8DB4D19F5A7B}"/>
              </a:ext>
            </a:extLst>
          </p:cNvPr>
          <p:cNvSpPr>
            <a:spLocks noGrp="1"/>
          </p:cNvSpPr>
          <p:nvPr>
            <p:ph type="title"/>
          </p:nvPr>
        </p:nvSpPr>
        <p:spPr>
          <a:xfrm>
            <a:off x="792818" y="250451"/>
            <a:ext cx="9603275" cy="2325695"/>
          </a:xfrm>
        </p:spPr>
        <p:txBody>
          <a:bodyPr>
            <a:normAutofit fontScale="90000"/>
          </a:bodyPr>
          <a:lstStyle/>
          <a:p>
            <a:r>
              <a:rPr lang="en-US" dirty="0"/>
              <a:t>Poll</a:t>
            </a:r>
            <a:br>
              <a:rPr lang="en-US" dirty="0"/>
            </a:br>
            <a:br>
              <a:rPr lang="en-US" dirty="0"/>
            </a:br>
            <a:r>
              <a:rPr lang="en-US" dirty="0"/>
              <a:t>A defendant can never be ordered to lay out their fine in jail if they are indigent.</a:t>
            </a:r>
          </a:p>
        </p:txBody>
      </p:sp>
      <p:sp>
        <p:nvSpPr>
          <p:cNvPr id="3" name="TPAnswers" title="Answer Text Shape">
            <a:extLst>
              <a:ext uri="{FF2B5EF4-FFF2-40B4-BE49-F238E27FC236}">
                <a16:creationId xmlns:a16="http://schemas.microsoft.com/office/drawing/2014/main" id="{6BA11A85-4787-4011-96ED-CDFAE6E14C73}"/>
              </a:ext>
            </a:extLst>
          </p:cNvPr>
          <p:cNvSpPr>
            <a:spLocks noGrp="1"/>
          </p:cNvSpPr>
          <p:nvPr>
            <p:ph type="body" idx="1"/>
            <p:custDataLst>
              <p:tags r:id="rId2"/>
            </p:custDataLst>
          </p:nvPr>
        </p:nvSpPr>
        <p:spPr>
          <a:xfrm>
            <a:off x="1565878" y="3314630"/>
            <a:ext cx="4644421" cy="3450613"/>
          </a:xfrm>
        </p:spPr>
        <p:txBody>
          <a:bodyPr>
            <a:normAutofit/>
          </a:bodyPr>
          <a:lstStyle/>
          <a:p>
            <a:pPr marL="514350" indent="-514350">
              <a:lnSpc>
                <a:spcPct val="200000"/>
              </a:lnSpc>
              <a:buFont typeface="Arial" panose="020B0604020202020204" pitchFamily="34" charset="0"/>
              <a:buAutoNum type="alphaUcPeriod"/>
            </a:pPr>
            <a:r>
              <a:rPr lang="en-US" sz="2800" dirty="0"/>
              <a:t>True</a:t>
            </a:r>
          </a:p>
          <a:p>
            <a:pPr marL="514350" indent="-514350">
              <a:lnSpc>
                <a:spcPct val="200000"/>
              </a:lnSpc>
              <a:buFont typeface="Arial" panose="020B0604020202020204" pitchFamily="34" charset="0"/>
              <a:buAutoNum type="alphaUcPeriod"/>
            </a:pPr>
            <a:r>
              <a:rPr lang="en-US" sz="2800" dirty="0"/>
              <a:t>False</a:t>
            </a:r>
          </a:p>
        </p:txBody>
      </p:sp>
      <p:sp>
        <p:nvSpPr>
          <p:cNvPr id="4" name="TPPolling">
            <a:extLst>
              <a:ext uri="{FF2B5EF4-FFF2-40B4-BE49-F238E27FC236}">
                <a16:creationId xmlns:a16="http://schemas.microsoft.com/office/drawing/2014/main" id="{16D507A7-DE7A-4841-AAD0-DF06695B28D6}"/>
              </a:ext>
            </a:extLst>
          </p:cNvPr>
          <p:cNvSpPr/>
          <p:nvPr/>
        </p:nvSpPr>
        <p:spPr>
          <a:xfrm>
            <a:off x="0" y="0"/>
            <a:ext cx="12700" cy="12700"/>
          </a:xfrm>
          <a:prstGeom prst="rect">
            <a:avLst/>
          </a:prstGeom>
          <a:solidFill>
            <a:schemeClr val="accent1">
              <a:alpha val="10000"/>
            </a:schemeClr>
          </a:solidFill>
          <a:ln w="15875" cap="flat" cmpd="sng" algn="ctr">
            <a:noFill/>
            <a:prstDash val="solid"/>
          </a:ln>
          <a:effectLst/>
          <a:extLst>
            <a:ext uri="{91240B29-F687-4F45-9708-019B960494DF}">
              <a14:hiddenLine xmlns:a14="http://schemas.microsoft.com/office/drawing/2010/main" w="158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599195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1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F887C-5B0A-488E-95C6-2D5EE5B5E72F}"/>
              </a:ext>
            </a:extLst>
          </p:cNvPr>
          <p:cNvSpPr>
            <a:spLocks noGrp="1"/>
          </p:cNvSpPr>
          <p:nvPr>
            <p:ph type="title"/>
          </p:nvPr>
        </p:nvSpPr>
        <p:spPr>
          <a:xfrm>
            <a:off x="913795" y="609599"/>
            <a:ext cx="10353761" cy="2687515"/>
          </a:xfrm>
        </p:spPr>
        <p:txBody>
          <a:bodyPr>
            <a:normAutofit fontScale="90000"/>
          </a:bodyPr>
          <a:lstStyle/>
          <a:p>
            <a:r>
              <a:rPr lang="en-US" dirty="0"/>
              <a:t>Poll</a:t>
            </a:r>
            <a:br>
              <a:rPr lang="en-US" dirty="0"/>
            </a:br>
            <a:br>
              <a:rPr lang="en-US" dirty="0"/>
            </a:br>
            <a:r>
              <a:rPr lang="en-US" dirty="0"/>
              <a:t>If a defendant fails to pay their fine and court costs the court should immediately issue a Capias Pro Fine to have them arrested</a:t>
            </a:r>
          </a:p>
        </p:txBody>
      </p:sp>
      <p:sp>
        <p:nvSpPr>
          <p:cNvPr id="3" name="Text Placeholder 2">
            <a:extLst>
              <a:ext uri="{FF2B5EF4-FFF2-40B4-BE49-F238E27FC236}">
                <a16:creationId xmlns:a16="http://schemas.microsoft.com/office/drawing/2014/main" id="{37431249-43FA-46DE-823E-C2E8CE6CF937}"/>
              </a:ext>
            </a:extLst>
          </p:cNvPr>
          <p:cNvSpPr>
            <a:spLocks noGrp="1"/>
          </p:cNvSpPr>
          <p:nvPr>
            <p:ph type="body" idx="1"/>
          </p:nvPr>
        </p:nvSpPr>
        <p:spPr>
          <a:xfrm>
            <a:off x="1450126" y="3725143"/>
            <a:ext cx="10353762" cy="3695136"/>
          </a:xfrm>
        </p:spPr>
        <p:txBody>
          <a:bodyPr>
            <a:normAutofit/>
          </a:bodyPr>
          <a:lstStyle/>
          <a:p>
            <a:pPr marL="0" indent="0">
              <a:buNone/>
            </a:pPr>
            <a:r>
              <a:rPr lang="en-US" sz="4000" dirty="0"/>
              <a:t>	A. True</a:t>
            </a:r>
          </a:p>
          <a:p>
            <a:pPr marL="0" indent="0">
              <a:buNone/>
            </a:pPr>
            <a:r>
              <a:rPr lang="en-US" sz="4000" dirty="0"/>
              <a:t>	B. False</a:t>
            </a:r>
          </a:p>
        </p:txBody>
      </p:sp>
    </p:spTree>
    <p:extLst>
      <p:ext uri="{BB962C8B-B14F-4D97-AF65-F5344CB8AC3E}">
        <p14:creationId xmlns:p14="http://schemas.microsoft.com/office/powerpoint/2010/main" val="269049843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3D1C6-210F-4052-A174-00E233C7B8C9}"/>
              </a:ext>
            </a:extLst>
          </p:cNvPr>
          <p:cNvSpPr>
            <a:spLocks noGrp="1"/>
          </p:cNvSpPr>
          <p:nvPr>
            <p:ph type="title"/>
          </p:nvPr>
        </p:nvSpPr>
        <p:spPr>
          <a:xfrm>
            <a:off x="878323" y="530469"/>
            <a:ext cx="10353761" cy="2643554"/>
          </a:xfrm>
        </p:spPr>
        <p:txBody>
          <a:bodyPr>
            <a:normAutofit fontScale="90000"/>
          </a:bodyPr>
          <a:lstStyle/>
          <a:p>
            <a:r>
              <a:rPr lang="en-US" dirty="0"/>
              <a:t>Poll</a:t>
            </a:r>
            <a:br>
              <a:rPr lang="en-US" dirty="0"/>
            </a:br>
            <a:br>
              <a:rPr lang="en-US" dirty="0"/>
            </a:br>
            <a:r>
              <a:rPr lang="en-US" dirty="0"/>
              <a:t>The court issues a capias pro fine but before the defendant is arrested he comes in voluntarily to resolve the fine and court costs. The court should:</a:t>
            </a:r>
          </a:p>
        </p:txBody>
      </p:sp>
      <p:sp>
        <p:nvSpPr>
          <p:cNvPr id="3" name="Text Placeholder 2">
            <a:extLst>
              <a:ext uri="{FF2B5EF4-FFF2-40B4-BE49-F238E27FC236}">
                <a16:creationId xmlns:a16="http://schemas.microsoft.com/office/drawing/2014/main" id="{03CD2E1F-B4CA-43E6-8383-A20C1152D747}"/>
              </a:ext>
            </a:extLst>
          </p:cNvPr>
          <p:cNvSpPr>
            <a:spLocks noGrp="1"/>
          </p:cNvSpPr>
          <p:nvPr>
            <p:ph type="body" idx="1"/>
          </p:nvPr>
        </p:nvSpPr>
        <p:spPr>
          <a:xfrm>
            <a:off x="949265" y="3543300"/>
            <a:ext cx="10282819" cy="3314700"/>
          </a:xfrm>
        </p:spPr>
        <p:txBody>
          <a:bodyPr/>
          <a:lstStyle/>
          <a:p>
            <a:pPr marL="0" indent="0">
              <a:buNone/>
            </a:pPr>
            <a:r>
              <a:rPr lang="en-US" sz="2400" dirty="0"/>
              <a:t>	A. Have the defendant wait until a constable can come by to arrest him by executing the capias pro fine.</a:t>
            </a:r>
          </a:p>
          <a:p>
            <a:pPr marL="0" indent="0">
              <a:buNone/>
            </a:pPr>
            <a:r>
              <a:rPr lang="en-US" sz="2400" dirty="0"/>
              <a:t>	B. Recall the capias pro fine if he is able to resolve the fine and court costs either by paying or agreeing to alternatives acceptable to the judge (such as a payment plan or community service)</a:t>
            </a:r>
          </a:p>
        </p:txBody>
      </p:sp>
    </p:spTree>
    <p:extLst>
      <p:ext uri="{BB962C8B-B14F-4D97-AF65-F5344CB8AC3E}">
        <p14:creationId xmlns:p14="http://schemas.microsoft.com/office/powerpoint/2010/main" val="2353309043"/>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DB3450-626F-4E15-BF25-08FE57A61C4F}"/>
              </a:ext>
            </a:extLst>
          </p:cNvPr>
          <p:cNvSpPr>
            <a:spLocks noGrp="1"/>
          </p:cNvSpPr>
          <p:nvPr>
            <p:ph idx="1"/>
          </p:nvPr>
        </p:nvSpPr>
        <p:spPr>
          <a:xfrm>
            <a:off x="6435091" y="2882149"/>
            <a:ext cx="5522993" cy="1093703"/>
          </a:xfrm>
        </p:spPr>
        <p:txBody>
          <a:bodyPr>
            <a:normAutofit/>
          </a:bodyPr>
          <a:lstStyle/>
          <a:p>
            <a:pPr marL="0" indent="0" algn="ctr">
              <a:buNone/>
            </a:pPr>
            <a:r>
              <a:rPr lang="en-US" sz="6000" spc="600" dirty="0">
                <a:solidFill>
                  <a:srgbClr val="FFFFFF"/>
                </a:solidFill>
              </a:rPr>
              <a:t>QUESTIONS?</a:t>
            </a:r>
          </a:p>
        </p:txBody>
      </p:sp>
    </p:spTree>
    <p:extLst>
      <p:ext uri="{BB962C8B-B14F-4D97-AF65-F5344CB8AC3E}">
        <p14:creationId xmlns:p14="http://schemas.microsoft.com/office/powerpoint/2010/main" val="1182429705"/>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DAD04-07E4-4E1F-B7E6-6C9E37F69F30}"/>
              </a:ext>
            </a:extLst>
          </p:cNvPr>
          <p:cNvSpPr>
            <a:spLocks noGrp="1"/>
          </p:cNvSpPr>
          <p:nvPr>
            <p:ph type="title"/>
          </p:nvPr>
        </p:nvSpPr>
        <p:spPr/>
        <p:txBody>
          <a:bodyPr/>
          <a:lstStyle/>
          <a:p>
            <a:r>
              <a:rPr lang="en-US" dirty="0"/>
              <a:t>Response To A Citation </a:t>
            </a:r>
          </a:p>
        </p:txBody>
      </p:sp>
      <p:sp>
        <p:nvSpPr>
          <p:cNvPr id="3" name="Content Placeholder 2">
            <a:extLst>
              <a:ext uri="{FF2B5EF4-FFF2-40B4-BE49-F238E27FC236}">
                <a16:creationId xmlns:a16="http://schemas.microsoft.com/office/drawing/2014/main" id="{5D6A7C98-5D45-4B89-BEA8-81ED1BFED431}"/>
              </a:ext>
            </a:extLst>
          </p:cNvPr>
          <p:cNvSpPr>
            <a:spLocks noGrp="1"/>
          </p:cNvSpPr>
          <p:nvPr>
            <p:ph idx="1"/>
          </p:nvPr>
        </p:nvSpPr>
        <p:spPr>
          <a:xfrm>
            <a:off x="1853513" y="2096063"/>
            <a:ext cx="9102811" cy="4279569"/>
          </a:xfrm>
        </p:spPr>
        <p:txBody>
          <a:bodyPr>
            <a:normAutofit/>
          </a:bodyPr>
          <a:lstStyle/>
          <a:p>
            <a:r>
              <a:rPr lang="en-US" dirty="0"/>
              <a:t>When a person is given a citation, they might  do one of the following:</a:t>
            </a:r>
          </a:p>
          <a:p>
            <a:pPr lvl="1"/>
            <a:r>
              <a:rPr lang="en-US" dirty="0"/>
              <a:t>Mail or deliver in person a plea of not guilty;</a:t>
            </a:r>
          </a:p>
          <a:p>
            <a:pPr lvl="1"/>
            <a:r>
              <a:rPr lang="en-US" dirty="0"/>
              <a:t>Mail or deliver in person a plea of  guilty or nolo contendere without any payment;</a:t>
            </a:r>
          </a:p>
          <a:p>
            <a:pPr marL="457200" lvl="1" indent="0">
              <a:buNone/>
            </a:pPr>
            <a:r>
              <a:rPr lang="en-US" dirty="0"/>
              <a:t>	[continued on next slide]</a:t>
            </a:r>
          </a:p>
        </p:txBody>
      </p:sp>
    </p:spTree>
    <p:extLst>
      <p:ext uri="{BB962C8B-B14F-4D97-AF65-F5344CB8AC3E}">
        <p14:creationId xmlns:p14="http://schemas.microsoft.com/office/powerpoint/2010/main" val="1037053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6A9B7-88F9-479D-999D-D87C1FAC8EF9}"/>
              </a:ext>
            </a:extLst>
          </p:cNvPr>
          <p:cNvSpPr>
            <a:spLocks noGrp="1"/>
          </p:cNvSpPr>
          <p:nvPr>
            <p:ph type="title"/>
          </p:nvPr>
        </p:nvSpPr>
        <p:spPr>
          <a:xfrm>
            <a:off x="752475" y="609600"/>
            <a:ext cx="3643150" cy="5603310"/>
          </a:xfrm>
        </p:spPr>
        <p:txBody>
          <a:bodyPr>
            <a:normAutofit/>
          </a:bodyPr>
          <a:lstStyle/>
          <a:p>
            <a:r>
              <a:rPr lang="en-US" sz="4400" dirty="0"/>
              <a:t>Response To A Citation </a:t>
            </a:r>
          </a:p>
        </p:txBody>
      </p:sp>
      <p:graphicFrame>
        <p:nvGraphicFramePr>
          <p:cNvPr id="5" name="Content Placeholder 2">
            <a:extLst>
              <a:ext uri="{FF2B5EF4-FFF2-40B4-BE49-F238E27FC236}">
                <a16:creationId xmlns:a16="http://schemas.microsoft.com/office/drawing/2014/main" id="{1B01C7F0-1C43-4917-A06C-AB061F643857}"/>
              </a:ext>
            </a:extLst>
          </p:cNvPr>
          <p:cNvGraphicFramePr>
            <a:graphicFrameLocks noGrp="1"/>
          </p:cNvGraphicFramePr>
          <p:nvPr>
            <p:ph idx="1"/>
            <p:extLst>
              <p:ext uri="{D42A27DB-BD31-4B8C-83A1-F6EECF244321}">
                <p14:modId xmlns:p14="http://schemas.microsoft.com/office/powerpoint/2010/main" val="2750834902"/>
              </p:ext>
            </p:extLst>
          </p:nvPr>
        </p:nvGraphicFramePr>
        <p:xfrm>
          <a:off x="4455122" y="609600"/>
          <a:ext cx="7067693" cy="55024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6430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844ED-7196-4245-AE49-8196C025CF79}"/>
              </a:ext>
            </a:extLst>
          </p:cNvPr>
          <p:cNvSpPr>
            <a:spLocks noGrp="1"/>
          </p:cNvSpPr>
          <p:nvPr>
            <p:ph type="title"/>
          </p:nvPr>
        </p:nvSpPr>
        <p:spPr/>
        <p:txBody>
          <a:bodyPr/>
          <a:lstStyle/>
          <a:p>
            <a:r>
              <a:rPr lang="en-US" dirty="0"/>
              <a:t>Response To A Citation</a:t>
            </a:r>
          </a:p>
        </p:txBody>
      </p:sp>
      <p:sp>
        <p:nvSpPr>
          <p:cNvPr id="3" name="Content Placeholder 2">
            <a:extLst>
              <a:ext uri="{FF2B5EF4-FFF2-40B4-BE49-F238E27FC236}">
                <a16:creationId xmlns:a16="http://schemas.microsoft.com/office/drawing/2014/main" id="{A6963913-D1C1-41D8-9C7A-B3583F95847A}"/>
              </a:ext>
            </a:extLst>
          </p:cNvPr>
          <p:cNvSpPr>
            <a:spLocks noGrp="1"/>
          </p:cNvSpPr>
          <p:nvPr>
            <p:ph idx="1"/>
          </p:nvPr>
        </p:nvSpPr>
        <p:spPr>
          <a:xfrm>
            <a:off x="2150076" y="2096064"/>
            <a:ext cx="8287266" cy="4214120"/>
          </a:xfrm>
        </p:spPr>
        <p:txBody>
          <a:bodyPr/>
          <a:lstStyle/>
          <a:p>
            <a:pPr lvl="1"/>
            <a:r>
              <a:rPr lang="en-US" dirty="0"/>
              <a:t>Appear in person at the window and ask if they can talk to the judge;</a:t>
            </a:r>
          </a:p>
          <a:p>
            <a:pPr lvl="1"/>
            <a:r>
              <a:rPr lang="en-US" dirty="0"/>
              <a:t>Call the clerk and then never follow up;</a:t>
            </a:r>
          </a:p>
          <a:p>
            <a:pPr lvl="1"/>
            <a:r>
              <a:rPr lang="en-US" dirty="0"/>
              <a:t>Ignore the citation and hope the whole thing goes away.</a:t>
            </a:r>
          </a:p>
        </p:txBody>
      </p:sp>
    </p:spTree>
    <p:extLst>
      <p:ext uri="{BB962C8B-B14F-4D97-AF65-F5344CB8AC3E}">
        <p14:creationId xmlns:p14="http://schemas.microsoft.com/office/powerpoint/2010/main" val="2057734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7DAAD-3BB6-4C0C-BB66-94FA024B2AD7}"/>
              </a:ext>
            </a:extLst>
          </p:cNvPr>
          <p:cNvSpPr>
            <a:spLocks noGrp="1"/>
          </p:cNvSpPr>
          <p:nvPr>
            <p:ph type="title"/>
          </p:nvPr>
        </p:nvSpPr>
        <p:spPr>
          <a:xfrm>
            <a:off x="643468" y="1096963"/>
            <a:ext cx="4010828" cy="4664075"/>
          </a:xfrm>
        </p:spPr>
        <p:txBody>
          <a:bodyPr>
            <a:normAutofit/>
          </a:bodyPr>
          <a:lstStyle/>
          <a:p>
            <a:r>
              <a:rPr lang="en-US" sz="3600" dirty="0"/>
              <a:t>Response 1:</a:t>
            </a:r>
            <a:br>
              <a:rPr lang="en-US" sz="3600" dirty="0"/>
            </a:br>
            <a:r>
              <a:rPr lang="en-US" sz="3600" dirty="0"/>
              <a:t>Mails Or Delivers A </a:t>
            </a:r>
            <a:br>
              <a:rPr lang="en-US" sz="3600" dirty="0"/>
            </a:br>
            <a:r>
              <a:rPr lang="en-US" sz="3600" dirty="0"/>
              <a:t>Plea Of Not Guilty </a:t>
            </a:r>
          </a:p>
        </p:txBody>
      </p:sp>
      <p:sp>
        <p:nvSpPr>
          <p:cNvPr id="3" name="Content Placeholder 2">
            <a:extLst>
              <a:ext uri="{FF2B5EF4-FFF2-40B4-BE49-F238E27FC236}">
                <a16:creationId xmlns:a16="http://schemas.microsoft.com/office/drawing/2014/main" id="{43768DEA-84A1-423E-960A-55E551CC8640}"/>
              </a:ext>
            </a:extLst>
          </p:cNvPr>
          <p:cNvSpPr>
            <a:spLocks noGrp="1"/>
          </p:cNvSpPr>
          <p:nvPr>
            <p:ph idx="1"/>
          </p:nvPr>
        </p:nvSpPr>
        <p:spPr>
          <a:xfrm>
            <a:off x="5297762" y="783771"/>
            <a:ext cx="5969795" cy="5445149"/>
          </a:xfrm>
        </p:spPr>
        <p:txBody>
          <a:bodyPr anchor="ctr">
            <a:normAutofit/>
          </a:bodyPr>
          <a:lstStyle/>
          <a:p>
            <a:r>
              <a:rPr lang="en-US" sz="2400" dirty="0">
                <a:solidFill>
                  <a:schemeClr val="tx1">
                    <a:lumMod val="95000"/>
                    <a:lumOff val="5000"/>
                  </a:schemeClr>
                </a:solidFill>
              </a:rPr>
              <a:t>If the defendant mails in or delivers in person a plea of not guilty:  </a:t>
            </a:r>
          </a:p>
          <a:p>
            <a:pPr lvl="1"/>
            <a:r>
              <a:rPr lang="en-US" sz="2400" dirty="0">
                <a:solidFill>
                  <a:schemeClr val="tx1">
                    <a:lumMod val="95000"/>
                    <a:lumOff val="5000"/>
                  </a:schemeClr>
                </a:solidFill>
              </a:rPr>
              <a:t>A </a:t>
            </a:r>
            <a:r>
              <a:rPr lang="en-US" sz="2400" b="1" dirty="0">
                <a:solidFill>
                  <a:schemeClr val="tx1">
                    <a:lumMod val="95000"/>
                    <a:lumOff val="5000"/>
                  </a:schemeClr>
                </a:solidFill>
              </a:rPr>
              <a:t>sworn complaint </a:t>
            </a:r>
            <a:r>
              <a:rPr lang="en-US" sz="2400" dirty="0">
                <a:solidFill>
                  <a:schemeClr val="tx1">
                    <a:lumMod val="95000"/>
                    <a:lumOff val="5000"/>
                  </a:schemeClr>
                </a:solidFill>
              </a:rPr>
              <a:t>must be filed charging the defendant with commission of the offense.</a:t>
            </a:r>
          </a:p>
          <a:p>
            <a:pPr lvl="2"/>
            <a:r>
              <a:rPr lang="en-US" sz="2400" dirty="0">
                <a:solidFill>
                  <a:schemeClr val="tx1">
                    <a:lumMod val="95000"/>
                    <a:lumOff val="5000"/>
                  </a:schemeClr>
                </a:solidFill>
              </a:rPr>
              <a:t>Signed by the officer or a prosecutor, not by the court.</a:t>
            </a:r>
          </a:p>
          <a:p>
            <a:pPr lvl="2"/>
            <a:r>
              <a:rPr lang="en-US" sz="2400" dirty="0">
                <a:solidFill>
                  <a:schemeClr val="tx1">
                    <a:lumMod val="95000"/>
                    <a:lumOff val="5000"/>
                  </a:schemeClr>
                </a:solidFill>
              </a:rPr>
              <a:t>Meet the requirements of Art. 45.019, CCP.</a:t>
            </a:r>
          </a:p>
          <a:p>
            <a:pPr lvl="1"/>
            <a:r>
              <a:rPr lang="en-US" sz="2400" dirty="0">
                <a:solidFill>
                  <a:schemeClr val="tx1">
                    <a:lumMod val="95000"/>
                    <a:lumOff val="5000"/>
                  </a:schemeClr>
                </a:solidFill>
              </a:rPr>
              <a:t>A trial date should be set and the defendant should be notified.</a:t>
            </a:r>
          </a:p>
        </p:txBody>
      </p:sp>
    </p:spTree>
    <p:extLst>
      <p:ext uri="{BB962C8B-B14F-4D97-AF65-F5344CB8AC3E}">
        <p14:creationId xmlns:p14="http://schemas.microsoft.com/office/powerpoint/2010/main" val="455190691"/>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1B0CCB-4385-487D-AA97-C6D37D1B9AF4}"/>
              </a:ext>
            </a:extLst>
          </p:cNvPr>
          <p:cNvSpPr>
            <a:spLocks noGrp="1"/>
          </p:cNvSpPr>
          <p:nvPr>
            <p:ph idx="1"/>
          </p:nvPr>
        </p:nvSpPr>
        <p:spPr>
          <a:xfrm>
            <a:off x="5297762" y="1096963"/>
            <a:ext cx="5969795" cy="4664075"/>
          </a:xfrm>
        </p:spPr>
        <p:txBody>
          <a:bodyPr anchor="ctr">
            <a:normAutofit/>
          </a:bodyPr>
          <a:lstStyle/>
          <a:p>
            <a:r>
              <a:rPr lang="en-US" sz="2400" dirty="0">
                <a:solidFill>
                  <a:schemeClr val="tx1">
                    <a:lumMod val="95000"/>
                    <a:lumOff val="5000"/>
                  </a:schemeClr>
                </a:solidFill>
              </a:rPr>
              <a:t>When you set it for trial does it have to be a jury trial?</a:t>
            </a:r>
          </a:p>
          <a:p>
            <a:pPr lvl="1"/>
            <a:r>
              <a:rPr lang="en-US" sz="2400" dirty="0">
                <a:solidFill>
                  <a:schemeClr val="tx1">
                    <a:lumMod val="95000"/>
                    <a:lumOff val="5000"/>
                  </a:schemeClr>
                </a:solidFill>
              </a:rPr>
              <a:t>Yes! They get a jury trial unless they waive their right to a jury in writing.</a:t>
            </a:r>
          </a:p>
          <a:p>
            <a:pPr lvl="1"/>
            <a:r>
              <a:rPr lang="en-US" sz="2400" dirty="0">
                <a:solidFill>
                  <a:schemeClr val="tx1">
                    <a:lumMod val="95000"/>
                    <a:lumOff val="5000"/>
                  </a:schemeClr>
                </a:solidFill>
              </a:rPr>
              <a:t>Do they have to pay a jury fee?</a:t>
            </a:r>
          </a:p>
          <a:p>
            <a:pPr lvl="2"/>
            <a:r>
              <a:rPr lang="en-US" sz="2400" dirty="0">
                <a:solidFill>
                  <a:schemeClr val="tx1">
                    <a:lumMod val="95000"/>
                    <a:lumOff val="5000"/>
                  </a:schemeClr>
                </a:solidFill>
              </a:rPr>
              <a:t>No!</a:t>
            </a:r>
          </a:p>
        </p:txBody>
      </p:sp>
      <p:sp>
        <p:nvSpPr>
          <p:cNvPr id="11" name="Title 1">
            <a:extLst>
              <a:ext uri="{FF2B5EF4-FFF2-40B4-BE49-F238E27FC236}">
                <a16:creationId xmlns:a16="http://schemas.microsoft.com/office/drawing/2014/main" id="{EB129058-28DF-464D-9BB9-C56F6FC4EE80}"/>
              </a:ext>
            </a:extLst>
          </p:cNvPr>
          <p:cNvSpPr txBox="1">
            <a:spLocks/>
          </p:cNvSpPr>
          <p:nvPr/>
        </p:nvSpPr>
        <p:spPr>
          <a:xfrm>
            <a:off x="643468" y="1096963"/>
            <a:ext cx="4010828" cy="466407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3600" cap="none" dirty="0"/>
              <a:t>Response 1:</a:t>
            </a:r>
            <a:br>
              <a:rPr lang="en-US" sz="3600" cap="none" dirty="0"/>
            </a:br>
            <a:r>
              <a:rPr lang="en-US" sz="3600" cap="none" dirty="0"/>
              <a:t>Mails Or Delivers A </a:t>
            </a:r>
            <a:br>
              <a:rPr lang="en-US" sz="3600" cap="none" dirty="0"/>
            </a:br>
            <a:r>
              <a:rPr lang="en-US" sz="3600" cap="none" dirty="0"/>
              <a:t>Plea Of Not Guilty </a:t>
            </a:r>
          </a:p>
        </p:txBody>
      </p:sp>
    </p:spTree>
    <p:extLst>
      <p:ext uri="{BB962C8B-B14F-4D97-AF65-F5344CB8AC3E}">
        <p14:creationId xmlns:p14="http://schemas.microsoft.com/office/powerpoint/2010/main" val="3749879911"/>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794FF1-2DC0-48D3-8A1A-451B80E1EF44}"/>
              </a:ext>
            </a:extLst>
          </p:cNvPr>
          <p:cNvSpPr>
            <a:spLocks noGrp="1"/>
          </p:cNvSpPr>
          <p:nvPr>
            <p:ph idx="1"/>
          </p:nvPr>
        </p:nvSpPr>
        <p:spPr>
          <a:xfrm>
            <a:off x="720970" y="1164078"/>
            <a:ext cx="11051930" cy="5693921"/>
          </a:xfrm>
        </p:spPr>
        <p:txBody>
          <a:bodyPr/>
          <a:lstStyle/>
          <a:p>
            <a:r>
              <a:rPr lang="en-US" dirty="0"/>
              <a:t>How Does a Criminal Case Start?</a:t>
            </a:r>
          </a:p>
          <a:p>
            <a:r>
              <a:rPr lang="en-US" dirty="0"/>
              <a:t>Response to a Citation</a:t>
            </a:r>
          </a:p>
          <a:p>
            <a:r>
              <a:rPr lang="en-US" dirty="0"/>
              <a:t>What if They Fail to Appear?</a:t>
            </a:r>
          </a:p>
          <a:p>
            <a:r>
              <a:rPr lang="en-US" dirty="0"/>
              <a:t>When May the Court Dismiss the Case?</a:t>
            </a:r>
          </a:p>
          <a:p>
            <a:pPr lvl="1"/>
            <a:r>
              <a:rPr lang="en-US" sz="3200" dirty="0"/>
              <a:t>Driving Safety Course (DSC)</a:t>
            </a:r>
          </a:p>
          <a:p>
            <a:pPr lvl="1"/>
            <a:r>
              <a:rPr lang="en-US" sz="3200" dirty="0"/>
              <a:t>Deferred Disposition</a:t>
            </a:r>
          </a:p>
          <a:p>
            <a:pPr lvl="1"/>
            <a:r>
              <a:rPr lang="en-US" sz="3200" dirty="0"/>
              <a:t>Compliance Dismissals </a:t>
            </a:r>
          </a:p>
          <a:p>
            <a:pPr lvl="1"/>
            <a:endParaRPr lang="en-US" dirty="0"/>
          </a:p>
          <a:p>
            <a:pPr marL="0" indent="0">
              <a:buNone/>
            </a:pPr>
            <a:endParaRPr lang="en-US" dirty="0"/>
          </a:p>
        </p:txBody>
      </p:sp>
      <p:sp>
        <p:nvSpPr>
          <p:cNvPr id="6" name="Title 1">
            <a:extLst>
              <a:ext uri="{FF2B5EF4-FFF2-40B4-BE49-F238E27FC236}">
                <a16:creationId xmlns:a16="http://schemas.microsoft.com/office/drawing/2014/main" id="{A5C6F0A0-5D01-4A59-95E0-8E869771BDAA}"/>
              </a:ext>
            </a:extLst>
          </p:cNvPr>
          <p:cNvSpPr txBox="1">
            <a:spLocks/>
          </p:cNvSpPr>
          <p:nvPr/>
        </p:nvSpPr>
        <p:spPr>
          <a:xfrm>
            <a:off x="597878" y="143608"/>
            <a:ext cx="10353761" cy="132632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t>What we will cover</a:t>
            </a:r>
            <a:endParaRPr lang="en-US" dirty="0"/>
          </a:p>
        </p:txBody>
      </p:sp>
    </p:spTree>
    <p:extLst>
      <p:ext uri="{BB962C8B-B14F-4D97-AF65-F5344CB8AC3E}">
        <p14:creationId xmlns:p14="http://schemas.microsoft.com/office/powerpoint/2010/main" val="16690551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C16D2-0694-4ACE-80D7-5B1EAE54C704}"/>
              </a:ext>
            </a:extLst>
          </p:cNvPr>
          <p:cNvSpPr>
            <a:spLocks noGrp="1"/>
          </p:cNvSpPr>
          <p:nvPr>
            <p:ph type="title"/>
          </p:nvPr>
        </p:nvSpPr>
        <p:spPr>
          <a:xfrm>
            <a:off x="8454629" y="1122001"/>
            <a:ext cx="3515073" cy="4613999"/>
          </a:xfrm>
        </p:spPr>
        <p:txBody>
          <a:bodyPr anchor="ctr">
            <a:normAutofit/>
          </a:bodyPr>
          <a:lstStyle/>
          <a:p>
            <a:pPr algn="l"/>
            <a:r>
              <a:rPr lang="en-US" sz="3600" dirty="0"/>
              <a:t>Response 2: Mails Or </a:t>
            </a:r>
            <a:br>
              <a:rPr lang="en-US" sz="3600" dirty="0"/>
            </a:br>
            <a:r>
              <a:rPr lang="en-US" sz="3600" dirty="0"/>
              <a:t>Delivers A Plea Of Guilty </a:t>
            </a:r>
            <a:br>
              <a:rPr lang="en-US" sz="3600" dirty="0"/>
            </a:br>
            <a:r>
              <a:rPr lang="en-US" sz="3600" dirty="0"/>
              <a:t>Or Nolo But No Payment</a:t>
            </a:r>
          </a:p>
        </p:txBody>
      </p:sp>
      <p:sp>
        <p:nvSpPr>
          <p:cNvPr id="3" name="Content Placeholder 2">
            <a:extLst>
              <a:ext uri="{FF2B5EF4-FFF2-40B4-BE49-F238E27FC236}">
                <a16:creationId xmlns:a16="http://schemas.microsoft.com/office/drawing/2014/main" id="{E83EB22B-ACF3-4C44-A70E-7FE056BA8D13}"/>
              </a:ext>
            </a:extLst>
          </p:cNvPr>
          <p:cNvSpPr>
            <a:spLocks noGrp="1"/>
          </p:cNvSpPr>
          <p:nvPr>
            <p:ph idx="1"/>
          </p:nvPr>
        </p:nvSpPr>
        <p:spPr>
          <a:xfrm>
            <a:off x="913795" y="1122001"/>
            <a:ext cx="6566564" cy="4761274"/>
          </a:xfrm>
        </p:spPr>
        <p:txBody>
          <a:bodyPr anchor="ctr">
            <a:normAutofit/>
          </a:bodyPr>
          <a:lstStyle/>
          <a:p>
            <a:r>
              <a:rPr lang="en-US" sz="2400" dirty="0"/>
              <a:t>If the defendant mails in a plea of guilty or nolo and a waiver of a jury trial, or delivers it in person to the court . . .</a:t>
            </a:r>
          </a:p>
          <a:p>
            <a:r>
              <a:rPr lang="en-US" sz="2400" dirty="0"/>
              <a:t>But does not send in a payment, </a:t>
            </a:r>
          </a:p>
          <a:p>
            <a:r>
              <a:rPr lang="en-US" sz="2400" dirty="0"/>
              <a:t>The court should dispose of the case without requiring the defendant to appear IF:</a:t>
            </a:r>
          </a:p>
          <a:p>
            <a:pPr marL="457200" lvl="1" indent="0">
              <a:buNone/>
            </a:pPr>
            <a:endParaRPr lang="en-US" sz="1600" dirty="0"/>
          </a:p>
          <a:p>
            <a:pPr lvl="1"/>
            <a:endParaRPr lang="en-US" sz="1600" dirty="0"/>
          </a:p>
        </p:txBody>
      </p:sp>
    </p:spTree>
    <p:extLst>
      <p:ext uri="{BB962C8B-B14F-4D97-AF65-F5344CB8AC3E}">
        <p14:creationId xmlns:p14="http://schemas.microsoft.com/office/powerpoint/2010/main" val="3714882219"/>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DA396-DDD5-4747-B819-D24E4345EA54}"/>
              </a:ext>
            </a:extLst>
          </p:cNvPr>
          <p:cNvSpPr>
            <a:spLocks noGrp="1"/>
          </p:cNvSpPr>
          <p:nvPr>
            <p:ph type="title"/>
          </p:nvPr>
        </p:nvSpPr>
        <p:spPr>
          <a:xfrm>
            <a:off x="8454629" y="1122001"/>
            <a:ext cx="3590700" cy="4613999"/>
          </a:xfrm>
        </p:spPr>
        <p:txBody>
          <a:bodyPr anchor="ctr">
            <a:normAutofit/>
          </a:bodyPr>
          <a:lstStyle/>
          <a:p>
            <a:r>
              <a:rPr lang="en-US" sz="3600" dirty="0"/>
              <a:t>Response 2: Mails Or </a:t>
            </a:r>
            <a:br>
              <a:rPr lang="en-US" sz="3600" dirty="0"/>
            </a:br>
            <a:r>
              <a:rPr lang="en-US" sz="3600" dirty="0"/>
              <a:t>Delivers A Plea Of Guilty </a:t>
            </a:r>
            <a:br>
              <a:rPr lang="en-US" sz="3600" dirty="0"/>
            </a:br>
            <a:r>
              <a:rPr lang="en-US" sz="3600" dirty="0"/>
              <a:t>Or Nolo But No Payment</a:t>
            </a:r>
          </a:p>
        </p:txBody>
      </p:sp>
      <p:sp>
        <p:nvSpPr>
          <p:cNvPr id="3" name="Content Placeholder 2">
            <a:extLst>
              <a:ext uri="{FF2B5EF4-FFF2-40B4-BE49-F238E27FC236}">
                <a16:creationId xmlns:a16="http://schemas.microsoft.com/office/drawing/2014/main" id="{3DB0A5A0-AFFA-4319-8250-8D0F1F52C311}"/>
              </a:ext>
            </a:extLst>
          </p:cNvPr>
          <p:cNvSpPr>
            <a:spLocks noGrp="1"/>
          </p:cNvSpPr>
          <p:nvPr>
            <p:ph idx="1"/>
          </p:nvPr>
        </p:nvSpPr>
        <p:spPr>
          <a:xfrm>
            <a:off x="913795" y="1122001"/>
            <a:ext cx="6566564" cy="4761274"/>
          </a:xfrm>
        </p:spPr>
        <p:txBody>
          <a:bodyPr anchor="ctr">
            <a:normAutofit/>
          </a:bodyPr>
          <a:lstStyle/>
          <a:p>
            <a:pPr lvl="1"/>
            <a:r>
              <a:rPr lang="en-US" sz="2400" dirty="0"/>
              <a:t>The court receives the plea and waiver before the time the defendant was scheduled to appear in court; </a:t>
            </a:r>
            <a:r>
              <a:rPr lang="en-US" sz="2400" b="1" dirty="0"/>
              <a:t>or  </a:t>
            </a:r>
          </a:p>
          <a:p>
            <a:pPr lvl="1"/>
            <a:r>
              <a:rPr lang="en-US" sz="2400" dirty="0"/>
              <a:t>The court receives the plea and waiver after the time the defendant was scheduled to appear in court but at least five business days before a scheduled trial date. </a:t>
            </a:r>
          </a:p>
          <a:p>
            <a:pPr marL="457200" lvl="1" indent="0">
              <a:buNone/>
            </a:pPr>
            <a:r>
              <a:rPr lang="en-US" sz="2400" dirty="0"/>
              <a:t>		-- Art. 27.14(b), CCP</a:t>
            </a:r>
          </a:p>
        </p:txBody>
      </p:sp>
    </p:spTree>
    <p:extLst>
      <p:ext uri="{BB962C8B-B14F-4D97-AF65-F5344CB8AC3E}">
        <p14:creationId xmlns:p14="http://schemas.microsoft.com/office/powerpoint/2010/main" val="3028849852"/>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E98C6D-187E-48BE-AA7E-58058841B894}"/>
              </a:ext>
            </a:extLst>
          </p:cNvPr>
          <p:cNvSpPr>
            <a:spLocks noGrp="1"/>
          </p:cNvSpPr>
          <p:nvPr>
            <p:ph idx="1"/>
          </p:nvPr>
        </p:nvSpPr>
        <p:spPr>
          <a:xfrm>
            <a:off x="913795" y="1122001"/>
            <a:ext cx="6566564" cy="4761274"/>
          </a:xfrm>
        </p:spPr>
        <p:txBody>
          <a:bodyPr anchor="ctr">
            <a:normAutofit/>
          </a:bodyPr>
          <a:lstStyle/>
          <a:p>
            <a:r>
              <a:rPr lang="en-US" sz="2400" dirty="0"/>
              <a:t>Sometimes when a defendant does this they also ask what the amount of an appeal bond will be.</a:t>
            </a:r>
          </a:p>
          <a:p>
            <a:pPr lvl="1"/>
            <a:r>
              <a:rPr lang="en-US" sz="2400" dirty="0"/>
              <a:t>This is usually done through a lawyer</a:t>
            </a:r>
          </a:p>
          <a:p>
            <a:r>
              <a:rPr lang="en-US" sz="2400" dirty="0"/>
              <a:t>Why do this?</a:t>
            </a:r>
          </a:p>
          <a:p>
            <a:r>
              <a:rPr lang="en-US" sz="2400" dirty="0"/>
              <a:t>They are going to appeal immediately and get a trial in the county court.</a:t>
            </a:r>
          </a:p>
        </p:txBody>
      </p:sp>
      <p:sp>
        <p:nvSpPr>
          <p:cNvPr id="9" name="Title 1">
            <a:extLst>
              <a:ext uri="{FF2B5EF4-FFF2-40B4-BE49-F238E27FC236}">
                <a16:creationId xmlns:a16="http://schemas.microsoft.com/office/drawing/2014/main" id="{1B1DD990-83D1-47B1-91AC-7F18A4B22B9A}"/>
              </a:ext>
            </a:extLst>
          </p:cNvPr>
          <p:cNvSpPr txBox="1">
            <a:spLocks/>
          </p:cNvSpPr>
          <p:nvPr/>
        </p:nvSpPr>
        <p:spPr>
          <a:xfrm>
            <a:off x="8454629" y="1122001"/>
            <a:ext cx="3590700" cy="4613999"/>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3600" cap="none" dirty="0"/>
              <a:t>Response 2: Mails Or </a:t>
            </a:r>
            <a:br>
              <a:rPr lang="en-US" sz="3600" cap="none" dirty="0"/>
            </a:br>
            <a:r>
              <a:rPr lang="en-US" sz="3600" cap="none" dirty="0"/>
              <a:t>Delivers A Plea Of Guilty </a:t>
            </a:r>
            <a:br>
              <a:rPr lang="en-US" sz="3600" cap="none" dirty="0"/>
            </a:br>
            <a:r>
              <a:rPr lang="en-US" sz="3600" cap="none" dirty="0"/>
              <a:t>Or Nolo But No Payment</a:t>
            </a:r>
          </a:p>
        </p:txBody>
      </p:sp>
    </p:spTree>
    <p:extLst>
      <p:ext uri="{BB962C8B-B14F-4D97-AF65-F5344CB8AC3E}">
        <p14:creationId xmlns:p14="http://schemas.microsoft.com/office/powerpoint/2010/main" val="2525872174"/>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1C067E-BA7B-4838-BF57-4F3243AF1541}"/>
              </a:ext>
            </a:extLst>
          </p:cNvPr>
          <p:cNvSpPr>
            <a:spLocks noGrp="1"/>
          </p:cNvSpPr>
          <p:nvPr>
            <p:ph idx="1"/>
          </p:nvPr>
        </p:nvSpPr>
        <p:spPr>
          <a:xfrm>
            <a:off x="913795" y="1122001"/>
            <a:ext cx="6566564" cy="4761274"/>
          </a:xfrm>
        </p:spPr>
        <p:txBody>
          <a:bodyPr anchor="ctr">
            <a:normAutofit/>
          </a:bodyPr>
          <a:lstStyle/>
          <a:p>
            <a:r>
              <a:rPr lang="en-US" sz="2400" dirty="0"/>
              <a:t>But the procedure is the same whether they ask for the amount of an appeal bond or just send in a guilty or nolo plea:</a:t>
            </a:r>
          </a:p>
          <a:p>
            <a:r>
              <a:rPr lang="en-US" sz="2400" dirty="0"/>
              <a:t>The court should “dispose of the case” without requiring an appearance by the defendant (if the court receives the plea at least five business days before a scheduled trial)  </a:t>
            </a:r>
          </a:p>
        </p:txBody>
      </p:sp>
      <p:sp>
        <p:nvSpPr>
          <p:cNvPr id="6" name="Title 1">
            <a:extLst>
              <a:ext uri="{FF2B5EF4-FFF2-40B4-BE49-F238E27FC236}">
                <a16:creationId xmlns:a16="http://schemas.microsoft.com/office/drawing/2014/main" id="{8051DB48-B3EB-4EF7-83FA-9DDC18A2BE5D}"/>
              </a:ext>
            </a:extLst>
          </p:cNvPr>
          <p:cNvSpPr txBox="1">
            <a:spLocks/>
          </p:cNvSpPr>
          <p:nvPr/>
        </p:nvSpPr>
        <p:spPr>
          <a:xfrm>
            <a:off x="8454629" y="1122001"/>
            <a:ext cx="3590700" cy="4613999"/>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3600" dirty="0">
                <a:solidFill>
                  <a:srgbClr val="FFFFFF"/>
                </a:solidFill>
              </a:rPr>
              <a:t>Response 2: mails or </a:t>
            </a:r>
            <a:br>
              <a:rPr lang="en-US" sz="3600" dirty="0">
                <a:solidFill>
                  <a:srgbClr val="FFFFFF"/>
                </a:solidFill>
              </a:rPr>
            </a:br>
            <a:r>
              <a:rPr lang="en-US" sz="3600" dirty="0">
                <a:solidFill>
                  <a:srgbClr val="FFFFFF"/>
                </a:solidFill>
              </a:rPr>
              <a:t>Delivers a plea of guilty </a:t>
            </a:r>
            <a:br>
              <a:rPr lang="en-US" sz="3600" dirty="0">
                <a:solidFill>
                  <a:srgbClr val="FFFFFF"/>
                </a:solidFill>
              </a:rPr>
            </a:br>
            <a:r>
              <a:rPr lang="en-US" sz="3600" dirty="0">
                <a:solidFill>
                  <a:srgbClr val="FFFFFF"/>
                </a:solidFill>
              </a:rPr>
              <a:t>or nolo but no payment</a:t>
            </a:r>
          </a:p>
        </p:txBody>
      </p:sp>
    </p:spTree>
    <p:extLst>
      <p:ext uri="{BB962C8B-B14F-4D97-AF65-F5344CB8AC3E}">
        <p14:creationId xmlns:p14="http://schemas.microsoft.com/office/powerpoint/2010/main" val="1211570585"/>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4B0147-E0E9-406F-B96C-98F915964A5D}"/>
              </a:ext>
            </a:extLst>
          </p:cNvPr>
          <p:cNvSpPr>
            <a:spLocks noGrp="1"/>
          </p:cNvSpPr>
          <p:nvPr>
            <p:ph idx="1"/>
          </p:nvPr>
        </p:nvSpPr>
        <p:spPr>
          <a:xfrm>
            <a:off x="913795" y="1122001"/>
            <a:ext cx="6566564" cy="4761274"/>
          </a:xfrm>
        </p:spPr>
        <p:txBody>
          <a:bodyPr anchor="ctr">
            <a:normAutofit/>
          </a:bodyPr>
          <a:lstStyle/>
          <a:p>
            <a:r>
              <a:rPr lang="en-US" sz="2400" dirty="0"/>
              <a:t>To “dispose of the case” the court must notify the defendant either in person or by regular mail of:</a:t>
            </a:r>
          </a:p>
          <a:p>
            <a:pPr lvl="1"/>
            <a:r>
              <a:rPr lang="en-US" sz="2400" dirty="0"/>
              <a:t>The amount of any fine or costs assessed in the case;</a:t>
            </a:r>
          </a:p>
          <a:p>
            <a:pPr marL="0" indent="0">
              <a:buNone/>
            </a:pPr>
            <a:r>
              <a:rPr lang="en-US" sz="2400" dirty="0"/>
              <a:t>	[Continued on next slide]</a:t>
            </a:r>
          </a:p>
          <a:p>
            <a:endParaRPr lang="en-US" sz="1600" dirty="0"/>
          </a:p>
        </p:txBody>
      </p:sp>
      <p:sp>
        <p:nvSpPr>
          <p:cNvPr id="9" name="Title 1">
            <a:extLst>
              <a:ext uri="{FF2B5EF4-FFF2-40B4-BE49-F238E27FC236}">
                <a16:creationId xmlns:a16="http://schemas.microsoft.com/office/drawing/2014/main" id="{2A05A459-6FB1-49F8-964A-F2E087830938}"/>
              </a:ext>
            </a:extLst>
          </p:cNvPr>
          <p:cNvSpPr txBox="1">
            <a:spLocks/>
          </p:cNvSpPr>
          <p:nvPr/>
        </p:nvSpPr>
        <p:spPr>
          <a:xfrm>
            <a:off x="8454629" y="1122001"/>
            <a:ext cx="3590700" cy="4613999"/>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3600">
                <a:solidFill>
                  <a:srgbClr val="FFFFFF"/>
                </a:solidFill>
              </a:rPr>
              <a:t>Response 2: mails or </a:t>
            </a:r>
            <a:br>
              <a:rPr lang="en-US" sz="3600">
                <a:solidFill>
                  <a:srgbClr val="FFFFFF"/>
                </a:solidFill>
              </a:rPr>
            </a:br>
            <a:r>
              <a:rPr lang="en-US" sz="3600">
                <a:solidFill>
                  <a:srgbClr val="FFFFFF"/>
                </a:solidFill>
              </a:rPr>
              <a:t>Delivers a plea of guilty </a:t>
            </a:r>
            <a:br>
              <a:rPr lang="en-US" sz="3600">
                <a:solidFill>
                  <a:srgbClr val="FFFFFF"/>
                </a:solidFill>
              </a:rPr>
            </a:br>
            <a:r>
              <a:rPr lang="en-US" sz="3600">
                <a:solidFill>
                  <a:srgbClr val="FFFFFF"/>
                </a:solidFill>
              </a:rPr>
              <a:t>or nolo but no payment</a:t>
            </a:r>
            <a:endParaRPr lang="en-US" sz="3600" dirty="0">
              <a:solidFill>
                <a:srgbClr val="FFFFFF"/>
              </a:solidFill>
            </a:endParaRPr>
          </a:p>
        </p:txBody>
      </p:sp>
    </p:spTree>
    <p:extLst>
      <p:ext uri="{BB962C8B-B14F-4D97-AF65-F5344CB8AC3E}">
        <p14:creationId xmlns:p14="http://schemas.microsoft.com/office/powerpoint/2010/main" val="2335179349"/>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F1E32A-2381-40CC-A548-2D495D9E7CEC}"/>
              </a:ext>
            </a:extLst>
          </p:cNvPr>
          <p:cNvSpPr>
            <a:spLocks noGrp="1"/>
          </p:cNvSpPr>
          <p:nvPr>
            <p:ph idx="1"/>
          </p:nvPr>
        </p:nvSpPr>
        <p:spPr>
          <a:xfrm>
            <a:off x="913795" y="1122001"/>
            <a:ext cx="6566564" cy="4761274"/>
          </a:xfrm>
        </p:spPr>
        <p:txBody>
          <a:bodyPr anchor="ctr">
            <a:normAutofit/>
          </a:bodyPr>
          <a:lstStyle/>
          <a:p>
            <a:pPr lvl="1"/>
            <a:r>
              <a:rPr lang="en-US" sz="2400" dirty="0"/>
              <a:t>Information regarding the alternatives to the full payment of any fine or costs assessed against the defendant, if the defendant is unable to pay that amount; and</a:t>
            </a:r>
          </a:p>
          <a:p>
            <a:pPr lvl="1"/>
            <a:r>
              <a:rPr lang="en-US" sz="2400" dirty="0"/>
              <a:t>If requested by the defendant, the amount of an appeal bond the court will approve.</a:t>
            </a:r>
          </a:p>
          <a:p>
            <a:pPr marL="0" indent="0">
              <a:buNone/>
            </a:pPr>
            <a:r>
              <a:rPr lang="en-US" sz="2400" dirty="0"/>
              <a:t>	-- Art. 27.14(b), CCP</a:t>
            </a:r>
          </a:p>
          <a:p>
            <a:endParaRPr lang="en-US" sz="1600" dirty="0"/>
          </a:p>
        </p:txBody>
      </p:sp>
      <p:sp>
        <p:nvSpPr>
          <p:cNvPr id="9" name="Title 1">
            <a:extLst>
              <a:ext uri="{FF2B5EF4-FFF2-40B4-BE49-F238E27FC236}">
                <a16:creationId xmlns:a16="http://schemas.microsoft.com/office/drawing/2014/main" id="{FCA6D829-4940-4E69-92C7-6F0806EC8C63}"/>
              </a:ext>
            </a:extLst>
          </p:cNvPr>
          <p:cNvSpPr txBox="1">
            <a:spLocks/>
          </p:cNvSpPr>
          <p:nvPr/>
        </p:nvSpPr>
        <p:spPr>
          <a:xfrm>
            <a:off x="8454629" y="1122001"/>
            <a:ext cx="3590700" cy="4613999"/>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3600">
                <a:solidFill>
                  <a:srgbClr val="FFFFFF"/>
                </a:solidFill>
              </a:rPr>
              <a:t>Response 2: mails or </a:t>
            </a:r>
            <a:br>
              <a:rPr lang="en-US" sz="3600">
                <a:solidFill>
                  <a:srgbClr val="FFFFFF"/>
                </a:solidFill>
              </a:rPr>
            </a:br>
            <a:r>
              <a:rPr lang="en-US" sz="3600">
                <a:solidFill>
                  <a:srgbClr val="FFFFFF"/>
                </a:solidFill>
              </a:rPr>
              <a:t>Delivers a plea of guilty </a:t>
            </a:r>
            <a:br>
              <a:rPr lang="en-US" sz="3600">
                <a:solidFill>
                  <a:srgbClr val="FFFFFF"/>
                </a:solidFill>
              </a:rPr>
            </a:br>
            <a:r>
              <a:rPr lang="en-US" sz="3600">
                <a:solidFill>
                  <a:srgbClr val="FFFFFF"/>
                </a:solidFill>
              </a:rPr>
              <a:t>or nolo but no payment</a:t>
            </a:r>
            <a:endParaRPr lang="en-US" sz="3600" dirty="0">
              <a:solidFill>
                <a:srgbClr val="FFFFFF"/>
              </a:solidFill>
            </a:endParaRPr>
          </a:p>
        </p:txBody>
      </p:sp>
    </p:spTree>
    <p:extLst>
      <p:ext uri="{BB962C8B-B14F-4D97-AF65-F5344CB8AC3E}">
        <p14:creationId xmlns:p14="http://schemas.microsoft.com/office/powerpoint/2010/main" val="3273131036"/>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AD325B-F0BE-414B-A1AF-EE4C0B2885B6}"/>
              </a:ext>
            </a:extLst>
          </p:cNvPr>
          <p:cNvSpPr>
            <a:spLocks noGrp="1"/>
          </p:cNvSpPr>
          <p:nvPr>
            <p:ph idx="1"/>
          </p:nvPr>
        </p:nvSpPr>
        <p:spPr>
          <a:xfrm>
            <a:off x="913795" y="1122001"/>
            <a:ext cx="6566564" cy="4761274"/>
          </a:xfrm>
        </p:spPr>
        <p:txBody>
          <a:bodyPr anchor="ctr">
            <a:normAutofit/>
          </a:bodyPr>
          <a:lstStyle/>
          <a:p>
            <a:r>
              <a:rPr lang="en-US" sz="2400" dirty="0"/>
              <a:t>Defendant must pay any fine or costs assessed, or give an appeal bond in the amount stated in the notice, before the 31</a:t>
            </a:r>
            <a:r>
              <a:rPr lang="en-US" sz="2400" baseline="30000" dirty="0"/>
              <a:t>st</a:t>
            </a:r>
            <a:r>
              <a:rPr lang="en-US" sz="2400" dirty="0"/>
              <a:t> day after receiving the notice.</a:t>
            </a:r>
          </a:p>
          <a:p>
            <a:pPr marL="0" indent="0">
              <a:buNone/>
            </a:pPr>
            <a:r>
              <a:rPr lang="en-US" sz="2400" dirty="0"/>
              <a:t>	-- Art. 27.14(b), CCP</a:t>
            </a:r>
          </a:p>
          <a:p>
            <a:endParaRPr lang="en-US" sz="1600" dirty="0"/>
          </a:p>
        </p:txBody>
      </p:sp>
      <p:sp>
        <p:nvSpPr>
          <p:cNvPr id="9" name="Title 1">
            <a:extLst>
              <a:ext uri="{FF2B5EF4-FFF2-40B4-BE49-F238E27FC236}">
                <a16:creationId xmlns:a16="http://schemas.microsoft.com/office/drawing/2014/main" id="{D387FE16-8A92-42C3-8362-A643D1D96726}"/>
              </a:ext>
            </a:extLst>
          </p:cNvPr>
          <p:cNvSpPr txBox="1">
            <a:spLocks/>
          </p:cNvSpPr>
          <p:nvPr/>
        </p:nvSpPr>
        <p:spPr>
          <a:xfrm>
            <a:off x="8454629" y="1122001"/>
            <a:ext cx="3590700" cy="4613999"/>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3600">
                <a:solidFill>
                  <a:srgbClr val="FFFFFF"/>
                </a:solidFill>
              </a:rPr>
              <a:t>Response 2: mails or </a:t>
            </a:r>
            <a:br>
              <a:rPr lang="en-US" sz="3600">
                <a:solidFill>
                  <a:srgbClr val="FFFFFF"/>
                </a:solidFill>
              </a:rPr>
            </a:br>
            <a:r>
              <a:rPr lang="en-US" sz="3600">
                <a:solidFill>
                  <a:srgbClr val="FFFFFF"/>
                </a:solidFill>
              </a:rPr>
              <a:t>Delivers a plea of guilty </a:t>
            </a:r>
            <a:br>
              <a:rPr lang="en-US" sz="3600">
                <a:solidFill>
                  <a:srgbClr val="FFFFFF"/>
                </a:solidFill>
              </a:rPr>
            </a:br>
            <a:r>
              <a:rPr lang="en-US" sz="3600">
                <a:solidFill>
                  <a:srgbClr val="FFFFFF"/>
                </a:solidFill>
              </a:rPr>
              <a:t>or nolo but no payment</a:t>
            </a:r>
            <a:endParaRPr lang="en-US" sz="3600" dirty="0">
              <a:solidFill>
                <a:srgbClr val="FFFFFF"/>
              </a:solidFill>
            </a:endParaRPr>
          </a:p>
        </p:txBody>
      </p:sp>
    </p:spTree>
    <p:extLst>
      <p:ext uri="{BB962C8B-B14F-4D97-AF65-F5344CB8AC3E}">
        <p14:creationId xmlns:p14="http://schemas.microsoft.com/office/powerpoint/2010/main" val="249961176"/>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Response 3:</a:t>
            </a:r>
            <a:br>
              <a:rPr lang="en-US" dirty="0"/>
            </a:br>
            <a:r>
              <a:rPr lang="en-US" dirty="0"/>
              <a:t>Mails in the fine amount</a:t>
            </a:r>
          </a:p>
        </p:txBody>
      </p:sp>
      <p:sp>
        <p:nvSpPr>
          <p:cNvPr id="3" name="Content Placeholder 2"/>
          <p:cNvSpPr>
            <a:spLocks noGrp="1"/>
          </p:cNvSpPr>
          <p:nvPr>
            <p:ph idx="1"/>
          </p:nvPr>
        </p:nvSpPr>
        <p:spPr>
          <a:xfrm>
            <a:off x="913795" y="2096064"/>
            <a:ext cx="5016860" cy="3695136"/>
          </a:xfrm>
        </p:spPr>
        <p:txBody>
          <a:bodyPr>
            <a:normAutofit/>
          </a:bodyPr>
          <a:lstStyle/>
          <a:p>
            <a:pPr>
              <a:lnSpc>
                <a:spcPct val="110000"/>
              </a:lnSpc>
            </a:pPr>
            <a:r>
              <a:rPr lang="en-US" sz="2200" dirty="0"/>
              <a:t>What if the defendant mails in payment?</a:t>
            </a:r>
          </a:p>
          <a:p>
            <a:pPr>
              <a:lnSpc>
                <a:spcPct val="110000"/>
              </a:lnSpc>
            </a:pPr>
            <a:r>
              <a:rPr lang="en-US" sz="2200" dirty="0"/>
              <a:t>Art. 27.14(c): “Payment of a fine or an amount accepted by the court constitutes a finding of guilty in open court as though a plea of nolo contendere had been entered and constitutes a waiver of a jury trial in writing.” </a:t>
            </a:r>
          </a:p>
        </p:txBody>
      </p:sp>
    </p:spTree>
    <p:extLst>
      <p:ext uri="{BB962C8B-B14F-4D97-AF65-F5344CB8AC3E}">
        <p14:creationId xmlns:p14="http://schemas.microsoft.com/office/powerpoint/2010/main" val="17927628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34F75-57AC-47E0-B612-DB0F9164777B}"/>
              </a:ext>
            </a:extLst>
          </p:cNvPr>
          <p:cNvSpPr>
            <a:spLocks noGrp="1"/>
          </p:cNvSpPr>
          <p:nvPr>
            <p:ph type="title"/>
          </p:nvPr>
        </p:nvSpPr>
        <p:spPr/>
        <p:txBody>
          <a:bodyPr>
            <a:normAutofit/>
          </a:bodyPr>
          <a:lstStyle/>
          <a:p>
            <a:r>
              <a:rPr lang="en-US" dirty="0"/>
              <a:t>Response 3:</a:t>
            </a:r>
            <a:br>
              <a:rPr lang="en-US" dirty="0"/>
            </a:br>
            <a:r>
              <a:rPr lang="en-US" dirty="0"/>
              <a:t>Mails in the fine amount</a:t>
            </a:r>
          </a:p>
        </p:txBody>
      </p:sp>
      <p:sp>
        <p:nvSpPr>
          <p:cNvPr id="3" name="Content Placeholder 2">
            <a:extLst>
              <a:ext uri="{FF2B5EF4-FFF2-40B4-BE49-F238E27FC236}">
                <a16:creationId xmlns:a16="http://schemas.microsoft.com/office/drawing/2014/main" id="{C401E01E-4150-4E06-BB23-167FD2662171}"/>
              </a:ext>
            </a:extLst>
          </p:cNvPr>
          <p:cNvSpPr>
            <a:spLocks noGrp="1"/>
          </p:cNvSpPr>
          <p:nvPr>
            <p:ph idx="1"/>
          </p:nvPr>
        </p:nvSpPr>
        <p:spPr>
          <a:xfrm>
            <a:off x="913795" y="2096064"/>
            <a:ext cx="5016860" cy="3695136"/>
          </a:xfrm>
        </p:spPr>
        <p:txBody>
          <a:bodyPr>
            <a:normAutofit/>
          </a:bodyPr>
          <a:lstStyle/>
          <a:p>
            <a:pPr>
              <a:lnSpc>
                <a:spcPct val="110000"/>
              </a:lnSpc>
            </a:pPr>
            <a:r>
              <a:rPr lang="en-US" sz="2400" dirty="0"/>
              <a:t>So mailing in the payment (or paying in person or by credit card) is a finding of guilt and a waiver of a jury trial.</a:t>
            </a:r>
          </a:p>
          <a:p>
            <a:pPr>
              <a:lnSpc>
                <a:spcPct val="110000"/>
              </a:lnSpc>
            </a:pPr>
            <a:r>
              <a:rPr lang="en-US" sz="2400" dirty="0"/>
              <a:t>If a defendant pays the fine, may they still appeal?</a:t>
            </a:r>
          </a:p>
          <a:p>
            <a:pPr lvl="1">
              <a:lnSpc>
                <a:spcPct val="110000"/>
              </a:lnSpc>
            </a:pPr>
            <a:r>
              <a:rPr lang="en-US" sz="2400" dirty="0"/>
              <a:t>NO!</a:t>
            </a:r>
          </a:p>
          <a:p>
            <a:pPr>
              <a:lnSpc>
                <a:spcPct val="110000"/>
              </a:lnSpc>
            </a:pPr>
            <a:endParaRPr lang="en-US" sz="1400" dirty="0"/>
          </a:p>
        </p:txBody>
      </p:sp>
    </p:spTree>
    <p:extLst>
      <p:ext uri="{BB962C8B-B14F-4D97-AF65-F5344CB8AC3E}">
        <p14:creationId xmlns:p14="http://schemas.microsoft.com/office/powerpoint/2010/main" val="30479332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32BAF-F0C3-48B4-AC12-1905200C8C0C}"/>
              </a:ext>
            </a:extLst>
          </p:cNvPr>
          <p:cNvSpPr>
            <a:spLocks noGrp="1"/>
          </p:cNvSpPr>
          <p:nvPr>
            <p:ph type="title"/>
          </p:nvPr>
        </p:nvSpPr>
        <p:spPr>
          <a:xfrm>
            <a:off x="550016" y="1055914"/>
            <a:ext cx="3779498" cy="4746172"/>
          </a:xfrm>
        </p:spPr>
        <p:txBody>
          <a:bodyPr anchor="ctr">
            <a:normAutofit/>
          </a:bodyPr>
          <a:lstStyle/>
          <a:p>
            <a:pPr algn="r"/>
            <a:r>
              <a:rPr lang="en-US" sz="3600" dirty="0">
                <a:solidFill>
                  <a:schemeClr val="tx2"/>
                </a:solidFill>
              </a:rPr>
              <a:t>Response 4: Appears in person </a:t>
            </a:r>
            <a:br>
              <a:rPr lang="en-US" sz="3600" dirty="0">
                <a:solidFill>
                  <a:schemeClr val="tx2"/>
                </a:solidFill>
              </a:rPr>
            </a:br>
            <a:r>
              <a:rPr lang="en-US" sz="3600" dirty="0">
                <a:solidFill>
                  <a:schemeClr val="tx2"/>
                </a:solidFill>
              </a:rPr>
              <a:t>at the window and asks </a:t>
            </a:r>
            <a:br>
              <a:rPr lang="en-US" sz="3600" dirty="0">
                <a:solidFill>
                  <a:schemeClr val="tx2"/>
                </a:solidFill>
              </a:rPr>
            </a:br>
            <a:r>
              <a:rPr lang="en-US" sz="3600" dirty="0">
                <a:solidFill>
                  <a:schemeClr val="tx2"/>
                </a:solidFill>
              </a:rPr>
              <a:t>what their options are </a:t>
            </a:r>
          </a:p>
        </p:txBody>
      </p:sp>
      <p:sp>
        <p:nvSpPr>
          <p:cNvPr id="3" name="Content Placeholder 2">
            <a:extLst>
              <a:ext uri="{FF2B5EF4-FFF2-40B4-BE49-F238E27FC236}">
                <a16:creationId xmlns:a16="http://schemas.microsoft.com/office/drawing/2014/main" id="{78A55D57-54FF-4642-92A6-2C1A925059C9}"/>
              </a:ext>
            </a:extLst>
          </p:cNvPr>
          <p:cNvSpPr>
            <a:spLocks noGrp="1"/>
          </p:cNvSpPr>
          <p:nvPr>
            <p:ph idx="1"/>
          </p:nvPr>
        </p:nvSpPr>
        <p:spPr>
          <a:xfrm>
            <a:off x="4972981" y="1055914"/>
            <a:ext cx="6294576" cy="4746172"/>
          </a:xfrm>
        </p:spPr>
        <p:txBody>
          <a:bodyPr anchor="ctr">
            <a:normAutofit/>
          </a:bodyPr>
          <a:lstStyle/>
          <a:p>
            <a:r>
              <a:rPr lang="en-US" sz="2400" dirty="0">
                <a:solidFill>
                  <a:schemeClr val="tx1">
                    <a:lumMod val="85000"/>
                    <a:lumOff val="15000"/>
                  </a:schemeClr>
                </a:solidFill>
              </a:rPr>
              <a:t>What do you tell them?</a:t>
            </a:r>
          </a:p>
          <a:p>
            <a:pPr lvl="1"/>
            <a:r>
              <a:rPr lang="en-US" sz="2400" dirty="0">
                <a:solidFill>
                  <a:schemeClr val="tx1">
                    <a:lumMod val="85000"/>
                    <a:lumOff val="15000"/>
                  </a:schemeClr>
                </a:solidFill>
              </a:rPr>
              <a:t>Plead guilty or nolo and pay a fine?</a:t>
            </a:r>
          </a:p>
          <a:p>
            <a:pPr lvl="2"/>
            <a:r>
              <a:rPr lang="en-US" sz="2400" dirty="0">
                <a:solidFill>
                  <a:schemeClr val="tx1">
                    <a:lumMod val="85000"/>
                    <a:lumOff val="15000"/>
                  </a:schemeClr>
                </a:solidFill>
              </a:rPr>
              <a:t>Option of an installment plan?</a:t>
            </a:r>
          </a:p>
          <a:p>
            <a:pPr lvl="1"/>
            <a:r>
              <a:rPr lang="en-US" sz="2400" dirty="0">
                <a:solidFill>
                  <a:schemeClr val="tx1">
                    <a:lumMod val="85000"/>
                    <a:lumOff val="15000"/>
                  </a:schemeClr>
                </a:solidFill>
              </a:rPr>
              <a:t>Plead not guilty and go to trial?</a:t>
            </a:r>
          </a:p>
          <a:p>
            <a:pPr lvl="1"/>
            <a:r>
              <a:rPr lang="en-US" sz="2400" dirty="0">
                <a:solidFill>
                  <a:schemeClr val="tx1">
                    <a:lumMod val="85000"/>
                    <a:lumOff val="15000"/>
                  </a:schemeClr>
                </a:solidFill>
              </a:rPr>
              <a:t>DSC or a deferred disposition?</a:t>
            </a:r>
          </a:p>
          <a:p>
            <a:pPr lvl="1"/>
            <a:r>
              <a:rPr lang="en-US" sz="2400" dirty="0">
                <a:solidFill>
                  <a:schemeClr val="tx1">
                    <a:lumMod val="85000"/>
                    <a:lumOff val="15000"/>
                  </a:schemeClr>
                </a:solidFill>
              </a:rPr>
              <a:t>Speak with the judge about alternatives to full payment of the fine and court costs?</a:t>
            </a:r>
          </a:p>
        </p:txBody>
      </p:sp>
    </p:spTree>
    <p:extLst>
      <p:ext uri="{BB962C8B-B14F-4D97-AF65-F5344CB8AC3E}">
        <p14:creationId xmlns:p14="http://schemas.microsoft.com/office/powerpoint/2010/main" val="426047656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CC7B9-A3B0-4DAE-93E7-95C3EEFCB44F}"/>
              </a:ext>
            </a:extLst>
          </p:cNvPr>
          <p:cNvSpPr>
            <a:spLocks noGrp="1"/>
          </p:cNvSpPr>
          <p:nvPr>
            <p:ph type="title"/>
          </p:nvPr>
        </p:nvSpPr>
        <p:spPr>
          <a:xfrm>
            <a:off x="597878" y="143608"/>
            <a:ext cx="10353761" cy="1326321"/>
          </a:xfrm>
        </p:spPr>
        <p:txBody>
          <a:bodyPr/>
          <a:lstStyle/>
          <a:p>
            <a:r>
              <a:rPr lang="en-US" dirty="0"/>
              <a:t>What we will cover</a:t>
            </a:r>
          </a:p>
        </p:txBody>
      </p:sp>
      <p:sp>
        <p:nvSpPr>
          <p:cNvPr id="3" name="Content Placeholder 2">
            <a:extLst>
              <a:ext uri="{FF2B5EF4-FFF2-40B4-BE49-F238E27FC236}">
                <a16:creationId xmlns:a16="http://schemas.microsoft.com/office/drawing/2014/main" id="{CD794FF1-2DC0-48D3-8A1A-451B80E1EF44}"/>
              </a:ext>
            </a:extLst>
          </p:cNvPr>
          <p:cNvSpPr>
            <a:spLocks noGrp="1"/>
          </p:cNvSpPr>
          <p:nvPr>
            <p:ph idx="1"/>
          </p:nvPr>
        </p:nvSpPr>
        <p:spPr>
          <a:xfrm>
            <a:off x="597878" y="1362809"/>
            <a:ext cx="11051930" cy="5433646"/>
          </a:xfrm>
        </p:spPr>
        <p:txBody>
          <a:bodyPr>
            <a:normAutofit/>
          </a:bodyPr>
          <a:lstStyle/>
          <a:p>
            <a:r>
              <a:rPr lang="en-US" dirty="0"/>
              <a:t>Judgment </a:t>
            </a:r>
          </a:p>
          <a:p>
            <a:r>
              <a:rPr lang="en-US" dirty="0"/>
              <a:t>Appeal </a:t>
            </a:r>
          </a:p>
          <a:p>
            <a:r>
              <a:rPr lang="en-US" dirty="0"/>
              <a:t>Enforcement</a:t>
            </a:r>
          </a:p>
          <a:p>
            <a:pPr lvl="1"/>
            <a:r>
              <a:rPr lang="en-US" dirty="0"/>
              <a:t>Payment Alternatives</a:t>
            </a:r>
          </a:p>
          <a:p>
            <a:pPr lvl="1"/>
            <a:r>
              <a:rPr lang="en-US" dirty="0"/>
              <a:t>Courtesy Letter</a:t>
            </a:r>
          </a:p>
          <a:p>
            <a:pPr lvl="1"/>
            <a:r>
              <a:rPr lang="en-US" dirty="0"/>
              <a:t>Collections</a:t>
            </a:r>
          </a:p>
          <a:p>
            <a:pPr lvl="1"/>
            <a:r>
              <a:rPr lang="en-US" dirty="0"/>
              <a:t>Omni</a:t>
            </a:r>
          </a:p>
          <a:p>
            <a:pPr lvl="1"/>
            <a:r>
              <a:rPr lang="en-US" dirty="0"/>
              <a:t>Capias pro Fine</a:t>
            </a:r>
          </a:p>
          <a:p>
            <a:pPr lvl="1"/>
            <a:r>
              <a:rPr lang="en-US" dirty="0"/>
              <a:t>Commitment to Jail</a:t>
            </a:r>
          </a:p>
          <a:p>
            <a:pPr lvl="1"/>
            <a:endParaRPr lang="en-US" dirty="0"/>
          </a:p>
          <a:p>
            <a:pPr marL="0" indent="0">
              <a:buNone/>
            </a:pPr>
            <a:endParaRPr lang="en-US" dirty="0"/>
          </a:p>
          <a:p>
            <a:endParaRPr lang="en-US" dirty="0"/>
          </a:p>
        </p:txBody>
      </p:sp>
    </p:spTree>
    <p:extLst>
      <p:ext uri="{BB962C8B-B14F-4D97-AF65-F5344CB8AC3E}">
        <p14:creationId xmlns:p14="http://schemas.microsoft.com/office/powerpoint/2010/main" val="23219529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71B31-CD80-4846-B367-2851D17F3579}"/>
              </a:ext>
            </a:extLst>
          </p:cNvPr>
          <p:cNvSpPr>
            <a:spLocks noGrp="1"/>
          </p:cNvSpPr>
          <p:nvPr>
            <p:ph type="title"/>
          </p:nvPr>
        </p:nvSpPr>
        <p:spPr>
          <a:xfrm>
            <a:off x="913795" y="46008"/>
            <a:ext cx="10353761" cy="1326321"/>
          </a:xfrm>
        </p:spPr>
        <p:txBody>
          <a:bodyPr>
            <a:normAutofit/>
          </a:bodyPr>
          <a:lstStyle/>
          <a:p>
            <a:r>
              <a:rPr lang="en-US" sz="4400" dirty="0"/>
              <a:t>“DSC” and “Deferred”?</a:t>
            </a:r>
          </a:p>
        </p:txBody>
      </p:sp>
      <p:sp>
        <p:nvSpPr>
          <p:cNvPr id="3" name="Content Placeholder 2">
            <a:extLst>
              <a:ext uri="{FF2B5EF4-FFF2-40B4-BE49-F238E27FC236}">
                <a16:creationId xmlns:a16="http://schemas.microsoft.com/office/drawing/2014/main" id="{D279C673-3790-4CDB-AEE7-1F471AA57D2E}"/>
              </a:ext>
            </a:extLst>
          </p:cNvPr>
          <p:cNvSpPr>
            <a:spLocks noGrp="1"/>
          </p:cNvSpPr>
          <p:nvPr>
            <p:ph idx="1"/>
          </p:nvPr>
        </p:nvSpPr>
        <p:spPr>
          <a:xfrm>
            <a:off x="720363" y="4292151"/>
            <a:ext cx="10353762" cy="2372419"/>
          </a:xfrm>
        </p:spPr>
        <p:txBody>
          <a:bodyPr>
            <a:normAutofit/>
          </a:bodyPr>
          <a:lstStyle/>
          <a:p>
            <a:pPr marL="0" indent="0" algn="ctr">
              <a:buNone/>
            </a:pPr>
            <a:r>
              <a:rPr lang="en-US" sz="4000" dirty="0"/>
              <a:t>TIME OUT!</a:t>
            </a:r>
          </a:p>
          <a:p>
            <a:pPr marL="457200" lvl="1" indent="0" algn="ctr">
              <a:buNone/>
            </a:pPr>
            <a:r>
              <a:rPr lang="en-US" sz="4000" dirty="0"/>
              <a:t>What is “DSC?”</a:t>
            </a:r>
          </a:p>
          <a:p>
            <a:pPr marL="457200" lvl="1" indent="0" algn="ctr">
              <a:buNone/>
            </a:pPr>
            <a:r>
              <a:rPr lang="en-US" sz="4000" dirty="0"/>
              <a:t>What is a “Deferred Disposition?”</a:t>
            </a:r>
          </a:p>
        </p:txBody>
      </p:sp>
    </p:spTree>
    <p:extLst>
      <p:ext uri="{BB962C8B-B14F-4D97-AF65-F5344CB8AC3E}">
        <p14:creationId xmlns:p14="http://schemas.microsoft.com/office/powerpoint/2010/main" val="33197636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AA690-74FE-4029-9C12-47F09DC6C448}"/>
              </a:ext>
            </a:extLst>
          </p:cNvPr>
          <p:cNvSpPr>
            <a:spLocks noGrp="1"/>
          </p:cNvSpPr>
          <p:nvPr>
            <p:ph type="title"/>
          </p:nvPr>
        </p:nvSpPr>
        <p:spPr>
          <a:xfrm>
            <a:off x="658685" y="1162613"/>
            <a:ext cx="3400395" cy="4532775"/>
          </a:xfrm>
        </p:spPr>
        <p:txBody>
          <a:bodyPr>
            <a:normAutofit/>
          </a:bodyPr>
          <a:lstStyle/>
          <a:p>
            <a:r>
              <a:rPr lang="en-US" sz="3600" dirty="0"/>
              <a:t>Response 5: Appears in person </a:t>
            </a:r>
            <a:br>
              <a:rPr lang="en-US" sz="3600" dirty="0"/>
            </a:br>
            <a:r>
              <a:rPr lang="en-US" sz="3600" dirty="0"/>
              <a:t>at the window and asks </a:t>
            </a:r>
            <a:br>
              <a:rPr lang="en-US" sz="3600" dirty="0"/>
            </a:br>
            <a:r>
              <a:rPr lang="en-US" sz="3600" dirty="0"/>
              <a:t>if they can talk with the judge</a:t>
            </a:r>
          </a:p>
        </p:txBody>
      </p:sp>
      <p:sp>
        <p:nvSpPr>
          <p:cNvPr id="3" name="Content Placeholder 2">
            <a:extLst>
              <a:ext uri="{FF2B5EF4-FFF2-40B4-BE49-F238E27FC236}">
                <a16:creationId xmlns:a16="http://schemas.microsoft.com/office/drawing/2014/main" id="{7899FAEA-F065-4DE4-AE78-2F8027944F48}"/>
              </a:ext>
            </a:extLst>
          </p:cNvPr>
          <p:cNvSpPr>
            <a:spLocks noGrp="1"/>
          </p:cNvSpPr>
          <p:nvPr>
            <p:ph idx="1"/>
          </p:nvPr>
        </p:nvSpPr>
        <p:spPr>
          <a:xfrm>
            <a:off x="4388421" y="1162613"/>
            <a:ext cx="6516645" cy="4532776"/>
          </a:xfrm>
        </p:spPr>
        <p:txBody>
          <a:bodyPr anchor="ctr">
            <a:normAutofit/>
          </a:bodyPr>
          <a:lstStyle/>
          <a:p>
            <a:r>
              <a:rPr lang="en-US" sz="2400" dirty="0"/>
              <a:t>What can the judge do?</a:t>
            </a:r>
          </a:p>
          <a:p>
            <a:pPr lvl="1"/>
            <a:r>
              <a:rPr lang="en-US" sz="2400" dirty="0"/>
              <a:t>DSC</a:t>
            </a:r>
          </a:p>
          <a:p>
            <a:pPr lvl="1"/>
            <a:r>
              <a:rPr lang="en-US" sz="2400" dirty="0"/>
              <a:t>Deferred disposition</a:t>
            </a:r>
          </a:p>
          <a:p>
            <a:pPr lvl="1"/>
            <a:r>
              <a:rPr lang="en-US" sz="2400" dirty="0"/>
              <a:t>Alternatives to full payment of fine and court costs:</a:t>
            </a:r>
          </a:p>
          <a:p>
            <a:pPr lvl="2"/>
            <a:r>
              <a:rPr lang="en-US" sz="2400" dirty="0"/>
              <a:t>Installment plan</a:t>
            </a:r>
          </a:p>
          <a:p>
            <a:pPr lvl="2"/>
            <a:r>
              <a:rPr lang="en-US" sz="2400" dirty="0"/>
              <a:t>Community service</a:t>
            </a:r>
          </a:p>
          <a:p>
            <a:pPr lvl="2"/>
            <a:r>
              <a:rPr lang="en-US" sz="2400" dirty="0"/>
              <a:t>Waiver</a:t>
            </a:r>
          </a:p>
        </p:txBody>
      </p:sp>
    </p:spTree>
    <p:extLst>
      <p:ext uri="{BB962C8B-B14F-4D97-AF65-F5344CB8AC3E}">
        <p14:creationId xmlns:p14="http://schemas.microsoft.com/office/powerpoint/2010/main" val="30016592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B7AB5-DA8B-4D78-93E9-5582528C2F62}"/>
              </a:ext>
            </a:extLst>
          </p:cNvPr>
          <p:cNvSpPr>
            <a:spLocks noGrp="1"/>
          </p:cNvSpPr>
          <p:nvPr>
            <p:ph type="title"/>
          </p:nvPr>
        </p:nvSpPr>
        <p:spPr>
          <a:xfrm>
            <a:off x="752475" y="609600"/>
            <a:ext cx="3643150" cy="5603310"/>
          </a:xfrm>
        </p:spPr>
        <p:txBody>
          <a:bodyPr>
            <a:normAutofit/>
          </a:bodyPr>
          <a:lstStyle/>
          <a:p>
            <a:r>
              <a:rPr lang="en-US" dirty="0"/>
              <a:t>Response 6: Calls the clerk </a:t>
            </a:r>
            <a:br>
              <a:rPr lang="en-US" dirty="0"/>
            </a:br>
            <a:r>
              <a:rPr lang="en-US" dirty="0"/>
              <a:t>and never follows up</a:t>
            </a:r>
          </a:p>
        </p:txBody>
      </p:sp>
      <p:graphicFrame>
        <p:nvGraphicFramePr>
          <p:cNvPr id="5" name="Content Placeholder 2">
            <a:extLst>
              <a:ext uri="{FF2B5EF4-FFF2-40B4-BE49-F238E27FC236}">
                <a16:creationId xmlns:a16="http://schemas.microsoft.com/office/drawing/2014/main" id="{88C8F06A-23B2-4BCE-8DBA-93425F47236D}"/>
              </a:ext>
            </a:extLst>
          </p:cNvPr>
          <p:cNvGraphicFramePr>
            <a:graphicFrameLocks noGrp="1"/>
          </p:cNvGraphicFramePr>
          <p:nvPr>
            <p:ph idx="1"/>
            <p:extLst>
              <p:ext uri="{D42A27DB-BD31-4B8C-83A1-F6EECF244321}">
                <p14:modId xmlns:p14="http://schemas.microsoft.com/office/powerpoint/2010/main" val="4029227058"/>
              </p:ext>
            </p:extLst>
          </p:nvPr>
        </p:nvGraphicFramePr>
        <p:xfrm>
          <a:off x="5127625" y="1114425"/>
          <a:ext cx="5924550" cy="4629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26148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33CE5-85AA-40B1-A501-7EC9279EEB27}"/>
              </a:ext>
            </a:extLst>
          </p:cNvPr>
          <p:cNvSpPr>
            <a:spLocks noGrp="1"/>
          </p:cNvSpPr>
          <p:nvPr>
            <p:ph type="title"/>
          </p:nvPr>
        </p:nvSpPr>
        <p:spPr/>
        <p:txBody>
          <a:bodyPr/>
          <a:lstStyle/>
          <a:p>
            <a:r>
              <a:rPr lang="en-US" dirty="0"/>
              <a:t>Poll </a:t>
            </a:r>
          </a:p>
        </p:txBody>
      </p:sp>
      <p:sp>
        <p:nvSpPr>
          <p:cNvPr id="3" name="Content Placeholder 2">
            <a:extLst>
              <a:ext uri="{FF2B5EF4-FFF2-40B4-BE49-F238E27FC236}">
                <a16:creationId xmlns:a16="http://schemas.microsoft.com/office/drawing/2014/main" id="{768FE41E-C474-41B3-8643-57A2B40FEBB1}"/>
              </a:ext>
            </a:extLst>
          </p:cNvPr>
          <p:cNvSpPr>
            <a:spLocks noGrp="1"/>
          </p:cNvSpPr>
          <p:nvPr>
            <p:ph idx="1"/>
          </p:nvPr>
        </p:nvSpPr>
        <p:spPr>
          <a:xfrm>
            <a:off x="913795" y="2096064"/>
            <a:ext cx="10353762" cy="4152336"/>
          </a:xfrm>
        </p:spPr>
        <p:txBody>
          <a:bodyPr>
            <a:normAutofit/>
          </a:bodyPr>
          <a:lstStyle/>
          <a:p>
            <a:pPr marL="0" indent="0">
              <a:buNone/>
            </a:pPr>
            <a:r>
              <a:rPr lang="en-US" dirty="0"/>
              <a:t>	Joe gets a citation for speeding. He mails in a plea of not guilty and does not waive his right to a jury. The court should:</a:t>
            </a:r>
          </a:p>
          <a:p>
            <a:pPr marL="0" indent="0">
              <a:buNone/>
            </a:pPr>
            <a:r>
              <a:rPr lang="en-US" dirty="0"/>
              <a:t>	A.  Set the case for a bench trial since it is hard to schedule a jury trial right now in my county.  </a:t>
            </a:r>
          </a:p>
          <a:p>
            <a:pPr marL="0" indent="0">
              <a:buNone/>
            </a:pPr>
            <a:r>
              <a:rPr lang="en-US" dirty="0"/>
              <a:t>	B. Tell Joe he has to pay the $22 jury fee.</a:t>
            </a:r>
          </a:p>
          <a:p>
            <a:pPr marL="0" indent="0">
              <a:buNone/>
            </a:pPr>
            <a:r>
              <a:rPr lang="en-US" dirty="0"/>
              <a:t>	C. Set the case for a jury trial. </a:t>
            </a:r>
          </a:p>
          <a:p>
            <a:pPr marL="0" indent="0">
              <a:buNone/>
            </a:pPr>
            <a:endParaRPr lang="en-US" dirty="0"/>
          </a:p>
          <a:p>
            <a:endParaRPr lang="en-US" dirty="0"/>
          </a:p>
        </p:txBody>
      </p:sp>
    </p:spTree>
    <p:extLst>
      <p:ext uri="{BB962C8B-B14F-4D97-AF65-F5344CB8AC3E}">
        <p14:creationId xmlns:p14="http://schemas.microsoft.com/office/powerpoint/2010/main" val="3090640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0E97C-4CDD-437B-86C7-BF595D67242C}"/>
              </a:ext>
            </a:extLst>
          </p:cNvPr>
          <p:cNvSpPr>
            <a:spLocks noGrp="1"/>
          </p:cNvSpPr>
          <p:nvPr>
            <p:ph type="title"/>
          </p:nvPr>
        </p:nvSpPr>
        <p:spPr>
          <a:xfrm>
            <a:off x="930773" y="82061"/>
            <a:ext cx="10353761" cy="1326321"/>
          </a:xfrm>
        </p:spPr>
        <p:txBody>
          <a:bodyPr/>
          <a:lstStyle/>
          <a:p>
            <a:r>
              <a:rPr lang="en-US" dirty="0"/>
              <a:t>Poll</a:t>
            </a:r>
          </a:p>
        </p:txBody>
      </p:sp>
      <p:sp>
        <p:nvSpPr>
          <p:cNvPr id="3" name="Content Placeholder 2">
            <a:extLst>
              <a:ext uri="{FF2B5EF4-FFF2-40B4-BE49-F238E27FC236}">
                <a16:creationId xmlns:a16="http://schemas.microsoft.com/office/drawing/2014/main" id="{5C96D026-E696-4544-9316-9458A0BDEE5D}"/>
              </a:ext>
            </a:extLst>
          </p:cNvPr>
          <p:cNvSpPr>
            <a:spLocks noGrp="1"/>
          </p:cNvSpPr>
          <p:nvPr>
            <p:ph idx="1"/>
          </p:nvPr>
        </p:nvSpPr>
        <p:spPr>
          <a:xfrm>
            <a:off x="395653" y="1247324"/>
            <a:ext cx="11271739" cy="5162268"/>
          </a:xfrm>
        </p:spPr>
        <p:txBody>
          <a:bodyPr>
            <a:normAutofit/>
          </a:bodyPr>
          <a:lstStyle/>
          <a:p>
            <a:pPr marL="0" indent="0">
              <a:buNone/>
            </a:pPr>
            <a:r>
              <a:rPr lang="en-US" dirty="0"/>
              <a:t>	Suzie gets a speeding ticket; the amount of the fine the court will accept is $135 plus $105 in court costs. Suzie calls the court and says she lost her job and if she has to pay $240 she won’t be able to pay her rent this month. The best thing to do would be to:</a:t>
            </a:r>
          </a:p>
          <a:p>
            <a:pPr marL="0" indent="0">
              <a:buNone/>
            </a:pPr>
            <a:r>
              <a:rPr lang="en-US" dirty="0"/>
              <a:t>	A. Set the case for trial.</a:t>
            </a:r>
          </a:p>
          <a:p>
            <a:pPr marL="0" indent="0">
              <a:buNone/>
            </a:pPr>
            <a:r>
              <a:rPr lang="en-US" dirty="0"/>
              <a:t>	B. Let her know that she needs to pay or she might lose her driver’s license.</a:t>
            </a:r>
          </a:p>
          <a:p>
            <a:pPr marL="0" indent="0">
              <a:buNone/>
            </a:pPr>
            <a:r>
              <a:rPr lang="en-US" dirty="0"/>
              <a:t>	C. Have her talk to the judge about alternatives to payment of the fine and court costs in full.</a:t>
            </a:r>
          </a:p>
          <a:p>
            <a:endParaRPr lang="en-US" dirty="0"/>
          </a:p>
        </p:txBody>
      </p:sp>
    </p:spTree>
    <p:extLst>
      <p:ext uri="{BB962C8B-B14F-4D97-AF65-F5344CB8AC3E}">
        <p14:creationId xmlns:p14="http://schemas.microsoft.com/office/powerpoint/2010/main" val="22851744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E1D811-8E80-4328-BDE2-D79A408119CB}"/>
              </a:ext>
            </a:extLst>
          </p:cNvPr>
          <p:cNvSpPr>
            <a:spLocks noGrp="1"/>
          </p:cNvSpPr>
          <p:nvPr>
            <p:ph idx="1"/>
          </p:nvPr>
        </p:nvSpPr>
        <p:spPr>
          <a:xfrm>
            <a:off x="0" y="1925515"/>
            <a:ext cx="12192000" cy="1960685"/>
          </a:xfrm>
        </p:spPr>
        <p:txBody>
          <a:bodyPr>
            <a:normAutofit/>
          </a:bodyPr>
          <a:lstStyle/>
          <a:p>
            <a:pPr marL="0" indent="0" algn="ctr">
              <a:buNone/>
            </a:pPr>
            <a:r>
              <a:rPr lang="en-US" sz="5000" spc="300" dirty="0"/>
              <a:t>WHAT IF THEY JUST IGNORE THE </a:t>
            </a:r>
          </a:p>
          <a:p>
            <a:pPr marL="0" indent="0" algn="ctr">
              <a:buNone/>
            </a:pPr>
            <a:r>
              <a:rPr lang="en-US" sz="5000" spc="300" dirty="0"/>
              <a:t>CITATION AND FAIL TO APPEAR?</a:t>
            </a:r>
          </a:p>
        </p:txBody>
      </p:sp>
    </p:spTree>
    <p:extLst>
      <p:ext uri="{BB962C8B-B14F-4D97-AF65-F5344CB8AC3E}">
        <p14:creationId xmlns:p14="http://schemas.microsoft.com/office/powerpoint/2010/main" val="36490244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F5395-8CD3-4A49-8AFB-0A6E85C5D52D}"/>
              </a:ext>
            </a:extLst>
          </p:cNvPr>
          <p:cNvSpPr>
            <a:spLocks noGrp="1"/>
          </p:cNvSpPr>
          <p:nvPr>
            <p:ph type="title"/>
          </p:nvPr>
        </p:nvSpPr>
        <p:spPr>
          <a:xfrm>
            <a:off x="913795" y="403639"/>
            <a:ext cx="10353761" cy="1326321"/>
          </a:xfrm>
        </p:spPr>
        <p:txBody>
          <a:bodyPr>
            <a:normAutofit/>
          </a:bodyPr>
          <a:lstStyle/>
          <a:p>
            <a:r>
              <a:rPr lang="en-US" sz="4000" dirty="0"/>
              <a:t>Option 1: courtesy letter</a:t>
            </a:r>
          </a:p>
        </p:txBody>
      </p:sp>
      <p:sp>
        <p:nvSpPr>
          <p:cNvPr id="3" name="Content Placeholder 2">
            <a:extLst>
              <a:ext uri="{FF2B5EF4-FFF2-40B4-BE49-F238E27FC236}">
                <a16:creationId xmlns:a16="http://schemas.microsoft.com/office/drawing/2014/main" id="{09608D89-B831-4A17-A85B-28ED0DBC17FD}"/>
              </a:ext>
            </a:extLst>
          </p:cNvPr>
          <p:cNvSpPr>
            <a:spLocks noGrp="1"/>
          </p:cNvSpPr>
          <p:nvPr>
            <p:ph idx="1"/>
          </p:nvPr>
        </p:nvSpPr>
        <p:spPr>
          <a:xfrm>
            <a:off x="913795" y="2096064"/>
            <a:ext cx="5016860" cy="3695136"/>
          </a:xfrm>
        </p:spPr>
        <p:txBody>
          <a:bodyPr>
            <a:normAutofit/>
          </a:bodyPr>
          <a:lstStyle/>
          <a:p>
            <a:r>
              <a:rPr lang="en-US" sz="3600" dirty="0"/>
              <a:t>May the court send one after the defendant doesn’t show up?</a:t>
            </a:r>
          </a:p>
          <a:p>
            <a:pPr lvl="1"/>
            <a:r>
              <a:rPr lang="en-US" sz="3200" dirty="0"/>
              <a:t>What should it say?</a:t>
            </a:r>
          </a:p>
          <a:p>
            <a:endParaRPr lang="en-US" dirty="0"/>
          </a:p>
        </p:txBody>
      </p:sp>
    </p:spTree>
    <p:extLst>
      <p:ext uri="{BB962C8B-B14F-4D97-AF65-F5344CB8AC3E}">
        <p14:creationId xmlns:p14="http://schemas.microsoft.com/office/powerpoint/2010/main" val="8266915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9E82E-A039-46E9-ADB1-087A2B52E428}"/>
              </a:ext>
            </a:extLst>
          </p:cNvPr>
          <p:cNvSpPr>
            <a:spLocks noGrp="1"/>
          </p:cNvSpPr>
          <p:nvPr>
            <p:ph type="title"/>
          </p:nvPr>
        </p:nvSpPr>
        <p:spPr>
          <a:xfrm>
            <a:off x="919119" y="373811"/>
            <a:ext cx="10353761" cy="1326321"/>
          </a:xfrm>
        </p:spPr>
        <p:txBody>
          <a:bodyPr>
            <a:normAutofit/>
          </a:bodyPr>
          <a:lstStyle/>
          <a:p>
            <a:r>
              <a:rPr lang="en-US" sz="4000" dirty="0"/>
              <a:t>Option 2: Arrest Warrant</a:t>
            </a:r>
          </a:p>
        </p:txBody>
      </p:sp>
      <p:graphicFrame>
        <p:nvGraphicFramePr>
          <p:cNvPr id="7" name="Content Placeholder 2">
            <a:extLst>
              <a:ext uri="{FF2B5EF4-FFF2-40B4-BE49-F238E27FC236}">
                <a16:creationId xmlns:a16="http://schemas.microsoft.com/office/drawing/2014/main" id="{BA3B8DA4-290F-4BE7-A41C-070865E0F6ED}"/>
              </a:ext>
            </a:extLst>
          </p:cNvPr>
          <p:cNvGraphicFramePr>
            <a:graphicFrameLocks noGrp="1"/>
          </p:cNvGraphicFramePr>
          <p:nvPr>
            <p:ph idx="1"/>
            <p:extLst>
              <p:ext uri="{D42A27DB-BD31-4B8C-83A1-F6EECF244321}">
                <p14:modId xmlns:p14="http://schemas.microsoft.com/office/powerpoint/2010/main" val="528491407"/>
              </p:ext>
            </p:extLst>
          </p:nvPr>
        </p:nvGraphicFramePr>
        <p:xfrm>
          <a:off x="474453" y="2109158"/>
          <a:ext cx="11243094" cy="46848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38993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73DC32-5734-4747-ADCD-387D8C35B35F}"/>
              </a:ext>
            </a:extLst>
          </p:cNvPr>
          <p:cNvSpPr>
            <a:spLocks noGrp="1"/>
          </p:cNvSpPr>
          <p:nvPr>
            <p:ph idx="1"/>
          </p:nvPr>
        </p:nvSpPr>
        <p:spPr>
          <a:xfrm>
            <a:off x="1408671" y="2096064"/>
            <a:ext cx="9374659" cy="4296498"/>
          </a:xfrm>
        </p:spPr>
        <p:txBody>
          <a:bodyPr>
            <a:normAutofit/>
          </a:bodyPr>
          <a:lstStyle/>
          <a:p>
            <a:r>
              <a:rPr lang="en-US" dirty="0"/>
              <a:t>The notice may be provided by telephone or first class mail.</a:t>
            </a:r>
          </a:p>
          <a:p>
            <a:r>
              <a:rPr lang="en-US" dirty="0"/>
              <a:t>It must give:</a:t>
            </a:r>
          </a:p>
          <a:p>
            <a:pPr lvl="1"/>
            <a:r>
              <a:rPr lang="en-US" dirty="0"/>
              <a:t>A date and time within 30 days of the date of the notice when the defendant must appear before the judge;</a:t>
            </a:r>
          </a:p>
          <a:p>
            <a:pPr lvl="1"/>
            <a:r>
              <a:rPr lang="en-US" dirty="0"/>
              <a:t>The name and address of the court;</a:t>
            </a:r>
          </a:p>
          <a:p>
            <a:pPr lvl="1"/>
            <a:endParaRPr lang="en-US" dirty="0"/>
          </a:p>
        </p:txBody>
      </p:sp>
      <p:sp>
        <p:nvSpPr>
          <p:cNvPr id="6" name="Title 1">
            <a:extLst>
              <a:ext uri="{FF2B5EF4-FFF2-40B4-BE49-F238E27FC236}">
                <a16:creationId xmlns:a16="http://schemas.microsoft.com/office/drawing/2014/main" id="{C4E42B12-670D-4F65-996E-EF05A9CC22D5}"/>
              </a:ext>
            </a:extLst>
          </p:cNvPr>
          <p:cNvSpPr txBox="1">
            <a:spLocks/>
          </p:cNvSpPr>
          <p:nvPr/>
        </p:nvSpPr>
        <p:spPr>
          <a:xfrm>
            <a:off x="919119" y="373811"/>
            <a:ext cx="10353761" cy="13263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4000" dirty="0"/>
              <a:t>Option 2: arrest Warrant  </a:t>
            </a:r>
          </a:p>
        </p:txBody>
      </p:sp>
    </p:spTree>
    <p:extLst>
      <p:ext uri="{BB962C8B-B14F-4D97-AF65-F5344CB8AC3E}">
        <p14:creationId xmlns:p14="http://schemas.microsoft.com/office/powerpoint/2010/main" val="13277672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1B202EF-BE7C-47C7-A126-97817680EF6D}"/>
              </a:ext>
            </a:extLst>
          </p:cNvPr>
          <p:cNvSpPr>
            <a:spLocks noGrp="1"/>
          </p:cNvSpPr>
          <p:nvPr>
            <p:ph type="title"/>
          </p:nvPr>
        </p:nvSpPr>
        <p:spPr>
          <a:xfrm>
            <a:off x="919119" y="373811"/>
            <a:ext cx="10353761" cy="1326321"/>
          </a:xfrm>
        </p:spPr>
        <p:txBody>
          <a:bodyPr>
            <a:normAutofit/>
          </a:bodyPr>
          <a:lstStyle/>
          <a:p>
            <a:r>
              <a:rPr lang="en-US" sz="4000" dirty="0"/>
              <a:t>Option 2: arrest Warrant  </a:t>
            </a:r>
          </a:p>
        </p:txBody>
      </p:sp>
      <p:sp>
        <p:nvSpPr>
          <p:cNvPr id="3" name="Content Placeholder 2">
            <a:extLst>
              <a:ext uri="{FF2B5EF4-FFF2-40B4-BE49-F238E27FC236}">
                <a16:creationId xmlns:a16="http://schemas.microsoft.com/office/drawing/2014/main" id="{F2F4B3F3-281B-4849-B094-8A731B65910D}"/>
              </a:ext>
            </a:extLst>
          </p:cNvPr>
          <p:cNvSpPr>
            <a:spLocks noGrp="1"/>
          </p:cNvSpPr>
          <p:nvPr>
            <p:ph idx="1"/>
          </p:nvPr>
        </p:nvSpPr>
        <p:spPr>
          <a:xfrm>
            <a:off x="1334530" y="2096063"/>
            <a:ext cx="9522941" cy="4345925"/>
          </a:xfrm>
        </p:spPr>
        <p:txBody>
          <a:bodyPr>
            <a:normAutofit/>
          </a:bodyPr>
          <a:lstStyle/>
          <a:p>
            <a:pPr lvl="1"/>
            <a:r>
              <a:rPr lang="en-US" dirty="0">
                <a:effectLst/>
              </a:rPr>
              <a:t>Information about alternatives to the full payment of any fine or costs if the defendant is unable to pay that amount; and</a:t>
            </a:r>
          </a:p>
          <a:p>
            <a:pPr lvl="1"/>
            <a:r>
              <a:rPr lang="en-US" dirty="0">
                <a:effectLst/>
              </a:rPr>
              <a:t>An explanation of the consequences if the defendant fails to appear before the judge.</a:t>
            </a:r>
          </a:p>
          <a:p>
            <a:pPr marL="457200" lvl="1" indent="0">
              <a:buNone/>
            </a:pPr>
            <a:r>
              <a:rPr lang="en-US" dirty="0">
                <a:effectLst/>
              </a:rPr>
              <a:t>	-- Art. 45.014(e)(1), CCP</a:t>
            </a:r>
          </a:p>
          <a:p>
            <a:pPr lvl="1"/>
            <a:r>
              <a:rPr lang="en-US" dirty="0">
                <a:effectLst/>
              </a:rPr>
              <a:t>A form for this is on the </a:t>
            </a:r>
            <a:r>
              <a:rPr lang="en-US" dirty="0" err="1">
                <a:effectLst/>
              </a:rPr>
              <a:t>tjctc</a:t>
            </a:r>
            <a:r>
              <a:rPr lang="en-US" dirty="0">
                <a:effectLst/>
              </a:rPr>
              <a:t> website; here’s what it looks like:</a:t>
            </a:r>
            <a:endParaRPr lang="en-US" dirty="0"/>
          </a:p>
        </p:txBody>
      </p:sp>
    </p:spTree>
    <p:extLst>
      <p:ext uri="{BB962C8B-B14F-4D97-AF65-F5344CB8AC3E}">
        <p14:creationId xmlns:p14="http://schemas.microsoft.com/office/powerpoint/2010/main" val="2413438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05608" y="337039"/>
            <a:ext cx="10353761" cy="1326321"/>
          </a:xfrm>
        </p:spPr>
        <p:txBody>
          <a:bodyPr>
            <a:normAutofit/>
          </a:bodyPr>
          <a:lstStyle/>
          <a:p>
            <a:r>
              <a:rPr lang="en-US" dirty="0"/>
              <a:t>Resources</a:t>
            </a:r>
          </a:p>
        </p:txBody>
      </p:sp>
      <p:graphicFrame>
        <p:nvGraphicFramePr>
          <p:cNvPr id="5" name="Content Placeholder 2">
            <a:extLst>
              <a:ext uri="{FF2B5EF4-FFF2-40B4-BE49-F238E27FC236}">
                <a16:creationId xmlns:a16="http://schemas.microsoft.com/office/drawing/2014/main" id="{BB73C0F1-1EF9-4C8F-87CC-45BF7970EF7E}"/>
              </a:ext>
            </a:extLst>
          </p:cNvPr>
          <p:cNvGraphicFramePr>
            <a:graphicFrameLocks noGrp="1"/>
          </p:cNvGraphicFramePr>
          <p:nvPr>
            <p:ph idx="1"/>
            <p:extLst>
              <p:ext uri="{D42A27DB-BD31-4B8C-83A1-F6EECF244321}">
                <p14:modId xmlns:p14="http://schemas.microsoft.com/office/powerpoint/2010/main" val="3498849250"/>
              </p:ext>
            </p:extLst>
          </p:nvPr>
        </p:nvGraphicFramePr>
        <p:xfrm>
          <a:off x="905608" y="1663360"/>
          <a:ext cx="10876085" cy="44157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45156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B7004BE-BF63-4301-B0FD-4AAC930036C0}"/>
              </a:ext>
            </a:extLst>
          </p:cNvPr>
          <p:cNvSpPr>
            <a:spLocks noGrp="1"/>
          </p:cNvSpPr>
          <p:nvPr>
            <p:ph type="title"/>
          </p:nvPr>
        </p:nvSpPr>
        <p:spPr>
          <a:xfrm>
            <a:off x="919119" y="373811"/>
            <a:ext cx="10353761" cy="1326321"/>
          </a:xfrm>
        </p:spPr>
        <p:txBody>
          <a:bodyPr>
            <a:normAutofit/>
          </a:bodyPr>
          <a:lstStyle/>
          <a:p>
            <a:r>
              <a:rPr lang="en-US" sz="4000" dirty="0"/>
              <a:t>Option 2: arrest warrant</a:t>
            </a:r>
          </a:p>
        </p:txBody>
      </p:sp>
      <p:sp>
        <p:nvSpPr>
          <p:cNvPr id="3" name="Content Placeholder 2">
            <a:extLst>
              <a:ext uri="{FF2B5EF4-FFF2-40B4-BE49-F238E27FC236}">
                <a16:creationId xmlns:a16="http://schemas.microsoft.com/office/drawing/2014/main" id="{C35B0738-B268-46CA-A85B-9BD2F00E27CB}"/>
              </a:ext>
            </a:extLst>
          </p:cNvPr>
          <p:cNvSpPr>
            <a:spLocks noGrp="1"/>
          </p:cNvSpPr>
          <p:nvPr>
            <p:ph idx="1"/>
          </p:nvPr>
        </p:nvSpPr>
        <p:spPr>
          <a:xfrm>
            <a:off x="1602259" y="2096063"/>
            <a:ext cx="8987482" cy="4378877"/>
          </a:xfrm>
        </p:spPr>
        <p:txBody>
          <a:bodyPr/>
          <a:lstStyle/>
          <a:p>
            <a:r>
              <a:rPr lang="en-US" dirty="0">
                <a:effectLst/>
              </a:rPr>
              <a:t>The court must recall the warrant if the “defendant voluntarily appears and makes a good faith effort to resolve the arrest warrant before the warrant is executed.” </a:t>
            </a:r>
          </a:p>
          <a:p>
            <a:pPr marL="457200" lvl="1" indent="0">
              <a:buNone/>
            </a:pPr>
            <a:r>
              <a:rPr lang="en-US" sz="2400" dirty="0">
                <a:effectLst/>
              </a:rPr>
              <a:t>	-- Art. 45.014(g), CCP</a:t>
            </a:r>
            <a:endParaRPr lang="en-US" sz="2400" dirty="0"/>
          </a:p>
        </p:txBody>
      </p:sp>
    </p:spTree>
    <p:extLst>
      <p:ext uri="{BB962C8B-B14F-4D97-AF65-F5344CB8AC3E}">
        <p14:creationId xmlns:p14="http://schemas.microsoft.com/office/powerpoint/2010/main" val="9646540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33CE5-85AA-40B1-A501-7EC9279EEB27}"/>
              </a:ext>
            </a:extLst>
          </p:cNvPr>
          <p:cNvSpPr>
            <a:spLocks noGrp="1"/>
          </p:cNvSpPr>
          <p:nvPr>
            <p:ph type="title"/>
          </p:nvPr>
        </p:nvSpPr>
        <p:spPr/>
        <p:txBody>
          <a:bodyPr/>
          <a:lstStyle/>
          <a:p>
            <a:r>
              <a:rPr lang="en-US" dirty="0"/>
              <a:t>Poll </a:t>
            </a:r>
          </a:p>
        </p:txBody>
      </p:sp>
      <p:sp>
        <p:nvSpPr>
          <p:cNvPr id="3" name="Content Placeholder 2">
            <a:extLst>
              <a:ext uri="{FF2B5EF4-FFF2-40B4-BE49-F238E27FC236}">
                <a16:creationId xmlns:a16="http://schemas.microsoft.com/office/drawing/2014/main" id="{768FE41E-C474-41B3-8643-57A2B40FEBB1}"/>
              </a:ext>
            </a:extLst>
          </p:cNvPr>
          <p:cNvSpPr>
            <a:spLocks noGrp="1"/>
          </p:cNvSpPr>
          <p:nvPr>
            <p:ph idx="1"/>
          </p:nvPr>
        </p:nvSpPr>
        <p:spPr>
          <a:xfrm>
            <a:off x="913795" y="2096064"/>
            <a:ext cx="10353762" cy="4152336"/>
          </a:xfrm>
        </p:spPr>
        <p:txBody>
          <a:bodyPr>
            <a:normAutofit/>
          </a:bodyPr>
          <a:lstStyle/>
          <a:p>
            <a:pPr marL="0" indent="0">
              <a:buNone/>
            </a:pPr>
            <a:r>
              <a:rPr lang="en-US" dirty="0"/>
              <a:t>	</a:t>
            </a:r>
            <a:r>
              <a:rPr lang="en-US" sz="3200" dirty="0">
                <a:solidFill>
                  <a:schemeClr val="tx1">
                    <a:lumMod val="85000"/>
                    <a:lumOff val="15000"/>
                  </a:schemeClr>
                </a:solidFill>
              </a:rPr>
              <a:t>Since the defendant failed to show up, we can now add $200 to the fine we can impose on his original offense?</a:t>
            </a:r>
          </a:p>
          <a:p>
            <a:pPr marL="0" indent="0">
              <a:buNone/>
            </a:pPr>
            <a:r>
              <a:rPr lang="en-US" sz="3200" dirty="0">
                <a:solidFill>
                  <a:schemeClr val="tx1">
                    <a:lumMod val="85000"/>
                    <a:lumOff val="15000"/>
                  </a:schemeClr>
                </a:solidFill>
              </a:rPr>
              <a:t>	A. True</a:t>
            </a:r>
          </a:p>
          <a:p>
            <a:pPr marL="0" indent="0">
              <a:buNone/>
            </a:pPr>
            <a:r>
              <a:rPr lang="en-US" sz="3200" dirty="0">
                <a:solidFill>
                  <a:schemeClr val="tx1">
                    <a:lumMod val="85000"/>
                    <a:lumOff val="15000"/>
                  </a:schemeClr>
                </a:solidFill>
              </a:rPr>
              <a:t>	B. False</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24121707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72981" y="1055914"/>
            <a:ext cx="6294576" cy="4746172"/>
          </a:xfrm>
        </p:spPr>
        <p:txBody>
          <a:bodyPr vert="horz" lIns="91440" tIns="45720" rIns="91440" bIns="45720" rtlCol="0" anchor="ctr">
            <a:normAutofit/>
          </a:bodyPr>
          <a:lstStyle/>
          <a:p>
            <a:r>
              <a:rPr lang="en-US" sz="2400" dirty="0">
                <a:solidFill>
                  <a:schemeClr val="tx1">
                    <a:lumMod val="85000"/>
                    <a:lumOff val="15000"/>
                  </a:schemeClr>
                </a:solidFill>
              </a:rPr>
              <a:t>A charge of  Violate Promise to Appear or Failure to Appear is a brand new criminal offense, just like a charge of speeding.</a:t>
            </a:r>
          </a:p>
          <a:p>
            <a:r>
              <a:rPr lang="en-US" sz="2400" dirty="0">
                <a:solidFill>
                  <a:schemeClr val="tx1">
                    <a:lumMod val="85000"/>
                    <a:lumOff val="15000"/>
                  </a:schemeClr>
                </a:solidFill>
              </a:rPr>
              <a:t>There must be a sworn complaint alleging the offense (preferably filed by law enforcement or a prosecutor).</a:t>
            </a:r>
          </a:p>
          <a:p>
            <a:r>
              <a:rPr lang="en-US" sz="2400" dirty="0">
                <a:solidFill>
                  <a:schemeClr val="tx1">
                    <a:lumMod val="85000"/>
                    <a:lumOff val="15000"/>
                  </a:schemeClr>
                </a:solidFill>
              </a:rPr>
              <a:t>The defendant must enter a plea, and is entitled to a jury, just like any other criminal charge.</a:t>
            </a:r>
          </a:p>
          <a:p>
            <a:endParaRPr lang="en-US" sz="1600" dirty="0">
              <a:solidFill>
                <a:schemeClr val="tx1">
                  <a:lumMod val="85000"/>
                  <a:lumOff val="15000"/>
                </a:schemeClr>
              </a:solidFill>
            </a:endParaRPr>
          </a:p>
        </p:txBody>
      </p:sp>
      <p:sp>
        <p:nvSpPr>
          <p:cNvPr id="7" name="Title 1">
            <a:extLst>
              <a:ext uri="{FF2B5EF4-FFF2-40B4-BE49-F238E27FC236}">
                <a16:creationId xmlns:a16="http://schemas.microsoft.com/office/drawing/2014/main" id="{B04D9592-1FF0-4997-A778-C2CFA6712E6A}"/>
              </a:ext>
            </a:extLst>
          </p:cNvPr>
          <p:cNvSpPr txBox="1">
            <a:spLocks/>
          </p:cNvSpPr>
          <p:nvPr/>
        </p:nvSpPr>
        <p:spPr>
          <a:xfrm>
            <a:off x="1246177" y="1055914"/>
            <a:ext cx="3405071" cy="4746172"/>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spcAft>
                <a:spcPts val="600"/>
              </a:spcAft>
            </a:pPr>
            <a:r>
              <a:rPr lang="en-US" sz="4000" dirty="0">
                <a:solidFill>
                  <a:schemeClr val="tx2"/>
                </a:solidFill>
              </a:rPr>
              <a:t>Option 3: NEW OFFENSE </a:t>
            </a:r>
            <a:br>
              <a:rPr lang="en-US" sz="4000" dirty="0">
                <a:solidFill>
                  <a:schemeClr val="tx2"/>
                </a:solidFill>
              </a:rPr>
            </a:br>
            <a:r>
              <a:rPr lang="en-US" sz="4000" dirty="0">
                <a:solidFill>
                  <a:schemeClr val="tx2"/>
                </a:solidFill>
              </a:rPr>
              <a:t>OF </a:t>
            </a:r>
            <a:r>
              <a:rPr lang="en-US" sz="4000" dirty="0" err="1">
                <a:solidFill>
                  <a:schemeClr val="tx2"/>
                </a:solidFill>
              </a:rPr>
              <a:t>vpta</a:t>
            </a:r>
            <a:r>
              <a:rPr lang="en-US" sz="4000" dirty="0">
                <a:solidFill>
                  <a:schemeClr val="tx2"/>
                </a:solidFill>
              </a:rPr>
              <a:t> or </a:t>
            </a:r>
            <a:r>
              <a:rPr lang="en-US" sz="4000" dirty="0" err="1">
                <a:solidFill>
                  <a:schemeClr val="tx2"/>
                </a:solidFill>
              </a:rPr>
              <a:t>fta</a:t>
            </a:r>
            <a:endParaRPr lang="en-US" sz="4000" dirty="0">
              <a:solidFill>
                <a:schemeClr val="tx2"/>
              </a:solidFill>
            </a:endParaRPr>
          </a:p>
        </p:txBody>
      </p:sp>
    </p:spTree>
    <p:extLst>
      <p:ext uri="{BB962C8B-B14F-4D97-AF65-F5344CB8AC3E}">
        <p14:creationId xmlns:p14="http://schemas.microsoft.com/office/powerpoint/2010/main" val="601101678"/>
      </p:ext>
    </p:extLst>
  </p:cSld>
  <p:clrMapOvr>
    <a:overrideClrMapping bg1="lt1" tx1="dk1" bg2="lt2" tx2="dk2" accent1="accent1" accent2="accent2" accent3="accent3" accent4="accent4" accent5="accent5" accent6="accent6" hlink="hlink" folHlink="folHlink"/>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72981" y="1055914"/>
            <a:ext cx="6294576" cy="4746172"/>
          </a:xfrm>
        </p:spPr>
        <p:txBody>
          <a:bodyPr vert="horz" lIns="91440" tIns="45720" rIns="91440" bIns="45720" rtlCol="0" anchor="ctr">
            <a:normAutofit/>
          </a:bodyPr>
          <a:lstStyle/>
          <a:p>
            <a:r>
              <a:rPr lang="en-US" sz="2400" dirty="0">
                <a:solidFill>
                  <a:schemeClr val="tx1">
                    <a:lumMod val="85000"/>
                    <a:lumOff val="15000"/>
                  </a:schemeClr>
                </a:solidFill>
              </a:rPr>
              <a:t>VPTA applies only to a Rules of the Road offense.</a:t>
            </a:r>
          </a:p>
          <a:p>
            <a:r>
              <a:rPr lang="en-US" sz="2400" dirty="0">
                <a:solidFill>
                  <a:schemeClr val="tx1">
                    <a:lumMod val="85000"/>
                    <a:lumOff val="15000"/>
                  </a:schemeClr>
                </a:solidFill>
              </a:rPr>
              <a:t>Subtitle C of Title 7 of the Transportation Code (Chapters 540- 600).</a:t>
            </a:r>
          </a:p>
          <a:p>
            <a:r>
              <a:rPr lang="en-US" sz="2400" dirty="0">
                <a:solidFill>
                  <a:schemeClr val="tx1">
                    <a:lumMod val="85000"/>
                    <a:lumOff val="15000"/>
                  </a:schemeClr>
                </a:solidFill>
              </a:rPr>
              <a:t>If a person willfully violates their promise to appear in court, which they made to be released from custody, then they commit a new offense regardless of what happens with the underlying offense. </a:t>
            </a:r>
          </a:p>
          <a:p>
            <a:r>
              <a:rPr lang="en-US" sz="2400" dirty="0">
                <a:solidFill>
                  <a:schemeClr val="tx1">
                    <a:lumMod val="85000"/>
                    <a:lumOff val="15000"/>
                  </a:schemeClr>
                </a:solidFill>
              </a:rPr>
              <a:t>-- Section 543.009, Transportation Code</a:t>
            </a:r>
            <a:endParaRPr lang="en-US" sz="1600" dirty="0">
              <a:solidFill>
                <a:schemeClr val="tx1">
                  <a:lumMod val="85000"/>
                  <a:lumOff val="15000"/>
                </a:schemeClr>
              </a:solidFill>
            </a:endParaRPr>
          </a:p>
        </p:txBody>
      </p:sp>
      <p:sp>
        <p:nvSpPr>
          <p:cNvPr id="5" name="Title 1">
            <a:extLst>
              <a:ext uri="{FF2B5EF4-FFF2-40B4-BE49-F238E27FC236}">
                <a16:creationId xmlns:a16="http://schemas.microsoft.com/office/drawing/2014/main" id="{27A4922F-21AB-481D-94BE-EBCA868E1A19}"/>
              </a:ext>
            </a:extLst>
          </p:cNvPr>
          <p:cNvSpPr txBox="1">
            <a:spLocks/>
          </p:cNvSpPr>
          <p:nvPr/>
        </p:nvSpPr>
        <p:spPr>
          <a:xfrm>
            <a:off x="1246177" y="1055914"/>
            <a:ext cx="3405071" cy="4746172"/>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spcAft>
                <a:spcPts val="600"/>
              </a:spcAft>
            </a:pPr>
            <a:r>
              <a:rPr lang="en-US" sz="4000" dirty="0">
                <a:solidFill>
                  <a:schemeClr val="tx2"/>
                </a:solidFill>
              </a:rPr>
              <a:t>Option 3: NEW OFFENSE </a:t>
            </a:r>
            <a:br>
              <a:rPr lang="en-US" sz="4000" dirty="0">
                <a:solidFill>
                  <a:schemeClr val="tx2"/>
                </a:solidFill>
              </a:rPr>
            </a:br>
            <a:r>
              <a:rPr lang="en-US" sz="4000" dirty="0">
                <a:solidFill>
                  <a:schemeClr val="tx2"/>
                </a:solidFill>
              </a:rPr>
              <a:t>OF </a:t>
            </a:r>
            <a:r>
              <a:rPr lang="en-US" sz="4000" dirty="0" err="1">
                <a:solidFill>
                  <a:schemeClr val="tx2"/>
                </a:solidFill>
              </a:rPr>
              <a:t>vpta</a:t>
            </a:r>
            <a:r>
              <a:rPr lang="en-US" sz="4000" dirty="0">
                <a:solidFill>
                  <a:schemeClr val="tx2"/>
                </a:solidFill>
              </a:rPr>
              <a:t> or </a:t>
            </a:r>
            <a:r>
              <a:rPr lang="en-US" sz="4000" dirty="0" err="1">
                <a:solidFill>
                  <a:schemeClr val="tx2"/>
                </a:solidFill>
              </a:rPr>
              <a:t>fta</a:t>
            </a:r>
            <a:endParaRPr lang="en-US" sz="4000" dirty="0">
              <a:solidFill>
                <a:schemeClr val="tx2"/>
              </a:solidFill>
            </a:endParaRPr>
          </a:p>
        </p:txBody>
      </p:sp>
    </p:spTree>
    <p:extLst>
      <p:ext uri="{BB962C8B-B14F-4D97-AF65-F5344CB8AC3E}">
        <p14:creationId xmlns:p14="http://schemas.microsoft.com/office/powerpoint/2010/main" val="2095758487"/>
      </p:ext>
    </p:extLst>
  </p:cSld>
  <p:clrMapOvr>
    <a:overrideClrMapping bg1="lt1" tx1="dk1" bg2="lt2" tx2="dk2" accent1="accent1" accent2="accent2" accent3="accent3" accent4="accent4" accent5="accent5" accent6="accent6" hlink="hlink" folHlink="folHlink"/>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72981" y="1055914"/>
            <a:ext cx="6294576" cy="4746172"/>
          </a:xfrm>
        </p:spPr>
        <p:txBody>
          <a:bodyPr anchor="ctr">
            <a:normAutofit/>
          </a:bodyPr>
          <a:lstStyle/>
          <a:p>
            <a:pPr lvl="1"/>
            <a:r>
              <a:rPr lang="en-US" sz="2400" dirty="0">
                <a:solidFill>
                  <a:schemeClr val="tx1">
                    <a:lumMod val="85000"/>
                    <a:lumOff val="15000"/>
                  </a:schemeClr>
                </a:solidFill>
                <a:effectLst/>
              </a:rPr>
              <a:t>Fine amount for VPTA is not less than $1 nor more than $200.</a:t>
            </a:r>
          </a:p>
          <a:p>
            <a:pPr marL="914400" lvl="2" indent="0">
              <a:buNone/>
            </a:pPr>
            <a:r>
              <a:rPr lang="en-US" sz="2400" dirty="0">
                <a:solidFill>
                  <a:schemeClr val="tx1">
                    <a:lumMod val="85000"/>
                    <a:lumOff val="15000"/>
                  </a:schemeClr>
                </a:solidFill>
                <a:effectLst/>
              </a:rPr>
              <a:t>-- Section 542.401, Transportation Code</a:t>
            </a:r>
          </a:p>
          <a:p>
            <a:endParaRPr lang="en-US" sz="1600" dirty="0">
              <a:solidFill>
                <a:schemeClr val="tx1">
                  <a:lumMod val="85000"/>
                  <a:lumOff val="15000"/>
                </a:schemeClr>
              </a:solidFill>
            </a:endParaRPr>
          </a:p>
        </p:txBody>
      </p:sp>
      <p:sp>
        <p:nvSpPr>
          <p:cNvPr id="7" name="Title 1">
            <a:extLst>
              <a:ext uri="{FF2B5EF4-FFF2-40B4-BE49-F238E27FC236}">
                <a16:creationId xmlns:a16="http://schemas.microsoft.com/office/drawing/2014/main" id="{0CFA1646-3EB5-4C6D-9FE0-416BC3B6B2FE}"/>
              </a:ext>
            </a:extLst>
          </p:cNvPr>
          <p:cNvSpPr txBox="1">
            <a:spLocks/>
          </p:cNvSpPr>
          <p:nvPr/>
        </p:nvSpPr>
        <p:spPr>
          <a:xfrm>
            <a:off x="1246177" y="1055914"/>
            <a:ext cx="3405071" cy="4746172"/>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spcAft>
                <a:spcPts val="600"/>
              </a:spcAft>
            </a:pPr>
            <a:r>
              <a:rPr lang="en-US" sz="4000" dirty="0">
                <a:solidFill>
                  <a:schemeClr val="tx2"/>
                </a:solidFill>
              </a:rPr>
              <a:t>Option 3: NEW OFFENSE </a:t>
            </a:r>
            <a:br>
              <a:rPr lang="en-US" sz="4000" dirty="0">
                <a:solidFill>
                  <a:schemeClr val="tx2"/>
                </a:solidFill>
              </a:rPr>
            </a:br>
            <a:r>
              <a:rPr lang="en-US" sz="4000" dirty="0">
                <a:solidFill>
                  <a:schemeClr val="tx2"/>
                </a:solidFill>
              </a:rPr>
              <a:t>OF </a:t>
            </a:r>
            <a:r>
              <a:rPr lang="en-US" sz="4000" dirty="0" err="1">
                <a:solidFill>
                  <a:schemeClr val="tx2"/>
                </a:solidFill>
              </a:rPr>
              <a:t>vpta</a:t>
            </a:r>
            <a:r>
              <a:rPr lang="en-US" sz="4000" dirty="0">
                <a:solidFill>
                  <a:schemeClr val="tx2"/>
                </a:solidFill>
              </a:rPr>
              <a:t> or </a:t>
            </a:r>
            <a:r>
              <a:rPr lang="en-US" sz="4000" dirty="0" err="1">
                <a:solidFill>
                  <a:schemeClr val="tx2"/>
                </a:solidFill>
              </a:rPr>
              <a:t>fta</a:t>
            </a:r>
            <a:endParaRPr lang="en-US" sz="4000" dirty="0">
              <a:solidFill>
                <a:schemeClr val="tx2"/>
              </a:solidFill>
            </a:endParaRPr>
          </a:p>
        </p:txBody>
      </p:sp>
    </p:spTree>
    <p:extLst>
      <p:ext uri="{BB962C8B-B14F-4D97-AF65-F5344CB8AC3E}">
        <p14:creationId xmlns:p14="http://schemas.microsoft.com/office/powerpoint/2010/main" val="3907942037"/>
      </p:ext>
    </p:extLst>
  </p:cSld>
  <p:clrMapOvr>
    <a:overrideClrMapping bg1="lt1" tx1="dk1" bg2="lt2" tx2="dk2" accent1="accent1" accent2="accent2" accent3="accent3" accent4="accent4" accent5="accent5" accent6="accent6" hlink="hlink" folHlink="folHlink"/>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72980" y="228600"/>
            <a:ext cx="7134023" cy="6629400"/>
          </a:xfrm>
        </p:spPr>
        <p:txBody>
          <a:bodyPr anchor="ctr">
            <a:normAutofit/>
          </a:bodyPr>
          <a:lstStyle/>
          <a:p>
            <a:r>
              <a:rPr lang="en-US" sz="2400" dirty="0">
                <a:solidFill>
                  <a:schemeClr val="tx1">
                    <a:lumMod val="85000"/>
                    <a:lumOff val="15000"/>
                  </a:schemeClr>
                </a:solidFill>
              </a:rPr>
              <a:t>Failure to Appear applies to offenses other than Rules of the Road offenses</a:t>
            </a:r>
          </a:p>
          <a:p>
            <a:pPr lvl="1"/>
            <a:r>
              <a:rPr lang="en-US" sz="2400" dirty="0">
                <a:solidFill>
                  <a:schemeClr val="tx1">
                    <a:lumMod val="85000"/>
                    <a:lumOff val="15000"/>
                  </a:schemeClr>
                </a:solidFill>
              </a:rPr>
              <a:t>For example, possession of drug paraphernalia </a:t>
            </a:r>
          </a:p>
          <a:p>
            <a:pPr lvl="1"/>
            <a:r>
              <a:rPr lang="en-US" sz="2400" dirty="0">
                <a:solidFill>
                  <a:schemeClr val="tx1">
                    <a:lumMod val="85000"/>
                    <a:lumOff val="15000"/>
                  </a:schemeClr>
                </a:solidFill>
              </a:rPr>
              <a:t>It applies if a person is released from custody on condition that he subsequently appear but he then intentionally or knowingly fails to appear in accordance with his terms of release. </a:t>
            </a:r>
          </a:p>
          <a:p>
            <a:pPr lvl="1"/>
            <a:r>
              <a:rPr lang="en-US" sz="2400" dirty="0">
                <a:solidFill>
                  <a:schemeClr val="tx1">
                    <a:lumMod val="85000"/>
                    <a:lumOff val="15000"/>
                  </a:schemeClr>
                </a:solidFill>
              </a:rPr>
              <a:t>An FTA offense is a Class C misdemeanor (so fine up to $500) </a:t>
            </a:r>
          </a:p>
          <a:p>
            <a:pPr marL="914400" lvl="2" indent="0">
              <a:buNone/>
            </a:pPr>
            <a:r>
              <a:rPr lang="en-US" sz="2400" dirty="0">
                <a:solidFill>
                  <a:schemeClr val="tx1">
                    <a:lumMod val="85000"/>
                    <a:lumOff val="15000"/>
                  </a:schemeClr>
                </a:solidFill>
              </a:rPr>
              <a:t>-- Section 38.10(e), Penal Code</a:t>
            </a:r>
          </a:p>
          <a:p>
            <a:endParaRPr lang="en-US" sz="1600" dirty="0">
              <a:solidFill>
                <a:schemeClr val="tx1">
                  <a:lumMod val="85000"/>
                  <a:lumOff val="15000"/>
                </a:schemeClr>
              </a:solidFill>
            </a:endParaRPr>
          </a:p>
        </p:txBody>
      </p:sp>
      <p:sp>
        <p:nvSpPr>
          <p:cNvPr id="7" name="Title 1">
            <a:extLst>
              <a:ext uri="{FF2B5EF4-FFF2-40B4-BE49-F238E27FC236}">
                <a16:creationId xmlns:a16="http://schemas.microsoft.com/office/drawing/2014/main" id="{4A435767-1C36-4902-A746-6F0ABC24DFD9}"/>
              </a:ext>
            </a:extLst>
          </p:cNvPr>
          <p:cNvSpPr txBox="1">
            <a:spLocks/>
          </p:cNvSpPr>
          <p:nvPr/>
        </p:nvSpPr>
        <p:spPr>
          <a:xfrm>
            <a:off x="1246177" y="1055914"/>
            <a:ext cx="3405071" cy="4746172"/>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spcAft>
                <a:spcPts val="600"/>
              </a:spcAft>
            </a:pPr>
            <a:r>
              <a:rPr lang="en-US" sz="4000" dirty="0">
                <a:solidFill>
                  <a:schemeClr val="tx2"/>
                </a:solidFill>
              </a:rPr>
              <a:t>Option 3: NEW OFFENSE </a:t>
            </a:r>
            <a:br>
              <a:rPr lang="en-US" sz="4000" dirty="0">
                <a:solidFill>
                  <a:schemeClr val="tx2"/>
                </a:solidFill>
              </a:rPr>
            </a:br>
            <a:r>
              <a:rPr lang="en-US" sz="4000" dirty="0">
                <a:solidFill>
                  <a:schemeClr val="tx2"/>
                </a:solidFill>
              </a:rPr>
              <a:t>OF </a:t>
            </a:r>
            <a:r>
              <a:rPr lang="en-US" sz="4000" dirty="0" err="1">
                <a:solidFill>
                  <a:schemeClr val="tx2"/>
                </a:solidFill>
              </a:rPr>
              <a:t>vpta</a:t>
            </a:r>
            <a:r>
              <a:rPr lang="en-US" sz="4000" dirty="0">
                <a:solidFill>
                  <a:schemeClr val="tx2"/>
                </a:solidFill>
              </a:rPr>
              <a:t> or </a:t>
            </a:r>
            <a:r>
              <a:rPr lang="en-US" sz="4000" dirty="0" err="1">
                <a:solidFill>
                  <a:schemeClr val="tx2"/>
                </a:solidFill>
              </a:rPr>
              <a:t>fta</a:t>
            </a:r>
            <a:endParaRPr lang="en-US" sz="4000" dirty="0">
              <a:solidFill>
                <a:schemeClr val="tx2"/>
              </a:solidFill>
            </a:endParaRPr>
          </a:p>
        </p:txBody>
      </p:sp>
    </p:spTree>
    <p:extLst>
      <p:ext uri="{BB962C8B-B14F-4D97-AF65-F5344CB8AC3E}">
        <p14:creationId xmlns:p14="http://schemas.microsoft.com/office/powerpoint/2010/main" val="930557730"/>
      </p:ext>
    </p:extLst>
  </p:cSld>
  <p:clrMapOvr>
    <a:overrideClrMapping bg1="lt1" tx1="dk1" bg2="lt2" tx2="dk2" accent1="accent1" accent2="accent2" accent3="accent3" accent4="accent4" accent5="accent5" accent6="accent6" hlink="hlink" folHlink="folHlink"/>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72981" y="1055914"/>
            <a:ext cx="6294576" cy="4746172"/>
          </a:xfrm>
        </p:spPr>
        <p:txBody>
          <a:bodyPr anchor="ctr">
            <a:normAutofit/>
          </a:bodyPr>
          <a:lstStyle/>
          <a:p>
            <a:r>
              <a:rPr lang="en-US" sz="2400" dirty="0">
                <a:solidFill>
                  <a:schemeClr val="tx1">
                    <a:lumMod val="85000"/>
                    <a:lumOff val="15000"/>
                  </a:schemeClr>
                </a:solidFill>
              </a:rPr>
              <a:t>Can a defendant be charged with FTA for a Rules of the Road offense since it’s a higher fine amount?</a:t>
            </a:r>
          </a:p>
          <a:p>
            <a:r>
              <a:rPr lang="en-US" sz="2400" dirty="0">
                <a:solidFill>
                  <a:schemeClr val="tx1">
                    <a:lumMod val="85000"/>
                    <a:lumOff val="15000"/>
                  </a:schemeClr>
                </a:solidFill>
              </a:rPr>
              <a:t>No!</a:t>
            </a:r>
          </a:p>
          <a:p>
            <a:r>
              <a:rPr lang="en-US" sz="2400" dirty="0">
                <a:solidFill>
                  <a:schemeClr val="tx1">
                    <a:lumMod val="85000"/>
                    <a:lumOff val="15000"/>
                  </a:schemeClr>
                </a:solidFill>
              </a:rPr>
              <a:t>If the offense was Rules of the Road, the defendant can ONLY be charged with VPTA if he fails to appear; he can’t be charged with FTA.</a:t>
            </a:r>
          </a:p>
          <a:p>
            <a:r>
              <a:rPr lang="en-US" sz="2400" dirty="0">
                <a:solidFill>
                  <a:schemeClr val="tx1">
                    <a:lumMod val="85000"/>
                    <a:lumOff val="15000"/>
                  </a:schemeClr>
                </a:solidFill>
              </a:rPr>
              <a:t>	-- Azeez v. State (Tex. Crim. App. 2008)</a:t>
            </a:r>
          </a:p>
        </p:txBody>
      </p:sp>
      <p:sp>
        <p:nvSpPr>
          <p:cNvPr id="7" name="Title 1">
            <a:extLst>
              <a:ext uri="{FF2B5EF4-FFF2-40B4-BE49-F238E27FC236}">
                <a16:creationId xmlns:a16="http://schemas.microsoft.com/office/drawing/2014/main" id="{4A435767-1C36-4902-A746-6F0ABC24DFD9}"/>
              </a:ext>
            </a:extLst>
          </p:cNvPr>
          <p:cNvSpPr txBox="1">
            <a:spLocks/>
          </p:cNvSpPr>
          <p:nvPr/>
        </p:nvSpPr>
        <p:spPr>
          <a:xfrm>
            <a:off x="1246177" y="1055914"/>
            <a:ext cx="3405071" cy="4746172"/>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4000" b="1" i="0" u="none" strike="noStrike" kern="1200" cap="all" spc="0" normalizeH="0" baseline="0" noProof="0" dirty="0">
                <a:ln>
                  <a:noFill/>
                </a:ln>
                <a:solidFill>
                  <a:srgbClr val="2A5B7F"/>
                </a:solidFill>
                <a:effectLst>
                  <a:outerShdw blurRad="50800" dist="63500" dir="2700000" algn="tl" rotWithShape="0">
                    <a:srgbClr val="000000">
                      <a:alpha val="48000"/>
                    </a:srgbClr>
                  </a:outerShdw>
                </a:effectLst>
                <a:uLnTx/>
                <a:uFillTx/>
                <a:latin typeface="Bookman Old Style" panose="02050604050505020204"/>
                <a:ea typeface="+mj-ea"/>
                <a:cs typeface="+mj-cs"/>
              </a:rPr>
              <a:t>Option 3: NEW OFFENSE </a:t>
            </a:r>
            <a:br>
              <a:rPr kumimoji="0" lang="en-US" sz="4000" b="1" i="0" u="none" strike="noStrike" kern="1200" cap="all" spc="0" normalizeH="0" baseline="0" noProof="0" dirty="0">
                <a:ln>
                  <a:noFill/>
                </a:ln>
                <a:solidFill>
                  <a:srgbClr val="2A5B7F"/>
                </a:solidFill>
                <a:effectLst>
                  <a:outerShdw blurRad="50800" dist="63500" dir="2700000" algn="tl" rotWithShape="0">
                    <a:srgbClr val="000000">
                      <a:alpha val="48000"/>
                    </a:srgbClr>
                  </a:outerShdw>
                </a:effectLst>
                <a:uLnTx/>
                <a:uFillTx/>
                <a:latin typeface="Bookman Old Style" panose="02050604050505020204"/>
                <a:ea typeface="+mj-ea"/>
                <a:cs typeface="+mj-cs"/>
              </a:rPr>
            </a:br>
            <a:r>
              <a:rPr kumimoji="0" lang="en-US" sz="4000" b="1" i="0" u="none" strike="noStrike" kern="1200" cap="all" spc="0" normalizeH="0" baseline="0" noProof="0" dirty="0">
                <a:ln>
                  <a:noFill/>
                </a:ln>
                <a:solidFill>
                  <a:srgbClr val="2A5B7F"/>
                </a:solidFill>
                <a:effectLst>
                  <a:outerShdw blurRad="50800" dist="63500" dir="2700000" algn="tl" rotWithShape="0">
                    <a:srgbClr val="000000">
                      <a:alpha val="48000"/>
                    </a:srgbClr>
                  </a:outerShdw>
                </a:effectLst>
                <a:uLnTx/>
                <a:uFillTx/>
                <a:latin typeface="Bookman Old Style" panose="02050604050505020204"/>
                <a:ea typeface="+mj-ea"/>
                <a:cs typeface="+mj-cs"/>
              </a:rPr>
              <a:t>OF </a:t>
            </a:r>
            <a:r>
              <a:rPr kumimoji="0" lang="en-US" sz="4000" b="1" i="0" u="none" strike="noStrike" kern="1200" cap="all" spc="0" normalizeH="0" baseline="0" noProof="0" dirty="0" err="1">
                <a:ln>
                  <a:noFill/>
                </a:ln>
                <a:solidFill>
                  <a:srgbClr val="2A5B7F"/>
                </a:solidFill>
                <a:effectLst>
                  <a:outerShdw blurRad="50800" dist="63500" dir="2700000" algn="tl" rotWithShape="0">
                    <a:srgbClr val="000000">
                      <a:alpha val="48000"/>
                    </a:srgbClr>
                  </a:outerShdw>
                </a:effectLst>
                <a:uLnTx/>
                <a:uFillTx/>
                <a:latin typeface="Bookman Old Style" panose="02050604050505020204"/>
                <a:ea typeface="+mj-ea"/>
                <a:cs typeface="+mj-cs"/>
              </a:rPr>
              <a:t>vpta</a:t>
            </a:r>
            <a:r>
              <a:rPr kumimoji="0" lang="en-US" sz="4000" b="1" i="0" u="none" strike="noStrike" kern="1200" cap="all" spc="0" normalizeH="0" baseline="0" noProof="0" dirty="0">
                <a:ln>
                  <a:noFill/>
                </a:ln>
                <a:solidFill>
                  <a:srgbClr val="2A5B7F"/>
                </a:solidFill>
                <a:effectLst>
                  <a:outerShdw blurRad="50800" dist="63500" dir="2700000" algn="tl" rotWithShape="0">
                    <a:srgbClr val="000000">
                      <a:alpha val="48000"/>
                    </a:srgbClr>
                  </a:outerShdw>
                </a:effectLst>
                <a:uLnTx/>
                <a:uFillTx/>
                <a:latin typeface="Bookman Old Style" panose="02050604050505020204"/>
                <a:ea typeface="+mj-ea"/>
                <a:cs typeface="+mj-cs"/>
              </a:rPr>
              <a:t> or </a:t>
            </a:r>
            <a:r>
              <a:rPr kumimoji="0" lang="en-US" sz="4000" b="1" i="0" u="none" strike="noStrike" kern="1200" cap="all" spc="0" normalizeH="0" baseline="0" noProof="0" dirty="0" err="1">
                <a:ln>
                  <a:noFill/>
                </a:ln>
                <a:solidFill>
                  <a:srgbClr val="2A5B7F"/>
                </a:solidFill>
                <a:effectLst>
                  <a:outerShdw blurRad="50800" dist="63500" dir="2700000" algn="tl" rotWithShape="0">
                    <a:srgbClr val="000000">
                      <a:alpha val="48000"/>
                    </a:srgbClr>
                  </a:outerShdw>
                </a:effectLst>
                <a:uLnTx/>
                <a:uFillTx/>
                <a:latin typeface="Bookman Old Style" panose="02050604050505020204"/>
                <a:ea typeface="+mj-ea"/>
                <a:cs typeface="+mj-cs"/>
              </a:rPr>
              <a:t>fta</a:t>
            </a:r>
            <a:endParaRPr kumimoji="0" lang="en-US" sz="4000" b="1" i="0" u="none" strike="noStrike" kern="1200" cap="all" spc="0" normalizeH="0" baseline="0" noProof="0" dirty="0">
              <a:ln>
                <a:noFill/>
              </a:ln>
              <a:solidFill>
                <a:srgbClr val="2A5B7F"/>
              </a:solidFill>
              <a:effectLst>
                <a:outerShdw blurRad="50800" dist="63500" dir="2700000" algn="tl" rotWithShape="0">
                  <a:srgbClr val="000000">
                    <a:alpha val="48000"/>
                  </a:srgbClr>
                </a:outerShdw>
              </a:effectLst>
              <a:uLnTx/>
              <a:uFillTx/>
              <a:latin typeface="Bookman Old Style" panose="02050604050505020204"/>
              <a:ea typeface="+mj-ea"/>
              <a:cs typeface="+mj-cs"/>
            </a:endParaRPr>
          </a:p>
        </p:txBody>
      </p:sp>
    </p:spTree>
    <p:extLst>
      <p:ext uri="{BB962C8B-B14F-4D97-AF65-F5344CB8AC3E}">
        <p14:creationId xmlns:p14="http://schemas.microsoft.com/office/powerpoint/2010/main" val="534934954"/>
      </p:ext>
    </p:extLst>
  </p:cSld>
  <p:clrMapOvr>
    <a:overrideClrMapping bg1="lt1" tx1="dk1" bg2="lt2" tx2="dk2" accent1="accent1" accent2="accent2" accent3="accent3" accent4="accent4" accent5="accent5" accent6="accent6" hlink="hlink" folHlink="folHlink"/>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585164F-D3A9-4AD6-A8B5-3F45FD4F7803}"/>
              </a:ext>
            </a:extLst>
          </p:cNvPr>
          <p:cNvSpPr>
            <a:spLocks noGrp="1"/>
          </p:cNvSpPr>
          <p:nvPr>
            <p:ph type="title"/>
          </p:nvPr>
        </p:nvSpPr>
        <p:spPr>
          <a:xfrm>
            <a:off x="919120" y="141760"/>
            <a:ext cx="10353761" cy="1326321"/>
          </a:xfrm>
        </p:spPr>
        <p:txBody>
          <a:bodyPr>
            <a:normAutofit/>
          </a:bodyPr>
          <a:lstStyle/>
          <a:p>
            <a:r>
              <a:rPr lang="en-US" sz="4000" dirty="0"/>
              <a:t>Option 4: OMNI</a:t>
            </a:r>
          </a:p>
        </p:txBody>
      </p:sp>
      <p:sp>
        <p:nvSpPr>
          <p:cNvPr id="3" name="Content Placeholder 2"/>
          <p:cNvSpPr>
            <a:spLocks noGrp="1"/>
          </p:cNvSpPr>
          <p:nvPr>
            <p:ph idx="1"/>
          </p:nvPr>
        </p:nvSpPr>
        <p:spPr>
          <a:xfrm>
            <a:off x="1475475" y="1670451"/>
            <a:ext cx="9989693" cy="5076338"/>
          </a:xfrm>
        </p:spPr>
        <p:txBody>
          <a:bodyPr>
            <a:noAutofit/>
          </a:bodyPr>
          <a:lstStyle/>
          <a:p>
            <a:r>
              <a:rPr lang="en-US" dirty="0"/>
              <a:t>OMNI is a program that denies criminal defendants the ability to renew their driver’s license.  </a:t>
            </a:r>
          </a:p>
          <a:p>
            <a:r>
              <a:rPr lang="en-US" dirty="0"/>
              <a:t>DPS “may deny renewal of the person’s driver’s license for </a:t>
            </a:r>
            <a:r>
              <a:rPr lang="en-US" b="1" dirty="0"/>
              <a:t>failure to appear  based on a complaint or citation</a:t>
            </a:r>
            <a:r>
              <a:rPr lang="en-US" dirty="0"/>
              <a:t> . . . .</a:t>
            </a:r>
            <a:r>
              <a:rPr lang="en-US" sz="2800" dirty="0"/>
              <a:t>”</a:t>
            </a:r>
          </a:p>
          <a:p>
            <a:pPr marL="457200" lvl="1" indent="0">
              <a:buNone/>
            </a:pPr>
            <a:r>
              <a:rPr lang="en-US" sz="2400" dirty="0"/>
              <a:t>-- Section 706.004, Transportation Code</a:t>
            </a:r>
          </a:p>
        </p:txBody>
      </p:sp>
    </p:spTree>
    <p:extLst>
      <p:ext uri="{BB962C8B-B14F-4D97-AF65-F5344CB8AC3E}">
        <p14:creationId xmlns:p14="http://schemas.microsoft.com/office/powerpoint/2010/main" val="22325036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9120" y="141760"/>
            <a:ext cx="10353761" cy="1326321"/>
          </a:xfrm>
        </p:spPr>
        <p:txBody>
          <a:bodyPr>
            <a:normAutofit/>
          </a:bodyPr>
          <a:lstStyle/>
          <a:p>
            <a:r>
              <a:rPr lang="en-US" sz="4000" dirty="0"/>
              <a:t>Option 4: OMNI</a:t>
            </a:r>
          </a:p>
        </p:txBody>
      </p:sp>
      <p:sp>
        <p:nvSpPr>
          <p:cNvPr id="3" name="Content Placeholder 2"/>
          <p:cNvSpPr>
            <a:spLocks noGrp="1"/>
          </p:cNvSpPr>
          <p:nvPr>
            <p:ph idx="1"/>
          </p:nvPr>
        </p:nvSpPr>
        <p:spPr>
          <a:xfrm>
            <a:off x="1565189" y="1715206"/>
            <a:ext cx="9061622" cy="4434132"/>
          </a:xfrm>
        </p:spPr>
        <p:txBody>
          <a:bodyPr>
            <a:normAutofit/>
          </a:bodyPr>
          <a:lstStyle/>
          <a:p>
            <a:r>
              <a:rPr lang="en-US" dirty="0"/>
              <a:t>To place a person into OMNI for not appearing in response to a citation, the court:</a:t>
            </a:r>
          </a:p>
          <a:p>
            <a:pPr lvl="1"/>
            <a:r>
              <a:rPr lang="en-US" sz="3200" dirty="0"/>
              <a:t>Does NOT need to have a sworn complaint</a:t>
            </a:r>
          </a:p>
          <a:p>
            <a:pPr lvl="1"/>
            <a:r>
              <a:rPr lang="en-US" sz="3200" dirty="0"/>
              <a:t>Does NOT have to issue a warrant</a:t>
            </a:r>
          </a:p>
          <a:p>
            <a:pPr lvl="1"/>
            <a:r>
              <a:rPr lang="en-US" sz="3200" dirty="0"/>
              <a:t>Does NOT need to have an FTA or VPTA criminal charge filed</a:t>
            </a:r>
          </a:p>
        </p:txBody>
      </p:sp>
    </p:spTree>
    <p:extLst>
      <p:ext uri="{BB962C8B-B14F-4D97-AF65-F5344CB8AC3E}">
        <p14:creationId xmlns:p14="http://schemas.microsoft.com/office/powerpoint/2010/main" val="35355828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633EABF-5F8D-409F-A88A-7024098D580A}"/>
              </a:ext>
            </a:extLst>
          </p:cNvPr>
          <p:cNvSpPr>
            <a:spLocks noGrp="1"/>
          </p:cNvSpPr>
          <p:nvPr>
            <p:ph type="title"/>
          </p:nvPr>
        </p:nvSpPr>
        <p:spPr>
          <a:xfrm>
            <a:off x="919120" y="141760"/>
            <a:ext cx="10353761" cy="1326321"/>
          </a:xfrm>
        </p:spPr>
        <p:txBody>
          <a:bodyPr>
            <a:normAutofit/>
          </a:bodyPr>
          <a:lstStyle/>
          <a:p>
            <a:r>
              <a:rPr lang="en-US" sz="4000" dirty="0"/>
              <a:t>Option 4: OMNI</a:t>
            </a:r>
            <a:br>
              <a:rPr lang="en-US" sz="4000" dirty="0"/>
            </a:br>
            <a:r>
              <a:rPr lang="en-US" sz="4000" dirty="0"/>
              <a:t>Removal from omni</a:t>
            </a:r>
          </a:p>
        </p:txBody>
      </p:sp>
      <p:sp>
        <p:nvSpPr>
          <p:cNvPr id="3" name="Content Placeholder 2"/>
          <p:cNvSpPr>
            <a:spLocks noGrp="1"/>
          </p:cNvSpPr>
          <p:nvPr>
            <p:ph idx="1"/>
          </p:nvPr>
        </p:nvSpPr>
        <p:spPr>
          <a:xfrm>
            <a:off x="1293628" y="1693719"/>
            <a:ext cx="9604744" cy="5164281"/>
          </a:xfrm>
        </p:spPr>
        <p:txBody>
          <a:bodyPr>
            <a:normAutofit/>
          </a:bodyPr>
          <a:lstStyle/>
          <a:p>
            <a:r>
              <a:rPr lang="en-US" sz="2800" dirty="0"/>
              <a:t>A defendant must be removed from OMNI if they are acquitted of the offense (no fee required).</a:t>
            </a:r>
          </a:p>
          <a:p>
            <a:r>
              <a:rPr lang="en-US" sz="2800" dirty="0"/>
              <a:t>Otherwise, they must pay a $10 reimbursement fee and:</a:t>
            </a:r>
          </a:p>
          <a:p>
            <a:pPr lvl="1"/>
            <a:r>
              <a:rPr lang="en-US" sz="2400" dirty="0"/>
              <a:t>Perfect an appeal of the case; </a:t>
            </a:r>
          </a:p>
          <a:p>
            <a:pPr lvl="1"/>
            <a:r>
              <a:rPr lang="en-US" sz="2400" dirty="0"/>
              <a:t>Obtain dismissal of the charge;</a:t>
            </a:r>
          </a:p>
          <a:p>
            <a:pPr lvl="1"/>
            <a:r>
              <a:rPr lang="en-US" sz="2400" dirty="0"/>
              <a:t>Post an appearance bond; </a:t>
            </a:r>
          </a:p>
          <a:p>
            <a:pPr lvl="1"/>
            <a:r>
              <a:rPr lang="en-US" sz="2400" dirty="0"/>
              <a:t>Pay or discharge the fine and costs on an outstanding judgment; or</a:t>
            </a:r>
          </a:p>
          <a:p>
            <a:pPr lvl="1"/>
            <a:r>
              <a:rPr lang="en-US" sz="2400" dirty="0"/>
              <a:t>Make other suitable arrangements to pay the fine and costs within the court’s discretion (like an installment plan)</a:t>
            </a:r>
          </a:p>
          <a:p>
            <a:pPr marL="457200" lvl="1" indent="0">
              <a:buNone/>
            </a:pPr>
            <a:r>
              <a:rPr lang="en-US" sz="2400" dirty="0"/>
              <a:t>	-- Section 706.005(a)</a:t>
            </a:r>
          </a:p>
          <a:p>
            <a:pPr marL="457200" lvl="1" indent="0">
              <a:buNone/>
            </a:pPr>
            <a:endParaRPr lang="en-US" sz="2400" dirty="0"/>
          </a:p>
        </p:txBody>
      </p:sp>
    </p:spTree>
    <p:extLst>
      <p:ext uri="{BB962C8B-B14F-4D97-AF65-F5344CB8AC3E}">
        <p14:creationId xmlns:p14="http://schemas.microsoft.com/office/powerpoint/2010/main" val="3746990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AF324C-EA4E-4007-9D17-67522A4208A1}"/>
              </a:ext>
            </a:extLst>
          </p:cNvPr>
          <p:cNvSpPr>
            <a:spLocks noGrp="1"/>
          </p:cNvSpPr>
          <p:nvPr>
            <p:ph idx="1"/>
          </p:nvPr>
        </p:nvSpPr>
        <p:spPr>
          <a:xfrm>
            <a:off x="919119" y="2362200"/>
            <a:ext cx="10353762" cy="2133600"/>
          </a:xfrm>
        </p:spPr>
        <p:txBody>
          <a:bodyPr>
            <a:normAutofit/>
          </a:bodyPr>
          <a:lstStyle/>
          <a:p>
            <a:pPr marL="0" indent="0" algn="ctr">
              <a:buNone/>
            </a:pPr>
            <a:r>
              <a:rPr lang="en-US" sz="5000" spc="300" dirty="0"/>
              <a:t>How Does A </a:t>
            </a:r>
          </a:p>
          <a:p>
            <a:pPr marL="0" indent="0" algn="ctr">
              <a:buNone/>
            </a:pPr>
            <a:r>
              <a:rPr lang="en-US" sz="5000" spc="300" dirty="0"/>
              <a:t>Criminal Case Start?</a:t>
            </a:r>
          </a:p>
          <a:p>
            <a:pPr marL="0" indent="0" algn="ctr">
              <a:buNone/>
            </a:pPr>
            <a:endParaRPr lang="en-US" dirty="0"/>
          </a:p>
        </p:txBody>
      </p:sp>
    </p:spTree>
    <p:extLst>
      <p:ext uri="{BB962C8B-B14F-4D97-AF65-F5344CB8AC3E}">
        <p14:creationId xmlns:p14="http://schemas.microsoft.com/office/powerpoint/2010/main" val="12935848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129872" y="1122001"/>
            <a:ext cx="4062127" cy="4613999"/>
          </a:xfrm>
        </p:spPr>
        <p:txBody>
          <a:bodyPr anchor="ctr">
            <a:normAutofit/>
          </a:bodyPr>
          <a:lstStyle/>
          <a:p>
            <a:r>
              <a:rPr lang="en-US" sz="4000" dirty="0">
                <a:solidFill>
                  <a:srgbClr val="FFFFFF"/>
                </a:solidFill>
              </a:rPr>
              <a:t>Option 5: PRE-JUDGMENT </a:t>
            </a:r>
            <a:br>
              <a:rPr lang="en-US" sz="4000" dirty="0">
                <a:solidFill>
                  <a:srgbClr val="FFFFFF"/>
                </a:solidFill>
              </a:rPr>
            </a:br>
            <a:r>
              <a:rPr lang="en-US" sz="4000" dirty="0">
                <a:solidFill>
                  <a:srgbClr val="FFFFFF"/>
                </a:solidFill>
              </a:rPr>
              <a:t>REFERRAL TO COLLECTIONS</a:t>
            </a:r>
          </a:p>
        </p:txBody>
      </p:sp>
      <p:sp>
        <p:nvSpPr>
          <p:cNvPr id="3" name="Content Placeholder 2"/>
          <p:cNvSpPr>
            <a:spLocks noGrp="1"/>
          </p:cNvSpPr>
          <p:nvPr>
            <p:ph idx="1"/>
          </p:nvPr>
        </p:nvSpPr>
        <p:spPr>
          <a:xfrm>
            <a:off x="913795" y="1122001"/>
            <a:ext cx="6566564" cy="4761274"/>
          </a:xfrm>
        </p:spPr>
        <p:txBody>
          <a:bodyPr anchor="ctr">
            <a:normAutofit/>
          </a:bodyPr>
          <a:lstStyle/>
          <a:p>
            <a:r>
              <a:rPr lang="en-US" sz="2400" dirty="0"/>
              <a:t>If someone fails to appear after promising to appear or after receiving a notice to appear, they may be turned over to an attorney or collection services. </a:t>
            </a:r>
          </a:p>
          <a:p>
            <a:r>
              <a:rPr lang="en-US" sz="2400" dirty="0"/>
              <a:t>A collection fee of 30% may be added on to any amount that is more than 60 days past due and has been referred to the attorney for collection.</a:t>
            </a:r>
          </a:p>
          <a:p>
            <a:pPr marL="0" indent="0">
              <a:buNone/>
            </a:pPr>
            <a:r>
              <a:rPr lang="en-US" sz="2400" dirty="0"/>
              <a:t>	-- Art. 103.0031(b), CCP</a:t>
            </a:r>
          </a:p>
        </p:txBody>
      </p:sp>
    </p:spTree>
    <p:extLst>
      <p:ext uri="{BB962C8B-B14F-4D97-AF65-F5344CB8AC3E}">
        <p14:creationId xmlns:p14="http://schemas.microsoft.com/office/powerpoint/2010/main" val="3150481078"/>
      </p:ext>
    </p:extLst>
  </p:cSld>
  <p:clrMapOvr>
    <a:overrideClrMapping bg1="lt1" tx1="dk1" bg2="lt2" tx2="dk2" accent1="accent1" accent2="accent2" accent3="accent3" accent4="accent4" accent5="accent5" accent6="accent6" hlink="hlink" folHlink="folHlink"/>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361508"/>
            <a:ext cx="10353761" cy="1574414"/>
          </a:xfrm>
        </p:spPr>
        <p:txBody>
          <a:bodyPr>
            <a:normAutofit/>
          </a:bodyPr>
          <a:lstStyle/>
          <a:p>
            <a:r>
              <a:rPr lang="en-US" sz="4000" dirty="0"/>
              <a:t>Option 6: WHAT ABOUT CONVICTION?</a:t>
            </a:r>
          </a:p>
        </p:txBody>
      </p:sp>
      <p:graphicFrame>
        <p:nvGraphicFramePr>
          <p:cNvPr id="5" name="Content Placeholder 2">
            <a:extLst>
              <a:ext uri="{FF2B5EF4-FFF2-40B4-BE49-F238E27FC236}">
                <a16:creationId xmlns:a16="http://schemas.microsoft.com/office/drawing/2014/main" id="{C91AC342-5A83-4B4E-91EC-FA77EDE578C3}"/>
              </a:ext>
            </a:extLst>
          </p:cNvPr>
          <p:cNvGraphicFramePr>
            <a:graphicFrameLocks noGrp="1"/>
          </p:cNvGraphicFramePr>
          <p:nvPr>
            <p:ph idx="1"/>
            <p:extLst>
              <p:ext uri="{D42A27DB-BD31-4B8C-83A1-F6EECF244321}">
                <p14:modId xmlns:p14="http://schemas.microsoft.com/office/powerpoint/2010/main" val="2861230486"/>
              </p:ext>
            </p:extLst>
          </p:nvPr>
        </p:nvGraphicFramePr>
        <p:xfrm>
          <a:off x="914400" y="2095500"/>
          <a:ext cx="10353675" cy="44966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47875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B98EE-60B5-4E85-9A3A-82000301D8D0}"/>
              </a:ext>
            </a:extLst>
          </p:cNvPr>
          <p:cNvSpPr>
            <a:spLocks noGrp="1"/>
          </p:cNvSpPr>
          <p:nvPr>
            <p:ph type="title"/>
          </p:nvPr>
        </p:nvSpPr>
        <p:spPr/>
        <p:txBody>
          <a:bodyPr/>
          <a:lstStyle/>
          <a:p>
            <a:r>
              <a:rPr lang="en-US" dirty="0"/>
              <a:t>Break Out Group Discussion</a:t>
            </a:r>
            <a:br>
              <a:rPr lang="en-US" dirty="0"/>
            </a:br>
            <a:r>
              <a:rPr lang="en-US" dirty="0"/>
              <a:t>(5 minutes)</a:t>
            </a:r>
          </a:p>
        </p:txBody>
      </p:sp>
      <p:sp>
        <p:nvSpPr>
          <p:cNvPr id="3" name="Content Placeholder 2">
            <a:extLst>
              <a:ext uri="{FF2B5EF4-FFF2-40B4-BE49-F238E27FC236}">
                <a16:creationId xmlns:a16="http://schemas.microsoft.com/office/drawing/2014/main" id="{8E5D6C0D-098B-48C2-BA5A-05135566DC1F}"/>
              </a:ext>
            </a:extLst>
          </p:cNvPr>
          <p:cNvSpPr>
            <a:spLocks noGrp="1"/>
          </p:cNvSpPr>
          <p:nvPr>
            <p:ph idx="1"/>
          </p:nvPr>
        </p:nvSpPr>
        <p:spPr>
          <a:xfrm>
            <a:off x="624254" y="2096063"/>
            <a:ext cx="10981591" cy="4515751"/>
          </a:xfrm>
        </p:spPr>
        <p:txBody>
          <a:bodyPr>
            <a:normAutofit/>
          </a:bodyPr>
          <a:lstStyle/>
          <a:p>
            <a:pPr marL="0" indent="0">
              <a:buNone/>
            </a:pPr>
            <a:r>
              <a:rPr lang="en-US" dirty="0"/>
              <a:t>	Sam gets a citation for speeding. He does not enter a plea of guilty, nolo or not guilty; he does not contact the court; he just ignores it hoping the whole thing will go away. Your judge asks you what she should do.</a:t>
            </a:r>
          </a:p>
          <a:p>
            <a:pPr marL="0" indent="0">
              <a:buNone/>
            </a:pPr>
            <a:r>
              <a:rPr lang="en-US" dirty="0"/>
              <a:t>	Use the Failure to Appear Flowchart to discuss:</a:t>
            </a:r>
          </a:p>
          <a:p>
            <a:pPr marL="457200" lvl="1" indent="0">
              <a:buNone/>
            </a:pPr>
            <a:r>
              <a:rPr lang="en-US" dirty="0"/>
              <a:t>	A. The Court’s Options; and </a:t>
            </a:r>
          </a:p>
          <a:p>
            <a:pPr marL="457200" lvl="1" indent="0">
              <a:buNone/>
            </a:pPr>
            <a:r>
              <a:rPr lang="en-US" dirty="0"/>
              <a:t>	B. What your recommendation to the judge would be. </a:t>
            </a:r>
          </a:p>
        </p:txBody>
      </p:sp>
    </p:spTree>
    <p:extLst>
      <p:ext uri="{BB962C8B-B14F-4D97-AF65-F5344CB8AC3E}">
        <p14:creationId xmlns:p14="http://schemas.microsoft.com/office/powerpoint/2010/main" val="8566664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9B157F-885C-4B6B-A69C-C71145D5CC00}"/>
              </a:ext>
            </a:extLst>
          </p:cNvPr>
          <p:cNvSpPr>
            <a:spLocks noGrp="1"/>
          </p:cNvSpPr>
          <p:nvPr>
            <p:ph idx="1"/>
          </p:nvPr>
        </p:nvSpPr>
        <p:spPr>
          <a:xfrm>
            <a:off x="913795" y="2096064"/>
            <a:ext cx="10353762" cy="1798928"/>
          </a:xfrm>
        </p:spPr>
        <p:txBody>
          <a:bodyPr>
            <a:normAutofit/>
          </a:bodyPr>
          <a:lstStyle/>
          <a:p>
            <a:pPr marL="0" indent="0" algn="ctr">
              <a:buNone/>
            </a:pPr>
            <a:r>
              <a:rPr lang="en-US" sz="5000" dirty="0"/>
              <a:t>WHEN MAY THE COURT </a:t>
            </a:r>
          </a:p>
          <a:p>
            <a:pPr marL="0" indent="0" algn="ctr">
              <a:buNone/>
            </a:pPr>
            <a:r>
              <a:rPr lang="en-US" sz="5000" dirty="0"/>
              <a:t>DISMISS A CASE?</a:t>
            </a:r>
          </a:p>
        </p:txBody>
      </p:sp>
    </p:spTree>
    <p:extLst>
      <p:ext uri="{BB962C8B-B14F-4D97-AF65-F5344CB8AC3E}">
        <p14:creationId xmlns:p14="http://schemas.microsoft.com/office/powerpoint/2010/main" val="19475494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93F5A-8EB0-41A9-BA39-ED6CB4BA2597}"/>
              </a:ext>
            </a:extLst>
          </p:cNvPr>
          <p:cNvSpPr>
            <a:spLocks noGrp="1"/>
          </p:cNvSpPr>
          <p:nvPr>
            <p:ph type="title"/>
          </p:nvPr>
        </p:nvSpPr>
        <p:spPr/>
        <p:txBody>
          <a:bodyPr/>
          <a:lstStyle/>
          <a:p>
            <a:r>
              <a:rPr lang="en-US" dirty="0"/>
              <a:t>What does “dismissing a case” mean?</a:t>
            </a:r>
          </a:p>
        </p:txBody>
      </p:sp>
      <p:sp>
        <p:nvSpPr>
          <p:cNvPr id="3" name="Content Placeholder 2">
            <a:extLst>
              <a:ext uri="{FF2B5EF4-FFF2-40B4-BE49-F238E27FC236}">
                <a16:creationId xmlns:a16="http://schemas.microsoft.com/office/drawing/2014/main" id="{FA12422B-37DE-47E3-B604-7DCAD4905F10}"/>
              </a:ext>
            </a:extLst>
          </p:cNvPr>
          <p:cNvSpPr>
            <a:spLocks noGrp="1"/>
          </p:cNvSpPr>
          <p:nvPr>
            <p:ph idx="1"/>
          </p:nvPr>
        </p:nvSpPr>
        <p:spPr/>
        <p:txBody>
          <a:bodyPr/>
          <a:lstStyle/>
          <a:p>
            <a:r>
              <a:rPr lang="en-US" dirty="0"/>
              <a:t>When a criminal case is dismissed, an order is entered that the case is “going away.” </a:t>
            </a:r>
          </a:p>
          <a:p>
            <a:r>
              <a:rPr lang="en-US" dirty="0"/>
              <a:t>The defendant </a:t>
            </a:r>
            <a:r>
              <a:rPr lang="en-US" b="1" dirty="0"/>
              <a:t>will not </a:t>
            </a:r>
            <a:r>
              <a:rPr lang="en-US" dirty="0"/>
              <a:t>have a criminal conviction on their record.</a:t>
            </a:r>
          </a:p>
        </p:txBody>
      </p:sp>
    </p:spTree>
    <p:extLst>
      <p:ext uri="{BB962C8B-B14F-4D97-AF65-F5344CB8AC3E}">
        <p14:creationId xmlns:p14="http://schemas.microsoft.com/office/powerpoint/2010/main" val="155255191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PQuestion" title="Question Text Shape">
            <a:extLst>
              <a:ext uri="{FF2B5EF4-FFF2-40B4-BE49-F238E27FC236}">
                <a16:creationId xmlns:a16="http://schemas.microsoft.com/office/drawing/2014/main" id="{BF933EBD-AEF7-44A1-878D-8DB4D19F5A7B}"/>
              </a:ext>
            </a:extLst>
          </p:cNvPr>
          <p:cNvSpPr>
            <a:spLocks noGrp="1"/>
          </p:cNvSpPr>
          <p:nvPr>
            <p:ph type="title"/>
          </p:nvPr>
        </p:nvSpPr>
        <p:spPr>
          <a:xfrm>
            <a:off x="1451579" y="255639"/>
            <a:ext cx="9603275" cy="2223792"/>
          </a:xfrm>
        </p:spPr>
        <p:txBody>
          <a:bodyPr>
            <a:normAutofit fontScale="90000"/>
          </a:bodyPr>
          <a:lstStyle/>
          <a:p>
            <a:r>
              <a:rPr lang="en-US" dirty="0"/>
              <a:t>POLL</a:t>
            </a:r>
            <a:br>
              <a:rPr lang="en-US" dirty="0"/>
            </a:br>
            <a:br>
              <a:rPr lang="en-US" dirty="0"/>
            </a:br>
            <a:r>
              <a:rPr lang="en-US" dirty="0"/>
              <a:t>A judge can always decide to dismiss a case if they think there was no basis for filing the case.</a:t>
            </a:r>
          </a:p>
        </p:txBody>
      </p:sp>
      <p:sp>
        <p:nvSpPr>
          <p:cNvPr id="3" name="TPAnswers" title="Answer Text Shape">
            <a:extLst>
              <a:ext uri="{FF2B5EF4-FFF2-40B4-BE49-F238E27FC236}">
                <a16:creationId xmlns:a16="http://schemas.microsoft.com/office/drawing/2014/main" id="{6BA11A85-4787-4011-96ED-CDFAE6E14C73}"/>
              </a:ext>
            </a:extLst>
          </p:cNvPr>
          <p:cNvSpPr>
            <a:spLocks noGrp="1"/>
          </p:cNvSpPr>
          <p:nvPr>
            <p:ph type="body" idx="1"/>
            <p:custDataLst>
              <p:tags r:id="rId2"/>
            </p:custDataLst>
          </p:nvPr>
        </p:nvSpPr>
        <p:spPr>
          <a:xfrm>
            <a:off x="1838440" y="2842209"/>
            <a:ext cx="4644421" cy="3450613"/>
          </a:xfrm>
        </p:spPr>
        <p:txBody>
          <a:bodyPr>
            <a:normAutofit/>
          </a:bodyPr>
          <a:lstStyle/>
          <a:p>
            <a:pPr marL="514350" indent="-514350">
              <a:lnSpc>
                <a:spcPct val="200000"/>
              </a:lnSpc>
              <a:buFont typeface="Arial" panose="020B0604020202020204" pitchFamily="34" charset="0"/>
              <a:buAutoNum type="alphaUcPeriod"/>
            </a:pPr>
            <a:r>
              <a:rPr lang="en-US" sz="2800" dirty="0"/>
              <a:t>True</a:t>
            </a:r>
          </a:p>
          <a:p>
            <a:pPr marL="514350" indent="-514350">
              <a:lnSpc>
                <a:spcPct val="200000"/>
              </a:lnSpc>
              <a:buFont typeface="Arial" panose="020B0604020202020204" pitchFamily="34" charset="0"/>
              <a:buAutoNum type="alphaUcPeriod"/>
            </a:pPr>
            <a:r>
              <a:rPr lang="en-US" sz="2800" dirty="0"/>
              <a:t>False</a:t>
            </a:r>
          </a:p>
        </p:txBody>
      </p:sp>
      <p:sp>
        <p:nvSpPr>
          <p:cNvPr id="4" name="TPPolling">
            <a:extLst>
              <a:ext uri="{FF2B5EF4-FFF2-40B4-BE49-F238E27FC236}">
                <a16:creationId xmlns:a16="http://schemas.microsoft.com/office/drawing/2014/main" id="{16D507A7-DE7A-4841-AAD0-DF06695B28D6}"/>
              </a:ext>
            </a:extLst>
          </p:cNvPr>
          <p:cNvSpPr/>
          <p:nvPr/>
        </p:nvSpPr>
        <p:spPr>
          <a:xfrm>
            <a:off x="0" y="0"/>
            <a:ext cx="12700" cy="12700"/>
          </a:xfrm>
          <a:prstGeom prst="rect">
            <a:avLst/>
          </a:prstGeom>
          <a:solidFill>
            <a:schemeClr val="accent1">
              <a:alpha val="10000"/>
            </a:schemeClr>
          </a:solidFill>
          <a:ln w="15875" cap="flat" cmpd="sng" algn="ctr">
            <a:noFill/>
            <a:prstDash val="solid"/>
          </a:ln>
          <a:effectLst/>
          <a:extLst>
            <a:ext uri="{91240B29-F687-4F45-9708-019B960494DF}">
              <a14:hiddenLine xmlns:a14="http://schemas.microsoft.com/office/drawing/2010/main" w="158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652387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May a criminal Case Be Dismissed?</a:t>
            </a:r>
          </a:p>
        </p:txBody>
      </p:sp>
      <p:sp>
        <p:nvSpPr>
          <p:cNvPr id="3" name="Content Placeholder 2"/>
          <p:cNvSpPr>
            <a:spLocks noGrp="1"/>
          </p:cNvSpPr>
          <p:nvPr>
            <p:ph idx="1"/>
          </p:nvPr>
        </p:nvSpPr>
        <p:spPr>
          <a:xfrm>
            <a:off x="913795" y="2096063"/>
            <a:ext cx="10353762" cy="4401451"/>
          </a:xfrm>
        </p:spPr>
        <p:txBody>
          <a:bodyPr>
            <a:normAutofit/>
          </a:bodyPr>
          <a:lstStyle/>
          <a:p>
            <a:r>
              <a:rPr lang="en-US" dirty="0"/>
              <a:t>Two and only two conditions allow a justice court to dismiss a criminal case:</a:t>
            </a:r>
          </a:p>
          <a:p>
            <a:pPr lvl="1"/>
            <a:r>
              <a:rPr lang="en-US" sz="3600" dirty="0"/>
              <a:t>A </a:t>
            </a:r>
            <a:r>
              <a:rPr lang="en-US" sz="3600" b="1" dirty="0"/>
              <a:t>motion to dismiss </a:t>
            </a:r>
            <a:r>
              <a:rPr lang="en-US" sz="3600" dirty="0"/>
              <a:t>from a prosecutor, </a:t>
            </a:r>
            <a:r>
              <a:rPr lang="en-US" sz="3600" b="1" dirty="0"/>
              <a:t>or</a:t>
            </a:r>
          </a:p>
          <a:p>
            <a:pPr lvl="1"/>
            <a:r>
              <a:rPr lang="en-US" sz="3600" dirty="0"/>
              <a:t>A </a:t>
            </a:r>
            <a:r>
              <a:rPr lang="en-US" sz="3600" b="1" dirty="0"/>
              <a:t>statute</a:t>
            </a:r>
            <a:r>
              <a:rPr lang="en-US" sz="3600" dirty="0"/>
              <a:t> granting explicit authority for the court to dismiss the case.</a:t>
            </a:r>
            <a:endParaRPr lang="en-US" sz="3600" b="1" dirty="0"/>
          </a:p>
          <a:p>
            <a:endParaRPr lang="en-US" sz="3000" dirty="0"/>
          </a:p>
        </p:txBody>
      </p:sp>
    </p:spTree>
    <p:extLst>
      <p:ext uri="{BB962C8B-B14F-4D97-AF65-F5344CB8AC3E}">
        <p14:creationId xmlns:p14="http://schemas.microsoft.com/office/powerpoint/2010/main" val="28492357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EA19556-560E-4208-904F-D412C3114593}"/>
              </a:ext>
            </a:extLst>
          </p:cNvPr>
          <p:cNvSpPr>
            <a:spLocks noGrp="1"/>
          </p:cNvSpPr>
          <p:nvPr>
            <p:ph type="title"/>
          </p:nvPr>
        </p:nvSpPr>
        <p:spPr/>
        <p:txBody>
          <a:bodyPr/>
          <a:lstStyle/>
          <a:p>
            <a:pPr algn="ctr"/>
            <a:r>
              <a:rPr lang="en-US" dirty="0"/>
              <a:t>Dismissal statutes</a:t>
            </a:r>
          </a:p>
        </p:txBody>
      </p:sp>
      <p:sp>
        <p:nvSpPr>
          <p:cNvPr id="5" name="Content Placeholder 4">
            <a:extLst>
              <a:ext uri="{FF2B5EF4-FFF2-40B4-BE49-F238E27FC236}">
                <a16:creationId xmlns:a16="http://schemas.microsoft.com/office/drawing/2014/main" id="{C885BF36-EDA9-4DC0-8286-560E32D60699}"/>
              </a:ext>
            </a:extLst>
          </p:cNvPr>
          <p:cNvSpPr>
            <a:spLocks noGrp="1"/>
          </p:cNvSpPr>
          <p:nvPr>
            <p:ph idx="1"/>
          </p:nvPr>
        </p:nvSpPr>
        <p:spPr>
          <a:xfrm>
            <a:off x="1068636" y="1935921"/>
            <a:ext cx="10739433" cy="4675894"/>
          </a:xfrm>
        </p:spPr>
        <p:txBody>
          <a:bodyPr>
            <a:normAutofit/>
          </a:bodyPr>
          <a:lstStyle/>
          <a:p>
            <a:r>
              <a:rPr lang="en-US" dirty="0"/>
              <a:t>The two most common ways that justice courts dismiss criminal cases on their own are if the defendant does:</a:t>
            </a:r>
          </a:p>
          <a:p>
            <a:pPr lvl="1"/>
            <a:r>
              <a:rPr lang="en-US" b="1" dirty="0"/>
              <a:t>Driving Safety Course (DSC); </a:t>
            </a:r>
            <a:r>
              <a:rPr lang="en-US" dirty="0"/>
              <a:t>or </a:t>
            </a:r>
          </a:p>
          <a:p>
            <a:pPr lvl="1"/>
            <a:r>
              <a:rPr lang="en-US" dirty="0"/>
              <a:t>Completes a </a:t>
            </a:r>
            <a:r>
              <a:rPr lang="en-US" b="1" dirty="0"/>
              <a:t>deferred disposition</a:t>
            </a:r>
            <a:r>
              <a:rPr lang="en-US" dirty="0"/>
              <a:t>.</a:t>
            </a:r>
          </a:p>
        </p:txBody>
      </p:sp>
    </p:spTree>
    <p:extLst>
      <p:ext uri="{BB962C8B-B14F-4D97-AF65-F5344CB8AC3E}">
        <p14:creationId xmlns:p14="http://schemas.microsoft.com/office/powerpoint/2010/main" val="6242321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EA19556-560E-4208-904F-D412C3114593}"/>
              </a:ext>
            </a:extLst>
          </p:cNvPr>
          <p:cNvSpPr>
            <a:spLocks noGrp="1"/>
          </p:cNvSpPr>
          <p:nvPr>
            <p:ph type="title"/>
          </p:nvPr>
        </p:nvSpPr>
        <p:spPr/>
        <p:txBody>
          <a:bodyPr/>
          <a:lstStyle/>
          <a:p>
            <a:pPr algn="ctr"/>
            <a:r>
              <a:rPr lang="en-US" dirty="0"/>
              <a:t>Dismissal statutes</a:t>
            </a:r>
          </a:p>
        </p:txBody>
      </p:sp>
      <p:sp>
        <p:nvSpPr>
          <p:cNvPr id="5" name="Content Placeholder 4">
            <a:extLst>
              <a:ext uri="{FF2B5EF4-FFF2-40B4-BE49-F238E27FC236}">
                <a16:creationId xmlns:a16="http://schemas.microsoft.com/office/drawing/2014/main" id="{C885BF36-EDA9-4DC0-8286-560E32D60699}"/>
              </a:ext>
            </a:extLst>
          </p:cNvPr>
          <p:cNvSpPr>
            <a:spLocks noGrp="1"/>
          </p:cNvSpPr>
          <p:nvPr>
            <p:ph idx="1"/>
          </p:nvPr>
        </p:nvSpPr>
        <p:spPr>
          <a:xfrm>
            <a:off x="1068636" y="1935921"/>
            <a:ext cx="10739433" cy="4675894"/>
          </a:xfrm>
        </p:spPr>
        <p:txBody>
          <a:bodyPr>
            <a:normAutofit/>
          </a:bodyPr>
          <a:lstStyle/>
          <a:p>
            <a:r>
              <a:rPr lang="en-US" dirty="0"/>
              <a:t>A third option is a </a:t>
            </a:r>
            <a:r>
              <a:rPr lang="en-US" b="1" dirty="0"/>
              <a:t>“compliance dismissal.”</a:t>
            </a:r>
            <a:endParaRPr lang="en-US" dirty="0"/>
          </a:p>
          <a:p>
            <a:pPr lvl="1"/>
            <a:r>
              <a:rPr lang="en-US" dirty="0"/>
              <a:t>Some statutes allow a court to dismiss a case (without a motion from a prosecutor) when the defendant complies with certain requirements.</a:t>
            </a:r>
          </a:p>
          <a:p>
            <a:pPr lvl="1"/>
            <a:r>
              <a:rPr lang="en-US" dirty="0"/>
              <a:t>For example: the defendant gets a ticket for no front license plate.  A statute says if the defendant gets a front license plate and pays a $10 fine before their first appearance date, then the case will be dismissed. </a:t>
            </a:r>
          </a:p>
        </p:txBody>
      </p:sp>
    </p:spTree>
    <p:extLst>
      <p:ext uri="{BB962C8B-B14F-4D97-AF65-F5344CB8AC3E}">
        <p14:creationId xmlns:p14="http://schemas.microsoft.com/office/powerpoint/2010/main" val="87913234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CAF4F2-396D-4935-8E61-54D1CA8E455F}"/>
              </a:ext>
            </a:extLst>
          </p:cNvPr>
          <p:cNvSpPr>
            <a:spLocks noGrp="1"/>
          </p:cNvSpPr>
          <p:nvPr>
            <p:ph type="title"/>
          </p:nvPr>
        </p:nvSpPr>
        <p:spPr>
          <a:xfrm>
            <a:off x="1452615" y="962902"/>
            <a:ext cx="4641797" cy="2380828"/>
          </a:xfrm>
        </p:spPr>
        <p:txBody>
          <a:bodyPr vert="horz" lIns="91440" tIns="45720" rIns="91440" bIns="0" rtlCol="0" anchor="b">
            <a:normAutofit/>
          </a:bodyPr>
          <a:lstStyle/>
          <a:p>
            <a:r>
              <a:rPr lang="en-US" sz="4000" dirty="0"/>
              <a:t>Driving Safety Course (DSC) dismissal</a:t>
            </a:r>
          </a:p>
        </p:txBody>
      </p:sp>
    </p:spTree>
    <p:extLst>
      <p:ext uri="{BB962C8B-B14F-4D97-AF65-F5344CB8AC3E}">
        <p14:creationId xmlns:p14="http://schemas.microsoft.com/office/powerpoint/2010/main" val="3452423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7EA99-0414-4887-86A2-F267F7818205}"/>
              </a:ext>
            </a:extLst>
          </p:cNvPr>
          <p:cNvSpPr>
            <a:spLocks noGrp="1"/>
          </p:cNvSpPr>
          <p:nvPr>
            <p:ph type="title"/>
          </p:nvPr>
        </p:nvSpPr>
        <p:spPr/>
        <p:txBody>
          <a:bodyPr>
            <a:normAutofit/>
          </a:bodyPr>
          <a:lstStyle/>
          <a:p>
            <a:r>
              <a:rPr lang="en-US" dirty="0"/>
              <a:t>How Does a Criminal Case Start?</a:t>
            </a:r>
          </a:p>
        </p:txBody>
      </p:sp>
      <p:sp>
        <p:nvSpPr>
          <p:cNvPr id="3" name="Content Placeholder 2">
            <a:extLst>
              <a:ext uri="{FF2B5EF4-FFF2-40B4-BE49-F238E27FC236}">
                <a16:creationId xmlns:a16="http://schemas.microsoft.com/office/drawing/2014/main" id="{58063413-5CDD-418A-94B2-4B645B4C1D0F}"/>
              </a:ext>
            </a:extLst>
          </p:cNvPr>
          <p:cNvSpPr>
            <a:spLocks noGrp="1"/>
          </p:cNvSpPr>
          <p:nvPr>
            <p:ph idx="1"/>
          </p:nvPr>
        </p:nvSpPr>
        <p:spPr>
          <a:xfrm>
            <a:off x="913795" y="1766923"/>
            <a:ext cx="5665760" cy="4481477"/>
          </a:xfrm>
        </p:spPr>
        <p:txBody>
          <a:bodyPr>
            <a:normAutofit/>
          </a:bodyPr>
          <a:lstStyle/>
          <a:p>
            <a:pPr>
              <a:lnSpc>
                <a:spcPct val="110000"/>
              </a:lnSpc>
            </a:pPr>
            <a:r>
              <a:rPr lang="en-US" sz="2400" dirty="0"/>
              <a:t>A criminal case in Justice Court usually starts when a law enforcement officer sees someone commit a fine only offense. For example:</a:t>
            </a:r>
          </a:p>
          <a:p>
            <a:pPr lvl="1">
              <a:lnSpc>
                <a:spcPct val="110000"/>
              </a:lnSpc>
            </a:pPr>
            <a:r>
              <a:rPr lang="en-US" sz="2400" dirty="0"/>
              <a:t>Speeding</a:t>
            </a:r>
          </a:p>
          <a:p>
            <a:pPr lvl="1">
              <a:lnSpc>
                <a:spcPct val="110000"/>
              </a:lnSpc>
            </a:pPr>
            <a:r>
              <a:rPr lang="en-US" sz="2400" dirty="0"/>
              <a:t>DWLI (driving with license invalid)</a:t>
            </a:r>
          </a:p>
          <a:p>
            <a:pPr lvl="1">
              <a:lnSpc>
                <a:spcPct val="110000"/>
              </a:lnSpc>
            </a:pPr>
            <a:r>
              <a:rPr lang="en-US" sz="2400" dirty="0"/>
              <a:t>Minor in possession of alcohol</a:t>
            </a:r>
          </a:p>
        </p:txBody>
      </p:sp>
    </p:spTree>
    <p:extLst>
      <p:ext uri="{BB962C8B-B14F-4D97-AF65-F5344CB8AC3E}">
        <p14:creationId xmlns:p14="http://schemas.microsoft.com/office/powerpoint/2010/main" val="41950736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6D9547-C370-43CC-97E6-D9CBC2545FFB}"/>
              </a:ext>
            </a:extLst>
          </p:cNvPr>
          <p:cNvSpPr>
            <a:spLocks noGrp="1"/>
          </p:cNvSpPr>
          <p:nvPr>
            <p:ph type="title"/>
          </p:nvPr>
        </p:nvSpPr>
        <p:spPr/>
        <p:txBody>
          <a:bodyPr>
            <a:normAutofit/>
          </a:bodyPr>
          <a:lstStyle/>
          <a:p>
            <a:pPr algn="ctr"/>
            <a:r>
              <a:rPr lang="en-US" dirty="0"/>
              <a:t>Driving safety Course (DSC) dismissal </a:t>
            </a:r>
            <a:br>
              <a:rPr lang="en-US" dirty="0"/>
            </a:br>
            <a:endParaRPr lang="en-US" dirty="0"/>
          </a:p>
        </p:txBody>
      </p:sp>
      <p:sp>
        <p:nvSpPr>
          <p:cNvPr id="5" name="Content Placeholder 4">
            <a:extLst>
              <a:ext uri="{FF2B5EF4-FFF2-40B4-BE49-F238E27FC236}">
                <a16:creationId xmlns:a16="http://schemas.microsoft.com/office/drawing/2014/main" id="{1F15DCE6-46C3-4ED3-B318-0C6106D7C85A}"/>
              </a:ext>
            </a:extLst>
          </p:cNvPr>
          <p:cNvSpPr>
            <a:spLocks noGrp="1"/>
          </p:cNvSpPr>
          <p:nvPr>
            <p:ph idx="1"/>
          </p:nvPr>
        </p:nvSpPr>
        <p:spPr>
          <a:xfrm>
            <a:off x="1451579" y="2015732"/>
            <a:ext cx="9603275" cy="4037749"/>
          </a:xfrm>
        </p:spPr>
        <p:txBody>
          <a:bodyPr>
            <a:normAutofit/>
          </a:bodyPr>
          <a:lstStyle/>
          <a:p>
            <a:r>
              <a:rPr lang="en-US" dirty="0"/>
              <a:t>“D</a:t>
            </a:r>
            <a:r>
              <a:rPr lang="en-US" b="1" dirty="0"/>
              <a:t>efensive driving” </a:t>
            </a:r>
            <a:r>
              <a:rPr lang="en-US" dirty="0"/>
              <a:t>-- the case will be dismissed if the defendant takes a class on driving safety.</a:t>
            </a:r>
            <a:endParaRPr lang="en-US" b="1" dirty="0"/>
          </a:p>
          <a:p>
            <a:r>
              <a:rPr lang="en-US" dirty="0"/>
              <a:t>The court </a:t>
            </a:r>
            <a:r>
              <a:rPr lang="en-US" b="1" dirty="0"/>
              <a:t>must</a:t>
            </a:r>
            <a:r>
              <a:rPr lang="en-US" dirty="0"/>
              <a:t> tell the defendant they have a right to dismiss their case by taking a DSC if they are eligible and come into court to dispose of their case.</a:t>
            </a:r>
          </a:p>
          <a:p>
            <a:pPr marL="0" indent="0">
              <a:buNone/>
            </a:pPr>
            <a:r>
              <a:rPr lang="en-US" dirty="0"/>
              <a:t>	</a:t>
            </a:r>
            <a:r>
              <a:rPr lang="en-US" sz="2600" dirty="0"/>
              <a:t>-- Art. 45.0511, Code of Criminal Procedure</a:t>
            </a:r>
          </a:p>
        </p:txBody>
      </p:sp>
    </p:spTree>
    <p:extLst>
      <p:ext uri="{BB962C8B-B14F-4D97-AF65-F5344CB8AC3E}">
        <p14:creationId xmlns:p14="http://schemas.microsoft.com/office/powerpoint/2010/main" val="419662235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6D9547-C370-43CC-97E6-D9CBC2545FFB}"/>
              </a:ext>
            </a:extLst>
          </p:cNvPr>
          <p:cNvSpPr>
            <a:spLocks noGrp="1"/>
          </p:cNvSpPr>
          <p:nvPr>
            <p:ph type="title"/>
          </p:nvPr>
        </p:nvSpPr>
        <p:spPr/>
        <p:txBody>
          <a:bodyPr/>
          <a:lstStyle/>
          <a:p>
            <a:r>
              <a:rPr lang="en-US" dirty="0"/>
              <a:t>Driving safety Course (DSC) dismissal</a:t>
            </a:r>
          </a:p>
        </p:txBody>
      </p:sp>
      <p:sp>
        <p:nvSpPr>
          <p:cNvPr id="5" name="Content Placeholder 4">
            <a:extLst>
              <a:ext uri="{FF2B5EF4-FFF2-40B4-BE49-F238E27FC236}">
                <a16:creationId xmlns:a16="http://schemas.microsoft.com/office/drawing/2014/main" id="{1F15DCE6-46C3-4ED3-B318-0C6106D7C85A}"/>
              </a:ext>
            </a:extLst>
          </p:cNvPr>
          <p:cNvSpPr>
            <a:spLocks noGrp="1"/>
          </p:cNvSpPr>
          <p:nvPr>
            <p:ph idx="1"/>
          </p:nvPr>
        </p:nvSpPr>
        <p:spPr>
          <a:xfrm>
            <a:off x="913795" y="2096064"/>
            <a:ext cx="10353762" cy="4152336"/>
          </a:xfrm>
        </p:spPr>
        <p:txBody>
          <a:bodyPr/>
          <a:lstStyle/>
          <a:p>
            <a:r>
              <a:rPr lang="en-US" dirty="0"/>
              <a:t>DSC dismissal has strict eligibility requirements, which the court can only waive in very limited circumstances.</a:t>
            </a:r>
          </a:p>
          <a:p>
            <a:r>
              <a:rPr lang="en-US" dirty="0"/>
              <a:t>And if a defendant </a:t>
            </a:r>
            <a:r>
              <a:rPr lang="en-US" b="1" dirty="0"/>
              <a:t>does</a:t>
            </a:r>
            <a:r>
              <a:rPr lang="en-US" dirty="0"/>
              <a:t> qualify for a DSC dismissal, the court </a:t>
            </a:r>
            <a:r>
              <a:rPr lang="en-US" b="1" dirty="0"/>
              <a:t>must</a:t>
            </a:r>
            <a:r>
              <a:rPr lang="en-US" dirty="0"/>
              <a:t> allow them to take the course if they request it!</a:t>
            </a:r>
          </a:p>
        </p:txBody>
      </p:sp>
    </p:spTree>
    <p:extLst>
      <p:ext uri="{BB962C8B-B14F-4D97-AF65-F5344CB8AC3E}">
        <p14:creationId xmlns:p14="http://schemas.microsoft.com/office/powerpoint/2010/main" val="20772138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4C72F-92B5-43D8-8759-FF74F730731E}"/>
              </a:ext>
            </a:extLst>
          </p:cNvPr>
          <p:cNvSpPr>
            <a:spLocks noGrp="1"/>
          </p:cNvSpPr>
          <p:nvPr>
            <p:ph type="title"/>
          </p:nvPr>
        </p:nvSpPr>
        <p:spPr/>
        <p:txBody>
          <a:bodyPr/>
          <a:lstStyle/>
          <a:p>
            <a:r>
              <a:rPr lang="en-US" dirty="0"/>
              <a:t>“mandatory” </a:t>
            </a:r>
            <a:r>
              <a:rPr lang="en-US" dirty="0" err="1"/>
              <a:t>dSC</a:t>
            </a:r>
            <a:r>
              <a:rPr lang="en-US" dirty="0"/>
              <a:t> </a:t>
            </a:r>
          </a:p>
        </p:txBody>
      </p:sp>
      <p:sp>
        <p:nvSpPr>
          <p:cNvPr id="3" name="Content Placeholder 2">
            <a:extLst>
              <a:ext uri="{FF2B5EF4-FFF2-40B4-BE49-F238E27FC236}">
                <a16:creationId xmlns:a16="http://schemas.microsoft.com/office/drawing/2014/main" id="{99684C71-009B-44CF-89CF-391672432FCC}"/>
              </a:ext>
            </a:extLst>
          </p:cNvPr>
          <p:cNvSpPr>
            <a:spLocks noGrp="1"/>
          </p:cNvSpPr>
          <p:nvPr>
            <p:ph idx="1"/>
          </p:nvPr>
        </p:nvSpPr>
        <p:spPr>
          <a:xfrm>
            <a:off x="1451579" y="2015732"/>
            <a:ext cx="9603275" cy="4037749"/>
          </a:xfrm>
        </p:spPr>
        <p:txBody>
          <a:bodyPr/>
          <a:lstStyle/>
          <a:p>
            <a:r>
              <a:rPr lang="en-US" dirty="0"/>
              <a:t>We will refer to the situation where the court </a:t>
            </a:r>
            <a:r>
              <a:rPr lang="en-US" b="1" dirty="0"/>
              <a:t>must</a:t>
            </a:r>
            <a:r>
              <a:rPr lang="en-US" dirty="0"/>
              <a:t> allow an eligible defendant to dismiss their case through DSC as “</a:t>
            </a:r>
            <a:r>
              <a:rPr lang="en-US" b="1" dirty="0"/>
              <a:t>mandatory DSC</a:t>
            </a:r>
            <a:r>
              <a:rPr lang="en-US" dirty="0"/>
              <a:t>.”</a:t>
            </a:r>
          </a:p>
        </p:txBody>
      </p:sp>
    </p:spTree>
    <p:extLst>
      <p:ext uri="{BB962C8B-B14F-4D97-AF65-F5344CB8AC3E}">
        <p14:creationId xmlns:p14="http://schemas.microsoft.com/office/powerpoint/2010/main" val="29199370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4C72F-92B5-43D8-8759-FF74F730731E}"/>
              </a:ext>
            </a:extLst>
          </p:cNvPr>
          <p:cNvSpPr>
            <a:spLocks noGrp="1"/>
          </p:cNvSpPr>
          <p:nvPr>
            <p:ph type="title"/>
          </p:nvPr>
        </p:nvSpPr>
        <p:spPr/>
        <p:txBody>
          <a:bodyPr/>
          <a:lstStyle/>
          <a:p>
            <a:r>
              <a:rPr lang="en-US" dirty="0"/>
              <a:t>“mandatory” </a:t>
            </a:r>
            <a:r>
              <a:rPr lang="en-US" dirty="0" err="1"/>
              <a:t>dSC</a:t>
            </a:r>
            <a:endParaRPr lang="en-US" dirty="0"/>
          </a:p>
        </p:txBody>
      </p:sp>
      <p:sp>
        <p:nvSpPr>
          <p:cNvPr id="3" name="Content Placeholder 2">
            <a:extLst>
              <a:ext uri="{FF2B5EF4-FFF2-40B4-BE49-F238E27FC236}">
                <a16:creationId xmlns:a16="http://schemas.microsoft.com/office/drawing/2014/main" id="{99684C71-009B-44CF-89CF-391672432FCC}"/>
              </a:ext>
            </a:extLst>
          </p:cNvPr>
          <p:cNvSpPr>
            <a:spLocks noGrp="1"/>
          </p:cNvSpPr>
          <p:nvPr>
            <p:ph idx="1"/>
          </p:nvPr>
        </p:nvSpPr>
        <p:spPr>
          <a:xfrm>
            <a:off x="1451579" y="2015732"/>
            <a:ext cx="9603275" cy="4037749"/>
          </a:xfrm>
        </p:spPr>
        <p:txBody>
          <a:bodyPr/>
          <a:lstStyle/>
          <a:p>
            <a:r>
              <a:rPr lang="en-US" dirty="0"/>
              <a:t>It is mandatory that the court </a:t>
            </a:r>
            <a:r>
              <a:rPr lang="en-US" b="1" dirty="0"/>
              <a:t>allows</a:t>
            </a:r>
            <a:r>
              <a:rPr lang="en-US" dirty="0"/>
              <a:t> the defendant to take it, </a:t>
            </a:r>
            <a:r>
              <a:rPr lang="en-US" b="1" dirty="0"/>
              <a:t>not</a:t>
            </a:r>
            <a:r>
              <a:rPr lang="en-US" dirty="0"/>
              <a:t> mandatory for the defendant to </a:t>
            </a:r>
            <a:r>
              <a:rPr lang="en-US" b="1" dirty="0"/>
              <a:t>choose</a:t>
            </a:r>
            <a:r>
              <a:rPr lang="en-US" dirty="0"/>
              <a:t> to take it.</a:t>
            </a:r>
          </a:p>
          <a:p>
            <a:pPr lvl="1"/>
            <a:r>
              <a:rPr lang="en-US" dirty="0"/>
              <a:t>They could plead </a:t>
            </a:r>
            <a:r>
              <a:rPr lang="en-US" b="1" dirty="0"/>
              <a:t>not guilty </a:t>
            </a:r>
            <a:r>
              <a:rPr lang="en-US" dirty="0"/>
              <a:t>and go to trial, or plead guilty and just pay the fine and costs.</a:t>
            </a:r>
          </a:p>
        </p:txBody>
      </p:sp>
    </p:spTree>
    <p:extLst>
      <p:ext uri="{BB962C8B-B14F-4D97-AF65-F5344CB8AC3E}">
        <p14:creationId xmlns:p14="http://schemas.microsoft.com/office/powerpoint/2010/main" val="15649872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p:txBody>
          <a:bodyPr/>
          <a:lstStyle/>
          <a:p>
            <a:r>
              <a:rPr lang="en-US" dirty="0"/>
              <a:t>Eligibility for mandatory DSC</a:t>
            </a:r>
          </a:p>
        </p:txBody>
      </p:sp>
      <p:sp>
        <p:nvSpPr>
          <p:cNvPr id="81923" name="Rectangle 3"/>
          <p:cNvSpPr>
            <a:spLocks noGrp="1" noChangeArrowheads="1"/>
          </p:cNvSpPr>
          <p:nvPr>
            <p:ph idx="1"/>
          </p:nvPr>
        </p:nvSpPr>
        <p:spPr>
          <a:xfrm>
            <a:off x="1141413" y="1853754"/>
            <a:ext cx="9905998" cy="4813746"/>
          </a:xfrm>
        </p:spPr>
        <p:txBody>
          <a:bodyPr>
            <a:normAutofit/>
          </a:bodyPr>
          <a:lstStyle/>
          <a:p>
            <a:r>
              <a:rPr lang="en-US" altLang="en-US" sz="3300" b="1" dirty="0"/>
              <a:t>On or before the answer date</a:t>
            </a:r>
            <a:r>
              <a:rPr lang="en-US" altLang="en-US" sz="3300" dirty="0"/>
              <a:t>, the defendant must: </a:t>
            </a:r>
          </a:p>
          <a:p>
            <a:pPr marL="514350" indent="-514350">
              <a:buFont typeface="+mj-lt"/>
              <a:buAutoNum type="arabicPeriod"/>
            </a:pPr>
            <a:r>
              <a:rPr lang="en-US" altLang="en-US" sz="3000" dirty="0"/>
              <a:t>enter a plea of guilty or nolo in person or in writing, </a:t>
            </a:r>
            <a:r>
              <a:rPr lang="en-US" altLang="en-US" sz="3000" b="1" dirty="0"/>
              <a:t>and </a:t>
            </a:r>
          </a:p>
          <a:p>
            <a:pPr marL="514350" indent="-514350">
              <a:buFont typeface="+mj-lt"/>
              <a:buAutoNum type="arabicPeriod"/>
            </a:pPr>
            <a:r>
              <a:rPr lang="en-US" altLang="en-US" sz="3000" dirty="0"/>
              <a:t>request to take DSC.</a:t>
            </a:r>
          </a:p>
        </p:txBody>
      </p:sp>
    </p:spTree>
    <p:custDataLst>
      <p:tags r:id="rId1"/>
    </p:custDataLst>
    <p:extLst>
      <p:ext uri="{BB962C8B-B14F-4D97-AF65-F5344CB8AC3E}">
        <p14:creationId xmlns:p14="http://schemas.microsoft.com/office/powerpoint/2010/main" val="2464600225"/>
      </p:ext>
    </p:extLst>
  </p:cSld>
  <p:clrMapOvr>
    <a:masterClrMapping/>
  </p:clrMapOvr>
  <p:transition>
    <p:random/>
  </p:transition>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p:txBody>
          <a:bodyPr/>
          <a:lstStyle/>
          <a:p>
            <a:r>
              <a:rPr lang="en-US" dirty="0"/>
              <a:t>Eligibility for mandatory DSC</a:t>
            </a:r>
          </a:p>
        </p:txBody>
      </p:sp>
      <p:sp>
        <p:nvSpPr>
          <p:cNvPr id="81923" name="Rectangle 3"/>
          <p:cNvSpPr>
            <a:spLocks noGrp="1" noChangeArrowheads="1"/>
          </p:cNvSpPr>
          <p:nvPr>
            <p:ph idx="1"/>
          </p:nvPr>
        </p:nvSpPr>
        <p:spPr>
          <a:xfrm>
            <a:off x="517792" y="1853754"/>
            <a:ext cx="11248221" cy="4813746"/>
          </a:xfrm>
        </p:spPr>
        <p:txBody>
          <a:bodyPr>
            <a:normAutofit/>
          </a:bodyPr>
          <a:lstStyle/>
          <a:p>
            <a:pPr marL="514350" indent="-514350">
              <a:buFont typeface="+mj-lt"/>
              <a:buAutoNum type="arabicPeriod" startAt="3"/>
            </a:pPr>
            <a:r>
              <a:rPr lang="en-US" altLang="en-US" sz="3300" dirty="0"/>
              <a:t>The defendant </a:t>
            </a:r>
            <a:r>
              <a:rPr lang="en-US" altLang="en-US" sz="3300" b="1" dirty="0"/>
              <a:t>must</a:t>
            </a:r>
            <a:r>
              <a:rPr lang="en-US" altLang="en-US" sz="3300" dirty="0"/>
              <a:t> provide proof of financial responsibility (insurance).</a:t>
            </a:r>
          </a:p>
          <a:p>
            <a:pPr lvl="1"/>
            <a:r>
              <a:rPr lang="en-US" altLang="en-US" sz="2500" dirty="0"/>
              <a:t>See pages 54 - 55 of the Criminal </a:t>
            </a:r>
            <a:r>
              <a:rPr lang="en-US" altLang="en-US" sz="2500" dirty="0" err="1"/>
              <a:t>Deskbook</a:t>
            </a:r>
            <a:r>
              <a:rPr lang="en-US" altLang="en-US" sz="2500" dirty="0"/>
              <a:t> for more information.</a:t>
            </a:r>
          </a:p>
          <a:p>
            <a:pPr marL="514350" indent="-514350">
              <a:buFont typeface="+mj-lt"/>
              <a:buAutoNum type="arabicPeriod" startAt="3"/>
            </a:pPr>
            <a:r>
              <a:rPr lang="en-US" altLang="en-US" sz="3300" dirty="0"/>
              <a:t>The defendant </a:t>
            </a:r>
            <a:r>
              <a:rPr lang="en-US" altLang="en-US" sz="3300" b="1" dirty="0"/>
              <a:t>must</a:t>
            </a:r>
            <a:r>
              <a:rPr lang="en-US" altLang="en-US" sz="3300" dirty="0"/>
              <a:t> have a valid TX DL or must be an active duty military servicemember, or the dependent of an active servicemember.</a:t>
            </a:r>
          </a:p>
        </p:txBody>
      </p:sp>
    </p:spTree>
    <p:custDataLst>
      <p:tags r:id="rId1"/>
    </p:custDataLst>
    <p:extLst>
      <p:ext uri="{BB962C8B-B14F-4D97-AF65-F5344CB8AC3E}">
        <p14:creationId xmlns:p14="http://schemas.microsoft.com/office/powerpoint/2010/main" val="1837405347"/>
      </p:ext>
    </p:extLst>
  </p:cSld>
  <p:clrMapOvr>
    <a:masterClrMapping/>
  </p:clrMapOvr>
  <p:transition>
    <p:random/>
  </p:transition>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p:txBody>
          <a:bodyPr/>
          <a:lstStyle/>
          <a:p>
            <a:pPr algn="ctr"/>
            <a:r>
              <a:rPr lang="en-US" dirty="0"/>
              <a:t>To be Eligible for mandatory DSC</a:t>
            </a:r>
          </a:p>
        </p:txBody>
      </p:sp>
      <p:sp>
        <p:nvSpPr>
          <p:cNvPr id="81923" name="Rectangle 3"/>
          <p:cNvSpPr>
            <a:spLocks noGrp="1" noChangeArrowheads="1"/>
          </p:cNvSpPr>
          <p:nvPr>
            <p:ph idx="1"/>
          </p:nvPr>
        </p:nvSpPr>
        <p:spPr>
          <a:xfrm>
            <a:off x="1141413" y="1853754"/>
            <a:ext cx="9905998" cy="4813746"/>
          </a:xfrm>
        </p:spPr>
        <p:txBody>
          <a:bodyPr>
            <a:normAutofit/>
          </a:bodyPr>
          <a:lstStyle/>
          <a:p>
            <a:pPr marL="514350" indent="-514350">
              <a:buFont typeface="+mj-lt"/>
              <a:buAutoNum type="arabicPeriod" startAt="5"/>
            </a:pPr>
            <a:r>
              <a:rPr lang="en-US" altLang="en-US" sz="3300" dirty="0"/>
              <a:t>The defendant </a:t>
            </a:r>
            <a:r>
              <a:rPr lang="en-US" altLang="en-US" sz="3300" b="1" dirty="0"/>
              <a:t>must not </a:t>
            </a:r>
            <a:r>
              <a:rPr lang="en-US" altLang="en-US" sz="3300" dirty="0"/>
              <a:t>have taken DSC in the previous 12 months, counting from the date the last course was taken to the date of the new offense. </a:t>
            </a:r>
          </a:p>
          <a:p>
            <a:pPr marL="0" indent="0">
              <a:buNone/>
            </a:pPr>
            <a:endParaRPr lang="en-US" altLang="en-US" sz="3300" dirty="0"/>
          </a:p>
          <a:p>
            <a:pPr lvl="1"/>
            <a:r>
              <a:rPr lang="en-US" altLang="en-US" sz="2900" dirty="0"/>
              <a:t>For example: Bill got a citation on </a:t>
            </a:r>
            <a:r>
              <a:rPr lang="en-US" altLang="en-US" sz="2900" b="1" dirty="0"/>
              <a:t>9-27-20</a:t>
            </a:r>
            <a:r>
              <a:rPr lang="en-US" altLang="en-US" sz="2900" dirty="0"/>
              <a:t>, took DSC on </a:t>
            </a:r>
            <a:r>
              <a:rPr lang="en-US" altLang="en-US" sz="2900" b="1" dirty="0"/>
              <a:t>10-25-20,</a:t>
            </a:r>
            <a:r>
              <a:rPr lang="en-US" altLang="en-US" sz="2900" dirty="0"/>
              <a:t> and the case was dismissed on </a:t>
            </a:r>
            <a:r>
              <a:rPr lang="en-US" altLang="en-US" sz="2900" b="1" dirty="0"/>
              <a:t>12-27-20</a:t>
            </a:r>
            <a:r>
              <a:rPr lang="en-US" altLang="en-US" sz="2900" dirty="0"/>
              <a:t>.</a:t>
            </a:r>
          </a:p>
          <a:p>
            <a:pPr lvl="1"/>
            <a:r>
              <a:rPr lang="en-US" altLang="en-US" sz="2900" dirty="0"/>
              <a:t>Bill </a:t>
            </a:r>
            <a:r>
              <a:rPr lang="en-US" altLang="en-US" sz="2900" b="1" dirty="0"/>
              <a:t>is eligible </a:t>
            </a:r>
            <a:r>
              <a:rPr lang="en-US" altLang="en-US" sz="2900" dirty="0"/>
              <a:t>if the new offense happened on </a:t>
            </a:r>
            <a:r>
              <a:rPr lang="en-US" altLang="en-US" sz="2900" b="1" dirty="0"/>
              <a:t>10-26-21</a:t>
            </a:r>
            <a:r>
              <a:rPr lang="en-US" altLang="en-US" sz="2900" dirty="0"/>
              <a:t> or later.</a:t>
            </a:r>
          </a:p>
        </p:txBody>
      </p:sp>
    </p:spTree>
    <p:custDataLst>
      <p:tags r:id="rId1"/>
    </p:custDataLst>
    <p:extLst>
      <p:ext uri="{BB962C8B-B14F-4D97-AF65-F5344CB8AC3E}">
        <p14:creationId xmlns:p14="http://schemas.microsoft.com/office/powerpoint/2010/main" val="3677345232"/>
      </p:ext>
    </p:extLst>
  </p:cSld>
  <p:clrMapOvr>
    <a:masterClrMapping/>
  </p:clrMapOvr>
  <p:transition>
    <p:random/>
  </p:transition>
</p:sld>
</file>

<file path=ppt/slides/slide6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781911" y="196362"/>
            <a:ext cx="10353761" cy="1326321"/>
          </a:xfrm>
        </p:spPr>
        <p:txBody>
          <a:bodyPr/>
          <a:lstStyle/>
          <a:p>
            <a:pPr algn="ctr"/>
            <a:r>
              <a:rPr lang="en-US" dirty="0"/>
              <a:t>What offenses are eligible for </a:t>
            </a:r>
            <a:r>
              <a:rPr lang="en-US" dirty="0" err="1"/>
              <a:t>dsc</a:t>
            </a:r>
            <a:r>
              <a:rPr lang="en-US" dirty="0"/>
              <a:t>?</a:t>
            </a:r>
          </a:p>
        </p:txBody>
      </p:sp>
      <p:sp>
        <p:nvSpPr>
          <p:cNvPr id="82947" name="Rectangle 3"/>
          <p:cNvSpPr>
            <a:spLocks noGrp="1" noChangeArrowheads="1"/>
          </p:cNvSpPr>
          <p:nvPr>
            <p:ph idx="1"/>
          </p:nvPr>
        </p:nvSpPr>
        <p:spPr>
          <a:xfrm>
            <a:off x="421621" y="1450731"/>
            <a:ext cx="11663190" cy="4782519"/>
          </a:xfrm>
        </p:spPr>
        <p:txBody>
          <a:bodyPr>
            <a:normAutofit/>
          </a:bodyPr>
          <a:lstStyle/>
          <a:p>
            <a:r>
              <a:rPr lang="en-US" altLang="en-US" dirty="0"/>
              <a:t> Disregarding warning signs/barricades</a:t>
            </a:r>
          </a:p>
          <a:p>
            <a:r>
              <a:rPr lang="en-US" altLang="en-US" dirty="0"/>
              <a:t> All “</a:t>
            </a:r>
            <a:r>
              <a:rPr lang="en-US" altLang="en-US" b="1" dirty="0"/>
              <a:t>Rules of the Road</a:t>
            </a:r>
            <a:r>
              <a:rPr lang="en-US" altLang="en-US" dirty="0"/>
              <a:t>” (Transportation Code §§ 541-553) offenses </a:t>
            </a:r>
            <a:r>
              <a:rPr lang="en-US" altLang="en-US" b="1" dirty="0"/>
              <a:t>except</a:t>
            </a:r>
            <a:r>
              <a:rPr lang="en-US" altLang="en-US" dirty="0"/>
              <a:t>:</a:t>
            </a:r>
          </a:p>
          <a:p>
            <a:pPr lvl="1"/>
            <a:r>
              <a:rPr lang="en-US" altLang="en-US" dirty="0"/>
              <a:t>Passing a school bus that is loading/unloading children</a:t>
            </a:r>
          </a:p>
          <a:p>
            <a:pPr lvl="1"/>
            <a:r>
              <a:rPr lang="en-US" altLang="en-US" dirty="0"/>
              <a:t>Speeding 25mph or more over the speed limit</a:t>
            </a:r>
          </a:p>
          <a:p>
            <a:pPr lvl="1"/>
            <a:r>
              <a:rPr lang="en-US" altLang="en-US" dirty="0"/>
              <a:t>Speeding with total speed of 95mph or more</a:t>
            </a:r>
          </a:p>
          <a:p>
            <a:pPr lvl="1"/>
            <a:r>
              <a:rPr lang="en-US" altLang="en-US" dirty="0"/>
              <a:t>Failure to stop and render aid after an accident</a:t>
            </a:r>
          </a:p>
          <a:p>
            <a:pPr lvl="1"/>
            <a:r>
              <a:rPr lang="en-US" altLang="en-US" dirty="0"/>
              <a:t>Failure to stop and exchange information after an accident</a:t>
            </a:r>
          </a:p>
        </p:txBody>
      </p:sp>
    </p:spTree>
    <p:custDataLst>
      <p:tags r:id="rId1"/>
    </p:custDataLst>
    <p:extLst>
      <p:ext uri="{BB962C8B-B14F-4D97-AF65-F5344CB8AC3E}">
        <p14:creationId xmlns:p14="http://schemas.microsoft.com/office/powerpoint/2010/main" val="297283946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a:r>
              <a:rPr lang="en-US" dirty="0"/>
              <a:t>Eligibility for mandatory </a:t>
            </a:r>
            <a:r>
              <a:rPr lang="en-US" dirty="0" err="1"/>
              <a:t>dsc</a:t>
            </a:r>
            <a:endParaRPr lang="en-US" dirty="0"/>
          </a:p>
        </p:txBody>
      </p:sp>
      <p:sp>
        <p:nvSpPr>
          <p:cNvPr id="82947" name="Rectangle 3"/>
          <p:cNvSpPr>
            <a:spLocks noGrp="1" noChangeArrowheads="1"/>
          </p:cNvSpPr>
          <p:nvPr>
            <p:ph idx="1"/>
          </p:nvPr>
        </p:nvSpPr>
        <p:spPr>
          <a:xfrm>
            <a:off x="1141413" y="1853754"/>
            <a:ext cx="9905998" cy="4496942"/>
          </a:xfrm>
        </p:spPr>
        <p:txBody>
          <a:bodyPr>
            <a:normAutofit/>
          </a:bodyPr>
          <a:lstStyle/>
          <a:p>
            <a:r>
              <a:rPr lang="en-US" altLang="en-US" dirty="0"/>
              <a:t>The defendant is also </a:t>
            </a:r>
            <a:r>
              <a:rPr lang="en-US" altLang="en-US" b="1" dirty="0"/>
              <a:t>not eligible </a:t>
            </a:r>
            <a:r>
              <a:rPr lang="en-US" altLang="en-US" dirty="0"/>
              <a:t>for DSC if:</a:t>
            </a:r>
          </a:p>
          <a:p>
            <a:pPr lvl="1"/>
            <a:r>
              <a:rPr lang="en-US" altLang="en-US" dirty="0"/>
              <a:t>The offense occurred in a </a:t>
            </a:r>
            <a:r>
              <a:rPr lang="en-US" altLang="en-US" b="1" dirty="0"/>
              <a:t>work zone </a:t>
            </a:r>
            <a:r>
              <a:rPr lang="en-US" altLang="en-US" dirty="0"/>
              <a:t>(construction zone) with </a:t>
            </a:r>
            <a:r>
              <a:rPr lang="en-US" altLang="en-US" b="1" dirty="0"/>
              <a:t>workers present </a:t>
            </a:r>
            <a:r>
              <a:rPr lang="en-US" altLang="en-US" dirty="0"/>
              <a:t>(except safety belt, safety seat, pedestrian, and inspection offenses), </a:t>
            </a:r>
            <a:r>
              <a:rPr lang="en-US" altLang="en-US" b="1" dirty="0"/>
              <a:t>or</a:t>
            </a:r>
          </a:p>
          <a:p>
            <a:pPr lvl="1"/>
            <a:r>
              <a:rPr lang="en-US" altLang="en-US" dirty="0"/>
              <a:t>The defendant has a </a:t>
            </a:r>
            <a:r>
              <a:rPr lang="en-US" altLang="en-US" b="1" dirty="0"/>
              <a:t>Commercial Driver’s License </a:t>
            </a:r>
            <a:r>
              <a:rPr lang="en-US" altLang="en-US" dirty="0"/>
              <a:t>(</a:t>
            </a:r>
            <a:r>
              <a:rPr lang="en-US" altLang="en-US" b="1" dirty="0"/>
              <a:t>CDL</a:t>
            </a:r>
            <a:r>
              <a:rPr lang="en-US" altLang="en-US" dirty="0"/>
              <a:t>) or had one at the time of the offense.</a:t>
            </a:r>
          </a:p>
        </p:txBody>
      </p:sp>
    </p:spTree>
    <p:custDataLst>
      <p:tags r:id="rId1"/>
    </p:custDataLst>
    <p:extLst>
      <p:ext uri="{BB962C8B-B14F-4D97-AF65-F5344CB8AC3E}">
        <p14:creationId xmlns:p14="http://schemas.microsoft.com/office/powerpoint/2010/main" val="200951146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365AD-534A-44A3-9D2A-9EDAB0EF4BF3}"/>
              </a:ext>
            </a:extLst>
          </p:cNvPr>
          <p:cNvSpPr>
            <a:spLocks noGrp="1"/>
          </p:cNvSpPr>
          <p:nvPr>
            <p:ph type="title"/>
          </p:nvPr>
        </p:nvSpPr>
        <p:spPr/>
        <p:txBody>
          <a:bodyPr>
            <a:normAutofit/>
          </a:bodyPr>
          <a:lstStyle/>
          <a:p>
            <a:pPr algn="ctr"/>
            <a:r>
              <a:rPr lang="en-US" dirty="0"/>
              <a:t>Eligible offenses – </a:t>
            </a:r>
            <a:br>
              <a:rPr lang="en-US" dirty="0"/>
            </a:br>
            <a:r>
              <a:rPr lang="en-US" dirty="0"/>
              <a:t>Defendant under 25 years old</a:t>
            </a:r>
          </a:p>
        </p:txBody>
      </p:sp>
      <p:sp>
        <p:nvSpPr>
          <p:cNvPr id="3" name="Content Placeholder 2">
            <a:extLst>
              <a:ext uri="{FF2B5EF4-FFF2-40B4-BE49-F238E27FC236}">
                <a16:creationId xmlns:a16="http://schemas.microsoft.com/office/drawing/2014/main" id="{7C3B5B20-DF2D-40C2-9D39-EEBCCFF0D33C}"/>
              </a:ext>
            </a:extLst>
          </p:cNvPr>
          <p:cNvSpPr>
            <a:spLocks noGrp="1"/>
          </p:cNvSpPr>
          <p:nvPr>
            <p:ph idx="1"/>
          </p:nvPr>
        </p:nvSpPr>
        <p:spPr>
          <a:xfrm>
            <a:off x="668215" y="1853753"/>
            <a:ext cx="11087100" cy="4775647"/>
          </a:xfrm>
        </p:spPr>
        <p:txBody>
          <a:bodyPr>
            <a:normAutofit/>
          </a:bodyPr>
          <a:lstStyle/>
          <a:p>
            <a:r>
              <a:rPr lang="en-US" dirty="0"/>
              <a:t>If the defendant is under 25, the DSC statute applies to  any offense within the jurisdiction of a justice court involving the operation of a motor vehicle that is classified as a moving violation. </a:t>
            </a:r>
          </a:p>
          <a:p>
            <a:pPr lvl="1"/>
            <a:r>
              <a:rPr lang="en-US" altLang="en-US" dirty="0"/>
              <a:t>The list of moving violations can be found by clicking on the link in the “Definition of Moving Violation” box on page 47 of the Criminal </a:t>
            </a:r>
            <a:r>
              <a:rPr lang="en-US" altLang="en-US" dirty="0" err="1"/>
              <a:t>Deskbook</a:t>
            </a:r>
            <a:r>
              <a:rPr lang="en-US" altLang="en-US" dirty="0"/>
              <a:t>.</a:t>
            </a:r>
            <a:endParaRPr lang="en-US" altLang="en-US" u="sng" dirty="0"/>
          </a:p>
          <a:p>
            <a:r>
              <a:rPr lang="en-US" dirty="0"/>
              <a:t>The other requirements (like TX DL) and the exceptions to eligibility (like going &gt; 95 mph) still apply. </a:t>
            </a:r>
          </a:p>
          <a:p>
            <a:pPr marL="457200" lvl="1" indent="0">
              <a:buNone/>
            </a:pPr>
            <a:endParaRPr lang="en-US" dirty="0"/>
          </a:p>
        </p:txBody>
      </p:sp>
    </p:spTree>
    <p:extLst>
      <p:ext uri="{BB962C8B-B14F-4D97-AF65-F5344CB8AC3E}">
        <p14:creationId xmlns:p14="http://schemas.microsoft.com/office/powerpoint/2010/main" val="4294415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1F71F-E75D-43DF-B7FF-EE742E386FD1}"/>
              </a:ext>
            </a:extLst>
          </p:cNvPr>
          <p:cNvSpPr>
            <a:spLocks noGrp="1"/>
          </p:cNvSpPr>
          <p:nvPr>
            <p:ph type="title"/>
          </p:nvPr>
        </p:nvSpPr>
        <p:spPr/>
        <p:txBody>
          <a:bodyPr/>
          <a:lstStyle/>
          <a:p>
            <a:r>
              <a:rPr lang="en-US" dirty="0"/>
              <a:t>How Does a Criminal Case Start?</a:t>
            </a:r>
          </a:p>
        </p:txBody>
      </p:sp>
      <p:sp>
        <p:nvSpPr>
          <p:cNvPr id="3" name="Content Placeholder 2">
            <a:extLst>
              <a:ext uri="{FF2B5EF4-FFF2-40B4-BE49-F238E27FC236}">
                <a16:creationId xmlns:a16="http://schemas.microsoft.com/office/drawing/2014/main" id="{C10EA646-C82E-446D-949C-54E8538C6F27}"/>
              </a:ext>
            </a:extLst>
          </p:cNvPr>
          <p:cNvSpPr>
            <a:spLocks noGrp="1"/>
          </p:cNvSpPr>
          <p:nvPr>
            <p:ph idx="1"/>
          </p:nvPr>
        </p:nvSpPr>
        <p:spPr>
          <a:xfrm>
            <a:off x="2224216" y="2096064"/>
            <a:ext cx="8213126" cy="4502444"/>
          </a:xfrm>
        </p:spPr>
        <p:txBody>
          <a:bodyPr>
            <a:normAutofit/>
          </a:bodyPr>
          <a:lstStyle/>
          <a:p>
            <a:r>
              <a:rPr lang="en-US" dirty="0"/>
              <a:t>The officer usually gives the person a citation (or ticket).</a:t>
            </a:r>
          </a:p>
          <a:p>
            <a:pPr lvl="1"/>
            <a:r>
              <a:rPr lang="en-US" dirty="0"/>
              <a:t>The citation tells the person which court they have to appear in to answer the charge and by what date.</a:t>
            </a:r>
          </a:p>
          <a:p>
            <a:pPr lvl="1"/>
            <a:r>
              <a:rPr lang="en-US" dirty="0"/>
              <a:t>A duplicate copy of the citation must be filed with the court.</a:t>
            </a:r>
          </a:p>
        </p:txBody>
      </p:sp>
    </p:spTree>
    <p:extLst>
      <p:ext uri="{BB962C8B-B14F-4D97-AF65-F5344CB8AC3E}">
        <p14:creationId xmlns:p14="http://schemas.microsoft.com/office/powerpoint/2010/main" val="294052358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pPr algn="ctr"/>
            <a:r>
              <a:rPr lang="en-US" altLang="en-US" dirty="0"/>
              <a:t>Discretionary DSC </a:t>
            </a:r>
          </a:p>
        </p:txBody>
      </p:sp>
      <p:sp>
        <p:nvSpPr>
          <p:cNvPr id="86019" name="Content Placeholder 2"/>
          <p:cNvSpPr>
            <a:spLocks noGrp="1"/>
          </p:cNvSpPr>
          <p:nvPr>
            <p:ph idx="1"/>
          </p:nvPr>
        </p:nvSpPr>
        <p:spPr>
          <a:xfrm>
            <a:off x="1451579" y="2015732"/>
            <a:ext cx="9603275" cy="4037749"/>
          </a:xfrm>
        </p:spPr>
        <p:txBody>
          <a:bodyPr>
            <a:normAutofit/>
          </a:bodyPr>
          <a:lstStyle/>
          <a:p>
            <a:r>
              <a:rPr lang="en-US" altLang="en-US" dirty="0"/>
              <a:t>Judge </a:t>
            </a:r>
            <a:r>
              <a:rPr lang="en-US" altLang="en-US" b="1" dirty="0"/>
              <a:t>may</a:t>
            </a:r>
            <a:r>
              <a:rPr lang="en-US" altLang="en-US" dirty="0"/>
              <a:t> allow the defendant to take a DSC </a:t>
            </a:r>
            <a:r>
              <a:rPr lang="en-US" altLang="en-US" b="1" dirty="0"/>
              <a:t>even if </a:t>
            </a:r>
            <a:r>
              <a:rPr lang="en-US" altLang="en-US" dirty="0"/>
              <a:t>defendant has taken course within last 12 months OR if request is AFTER appearance date.</a:t>
            </a:r>
          </a:p>
          <a:p>
            <a:r>
              <a:rPr lang="en-US" altLang="en-US" dirty="0"/>
              <a:t>But </a:t>
            </a:r>
            <a:r>
              <a:rPr lang="en-US" altLang="en-US" b="1" dirty="0"/>
              <a:t>cannot</a:t>
            </a:r>
            <a:r>
              <a:rPr lang="en-US" altLang="en-US" dirty="0"/>
              <a:t> waive </a:t>
            </a:r>
            <a:r>
              <a:rPr lang="en-US" altLang="en-US" b="1" dirty="0"/>
              <a:t>any</a:t>
            </a:r>
            <a:r>
              <a:rPr lang="en-US" altLang="en-US" dirty="0"/>
              <a:t> other requirement. </a:t>
            </a:r>
          </a:p>
          <a:p>
            <a:pPr lvl="1"/>
            <a:r>
              <a:rPr lang="en-US" altLang="en-US" dirty="0"/>
              <a:t>For example, </a:t>
            </a:r>
            <a:r>
              <a:rPr lang="en-US" altLang="en-US" b="1" dirty="0"/>
              <a:t>cannot</a:t>
            </a:r>
            <a:r>
              <a:rPr lang="en-US" altLang="en-US" dirty="0"/>
              <a:t> give DSC to someone who was speeding at 98 mph or someone with a CDL.</a:t>
            </a:r>
          </a:p>
          <a:p>
            <a:pPr marL="0" indent="0">
              <a:buNone/>
            </a:pPr>
            <a:r>
              <a:rPr lang="en-US" altLang="en-US" dirty="0"/>
              <a:t>		</a:t>
            </a:r>
            <a:r>
              <a:rPr lang="en-US" altLang="en-US" sz="2000" dirty="0"/>
              <a:t>-- Art. 45.0511(d)</a:t>
            </a:r>
          </a:p>
        </p:txBody>
      </p:sp>
    </p:spTree>
    <p:custDataLst>
      <p:tags r:id="rId1"/>
    </p:custDataLst>
    <p:extLst>
      <p:ext uri="{BB962C8B-B14F-4D97-AF65-F5344CB8AC3E}">
        <p14:creationId xmlns:p14="http://schemas.microsoft.com/office/powerpoint/2010/main" val="303477039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normAutofit/>
          </a:bodyPr>
          <a:lstStyle/>
          <a:p>
            <a:pPr algn="ctr"/>
            <a:r>
              <a:rPr lang="en-US" altLang="en-US" sz="4000" dirty="0"/>
              <a:t>FEES &amp; COSTS</a:t>
            </a:r>
          </a:p>
        </p:txBody>
      </p:sp>
      <p:sp>
        <p:nvSpPr>
          <p:cNvPr id="83971" name="Content Placeholder 2"/>
          <p:cNvSpPr>
            <a:spLocks noGrp="1"/>
          </p:cNvSpPr>
          <p:nvPr>
            <p:ph idx="1"/>
          </p:nvPr>
        </p:nvSpPr>
        <p:spPr>
          <a:xfrm>
            <a:off x="1141413" y="1853753"/>
            <a:ext cx="9905998" cy="4296525"/>
          </a:xfrm>
        </p:spPr>
        <p:txBody>
          <a:bodyPr>
            <a:normAutofit/>
          </a:bodyPr>
          <a:lstStyle/>
          <a:p>
            <a:r>
              <a:rPr lang="en-US" altLang="en-US" b="1" dirty="0"/>
              <a:t>Mandatory</a:t>
            </a:r>
            <a:r>
              <a:rPr lang="en-US" altLang="en-US" dirty="0"/>
              <a:t> DSC: Reimbursement fee up to $10.</a:t>
            </a:r>
          </a:p>
          <a:p>
            <a:r>
              <a:rPr lang="en-US" altLang="en-US" b="1" dirty="0"/>
              <a:t>Discretionary</a:t>
            </a:r>
            <a:r>
              <a:rPr lang="en-US" altLang="en-US" dirty="0"/>
              <a:t> DSC – Fine up to the maximum fine for the offense.</a:t>
            </a:r>
          </a:p>
          <a:p>
            <a:r>
              <a:rPr lang="en-US" altLang="en-US" dirty="0"/>
              <a:t>Court </a:t>
            </a:r>
            <a:r>
              <a:rPr lang="en-US" altLang="en-US" b="1" dirty="0"/>
              <a:t>may</a:t>
            </a:r>
            <a:r>
              <a:rPr lang="en-US" altLang="en-US" dirty="0"/>
              <a:t> order the fees and costs (or fine for discretionary) to be paid up front or </a:t>
            </a:r>
            <a:r>
              <a:rPr lang="en-US" altLang="en-US" b="1" dirty="0"/>
              <a:t>may</a:t>
            </a:r>
            <a:r>
              <a:rPr lang="en-US" altLang="en-US" dirty="0"/>
              <a:t> allow them to be paid within 90 days.</a:t>
            </a:r>
          </a:p>
        </p:txBody>
      </p:sp>
    </p:spTree>
    <p:custDataLst>
      <p:tags r:id="rId1"/>
    </p:custDataLst>
    <p:extLst>
      <p:ext uri="{BB962C8B-B14F-4D97-AF65-F5344CB8AC3E}">
        <p14:creationId xmlns:p14="http://schemas.microsoft.com/office/powerpoint/2010/main" val="280133449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37F28-73A7-43F6-9B09-C95CBB35DAB9}"/>
              </a:ext>
            </a:extLst>
          </p:cNvPr>
          <p:cNvSpPr>
            <a:spLocks noGrp="1"/>
          </p:cNvSpPr>
          <p:nvPr>
            <p:ph type="title"/>
          </p:nvPr>
        </p:nvSpPr>
        <p:spPr/>
        <p:txBody>
          <a:bodyPr>
            <a:normAutofit/>
          </a:bodyPr>
          <a:lstStyle/>
          <a:p>
            <a:pPr algn="ctr"/>
            <a:r>
              <a:rPr lang="en-US" dirty="0"/>
              <a:t>Time Payment </a:t>
            </a:r>
            <a:br>
              <a:rPr lang="en-US" dirty="0"/>
            </a:br>
            <a:r>
              <a:rPr lang="en-US" dirty="0"/>
              <a:t>Reimbursement Fee </a:t>
            </a:r>
          </a:p>
        </p:txBody>
      </p:sp>
      <p:sp>
        <p:nvSpPr>
          <p:cNvPr id="3" name="Content Placeholder 2">
            <a:extLst>
              <a:ext uri="{FF2B5EF4-FFF2-40B4-BE49-F238E27FC236}">
                <a16:creationId xmlns:a16="http://schemas.microsoft.com/office/drawing/2014/main" id="{413573A2-4414-4779-9BDD-D01F9E41E16D}"/>
              </a:ext>
            </a:extLst>
          </p:cNvPr>
          <p:cNvSpPr>
            <a:spLocks noGrp="1"/>
          </p:cNvSpPr>
          <p:nvPr>
            <p:ph idx="1"/>
          </p:nvPr>
        </p:nvSpPr>
        <p:spPr>
          <a:xfrm>
            <a:off x="913794" y="2096064"/>
            <a:ext cx="10560167" cy="4152336"/>
          </a:xfrm>
        </p:spPr>
        <p:txBody>
          <a:bodyPr>
            <a:normAutofit/>
          </a:bodyPr>
          <a:lstStyle/>
          <a:p>
            <a:r>
              <a:rPr lang="en-US" dirty="0"/>
              <a:t>If the defendant pays any amount more than 30 days after the order allowing DSC, then they must also pay a </a:t>
            </a:r>
            <a:r>
              <a:rPr lang="en-US" b="1" dirty="0"/>
              <a:t>time payment reimbursement fee </a:t>
            </a:r>
            <a:r>
              <a:rPr lang="en-US" dirty="0"/>
              <a:t>of $15. </a:t>
            </a:r>
          </a:p>
        </p:txBody>
      </p:sp>
    </p:spTree>
    <p:extLst>
      <p:ext uri="{BB962C8B-B14F-4D97-AF65-F5344CB8AC3E}">
        <p14:creationId xmlns:p14="http://schemas.microsoft.com/office/powerpoint/2010/main" val="21640991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AAF1E-D3B4-49A5-862C-C81D9A98746A}"/>
              </a:ext>
            </a:extLst>
          </p:cNvPr>
          <p:cNvSpPr>
            <a:spLocks noGrp="1"/>
          </p:cNvSpPr>
          <p:nvPr>
            <p:ph type="title"/>
          </p:nvPr>
        </p:nvSpPr>
        <p:spPr/>
        <p:txBody>
          <a:bodyPr/>
          <a:lstStyle/>
          <a:p>
            <a:r>
              <a:rPr lang="en-US" dirty="0"/>
              <a:t>Poll </a:t>
            </a:r>
          </a:p>
        </p:txBody>
      </p:sp>
      <p:sp>
        <p:nvSpPr>
          <p:cNvPr id="3" name="Content Placeholder 2">
            <a:extLst>
              <a:ext uri="{FF2B5EF4-FFF2-40B4-BE49-F238E27FC236}">
                <a16:creationId xmlns:a16="http://schemas.microsoft.com/office/drawing/2014/main" id="{7949C443-A8AC-4E4A-A4D6-E6038C82B50D}"/>
              </a:ext>
            </a:extLst>
          </p:cNvPr>
          <p:cNvSpPr>
            <a:spLocks noGrp="1"/>
          </p:cNvSpPr>
          <p:nvPr>
            <p:ph idx="1"/>
          </p:nvPr>
        </p:nvSpPr>
        <p:spPr>
          <a:xfrm>
            <a:off x="913795" y="2096064"/>
            <a:ext cx="10353762" cy="4462998"/>
          </a:xfrm>
        </p:spPr>
        <p:txBody>
          <a:bodyPr>
            <a:normAutofit/>
          </a:bodyPr>
          <a:lstStyle/>
          <a:p>
            <a:r>
              <a:rPr lang="en-US" dirty="0"/>
              <a:t>Select four items that make a defendant ineligible for DSC:</a:t>
            </a:r>
          </a:p>
          <a:p>
            <a:pPr lvl="1"/>
            <a:r>
              <a:rPr lang="en-US" dirty="0"/>
              <a:t>Speeding 15 mph or more over the speed limit.</a:t>
            </a:r>
          </a:p>
          <a:p>
            <a:pPr lvl="1"/>
            <a:r>
              <a:rPr lang="en-US" dirty="0"/>
              <a:t>Passing a school bus while it is loading or unloading children.</a:t>
            </a:r>
          </a:p>
          <a:p>
            <a:pPr lvl="1"/>
            <a:r>
              <a:rPr lang="en-US" dirty="0"/>
              <a:t>Speeding in a construction zone with workers present.</a:t>
            </a:r>
          </a:p>
          <a:p>
            <a:pPr lvl="1"/>
            <a:r>
              <a:rPr lang="en-US" dirty="0"/>
              <a:t>Refusing to show the officer your driver’s license.</a:t>
            </a:r>
          </a:p>
          <a:p>
            <a:pPr lvl="1"/>
            <a:r>
              <a:rPr lang="en-US" dirty="0"/>
              <a:t>Having a CDL (commercial driver’s license).</a:t>
            </a:r>
          </a:p>
          <a:p>
            <a:pPr lvl="1"/>
            <a:r>
              <a:rPr lang="en-US" dirty="0"/>
              <a:t>Refusing to sign the promise to appear form.</a:t>
            </a:r>
          </a:p>
          <a:p>
            <a:pPr lvl="1"/>
            <a:r>
              <a:rPr lang="en-US" dirty="0"/>
              <a:t>Not providing the court with proof of insurance.</a:t>
            </a:r>
          </a:p>
        </p:txBody>
      </p:sp>
    </p:spTree>
    <p:extLst>
      <p:ext uri="{BB962C8B-B14F-4D97-AF65-F5344CB8AC3E}">
        <p14:creationId xmlns:p14="http://schemas.microsoft.com/office/powerpoint/2010/main" val="23551029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normAutofit/>
          </a:bodyPr>
          <a:lstStyle/>
          <a:p>
            <a:pPr algn="ctr"/>
            <a:r>
              <a:rPr lang="en-US" altLang="en-US" sz="4000" dirty="0"/>
              <a:t>Process for </a:t>
            </a:r>
            <a:r>
              <a:rPr lang="en-US" altLang="en-US" sz="4000" dirty="0" err="1"/>
              <a:t>dsc</a:t>
            </a:r>
            <a:endParaRPr lang="en-US" altLang="en-US" sz="4000" dirty="0"/>
          </a:p>
        </p:txBody>
      </p:sp>
      <p:sp>
        <p:nvSpPr>
          <p:cNvPr id="83971" name="Content Placeholder 2"/>
          <p:cNvSpPr>
            <a:spLocks noGrp="1"/>
          </p:cNvSpPr>
          <p:nvPr>
            <p:ph idx="1"/>
          </p:nvPr>
        </p:nvSpPr>
        <p:spPr>
          <a:xfrm>
            <a:off x="1141413" y="1853753"/>
            <a:ext cx="9905998" cy="4296525"/>
          </a:xfrm>
        </p:spPr>
        <p:txBody>
          <a:bodyPr>
            <a:normAutofit/>
          </a:bodyPr>
          <a:lstStyle/>
          <a:p>
            <a:r>
              <a:rPr lang="en-US" altLang="en-US" dirty="0"/>
              <a:t>Court allows defendant 90 days to:</a:t>
            </a:r>
          </a:p>
          <a:p>
            <a:pPr lvl="1"/>
            <a:r>
              <a:rPr lang="en-US" altLang="en-US" dirty="0"/>
              <a:t>Provide proof of completion of the DSC.</a:t>
            </a:r>
          </a:p>
          <a:p>
            <a:pPr lvl="1"/>
            <a:r>
              <a:rPr lang="en-US" altLang="en-US" dirty="0"/>
              <a:t>Provide a copy of their DPS Driving Record.</a:t>
            </a:r>
          </a:p>
          <a:p>
            <a:pPr lvl="1"/>
            <a:r>
              <a:rPr lang="en-US" altLang="en-US" dirty="0"/>
              <a:t>Submit an affidavit that they are not currently taking a DSC to  dismiss a different case, and that they have not taken a course  in the previous 12 months that is not reflected on the driving  record.</a:t>
            </a:r>
          </a:p>
        </p:txBody>
      </p:sp>
    </p:spTree>
    <p:custDataLst>
      <p:tags r:id="rId1"/>
    </p:custDataLst>
    <p:extLst>
      <p:ext uri="{BB962C8B-B14F-4D97-AF65-F5344CB8AC3E}">
        <p14:creationId xmlns:p14="http://schemas.microsoft.com/office/powerpoint/2010/main" val="245831961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451578" y="804519"/>
            <a:ext cx="9603275" cy="1049235"/>
          </a:xfrm>
        </p:spPr>
        <p:txBody>
          <a:bodyPr>
            <a:normAutofit/>
          </a:bodyPr>
          <a:lstStyle/>
          <a:p>
            <a:pPr algn="ctr"/>
            <a:r>
              <a:rPr lang="en-US" sz="4000" dirty="0"/>
              <a:t>DEFENDANT COMPLIES</a:t>
            </a:r>
          </a:p>
        </p:txBody>
      </p:sp>
      <p:sp>
        <p:nvSpPr>
          <p:cNvPr id="84995" name="Rectangle 3"/>
          <p:cNvSpPr>
            <a:spLocks noGrp="1" noChangeArrowheads="1"/>
          </p:cNvSpPr>
          <p:nvPr>
            <p:ph idx="1"/>
          </p:nvPr>
        </p:nvSpPr>
        <p:spPr>
          <a:xfrm>
            <a:off x="1137147" y="1853754"/>
            <a:ext cx="10060242" cy="3921404"/>
          </a:xfrm>
        </p:spPr>
        <p:txBody>
          <a:bodyPr>
            <a:normAutofit/>
          </a:bodyPr>
          <a:lstStyle/>
          <a:p>
            <a:r>
              <a:rPr lang="en-US" altLang="en-US" dirty="0"/>
              <a:t>If the defendant completes the DSC and submits all required information to the court, the court shall: </a:t>
            </a:r>
          </a:p>
          <a:p>
            <a:pPr lvl="1"/>
            <a:r>
              <a:rPr lang="en-US" altLang="en-US" dirty="0"/>
              <a:t>Dismiss the charge, </a:t>
            </a:r>
            <a:r>
              <a:rPr lang="en-US" altLang="en-US" b="1" dirty="0"/>
              <a:t>and</a:t>
            </a:r>
          </a:p>
          <a:p>
            <a:pPr lvl="1"/>
            <a:r>
              <a:rPr lang="en-US" altLang="en-US" dirty="0"/>
              <a:t>Report the fact that the defendant successfully completed a driving safety course and the date of completion to the DPS for inclusion in the person's driving record.</a:t>
            </a:r>
          </a:p>
        </p:txBody>
      </p:sp>
    </p:spTree>
    <p:custDataLst>
      <p:tags r:id="rId1"/>
    </p:custDataLst>
    <p:extLst>
      <p:ext uri="{BB962C8B-B14F-4D97-AF65-F5344CB8AC3E}">
        <p14:creationId xmlns:p14="http://schemas.microsoft.com/office/powerpoint/2010/main" val="204608800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451579" y="935182"/>
            <a:ext cx="9603275" cy="918572"/>
          </a:xfrm>
        </p:spPr>
        <p:txBody>
          <a:bodyPr>
            <a:normAutofit/>
          </a:bodyPr>
          <a:lstStyle/>
          <a:p>
            <a:pPr algn="ctr"/>
            <a:r>
              <a:rPr lang="en-US" sz="4000" dirty="0"/>
              <a:t>DEFENDANT FAILS to COMPLY</a:t>
            </a:r>
          </a:p>
        </p:txBody>
      </p:sp>
      <p:sp>
        <p:nvSpPr>
          <p:cNvPr id="84995" name="Rectangle 3"/>
          <p:cNvSpPr>
            <a:spLocks noGrp="1" noChangeArrowheads="1"/>
          </p:cNvSpPr>
          <p:nvPr>
            <p:ph idx="1"/>
          </p:nvPr>
        </p:nvSpPr>
        <p:spPr>
          <a:xfrm>
            <a:off x="1141413" y="1853754"/>
            <a:ext cx="9905998" cy="4396733"/>
          </a:xfrm>
        </p:spPr>
        <p:txBody>
          <a:bodyPr>
            <a:normAutofit/>
          </a:bodyPr>
          <a:lstStyle/>
          <a:p>
            <a:r>
              <a:rPr lang="en-US" altLang="en-US" dirty="0"/>
              <a:t>If the defendant fails to comply, court shall notify the defendant in writing of their failure and set a show cause hearing.	</a:t>
            </a:r>
          </a:p>
          <a:p>
            <a:pPr lvl="1"/>
            <a:r>
              <a:rPr lang="en-US" altLang="en-US" dirty="0"/>
              <a:t>Remember that a </a:t>
            </a:r>
            <a:r>
              <a:rPr lang="en-US" altLang="en-US" b="1" dirty="0"/>
              <a:t>show cause hearing </a:t>
            </a:r>
            <a:r>
              <a:rPr lang="en-US" altLang="en-US" dirty="0"/>
              <a:t>is a hearing where the defendant must give a good reason why the court shouldn’t take an action.</a:t>
            </a:r>
          </a:p>
        </p:txBody>
      </p:sp>
    </p:spTree>
    <p:custDataLst>
      <p:tags r:id="rId1"/>
    </p:custDataLst>
    <p:extLst>
      <p:ext uri="{BB962C8B-B14F-4D97-AF65-F5344CB8AC3E}">
        <p14:creationId xmlns:p14="http://schemas.microsoft.com/office/powerpoint/2010/main" val="201153205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a:bodyPr>
          <a:lstStyle/>
          <a:p>
            <a:pPr algn="ctr"/>
            <a:r>
              <a:rPr lang="en-US" sz="4000" dirty="0"/>
              <a:t>show cause hearing</a:t>
            </a:r>
          </a:p>
        </p:txBody>
      </p:sp>
      <p:sp>
        <p:nvSpPr>
          <p:cNvPr id="84995" name="Rectangle 3"/>
          <p:cNvSpPr>
            <a:spLocks noGrp="1" noChangeArrowheads="1"/>
          </p:cNvSpPr>
          <p:nvPr>
            <p:ph idx="1"/>
          </p:nvPr>
        </p:nvSpPr>
        <p:spPr>
          <a:xfrm>
            <a:off x="1141413" y="1853754"/>
            <a:ext cx="9905998" cy="4396733"/>
          </a:xfrm>
        </p:spPr>
        <p:txBody>
          <a:bodyPr>
            <a:normAutofit/>
          </a:bodyPr>
          <a:lstStyle/>
          <a:p>
            <a:r>
              <a:rPr lang="en-US" altLang="en-US" dirty="0"/>
              <a:t>At the show cause hearing:</a:t>
            </a:r>
          </a:p>
          <a:p>
            <a:pPr lvl="1"/>
            <a:r>
              <a:rPr lang="en-US" altLang="en-US" dirty="0"/>
              <a:t>If defendant shows good cause, the judge </a:t>
            </a:r>
            <a:r>
              <a:rPr lang="en-US" altLang="en-US" b="1" dirty="0"/>
              <a:t>may</a:t>
            </a:r>
            <a:r>
              <a:rPr lang="en-US" altLang="en-US" dirty="0"/>
              <a:t> grant an extension to allow the defendant to comply.</a:t>
            </a:r>
          </a:p>
          <a:p>
            <a:pPr lvl="1"/>
            <a:r>
              <a:rPr lang="en-US" altLang="en-US" dirty="0"/>
              <a:t>If defendant fails to appear or provide good cause,  the court should enter a judgment of </a:t>
            </a:r>
            <a:r>
              <a:rPr lang="en-US" altLang="en-US" b="1" dirty="0"/>
              <a:t>conviction</a:t>
            </a:r>
            <a:r>
              <a:rPr lang="en-US" altLang="en-US" dirty="0"/>
              <a:t> and may assess a fine.</a:t>
            </a:r>
          </a:p>
          <a:p>
            <a:pPr lvl="2"/>
            <a:r>
              <a:rPr lang="en-US" altLang="en-US" sz="2400" dirty="0"/>
              <a:t>If defendant already paid court costs, they don’t have to pay them again.</a:t>
            </a:r>
          </a:p>
        </p:txBody>
      </p:sp>
    </p:spTree>
    <p:custDataLst>
      <p:tags r:id="rId1"/>
    </p:custDataLst>
    <p:extLst>
      <p:ext uri="{BB962C8B-B14F-4D97-AF65-F5344CB8AC3E}">
        <p14:creationId xmlns:p14="http://schemas.microsoft.com/office/powerpoint/2010/main" val="31723944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451579" y="804519"/>
            <a:ext cx="9603275" cy="1049235"/>
          </a:xfrm>
        </p:spPr>
        <p:txBody>
          <a:bodyPr>
            <a:normAutofit/>
          </a:bodyPr>
          <a:lstStyle/>
          <a:p>
            <a:pPr algn="ctr"/>
            <a:r>
              <a:rPr lang="en-US" sz="4000" dirty="0"/>
              <a:t>show cause hearing</a:t>
            </a:r>
          </a:p>
        </p:txBody>
      </p:sp>
      <p:sp>
        <p:nvSpPr>
          <p:cNvPr id="84995" name="Rectangle 3"/>
          <p:cNvSpPr>
            <a:spLocks noGrp="1" noChangeArrowheads="1"/>
          </p:cNvSpPr>
          <p:nvPr>
            <p:ph idx="1"/>
          </p:nvPr>
        </p:nvSpPr>
        <p:spPr>
          <a:xfrm>
            <a:off x="1141413" y="1853754"/>
            <a:ext cx="9905998" cy="4396733"/>
          </a:xfrm>
        </p:spPr>
        <p:txBody>
          <a:bodyPr>
            <a:normAutofit/>
          </a:bodyPr>
          <a:lstStyle/>
          <a:p>
            <a:r>
              <a:rPr lang="en-US" altLang="en-US" sz="2800" b="1" dirty="0"/>
              <a:t>Do not </a:t>
            </a:r>
            <a:r>
              <a:rPr lang="en-US" altLang="en-US" sz="2800" dirty="0"/>
              <a:t>charge the defendant with FTA or VPTA, or report them to OMNI, if they no-show for the show cause hearing. </a:t>
            </a:r>
          </a:p>
          <a:p>
            <a:endParaRPr lang="en-US" altLang="en-US" sz="500" dirty="0"/>
          </a:p>
          <a:p>
            <a:pPr lvl="1"/>
            <a:r>
              <a:rPr lang="en-US" altLang="en-US" dirty="0"/>
              <a:t>The defendant appeared in the case by pleading guilty or nolo.</a:t>
            </a:r>
          </a:p>
          <a:p>
            <a:pPr lvl="1"/>
            <a:endParaRPr lang="en-US" altLang="en-US" sz="500" dirty="0"/>
          </a:p>
          <a:p>
            <a:pPr lvl="1"/>
            <a:r>
              <a:rPr lang="en-US" altLang="en-US" dirty="0"/>
              <a:t>If the defendant is convicted and subsequently fails to satisfy the judgment, the court may enforce the judgment as usual (discussed below).</a:t>
            </a:r>
          </a:p>
          <a:p>
            <a:pPr marL="457200" lvl="1" indent="0">
              <a:buNone/>
            </a:pPr>
            <a:endParaRPr lang="en-US" altLang="en-US" sz="2400" dirty="0"/>
          </a:p>
        </p:txBody>
      </p:sp>
    </p:spTree>
    <p:custDataLst>
      <p:tags r:id="rId1"/>
    </p:custDataLst>
    <p:extLst>
      <p:ext uri="{BB962C8B-B14F-4D97-AF65-F5344CB8AC3E}">
        <p14:creationId xmlns:p14="http://schemas.microsoft.com/office/powerpoint/2010/main" val="418317655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399F5-6447-4229-B95E-CFB1D2E98316}"/>
              </a:ext>
            </a:extLst>
          </p:cNvPr>
          <p:cNvSpPr>
            <a:spLocks noGrp="1"/>
          </p:cNvSpPr>
          <p:nvPr>
            <p:ph type="title"/>
          </p:nvPr>
        </p:nvSpPr>
        <p:spPr/>
        <p:txBody>
          <a:bodyPr/>
          <a:lstStyle/>
          <a:p>
            <a:r>
              <a:rPr lang="en-US" dirty="0"/>
              <a:t>Break Out group Discussion</a:t>
            </a:r>
            <a:br>
              <a:rPr lang="en-US" dirty="0"/>
            </a:br>
            <a:r>
              <a:rPr lang="en-US" dirty="0"/>
              <a:t>(5 minutes)</a:t>
            </a:r>
          </a:p>
        </p:txBody>
      </p:sp>
      <p:sp>
        <p:nvSpPr>
          <p:cNvPr id="3" name="Content Placeholder 2">
            <a:extLst>
              <a:ext uri="{FF2B5EF4-FFF2-40B4-BE49-F238E27FC236}">
                <a16:creationId xmlns:a16="http://schemas.microsoft.com/office/drawing/2014/main" id="{C46E8FF4-13D2-4204-A6B1-7706753D45AE}"/>
              </a:ext>
            </a:extLst>
          </p:cNvPr>
          <p:cNvSpPr>
            <a:spLocks noGrp="1"/>
          </p:cNvSpPr>
          <p:nvPr>
            <p:ph idx="1"/>
          </p:nvPr>
        </p:nvSpPr>
        <p:spPr/>
        <p:txBody>
          <a:bodyPr>
            <a:normAutofit/>
          </a:bodyPr>
          <a:lstStyle/>
          <a:p>
            <a:pPr marL="0" indent="0">
              <a:buNone/>
            </a:pPr>
            <a:r>
              <a:rPr lang="en-US" dirty="0"/>
              <a:t>	Using the DSC Flowchart, decide what to do in the following scenarios: </a:t>
            </a:r>
          </a:p>
          <a:p>
            <a:pPr marL="457200" lvl="1" indent="0">
              <a:buNone/>
            </a:pPr>
            <a:r>
              <a:rPr lang="en-US" dirty="0"/>
              <a:t>	1. Sam gets a speeding ticket for going 50 mph in a 35 mph zone. He completed a DSC 11 ½ months before the date of his current offense. Is he eligible for mandatory DSC? If not, may the court allow him to take DSC anyway? If so, what is the difference in what he may have to pay?</a:t>
            </a:r>
          </a:p>
        </p:txBody>
      </p:sp>
    </p:spTree>
    <p:extLst>
      <p:ext uri="{BB962C8B-B14F-4D97-AF65-F5344CB8AC3E}">
        <p14:creationId xmlns:p14="http://schemas.microsoft.com/office/powerpoint/2010/main" val="3908464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31A11-BACD-44D7-AD89-871FC78F8A08}"/>
              </a:ext>
            </a:extLst>
          </p:cNvPr>
          <p:cNvSpPr>
            <a:spLocks noGrp="1"/>
          </p:cNvSpPr>
          <p:nvPr>
            <p:ph type="title"/>
          </p:nvPr>
        </p:nvSpPr>
        <p:spPr/>
        <p:txBody>
          <a:bodyPr/>
          <a:lstStyle/>
          <a:p>
            <a:r>
              <a:rPr lang="en-US" dirty="0"/>
              <a:t>How Does a Criminal Case Start?</a:t>
            </a:r>
          </a:p>
        </p:txBody>
      </p:sp>
      <p:sp>
        <p:nvSpPr>
          <p:cNvPr id="3" name="Content Placeholder 2">
            <a:extLst>
              <a:ext uri="{FF2B5EF4-FFF2-40B4-BE49-F238E27FC236}">
                <a16:creationId xmlns:a16="http://schemas.microsoft.com/office/drawing/2014/main" id="{B09D057C-9F3F-49C3-9EF6-75BE4135EA30}"/>
              </a:ext>
            </a:extLst>
          </p:cNvPr>
          <p:cNvSpPr>
            <a:spLocks noGrp="1"/>
          </p:cNvSpPr>
          <p:nvPr>
            <p:ph idx="1"/>
          </p:nvPr>
        </p:nvSpPr>
        <p:spPr>
          <a:xfrm>
            <a:off x="1729945" y="1719743"/>
            <a:ext cx="8509687" cy="4932727"/>
          </a:xfrm>
        </p:spPr>
        <p:txBody>
          <a:bodyPr>
            <a:normAutofit/>
          </a:bodyPr>
          <a:lstStyle/>
          <a:p>
            <a:r>
              <a:rPr lang="en-US" dirty="0"/>
              <a:t>The duplicate copy of the citation “serves as a complaint to which the defendant may plead guilty, not guilty or nolo contendere.”</a:t>
            </a:r>
          </a:p>
          <a:p>
            <a:pPr marL="457200" lvl="1" indent="0">
              <a:buNone/>
            </a:pPr>
            <a:r>
              <a:rPr lang="en-US" dirty="0"/>
              <a:t>	</a:t>
            </a:r>
            <a:r>
              <a:rPr lang="en-US" sz="2400" dirty="0"/>
              <a:t>-- Art. 27.14(d), CCP</a:t>
            </a:r>
          </a:p>
        </p:txBody>
      </p:sp>
    </p:spTree>
    <p:extLst>
      <p:ext uri="{BB962C8B-B14F-4D97-AF65-F5344CB8AC3E}">
        <p14:creationId xmlns:p14="http://schemas.microsoft.com/office/powerpoint/2010/main" val="86870654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399F5-6447-4229-B95E-CFB1D2E98316}"/>
              </a:ext>
            </a:extLst>
          </p:cNvPr>
          <p:cNvSpPr>
            <a:spLocks noGrp="1"/>
          </p:cNvSpPr>
          <p:nvPr>
            <p:ph type="title"/>
          </p:nvPr>
        </p:nvSpPr>
        <p:spPr/>
        <p:txBody>
          <a:bodyPr/>
          <a:lstStyle/>
          <a:p>
            <a:r>
              <a:rPr lang="en-US" dirty="0"/>
              <a:t>Break Out group Discussion</a:t>
            </a:r>
            <a:br>
              <a:rPr lang="en-US" dirty="0"/>
            </a:br>
            <a:r>
              <a:rPr lang="en-US" dirty="0"/>
              <a:t>(5 minutes)</a:t>
            </a:r>
          </a:p>
        </p:txBody>
      </p:sp>
      <p:sp>
        <p:nvSpPr>
          <p:cNvPr id="3" name="Content Placeholder 2">
            <a:extLst>
              <a:ext uri="{FF2B5EF4-FFF2-40B4-BE49-F238E27FC236}">
                <a16:creationId xmlns:a16="http://schemas.microsoft.com/office/drawing/2014/main" id="{C46E8FF4-13D2-4204-A6B1-7706753D45AE}"/>
              </a:ext>
            </a:extLst>
          </p:cNvPr>
          <p:cNvSpPr>
            <a:spLocks noGrp="1"/>
          </p:cNvSpPr>
          <p:nvPr>
            <p:ph idx="1"/>
          </p:nvPr>
        </p:nvSpPr>
        <p:spPr>
          <a:xfrm>
            <a:off x="913795" y="2096064"/>
            <a:ext cx="10353762" cy="4761936"/>
          </a:xfrm>
        </p:spPr>
        <p:txBody>
          <a:bodyPr>
            <a:normAutofit/>
          </a:bodyPr>
          <a:lstStyle/>
          <a:p>
            <a:pPr marL="457200" lvl="1" indent="0">
              <a:buNone/>
            </a:pPr>
            <a:r>
              <a:rPr lang="en-US" dirty="0"/>
              <a:t>	2. Jane requests DSC dismissal on her appearance date, which is Dec. 10. The date of the offense was Oct. 20 and she got a CDL on Nov. 15. Is she eligible for DSC?</a:t>
            </a:r>
          </a:p>
          <a:p>
            <a:pPr marL="457200" lvl="1" indent="0">
              <a:buNone/>
            </a:pPr>
            <a:r>
              <a:rPr lang="en-US" dirty="0"/>
              <a:t>	3. Harold requests DSC for a  speeding ticket. He has an Alabama driver’s license. He is not a service member or a dependent of a service member.  Is he eligible for DSC?</a:t>
            </a:r>
          </a:p>
          <a:p>
            <a:pPr marL="457200" lvl="1" indent="0">
              <a:buNone/>
            </a:pPr>
            <a:r>
              <a:rPr lang="en-US" dirty="0"/>
              <a:t>	4. Louise is charged with speeding in a school zone (33 mph in a 20 mph zone). Is she eligible for DSC? </a:t>
            </a:r>
          </a:p>
          <a:p>
            <a:pPr marL="457200" lvl="1" indent="0">
              <a:buNone/>
            </a:pPr>
            <a:r>
              <a:rPr lang="en-US" dirty="0"/>
              <a:t>	</a:t>
            </a:r>
          </a:p>
          <a:p>
            <a:pPr marL="457200" lvl="1" indent="0">
              <a:buNone/>
            </a:pPr>
            <a:endParaRPr lang="en-US" dirty="0"/>
          </a:p>
          <a:p>
            <a:pPr lvl="1"/>
            <a:endParaRPr lang="en-US" dirty="0"/>
          </a:p>
        </p:txBody>
      </p:sp>
    </p:spTree>
    <p:extLst>
      <p:ext uri="{BB962C8B-B14F-4D97-AF65-F5344CB8AC3E}">
        <p14:creationId xmlns:p14="http://schemas.microsoft.com/office/powerpoint/2010/main" val="327133954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CAF4F2-396D-4935-8E61-54D1CA8E455F}"/>
              </a:ext>
            </a:extLst>
          </p:cNvPr>
          <p:cNvSpPr>
            <a:spLocks noGrp="1"/>
          </p:cNvSpPr>
          <p:nvPr>
            <p:ph type="title"/>
          </p:nvPr>
        </p:nvSpPr>
        <p:spPr>
          <a:xfrm>
            <a:off x="1452616" y="962902"/>
            <a:ext cx="4176384" cy="2380828"/>
          </a:xfrm>
        </p:spPr>
        <p:txBody>
          <a:bodyPr vert="horz" lIns="91440" tIns="45720" rIns="91440" bIns="0" rtlCol="0" anchor="b">
            <a:normAutofit/>
          </a:bodyPr>
          <a:lstStyle/>
          <a:p>
            <a:r>
              <a:rPr lang="en-US" sz="4000" dirty="0"/>
              <a:t>Deferred disposition</a:t>
            </a:r>
          </a:p>
        </p:txBody>
      </p:sp>
    </p:spTree>
    <p:extLst>
      <p:ext uri="{BB962C8B-B14F-4D97-AF65-F5344CB8AC3E}">
        <p14:creationId xmlns:p14="http://schemas.microsoft.com/office/powerpoint/2010/main" val="121686451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1451579" y="641685"/>
            <a:ext cx="9603275" cy="1212070"/>
          </a:xfrm>
        </p:spPr>
        <p:txBody>
          <a:bodyPr>
            <a:normAutofit fontScale="90000"/>
          </a:bodyPr>
          <a:lstStyle/>
          <a:p>
            <a:pPr algn="ctr"/>
            <a:r>
              <a:rPr lang="en-US" altLang="en-US" dirty="0"/>
              <a:t>Deferred Disposition</a:t>
            </a:r>
            <a:br>
              <a:rPr lang="en-US" altLang="en-US" dirty="0"/>
            </a:br>
            <a:endParaRPr lang="en-US" altLang="en-US" dirty="0"/>
          </a:p>
        </p:txBody>
      </p:sp>
      <p:sp>
        <p:nvSpPr>
          <p:cNvPr id="87043" name="Rectangle 3"/>
          <p:cNvSpPr>
            <a:spLocks noGrp="1" noChangeArrowheads="1"/>
          </p:cNvSpPr>
          <p:nvPr>
            <p:ph idx="1"/>
          </p:nvPr>
        </p:nvSpPr>
        <p:spPr/>
        <p:txBody>
          <a:bodyPr>
            <a:normAutofit/>
          </a:bodyPr>
          <a:lstStyle/>
          <a:p>
            <a:r>
              <a:rPr lang="en-US" altLang="en-US" dirty="0"/>
              <a:t>Deferred disposition is a process where the court </a:t>
            </a:r>
            <a:r>
              <a:rPr lang="en-US" altLang="en-US" b="1" dirty="0"/>
              <a:t>dismisses</a:t>
            </a:r>
            <a:r>
              <a:rPr lang="en-US" altLang="en-US" dirty="0"/>
              <a:t> a criminal case when the defendant complies with conditions that the court orders.</a:t>
            </a:r>
          </a:p>
          <a:p>
            <a:pPr marL="0" indent="0">
              <a:buNone/>
            </a:pPr>
            <a:r>
              <a:rPr lang="en-US" altLang="en-US" dirty="0"/>
              <a:t>	</a:t>
            </a:r>
            <a:r>
              <a:rPr lang="en-US" altLang="en-US" sz="2000" dirty="0"/>
              <a:t>-- Art. 45.501, Code of Criminal Procedure</a:t>
            </a:r>
          </a:p>
        </p:txBody>
      </p:sp>
    </p:spTree>
    <p:custDataLst>
      <p:tags r:id="rId1"/>
    </p:custDataLst>
    <p:extLst>
      <p:ext uri="{BB962C8B-B14F-4D97-AF65-F5344CB8AC3E}">
        <p14:creationId xmlns:p14="http://schemas.microsoft.com/office/powerpoint/2010/main" val="88035428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normAutofit/>
          </a:bodyPr>
          <a:lstStyle/>
          <a:p>
            <a:pPr algn="ctr"/>
            <a:r>
              <a:rPr lang="en-US" altLang="en-US" sz="4000" dirty="0"/>
              <a:t>Broad discretion</a:t>
            </a:r>
          </a:p>
        </p:txBody>
      </p:sp>
      <p:sp>
        <p:nvSpPr>
          <p:cNvPr id="87043" name="Rectangle 3"/>
          <p:cNvSpPr>
            <a:spLocks noGrp="1" noChangeArrowheads="1"/>
          </p:cNvSpPr>
          <p:nvPr>
            <p:ph idx="1"/>
          </p:nvPr>
        </p:nvSpPr>
        <p:spPr>
          <a:xfrm>
            <a:off x="1347669" y="2036513"/>
            <a:ext cx="9988813" cy="4276364"/>
          </a:xfrm>
        </p:spPr>
        <p:txBody>
          <a:bodyPr>
            <a:normAutofit/>
          </a:bodyPr>
          <a:lstStyle/>
          <a:p>
            <a:r>
              <a:rPr lang="en-US" altLang="en-US" dirty="0"/>
              <a:t>Courts generally have very broad discretion on whether or not to allow a defendant the option of deferred disposition. </a:t>
            </a:r>
          </a:p>
          <a:p>
            <a:r>
              <a:rPr lang="en-US" altLang="en-US" dirty="0"/>
              <a:t>Unlike DSC dismissal, a defendant generally does not have a </a:t>
            </a:r>
            <a:r>
              <a:rPr lang="en-US" altLang="en-US" b="1" dirty="0"/>
              <a:t>right</a:t>
            </a:r>
            <a:r>
              <a:rPr lang="en-US" altLang="en-US" dirty="0"/>
              <a:t> to a deferred disposition; it is just up to the judge.</a:t>
            </a:r>
          </a:p>
        </p:txBody>
      </p:sp>
    </p:spTree>
    <p:custDataLst>
      <p:tags r:id="rId1"/>
    </p:custDataLst>
    <p:extLst>
      <p:ext uri="{BB962C8B-B14F-4D97-AF65-F5344CB8AC3E}">
        <p14:creationId xmlns:p14="http://schemas.microsoft.com/office/powerpoint/2010/main" val="213460192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normAutofit/>
          </a:bodyPr>
          <a:lstStyle/>
          <a:p>
            <a:pPr algn="ctr"/>
            <a:r>
              <a:rPr lang="en-US" altLang="en-US" sz="4000" dirty="0"/>
              <a:t>What offenses are eligible</a:t>
            </a:r>
          </a:p>
        </p:txBody>
      </p:sp>
      <p:sp>
        <p:nvSpPr>
          <p:cNvPr id="87043" name="Rectangle 3"/>
          <p:cNvSpPr>
            <a:spLocks noGrp="1" noChangeArrowheads="1"/>
          </p:cNvSpPr>
          <p:nvPr>
            <p:ph idx="1"/>
          </p:nvPr>
        </p:nvSpPr>
        <p:spPr>
          <a:xfrm>
            <a:off x="1257300" y="1853753"/>
            <a:ext cx="10353761" cy="4916323"/>
          </a:xfrm>
        </p:spPr>
        <p:txBody>
          <a:bodyPr>
            <a:normAutofit/>
          </a:bodyPr>
          <a:lstStyle/>
          <a:p>
            <a:r>
              <a:rPr lang="en-US" altLang="en-US" dirty="0"/>
              <a:t>Any offense </a:t>
            </a:r>
            <a:r>
              <a:rPr lang="en-US" altLang="en-US" b="1" dirty="0"/>
              <a:t>may</a:t>
            </a:r>
            <a:r>
              <a:rPr lang="en-US" altLang="en-US" dirty="0"/>
              <a:t> be deferred EXCEPT:</a:t>
            </a:r>
          </a:p>
          <a:p>
            <a:pPr lvl="1"/>
            <a:r>
              <a:rPr lang="en-US" altLang="en-US" dirty="0"/>
              <a:t>Offense </a:t>
            </a:r>
            <a:r>
              <a:rPr lang="en-US" altLang="en-US" b="1" dirty="0"/>
              <a:t>relating to motor vehicle control </a:t>
            </a:r>
            <a:r>
              <a:rPr lang="en-US" altLang="en-US" dirty="0"/>
              <a:t>committed by a person holding a CDL or who held a CDL at time of the offense.</a:t>
            </a:r>
          </a:p>
          <a:p>
            <a:pPr lvl="2"/>
            <a:r>
              <a:rPr lang="en-US" altLang="en-US" sz="2200" dirty="0"/>
              <a:t>See page 42 of the Criminal </a:t>
            </a:r>
            <a:r>
              <a:rPr lang="en-US" altLang="en-US" sz="2200" dirty="0" err="1"/>
              <a:t>Deskbook</a:t>
            </a:r>
            <a:r>
              <a:rPr lang="en-US" altLang="en-US" sz="2200" dirty="0"/>
              <a:t> for more information on what “motor vehicle control” means</a:t>
            </a:r>
          </a:p>
          <a:p>
            <a:pPr lvl="1"/>
            <a:endParaRPr lang="en-US" altLang="en-US" sz="1000" dirty="0"/>
          </a:p>
          <a:p>
            <a:pPr lvl="1"/>
            <a:r>
              <a:rPr lang="en-US" altLang="en-US" b="1" dirty="0"/>
              <a:t>Rules of the Road </a:t>
            </a:r>
            <a:r>
              <a:rPr lang="en-US" altLang="en-US" dirty="0"/>
              <a:t>offense that occurs in a </a:t>
            </a:r>
            <a:r>
              <a:rPr lang="en-US" altLang="en-US" b="1" dirty="0"/>
              <a:t>work zone </a:t>
            </a:r>
            <a:r>
              <a:rPr lang="en-US" altLang="en-US" dirty="0"/>
              <a:t>with workers present.</a:t>
            </a:r>
          </a:p>
          <a:p>
            <a:pPr lvl="2"/>
            <a:r>
              <a:rPr lang="en-US" altLang="en-US" sz="2000" b="1" dirty="0"/>
              <a:t>Exception:</a:t>
            </a:r>
            <a:r>
              <a:rPr lang="en-US" altLang="en-US" sz="2000" dirty="0"/>
              <a:t> seat belt or child safety seat offenses may be deferred even if committed in a work zone with workers present.</a:t>
            </a:r>
          </a:p>
          <a:p>
            <a:pPr marL="457200" lvl="1" indent="0">
              <a:buNone/>
            </a:pPr>
            <a:endParaRPr lang="en-US" altLang="en-US" dirty="0"/>
          </a:p>
        </p:txBody>
      </p:sp>
    </p:spTree>
    <p:custDataLst>
      <p:tags r:id="rId1"/>
    </p:custDataLst>
    <p:extLst>
      <p:ext uri="{BB962C8B-B14F-4D97-AF65-F5344CB8AC3E}">
        <p14:creationId xmlns:p14="http://schemas.microsoft.com/office/powerpoint/2010/main" val="1114151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Title 1"/>
          <p:cNvSpPr>
            <a:spLocks noGrp="1"/>
          </p:cNvSpPr>
          <p:nvPr>
            <p:ph type="title"/>
          </p:nvPr>
        </p:nvSpPr>
        <p:spPr/>
        <p:txBody>
          <a:bodyPr>
            <a:normAutofit/>
          </a:bodyPr>
          <a:lstStyle/>
          <a:p>
            <a:pPr algn="ctr"/>
            <a:r>
              <a:rPr lang="en-US" altLang="en-US" sz="4000" dirty="0"/>
              <a:t>Fees &amp; costs</a:t>
            </a:r>
          </a:p>
        </p:txBody>
      </p:sp>
      <p:sp>
        <p:nvSpPr>
          <p:cNvPr id="88067" name="Content Placeholder 2"/>
          <p:cNvSpPr>
            <a:spLocks noGrp="1"/>
          </p:cNvSpPr>
          <p:nvPr>
            <p:ph idx="1"/>
          </p:nvPr>
        </p:nvSpPr>
        <p:spPr>
          <a:xfrm>
            <a:off x="1451578" y="2140422"/>
            <a:ext cx="9603275" cy="4207624"/>
          </a:xfrm>
        </p:spPr>
        <p:txBody>
          <a:bodyPr>
            <a:normAutofit/>
          </a:bodyPr>
          <a:lstStyle/>
          <a:p>
            <a:r>
              <a:rPr lang="en-US" altLang="en-US" dirty="0"/>
              <a:t>All court costs </a:t>
            </a:r>
            <a:r>
              <a:rPr lang="en-US" altLang="en-US" b="1" dirty="0"/>
              <a:t>may</a:t>
            </a:r>
            <a:r>
              <a:rPr lang="en-US" altLang="en-US" dirty="0"/>
              <a:t> be required to be paid when the defendant enters the plea.  The judge </a:t>
            </a:r>
            <a:r>
              <a:rPr lang="en-US" altLang="en-US" b="1" dirty="0"/>
              <a:t>may</a:t>
            </a:r>
            <a:r>
              <a:rPr lang="en-US" altLang="en-US" dirty="0"/>
              <a:t> allow the defendant to enter into a payment plan or waive court costs if the person is unable to pay them. </a:t>
            </a:r>
          </a:p>
          <a:p>
            <a:pPr marL="0" indent="0">
              <a:buNone/>
            </a:pPr>
            <a:endParaRPr lang="en-US" altLang="en-US" dirty="0"/>
          </a:p>
        </p:txBody>
      </p:sp>
    </p:spTree>
    <p:custDataLst>
      <p:tags r:id="rId1"/>
    </p:custDataLst>
    <p:extLst>
      <p:ext uri="{BB962C8B-B14F-4D97-AF65-F5344CB8AC3E}">
        <p14:creationId xmlns:p14="http://schemas.microsoft.com/office/powerpoint/2010/main" val="253106771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Title 1"/>
          <p:cNvSpPr>
            <a:spLocks noGrp="1"/>
          </p:cNvSpPr>
          <p:nvPr>
            <p:ph type="title"/>
          </p:nvPr>
        </p:nvSpPr>
        <p:spPr/>
        <p:txBody>
          <a:bodyPr>
            <a:normAutofit/>
          </a:bodyPr>
          <a:lstStyle/>
          <a:p>
            <a:pPr algn="ctr"/>
            <a:r>
              <a:rPr lang="en-US" altLang="en-US" sz="4000" dirty="0"/>
              <a:t>fees &amp; costs</a:t>
            </a:r>
          </a:p>
        </p:txBody>
      </p:sp>
      <p:sp>
        <p:nvSpPr>
          <p:cNvPr id="88067" name="Content Placeholder 2"/>
          <p:cNvSpPr>
            <a:spLocks noGrp="1"/>
          </p:cNvSpPr>
          <p:nvPr>
            <p:ph idx="1"/>
          </p:nvPr>
        </p:nvSpPr>
        <p:spPr>
          <a:xfrm>
            <a:off x="1049482" y="2015731"/>
            <a:ext cx="10353761" cy="4037749"/>
          </a:xfrm>
        </p:spPr>
        <p:txBody>
          <a:bodyPr>
            <a:normAutofit/>
          </a:bodyPr>
          <a:lstStyle/>
          <a:p>
            <a:r>
              <a:rPr lang="en-US" altLang="en-US" dirty="0"/>
              <a:t>In addition to court costs, the court may charge a </a:t>
            </a:r>
            <a:r>
              <a:rPr lang="en-US" altLang="en-US" b="1" dirty="0"/>
              <a:t>“fine</a:t>
            </a:r>
            <a:r>
              <a:rPr lang="en-US" altLang="en-US" dirty="0"/>
              <a:t>.” </a:t>
            </a:r>
            <a:endParaRPr lang="en-US" altLang="en-US" b="1" dirty="0"/>
          </a:p>
          <a:p>
            <a:endParaRPr lang="en-US" altLang="en-US" sz="1200" dirty="0"/>
          </a:p>
          <a:p>
            <a:r>
              <a:rPr lang="en-US" altLang="en-US" dirty="0"/>
              <a:t>This initial fine </a:t>
            </a:r>
            <a:r>
              <a:rPr lang="en-US" altLang="en-US" b="1" dirty="0"/>
              <a:t>must not </a:t>
            </a:r>
            <a:r>
              <a:rPr lang="en-US" altLang="en-US" dirty="0"/>
              <a:t>exceed the maximum fine for the offense.</a:t>
            </a:r>
          </a:p>
          <a:p>
            <a:pPr lvl="1"/>
            <a:r>
              <a:rPr lang="en-US" altLang="en-US" dirty="0"/>
              <a:t>For example, the maximum fine for speeding is $200.  You can impose an initial fine of up to $200 + court costs to defer a speeding case. There </a:t>
            </a:r>
            <a:r>
              <a:rPr lang="en-US" altLang="en-US" b="1" dirty="0"/>
              <a:t>must not</a:t>
            </a:r>
            <a:r>
              <a:rPr lang="en-US" altLang="en-US" dirty="0"/>
              <a:t> be any additional fee on top of this.</a:t>
            </a:r>
          </a:p>
        </p:txBody>
      </p:sp>
    </p:spTree>
    <p:custDataLst>
      <p:tags r:id="rId1"/>
    </p:custDataLst>
    <p:extLst>
      <p:ext uri="{BB962C8B-B14F-4D97-AF65-F5344CB8AC3E}">
        <p14:creationId xmlns:p14="http://schemas.microsoft.com/office/powerpoint/2010/main" val="54074626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37F28-73A7-43F6-9B09-C95CBB35DAB9}"/>
              </a:ext>
            </a:extLst>
          </p:cNvPr>
          <p:cNvSpPr>
            <a:spLocks noGrp="1"/>
          </p:cNvSpPr>
          <p:nvPr>
            <p:ph type="title"/>
          </p:nvPr>
        </p:nvSpPr>
        <p:spPr/>
        <p:txBody>
          <a:bodyPr>
            <a:normAutofit/>
          </a:bodyPr>
          <a:lstStyle/>
          <a:p>
            <a:pPr algn="ctr"/>
            <a:r>
              <a:rPr lang="en-US" dirty="0"/>
              <a:t>Time Payment </a:t>
            </a:r>
            <a:br>
              <a:rPr lang="en-US" dirty="0"/>
            </a:br>
            <a:r>
              <a:rPr lang="en-US" dirty="0"/>
              <a:t>Reimbursement Fee </a:t>
            </a:r>
          </a:p>
        </p:txBody>
      </p:sp>
      <p:sp>
        <p:nvSpPr>
          <p:cNvPr id="3" name="Content Placeholder 2">
            <a:extLst>
              <a:ext uri="{FF2B5EF4-FFF2-40B4-BE49-F238E27FC236}">
                <a16:creationId xmlns:a16="http://schemas.microsoft.com/office/drawing/2014/main" id="{413573A2-4414-4779-9BDD-D01F9E41E16D}"/>
              </a:ext>
            </a:extLst>
          </p:cNvPr>
          <p:cNvSpPr>
            <a:spLocks noGrp="1"/>
          </p:cNvSpPr>
          <p:nvPr>
            <p:ph idx="1"/>
          </p:nvPr>
        </p:nvSpPr>
        <p:spPr>
          <a:xfrm>
            <a:off x="913794" y="2096064"/>
            <a:ext cx="10560167" cy="4152336"/>
          </a:xfrm>
        </p:spPr>
        <p:txBody>
          <a:bodyPr>
            <a:normAutofit/>
          </a:bodyPr>
          <a:lstStyle/>
          <a:p>
            <a:r>
              <a:rPr lang="en-US" altLang="en-US" dirty="0"/>
              <a:t>If any portion of the fine or court costs are paid more than 30 days after the order to pay them, the $15 </a:t>
            </a:r>
            <a:r>
              <a:rPr lang="en-US" altLang="en-US" b="1" dirty="0"/>
              <a:t>Time Payment Reimbursement Fee</a:t>
            </a:r>
            <a:r>
              <a:rPr lang="en-US" altLang="en-US" dirty="0"/>
              <a:t> is </a:t>
            </a:r>
            <a:r>
              <a:rPr lang="en-US" altLang="en-US" b="1" dirty="0"/>
              <a:t>assessed</a:t>
            </a:r>
            <a:r>
              <a:rPr lang="en-US" altLang="en-US" dirty="0"/>
              <a:t>.</a:t>
            </a:r>
          </a:p>
          <a:p>
            <a:endParaRPr lang="en-US" dirty="0"/>
          </a:p>
        </p:txBody>
      </p:sp>
    </p:spTree>
    <p:extLst>
      <p:ext uri="{BB962C8B-B14F-4D97-AF65-F5344CB8AC3E}">
        <p14:creationId xmlns:p14="http://schemas.microsoft.com/office/powerpoint/2010/main" val="264060681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normAutofit/>
          </a:bodyPr>
          <a:lstStyle/>
          <a:p>
            <a:pPr algn="ctr"/>
            <a:r>
              <a:rPr lang="en-US" altLang="en-US" sz="4000" dirty="0"/>
              <a:t>Conditions</a:t>
            </a:r>
          </a:p>
        </p:txBody>
      </p:sp>
      <p:sp>
        <p:nvSpPr>
          <p:cNvPr id="87043" name="Rectangle 3"/>
          <p:cNvSpPr>
            <a:spLocks noGrp="1" noChangeArrowheads="1"/>
          </p:cNvSpPr>
          <p:nvPr>
            <p:ph idx="1"/>
          </p:nvPr>
        </p:nvSpPr>
        <p:spPr>
          <a:xfrm>
            <a:off x="616037" y="1885178"/>
            <a:ext cx="11274357" cy="4638713"/>
          </a:xfrm>
        </p:spPr>
        <p:txBody>
          <a:bodyPr>
            <a:normAutofit/>
          </a:bodyPr>
          <a:lstStyle/>
          <a:p>
            <a:r>
              <a:rPr lang="en-US" altLang="en-US" sz="3400" dirty="0"/>
              <a:t>The judge gives </a:t>
            </a:r>
            <a:r>
              <a:rPr lang="en-US" altLang="en-US" sz="3400" b="1" dirty="0"/>
              <a:t>conditions</a:t>
            </a:r>
            <a:r>
              <a:rPr lang="en-US" altLang="en-US" sz="3400" dirty="0"/>
              <a:t> to the defendant. If the defendant complies with all the conditions, then the case is </a:t>
            </a:r>
            <a:r>
              <a:rPr lang="en-US" altLang="en-US" sz="3400" b="1" dirty="0"/>
              <a:t>dismissed.</a:t>
            </a:r>
          </a:p>
          <a:p>
            <a:r>
              <a:rPr lang="en-US" altLang="en-US" sz="3400" dirty="0"/>
              <a:t>The law gives the judge a list of possible conditions PLUS a catch-all of “any other </a:t>
            </a:r>
            <a:r>
              <a:rPr lang="en-US" altLang="en-US" sz="3400" u="sng" dirty="0"/>
              <a:t>reasonable</a:t>
            </a:r>
            <a:r>
              <a:rPr lang="en-US" altLang="en-US" sz="3400" dirty="0"/>
              <a:t> condition” so the judge has </a:t>
            </a:r>
            <a:r>
              <a:rPr lang="en-US" altLang="en-US" sz="3400" b="1" dirty="0"/>
              <a:t>broad discretion</a:t>
            </a:r>
            <a:r>
              <a:rPr lang="en-US" altLang="en-US" sz="3400" b="1" dirty="0">
                <a:solidFill>
                  <a:srgbClr val="C00000"/>
                </a:solidFill>
              </a:rPr>
              <a:t> </a:t>
            </a:r>
            <a:r>
              <a:rPr lang="en-US" altLang="en-US" sz="3400" dirty="0"/>
              <a:t>in what to require.</a:t>
            </a:r>
          </a:p>
          <a:p>
            <a:pPr lvl="1"/>
            <a:r>
              <a:rPr lang="en-US" altLang="en-US" dirty="0"/>
              <a:t>See page 46 - 47 of the Criminal </a:t>
            </a:r>
            <a:r>
              <a:rPr lang="en-US" altLang="en-US" dirty="0" err="1"/>
              <a:t>Deskbook</a:t>
            </a:r>
            <a:r>
              <a:rPr lang="en-US" altLang="en-US" dirty="0"/>
              <a:t> for mandatory conditions in some circumstances.</a:t>
            </a:r>
          </a:p>
        </p:txBody>
      </p:sp>
    </p:spTree>
    <p:custDataLst>
      <p:tags r:id="rId1"/>
    </p:custDataLst>
    <p:extLst>
      <p:ext uri="{BB962C8B-B14F-4D97-AF65-F5344CB8AC3E}">
        <p14:creationId xmlns:p14="http://schemas.microsoft.com/office/powerpoint/2010/main" val="240795599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normAutofit/>
          </a:bodyPr>
          <a:lstStyle/>
          <a:p>
            <a:pPr algn="ctr"/>
            <a:r>
              <a:rPr lang="en-US" altLang="en-US" sz="4000" dirty="0"/>
              <a:t>conditions</a:t>
            </a:r>
          </a:p>
        </p:txBody>
      </p:sp>
      <p:sp>
        <p:nvSpPr>
          <p:cNvPr id="87043" name="Rectangle 3"/>
          <p:cNvSpPr>
            <a:spLocks noGrp="1" noChangeArrowheads="1"/>
          </p:cNvSpPr>
          <p:nvPr>
            <p:ph idx="1"/>
          </p:nvPr>
        </p:nvSpPr>
        <p:spPr>
          <a:xfrm>
            <a:off x="994611" y="1989221"/>
            <a:ext cx="10315073" cy="4064260"/>
          </a:xfrm>
        </p:spPr>
        <p:txBody>
          <a:bodyPr>
            <a:normAutofit/>
          </a:bodyPr>
          <a:lstStyle/>
          <a:p>
            <a:r>
              <a:rPr lang="en-US" altLang="en-US" dirty="0"/>
              <a:t>List includes:</a:t>
            </a:r>
          </a:p>
          <a:p>
            <a:pPr lvl="1"/>
            <a:r>
              <a:rPr lang="en-US" altLang="en-US" dirty="0"/>
              <a:t>Pay restitution to the victim</a:t>
            </a:r>
          </a:p>
          <a:p>
            <a:pPr lvl="1"/>
            <a:r>
              <a:rPr lang="en-US" altLang="en-US" dirty="0"/>
              <a:t>Submit to professional counseling</a:t>
            </a:r>
          </a:p>
          <a:p>
            <a:pPr lvl="1"/>
            <a:r>
              <a:rPr lang="en-US" altLang="en-US" dirty="0"/>
              <a:t>Submit to drug/alcohol testing</a:t>
            </a:r>
          </a:p>
          <a:p>
            <a:pPr lvl="1"/>
            <a:r>
              <a:rPr lang="en-US" altLang="en-US" dirty="0"/>
              <a:t>Submit to psychosocial assessment</a:t>
            </a:r>
          </a:p>
          <a:p>
            <a:pPr lvl="1"/>
            <a:r>
              <a:rPr lang="en-US" altLang="en-US" dirty="0"/>
              <a:t>Participate in drug/alcohol treatment/education program</a:t>
            </a:r>
          </a:p>
          <a:p>
            <a:pPr lvl="1"/>
            <a:r>
              <a:rPr lang="en-US" altLang="en-US" dirty="0"/>
              <a:t>Complete a DSC (but DSC statute rules wouldn’t apply here)</a:t>
            </a:r>
          </a:p>
          <a:p>
            <a:pPr lvl="1"/>
            <a:r>
              <a:rPr lang="en-US" altLang="en-US" dirty="0"/>
              <a:t>Provide proof to the court of compliance with terms of deferral</a:t>
            </a:r>
          </a:p>
        </p:txBody>
      </p:sp>
    </p:spTree>
    <p:custDataLst>
      <p:tags r:id="rId1"/>
    </p:custDataLst>
    <p:extLst>
      <p:ext uri="{BB962C8B-B14F-4D97-AF65-F5344CB8AC3E}">
        <p14:creationId xmlns:p14="http://schemas.microsoft.com/office/powerpoint/2010/main" val="261300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7DAAD-3BB6-4C0C-BB66-94FA024B2AD7}"/>
              </a:ext>
            </a:extLst>
          </p:cNvPr>
          <p:cNvSpPr>
            <a:spLocks noGrp="1"/>
          </p:cNvSpPr>
          <p:nvPr>
            <p:ph type="title"/>
          </p:nvPr>
        </p:nvSpPr>
        <p:spPr>
          <a:xfrm>
            <a:off x="919116" y="103063"/>
            <a:ext cx="10353761" cy="1557957"/>
          </a:xfrm>
        </p:spPr>
        <p:txBody>
          <a:bodyPr>
            <a:normAutofit/>
          </a:bodyPr>
          <a:lstStyle/>
          <a:p>
            <a:r>
              <a:rPr lang="en-US" sz="4400" dirty="0"/>
              <a:t>“NOLO Contendere?”</a:t>
            </a:r>
            <a:br>
              <a:rPr lang="en-US" sz="4400" dirty="0"/>
            </a:br>
            <a:r>
              <a:rPr lang="en-US" sz="4400" dirty="0"/>
              <a:t>(Seriously?)</a:t>
            </a:r>
          </a:p>
        </p:txBody>
      </p:sp>
      <p:sp>
        <p:nvSpPr>
          <p:cNvPr id="3" name="Content Placeholder 2">
            <a:extLst>
              <a:ext uri="{FF2B5EF4-FFF2-40B4-BE49-F238E27FC236}">
                <a16:creationId xmlns:a16="http://schemas.microsoft.com/office/drawing/2014/main" id="{43768DEA-84A1-423E-960A-55E551CC8640}"/>
              </a:ext>
            </a:extLst>
          </p:cNvPr>
          <p:cNvSpPr>
            <a:spLocks noGrp="1"/>
          </p:cNvSpPr>
          <p:nvPr>
            <p:ph idx="1"/>
          </p:nvPr>
        </p:nvSpPr>
        <p:spPr>
          <a:xfrm>
            <a:off x="2067695" y="4908269"/>
            <a:ext cx="8056605" cy="1675630"/>
          </a:xfrm>
        </p:spPr>
        <p:txBody>
          <a:bodyPr>
            <a:normAutofit/>
          </a:bodyPr>
          <a:lstStyle/>
          <a:p>
            <a:pPr marL="0" indent="0" algn="ctr">
              <a:buNone/>
            </a:pPr>
            <a:r>
              <a:rPr lang="en-US" sz="4000" dirty="0"/>
              <a:t>TIME OUT!</a:t>
            </a:r>
          </a:p>
          <a:p>
            <a:pPr marL="457200" lvl="1" indent="0" algn="ctr">
              <a:buNone/>
            </a:pPr>
            <a:r>
              <a:rPr lang="en-US" sz="4000" dirty="0"/>
              <a:t>What does “Nolo” mean?</a:t>
            </a:r>
          </a:p>
        </p:txBody>
      </p:sp>
    </p:spTree>
    <p:extLst>
      <p:ext uri="{BB962C8B-B14F-4D97-AF65-F5344CB8AC3E}">
        <p14:creationId xmlns:p14="http://schemas.microsoft.com/office/powerpoint/2010/main" val="81484133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Contents of Written Order</a:t>
            </a:r>
          </a:p>
        </p:txBody>
      </p:sp>
      <p:sp>
        <p:nvSpPr>
          <p:cNvPr id="3" name="Text Placeholder 2"/>
          <p:cNvSpPr>
            <a:spLocks noGrp="1"/>
          </p:cNvSpPr>
          <p:nvPr>
            <p:ph idx="1"/>
          </p:nvPr>
        </p:nvSpPr>
        <p:spPr>
          <a:xfrm>
            <a:off x="946485" y="1853754"/>
            <a:ext cx="10108370" cy="4199727"/>
          </a:xfrm>
        </p:spPr>
        <p:txBody>
          <a:bodyPr>
            <a:normAutofit/>
          </a:bodyPr>
          <a:lstStyle/>
          <a:p>
            <a:pPr marL="514350" indent="-514350">
              <a:buFont typeface="+mj-lt"/>
              <a:buAutoNum type="arabicPeriod"/>
            </a:pPr>
            <a:r>
              <a:rPr lang="en-US" dirty="0"/>
              <a:t>All terms and conditions with which the defendant is required to comply.</a:t>
            </a:r>
          </a:p>
          <a:p>
            <a:pPr lvl="1"/>
            <a:r>
              <a:rPr lang="en-US" dirty="0"/>
              <a:t>TJCTC recommends including a condition requiring the defendant to demonstrate compliance with the court’s order.</a:t>
            </a:r>
          </a:p>
          <a:p>
            <a:pPr marL="514350" indent="-514350">
              <a:buFont typeface="+mj-lt"/>
              <a:buAutoNum type="arabicPeriod"/>
            </a:pPr>
            <a:r>
              <a:rPr lang="en-US" dirty="0"/>
              <a:t>The amount of the initial fine.</a:t>
            </a:r>
          </a:p>
          <a:p>
            <a:pPr lvl="1"/>
            <a:r>
              <a:rPr lang="en-US" dirty="0"/>
              <a:t>This may not exceed the maximum possible fine for the charged offense.</a:t>
            </a:r>
          </a:p>
        </p:txBody>
      </p:sp>
    </p:spTree>
    <p:custDataLst>
      <p:tags r:id="rId1"/>
    </p:custDataLst>
    <p:extLst>
      <p:ext uri="{BB962C8B-B14F-4D97-AF65-F5344CB8AC3E}">
        <p14:creationId xmlns:p14="http://schemas.microsoft.com/office/powerpoint/2010/main" val="1843825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Contents of Written Order</a:t>
            </a:r>
          </a:p>
        </p:txBody>
      </p:sp>
      <p:sp>
        <p:nvSpPr>
          <p:cNvPr id="3" name="Text Placeholder 2"/>
          <p:cNvSpPr>
            <a:spLocks noGrp="1"/>
          </p:cNvSpPr>
          <p:nvPr>
            <p:ph idx="1"/>
          </p:nvPr>
        </p:nvSpPr>
        <p:spPr>
          <a:xfrm>
            <a:off x="1010654" y="1853754"/>
            <a:ext cx="10234862" cy="4199727"/>
          </a:xfrm>
        </p:spPr>
        <p:txBody>
          <a:bodyPr>
            <a:normAutofit/>
          </a:bodyPr>
          <a:lstStyle/>
          <a:p>
            <a:pPr marL="514350" indent="-514350">
              <a:buFont typeface="+mj-lt"/>
              <a:buAutoNum type="arabicPeriod" startAt="3"/>
            </a:pPr>
            <a:r>
              <a:rPr lang="en-US" dirty="0"/>
              <a:t>The amount of the “fine as punishment for the offense” to be assessed if the defendant is ultimately convicted of the offense.</a:t>
            </a:r>
          </a:p>
          <a:p>
            <a:pPr marL="514350" indent="-514350">
              <a:buFont typeface="+mj-lt"/>
              <a:buAutoNum type="arabicPeriod" startAt="4"/>
            </a:pPr>
            <a:r>
              <a:rPr lang="en-US" dirty="0"/>
              <a:t>A statement indicating whether the defendant is required to pay court costs immediately or “in installments during the defendant’s period of probation.”</a:t>
            </a:r>
          </a:p>
        </p:txBody>
      </p:sp>
    </p:spTree>
    <p:custDataLst>
      <p:tags r:id="rId1"/>
    </p:custDataLst>
    <p:extLst>
      <p:ext uri="{BB962C8B-B14F-4D97-AF65-F5344CB8AC3E}">
        <p14:creationId xmlns:p14="http://schemas.microsoft.com/office/powerpoint/2010/main" val="425587391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Contents of Written Order</a:t>
            </a:r>
          </a:p>
        </p:txBody>
      </p:sp>
      <p:sp>
        <p:nvSpPr>
          <p:cNvPr id="3" name="Text Placeholder 2"/>
          <p:cNvSpPr>
            <a:spLocks noGrp="1"/>
          </p:cNvSpPr>
          <p:nvPr>
            <p:ph idx="1"/>
          </p:nvPr>
        </p:nvSpPr>
        <p:spPr>
          <a:xfrm>
            <a:off x="1137147" y="1853754"/>
            <a:ext cx="9917708" cy="3612591"/>
          </a:xfrm>
        </p:spPr>
        <p:txBody>
          <a:bodyPr/>
          <a:lstStyle/>
          <a:p>
            <a:pPr marL="514350" indent="-514350">
              <a:buFont typeface="+mj-lt"/>
              <a:buAutoNum type="arabicPeriod" startAt="5"/>
            </a:pPr>
            <a:r>
              <a:rPr lang="en-US" dirty="0"/>
              <a:t>A statement indicating whether the defendant may discharge costs by performing community service or attending a tutoring program or whether the costs are waived.</a:t>
            </a:r>
          </a:p>
        </p:txBody>
      </p:sp>
    </p:spTree>
    <p:custDataLst>
      <p:tags r:id="rId1"/>
    </p:custDataLst>
    <p:extLst>
      <p:ext uri="{BB962C8B-B14F-4D97-AF65-F5344CB8AC3E}">
        <p14:creationId xmlns:p14="http://schemas.microsoft.com/office/powerpoint/2010/main" val="155336765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Title 1"/>
          <p:cNvSpPr>
            <a:spLocks noGrp="1"/>
          </p:cNvSpPr>
          <p:nvPr>
            <p:ph type="title"/>
          </p:nvPr>
        </p:nvSpPr>
        <p:spPr>
          <a:xfrm>
            <a:off x="1451579" y="976745"/>
            <a:ext cx="9603275" cy="877010"/>
          </a:xfrm>
        </p:spPr>
        <p:txBody>
          <a:bodyPr>
            <a:normAutofit/>
          </a:bodyPr>
          <a:lstStyle/>
          <a:p>
            <a:pPr algn="ctr"/>
            <a:r>
              <a:rPr lang="en-US" altLang="en-US" sz="4000" dirty="0"/>
              <a:t>defendant complies</a:t>
            </a:r>
          </a:p>
        </p:txBody>
      </p:sp>
      <p:sp>
        <p:nvSpPr>
          <p:cNvPr id="88067" name="Content Placeholder 2"/>
          <p:cNvSpPr>
            <a:spLocks noGrp="1"/>
          </p:cNvSpPr>
          <p:nvPr>
            <p:ph idx="1"/>
          </p:nvPr>
        </p:nvSpPr>
        <p:spPr>
          <a:xfrm>
            <a:off x="1141413" y="1853754"/>
            <a:ext cx="9905998" cy="4199727"/>
          </a:xfrm>
        </p:spPr>
        <p:txBody>
          <a:bodyPr>
            <a:normAutofit/>
          </a:bodyPr>
          <a:lstStyle/>
          <a:p>
            <a:r>
              <a:rPr lang="en-US" altLang="en-US" dirty="0"/>
              <a:t>The court can give the defendant up to 180 days to comply with the order.  </a:t>
            </a:r>
          </a:p>
          <a:p>
            <a:r>
              <a:rPr lang="en-US" altLang="en-US" dirty="0"/>
              <a:t>If they comply, the case is dismissed and SHOULD NOT BE REPORTED TO DPS.</a:t>
            </a:r>
          </a:p>
          <a:p>
            <a:endParaRPr lang="en-US" altLang="en-US" dirty="0"/>
          </a:p>
        </p:txBody>
      </p:sp>
    </p:spTree>
    <p:custDataLst>
      <p:tags r:id="rId1"/>
    </p:custDataLst>
    <p:extLst>
      <p:ext uri="{BB962C8B-B14F-4D97-AF65-F5344CB8AC3E}">
        <p14:creationId xmlns:p14="http://schemas.microsoft.com/office/powerpoint/2010/main" val="324351926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444136" y="883227"/>
            <a:ext cx="9603275" cy="773521"/>
          </a:xfrm>
        </p:spPr>
        <p:txBody>
          <a:bodyPr>
            <a:normAutofit/>
          </a:bodyPr>
          <a:lstStyle/>
          <a:p>
            <a:pPr algn="ctr"/>
            <a:r>
              <a:rPr lang="en-US" sz="4000" dirty="0"/>
              <a:t>DEFENDANT FAILS to COMPLY</a:t>
            </a:r>
          </a:p>
        </p:txBody>
      </p:sp>
      <p:sp>
        <p:nvSpPr>
          <p:cNvPr id="84995" name="Rectangle 3"/>
          <p:cNvSpPr>
            <a:spLocks noGrp="1" noChangeArrowheads="1"/>
          </p:cNvSpPr>
          <p:nvPr>
            <p:ph idx="1"/>
          </p:nvPr>
        </p:nvSpPr>
        <p:spPr>
          <a:xfrm>
            <a:off x="1141413" y="1853754"/>
            <a:ext cx="9905998" cy="4396733"/>
          </a:xfrm>
        </p:spPr>
        <p:txBody>
          <a:bodyPr>
            <a:normAutofit/>
          </a:bodyPr>
          <a:lstStyle/>
          <a:p>
            <a:r>
              <a:rPr lang="en-US" altLang="en-US" dirty="0"/>
              <a:t>If the defendant fails to comply, court shall notify the defendant in writing that they have failed to comply and shall set a show cause hearing.</a:t>
            </a:r>
          </a:p>
          <a:p>
            <a:r>
              <a:rPr lang="en-US" altLang="en-US" dirty="0"/>
              <a:t>If the defendant is convicted and a “fine as punishment for the offense” is assessed, they get credit toward that fine for whatever initial fine they have already paid!</a:t>
            </a:r>
          </a:p>
          <a:p>
            <a:pPr marL="0" indent="0">
              <a:buNone/>
            </a:pPr>
            <a:endParaRPr lang="en-US" altLang="en-US" dirty="0"/>
          </a:p>
        </p:txBody>
      </p:sp>
    </p:spTree>
    <p:custDataLst>
      <p:tags r:id="rId1"/>
    </p:custDataLst>
    <p:extLst>
      <p:ext uri="{BB962C8B-B14F-4D97-AF65-F5344CB8AC3E}">
        <p14:creationId xmlns:p14="http://schemas.microsoft.com/office/powerpoint/2010/main" val="76798764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444136" y="997527"/>
            <a:ext cx="9603275" cy="659221"/>
          </a:xfrm>
        </p:spPr>
        <p:txBody>
          <a:bodyPr>
            <a:normAutofit/>
          </a:bodyPr>
          <a:lstStyle/>
          <a:p>
            <a:pPr algn="ctr"/>
            <a:r>
              <a:rPr lang="en-US" sz="4000" dirty="0"/>
              <a:t>show cause hearing</a:t>
            </a:r>
          </a:p>
        </p:txBody>
      </p:sp>
      <p:sp>
        <p:nvSpPr>
          <p:cNvPr id="84995" name="Rectangle 3"/>
          <p:cNvSpPr>
            <a:spLocks noGrp="1" noChangeArrowheads="1"/>
          </p:cNvSpPr>
          <p:nvPr>
            <p:ph idx="1"/>
          </p:nvPr>
        </p:nvSpPr>
        <p:spPr>
          <a:xfrm>
            <a:off x="1141413" y="1853754"/>
            <a:ext cx="9905998" cy="4793231"/>
          </a:xfrm>
        </p:spPr>
        <p:txBody>
          <a:bodyPr>
            <a:normAutofit/>
          </a:bodyPr>
          <a:lstStyle/>
          <a:p>
            <a:r>
              <a:rPr lang="en-US" altLang="en-US" sz="2800" dirty="0"/>
              <a:t>If defendant does not come to the show cause hearing, </a:t>
            </a:r>
            <a:r>
              <a:rPr lang="en-US" altLang="en-US" sz="2800" b="1" dirty="0"/>
              <a:t>do not </a:t>
            </a:r>
            <a:r>
              <a:rPr lang="en-US" altLang="en-US" sz="2800" dirty="0"/>
              <a:t>charge them with FTA or VPTA, or report them to OMNI for failing to appear.</a:t>
            </a:r>
          </a:p>
          <a:p>
            <a:pPr lvl="1"/>
            <a:r>
              <a:rPr lang="en-US" altLang="en-US" dirty="0"/>
              <a:t>The defendant appeared in the case by pleading guilty or nolo.</a:t>
            </a:r>
          </a:p>
          <a:p>
            <a:pPr marL="0" indent="0">
              <a:buNone/>
            </a:pPr>
            <a:endParaRPr lang="en-US" altLang="en-US" sz="1200" dirty="0"/>
          </a:p>
          <a:p>
            <a:r>
              <a:rPr lang="en-US" altLang="en-US" sz="2800" dirty="0"/>
              <a:t>If the defendant is convicted and subsequently fails to satisfy the judgment, the court may enforce the judgment as usual (discussed below).</a:t>
            </a:r>
          </a:p>
        </p:txBody>
      </p:sp>
    </p:spTree>
    <p:custDataLst>
      <p:tags r:id="rId1"/>
    </p:custDataLst>
    <p:extLst>
      <p:ext uri="{BB962C8B-B14F-4D97-AF65-F5344CB8AC3E}">
        <p14:creationId xmlns:p14="http://schemas.microsoft.com/office/powerpoint/2010/main" val="88281393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399F5-6447-4229-B95E-CFB1D2E98316}"/>
              </a:ext>
            </a:extLst>
          </p:cNvPr>
          <p:cNvSpPr>
            <a:spLocks noGrp="1"/>
          </p:cNvSpPr>
          <p:nvPr>
            <p:ph type="title"/>
          </p:nvPr>
        </p:nvSpPr>
        <p:spPr/>
        <p:txBody>
          <a:bodyPr/>
          <a:lstStyle/>
          <a:p>
            <a:r>
              <a:rPr lang="en-US" dirty="0"/>
              <a:t>Break Out group Discussion</a:t>
            </a:r>
            <a:br>
              <a:rPr lang="en-US" dirty="0"/>
            </a:br>
            <a:r>
              <a:rPr lang="en-US" dirty="0"/>
              <a:t>(5 minutes)</a:t>
            </a:r>
          </a:p>
        </p:txBody>
      </p:sp>
      <p:sp>
        <p:nvSpPr>
          <p:cNvPr id="3" name="Content Placeholder 2">
            <a:extLst>
              <a:ext uri="{FF2B5EF4-FFF2-40B4-BE49-F238E27FC236}">
                <a16:creationId xmlns:a16="http://schemas.microsoft.com/office/drawing/2014/main" id="{C46E8FF4-13D2-4204-A6B1-7706753D45AE}"/>
              </a:ext>
            </a:extLst>
          </p:cNvPr>
          <p:cNvSpPr>
            <a:spLocks noGrp="1"/>
          </p:cNvSpPr>
          <p:nvPr>
            <p:ph idx="1"/>
          </p:nvPr>
        </p:nvSpPr>
        <p:spPr>
          <a:xfrm>
            <a:off x="913795" y="2096064"/>
            <a:ext cx="10353762" cy="4152336"/>
          </a:xfrm>
        </p:spPr>
        <p:txBody>
          <a:bodyPr>
            <a:normAutofit/>
          </a:bodyPr>
          <a:lstStyle/>
          <a:p>
            <a:pPr marL="0" indent="0">
              <a:buNone/>
            </a:pPr>
            <a:r>
              <a:rPr lang="en-US" dirty="0"/>
              <a:t>	Using the Deferred Disposition Flowchart, decide what to do in the following scenarios: </a:t>
            </a:r>
          </a:p>
          <a:p>
            <a:pPr marL="457200" lvl="1" indent="0">
              <a:buNone/>
            </a:pPr>
            <a:r>
              <a:rPr lang="en-US" dirty="0"/>
              <a:t>	1. Jackie successfully completes a deferred disposition on a speeding case. Should the court report the successful completion and dismissal to DPS? </a:t>
            </a:r>
          </a:p>
          <a:p>
            <a:pPr marL="457200" lvl="1" indent="0">
              <a:buNone/>
            </a:pPr>
            <a:r>
              <a:rPr lang="en-US" dirty="0"/>
              <a:t>	2. Mathew got a speeding ticket for going 105 mph. Can the court allow him to do a deferred disposition?  Is so, what conditions should the court impose?</a:t>
            </a:r>
          </a:p>
          <a:p>
            <a:pPr lvl="1"/>
            <a:endParaRPr lang="en-US" dirty="0"/>
          </a:p>
        </p:txBody>
      </p:sp>
    </p:spTree>
    <p:extLst>
      <p:ext uri="{BB962C8B-B14F-4D97-AF65-F5344CB8AC3E}">
        <p14:creationId xmlns:p14="http://schemas.microsoft.com/office/powerpoint/2010/main" val="100536419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399F5-6447-4229-B95E-CFB1D2E98316}"/>
              </a:ext>
            </a:extLst>
          </p:cNvPr>
          <p:cNvSpPr>
            <a:spLocks noGrp="1"/>
          </p:cNvSpPr>
          <p:nvPr>
            <p:ph type="title"/>
          </p:nvPr>
        </p:nvSpPr>
        <p:spPr/>
        <p:txBody>
          <a:bodyPr/>
          <a:lstStyle/>
          <a:p>
            <a:r>
              <a:rPr lang="en-US" dirty="0"/>
              <a:t>Break Out group Discussion</a:t>
            </a:r>
            <a:br>
              <a:rPr lang="en-US" dirty="0"/>
            </a:br>
            <a:r>
              <a:rPr lang="en-US" dirty="0"/>
              <a:t>(5 minutes)</a:t>
            </a:r>
          </a:p>
        </p:txBody>
      </p:sp>
      <p:sp>
        <p:nvSpPr>
          <p:cNvPr id="3" name="Content Placeholder 2">
            <a:extLst>
              <a:ext uri="{FF2B5EF4-FFF2-40B4-BE49-F238E27FC236}">
                <a16:creationId xmlns:a16="http://schemas.microsoft.com/office/drawing/2014/main" id="{C46E8FF4-13D2-4204-A6B1-7706753D45AE}"/>
              </a:ext>
            </a:extLst>
          </p:cNvPr>
          <p:cNvSpPr>
            <a:spLocks noGrp="1"/>
          </p:cNvSpPr>
          <p:nvPr>
            <p:ph idx="1"/>
          </p:nvPr>
        </p:nvSpPr>
        <p:spPr>
          <a:xfrm>
            <a:off x="913795" y="2096064"/>
            <a:ext cx="10353762" cy="4152336"/>
          </a:xfrm>
        </p:spPr>
        <p:txBody>
          <a:bodyPr>
            <a:normAutofit/>
          </a:bodyPr>
          <a:lstStyle/>
          <a:p>
            <a:pPr marL="457200" lvl="1" indent="0">
              <a:buNone/>
            </a:pPr>
            <a:r>
              <a:rPr lang="en-US" dirty="0"/>
              <a:t>	3. Harold got a speeding ticket.  He has an Alabama driver’s license so is not eligible for DSC.  Can the court give him a deferred disposition?  If so, what conditions should the court impose?</a:t>
            </a:r>
          </a:p>
          <a:p>
            <a:pPr marL="457200" lvl="1" indent="0">
              <a:buNone/>
            </a:pPr>
            <a:r>
              <a:rPr lang="en-US" dirty="0"/>
              <a:t>	4. Julie is given a deferred disposition for a traffic offense. She fails to provide proof of compliance with the conditions of deferral. The court sets a show cause hearing but she fails to appear.  May the court hold her in contempt? </a:t>
            </a:r>
          </a:p>
          <a:p>
            <a:pPr lvl="1"/>
            <a:endParaRPr lang="en-US" dirty="0"/>
          </a:p>
        </p:txBody>
      </p:sp>
    </p:spTree>
    <p:extLst>
      <p:ext uri="{BB962C8B-B14F-4D97-AF65-F5344CB8AC3E}">
        <p14:creationId xmlns:p14="http://schemas.microsoft.com/office/powerpoint/2010/main" val="340245258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CAF4F2-396D-4935-8E61-54D1CA8E455F}"/>
              </a:ext>
            </a:extLst>
          </p:cNvPr>
          <p:cNvSpPr>
            <a:spLocks noGrp="1"/>
          </p:cNvSpPr>
          <p:nvPr>
            <p:ph type="title"/>
          </p:nvPr>
        </p:nvSpPr>
        <p:spPr>
          <a:xfrm>
            <a:off x="1452616" y="962902"/>
            <a:ext cx="4176384" cy="2380828"/>
          </a:xfrm>
        </p:spPr>
        <p:txBody>
          <a:bodyPr vert="horz" lIns="91440" tIns="45720" rIns="91440" bIns="0" rtlCol="0" anchor="b">
            <a:normAutofit/>
          </a:bodyPr>
          <a:lstStyle/>
          <a:p>
            <a:r>
              <a:rPr lang="en-US" sz="4000" dirty="0"/>
              <a:t>compliance dismissals</a:t>
            </a:r>
          </a:p>
        </p:txBody>
      </p:sp>
    </p:spTree>
    <p:extLst>
      <p:ext uri="{BB962C8B-B14F-4D97-AF65-F5344CB8AC3E}">
        <p14:creationId xmlns:p14="http://schemas.microsoft.com/office/powerpoint/2010/main" val="186866255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rtlCol="0">
            <a:noAutofit/>
          </a:bodyPr>
          <a:lstStyle/>
          <a:p>
            <a:pPr marL="54864" algn="ctr">
              <a:defRPr/>
            </a:pPr>
            <a:r>
              <a:rPr lang="en-US" sz="4000" dirty="0">
                <a:solidFill>
                  <a:schemeClr val="tx2">
                    <a:lumMod val="75000"/>
                  </a:schemeClr>
                </a:solidFill>
              </a:rPr>
              <a:t>Compliance Dismissals</a:t>
            </a:r>
          </a:p>
        </p:txBody>
      </p:sp>
      <p:sp>
        <p:nvSpPr>
          <p:cNvPr id="71683" name="Rectangle 3"/>
          <p:cNvSpPr>
            <a:spLocks noGrp="1" noChangeArrowheads="1"/>
          </p:cNvSpPr>
          <p:nvPr>
            <p:ph idx="1"/>
          </p:nvPr>
        </p:nvSpPr>
        <p:spPr>
          <a:xfrm>
            <a:off x="1137146" y="2173243"/>
            <a:ext cx="9917708" cy="4199727"/>
          </a:xfrm>
        </p:spPr>
        <p:txBody>
          <a:bodyPr>
            <a:normAutofit/>
          </a:bodyPr>
          <a:lstStyle/>
          <a:p>
            <a:r>
              <a:rPr lang="en-US" altLang="en-US" sz="3000" dirty="0"/>
              <a:t>These statutes provide explicit permission for the court to dismiss an offense without a motion from the prosecutor.</a:t>
            </a:r>
          </a:p>
          <a:p>
            <a:pPr lvl="1"/>
            <a:r>
              <a:rPr lang="en-US" altLang="en-US" sz="2600" dirty="0"/>
              <a:t>These usually require proof of correction of the defect or </a:t>
            </a:r>
            <a:r>
              <a:rPr lang="en-US" altLang="en-US" sz="2600" b="1" dirty="0"/>
              <a:t>compliance</a:t>
            </a:r>
            <a:r>
              <a:rPr lang="en-US" altLang="en-US" sz="2600" dirty="0"/>
              <a:t> with a legal requirement by the defendant. </a:t>
            </a:r>
          </a:p>
        </p:txBody>
      </p:sp>
    </p:spTree>
    <p:custDataLst>
      <p:tags r:id="rId1"/>
    </p:custDataLst>
    <p:extLst>
      <p:ext uri="{BB962C8B-B14F-4D97-AF65-F5344CB8AC3E}">
        <p14:creationId xmlns:p14="http://schemas.microsoft.com/office/powerpoint/2010/main" val="2832112969"/>
      </p:ext>
    </p:extLst>
  </p:cSld>
  <p:clrMapOvr>
    <a:masterClrMapping/>
  </p:clrMapOvr>
  <p:transition>
    <p:pull dir="r"/>
  </p:transition>
</p:sld>
</file>

<file path=ppt/tags/tag1.xml><?xml version="1.0" encoding="utf-8"?>
<p:tagLst xmlns:a="http://schemas.openxmlformats.org/drawingml/2006/main" xmlns:r="http://schemas.openxmlformats.org/officeDocument/2006/relationships" xmlns:p="http://schemas.openxmlformats.org/presentationml/2006/main">
  <p:tag name="TPPRESENTATIONGUID" val="90452d3b-0949-4e3b-9a1c-114d48bbb8d6"/>
  <p:tag name="TPVERSION" val="8"/>
  <p:tag name="TPFULLVERSION" val="8.2.2.1"/>
  <p:tag name="PPTVERSION" val="16"/>
  <p:tag name="TPOS" val="2"/>
  <p:tag name="TPLASTSAVEVERSION" val="6.2 PC"/>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TYPE" val="MultiChoiceSlide"/>
  <p:tag name="LIVECHARTING" val="False"/>
  <p:tag name="AUTOOPENPOLL" val="True"/>
  <p:tag name="AUTOFORMATCHART" val="True"/>
  <p:tag name="TPQUESTIONXML" val="﻿&lt;?xml version=&quot;1.0&quot; encoding=&quot;utf-8&quot;?&gt;&#10;&lt;questionlist&gt;&#10;    &lt;properties&gt;&#10;        &lt;guid&gt;282746D169B341128EA2F777FAAFD76F&lt;/guid&gt;&#10;        &lt;description /&gt;&#10;        &lt;date&gt;11/4/2018 1:20:56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AFBA03F048FA430AA9AE103017BF88C7&lt;/guid&gt;&#10;            &lt;repollguid&gt;82BAE06BA8624211B6DA5DFA1460C03C&lt;/repollguid&gt;&#10;            &lt;sourceid&gt;6070AB35F7DD4CDB860221C4440D30F7&lt;/sourceid&gt;&#10;            &lt;questiontext&gt;A judge can always decide to dismiss a case if he/she thinks that there was no basis for filing the case.&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answers&gt;&#10;                &lt;answer&gt;&#10;                    &lt;guid&gt;59B83CF033524698A55C846C3492B293&lt;/guid&gt;&#10;                    &lt;answertext&gt;True&lt;/answertext&gt;&#10;                    &lt;valuetype&gt;-1&lt;/valuetype&gt;&#10;                &lt;/answer&gt;&#10;                &lt;answer&gt;&#10;                    &lt;guid&gt;76D3B845554C432494990758CC28F835&lt;/guid&gt;&#10;                    &lt;answertext&gt;Fasle&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DELIMITERS" val="3.1"/>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Lst>
</file>

<file path=ppt/tags/tag27.xml><?xml version="1.0" encoding="utf-8"?>
<p:tagLst xmlns:a="http://schemas.openxmlformats.org/drawingml/2006/main" xmlns:r="http://schemas.openxmlformats.org/officeDocument/2006/relationships" xmlns:p="http://schemas.openxmlformats.org/presentationml/2006/main">
  <p:tag name="NOPREFERENCE" val="False"/>
</p:tagLst>
</file>

<file path=ppt/tags/tag28.xml><?xml version="1.0" encoding="utf-8"?>
<p:tagLst xmlns:a="http://schemas.openxmlformats.org/drawingml/2006/main" xmlns:r="http://schemas.openxmlformats.org/officeDocument/2006/relationships" xmlns:p="http://schemas.openxmlformats.org/presentationml/2006/main">
  <p:tag name="NOPREFERENCE" val="False"/>
</p:tagLst>
</file>

<file path=ppt/tags/tag29.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ZEROBASED" val="False"/>
</p:tagLst>
</file>

<file path=ppt/tags/tag30.xml><?xml version="1.0" encoding="utf-8"?>
<p:tagLst xmlns:a="http://schemas.openxmlformats.org/drawingml/2006/main" xmlns:r="http://schemas.openxmlformats.org/officeDocument/2006/relationships" xmlns:p="http://schemas.openxmlformats.org/presentationml/2006/main">
  <p:tag name="NOPREFERENCE" val="False"/>
</p:tagLst>
</file>

<file path=ppt/tags/tag31.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282746D169B341128EA2F777FAAFD76F&lt;/guid&gt;&#10;        &lt;description /&gt;&#10;        &lt;date&gt;11/4/2018 1:20:56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2ABBCBEE99CB4270A87C77D29CF6E84F&lt;/guid&gt;&#10;            &lt;repollguid&gt;82BAE06BA8624211B6DA5DFA1460C03C&lt;/repollguid&gt;&#10;            &lt;sourceid&gt;6070AB35F7DD4CDB860221C4440D30F7&lt;/sourceid&gt;&#10;            &lt;questiontext&gt;A prosecutor has to agree to allow a defendant to do DSC dismissal or deferred disposition, but does not need to be consulted for a court to do a compliance dismissal.&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answers&gt;&#10;                &lt;answer&gt;&#10;                    &lt;guid&gt;59B83CF033524698A55C846C3492B293&lt;/guid&gt;&#10;                    &lt;answertext&gt;True&lt;/answertext&gt;&#10;                    &lt;valuetype&gt;-1&lt;/valuetype&gt;&#10;                &lt;/answer&gt;&#10;                &lt;answer&gt;&#10;                    &lt;guid&gt;76D3B845554C432494990758CC28F835&lt;/guid&gt;&#10;                    &lt;answertext&gt;False&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LIVECHARTING" val="False"/>
  <p:tag name="AUTOOPENPOLL" val="True"/>
  <p:tag name="AUTOFORMATCHART" val="True"/>
</p:tagLst>
</file>

<file path=ppt/tags/tag32.xml><?xml version="1.0" encoding="utf-8"?>
<p:tagLst xmlns:a="http://schemas.openxmlformats.org/drawingml/2006/main" xmlns:r="http://schemas.openxmlformats.org/officeDocument/2006/relationships" xmlns:p="http://schemas.openxmlformats.org/presentationml/2006/main">
  <p:tag name="ZEROBASED" val="False"/>
</p:tagLst>
</file>

<file path=ppt/tags/tag33.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282746D169B341128EA2F777FAAFD76F&lt;/guid&gt;&#10;        &lt;description /&gt;&#10;        &lt;date&gt;11/4/2018 1:20:56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5B202B7ABC494F5FA77A4F1303344A6F&lt;/guid&gt;&#10;            &lt;repollguid&gt;82BAE06BA8624211B6DA5DFA1460C03C&lt;/repollguid&gt;&#10;            &lt;sourceid&gt;6070AB35F7DD4CDB860221C4440D30F7&lt;/sourceid&gt;&#10;            &lt;questiontext&gt;Before a defendant can be reported to OMNI for failure to satisfy a judgment, the court must first hold a show cause hearing.&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answers&gt;&#10;                &lt;answer&gt;&#10;                    &lt;guid&gt;59B83CF033524698A55C846C3492B293&lt;/guid&gt;&#10;                    &lt;answertext&gt;True&lt;/answertext&gt;&#10;                    &lt;valuetype&gt;-1&lt;/valuetype&gt;&#10;                &lt;/answer&gt;&#10;                &lt;answer&gt;&#10;                    &lt;guid&gt;76D3B845554C432494990758CC28F835&lt;/guid&gt;&#10;                    &lt;answertext&gt;False&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LIVECHARTING" val="False"/>
  <p:tag name="AUTOOPENPOLL" val="True"/>
  <p:tag name="AUTOFORMATCHART" val="True"/>
</p:tagLst>
</file>

<file path=ppt/tags/tag34.xml><?xml version="1.0" encoding="utf-8"?>
<p:tagLst xmlns:a="http://schemas.openxmlformats.org/drawingml/2006/main" xmlns:r="http://schemas.openxmlformats.org/officeDocument/2006/relationships" xmlns:p="http://schemas.openxmlformats.org/presentationml/2006/main">
  <p:tag name="ZEROBASED" val="False"/>
</p:tagLst>
</file>

<file path=ppt/tags/tag35.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282746D169B341128EA2F777FAAFD76F&lt;/guid&gt;&#10;        &lt;description /&gt;&#10;        &lt;date&gt;11/4/2018 1:20:56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45B56F52B07D4495A47196F8F81554E9&lt;/guid&gt;&#10;            &lt;repollguid&gt;82BAE06BA8624211B6DA5DFA1460C03C&lt;/repollguid&gt;&#10;            &lt;sourceid&gt;6070AB35F7DD4CDB860221C4440D30F7&lt;/sourceid&gt;&#10;            &lt;questiontext&gt;A defendant can never be ordered to lay out their fines in jail if they are indigen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answers&gt;&#10;                &lt;answer&gt;&#10;                    &lt;guid&gt;59B83CF033524698A55C846C3492B293&lt;/guid&gt;&#10;                    &lt;answertext&gt;True&lt;/answertext&gt;&#10;                    &lt;valuetype&gt;-1&lt;/valuetype&gt;&#10;                &lt;/answer&gt;&#10;                &lt;answer&gt;&#10;                    &lt;guid&gt;76D3B845554C432494990758CC28F835&lt;/guid&gt;&#10;                    &lt;answertext&gt;False&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LIVECHARTING" val="False"/>
  <p:tag name="AUTOOPENPOLL" val="True"/>
  <p:tag name="AUTOFORMATCHART" val="True"/>
</p:tagLst>
</file>

<file path=ppt/tags/tag36.xml><?xml version="1.0" encoding="utf-8"?>
<p:tagLst xmlns:a="http://schemas.openxmlformats.org/drawingml/2006/main" xmlns:r="http://schemas.openxmlformats.org/officeDocument/2006/relationships" xmlns:p="http://schemas.openxmlformats.org/presentationml/2006/main">
  <p:tag name="ZEROBASED"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1542</TotalTime>
  <Words>7704</Words>
  <Application>Microsoft Office PowerPoint</Application>
  <PresentationFormat>Widescreen</PresentationFormat>
  <Paragraphs>610</Paragraphs>
  <Slides>148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148</vt:i4>
      </vt:variant>
    </vt:vector>
  </HeadingPairs>
  <TitlesOfParts>
    <vt:vector size="154" baseType="lpstr">
      <vt:lpstr>Arial</vt:lpstr>
      <vt:lpstr>Bookman Old Style</vt:lpstr>
      <vt:lpstr>Calibri</vt:lpstr>
      <vt:lpstr>Calibri Light</vt:lpstr>
      <vt:lpstr>Times New Roman</vt:lpstr>
      <vt:lpstr>Office Theme</vt:lpstr>
      <vt:lpstr>Introduction  to Criminal</vt:lpstr>
      <vt:lpstr>PowerPoint Presentation</vt:lpstr>
      <vt:lpstr>What we will cover</vt:lpstr>
      <vt:lpstr>Resources</vt:lpstr>
      <vt:lpstr>PowerPoint Presentation</vt:lpstr>
      <vt:lpstr>How Does a Criminal Case Start?</vt:lpstr>
      <vt:lpstr>How Does a Criminal Case Start?</vt:lpstr>
      <vt:lpstr>How Does a Criminal Case Start?</vt:lpstr>
      <vt:lpstr>“NOLO Contendere?” (Seriously?)</vt:lpstr>
      <vt:lpstr>How Does a Criminal Case Start?</vt:lpstr>
      <vt:lpstr>How Does a Criminal Case Start?</vt:lpstr>
      <vt:lpstr>How Does a Criminal Case Start?</vt:lpstr>
      <vt:lpstr>How Does a Criminal Case Start?</vt:lpstr>
      <vt:lpstr>PowerPoint Presentation</vt:lpstr>
      <vt:lpstr>Response To A Citation </vt:lpstr>
      <vt:lpstr>Response To A Citation </vt:lpstr>
      <vt:lpstr>Response To A Citation</vt:lpstr>
      <vt:lpstr>Response 1: Mails Or Delivers A  Plea Of Not Guilty </vt:lpstr>
      <vt:lpstr>PowerPoint Presentation</vt:lpstr>
      <vt:lpstr>Response 2: Mails Or  Delivers A Plea Of Guilty  Or Nolo But No Payment</vt:lpstr>
      <vt:lpstr>Response 2: Mails Or  Delivers A Plea Of Guilty  Or Nolo But No Payment</vt:lpstr>
      <vt:lpstr>PowerPoint Presentation</vt:lpstr>
      <vt:lpstr>PowerPoint Presentation</vt:lpstr>
      <vt:lpstr>PowerPoint Presentation</vt:lpstr>
      <vt:lpstr>PowerPoint Presentation</vt:lpstr>
      <vt:lpstr>PowerPoint Presentation</vt:lpstr>
      <vt:lpstr>Response 3: Mails in the fine amount</vt:lpstr>
      <vt:lpstr>Response 3: Mails in the fine amount</vt:lpstr>
      <vt:lpstr>Response 4: Appears in person  at the window and asks  what their options are </vt:lpstr>
      <vt:lpstr>“DSC” and “Deferred”?</vt:lpstr>
      <vt:lpstr>Response 5: Appears in person  at the window and asks  if they can talk with the judge</vt:lpstr>
      <vt:lpstr>Response 6: Calls the clerk  and never follows up</vt:lpstr>
      <vt:lpstr>Poll </vt:lpstr>
      <vt:lpstr>Poll</vt:lpstr>
      <vt:lpstr>PowerPoint Presentation</vt:lpstr>
      <vt:lpstr>Option 1: courtesy letter</vt:lpstr>
      <vt:lpstr>Option 2: Arrest Warrant</vt:lpstr>
      <vt:lpstr>PowerPoint Presentation</vt:lpstr>
      <vt:lpstr>Option 2: arrest Warrant  </vt:lpstr>
      <vt:lpstr>Option 2: arrest warrant</vt:lpstr>
      <vt:lpstr>Poll </vt:lpstr>
      <vt:lpstr>PowerPoint Presentation</vt:lpstr>
      <vt:lpstr>PowerPoint Presentation</vt:lpstr>
      <vt:lpstr>PowerPoint Presentation</vt:lpstr>
      <vt:lpstr>PowerPoint Presentation</vt:lpstr>
      <vt:lpstr>PowerPoint Presentation</vt:lpstr>
      <vt:lpstr>Option 4: OMNI</vt:lpstr>
      <vt:lpstr>Option 4: OMNI</vt:lpstr>
      <vt:lpstr>Option 4: OMNI Removal from omni</vt:lpstr>
      <vt:lpstr>Option 5: PRE-JUDGMENT  REFERRAL TO COLLECTIONS</vt:lpstr>
      <vt:lpstr>Option 6: WHAT ABOUT CONVICTION?</vt:lpstr>
      <vt:lpstr>Break Out Group Discussion (5 minutes)</vt:lpstr>
      <vt:lpstr>PowerPoint Presentation</vt:lpstr>
      <vt:lpstr>What does “dismissing a case” mean?</vt:lpstr>
      <vt:lpstr>POLL  A judge can always decide to dismiss a case if they think there was no basis for filing the case.</vt:lpstr>
      <vt:lpstr>When May a criminal Case Be Dismissed?</vt:lpstr>
      <vt:lpstr>Dismissal statutes</vt:lpstr>
      <vt:lpstr>Dismissal statutes</vt:lpstr>
      <vt:lpstr>Driving Safety Course (DSC) dismissal</vt:lpstr>
      <vt:lpstr>Driving safety Course (DSC) dismissal  </vt:lpstr>
      <vt:lpstr>Driving safety Course (DSC) dismissal</vt:lpstr>
      <vt:lpstr>“mandatory” dSC </vt:lpstr>
      <vt:lpstr>“mandatory” dSC</vt:lpstr>
      <vt:lpstr>Eligibility for mandatory DSC</vt:lpstr>
      <vt:lpstr>Eligibility for mandatory DSC</vt:lpstr>
      <vt:lpstr>To be Eligible for mandatory DSC</vt:lpstr>
      <vt:lpstr>What offenses are eligible for dsc?</vt:lpstr>
      <vt:lpstr>Eligibility for mandatory dsc</vt:lpstr>
      <vt:lpstr>Eligible offenses –  Defendant under 25 years old</vt:lpstr>
      <vt:lpstr>Discretionary DSC </vt:lpstr>
      <vt:lpstr>FEES &amp; COSTS</vt:lpstr>
      <vt:lpstr>Time Payment  Reimbursement Fee </vt:lpstr>
      <vt:lpstr>Poll </vt:lpstr>
      <vt:lpstr>Process for dsc</vt:lpstr>
      <vt:lpstr>DEFENDANT COMPLIES</vt:lpstr>
      <vt:lpstr>DEFENDANT FAILS to COMPLY</vt:lpstr>
      <vt:lpstr>show cause hearing</vt:lpstr>
      <vt:lpstr>show cause hearing</vt:lpstr>
      <vt:lpstr>Break Out group Discussion (5 minutes)</vt:lpstr>
      <vt:lpstr>Break Out group Discussion (5 minutes)</vt:lpstr>
      <vt:lpstr>Deferred disposition</vt:lpstr>
      <vt:lpstr>Deferred Disposition </vt:lpstr>
      <vt:lpstr>Broad discretion</vt:lpstr>
      <vt:lpstr>What offenses are eligible</vt:lpstr>
      <vt:lpstr>Fees &amp; costs</vt:lpstr>
      <vt:lpstr>fees &amp; costs</vt:lpstr>
      <vt:lpstr>Time Payment  Reimbursement Fee </vt:lpstr>
      <vt:lpstr>Conditions</vt:lpstr>
      <vt:lpstr>conditions</vt:lpstr>
      <vt:lpstr>Contents of Written Order</vt:lpstr>
      <vt:lpstr>Contents of Written Order</vt:lpstr>
      <vt:lpstr>Contents of Written Order</vt:lpstr>
      <vt:lpstr>defendant complies</vt:lpstr>
      <vt:lpstr>DEFENDANT FAILS to COMPLY</vt:lpstr>
      <vt:lpstr>show cause hearing</vt:lpstr>
      <vt:lpstr>Break Out group Discussion (5 minutes)</vt:lpstr>
      <vt:lpstr>Break Out group Discussion (5 minutes)</vt:lpstr>
      <vt:lpstr>compliance dismissals</vt:lpstr>
      <vt:lpstr>Compliance Dismissals</vt:lpstr>
      <vt:lpstr>Fees &amp; pleas</vt:lpstr>
      <vt:lpstr>Common compliance dismissals </vt:lpstr>
      <vt:lpstr>Poll  A prosecutor has to agree to allow a defendant to do DSC dismissal or deferred disposition, but does not need to be consulted for a court to do a compliance dismissal.</vt:lpstr>
      <vt:lpstr>PowerPoint Presentation</vt:lpstr>
      <vt:lpstr>Judgment</vt:lpstr>
      <vt:lpstr>Judgment</vt:lpstr>
      <vt:lpstr>Judgment</vt:lpstr>
      <vt:lpstr>Jail credit:  For the Offense in Justice Court</vt:lpstr>
      <vt:lpstr>Jail credit:  For other Offenses</vt:lpstr>
      <vt:lpstr>MOTION FOR NEW TRIAL</vt:lpstr>
      <vt:lpstr>PowerPoint Presentation</vt:lpstr>
      <vt:lpstr>PowerPoint Presentation</vt:lpstr>
      <vt:lpstr>PowerPoint Presentation</vt:lpstr>
      <vt:lpstr>Poll</vt:lpstr>
      <vt:lpstr>Poll</vt:lpstr>
      <vt:lpstr>PowerPoint Presentation</vt:lpstr>
      <vt:lpstr>APPEAL</vt:lpstr>
      <vt:lpstr>APPEAL</vt:lpstr>
      <vt:lpstr>PowerPoint Presentation</vt:lpstr>
      <vt:lpstr>PowerPoint Presentation</vt:lpstr>
      <vt:lpstr>PowerPoint Presentation</vt:lpstr>
      <vt:lpstr>Poll</vt:lpstr>
      <vt:lpstr>enforcement</vt:lpstr>
      <vt:lpstr>Enforcing criminal judgments</vt:lpstr>
      <vt:lpstr>Payment Alternatives</vt:lpstr>
      <vt:lpstr>Determination of ability to pay</vt:lpstr>
      <vt:lpstr>Determination of ability to pay</vt:lpstr>
      <vt:lpstr>Alternatives to Payment  of Fines and Costs</vt:lpstr>
      <vt:lpstr>Courtesy letter</vt:lpstr>
      <vt:lpstr>Courtesy Letter</vt:lpstr>
      <vt:lpstr>Post-judgment  referral to collections</vt:lpstr>
      <vt:lpstr>Post-judgment Collections</vt:lpstr>
      <vt:lpstr>Post-judgment  Reporting to omni</vt:lpstr>
      <vt:lpstr>Post-judgment Reporting to omni</vt:lpstr>
      <vt:lpstr>Capias pro fine</vt:lpstr>
      <vt:lpstr>Capias pro fine</vt:lpstr>
      <vt:lpstr>Show Cause – If defendant appears</vt:lpstr>
      <vt:lpstr>Show cause – if defendant doesn’t appear</vt:lpstr>
      <vt:lpstr>when Capias pro fine is executed</vt:lpstr>
      <vt:lpstr>Recall capias pro fine</vt:lpstr>
      <vt:lpstr>Order of commitment </vt:lpstr>
      <vt:lpstr>Order of commitment</vt:lpstr>
      <vt:lpstr>Findings</vt:lpstr>
      <vt:lpstr>Amount of credit for time served</vt:lpstr>
      <vt:lpstr> Poll  Before a defendant can be reported to OMNI for failure to satisfy a judgment, the court must first hold a show cause hearing.</vt:lpstr>
      <vt:lpstr>Poll  A defendant can never be ordered to lay out their fine in jail if they are indigent.</vt:lpstr>
      <vt:lpstr>Poll  If a defendant fails to pay their fine and court costs the court should immediately issue a Capias Pro Fine to have them arrested</vt:lpstr>
      <vt:lpstr>Poll  The court issues a capias pro fine but before the defendant is arrested he comes in voluntarily to resolve the fine and court costs. The court should: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criminal:  Appearance and Appeals</dc:title>
  <dc:creator>Swoboda, Darby M</dc:creator>
  <cp:lastModifiedBy>Swoboda, Darby M</cp:lastModifiedBy>
  <cp:revision>133</cp:revision>
  <cp:lastPrinted>2022-01-04T20:53:05Z</cp:lastPrinted>
  <dcterms:created xsi:type="dcterms:W3CDTF">2018-10-17T20:24:38Z</dcterms:created>
  <dcterms:modified xsi:type="dcterms:W3CDTF">2022-01-05T15:47:12Z</dcterms:modified>
</cp:coreProperties>
</file>