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8.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17.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5.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7" r:id="rId1"/>
  </p:sldMasterIdLst>
  <p:notesMasterIdLst>
    <p:notesMasterId r:id="rId43"/>
  </p:notesMasterIdLst>
  <p:handoutMasterIdLst>
    <p:handoutMasterId r:id="rId44"/>
  </p:handoutMasterIdLst>
  <p:sldIdLst>
    <p:sldId id="256" r:id="rId2"/>
    <p:sldId id="257" r:id="rId3"/>
    <p:sldId id="306" r:id="rId4"/>
    <p:sldId id="283" r:id="rId5"/>
    <p:sldId id="292" r:id="rId6"/>
    <p:sldId id="294" r:id="rId7"/>
    <p:sldId id="259" r:id="rId8"/>
    <p:sldId id="258" r:id="rId9"/>
    <p:sldId id="269" r:id="rId10"/>
    <p:sldId id="287" r:id="rId11"/>
    <p:sldId id="270" r:id="rId12"/>
    <p:sldId id="288" r:id="rId13"/>
    <p:sldId id="265" r:id="rId14"/>
    <p:sldId id="261" r:id="rId15"/>
    <p:sldId id="262" r:id="rId16"/>
    <p:sldId id="289" r:id="rId17"/>
    <p:sldId id="273" r:id="rId18"/>
    <p:sldId id="274" r:id="rId19"/>
    <p:sldId id="263" r:id="rId20"/>
    <p:sldId id="267" r:id="rId21"/>
    <p:sldId id="276" r:id="rId22"/>
    <p:sldId id="277" r:id="rId23"/>
    <p:sldId id="278" r:id="rId24"/>
    <p:sldId id="264" r:id="rId25"/>
    <p:sldId id="290" r:id="rId26"/>
    <p:sldId id="266" r:id="rId27"/>
    <p:sldId id="285" r:id="rId28"/>
    <p:sldId id="281" r:id="rId29"/>
    <p:sldId id="293" r:id="rId30"/>
    <p:sldId id="295" r:id="rId31"/>
    <p:sldId id="296" r:id="rId32"/>
    <p:sldId id="297" r:id="rId33"/>
    <p:sldId id="298" r:id="rId34"/>
    <p:sldId id="299" r:id="rId35"/>
    <p:sldId id="300" r:id="rId36"/>
    <p:sldId id="301" r:id="rId37"/>
    <p:sldId id="302" r:id="rId38"/>
    <p:sldId id="305" r:id="rId39"/>
    <p:sldId id="303" r:id="rId40"/>
    <p:sldId id="304" r:id="rId41"/>
    <p:sldId id="29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586" autoAdjust="0"/>
  </p:normalViewPr>
  <p:slideViewPr>
    <p:cSldViewPr>
      <p:cViewPr varScale="1">
        <p:scale>
          <a:sx n="126" d="100"/>
          <a:sy n="126" d="100"/>
        </p:scale>
        <p:origin x="-1194" y="-96"/>
      </p:cViewPr>
      <p:guideLst>
        <p:guide orient="horz" pos="2160"/>
        <p:guide pos="2880"/>
      </p:guideLst>
    </p:cSldViewPr>
  </p:slideViewPr>
  <p:outlineViewPr>
    <p:cViewPr>
      <p:scale>
        <a:sx n="33" d="100"/>
        <a:sy n="33" d="100"/>
      </p:scale>
      <p:origin x="0" y="9648"/>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193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B3F95A1E-792A-4E89-934F-ABA18A093C46}" type="datetimeFigureOut">
              <a:rPr lang="en-US" smtClean="0"/>
              <a:t>1/16/2013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9BF31C6-42F2-45DF-94D7-0CD912E85C5A}" type="slidenum">
              <a:rPr lang="en-US" smtClean="0"/>
              <a:t>‹#›</a:t>
            </a:fld>
            <a:endParaRPr lang="en-US"/>
          </a:p>
        </p:txBody>
      </p:sp>
    </p:spTree>
    <p:extLst>
      <p:ext uri="{BB962C8B-B14F-4D97-AF65-F5344CB8AC3E}">
        <p14:creationId xmlns:p14="http://schemas.microsoft.com/office/powerpoint/2010/main" val="455928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EFAE53F-6D45-41C9-A979-C2BC0F9D82E0}" type="datetimeFigureOut">
              <a:rPr lang="en-US" smtClean="0"/>
              <a:pPr/>
              <a:t>1/16/2013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F7C15EF8-5B2F-451B-A269-AACF2BC3F592}" type="slidenum">
              <a:rPr lang="en-US" smtClean="0"/>
              <a:pPr/>
              <a:t>‹#›</a:t>
            </a:fld>
            <a:endParaRPr lang="en-US"/>
          </a:p>
        </p:txBody>
      </p:sp>
    </p:spTree>
    <p:extLst>
      <p:ext uri="{BB962C8B-B14F-4D97-AF65-F5344CB8AC3E}">
        <p14:creationId xmlns:p14="http://schemas.microsoft.com/office/powerpoint/2010/main" val="29786485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15EF8-5B2F-451B-A269-AACF2BC3F59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7C15EF8-5B2F-451B-A269-AACF2BC3F592}"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7C15EF8-5B2F-451B-A269-AACF2BC3F59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5DD37D0-2651-4A7F-BBAF-12FFABB6EFF9}" type="datetime1">
              <a:rPr lang="en-US" smtClean="0"/>
              <a:t>1/16/2013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E97AF5A-8731-4AA0-B137-3560C0A098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EBB0C2F-1F7D-493B-ADBE-F2A3CB9BB471}" type="datetime1">
              <a:rPr lang="en-US" smtClean="0"/>
              <a:t>1/16/2013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418FCE33-CF58-4126-9173-F72A6DDBCCFC}" type="datetime1">
              <a:rPr lang="en-US" smtClean="0"/>
              <a:t>1/16/2013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7A5C69-5638-4216-BCA8-9DBDAFB89DEF}" type="datetime1">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00CA13-853F-45FD-A1D9-87EBBE423A07}" type="datetime1">
              <a:rPr lang="en-US" smtClean="0"/>
              <a:t>1/16/2013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4F0CD08-4D12-4A6E-925F-4B2D0B04EA53}" type="datetime1">
              <a:rPr lang="en-US" smtClean="0"/>
              <a:t>1/16/2013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E97AF5A-8731-4AA0-B137-3560C0A098F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8D62A93-369C-45BD-B1D0-EFCE77D2B6EF}" type="datetime1">
              <a:rPr lang="en-US" smtClean="0"/>
              <a:t>1/16/2013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998A08A-E6C0-4394-8EB1-3CAD75D51180}" type="datetime1">
              <a:rPr lang="en-US" smtClean="0"/>
              <a:t>1/16/2013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EE3FEEB-D2AF-41EB-8918-E1E7330FAA51}" type="datetime1">
              <a:rPr lang="en-US" smtClean="0"/>
              <a:t>1/16/2013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A372312-6EF4-4313-961D-06B3CFCD62B2}" type="datetime1">
              <a:rPr lang="en-US" smtClean="0"/>
              <a:t>1/16/2013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50911E-BD3D-44ED-B26A-1942EF83C40E}" type="datetime1">
              <a:rPr lang="en-US" smtClean="0"/>
              <a:t>1/16/2013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97AF5A-8731-4AA0-B137-3560C0A098F3}" type="slidenum">
              <a:rPr lang="en-US" smtClean="0"/>
              <a:pPr/>
              <a:t>‹#›</a:t>
            </a:fld>
            <a:endParaRPr lang="en-US"/>
          </a:p>
        </p:txBody>
      </p:sp>
    </p:spTree>
  </p:cSld>
  <p:clrMapOvr>
    <a:masterClrMapping/>
  </p:clrMapOvr>
  <p:transition spd="med">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75A0C26-EFF9-4B69-BDB5-D1D4B81C052C}" type="datetime1">
              <a:rPr lang="en-US" smtClean="0"/>
              <a:t>1/16/2013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E97AF5A-8731-4AA0-B137-3560C0A098F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spd="med">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0000"/>
            </a:gs>
            <a:gs pos="13000">
              <a:srgbClr val="0047FF"/>
            </a:gs>
            <a:gs pos="28000">
              <a:srgbClr val="000082"/>
            </a:gs>
            <a:gs pos="42999">
              <a:srgbClr val="0047FF"/>
            </a:gs>
            <a:gs pos="58000">
              <a:srgbClr val="000082"/>
            </a:gs>
            <a:gs pos="72000">
              <a:srgbClr val="0047FF"/>
            </a:gs>
            <a:gs pos="87000">
              <a:srgbClr val="000082"/>
            </a:gs>
            <a:gs pos="100000">
              <a:srgbClr val="0047FF"/>
            </a:gs>
          </a:gsLst>
          <a:lin ang="5400000" scaled="0"/>
          <a:tileRect/>
        </a:gra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C2CAD2A-C7B4-4FA6-BD3C-09F0BD6A9C94}" type="datetime1">
              <a:rPr lang="en-US" smtClean="0"/>
              <a:t>1/16/2013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E97AF5A-8731-4AA0-B137-3560C0A098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696" r:id="rId12"/>
  </p:sldLayoutIdLst>
  <p:transition spd="med">
    <p:push dir="d"/>
  </p:transition>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xstate.edu/payroll/taxspec/TX-Sales-Tax/contentParagraph/00/content_files/file0/Texas%20Sales%20&amp;%20Use%20Tax%20Exemption%20Certification.pdf" TargetMode="External"/><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www.txstate.edu/payroll/taxspec/TX-Sales-Tax/contentParagraph/00/content_files/file/Texas%20Sales%20&amp;%20Use%20Tax%20Resale%20Certificate.pd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ourcpa.cpa.state.tx.us/atj/addresslookup.jsp"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window.state.tx.us/taxinfo/taxforms/01-forms.html#Charts"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info.sos.state.tx.us/pls/pub/readtac$ext.TacPage?sl=R&amp;app=9&amp;p_dir=&amp;p_rloc=&amp;p_tloc=&amp;p_ploc=&amp;pg=1&amp;p_tac=&amp;ti=34&amp;pt=1&amp;ch=3&amp;rl=303"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window.state.tx.us/taxinfo/local/city.html" TargetMode="External"/><Relationship Id="rId2" Type="http://schemas.openxmlformats.org/officeDocument/2006/relationships/hyperlink" Target="http://www.window.state.tx.us/taxinfo/taxpubs/tx94_105.pdf" TargetMode="External"/><Relationship Id="rId1" Type="http://schemas.openxmlformats.org/officeDocument/2006/relationships/slideLayout" Target="../slideLayouts/slideLayout2.xml"/><Relationship Id="rId5" Type="http://schemas.openxmlformats.org/officeDocument/2006/relationships/hyperlink" Target="http://www.window.state.tx.us/taxinfo/sales/faq_use.html" TargetMode="External"/><Relationship Id="rId4" Type="http://schemas.openxmlformats.org/officeDocument/2006/relationships/hyperlink" Target="http://www.window.state.tx.us/taxinfo/taxforms/01-forms.html#Chart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txstate.edu/payroll/taxspec/TX-Sales-Tax.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window.state.tx.us/taxinfo/local/index.html"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229600" cy="3962400"/>
          </a:xfrm>
        </p:spPr>
        <p:txBody>
          <a:bodyPr/>
          <a:lstStyle/>
          <a:p>
            <a:pPr algn="ctr"/>
            <a:r>
              <a:rPr lang="en-US" sz="6000" dirty="0" smtClean="0">
                <a:solidFill>
                  <a:schemeClr val="bg1"/>
                </a:solidFill>
              </a:rPr>
              <a:t>Sales Tax Collection and Remittance Workshop</a:t>
            </a:r>
            <a:endParaRPr lang="en-US" sz="6000" dirty="0">
              <a:solidFill>
                <a:schemeClr val="bg1"/>
              </a:solidFill>
            </a:endParaRPr>
          </a:p>
        </p:txBody>
      </p:sp>
      <p:sp>
        <p:nvSpPr>
          <p:cNvPr id="3" name="Subtitle 2"/>
          <p:cNvSpPr>
            <a:spLocks noGrp="1"/>
          </p:cNvSpPr>
          <p:nvPr>
            <p:ph type="subTitle" idx="1"/>
          </p:nvPr>
        </p:nvSpPr>
        <p:spPr>
          <a:xfrm>
            <a:off x="457200" y="5257800"/>
            <a:ext cx="8229600" cy="1219200"/>
          </a:xfrm>
        </p:spPr>
        <p:txBody>
          <a:bodyPr>
            <a:noAutofit/>
          </a:bodyPr>
          <a:lstStyle/>
          <a:p>
            <a:pPr algn="ctr"/>
            <a:r>
              <a:rPr lang="en-US" sz="4800" dirty="0" smtClean="0">
                <a:solidFill>
                  <a:schemeClr val="bg1"/>
                </a:solidFill>
              </a:rPr>
              <a:t>September 21, 2012 </a:t>
            </a:r>
          </a:p>
          <a:p>
            <a:pPr algn="ctr"/>
            <a:r>
              <a:rPr lang="en-US" sz="4800" dirty="0" smtClean="0">
                <a:solidFill>
                  <a:schemeClr val="bg1"/>
                </a:solidFill>
              </a:rPr>
              <a:t>8:30-10:30</a:t>
            </a:r>
            <a:endParaRPr lang="en-US" sz="4800" dirty="0">
              <a:solidFill>
                <a:schemeClr val="bg1"/>
              </a:solidFill>
            </a:endParaRPr>
          </a:p>
        </p:txBody>
      </p:sp>
    </p:spTree>
  </p:cSld>
  <p:clrMapOvr>
    <a:masterClrMapping/>
  </p:clrMapOvr>
  <p:transition spd="med">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914400"/>
          </a:xfrm>
        </p:spPr>
        <p:txBody>
          <a:bodyPr/>
          <a:lstStyle/>
          <a:p>
            <a:pPr algn="ctr"/>
            <a:r>
              <a:rPr lang="en-US" dirty="0" smtClean="0">
                <a:solidFill>
                  <a:schemeClr val="bg1"/>
                </a:solidFill>
              </a:rPr>
              <a:t>Taxable Items (cont.)</a:t>
            </a:r>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10</a:t>
            </a:fld>
            <a:endParaRPr lang="en-US"/>
          </a:p>
        </p:txBody>
      </p:sp>
      <p:sp>
        <p:nvSpPr>
          <p:cNvPr id="3" name="Rectangle 2"/>
          <p:cNvSpPr/>
          <p:nvPr/>
        </p:nvSpPr>
        <p:spPr>
          <a:xfrm>
            <a:off x="457200" y="2286000"/>
            <a:ext cx="8229600" cy="4031873"/>
          </a:xfrm>
          <a:prstGeom prst="rect">
            <a:avLst/>
          </a:prstGeom>
        </p:spPr>
        <p:txBody>
          <a:bodyPr wrap="square">
            <a:spAutoFit/>
          </a:bodyPr>
          <a:lstStyle/>
          <a:p>
            <a:pPr marL="60325" lvl="1" indent="396875">
              <a:buFont typeface="Wingdings" pitchFamily="2" charset="2"/>
              <a:buChar char="v"/>
            </a:pPr>
            <a:r>
              <a:rPr lang="en-US" sz="3200" dirty="0" smtClean="0">
                <a:solidFill>
                  <a:schemeClr val="bg1"/>
                </a:solidFill>
              </a:rPr>
              <a:t>Parking – sales tax is due for charges to the public </a:t>
            </a:r>
          </a:p>
          <a:p>
            <a:pPr marL="0" lvl="1" indent="457200">
              <a:buFont typeface="Wingdings" pitchFamily="2" charset="2"/>
              <a:buChar char="v"/>
            </a:pPr>
            <a:r>
              <a:rPr lang="en-US" sz="3200" dirty="0" smtClean="0">
                <a:solidFill>
                  <a:schemeClr val="bg1"/>
                </a:solidFill>
              </a:rPr>
              <a:t>Laundry – sales tax is due on coin-operated washing machines and dryers</a:t>
            </a:r>
          </a:p>
          <a:p>
            <a:pPr marL="0" lvl="1" indent="457200">
              <a:buFont typeface="Wingdings" pitchFamily="2" charset="2"/>
              <a:buChar char="v"/>
            </a:pPr>
            <a:r>
              <a:rPr lang="en-US" sz="3200" dirty="0" smtClean="0">
                <a:solidFill>
                  <a:schemeClr val="bg1"/>
                </a:solidFill>
              </a:rPr>
              <a:t>Telecommunication – sales tax is due on long distance services</a:t>
            </a:r>
          </a:p>
          <a:p>
            <a:pPr marL="0" lvl="1" indent="457200">
              <a:buFont typeface="Wingdings" pitchFamily="2" charset="2"/>
              <a:buChar char="v"/>
            </a:pPr>
            <a:r>
              <a:rPr lang="en-US" sz="3200" dirty="0" smtClean="0">
                <a:solidFill>
                  <a:schemeClr val="bg1"/>
                </a:solidFill>
              </a:rPr>
              <a:t>Shipping Charges – sales tax is due on shipping charges</a:t>
            </a:r>
          </a:p>
        </p:txBody>
      </p:sp>
    </p:spTree>
  </p:cSld>
  <p:clrMapOvr>
    <a:masterClrMapping/>
  </p:clrMapOvr>
  <p:transition spd="med">
    <p:push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838200"/>
          </a:xfrm>
        </p:spPr>
        <p:txBody>
          <a:bodyPr>
            <a:normAutofit/>
          </a:bodyPr>
          <a:lstStyle/>
          <a:p>
            <a:pPr algn="ctr"/>
            <a:r>
              <a:rPr lang="en-US" sz="3800" dirty="0" smtClean="0">
                <a:solidFill>
                  <a:schemeClr val="bg1"/>
                </a:solidFill>
              </a:rPr>
              <a:t>Non-Taxable Items</a:t>
            </a:r>
            <a:endParaRPr lang="en-US" sz="3800" dirty="0">
              <a:solidFill>
                <a:schemeClr val="bg1"/>
              </a:solidFill>
            </a:endParaRPr>
          </a:p>
        </p:txBody>
      </p:sp>
      <p:sp>
        <p:nvSpPr>
          <p:cNvPr id="4" name="Content Placeholder 3"/>
          <p:cNvSpPr>
            <a:spLocks noGrp="1"/>
          </p:cNvSpPr>
          <p:nvPr>
            <p:ph sz="half" idx="1"/>
          </p:nvPr>
        </p:nvSpPr>
        <p:spPr>
          <a:xfrm>
            <a:off x="457200" y="1600200"/>
            <a:ext cx="8229600" cy="4905152"/>
          </a:xfrm>
        </p:spPr>
        <p:txBody>
          <a:bodyPr>
            <a:normAutofit fontScale="92500" lnSpcReduction="10000"/>
          </a:bodyPr>
          <a:lstStyle/>
          <a:p>
            <a:pPr>
              <a:buClrTx/>
              <a:buFont typeface="Wingdings" pitchFamily="2" charset="2"/>
              <a:buChar char="v"/>
            </a:pPr>
            <a:r>
              <a:rPr lang="en-US" dirty="0" smtClean="0">
                <a:solidFill>
                  <a:schemeClr val="bg1"/>
                </a:solidFill>
              </a:rPr>
              <a:t>Conferences for educational purposes</a:t>
            </a:r>
          </a:p>
          <a:p>
            <a:pPr marL="120650" lvl="1" indent="-120650">
              <a:buClrTx/>
              <a:buFont typeface="Wingdings" pitchFamily="2" charset="2"/>
              <a:buChar char="v"/>
            </a:pPr>
            <a:r>
              <a:rPr lang="en-US" sz="3200" dirty="0" smtClean="0">
                <a:solidFill>
                  <a:schemeClr val="bg1"/>
                </a:solidFill>
              </a:rPr>
              <a:t>Books, pamphlets, clothing, meals, etc. included in cost of registration</a:t>
            </a:r>
          </a:p>
          <a:p>
            <a:pPr marL="0" lvl="1" indent="292100">
              <a:buClrTx/>
              <a:buFont typeface="Wingdings" pitchFamily="2" charset="2"/>
              <a:buChar char="v"/>
            </a:pPr>
            <a:r>
              <a:rPr lang="en-US" sz="3200" dirty="0" smtClean="0">
                <a:solidFill>
                  <a:schemeClr val="bg1"/>
                </a:solidFill>
              </a:rPr>
              <a:t>Books, CD’s, pamphlets, clothing, meals, etc. sold separately are taxable</a:t>
            </a:r>
          </a:p>
          <a:p>
            <a:pPr>
              <a:buClrTx/>
              <a:buFont typeface="Wingdings" pitchFamily="2" charset="2"/>
              <a:buChar char="v"/>
            </a:pPr>
            <a:r>
              <a:rPr lang="en-US" dirty="0" smtClean="0">
                <a:solidFill>
                  <a:schemeClr val="bg1"/>
                </a:solidFill>
              </a:rPr>
              <a:t>Booth rental</a:t>
            </a:r>
          </a:p>
          <a:p>
            <a:pPr>
              <a:buClrTx/>
              <a:buFont typeface="Wingdings" pitchFamily="2" charset="2"/>
              <a:buChar char="v"/>
            </a:pPr>
            <a:r>
              <a:rPr lang="en-US" dirty="0" smtClean="0">
                <a:solidFill>
                  <a:schemeClr val="bg1"/>
                </a:solidFill>
              </a:rPr>
              <a:t>Dues</a:t>
            </a:r>
          </a:p>
          <a:p>
            <a:pPr>
              <a:buClrTx/>
              <a:buFont typeface="Wingdings" pitchFamily="2" charset="2"/>
              <a:buChar char="v"/>
            </a:pPr>
            <a:r>
              <a:rPr lang="en-US" dirty="0" smtClean="0">
                <a:solidFill>
                  <a:schemeClr val="bg1"/>
                </a:solidFill>
              </a:rPr>
              <a:t>Fines &amp; Penalties </a:t>
            </a:r>
          </a:p>
          <a:p>
            <a:pPr>
              <a:buClrTx/>
              <a:buFont typeface="Wingdings" pitchFamily="2" charset="2"/>
              <a:buChar char="v"/>
            </a:pPr>
            <a:r>
              <a:rPr lang="en-US" dirty="0" smtClean="0">
                <a:solidFill>
                  <a:schemeClr val="bg1"/>
                </a:solidFill>
              </a:rPr>
              <a:t>Subscriptions – 6 months or longer </a:t>
            </a:r>
          </a:p>
          <a:p>
            <a:pPr>
              <a:buNone/>
            </a:pPr>
            <a:r>
              <a:rPr lang="en-US" dirty="0" smtClean="0">
                <a:solidFill>
                  <a:schemeClr val="bg1"/>
                </a:solidFill>
              </a:rPr>
              <a:t>	which are mailed second class</a:t>
            </a:r>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11</a:t>
            </a:fld>
            <a:endParaRPr lang="en-US"/>
          </a:p>
        </p:txBody>
      </p:sp>
    </p:spTree>
  </p:cSld>
  <p:clrMapOvr>
    <a:masterClrMapping/>
  </p:clrMapOvr>
  <p:transition spd="med">
    <p:push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746760"/>
          </a:xfrm>
        </p:spPr>
        <p:txBody>
          <a:bodyPr>
            <a:normAutofit/>
          </a:bodyPr>
          <a:lstStyle/>
          <a:p>
            <a:pPr algn="ctr"/>
            <a:r>
              <a:rPr lang="en-US" dirty="0" smtClean="0">
                <a:solidFill>
                  <a:schemeClr val="bg1"/>
                </a:solidFill>
              </a:rPr>
              <a:t>Non-Taxable Items (Cont.)</a:t>
            </a:r>
            <a:endParaRPr lang="en-US" dirty="0"/>
          </a:p>
        </p:txBody>
      </p:sp>
      <p:sp>
        <p:nvSpPr>
          <p:cNvPr id="4" name="Slide Number Placeholder 3"/>
          <p:cNvSpPr>
            <a:spLocks noGrp="1"/>
          </p:cNvSpPr>
          <p:nvPr>
            <p:ph type="sldNum" sz="quarter" idx="12"/>
          </p:nvPr>
        </p:nvSpPr>
        <p:spPr/>
        <p:txBody>
          <a:bodyPr>
            <a:normAutofit/>
          </a:bodyPr>
          <a:lstStyle/>
          <a:p>
            <a:fld id="{EE97AF5A-8731-4AA0-B137-3560C0A098F3}" type="slidenum">
              <a:rPr lang="en-US" smtClean="0"/>
              <a:pPr/>
              <a:t>12</a:t>
            </a:fld>
            <a:endParaRPr lang="en-US"/>
          </a:p>
        </p:txBody>
      </p:sp>
      <p:sp>
        <p:nvSpPr>
          <p:cNvPr id="3" name="Rectangle 2"/>
          <p:cNvSpPr/>
          <p:nvPr/>
        </p:nvSpPr>
        <p:spPr>
          <a:xfrm>
            <a:off x="533400" y="2209800"/>
            <a:ext cx="7162800" cy="2616101"/>
          </a:xfrm>
          <a:prstGeom prst="rect">
            <a:avLst/>
          </a:prstGeom>
        </p:spPr>
        <p:txBody>
          <a:bodyPr wrap="square">
            <a:spAutoFit/>
          </a:bodyPr>
          <a:lstStyle/>
          <a:p>
            <a:pPr>
              <a:buFont typeface="Wingdings" pitchFamily="2" charset="2"/>
              <a:buChar char="v"/>
            </a:pPr>
            <a:r>
              <a:rPr lang="en-US" sz="3200" dirty="0" smtClean="0">
                <a:solidFill>
                  <a:schemeClr val="bg1"/>
                </a:solidFill>
              </a:rPr>
              <a:t>Advertising sold</a:t>
            </a:r>
          </a:p>
          <a:p>
            <a:pPr>
              <a:buFont typeface="Wingdings" pitchFamily="2" charset="2"/>
              <a:buChar char="v"/>
            </a:pPr>
            <a:r>
              <a:rPr lang="en-US" sz="3200" dirty="0" smtClean="0">
                <a:solidFill>
                  <a:schemeClr val="bg1"/>
                </a:solidFill>
              </a:rPr>
              <a:t>Publications</a:t>
            </a:r>
          </a:p>
          <a:p>
            <a:pPr lvl="1">
              <a:buFont typeface="Courier New" pitchFamily="49" charset="0"/>
              <a:buChar char="o"/>
            </a:pPr>
            <a:r>
              <a:rPr lang="en-US" sz="3200" dirty="0" smtClean="0">
                <a:solidFill>
                  <a:schemeClr val="bg1"/>
                </a:solidFill>
              </a:rPr>
              <a:t>Newspapers</a:t>
            </a:r>
          </a:p>
          <a:p>
            <a:pPr lvl="1">
              <a:buFont typeface="Courier New" pitchFamily="49" charset="0"/>
              <a:buChar char="o"/>
            </a:pPr>
            <a:r>
              <a:rPr lang="en-US" sz="3200" dirty="0" smtClean="0">
                <a:solidFill>
                  <a:schemeClr val="bg1"/>
                </a:solidFill>
              </a:rPr>
              <a:t>Magazines</a:t>
            </a:r>
          </a:p>
          <a:p>
            <a:pPr lvl="1"/>
            <a:endParaRPr lang="en-US" dirty="0" smtClean="0">
              <a:solidFill>
                <a:schemeClr val="bg1"/>
              </a:solidFill>
            </a:endParaRPr>
          </a:p>
          <a:p>
            <a:pPr lvl="1"/>
            <a:endParaRPr lang="en-US" dirty="0"/>
          </a:p>
        </p:txBody>
      </p:sp>
    </p:spTree>
  </p:cSld>
  <p:clrMapOvr>
    <a:masterClrMapping/>
  </p:clrMapOvr>
  <p:transition spd="med">
    <p:push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1219200"/>
          </a:xfrm>
        </p:spPr>
        <p:txBody>
          <a:bodyPr>
            <a:noAutofit/>
          </a:bodyPr>
          <a:lstStyle/>
          <a:p>
            <a:pPr algn="ctr"/>
            <a:r>
              <a:rPr lang="en-US" dirty="0" smtClean="0">
                <a:solidFill>
                  <a:schemeClr val="bg1"/>
                </a:solidFill>
              </a:rPr>
              <a:t>Is The University Exempt from Texas Sales Tax?</a:t>
            </a:r>
            <a:endParaRPr lang="en-US" dirty="0">
              <a:solidFill>
                <a:schemeClr val="bg1"/>
              </a:solidFill>
            </a:endParaRPr>
          </a:p>
        </p:txBody>
      </p:sp>
      <p:sp>
        <p:nvSpPr>
          <p:cNvPr id="6" name="Content Placeholder 5"/>
          <p:cNvSpPr>
            <a:spLocks noGrp="1"/>
          </p:cNvSpPr>
          <p:nvPr>
            <p:ph idx="1"/>
          </p:nvPr>
        </p:nvSpPr>
        <p:spPr>
          <a:xfrm>
            <a:off x="457200" y="2667000"/>
            <a:ext cx="8229600" cy="3352800"/>
          </a:xfrm>
        </p:spPr>
        <p:txBody>
          <a:bodyPr>
            <a:normAutofit/>
          </a:bodyPr>
          <a:lstStyle/>
          <a:p>
            <a:pPr>
              <a:buClrTx/>
              <a:buFont typeface="Wingdings" pitchFamily="2" charset="2"/>
              <a:buChar char="v"/>
            </a:pPr>
            <a:r>
              <a:rPr lang="en-US" sz="3200" dirty="0" smtClean="0">
                <a:solidFill>
                  <a:schemeClr val="bg1"/>
                </a:solidFill>
              </a:rPr>
              <a:t>Yes, the University is exempt from paying Texas sales tax when goods or services are purchased</a:t>
            </a:r>
          </a:p>
          <a:p>
            <a:pPr>
              <a:buClrTx/>
              <a:buFont typeface="Wingdings" pitchFamily="2" charset="2"/>
              <a:buChar char="v"/>
            </a:pPr>
            <a:r>
              <a:rPr lang="en-US" sz="3200" dirty="0" smtClean="0">
                <a:solidFill>
                  <a:schemeClr val="bg1"/>
                </a:solidFill>
              </a:rPr>
              <a:t>The University collects sales tax from sales of goods and services on-campus and remits to the State of Texas</a:t>
            </a:r>
          </a:p>
          <a:p>
            <a:endParaRPr lang="en-US" dirty="0"/>
          </a:p>
        </p:txBody>
      </p:sp>
      <p:sp>
        <p:nvSpPr>
          <p:cNvPr id="4" name="Slide Number Placeholder 3"/>
          <p:cNvSpPr>
            <a:spLocks noGrp="1"/>
          </p:cNvSpPr>
          <p:nvPr>
            <p:ph type="sldNum" sz="quarter" idx="12"/>
          </p:nvPr>
        </p:nvSpPr>
        <p:spPr/>
        <p:txBody>
          <a:bodyPr>
            <a:normAutofit/>
          </a:bodyPr>
          <a:lstStyle/>
          <a:p>
            <a:fld id="{EE97AF5A-8731-4AA0-B137-3560C0A098F3}" type="slidenum">
              <a:rPr lang="en-US" smtClean="0"/>
              <a:pPr/>
              <a:t>13</a:t>
            </a:fld>
            <a:endParaRPr lang="en-US"/>
          </a:p>
        </p:txBody>
      </p:sp>
    </p:spTree>
  </p:cSld>
  <p:clrMapOvr>
    <a:masterClrMapping/>
  </p:clrMapOvr>
  <p:transition spd="med">
    <p:push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en-US" dirty="0" smtClean="0">
                <a:solidFill>
                  <a:schemeClr val="bg1"/>
                </a:solidFill>
              </a:rPr>
              <a:t>Sales Tax Calculation</a:t>
            </a:r>
            <a:endParaRPr lang="en-US" dirty="0">
              <a:solidFill>
                <a:schemeClr val="bg1"/>
              </a:solidFill>
            </a:endParaRPr>
          </a:p>
        </p:txBody>
      </p:sp>
      <p:sp>
        <p:nvSpPr>
          <p:cNvPr id="3" name="Content Placeholder 2"/>
          <p:cNvSpPr>
            <a:spLocks noGrp="1"/>
          </p:cNvSpPr>
          <p:nvPr>
            <p:ph idx="1"/>
          </p:nvPr>
        </p:nvSpPr>
        <p:spPr>
          <a:xfrm>
            <a:off x="457200" y="1371600"/>
            <a:ext cx="8229600" cy="5084136"/>
          </a:xfrm>
        </p:spPr>
        <p:txBody>
          <a:bodyPr>
            <a:normAutofit fontScale="85000" lnSpcReduction="20000"/>
          </a:bodyPr>
          <a:lstStyle/>
          <a:p>
            <a:pPr>
              <a:buClrTx/>
              <a:buFont typeface="Wingdings" pitchFamily="2" charset="2"/>
              <a:buChar char="v"/>
            </a:pPr>
            <a:r>
              <a:rPr lang="en-US" sz="2800" dirty="0" smtClean="0"/>
              <a:t>Tax Calculated Based on Gross Sales: Multiply total taxable sales x current sales tax rate</a:t>
            </a:r>
          </a:p>
          <a:p>
            <a:pPr lvl="1">
              <a:buClrTx/>
              <a:buFont typeface="Wingdings" pitchFamily="2" charset="2"/>
              <a:buChar char="v"/>
            </a:pPr>
            <a:r>
              <a:rPr lang="en-US" sz="2800" dirty="0" smtClean="0">
                <a:solidFill>
                  <a:schemeClr val="bg1"/>
                </a:solidFill>
              </a:rPr>
              <a:t>Book Sale 		$50</a:t>
            </a:r>
          </a:p>
          <a:p>
            <a:pPr lvl="1">
              <a:buClrTx/>
              <a:buFont typeface="Wingdings" pitchFamily="2" charset="2"/>
              <a:buChar char="v"/>
            </a:pPr>
            <a:r>
              <a:rPr lang="en-US" sz="2800" dirty="0" smtClean="0">
                <a:solidFill>
                  <a:schemeClr val="bg1"/>
                </a:solidFill>
              </a:rPr>
              <a:t>Tax rate     	</a:t>
            </a:r>
            <a:r>
              <a:rPr lang="en-US" sz="2800" u="sng" dirty="0" smtClean="0">
                <a:solidFill>
                  <a:schemeClr val="bg1"/>
                </a:solidFill>
              </a:rPr>
              <a:t>X .0825</a:t>
            </a:r>
          </a:p>
          <a:p>
            <a:pPr lvl="1">
              <a:buClrTx/>
              <a:buFont typeface="Wingdings" pitchFamily="2" charset="2"/>
              <a:buChar char="v"/>
            </a:pPr>
            <a:r>
              <a:rPr lang="en-US" sz="2800" dirty="0" smtClean="0">
                <a:solidFill>
                  <a:schemeClr val="bg1"/>
                </a:solidFill>
              </a:rPr>
              <a:t>Sales Tax		$ 4.13</a:t>
            </a:r>
          </a:p>
          <a:p>
            <a:pPr lvl="1">
              <a:buClrTx/>
              <a:buFont typeface="Wingdings" pitchFamily="2" charset="2"/>
              <a:buChar char="v"/>
            </a:pPr>
            <a:r>
              <a:rPr lang="en-US" sz="2800" dirty="0" smtClean="0">
                <a:solidFill>
                  <a:schemeClr val="bg1"/>
                </a:solidFill>
              </a:rPr>
              <a:t>Total Sale		$54.13</a:t>
            </a:r>
          </a:p>
          <a:p>
            <a:pPr lvl="1">
              <a:buClrTx/>
              <a:buFont typeface="Wingdings" pitchFamily="2" charset="2"/>
              <a:buChar char="v"/>
            </a:pPr>
            <a:endParaRPr lang="en-US" sz="3000" dirty="0" smtClean="0">
              <a:solidFill>
                <a:schemeClr val="bg1"/>
              </a:solidFill>
            </a:endParaRPr>
          </a:p>
          <a:p>
            <a:pPr>
              <a:buClrTx/>
              <a:buFont typeface="Wingdings" pitchFamily="2" charset="2"/>
              <a:buChar char="v"/>
            </a:pPr>
            <a:r>
              <a:rPr lang="en-US" sz="3000" dirty="0" smtClean="0"/>
              <a:t>Tax Included: Divide the total taxable sales by the sales tax rate to determine the net taxable sale</a:t>
            </a:r>
          </a:p>
          <a:p>
            <a:pPr lvl="1">
              <a:buClrTx/>
              <a:buFont typeface="Wingdings" pitchFamily="2" charset="2"/>
              <a:buChar char="v"/>
            </a:pPr>
            <a:r>
              <a:rPr lang="en-US" sz="3000" dirty="0" smtClean="0">
                <a:solidFill>
                  <a:schemeClr val="bg1"/>
                </a:solidFill>
              </a:rPr>
              <a:t>T-Shirt including tax	$15</a:t>
            </a:r>
          </a:p>
          <a:p>
            <a:pPr lvl="1">
              <a:buClrTx/>
              <a:buFont typeface="Wingdings" pitchFamily="2" charset="2"/>
              <a:buChar char="v"/>
            </a:pPr>
            <a:r>
              <a:rPr lang="en-US" sz="3000" dirty="0" smtClean="0">
                <a:solidFill>
                  <a:schemeClr val="bg1"/>
                </a:solidFill>
              </a:rPr>
              <a:t>Tax rate +1		</a:t>
            </a:r>
            <a:r>
              <a:rPr lang="en-US" sz="3000" u="sng" dirty="0" smtClean="0">
                <a:solidFill>
                  <a:schemeClr val="bg1"/>
                </a:solidFill>
              </a:rPr>
              <a:t>1.0825</a:t>
            </a:r>
          </a:p>
          <a:p>
            <a:pPr lvl="1">
              <a:buClrTx/>
              <a:buFont typeface="Wingdings" pitchFamily="2" charset="2"/>
              <a:buChar char="v"/>
            </a:pPr>
            <a:r>
              <a:rPr lang="en-US" sz="3000" dirty="0" smtClean="0">
                <a:solidFill>
                  <a:schemeClr val="bg1"/>
                </a:solidFill>
              </a:rPr>
              <a:t>Net Sale			$13.86</a:t>
            </a:r>
          </a:p>
          <a:p>
            <a:pPr lvl="1">
              <a:buClrTx/>
              <a:buFont typeface="Wingdings" pitchFamily="2" charset="2"/>
              <a:buChar char="v"/>
            </a:pPr>
            <a:r>
              <a:rPr lang="en-US" sz="3000" dirty="0" smtClean="0">
                <a:solidFill>
                  <a:schemeClr val="bg1"/>
                </a:solidFill>
              </a:rPr>
              <a:t>Tax			$1.14</a:t>
            </a:r>
            <a:endParaRPr lang="en-US" sz="3000" dirty="0">
              <a:solidFill>
                <a:schemeClr val="bg1"/>
              </a:solidFill>
            </a:endParaRPr>
          </a:p>
        </p:txBody>
      </p:sp>
      <p:sp>
        <p:nvSpPr>
          <p:cNvPr id="4" name="Slide Number Placeholder 3"/>
          <p:cNvSpPr>
            <a:spLocks noGrp="1"/>
          </p:cNvSpPr>
          <p:nvPr>
            <p:ph type="sldNum" sz="quarter" idx="12"/>
          </p:nvPr>
        </p:nvSpPr>
        <p:spPr/>
        <p:txBody>
          <a:bodyPr>
            <a:normAutofit/>
          </a:bodyPr>
          <a:lstStyle/>
          <a:p>
            <a:fld id="{EE97AF5A-8731-4AA0-B137-3560C0A098F3}" type="slidenum">
              <a:rPr lang="en-US" smtClean="0"/>
              <a:pPr/>
              <a:t>14</a:t>
            </a:fld>
            <a:endParaRPr lang="en-US"/>
          </a:p>
        </p:txBody>
      </p:sp>
    </p:spTree>
  </p:cSld>
  <p:clrMapOvr>
    <a:masterClrMapping/>
  </p:clrMapOvr>
  <p:transition spd="med">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noAutofit/>
          </a:bodyPr>
          <a:lstStyle/>
          <a:p>
            <a:pPr algn="ctr"/>
            <a:r>
              <a:rPr lang="en-US" sz="3800" dirty="0" smtClean="0">
                <a:solidFill>
                  <a:schemeClr val="bg1"/>
                </a:solidFill>
              </a:rPr>
              <a:t>Sales and use Tax Exemption  certificate</a:t>
            </a:r>
            <a:endParaRPr lang="en-US" sz="3800" dirty="0">
              <a:solidFill>
                <a:schemeClr val="bg1"/>
              </a:solidFill>
            </a:endParaRPr>
          </a:p>
        </p:txBody>
      </p:sp>
      <p:pic>
        <p:nvPicPr>
          <p:cNvPr id="7170" name="Picture 2"/>
          <p:cNvPicPr>
            <a:picLocks noGrp="1" noChangeAspect="1" noChangeArrowheads="1"/>
          </p:cNvPicPr>
          <p:nvPr>
            <p:ph sz="half" idx="1"/>
          </p:nvPr>
        </p:nvPicPr>
        <p:blipFill>
          <a:blip r:embed="rId2" cstate="print"/>
          <a:srcRect/>
          <a:stretch>
            <a:fillRect/>
          </a:stretch>
        </p:blipFill>
        <p:spPr bwMode="auto">
          <a:xfrm>
            <a:off x="2286000" y="1676400"/>
            <a:ext cx="4572000" cy="3505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normAutofit/>
          </a:bodyPr>
          <a:lstStyle/>
          <a:p>
            <a:fld id="{EE97AF5A-8731-4AA0-B137-3560C0A098F3}" type="slidenum">
              <a:rPr lang="en-US" smtClean="0"/>
              <a:pPr/>
              <a:t>15</a:t>
            </a:fld>
            <a:endParaRPr lang="en-US"/>
          </a:p>
        </p:txBody>
      </p:sp>
      <p:sp>
        <p:nvSpPr>
          <p:cNvPr id="5" name="Rectangle 4"/>
          <p:cNvSpPr/>
          <p:nvPr/>
        </p:nvSpPr>
        <p:spPr>
          <a:xfrm rot="10800000" flipV="1">
            <a:off x="533400" y="5124823"/>
            <a:ext cx="8153400" cy="1323439"/>
          </a:xfrm>
          <a:prstGeom prst="rect">
            <a:avLst/>
          </a:prstGeom>
        </p:spPr>
        <p:txBody>
          <a:bodyPr wrap="square">
            <a:spAutoFit/>
          </a:bodyPr>
          <a:lstStyle/>
          <a:p>
            <a:r>
              <a:rPr lang="en-US" sz="2000" dirty="0" smtClean="0"/>
              <a:t>This form is available on our website at:</a:t>
            </a:r>
          </a:p>
          <a:p>
            <a:r>
              <a:rPr lang="en-US" sz="2000" dirty="0" smtClean="0">
                <a:hlinkClick r:id="rId3"/>
              </a:rPr>
              <a:t>http://www.txstate.edu/payroll/taxspec/TX-Sales-Tax/contentParagraph/00/content_files/file0/Texas%20Sales%20&amp;%20Use%20Tax%20Exemption%20Certification.pdf</a:t>
            </a:r>
            <a:endParaRPr lang="en-US" sz="2000" dirty="0" smtClean="0"/>
          </a:p>
        </p:txBody>
      </p:sp>
    </p:spTree>
  </p:cSld>
  <p:clrMapOvr>
    <a:masterClrMapping/>
  </p:clrMapOvr>
  <p:transition spd="med">
    <p:push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143000"/>
          </a:xfrm>
        </p:spPr>
        <p:txBody>
          <a:bodyPr>
            <a:noAutofit/>
          </a:bodyPr>
          <a:lstStyle/>
          <a:p>
            <a:pPr algn="ctr"/>
            <a:r>
              <a:rPr lang="en-US" dirty="0" smtClean="0">
                <a:solidFill>
                  <a:schemeClr val="bg1"/>
                </a:solidFill>
              </a:rPr>
              <a:t>Sales and use Tax </a:t>
            </a:r>
            <a:br>
              <a:rPr lang="en-US" dirty="0" smtClean="0">
                <a:solidFill>
                  <a:schemeClr val="bg1"/>
                </a:solidFill>
              </a:rPr>
            </a:br>
            <a:r>
              <a:rPr lang="en-US" dirty="0" smtClean="0">
                <a:solidFill>
                  <a:schemeClr val="bg1"/>
                </a:solidFill>
              </a:rPr>
              <a:t>Exemption  certificate</a:t>
            </a:r>
            <a:endParaRPr lang="en-US" dirty="0"/>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16</a:t>
            </a:fld>
            <a:endParaRPr lang="en-US"/>
          </a:p>
        </p:txBody>
      </p:sp>
      <p:sp>
        <p:nvSpPr>
          <p:cNvPr id="4" name="Rectangle 3"/>
          <p:cNvSpPr/>
          <p:nvPr/>
        </p:nvSpPr>
        <p:spPr>
          <a:xfrm>
            <a:off x="457200" y="1981200"/>
            <a:ext cx="8229600" cy="4247317"/>
          </a:xfrm>
          <a:prstGeom prst="rect">
            <a:avLst/>
          </a:prstGeom>
        </p:spPr>
        <p:txBody>
          <a:bodyPr wrap="square">
            <a:spAutoFit/>
          </a:bodyPr>
          <a:lstStyle/>
          <a:p>
            <a:r>
              <a:rPr lang="en-US" sz="3000" i="1" dirty="0" smtClean="0"/>
              <a:t>“I understand that it is a criminal offense to give an exemption certificate to the seller for taxable items that I know, at the time of purchase, will be used in a manner other than that expressed in this certificate, and depending on the amount </a:t>
            </a:r>
            <a:r>
              <a:rPr lang="en-US" sz="3200" i="1" dirty="0" smtClean="0"/>
              <a:t>of</a:t>
            </a:r>
            <a:r>
              <a:rPr lang="en-US" sz="3000" i="1" dirty="0" smtClean="0"/>
              <a:t> tax evaded, the offense may range from a Class C misdemeanor to a felony of the second degree.” </a:t>
            </a:r>
            <a:endParaRPr lang="en-US" sz="3000" dirty="0"/>
          </a:p>
        </p:txBody>
      </p:sp>
    </p:spTree>
  </p:cSld>
  <p:clrMapOvr>
    <a:masterClrMapping/>
  </p:clrMapOvr>
  <p:transition spd="med">
    <p:push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Autofit/>
          </a:bodyPr>
          <a:lstStyle/>
          <a:p>
            <a:pPr algn="ctr"/>
            <a:r>
              <a:rPr lang="en-US" sz="3400" dirty="0">
                <a:solidFill>
                  <a:schemeClr val="bg1"/>
                </a:solidFill>
              </a:rPr>
              <a:t>Sales Tax </a:t>
            </a:r>
            <a:r>
              <a:rPr lang="en-US" sz="3400" dirty="0" smtClean="0">
                <a:solidFill>
                  <a:schemeClr val="bg1"/>
                </a:solidFill>
              </a:rPr>
              <a:t>Exemption Certificates  accepted for on-campus purchases</a:t>
            </a:r>
            <a:endParaRPr lang="en-US" sz="3400" dirty="0">
              <a:solidFill>
                <a:schemeClr val="bg1"/>
              </a:solidFill>
            </a:endParaRPr>
          </a:p>
        </p:txBody>
      </p:sp>
      <p:sp>
        <p:nvSpPr>
          <p:cNvPr id="4" name="Content Placeholder 3"/>
          <p:cNvSpPr>
            <a:spLocks noGrp="1"/>
          </p:cNvSpPr>
          <p:nvPr>
            <p:ph sz="half" idx="1"/>
          </p:nvPr>
        </p:nvSpPr>
        <p:spPr>
          <a:xfrm>
            <a:off x="457200" y="1905000"/>
            <a:ext cx="8229600" cy="4600352"/>
          </a:xfrm>
        </p:spPr>
        <p:txBody>
          <a:bodyPr>
            <a:normAutofit fontScale="85000" lnSpcReduction="20000"/>
          </a:bodyPr>
          <a:lstStyle/>
          <a:p>
            <a:pPr>
              <a:buClrTx/>
              <a:buFont typeface="Wingdings" pitchFamily="2" charset="2"/>
              <a:buChar char="v"/>
            </a:pPr>
            <a:r>
              <a:rPr lang="en-US" sz="3800" dirty="0" smtClean="0"/>
              <a:t>State Agencies and other exempt organizations may present a sales and use tax exemption certificate when purchasing goods and services on campus</a:t>
            </a:r>
          </a:p>
          <a:p>
            <a:pPr lvl="1">
              <a:buClrTx/>
              <a:buFont typeface="Wingdings" pitchFamily="2" charset="2"/>
              <a:buChar char="§"/>
            </a:pPr>
            <a:r>
              <a:rPr lang="en-US" sz="3800" dirty="0" smtClean="0">
                <a:solidFill>
                  <a:schemeClr val="bg1"/>
                </a:solidFill>
              </a:rPr>
              <a:t>The certificate must be kept on file by the selling department following the retention schedule</a:t>
            </a:r>
          </a:p>
          <a:p>
            <a:pPr lvl="1">
              <a:buClrTx/>
              <a:buFont typeface="Wingdings" pitchFamily="2" charset="2"/>
              <a:buChar char="§"/>
            </a:pPr>
            <a:r>
              <a:rPr lang="en-US" sz="3800" dirty="0" smtClean="0">
                <a:solidFill>
                  <a:schemeClr val="bg1"/>
                </a:solidFill>
              </a:rPr>
              <a:t>The certificate has no required Texas Sales Tax Exemption number</a:t>
            </a:r>
          </a:p>
          <a:p>
            <a:pPr lvl="1">
              <a:buClrTx/>
              <a:buFont typeface="Wingdings" pitchFamily="2" charset="2"/>
              <a:buChar char="§"/>
            </a:pPr>
            <a:r>
              <a:rPr lang="en-US" sz="3800" dirty="0" smtClean="0">
                <a:solidFill>
                  <a:schemeClr val="bg1"/>
                </a:solidFill>
              </a:rPr>
              <a:t>The certificate must be signed by the purchaser</a:t>
            </a:r>
          </a:p>
          <a:p>
            <a:pPr lvl="1">
              <a:buClrTx/>
              <a:buFont typeface="Wingdings" pitchFamily="2" charset="2"/>
              <a:buChar char="v"/>
            </a:pPr>
            <a:endParaRPr lang="en-US" dirty="0" smtClean="0"/>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17</a:t>
            </a:fld>
            <a:endParaRPr lang="en-US"/>
          </a:p>
        </p:txBody>
      </p:sp>
    </p:spTree>
  </p:cSld>
  <p:clrMapOvr>
    <a:masterClrMapping/>
  </p:clrMapOvr>
  <p:transition spd="med">
    <p:push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pPr algn="ctr"/>
            <a:r>
              <a:rPr lang="en-US" sz="3500" dirty="0">
                <a:solidFill>
                  <a:schemeClr val="bg1"/>
                </a:solidFill>
              </a:rPr>
              <a:t>Sales Tax </a:t>
            </a:r>
            <a:r>
              <a:rPr lang="en-US" sz="3500" dirty="0" smtClean="0">
                <a:solidFill>
                  <a:schemeClr val="bg1"/>
                </a:solidFill>
              </a:rPr>
              <a:t>Exemption Certificates  used for </a:t>
            </a:r>
            <a:br>
              <a:rPr lang="en-US" sz="3500" dirty="0" smtClean="0">
                <a:solidFill>
                  <a:schemeClr val="bg1"/>
                </a:solidFill>
              </a:rPr>
            </a:br>
            <a:r>
              <a:rPr lang="en-US" sz="3500" dirty="0" smtClean="0">
                <a:solidFill>
                  <a:schemeClr val="bg1"/>
                </a:solidFill>
              </a:rPr>
              <a:t>off-campus purchases</a:t>
            </a:r>
            <a:endParaRPr lang="en-US" sz="3500" dirty="0">
              <a:solidFill>
                <a:schemeClr val="bg1"/>
              </a:solidFill>
            </a:endParaRPr>
          </a:p>
        </p:txBody>
      </p:sp>
      <p:sp>
        <p:nvSpPr>
          <p:cNvPr id="4" name="Content Placeholder 3"/>
          <p:cNvSpPr>
            <a:spLocks noGrp="1"/>
          </p:cNvSpPr>
          <p:nvPr>
            <p:ph sz="half" idx="1"/>
          </p:nvPr>
        </p:nvSpPr>
        <p:spPr>
          <a:xfrm>
            <a:off x="457200" y="2362200"/>
            <a:ext cx="8229600" cy="4143152"/>
          </a:xfrm>
        </p:spPr>
        <p:txBody>
          <a:bodyPr>
            <a:normAutofit fontScale="70000" lnSpcReduction="20000"/>
          </a:bodyPr>
          <a:lstStyle/>
          <a:p>
            <a:pPr>
              <a:buClrTx/>
              <a:buFont typeface="Wingdings" pitchFamily="2" charset="2"/>
              <a:buChar char="v"/>
            </a:pPr>
            <a:r>
              <a:rPr lang="en-US" sz="3800" dirty="0" smtClean="0"/>
              <a:t>Campus departments must present a Texas sales and use tax exemption certificate when purchasing goods and services off-campus</a:t>
            </a:r>
          </a:p>
          <a:p>
            <a:pPr>
              <a:buClrTx/>
              <a:buNone/>
            </a:pPr>
            <a:endParaRPr lang="en-US" sz="3800" dirty="0" smtClean="0"/>
          </a:p>
          <a:p>
            <a:pPr lvl="1">
              <a:buClrTx/>
              <a:buFont typeface="Wingdings" pitchFamily="2" charset="2"/>
              <a:buChar char="§"/>
            </a:pPr>
            <a:r>
              <a:rPr lang="en-US" sz="3800" dirty="0" smtClean="0">
                <a:solidFill>
                  <a:schemeClr val="bg1"/>
                </a:solidFill>
              </a:rPr>
              <a:t>This certificate does not require a number to be valid, however, if asked for a number, use the University’s Sales Tax number: </a:t>
            </a:r>
          </a:p>
          <a:p>
            <a:pPr lvl="1" algn="ctr">
              <a:buClrTx/>
              <a:buNone/>
            </a:pPr>
            <a:r>
              <a:rPr lang="en-US" sz="3800" dirty="0" smtClean="0">
                <a:solidFill>
                  <a:schemeClr val="bg1"/>
                </a:solidFill>
              </a:rPr>
              <a:t>1-74-6002248-0</a:t>
            </a:r>
          </a:p>
          <a:p>
            <a:pPr lvl="1" algn="ctr">
              <a:buClrTx/>
              <a:buNone/>
            </a:pPr>
            <a:endParaRPr lang="en-US" sz="3800" dirty="0" smtClean="0">
              <a:solidFill>
                <a:schemeClr val="bg1"/>
              </a:solidFill>
            </a:endParaRPr>
          </a:p>
          <a:p>
            <a:pPr lvl="1">
              <a:buClrTx/>
              <a:buFont typeface="Wingdings" pitchFamily="2" charset="2"/>
              <a:buChar char="§"/>
            </a:pPr>
            <a:r>
              <a:rPr lang="en-US" sz="3800" dirty="0" smtClean="0">
                <a:solidFill>
                  <a:schemeClr val="bg1"/>
                </a:solidFill>
              </a:rPr>
              <a:t>The certificate must be completed and signed by the purchaser</a:t>
            </a:r>
            <a:endParaRPr lang="en-US" sz="2400" dirty="0" smtClean="0"/>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18</a:t>
            </a:fld>
            <a:endParaRPr lang="en-US"/>
          </a:p>
        </p:txBody>
      </p:sp>
    </p:spTree>
  </p:cSld>
  <p:clrMapOvr>
    <a:masterClrMapping/>
  </p:clrMapOvr>
  <p:transition spd="med">
    <p:push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20040"/>
            <a:ext cx="8229600" cy="1127760"/>
          </a:xfrm>
        </p:spPr>
        <p:txBody>
          <a:bodyPr>
            <a:noAutofit/>
          </a:bodyPr>
          <a:lstStyle/>
          <a:p>
            <a:pPr algn="ctr"/>
            <a:r>
              <a:rPr lang="en-US" dirty="0" smtClean="0">
                <a:solidFill>
                  <a:schemeClr val="bg1"/>
                </a:solidFill>
              </a:rPr>
              <a:t>Sales Tax and Use Resale Certificate</a:t>
            </a:r>
            <a:endParaRPr lang="en-US" dirty="0">
              <a:solidFill>
                <a:schemeClr val="bg1"/>
              </a:solidFill>
            </a:endParaRPr>
          </a:p>
        </p:txBody>
      </p:sp>
      <p:pic>
        <p:nvPicPr>
          <p:cNvPr id="1028" name="Picture 4"/>
          <p:cNvPicPr>
            <a:picLocks noGrp="1" noChangeAspect="1" noChangeArrowheads="1"/>
          </p:cNvPicPr>
          <p:nvPr>
            <p:ph idx="1"/>
          </p:nvPr>
        </p:nvPicPr>
        <p:blipFill>
          <a:blip r:embed="rId2" cstate="print"/>
          <a:srcRect/>
          <a:stretch>
            <a:fillRect/>
          </a:stretch>
        </p:blipFill>
        <p:spPr bwMode="auto">
          <a:xfrm>
            <a:off x="2286000" y="1600200"/>
            <a:ext cx="4114800" cy="3581400"/>
          </a:xfrm>
          <a:prstGeom prst="rect">
            <a:avLst/>
          </a:prstGeom>
          <a:noFill/>
          <a:ln w="9525">
            <a:noFill/>
            <a:miter lim="800000"/>
            <a:headEnd/>
            <a:tailEnd/>
          </a:ln>
        </p:spPr>
      </p:pic>
      <p:sp>
        <p:nvSpPr>
          <p:cNvPr id="7" name="Slide Number Placeholder 6"/>
          <p:cNvSpPr>
            <a:spLocks noGrp="1"/>
          </p:cNvSpPr>
          <p:nvPr>
            <p:ph type="sldNum" sz="quarter" idx="12"/>
          </p:nvPr>
        </p:nvSpPr>
        <p:spPr/>
        <p:txBody>
          <a:bodyPr>
            <a:normAutofit/>
          </a:bodyPr>
          <a:lstStyle/>
          <a:p>
            <a:fld id="{EE97AF5A-8731-4AA0-B137-3560C0A098F3}" type="slidenum">
              <a:rPr lang="en-US" smtClean="0"/>
              <a:pPr/>
              <a:t>19</a:t>
            </a:fld>
            <a:endParaRPr lang="en-US"/>
          </a:p>
        </p:txBody>
      </p:sp>
      <p:sp>
        <p:nvSpPr>
          <p:cNvPr id="6" name="TextBox 5"/>
          <p:cNvSpPr txBox="1"/>
          <p:nvPr/>
        </p:nvSpPr>
        <p:spPr>
          <a:xfrm>
            <a:off x="533400" y="5181600"/>
            <a:ext cx="8153400" cy="1323439"/>
          </a:xfrm>
          <a:prstGeom prst="rect">
            <a:avLst/>
          </a:prstGeom>
          <a:noFill/>
        </p:spPr>
        <p:txBody>
          <a:bodyPr wrap="square" rtlCol="0">
            <a:spAutoFit/>
          </a:bodyPr>
          <a:lstStyle/>
          <a:p>
            <a:r>
              <a:rPr lang="en-US" sz="2000" dirty="0" smtClean="0"/>
              <a:t>This form is available on our website at:</a:t>
            </a:r>
          </a:p>
          <a:p>
            <a:r>
              <a:rPr lang="en-US" sz="2000" dirty="0" smtClean="0">
                <a:hlinkClick r:id="rId3"/>
              </a:rPr>
              <a:t>http://www.txstate.edu/payroll/taxspec/TX-Sales-Tax/contentParagraph/00/content_files/file/Texas%20Sales%20&amp;%20Use%20Tax%20Resale%20Certificate.pdf</a:t>
            </a:r>
            <a:endParaRPr lang="en-US" sz="2000" dirty="0"/>
          </a:p>
        </p:txBody>
      </p:sp>
    </p:spTree>
  </p:cSld>
  <p:clrMapOvr>
    <a:masterClrMapping/>
  </p:clrMapOvr>
  <p:transition spd="med">
    <p:push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2" name="Title 1"/>
          <p:cNvSpPr>
            <a:spLocks noGrp="1"/>
          </p:cNvSpPr>
          <p:nvPr>
            <p:ph type="title"/>
          </p:nvPr>
        </p:nvSpPr>
        <p:spPr>
          <a:xfrm>
            <a:off x="457200" y="320040"/>
            <a:ext cx="8229600" cy="594360"/>
          </a:xfrm>
        </p:spPr>
        <p:txBody>
          <a:bodyPr>
            <a:noAutofit/>
          </a:bodyPr>
          <a:lstStyle/>
          <a:p>
            <a:pPr algn="ctr"/>
            <a:r>
              <a:rPr lang="en-US" sz="4000" dirty="0" smtClean="0">
                <a:solidFill>
                  <a:schemeClr val="bg1"/>
                </a:solidFill>
              </a:rPr>
              <a:t>Topics of discussion</a:t>
            </a:r>
            <a:endParaRPr lang="en-US" sz="4000" dirty="0">
              <a:solidFill>
                <a:schemeClr val="bg1"/>
              </a:solidFill>
            </a:endParaRPr>
          </a:p>
        </p:txBody>
      </p:sp>
      <p:sp>
        <p:nvSpPr>
          <p:cNvPr id="3" name="Content Placeholder 2"/>
          <p:cNvSpPr>
            <a:spLocks noGrp="1"/>
          </p:cNvSpPr>
          <p:nvPr>
            <p:ph idx="1"/>
          </p:nvPr>
        </p:nvSpPr>
        <p:spPr>
          <a:xfrm>
            <a:off x="457200" y="1066800"/>
            <a:ext cx="8229600" cy="5486400"/>
          </a:xfrm>
        </p:spPr>
        <p:txBody>
          <a:bodyPr>
            <a:noAutofit/>
          </a:bodyPr>
          <a:lstStyle/>
          <a:p>
            <a:pPr marL="60325" lvl="2" indent="-60325">
              <a:buClrTx/>
              <a:buFont typeface="Arial" pitchFamily="34" charset="0"/>
              <a:buChar char="•"/>
            </a:pPr>
            <a:r>
              <a:rPr lang="en-US" sz="3200" dirty="0" smtClean="0">
                <a:solidFill>
                  <a:schemeClr val="bg1"/>
                </a:solidFill>
              </a:rPr>
              <a:t>What is Texas Sales Tax? </a:t>
            </a:r>
          </a:p>
          <a:p>
            <a:pPr marL="60325" lvl="2" indent="-60325">
              <a:buClrTx/>
              <a:buFont typeface="Arial" pitchFamily="34" charset="0"/>
              <a:buChar char="•"/>
            </a:pPr>
            <a:r>
              <a:rPr lang="en-US" sz="3200" dirty="0" smtClean="0">
                <a:solidFill>
                  <a:schemeClr val="bg1"/>
                </a:solidFill>
              </a:rPr>
              <a:t>Does the University have a current UPPS?</a:t>
            </a:r>
          </a:p>
          <a:p>
            <a:pPr marL="60325" lvl="2" indent="-60325">
              <a:buClrTx/>
              <a:buFont typeface="Arial" pitchFamily="34" charset="0"/>
              <a:buChar char="•"/>
            </a:pPr>
            <a:r>
              <a:rPr lang="en-US" sz="3200" dirty="0" smtClean="0">
                <a:solidFill>
                  <a:schemeClr val="bg1"/>
                </a:solidFill>
              </a:rPr>
              <a:t>Have Procedures been written to assist University Departments?</a:t>
            </a:r>
          </a:p>
          <a:p>
            <a:pPr marL="60325" lvl="2" indent="-60325">
              <a:buClrTx/>
              <a:buFont typeface="Arial" pitchFamily="34" charset="0"/>
              <a:buChar char="•"/>
            </a:pPr>
            <a:r>
              <a:rPr lang="en-US" sz="3200" dirty="0" smtClean="0">
                <a:solidFill>
                  <a:schemeClr val="bg1"/>
                </a:solidFill>
              </a:rPr>
              <a:t>Texas Sales Tax Rates</a:t>
            </a:r>
          </a:p>
          <a:p>
            <a:pPr marL="60325" lvl="2" indent="-60325">
              <a:buClrTx/>
              <a:buFont typeface="Arial" pitchFamily="34" charset="0"/>
              <a:buChar char="•"/>
            </a:pPr>
            <a:r>
              <a:rPr lang="en-US" sz="3200" dirty="0" smtClean="0">
                <a:solidFill>
                  <a:schemeClr val="bg1"/>
                </a:solidFill>
              </a:rPr>
              <a:t>Definitions of Taxable and Non-Taxable Items</a:t>
            </a:r>
          </a:p>
          <a:p>
            <a:pPr marL="60325" lvl="2" indent="-60325">
              <a:buClrTx/>
              <a:buFont typeface="Arial" pitchFamily="34" charset="0"/>
              <a:buChar char="•"/>
            </a:pPr>
            <a:r>
              <a:rPr lang="en-US" sz="3200" dirty="0" smtClean="0">
                <a:solidFill>
                  <a:schemeClr val="bg1"/>
                </a:solidFill>
              </a:rPr>
              <a:t>Is the University exempt from paying Texas Sales Tax?</a:t>
            </a:r>
          </a:p>
          <a:p>
            <a:pPr marL="60325" lvl="2" indent="-60325">
              <a:buClrTx/>
              <a:buFont typeface="Arial" pitchFamily="34" charset="0"/>
              <a:buChar char="•"/>
            </a:pPr>
            <a:r>
              <a:rPr lang="en-US" sz="3200" dirty="0" smtClean="0">
                <a:solidFill>
                  <a:schemeClr val="bg1"/>
                </a:solidFill>
              </a:rPr>
              <a:t>Sales Tax Calculation</a:t>
            </a:r>
          </a:p>
        </p:txBody>
      </p:sp>
      <p:sp>
        <p:nvSpPr>
          <p:cNvPr id="4" name="Slide Number Placeholder 3"/>
          <p:cNvSpPr>
            <a:spLocks noGrp="1"/>
          </p:cNvSpPr>
          <p:nvPr>
            <p:ph type="sldNum" sz="quarter" idx="12"/>
          </p:nvPr>
        </p:nvSpPr>
        <p:spPr/>
        <p:txBody>
          <a:bodyPr/>
          <a:lstStyle/>
          <a:p>
            <a:fld id="{EE97AF5A-8731-4AA0-B137-3560C0A098F3}" type="slidenum">
              <a:rPr lang="en-US" smtClean="0"/>
              <a:pPr/>
              <a:t>2</a:t>
            </a:fld>
            <a:endParaRPr lang="en-US"/>
          </a:p>
        </p:txBody>
      </p:sp>
    </p:spTree>
  </p:cSld>
  <p:clrMapOvr>
    <a:masterClrMapping/>
  </p:clrMapOvr>
  <p:transition spd="med">
    <p:push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143000"/>
          </a:xfrm>
        </p:spPr>
        <p:txBody>
          <a:bodyPr>
            <a:noAutofit/>
          </a:bodyPr>
          <a:lstStyle/>
          <a:p>
            <a:pPr algn="ctr"/>
            <a:r>
              <a:rPr lang="en-US" dirty="0" smtClean="0">
                <a:solidFill>
                  <a:schemeClr val="bg1"/>
                </a:solidFill>
              </a:rPr>
              <a:t>Texas Sales and Use Tax Resale Certificate (Cont.)</a:t>
            </a:r>
            <a:endParaRPr lang="en-US" dirty="0">
              <a:solidFill>
                <a:schemeClr val="bg1"/>
              </a:solidFill>
            </a:endParaRPr>
          </a:p>
        </p:txBody>
      </p:sp>
      <p:sp>
        <p:nvSpPr>
          <p:cNvPr id="4" name="Slide Number Placeholder 3"/>
          <p:cNvSpPr>
            <a:spLocks noGrp="1"/>
          </p:cNvSpPr>
          <p:nvPr>
            <p:ph type="sldNum" sz="quarter" idx="12"/>
          </p:nvPr>
        </p:nvSpPr>
        <p:spPr/>
        <p:txBody>
          <a:bodyPr>
            <a:normAutofit/>
          </a:bodyPr>
          <a:lstStyle/>
          <a:p>
            <a:fld id="{EE97AF5A-8731-4AA0-B137-3560C0A098F3}" type="slidenum">
              <a:rPr lang="en-US" smtClean="0"/>
              <a:pPr/>
              <a:t>20</a:t>
            </a:fld>
            <a:endParaRPr lang="en-US"/>
          </a:p>
        </p:txBody>
      </p:sp>
      <p:sp>
        <p:nvSpPr>
          <p:cNvPr id="6" name="Rectangle 5"/>
          <p:cNvSpPr/>
          <p:nvPr/>
        </p:nvSpPr>
        <p:spPr>
          <a:xfrm>
            <a:off x="609600" y="1981200"/>
            <a:ext cx="8077200" cy="4524315"/>
          </a:xfrm>
          <a:prstGeom prst="rect">
            <a:avLst/>
          </a:prstGeom>
        </p:spPr>
        <p:txBody>
          <a:bodyPr wrap="square">
            <a:spAutoFit/>
          </a:bodyPr>
          <a:lstStyle/>
          <a:p>
            <a:r>
              <a:rPr lang="en-US" sz="3200" i="1" dirty="0" smtClean="0">
                <a:solidFill>
                  <a:schemeClr val="bg1"/>
                </a:solidFill>
              </a:rPr>
              <a:t>“I understand that it is a criminal offense to give a resale certificate to the seller for taxable items that I know, at the time of purchase, are purchased for use rather than for the purpose of resale, lease or rental, and depending on the amount of tax evaded, the offense may range from a Class C misdemeanor to a felony of the second degree. “</a:t>
            </a:r>
            <a:endParaRPr lang="en-US" sz="3200" dirty="0">
              <a:solidFill>
                <a:schemeClr val="tx2">
                  <a:lumMod val="25000"/>
                </a:schemeClr>
              </a:solidFill>
            </a:endParaRPr>
          </a:p>
        </p:txBody>
      </p:sp>
    </p:spTree>
  </p:cSld>
  <p:clrMapOvr>
    <a:masterClrMapping/>
  </p:clrMapOvr>
  <p:transition spd="med">
    <p:push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gn="ctr"/>
            <a:r>
              <a:rPr lang="en-US" sz="3600" dirty="0" err="1" smtClean="0">
                <a:solidFill>
                  <a:schemeClr val="bg1"/>
                </a:solidFill>
              </a:rPr>
              <a:t>ReSale</a:t>
            </a:r>
            <a:r>
              <a:rPr lang="en-US" sz="3600" dirty="0" smtClean="0">
                <a:solidFill>
                  <a:schemeClr val="bg1"/>
                </a:solidFill>
              </a:rPr>
              <a:t> </a:t>
            </a:r>
            <a:r>
              <a:rPr lang="en-US" sz="3600" dirty="0">
                <a:solidFill>
                  <a:schemeClr val="bg1"/>
                </a:solidFill>
              </a:rPr>
              <a:t>Tax </a:t>
            </a:r>
            <a:r>
              <a:rPr lang="en-US" sz="3600" dirty="0" smtClean="0">
                <a:solidFill>
                  <a:schemeClr val="bg1"/>
                </a:solidFill>
              </a:rPr>
              <a:t>Exemption Certificates  for On and off-campus purchases</a:t>
            </a:r>
            <a:endParaRPr lang="en-US" sz="3400" dirty="0">
              <a:solidFill>
                <a:schemeClr val="bg1"/>
              </a:solidFill>
            </a:endParaRPr>
          </a:p>
        </p:txBody>
      </p:sp>
      <p:sp>
        <p:nvSpPr>
          <p:cNvPr id="4" name="Content Placeholder 3"/>
          <p:cNvSpPr>
            <a:spLocks noGrp="1"/>
          </p:cNvSpPr>
          <p:nvPr>
            <p:ph sz="half" idx="1"/>
          </p:nvPr>
        </p:nvSpPr>
        <p:spPr>
          <a:xfrm>
            <a:off x="457200" y="2286000"/>
            <a:ext cx="8229600" cy="4114800"/>
          </a:xfrm>
        </p:spPr>
        <p:txBody>
          <a:bodyPr>
            <a:noAutofit/>
          </a:bodyPr>
          <a:lstStyle/>
          <a:p>
            <a:pPr>
              <a:buClrTx/>
              <a:buFont typeface="Wingdings" pitchFamily="2" charset="2"/>
              <a:buChar char="v"/>
            </a:pPr>
            <a:r>
              <a:rPr lang="en-US" sz="2800" dirty="0" smtClean="0"/>
              <a:t>Purchasers must present a Texas sales and use resale certificate when purchasing goods and services intended for resale</a:t>
            </a:r>
          </a:p>
          <a:p>
            <a:pPr lvl="1">
              <a:buClrTx/>
            </a:pPr>
            <a:r>
              <a:rPr lang="en-US" dirty="0" smtClean="0">
                <a:solidFill>
                  <a:schemeClr val="bg1"/>
                </a:solidFill>
              </a:rPr>
              <a:t>This certificate does require a number to be valid. For Texas State purchasers, the Resale Tax Exemption number is: </a:t>
            </a:r>
          </a:p>
          <a:p>
            <a:pPr lvl="1" algn="ctr">
              <a:buNone/>
            </a:pPr>
            <a:r>
              <a:rPr lang="en-US" dirty="0" smtClean="0">
                <a:solidFill>
                  <a:schemeClr val="bg1"/>
                </a:solidFill>
              </a:rPr>
              <a:t>1-74-6002248-0</a:t>
            </a:r>
          </a:p>
          <a:p>
            <a:pPr lvl="1">
              <a:buClrTx/>
            </a:pPr>
            <a:r>
              <a:rPr lang="en-US" dirty="0" smtClean="0">
                <a:solidFill>
                  <a:schemeClr val="bg1"/>
                </a:solidFill>
              </a:rPr>
              <a:t>The certificate must be completed and signed by the purchaser</a:t>
            </a:r>
            <a:endParaRPr lang="en-US" dirty="0" smtClean="0"/>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21</a:t>
            </a:fld>
            <a:endParaRPr lang="en-US"/>
          </a:p>
        </p:txBody>
      </p:sp>
    </p:spTree>
  </p:cSld>
  <p:clrMapOvr>
    <a:masterClrMapping/>
  </p:clrMapOvr>
  <p:transition spd="med">
    <p:push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62000"/>
          </a:xfrm>
        </p:spPr>
        <p:txBody>
          <a:bodyPr>
            <a:normAutofit fontScale="90000"/>
          </a:bodyPr>
          <a:lstStyle/>
          <a:p>
            <a:pPr algn="ctr"/>
            <a:r>
              <a:rPr lang="en-US" sz="3800" dirty="0" smtClean="0">
                <a:solidFill>
                  <a:schemeClr val="bg1"/>
                </a:solidFill>
              </a:rPr>
              <a:t/>
            </a:r>
            <a:br>
              <a:rPr lang="en-US" sz="3800" dirty="0" smtClean="0">
                <a:solidFill>
                  <a:schemeClr val="bg1"/>
                </a:solidFill>
              </a:rPr>
            </a:br>
            <a:r>
              <a:rPr lang="en-US" sz="3800" dirty="0">
                <a:solidFill>
                  <a:schemeClr val="bg1"/>
                </a:solidFill>
              </a:rPr>
              <a:t/>
            </a:r>
            <a:br>
              <a:rPr lang="en-US" sz="3800" dirty="0">
                <a:solidFill>
                  <a:schemeClr val="bg1"/>
                </a:solidFill>
              </a:rPr>
            </a:br>
            <a:r>
              <a:rPr lang="en-US" sz="3800" dirty="0" smtClean="0">
                <a:solidFill>
                  <a:schemeClr val="bg1"/>
                </a:solidFill>
              </a:rPr>
              <a:t/>
            </a:r>
            <a:br>
              <a:rPr lang="en-US" sz="3800" dirty="0" smtClean="0">
                <a:solidFill>
                  <a:schemeClr val="bg1"/>
                </a:solidFill>
              </a:rPr>
            </a:br>
            <a:r>
              <a:rPr lang="en-US" sz="3800" dirty="0">
                <a:solidFill>
                  <a:schemeClr val="bg1"/>
                </a:solidFill>
              </a:rPr>
              <a:t/>
            </a:r>
            <a:br>
              <a:rPr lang="en-US" sz="3800" dirty="0">
                <a:solidFill>
                  <a:schemeClr val="bg1"/>
                </a:solidFill>
              </a:rPr>
            </a:br>
            <a:r>
              <a:rPr lang="en-US" sz="3800" dirty="0" smtClean="0">
                <a:solidFill>
                  <a:schemeClr val="bg1"/>
                </a:solidFill>
              </a:rPr>
              <a:t/>
            </a:r>
            <a:br>
              <a:rPr lang="en-US" sz="3800" dirty="0" smtClean="0">
                <a:solidFill>
                  <a:schemeClr val="bg1"/>
                </a:solidFill>
              </a:rPr>
            </a:br>
            <a:r>
              <a:rPr lang="en-US" sz="3800" dirty="0">
                <a:solidFill>
                  <a:schemeClr val="bg1"/>
                </a:solidFill>
              </a:rPr>
              <a:t/>
            </a:r>
            <a:br>
              <a:rPr lang="en-US" sz="3800" dirty="0">
                <a:solidFill>
                  <a:schemeClr val="bg1"/>
                </a:solidFill>
              </a:rPr>
            </a:br>
            <a:r>
              <a:rPr lang="en-US" sz="3800" dirty="0" smtClean="0">
                <a:solidFill>
                  <a:schemeClr val="bg1"/>
                </a:solidFill>
              </a:rPr>
              <a:t/>
            </a:r>
            <a:br>
              <a:rPr lang="en-US" sz="3800" dirty="0" smtClean="0">
                <a:solidFill>
                  <a:schemeClr val="bg1"/>
                </a:solidFill>
              </a:rPr>
            </a:br>
            <a:r>
              <a:rPr lang="en-US" sz="4200" dirty="0" smtClean="0">
                <a:solidFill>
                  <a:schemeClr val="bg1"/>
                </a:solidFill>
              </a:rPr>
              <a:t>Surplus Sales</a:t>
            </a:r>
            <a:endParaRPr lang="en-US" sz="4200" dirty="0">
              <a:solidFill>
                <a:schemeClr val="bg1"/>
              </a:solidFill>
            </a:endParaRPr>
          </a:p>
        </p:txBody>
      </p:sp>
      <p:sp>
        <p:nvSpPr>
          <p:cNvPr id="4" name="Content Placeholder 3"/>
          <p:cNvSpPr>
            <a:spLocks noGrp="1"/>
          </p:cNvSpPr>
          <p:nvPr>
            <p:ph sz="half" idx="1"/>
          </p:nvPr>
        </p:nvSpPr>
        <p:spPr>
          <a:xfrm>
            <a:off x="457200" y="1524000"/>
            <a:ext cx="8229600" cy="4724400"/>
          </a:xfrm>
        </p:spPr>
        <p:txBody>
          <a:bodyPr>
            <a:noAutofit/>
          </a:bodyPr>
          <a:lstStyle/>
          <a:p>
            <a:pPr>
              <a:buClrTx/>
              <a:buFont typeface="Wingdings" pitchFamily="2" charset="2"/>
              <a:buChar char="v"/>
            </a:pPr>
            <a:r>
              <a:rPr lang="en-US" sz="2800" dirty="0" smtClean="0">
                <a:solidFill>
                  <a:schemeClr val="bg1"/>
                </a:solidFill>
              </a:rPr>
              <a:t>All surplus property must be sold by the University Materials Management Department. </a:t>
            </a:r>
          </a:p>
          <a:p>
            <a:pPr lvl="1">
              <a:buClrTx/>
              <a:buFont typeface="Wingdings" pitchFamily="2" charset="2"/>
              <a:buChar char="§"/>
            </a:pPr>
            <a:r>
              <a:rPr lang="en-US" dirty="0" smtClean="0">
                <a:solidFill>
                  <a:schemeClr val="bg1"/>
                </a:solidFill>
              </a:rPr>
              <a:t>Sales of computers, printers, typewriters and other tangible, personal property to non-state agencies should be charged sales tax, unless proof of tax exemption is provided. </a:t>
            </a:r>
          </a:p>
          <a:p>
            <a:pPr lvl="1">
              <a:buClrTx/>
              <a:buFont typeface="Wingdings" pitchFamily="2" charset="2"/>
              <a:buChar char="§"/>
            </a:pPr>
            <a:r>
              <a:rPr lang="en-US" dirty="0" smtClean="0">
                <a:solidFill>
                  <a:schemeClr val="bg1"/>
                </a:solidFill>
              </a:rPr>
              <a:t>Sales of vehicles licensed for highway use are exempt from sales tax as they are subject to the Motor Vehicle Sales Tax collected by the county tax assessor-collector. </a:t>
            </a:r>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22</a:t>
            </a:fld>
            <a:endParaRPr lang="en-US"/>
          </a:p>
        </p:txBody>
      </p:sp>
    </p:spTree>
  </p:cSld>
  <p:clrMapOvr>
    <a:masterClrMapping/>
  </p:clrMapOvr>
  <p:transition spd="med">
    <p:push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a:bodyPr>
          <a:lstStyle/>
          <a:p>
            <a:pPr algn="ctr"/>
            <a:r>
              <a:rPr lang="en-US" sz="3800" dirty="0" smtClean="0">
                <a:solidFill>
                  <a:schemeClr val="bg1"/>
                </a:solidFill>
              </a:rPr>
              <a:t>Student Organizations sales</a:t>
            </a:r>
            <a:endParaRPr lang="en-US" sz="3800" dirty="0">
              <a:solidFill>
                <a:schemeClr val="bg1"/>
              </a:solidFill>
            </a:endParaRPr>
          </a:p>
        </p:txBody>
      </p:sp>
      <p:sp>
        <p:nvSpPr>
          <p:cNvPr id="4" name="Content Placeholder 3"/>
          <p:cNvSpPr>
            <a:spLocks noGrp="1"/>
          </p:cNvSpPr>
          <p:nvPr>
            <p:ph sz="half" idx="1"/>
          </p:nvPr>
        </p:nvSpPr>
        <p:spPr>
          <a:xfrm>
            <a:off x="457200" y="1143000"/>
            <a:ext cx="8229600" cy="5334000"/>
          </a:xfrm>
        </p:spPr>
        <p:txBody>
          <a:bodyPr>
            <a:noAutofit/>
          </a:bodyPr>
          <a:lstStyle/>
          <a:p>
            <a:pPr>
              <a:buClrTx/>
              <a:buFont typeface="Wingdings" pitchFamily="2" charset="2"/>
              <a:buChar char="v"/>
            </a:pPr>
            <a:r>
              <a:rPr lang="en-US" sz="2900" dirty="0" smtClean="0">
                <a:solidFill>
                  <a:schemeClr val="bg1"/>
                </a:solidFill>
              </a:rPr>
              <a:t>University Student Organizations may hold a “One-Day, Tax-Free Sale” each month.</a:t>
            </a:r>
          </a:p>
          <a:p>
            <a:pPr lvl="1">
              <a:buClrTx/>
              <a:buFont typeface="Wingdings" pitchFamily="2" charset="2"/>
              <a:buChar char="§"/>
            </a:pPr>
            <a:r>
              <a:rPr lang="en-US" sz="2900" dirty="0" smtClean="0">
                <a:solidFill>
                  <a:schemeClr val="bg1"/>
                </a:solidFill>
              </a:rPr>
              <a:t>Primary purpose of the organization must “not” be to engage in business or generate a profit</a:t>
            </a:r>
          </a:p>
          <a:p>
            <a:pPr lvl="1">
              <a:buClrTx/>
              <a:buFont typeface="Wingdings" pitchFamily="2" charset="2"/>
              <a:buChar char="§"/>
            </a:pPr>
            <a:r>
              <a:rPr lang="en-US" sz="2900" dirty="0" smtClean="0">
                <a:solidFill>
                  <a:schemeClr val="bg1"/>
                </a:solidFill>
              </a:rPr>
              <a:t>Purpose of the sale must be to raise funds for the organization</a:t>
            </a:r>
          </a:p>
          <a:p>
            <a:pPr lvl="1">
              <a:buClrTx/>
              <a:buFont typeface="Wingdings" pitchFamily="2" charset="2"/>
              <a:buChar char="§"/>
            </a:pPr>
            <a:r>
              <a:rPr lang="en-US" sz="2900" dirty="0" smtClean="0">
                <a:solidFill>
                  <a:schemeClr val="bg1"/>
                </a:solidFill>
              </a:rPr>
              <a:t>Individual item sales must not exceed $5,000 unless they are manufactured by the organization or donated to the organization and not sold back to the donor</a:t>
            </a:r>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23</a:t>
            </a:fld>
            <a:endParaRPr lang="en-US"/>
          </a:p>
        </p:txBody>
      </p:sp>
    </p:spTree>
  </p:cSld>
  <p:clrMapOvr>
    <a:masterClrMapping/>
  </p:clrMapOvr>
  <p:transition spd="med">
    <p:push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Autofit/>
          </a:bodyPr>
          <a:lstStyle/>
          <a:p>
            <a:pPr algn="ctr"/>
            <a:r>
              <a:rPr lang="en-US" sz="3800" dirty="0" smtClean="0">
                <a:solidFill>
                  <a:schemeClr val="bg1"/>
                </a:solidFill>
              </a:rPr>
              <a:t>Sales tax Rules for </a:t>
            </a:r>
            <a:br>
              <a:rPr lang="en-US" sz="3800" dirty="0" smtClean="0">
                <a:solidFill>
                  <a:schemeClr val="bg1"/>
                </a:solidFill>
              </a:rPr>
            </a:br>
            <a:r>
              <a:rPr lang="en-US" sz="3800" dirty="0" smtClean="0">
                <a:solidFill>
                  <a:schemeClr val="bg1"/>
                </a:solidFill>
              </a:rPr>
              <a:t>Out-Of-State Purchasers</a:t>
            </a:r>
            <a:endParaRPr lang="en-US" sz="3800" dirty="0">
              <a:solidFill>
                <a:schemeClr val="bg1"/>
              </a:solidFill>
            </a:endParaRPr>
          </a:p>
        </p:txBody>
      </p:sp>
      <p:sp>
        <p:nvSpPr>
          <p:cNvPr id="4" name="Content Placeholder 3"/>
          <p:cNvSpPr>
            <a:spLocks noGrp="1"/>
          </p:cNvSpPr>
          <p:nvPr>
            <p:ph sz="half" idx="1"/>
          </p:nvPr>
        </p:nvSpPr>
        <p:spPr>
          <a:xfrm>
            <a:off x="457200" y="2209800"/>
            <a:ext cx="8305800" cy="4295552"/>
          </a:xfrm>
        </p:spPr>
        <p:txBody>
          <a:bodyPr>
            <a:normAutofit fontScale="92500" lnSpcReduction="10000"/>
          </a:bodyPr>
          <a:lstStyle/>
          <a:p>
            <a:pPr>
              <a:buClrTx/>
              <a:buFont typeface="Wingdings" pitchFamily="2" charset="2"/>
              <a:buChar char="v"/>
            </a:pPr>
            <a:r>
              <a:rPr lang="en-US" dirty="0" smtClean="0"/>
              <a:t>Sales Tax is charged based on where the possession of the item takes place</a:t>
            </a:r>
          </a:p>
          <a:p>
            <a:pPr lvl="1">
              <a:buClrTx/>
              <a:buFont typeface="Wingdings" pitchFamily="2" charset="2"/>
              <a:buChar char="§"/>
            </a:pPr>
            <a:r>
              <a:rPr lang="en-US" sz="3200" dirty="0" smtClean="0">
                <a:solidFill>
                  <a:schemeClr val="bg1"/>
                </a:solidFill>
              </a:rPr>
              <a:t>If a department sells an item to an </a:t>
            </a:r>
          </a:p>
          <a:p>
            <a:pPr lvl="1">
              <a:buClrTx/>
              <a:buNone/>
            </a:pPr>
            <a:r>
              <a:rPr lang="en-US" sz="3200" dirty="0" smtClean="0">
                <a:solidFill>
                  <a:schemeClr val="bg1"/>
                </a:solidFill>
              </a:rPr>
              <a:t>  out-of-state purchaser and ships to an out-of-state address, the sale will be tax exempt</a:t>
            </a:r>
          </a:p>
          <a:p>
            <a:pPr lvl="1">
              <a:buClrTx/>
              <a:buFont typeface="Wingdings" pitchFamily="2" charset="2"/>
              <a:buChar char="§"/>
            </a:pPr>
            <a:r>
              <a:rPr lang="en-US" sz="3200" dirty="0" smtClean="0">
                <a:solidFill>
                  <a:schemeClr val="bg1"/>
                </a:solidFill>
              </a:rPr>
              <a:t>If a department sells an item to an </a:t>
            </a:r>
          </a:p>
          <a:p>
            <a:pPr lvl="1">
              <a:buClrTx/>
              <a:buNone/>
            </a:pPr>
            <a:r>
              <a:rPr lang="en-US" sz="3200" dirty="0" smtClean="0">
                <a:solidFill>
                  <a:schemeClr val="bg1"/>
                </a:solidFill>
              </a:rPr>
              <a:t>  out-of state purchaser and ships to an in-state address, the sale will be taxable</a:t>
            </a:r>
          </a:p>
          <a:p>
            <a:pPr lvl="1">
              <a:buClrTx/>
              <a:buNone/>
            </a:pPr>
            <a:endParaRPr lang="en-US" sz="3200" dirty="0" smtClean="0">
              <a:solidFill>
                <a:schemeClr val="bg1"/>
              </a:solidFill>
            </a:endParaRPr>
          </a:p>
          <a:p>
            <a:pPr lvl="1">
              <a:buClrTx/>
              <a:buNone/>
            </a:pPr>
            <a:endParaRPr lang="en-US" sz="3200" dirty="0" smtClean="0">
              <a:solidFill>
                <a:schemeClr val="bg1"/>
              </a:solidFill>
            </a:endParaRPr>
          </a:p>
          <a:p>
            <a:pPr lvl="1">
              <a:buClrTx/>
              <a:buNone/>
            </a:pPr>
            <a:endParaRPr lang="en-US" dirty="0">
              <a:solidFill>
                <a:schemeClr val="bg1"/>
              </a:solidFill>
            </a:endParaRPr>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24</a:t>
            </a:fld>
            <a:endParaRPr lang="en-US"/>
          </a:p>
        </p:txBody>
      </p:sp>
    </p:spTree>
  </p:cSld>
  <p:clrMapOvr>
    <a:masterClrMapping/>
  </p:clrMapOvr>
  <p:transition spd="med">
    <p:push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828800"/>
          </a:xfrm>
        </p:spPr>
        <p:txBody>
          <a:bodyPr>
            <a:noAutofit/>
          </a:bodyPr>
          <a:lstStyle/>
          <a:p>
            <a:pPr algn="ctr"/>
            <a:r>
              <a:rPr lang="en-US" sz="3800" dirty="0" smtClean="0">
                <a:solidFill>
                  <a:schemeClr val="bg1"/>
                </a:solidFill>
              </a:rPr>
              <a:t>Sales Tax Rules </a:t>
            </a:r>
            <a:r>
              <a:rPr lang="en-US" sz="3800" dirty="0">
                <a:solidFill>
                  <a:schemeClr val="bg1"/>
                </a:solidFill>
              </a:rPr>
              <a:t>for </a:t>
            </a:r>
            <a:r>
              <a:rPr lang="en-US" sz="3800" dirty="0" smtClean="0">
                <a:solidFill>
                  <a:schemeClr val="bg1"/>
                </a:solidFill>
              </a:rPr>
              <a:t/>
            </a:r>
            <a:br>
              <a:rPr lang="en-US" sz="3800" dirty="0" smtClean="0">
                <a:solidFill>
                  <a:schemeClr val="bg1"/>
                </a:solidFill>
              </a:rPr>
            </a:br>
            <a:r>
              <a:rPr lang="en-US" sz="3800" dirty="0" smtClean="0">
                <a:solidFill>
                  <a:schemeClr val="bg1"/>
                </a:solidFill>
              </a:rPr>
              <a:t>Out-Of- </a:t>
            </a:r>
            <a:r>
              <a:rPr lang="en-US" sz="3800" dirty="0">
                <a:solidFill>
                  <a:schemeClr val="bg1"/>
                </a:solidFill>
              </a:rPr>
              <a:t>State </a:t>
            </a:r>
            <a:r>
              <a:rPr lang="en-US" sz="3800" dirty="0" smtClean="0">
                <a:solidFill>
                  <a:schemeClr val="bg1"/>
                </a:solidFill>
              </a:rPr>
              <a:t>Purchasers (Cont.)</a:t>
            </a:r>
            <a:endParaRPr lang="en-US" sz="3800" dirty="0"/>
          </a:p>
        </p:txBody>
      </p:sp>
      <p:sp>
        <p:nvSpPr>
          <p:cNvPr id="4" name="Content Placeholder 3"/>
          <p:cNvSpPr>
            <a:spLocks noGrp="1"/>
          </p:cNvSpPr>
          <p:nvPr>
            <p:ph sz="half" idx="1"/>
          </p:nvPr>
        </p:nvSpPr>
        <p:spPr>
          <a:xfrm>
            <a:off x="457200" y="3429000"/>
            <a:ext cx="8229600" cy="3076352"/>
          </a:xfrm>
        </p:spPr>
        <p:txBody>
          <a:bodyPr>
            <a:normAutofit/>
          </a:bodyPr>
          <a:lstStyle/>
          <a:p>
            <a:pPr marL="512064" lvl="2" indent="-274320">
              <a:spcBef>
                <a:spcPts val="600"/>
              </a:spcBef>
              <a:buClrTx/>
              <a:buSzPct val="73000"/>
              <a:buFont typeface="Wingdings" pitchFamily="2" charset="2"/>
              <a:buChar char="§"/>
            </a:pPr>
            <a:r>
              <a:rPr lang="en-US" sz="3200" dirty="0" smtClean="0">
                <a:solidFill>
                  <a:schemeClr val="bg1"/>
                </a:solidFill>
              </a:rPr>
              <a:t>If a department sells an item in person even though they may live out-of-state, the sale will be taxable</a:t>
            </a:r>
            <a:endParaRPr lang="en-US" sz="3200" dirty="0"/>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25</a:t>
            </a:fld>
            <a:endParaRPr lang="en-US"/>
          </a:p>
        </p:txBody>
      </p:sp>
    </p:spTree>
  </p:cSld>
  <p:clrMapOvr>
    <a:masterClrMapping/>
  </p:clrMapOvr>
  <p:transition spd="med">
    <p:push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371600"/>
          </a:xfrm>
        </p:spPr>
        <p:txBody>
          <a:bodyPr>
            <a:noAutofit/>
          </a:bodyPr>
          <a:lstStyle/>
          <a:p>
            <a:pPr algn="ctr"/>
            <a:r>
              <a:rPr lang="en-US" dirty="0" smtClean="0">
                <a:solidFill>
                  <a:schemeClr val="bg1"/>
                </a:solidFill>
              </a:rPr>
              <a:t>Sales Tax rules on University </a:t>
            </a:r>
            <a:br>
              <a:rPr lang="en-US" dirty="0" smtClean="0">
                <a:solidFill>
                  <a:schemeClr val="bg1"/>
                </a:solidFill>
              </a:rPr>
            </a:br>
            <a:r>
              <a:rPr lang="en-US" dirty="0" smtClean="0">
                <a:solidFill>
                  <a:schemeClr val="bg1"/>
                </a:solidFill>
              </a:rPr>
              <a:t>Food/Meal Purchases?</a:t>
            </a:r>
            <a:endParaRPr lang="en-US" dirty="0">
              <a:solidFill>
                <a:schemeClr val="bg1"/>
              </a:solidFill>
            </a:endParaRPr>
          </a:p>
        </p:txBody>
      </p:sp>
      <p:sp>
        <p:nvSpPr>
          <p:cNvPr id="3" name="Content Placeholder 2"/>
          <p:cNvSpPr>
            <a:spLocks noGrp="1"/>
          </p:cNvSpPr>
          <p:nvPr>
            <p:ph idx="1"/>
          </p:nvPr>
        </p:nvSpPr>
        <p:spPr>
          <a:xfrm>
            <a:off x="457200" y="2895600"/>
            <a:ext cx="8229600" cy="3560136"/>
          </a:xfrm>
        </p:spPr>
        <p:txBody>
          <a:bodyPr>
            <a:noAutofit/>
          </a:bodyPr>
          <a:lstStyle/>
          <a:p>
            <a:pPr>
              <a:buClrTx/>
              <a:buFont typeface="Wingdings" pitchFamily="2" charset="2"/>
              <a:buChar char="v"/>
            </a:pPr>
            <a:r>
              <a:rPr lang="en-US" sz="3200" dirty="0" smtClean="0">
                <a:solidFill>
                  <a:schemeClr val="bg1"/>
                </a:solidFill>
              </a:rPr>
              <a:t>If the University is purchasing directly by using a University P-Card or Purchase Order, a completed Sales Tax Exemption Certificate should be provided.</a:t>
            </a:r>
          </a:p>
          <a:p>
            <a:pPr>
              <a:buClrTx/>
              <a:buFont typeface="Wingdings" pitchFamily="2" charset="2"/>
              <a:buChar char="v"/>
            </a:pPr>
            <a:r>
              <a:rPr lang="en-US" sz="3200" dirty="0" smtClean="0">
                <a:solidFill>
                  <a:schemeClr val="bg1"/>
                </a:solidFill>
              </a:rPr>
              <a:t>Current University Policies (UPPS’s and PPS’s) are being re-written and updated.</a:t>
            </a:r>
          </a:p>
        </p:txBody>
      </p:sp>
      <p:sp>
        <p:nvSpPr>
          <p:cNvPr id="4" name="Slide Number Placeholder 3"/>
          <p:cNvSpPr>
            <a:spLocks noGrp="1"/>
          </p:cNvSpPr>
          <p:nvPr>
            <p:ph type="sldNum" sz="quarter" idx="12"/>
          </p:nvPr>
        </p:nvSpPr>
        <p:spPr/>
        <p:txBody>
          <a:bodyPr>
            <a:normAutofit/>
          </a:bodyPr>
          <a:lstStyle/>
          <a:p>
            <a:fld id="{EE97AF5A-8731-4AA0-B137-3560C0A098F3}" type="slidenum">
              <a:rPr lang="en-US" smtClean="0"/>
              <a:pPr/>
              <a:t>26</a:t>
            </a:fld>
            <a:endParaRPr lang="en-US"/>
          </a:p>
        </p:txBody>
      </p:sp>
    </p:spTree>
  </p:cSld>
  <p:clrMapOvr>
    <a:masterClrMapping/>
  </p:clrMapOvr>
  <p:transition spd="med">
    <p:push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762000"/>
            <a:ext cx="8458200" cy="1143000"/>
          </a:xfrm>
        </p:spPr>
        <p:txBody>
          <a:bodyPr>
            <a:noAutofit/>
          </a:bodyPr>
          <a:lstStyle/>
          <a:p>
            <a:pPr algn="ctr"/>
            <a:r>
              <a:rPr lang="en-US" dirty="0" smtClean="0">
                <a:solidFill>
                  <a:schemeClr val="bg1"/>
                </a:solidFill>
              </a:rPr>
              <a:t>Sales Tax rules on University </a:t>
            </a:r>
            <a:br>
              <a:rPr lang="en-US" dirty="0" smtClean="0">
                <a:solidFill>
                  <a:schemeClr val="bg1"/>
                </a:solidFill>
              </a:rPr>
            </a:br>
            <a:r>
              <a:rPr lang="en-US" dirty="0" smtClean="0">
                <a:solidFill>
                  <a:schemeClr val="bg1"/>
                </a:solidFill>
              </a:rPr>
              <a:t>Food/Meal Purchases (C0nt.)</a:t>
            </a:r>
            <a:endParaRPr lang="en-US" dirty="0"/>
          </a:p>
        </p:txBody>
      </p:sp>
      <p:sp>
        <p:nvSpPr>
          <p:cNvPr id="5" name="Content Placeholder 4"/>
          <p:cNvSpPr>
            <a:spLocks noGrp="1"/>
          </p:cNvSpPr>
          <p:nvPr>
            <p:ph idx="1"/>
          </p:nvPr>
        </p:nvSpPr>
        <p:spPr>
          <a:xfrm>
            <a:off x="457200" y="2590800"/>
            <a:ext cx="8229600" cy="3810000"/>
          </a:xfrm>
        </p:spPr>
        <p:txBody>
          <a:bodyPr>
            <a:normAutofit fontScale="92500" lnSpcReduction="20000"/>
          </a:bodyPr>
          <a:lstStyle/>
          <a:p>
            <a:pPr>
              <a:buClrTx/>
              <a:buFont typeface="Wingdings" pitchFamily="2" charset="2"/>
              <a:buChar char="v"/>
            </a:pPr>
            <a:r>
              <a:rPr lang="en-US" sz="3500" dirty="0" smtClean="0">
                <a:solidFill>
                  <a:schemeClr val="bg1"/>
                </a:solidFill>
              </a:rPr>
              <a:t>If an employee will be reimbursed by the University, they are not eligible to use a Sales Tax Exemption Certificate and should  include any sales tax paid in their reimbursement request.</a:t>
            </a:r>
          </a:p>
          <a:p>
            <a:pPr>
              <a:buClrTx/>
              <a:buFont typeface="Wingdings" pitchFamily="2" charset="2"/>
              <a:buChar char="v"/>
            </a:pPr>
            <a:r>
              <a:rPr lang="en-US" sz="3500" dirty="0" smtClean="0">
                <a:solidFill>
                  <a:schemeClr val="bg1"/>
                </a:solidFill>
              </a:rPr>
              <a:t>If the purchase is for personal use, the buyer is not eligible to use a Sales Tax Exemption Certificate and must pay the tax.  </a:t>
            </a:r>
          </a:p>
          <a:p>
            <a:endParaRPr lang="en-US" dirty="0"/>
          </a:p>
        </p:txBody>
      </p:sp>
      <p:sp>
        <p:nvSpPr>
          <p:cNvPr id="6" name="Slide Number Placeholder 5"/>
          <p:cNvSpPr>
            <a:spLocks noGrp="1"/>
          </p:cNvSpPr>
          <p:nvPr>
            <p:ph type="sldNum" sz="quarter" idx="12"/>
          </p:nvPr>
        </p:nvSpPr>
        <p:spPr/>
        <p:txBody>
          <a:bodyPr>
            <a:normAutofit/>
          </a:bodyPr>
          <a:lstStyle/>
          <a:p>
            <a:fld id="{EE97AF5A-8731-4AA0-B137-3560C0A098F3}" type="slidenum">
              <a:rPr lang="en-US" smtClean="0"/>
              <a:pPr/>
              <a:t>27</a:t>
            </a:fld>
            <a:endParaRPr lang="en-US"/>
          </a:p>
        </p:txBody>
      </p:sp>
    </p:spTree>
  </p:cSld>
  <p:clrMapOvr>
    <a:masterClrMapping/>
  </p:clrMapOvr>
  <p:transition spd="med">
    <p:push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2133600"/>
          </a:xfrm>
        </p:spPr>
        <p:txBody>
          <a:bodyPr>
            <a:noAutofit/>
          </a:bodyPr>
          <a:lstStyle/>
          <a:p>
            <a:pPr algn="ctr"/>
            <a:r>
              <a:rPr lang="en-US" sz="3800" dirty="0" smtClean="0">
                <a:solidFill>
                  <a:schemeClr val="bg1"/>
                </a:solidFill>
              </a:rPr>
              <a:t>What is the process for collecting and depositing sales tax?</a:t>
            </a:r>
            <a:endParaRPr lang="en-US" sz="3800" dirty="0">
              <a:solidFill>
                <a:schemeClr val="bg1"/>
              </a:solidFill>
            </a:endParaRPr>
          </a:p>
        </p:txBody>
      </p:sp>
      <p:sp>
        <p:nvSpPr>
          <p:cNvPr id="4" name="Content Placeholder 3"/>
          <p:cNvSpPr>
            <a:spLocks noGrp="1"/>
          </p:cNvSpPr>
          <p:nvPr>
            <p:ph sz="half" idx="1"/>
          </p:nvPr>
        </p:nvSpPr>
        <p:spPr>
          <a:xfrm>
            <a:off x="457200" y="3200400"/>
            <a:ext cx="8077200" cy="3352800"/>
          </a:xfrm>
        </p:spPr>
        <p:txBody>
          <a:bodyPr>
            <a:noAutofit/>
          </a:bodyPr>
          <a:lstStyle/>
          <a:p>
            <a:pPr>
              <a:buClrTx/>
              <a:buFont typeface="Wingdings" pitchFamily="2" charset="2"/>
              <a:buChar char="v"/>
            </a:pPr>
            <a:r>
              <a:rPr lang="en-US" dirty="0" smtClean="0">
                <a:solidFill>
                  <a:schemeClr val="bg1"/>
                </a:solidFill>
              </a:rPr>
              <a:t>Departments are responsible for collection of revenue and related sales tax liability</a:t>
            </a:r>
          </a:p>
          <a:p>
            <a:pPr>
              <a:buClrTx/>
              <a:buFont typeface="Wingdings" pitchFamily="2" charset="2"/>
              <a:buChar char="v"/>
            </a:pPr>
            <a:r>
              <a:rPr lang="en-US" dirty="0" smtClean="0">
                <a:solidFill>
                  <a:schemeClr val="bg1"/>
                </a:solidFill>
              </a:rPr>
              <a:t>Deposits must be made within three business days to the Cashier’s Office in Student Business Services</a:t>
            </a:r>
          </a:p>
          <a:p>
            <a:pPr>
              <a:buClrTx/>
              <a:buFont typeface="Wingdings" pitchFamily="2" charset="2"/>
              <a:buChar char="v"/>
            </a:pPr>
            <a:endParaRPr lang="en-US" dirty="0" smtClean="0">
              <a:solidFill>
                <a:schemeClr val="bg1"/>
              </a:solidFill>
            </a:endParaRPr>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28</a:t>
            </a:fld>
            <a:endParaRPr lang="en-US"/>
          </a:p>
        </p:txBody>
      </p:sp>
    </p:spTree>
  </p:cSld>
  <p:clrMapOvr>
    <a:masterClrMapping/>
  </p:clrMapOvr>
  <p:transition spd="med">
    <p:push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828800"/>
          </a:xfrm>
        </p:spPr>
        <p:txBody>
          <a:bodyPr>
            <a:noAutofit/>
          </a:bodyPr>
          <a:lstStyle/>
          <a:p>
            <a:pPr algn="ctr"/>
            <a:r>
              <a:rPr lang="en-US" sz="3800" dirty="0">
                <a:solidFill>
                  <a:schemeClr val="bg1"/>
                </a:solidFill>
              </a:rPr>
              <a:t>What is the process for collecting and depositing </a:t>
            </a:r>
            <a:r>
              <a:rPr lang="en-US" sz="3800" dirty="0" smtClean="0">
                <a:solidFill>
                  <a:schemeClr val="bg1"/>
                </a:solidFill>
              </a:rPr>
              <a:t>sales </a:t>
            </a:r>
            <a:r>
              <a:rPr lang="en-US" sz="3800" dirty="0">
                <a:solidFill>
                  <a:schemeClr val="bg1"/>
                </a:solidFill>
              </a:rPr>
              <a:t>tax</a:t>
            </a:r>
            <a:r>
              <a:rPr lang="en-US" sz="3800" dirty="0" smtClean="0">
                <a:solidFill>
                  <a:schemeClr val="bg1"/>
                </a:solidFill>
              </a:rPr>
              <a:t>? (Cont.)</a:t>
            </a:r>
            <a:endParaRPr lang="en-US" sz="3800" dirty="0"/>
          </a:p>
        </p:txBody>
      </p:sp>
      <p:sp>
        <p:nvSpPr>
          <p:cNvPr id="4" name="Content Placeholder 3"/>
          <p:cNvSpPr>
            <a:spLocks noGrp="1"/>
          </p:cNvSpPr>
          <p:nvPr>
            <p:ph sz="half" idx="1"/>
          </p:nvPr>
        </p:nvSpPr>
        <p:spPr>
          <a:xfrm>
            <a:off x="457200" y="2514600"/>
            <a:ext cx="8229600" cy="3733800"/>
          </a:xfrm>
        </p:spPr>
        <p:txBody>
          <a:bodyPr>
            <a:noAutofit/>
          </a:bodyPr>
          <a:lstStyle/>
          <a:p>
            <a:pPr>
              <a:buClrTx/>
              <a:buFont typeface="Wingdings" pitchFamily="2" charset="2"/>
              <a:buChar char="v"/>
            </a:pPr>
            <a:r>
              <a:rPr lang="en-US" sz="3000" dirty="0" smtClean="0">
                <a:solidFill>
                  <a:schemeClr val="bg1"/>
                </a:solidFill>
              </a:rPr>
              <a:t>Departments should follow UPPS. 03.01.05 University Income Recognition and Associated Cash-Handling Procedures when depositing these funds</a:t>
            </a:r>
          </a:p>
          <a:p>
            <a:pPr>
              <a:buClrTx/>
              <a:buFont typeface="Wingdings" pitchFamily="2" charset="2"/>
              <a:buChar char="v"/>
            </a:pPr>
            <a:r>
              <a:rPr lang="en-US" sz="3000" dirty="0" smtClean="0">
                <a:solidFill>
                  <a:schemeClr val="bg1"/>
                </a:solidFill>
              </a:rPr>
              <a:t>Student Business Services will prepare the monthly State Sales Tax Return and submit to the State by the 20</a:t>
            </a:r>
            <a:r>
              <a:rPr lang="en-US" sz="3000" baseline="30000" dirty="0" smtClean="0">
                <a:solidFill>
                  <a:schemeClr val="bg1"/>
                </a:solidFill>
              </a:rPr>
              <a:t>th</a:t>
            </a:r>
            <a:r>
              <a:rPr lang="en-US" sz="3000" dirty="0" smtClean="0">
                <a:solidFill>
                  <a:schemeClr val="bg1"/>
                </a:solidFill>
              </a:rPr>
              <a:t> day of the following month</a:t>
            </a:r>
            <a:endParaRPr lang="en-US" sz="3000" dirty="0"/>
          </a:p>
        </p:txBody>
      </p:sp>
      <p:sp>
        <p:nvSpPr>
          <p:cNvPr id="5" name="Slide Number Placeholder 4"/>
          <p:cNvSpPr>
            <a:spLocks noGrp="1"/>
          </p:cNvSpPr>
          <p:nvPr>
            <p:ph type="sldNum" sz="quarter" idx="12"/>
          </p:nvPr>
        </p:nvSpPr>
        <p:spPr/>
        <p:txBody>
          <a:bodyPr>
            <a:normAutofit/>
          </a:bodyPr>
          <a:lstStyle/>
          <a:p>
            <a:fld id="{EE97AF5A-8731-4AA0-B137-3560C0A098F3}" type="slidenum">
              <a:rPr lang="en-US" smtClean="0"/>
              <a:pPr/>
              <a:t>29</a:t>
            </a:fld>
            <a:endParaRPr lang="en-US"/>
          </a:p>
        </p:txBody>
      </p:sp>
    </p:spTree>
  </p:cSld>
  <p:clrMapOvr>
    <a:masterClrMapping/>
  </p:clrMapOvr>
  <p:transition spd="med">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143000"/>
          </a:xfrm>
        </p:spPr>
        <p:txBody>
          <a:bodyPr>
            <a:normAutofit/>
          </a:bodyPr>
          <a:lstStyle/>
          <a:p>
            <a:pPr algn="ctr"/>
            <a:r>
              <a:rPr lang="en-US" sz="4000" dirty="0" smtClean="0">
                <a:solidFill>
                  <a:schemeClr val="bg1"/>
                </a:solidFill>
              </a:rPr>
              <a:t>Topics of discussion (Cont.)</a:t>
            </a:r>
            <a:endParaRPr lang="en-US" sz="4000" dirty="0"/>
          </a:p>
        </p:txBody>
      </p:sp>
      <p:sp>
        <p:nvSpPr>
          <p:cNvPr id="3" name="Content Placeholder 2"/>
          <p:cNvSpPr>
            <a:spLocks noGrp="1"/>
          </p:cNvSpPr>
          <p:nvPr>
            <p:ph idx="1"/>
          </p:nvPr>
        </p:nvSpPr>
        <p:spPr>
          <a:xfrm>
            <a:off x="457200" y="2057400"/>
            <a:ext cx="8229600" cy="4398336"/>
          </a:xfrm>
        </p:spPr>
        <p:txBody>
          <a:bodyPr>
            <a:normAutofit fontScale="92500" lnSpcReduction="20000"/>
          </a:bodyPr>
          <a:lstStyle/>
          <a:p>
            <a:pPr marL="60325" lvl="2" indent="-60325">
              <a:buClrTx/>
              <a:buFont typeface="Arial" pitchFamily="34" charset="0"/>
              <a:buChar char="•"/>
            </a:pPr>
            <a:r>
              <a:rPr lang="en-US" sz="3500" dirty="0" smtClean="0">
                <a:solidFill>
                  <a:schemeClr val="bg1"/>
                </a:solidFill>
              </a:rPr>
              <a:t>Sales and Use Tax Exemption and Resale Certificates</a:t>
            </a:r>
          </a:p>
          <a:p>
            <a:pPr marL="60325" lvl="2" indent="-60325">
              <a:buClrTx/>
              <a:buFont typeface="Arial" pitchFamily="34" charset="0"/>
              <a:buChar char="•"/>
            </a:pPr>
            <a:r>
              <a:rPr lang="en-US" sz="3500" dirty="0" smtClean="0">
                <a:solidFill>
                  <a:schemeClr val="bg1"/>
                </a:solidFill>
              </a:rPr>
              <a:t>Surplus Sales</a:t>
            </a:r>
          </a:p>
          <a:p>
            <a:pPr marL="60325" lvl="2" indent="-60325">
              <a:buClrTx/>
              <a:buFont typeface="Arial" pitchFamily="34" charset="0"/>
              <a:buChar char="•"/>
            </a:pPr>
            <a:r>
              <a:rPr lang="en-US" sz="3500" dirty="0" smtClean="0">
                <a:solidFill>
                  <a:schemeClr val="bg1"/>
                </a:solidFill>
              </a:rPr>
              <a:t>Student Organization Sales</a:t>
            </a:r>
          </a:p>
          <a:p>
            <a:pPr marL="60325" lvl="2" indent="-60325">
              <a:buClrTx/>
              <a:buFont typeface="Arial" pitchFamily="34" charset="0"/>
              <a:buChar char="•"/>
            </a:pPr>
            <a:r>
              <a:rPr lang="en-US" sz="3500" dirty="0" smtClean="0">
                <a:solidFill>
                  <a:schemeClr val="bg1"/>
                </a:solidFill>
              </a:rPr>
              <a:t>Sales Tax Rules for Out-of-State Purchasers </a:t>
            </a:r>
          </a:p>
          <a:p>
            <a:pPr marL="60325" lvl="2" indent="-60325">
              <a:buClrTx/>
              <a:buFont typeface="Arial" pitchFamily="34" charset="0"/>
              <a:buChar char="•"/>
            </a:pPr>
            <a:r>
              <a:rPr lang="en-US" sz="3500" dirty="0" smtClean="0">
                <a:solidFill>
                  <a:schemeClr val="bg1"/>
                </a:solidFill>
              </a:rPr>
              <a:t>Sales Tax Rules on Food/Meal Purchases</a:t>
            </a:r>
          </a:p>
          <a:p>
            <a:pPr marL="60325" lvl="2" indent="-60325">
              <a:buClrTx/>
              <a:buFont typeface="Arial" pitchFamily="34" charset="0"/>
              <a:buChar char="•"/>
            </a:pPr>
            <a:r>
              <a:rPr lang="en-US" sz="3500" dirty="0" smtClean="0">
                <a:solidFill>
                  <a:schemeClr val="bg1"/>
                </a:solidFill>
              </a:rPr>
              <a:t>What is the process for collecting and depositing sales tax?</a:t>
            </a:r>
          </a:p>
          <a:p>
            <a:pPr marL="60325" lvl="2" indent="-60325">
              <a:buClrTx/>
              <a:buFont typeface="Arial" pitchFamily="34" charset="0"/>
              <a:buChar char="•"/>
            </a:pPr>
            <a:r>
              <a:rPr lang="en-US" sz="3500" dirty="0" smtClean="0">
                <a:solidFill>
                  <a:schemeClr val="bg1"/>
                </a:solidFill>
              </a:rPr>
              <a:t>Frequently Asked Questions</a:t>
            </a:r>
          </a:p>
          <a:p>
            <a:pPr marL="60325" lvl="2" indent="-60325">
              <a:buClrTx/>
              <a:buFont typeface="Arial" pitchFamily="34" charset="0"/>
              <a:buChar char="•"/>
            </a:pPr>
            <a:r>
              <a:rPr lang="en-US" sz="3500" dirty="0" smtClean="0">
                <a:solidFill>
                  <a:schemeClr val="bg1"/>
                </a:solidFill>
              </a:rPr>
              <a:t>Additional Available Resources</a:t>
            </a:r>
            <a:endParaRPr lang="en-US" sz="3500" dirty="0" smtClean="0"/>
          </a:p>
          <a:p>
            <a:pPr>
              <a:buNone/>
            </a:pPr>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a:t>
            </a:fld>
            <a:endParaRPr lang="en-US"/>
          </a:p>
        </p:txBody>
      </p:sp>
    </p:spTree>
  </p:cSld>
  <p:clrMapOvr>
    <a:masterClrMapping/>
  </p:clrMapOvr>
  <p:transition spd="med">
    <p:push dir="d"/>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normAutofit/>
          </a:bodyPr>
          <a:lstStyle/>
          <a:p>
            <a:pPr algn="ctr"/>
            <a:r>
              <a:rPr lang="en-US" dirty="0" smtClean="0">
                <a:solidFill>
                  <a:schemeClr val="bg1"/>
                </a:solidFill>
              </a:rPr>
              <a:t>Frequently Asked Questions</a:t>
            </a:r>
            <a:endParaRPr lang="en-US" dirty="0">
              <a:solidFill>
                <a:schemeClr val="bg1"/>
              </a:solidFill>
            </a:endParaRPr>
          </a:p>
        </p:txBody>
      </p:sp>
      <p:sp>
        <p:nvSpPr>
          <p:cNvPr id="3" name="Content Placeholder 2"/>
          <p:cNvSpPr>
            <a:spLocks noGrp="1"/>
          </p:cNvSpPr>
          <p:nvPr>
            <p:ph idx="1"/>
          </p:nvPr>
        </p:nvSpPr>
        <p:spPr>
          <a:xfrm>
            <a:off x="457200" y="1143000"/>
            <a:ext cx="8229600" cy="5312736"/>
          </a:xfrm>
        </p:spPr>
        <p:txBody>
          <a:bodyPr>
            <a:normAutofit fontScale="92500" lnSpcReduction="10000"/>
          </a:bodyPr>
          <a:lstStyle/>
          <a:p>
            <a:pPr lvl="0">
              <a:buClrTx/>
              <a:buFont typeface="Wingdings" pitchFamily="2" charset="2"/>
              <a:buChar char="v"/>
            </a:pPr>
            <a:r>
              <a:rPr lang="en-US" b="1" dirty="0" smtClean="0"/>
              <a:t>What is taxable? </a:t>
            </a:r>
            <a:endParaRPr lang="en-US" dirty="0" smtClean="0"/>
          </a:p>
          <a:p>
            <a:pPr lvl="0">
              <a:buClrTx/>
              <a:buFont typeface="Wingdings" pitchFamily="2" charset="2"/>
              <a:buChar char="v"/>
            </a:pPr>
            <a:r>
              <a:rPr lang="en-US" b="1" dirty="0" smtClean="0"/>
              <a:t>How much sales tax do I collect from my customers? </a:t>
            </a:r>
            <a:endParaRPr lang="en-US" dirty="0" smtClean="0"/>
          </a:p>
          <a:p>
            <a:pPr lvl="0">
              <a:buClrTx/>
              <a:buFont typeface="Wingdings" pitchFamily="2" charset="2"/>
              <a:buChar char="v"/>
            </a:pPr>
            <a:r>
              <a:rPr lang="en-US" b="1" dirty="0" smtClean="0"/>
              <a:t>What tax rate do I use? </a:t>
            </a:r>
            <a:endParaRPr lang="en-US" dirty="0" smtClean="0"/>
          </a:p>
          <a:p>
            <a:pPr lvl="0">
              <a:buClrTx/>
              <a:buFont typeface="Wingdings" pitchFamily="2" charset="2"/>
              <a:buChar char="v"/>
            </a:pPr>
            <a:r>
              <a:rPr lang="en-US" b="1" dirty="0" smtClean="0"/>
              <a:t>Am I required to separately state the sales tax amount to my customers? </a:t>
            </a:r>
            <a:endParaRPr lang="en-US" dirty="0" smtClean="0"/>
          </a:p>
          <a:p>
            <a:pPr lvl="0">
              <a:buClrTx/>
              <a:buFont typeface="Wingdings" pitchFamily="2" charset="2"/>
              <a:buChar char="v"/>
            </a:pPr>
            <a:r>
              <a:rPr lang="en-US" b="1" dirty="0" smtClean="0"/>
              <a:t>Is rounding permitted when computing sales tax? </a:t>
            </a:r>
            <a:endParaRPr lang="en-US" dirty="0" smtClean="0"/>
          </a:p>
          <a:p>
            <a:pPr lvl="0">
              <a:buClrTx/>
              <a:buFont typeface="Wingdings" pitchFamily="2" charset="2"/>
              <a:buChar char="v"/>
            </a:pPr>
            <a:r>
              <a:rPr lang="en-US" b="1" dirty="0" smtClean="0"/>
              <a:t>If I do not collect the sales tax or collect an incorrect amount, who is responsible for paying sales tax to Student Business Services’ Cashiers Office, who in turn will deposit the taxes with the State Comptroller’s Office? </a:t>
            </a:r>
            <a:endParaRPr lang="en-US" dirty="0" smtClean="0"/>
          </a:p>
          <a:p>
            <a:pPr lvl="0">
              <a:buClrTx/>
              <a:buFont typeface="Wingdings" pitchFamily="2" charset="2"/>
              <a:buChar char="v"/>
            </a:pPr>
            <a:r>
              <a:rPr lang="en-US" b="1" dirty="0" smtClean="0"/>
              <a:t>Are the delivery or shipping charges taxable? </a:t>
            </a:r>
          </a:p>
          <a:p>
            <a:pPr lvl="0">
              <a:buClrTx/>
              <a:buFont typeface="Wingdings" pitchFamily="2" charset="2"/>
              <a:buChar char="v"/>
            </a:pPr>
            <a:r>
              <a:rPr lang="en-US" b="1" dirty="0" smtClean="0"/>
              <a:t>What is the retention schedule of Sales Tax Records maintained by University Departments?</a:t>
            </a:r>
            <a:endParaRPr lang="en-US" dirty="0" smtClean="0"/>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30</a:t>
            </a:fld>
            <a:endParaRPr lang="en-US"/>
          </a:p>
        </p:txBody>
      </p:sp>
    </p:spTree>
  </p:cSld>
  <p:clrMapOvr>
    <a:masterClrMapping/>
  </p:clrMapOvr>
  <p:transition spd="med">
    <p:push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normAutofit/>
          </a:bodyPr>
          <a:lstStyle/>
          <a:p>
            <a:pPr lvl="0" algn="ctr"/>
            <a:r>
              <a:rPr lang="en-US" dirty="0" smtClean="0">
                <a:solidFill>
                  <a:schemeClr val="bg1"/>
                </a:solidFill>
              </a:rPr>
              <a:t>What is taxable?</a:t>
            </a:r>
            <a:endParaRPr lang="en-US" dirty="0"/>
          </a:p>
        </p:txBody>
      </p:sp>
      <p:sp>
        <p:nvSpPr>
          <p:cNvPr id="3" name="Content Placeholder 2"/>
          <p:cNvSpPr>
            <a:spLocks noGrp="1"/>
          </p:cNvSpPr>
          <p:nvPr>
            <p:ph idx="1"/>
          </p:nvPr>
        </p:nvSpPr>
        <p:spPr>
          <a:xfrm>
            <a:off x="533400" y="2895600"/>
            <a:ext cx="8153400" cy="2133600"/>
          </a:xfrm>
        </p:spPr>
        <p:txBody>
          <a:bodyPr>
            <a:normAutofit fontScale="25000" lnSpcReduction="20000"/>
          </a:bodyPr>
          <a:lstStyle/>
          <a:p>
            <a:pPr>
              <a:buClrTx/>
              <a:buFont typeface="Wingdings" pitchFamily="2" charset="2"/>
              <a:buChar char="v"/>
            </a:pPr>
            <a:r>
              <a:rPr lang="en-US" sz="12800" dirty="0" smtClean="0"/>
              <a:t>Texas tax law refers to tangible personal property and taxable services as taxable items. Each sale of a taxable item is taxable unless a specific exemption applies. </a:t>
            </a:r>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31</a:t>
            </a:fld>
            <a:endParaRPr lang="en-US"/>
          </a:p>
        </p:txBody>
      </p:sp>
    </p:spTree>
  </p:cSld>
  <p:clrMapOvr>
    <a:masterClrMapping/>
  </p:clrMapOvr>
  <p:transition spd="med">
    <p:push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noAutofit/>
          </a:bodyPr>
          <a:lstStyle/>
          <a:p>
            <a:pPr algn="ctr"/>
            <a:r>
              <a:rPr lang="en-US" dirty="0" smtClean="0">
                <a:solidFill>
                  <a:schemeClr val="bg1"/>
                </a:solidFill>
              </a:rPr>
              <a:t>How much sales tax do I collect from my customers? </a:t>
            </a:r>
            <a:endParaRPr lang="en-US" dirty="0">
              <a:solidFill>
                <a:schemeClr val="bg1"/>
              </a:solidFill>
            </a:endParaRPr>
          </a:p>
        </p:txBody>
      </p:sp>
      <p:sp>
        <p:nvSpPr>
          <p:cNvPr id="3" name="Content Placeholder 2"/>
          <p:cNvSpPr>
            <a:spLocks noGrp="1"/>
          </p:cNvSpPr>
          <p:nvPr>
            <p:ph idx="1"/>
          </p:nvPr>
        </p:nvSpPr>
        <p:spPr>
          <a:xfrm>
            <a:off x="457200" y="2057400"/>
            <a:ext cx="8229600" cy="4398336"/>
          </a:xfrm>
        </p:spPr>
        <p:txBody>
          <a:bodyPr>
            <a:normAutofit fontScale="92500" lnSpcReduction="20000"/>
          </a:bodyPr>
          <a:lstStyle/>
          <a:p>
            <a:pPr>
              <a:buClrTx/>
              <a:buFont typeface="Wingdings" pitchFamily="2" charset="2"/>
              <a:buChar char="v"/>
            </a:pPr>
            <a:r>
              <a:rPr lang="en-US" dirty="0" smtClean="0"/>
              <a:t>You should calculate the amount of sales tax by multiplying the tax rate by the sales price of the taxable item. A Tax Rate Locator tool is available on the Window on State Government at: </a:t>
            </a:r>
            <a:r>
              <a:rPr lang="en-US" u="sng" dirty="0" smtClean="0">
                <a:hlinkClick r:id="rId2"/>
              </a:rPr>
              <a:t>https://ourcpa.cpa.state.tx.us/atj/addresslookup.jsp</a:t>
            </a:r>
            <a:endParaRPr lang="en-US" u="sng" dirty="0" smtClean="0"/>
          </a:p>
          <a:p>
            <a:pPr>
              <a:buClrTx/>
              <a:buNone/>
            </a:pPr>
            <a:endParaRPr lang="en-US" dirty="0" smtClean="0"/>
          </a:p>
          <a:p>
            <a:pPr>
              <a:buClrTx/>
              <a:buFont typeface="Wingdings" pitchFamily="2" charset="2"/>
              <a:buChar char="v"/>
            </a:pPr>
            <a:r>
              <a:rPr lang="en-US" dirty="0" smtClean="0"/>
              <a:t>Sales tax = sales price of a taxable item multiplied by the tax rate</a:t>
            </a:r>
          </a:p>
          <a:p>
            <a:pPr>
              <a:buClrTx/>
              <a:buNone/>
            </a:pPr>
            <a:r>
              <a:rPr lang="en-US" dirty="0" smtClean="0"/>
              <a:t>	Ex: The Math Department may sell a t-shirt for $10 and should use the sales tax rate of 8.25% for San Marcos – located in Hays County. The amount of $.83 sales tax should be computed.  The total price charged to the customer should be $10.83.</a:t>
            </a:r>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32</a:t>
            </a:fld>
            <a:endParaRPr lang="en-US"/>
          </a:p>
        </p:txBody>
      </p:sp>
    </p:spTree>
  </p:cSld>
  <p:clrMapOvr>
    <a:masterClrMapping/>
  </p:clrMapOvr>
  <p:transition spd="med">
    <p:push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90600"/>
          </a:xfrm>
        </p:spPr>
        <p:txBody>
          <a:bodyPr>
            <a:normAutofit/>
          </a:bodyPr>
          <a:lstStyle/>
          <a:p>
            <a:pPr algn="ctr"/>
            <a:r>
              <a:rPr lang="en-US" dirty="0" smtClean="0">
                <a:solidFill>
                  <a:schemeClr val="bg1"/>
                </a:solidFill>
              </a:rPr>
              <a:t>What tax rate do I use? </a:t>
            </a:r>
            <a:endParaRPr lang="en-US" dirty="0">
              <a:solidFill>
                <a:schemeClr val="bg1"/>
              </a:solidFill>
            </a:endParaRPr>
          </a:p>
        </p:txBody>
      </p:sp>
      <p:sp>
        <p:nvSpPr>
          <p:cNvPr id="3" name="Content Placeholder 2"/>
          <p:cNvSpPr>
            <a:spLocks noGrp="1"/>
          </p:cNvSpPr>
          <p:nvPr>
            <p:ph idx="1"/>
          </p:nvPr>
        </p:nvSpPr>
        <p:spPr>
          <a:xfrm>
            <a:off x="457200" y="2209800"/>
            <a:ext cx="8229600" cy="4245936"/>
          </a:xfrm>
        </p:spPr>
        <p:txBody>
          <a:bodyPr>
            <a:normAutofit fontScale="85000" lnSpcReduction="10000"/>
          </a:bodyPr>
          <a:lstStyle/>
          <a:p>
            <a:pPr>
              <a:buClrTx/>
              <a:buFont typeface="Wingdings" pitchFamily="2" charset="2"/>
              <a:buChar char="v"/>
            </a:pPr>
            <a:r>
              <a:rPr lang="en-US" sz="3200" dirty="0" smtClean="0"/>
              <a:t>The Texas state sales and use tax rate is 6.25%, but local taxing jurisdictions (cities, counties, special purpose districts, and transit authorities) may also impose sales and use tax up to 2% for a total maximum combined rate of 8.25%. You will be required to collect both state and local sales and use tax. </a:t>
            </a:r>
          </a:p>
          <a:p>
            <a:pPr>
              <a:buClrTx/>
              <a:buFont typeface="Wingdings" pitchFamily="2" charset="2"/>
              <a:buChar char="v"/>
            </a:pPr>
            <a:r>
              <a:rPr lang="en-US" sz="3200" dirty="0" smtClean="0"/>
              <a:t>For information about the tax rate for a specific area, see Local Sales and Use Tax Rate Information on the Comptroller’s website.</a:t>
            </a:r>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33</a:t>
            </a:fld>
            <a:endParaRPr lang="en-US"/>
          </a:p>
        </p:txBody>
      </p:sp>
    </p:spTree>
  </p:cSld>
  <p:clrMapOvr>
    <a:masterClrMapping/>
  </p:clrMapOvr>
  <p:transition spd="med">
    <p:push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661160"/>
          </a:xfrm>
        </p:spPr>
        <p:txBody>
          <a:bodyPr>
            <a:noAutofit/>
          </a:bodyPr>
          <a:lstStyle/>
          <a:p>
            <a:pPr algn="ctr"/>
            <a:r>
              <a:rPr lang="en-US" dirty="0" smtClean="0">
                <a:solidFill>
                  <a:schemeClr val="bg1"/>
                </a:solidFill>
              </a:rPr>
              <a:t>Am I required to separately state the sales tax amount to my customers? </a:t>
            </a:r>
            <a:endParaRPr lang="en-US" dirty="0">
              <a:solidFill>
                <a:schemeClr val="bg1"/>
              </a:solidFill>
            </a:endParaRPr>
          </a:p>
        </p:txBody>
      </p:sp>
      <p:sp>
        <p:nvSpPr>
          <p:cNvPr id="3" name="Content Placeholder 2"/>
          <p:cNvSpPr>
            <a:spLocks noGrp="1"/>
          </p:cNvSpPr>
          <p:nvPr>
            <p:ph idx="1"/>
          </p:nvPr>
        </p:nvSpPr>
        <p:spPr>
          <a:xfrm>
            <a:off x="457200" y="2362200"/>
            <a:ext cx="8229600" cy="4093536"/>
          </a:xfrm>
        </p:spPr>
        <p:txBody>
          <a:bodyPr>
            <a:normAutofit fontScale="92500" lnSpcReduction="10000"/>
          </a:bodyPr>
          <a:lstStyle/>
          <a:p>
            <a:pPr>
              <a:buClrTx/>
              <a:buFont typeface="Wingdings" pitchFamily="2" charset="2"/>
              <a:buChar char="v"/>
            </a:pPr>
            <a:r>
              <a:rPr lang="en-US" sz="2800" dirty="0" smtClean="0"/>
              <a:t>Yes, you must state separately the sales tax amount on your invoice or receipt unless you provide a written statement to the customer that the sales price includes sales tax. The "tax included" statement must be displayed where people would normally be advised of the terms of the sale (e.g., brochures, invoices, contracts, signage). If you use a written statement that sales tax is included in the sales price, you have collected sales tax and must report the collected tax by backing it out of the total amount received. </a:t>
            </a:r>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34</a:t>
            </a:fld>
            <a:endParaRPr lang="en-US"/>
          </a:p>
        </p:txBody>
      </p:sp>
    </p:spTree>
  </p:cSld>
  <p:clrMapOvr>
    <a:masterClrMapping/>
  </p:clrMapOvr>
  <p:transition spd="med">
    <p:push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143000"/>
          </a:xfrm>
        </p:spPr>
        <p:txBody>
          <a:bodyPr>
            <a:noAutofit/>
          </a:bodyPr>
          <a:lstStyle/>
          <a:p>
            <a:pPr algn="ctr"/>
            <a:r>
              <a:rPr lang="en-US" dirty="0" smtClean="0">
                <a:solidFill>
                  <a:schemeClr val="bg1"/>
                </a:solidFill>
              </a:rPr>
              <a:t>Is rounding permitted when computing sales tax? </a:t>
            </a:r>
            <a:endParaRPr lang="en-US" dirty="0">
              <a:solidFill>
                <a:schemeClr val="bg1"/>
              </a:solidFill>
            </a:endParaRPr>
          </a:p>
        </p:txBody>
      </p:sp>
      <p:sp>
        <p:nvSpPr>
          <p:cNvPr id="3" name="Content Placeholder 2"/>
          <p:cNvSpPr>
            <a:spLocks noGrp="1"/>
          </p:cNvSpPr>
          <p:nvPr>
            <p:ph idx="1"/>
          </p:nvPr>
        </p:nvSpPr>
        <p:spPr>
          <a:xfrm>
            <a:off x="457200" y="1905000"/>
            <a:ext cx="8229600" cy="4550736"/>
          </a:xfrm>
        </p:spPr>
        <p:txBody>
          <a:bodyPr>
            <a:normAutofit fontScale="92500" lnSpcReduction="10000"/>
          </a:bodyPr>
          <a:lstStyle/>
          <a:p>
            <a:pPr>
              <a:buClrTx/>
              <a:buFont typeface="Wingdings" pitchFamily="2" charset="2"/>
              <a:buChar char="v"/>
            </a:pPr>
            <a:r>
              <a:rPr lang="en-US" sz="2900" dirty="0" smtClean="0"/>
              <a:t>When you compute the sales tax by multiplying the tax rate against the sales price, you should go out to the third decimal place. If the third decimal place is equal to or greater than 5, you should round up to the next cent. If the third decimal place is 4 or less, then you should round down to the next cent. For example, you sell a taxable item for $250 and must charge 8.25% tax. If you multiply the tax rate against the sale price, it is $20.625. Because the third decimal place is a 5, you would round up and charge $20.63. You can also use a </a:t>
            </a:r>
            <a:r>
              <a:rPr lang="en-US" sz="2900" u="sng" dirty="0" smtClean="0">
                <a:hlinkClick r:id="rId2"/>
              </a:rPr>
              <a:t>rate chart</a:t>
            </a:r>
            <a:r>
              <a:rPr lang="en-US" sz="2900" dirty="0" smtClean="0"/>
              <a:t>. </a:t>
            </a:r>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35</a:t>
            </a:fld>
            <a:endParaRPr lang="en-US"/>
          </a:p>
        </p:txBody>
      </p:sp>
    </p:spTree>
  </p:cSld>
  <p:clrMapOvr>
    <a:masterClrMapping/>
  </p:clrMapOvr>
  <p:transition spd="med">
    <p:push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2575560"/>
          </a:xfrm>
        </p:spPr>
        <p:txBody>
          <a:bodyPr>
            <a:noAutofit/>
          </a:bodyPr>
          <a:lstStyle/>
          <a:p>
            <a:pPr algn="ctr"/>
            <a:r>
              <a:rPr lang="en-US" sz="3000" dirty="0" smtClean="0">
                <a:solidFill>
                  <a:schemeClr val="bg1"/>
                </a:solidFill>
              </a:rPr>
              <a:t>If I do not collect the sales tax or collect an incorrect amount, who is responsible for paying sales tax to SBS Cashiers Office, who will deposit the taxes with the State?</a:t>
            </a:r>
            <a:endParaRPr lang="en-US" sz="3000" dirty="0">
              <a:solidFill>
                <a:schemeClr val="bg1"/>
              </a:solidFill>
            </a:endParaRPr>
          </a:p>
        </p:txBody>
      </p:sp>
      <p:sp>
        <p:nvSpPr>
          <p:cNvPr id="3" name="Content Placeholder 2"/>
          <p:cNvSpPr>
            <a:spLocks noGrp="1"/>
          </p:cNvSpPr>
          <p:nvPr>
            <p:ph idx="1"/>
          </p:nvPr>
        </p:nvSpPr>
        <p:spPr>
          <a:xfrm>
            <a:off x="457200" y="3048000"/>
            <a:ext cx="8229600" cy="3505200"/>
          </a:xfrm>
        </p:spPr>
        <p:txBody>
          <a:bodyPr>
            <a:normAutofit fontScale="92500" lnSpcReduction="10000"/>
          </a:bodyPr>
          <a:lstStyle/>
          <a:p>
            <a:pPr>
              <a:buClrTx/>
              <a:buFont typeface="Wingdings" pitchFamily="2" charset="2"/>
              <a:buChar char="v"/>
            </a:pPr>
            <a:r>
              <a:rPr lang="en-US" sz="3200" dirty="0" smtClean="0"/>
              <a:t>As a seller, you are responsible for collecting and remitting the correct amount to Student Business Services’ Cashiers Office, who in turn will deposit the taxes with the State Comptroller’s Office. If you do not collect and remit the correct amount, your department will owe any additional tax plus you may be assessed penalties and interest. </a:t>
            </a:r>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36</a:t>
            </a:fld>
            <a:endParaRPr lang="en-US"/>
          </a:p>
        </p:txBody>
      </p:sp>
    </p:spTree>
  </p:cSld>
  <p:clrMapOvr>
    <a:masterClrMapping/>
  </p:clrMapOvr>
  <p:transition spd="med">
    <p:push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chemeClr val="bg1"/>
                </a:solidFill>
              </a:rPr>
              <a:t>Are the delivery or shipping charges taxable? </a:t>
            </a:r>
            <a:endParaRPr lang="en-US" dirty="0">
              <a:solidFill>
                <a:schemeClr val="bg1"/>
              </a:solidFill>
            </a:endParaRPr>
          </a:p>
        </p:txBody>
      </p:sp>
      <p:sp>
        <p:nvSpPr>
          <p:cNvPr id="3" name="Content Placeholder 2"/>
          <p:cNvSpPr>
            <a:spLocks noGrp="1"/>
          </p:cNvSpPr>
          <p:nvPr>
            <p:ph idx="1"/>
          </p:nvPr>
        </p:nvSpPr>
        <p:spPr/>
        <p:txBody>
          <a:bodyPr>
            <a:normAutofit fontScale="85000" lnSpcReduction="10000"/>
          </a:bodyPr>
          <a:lstStyle/>
          <a:p>
            <a:pPr>
              <a:buClrTx/>
              <a:buFont typeface="Wingdings" pitchFamily="2" charset="2"/>
              <a:buChar char="v"/>
            </a:pPr>
            <a:r>
              <a:rPr lang="en-US" dirty="0" smtClean="0"/>
              <a:t>Shipping and handling charges are taxable if the charges are associated with the sale of taxable goods or service. </a:t>
            </a:r>
          </a:p>
          <a:p>
            <a:pPr>
              <a:buClrTx/>
              <a:buFont typeface="Wingdings" pitchFamily="2" charset="2"/>
              <a:buChar char="v"/>
            </a:pPr>
            <a:r>
              <a:rPr lang="en-US" dirty="0" smtClean="0"/>
              <a:t>For example, you sell a sofa to a customer for $500. You agree to deliver the sofa and charge separate fee of $50 for delivery. Because your sale of the sofa is taxable, your $50 delivery charge is also taxable. You should collect sales tax on $550. </a:t>
            </a:r>
          </a:p>
          <a:p>
            <a:pPr>
              <a:buClrTx/>
              <a:buFont typeface="Wingdings" pitchFamily="2" charset="2"/>
              <a:buChar char="v"/>
            </a:pPr>
            <a:r>
              <a:rPr lang="en-US" dirty="0" smtClean="0"/>
              <a:t>In contrast, if you sold a similar sofa for $500 to another customer who issues you a properly completed resale or exemption certificate, then your sale and the delivery charge are exempt. If you deliver the sofa for a fee of $50, the delivery charge is not taxable. You do not collect sales tax on the $550. </a:t>
            </a:r>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37</a:t>
            </a:fld>
            <a:endParaRPr lang="en-US"/>
          </a:p>
        </p:txBody>
      </p:sp>
    </p:spTree>
  </p:cSld>
  <p:clrMapOvr>
    <a:masterClrMapping/>
  </p:clrMapOvr>
  <p:transition spd="med">
    <p:push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432560"/>
          </a:xfrm>
        </p:spPr>
        <p:txBody>
          <a:bodyPr>
            <a:noAutofit/>
          </a:bodyPr>
          <a:lstStyle/>
          <a:p>
            <a:pPr algn="ctr"/>
            <a:r>
              <a:rPr lang="en-US" dirty="0" smtClean="0">
                <a:solidFill>
                  <a:schemeClr val="bg1"/>
                </a:solidFill>
              </a:rPr>
              <a:t>Are the delivery or shipping charges taxable? (Cont.)</a:t>
            </a:r>
            <a:endParaRPr lang="en-US" dirty="0"/>
          </a:p>
        </p:txBody>
      </p:sp>
      <p:sp>
        <p:nvSpPr>
          <p:cNvPr id="3" name="Content Placeholder 2"/>
          <p:cNvSpPr>
            <a:spLocks noGrp="1"/>
          </p:cNvSpPr>
          <p:nvPr>
            <p:ph idx="1"/>
          </p:nvPr>
        </p:nvSpPr>
        <p:spPr>
          <a:xfrm>
            <a:off x="457200" y="1981200"/>
            <a:ext cx="8229600" cy="3962400"/>
          </a:xfrm>
        </p:spPr>
        <p:txBody>
          <a:bodyPr>
            <a:noAutofit/>
          </a:bodyPr>
          <a:lstStyle/>
          <a:p>
            <a:pPr>
              <a:buClrTx/>
              <a:buFont typeface="Wingdings" pitchFamily="2" charset="2"/>
              <a:buChar char="v"/>
            </a:pPr>
            <a:r>
              <a:rPr lang="en-US" sz="3200" dirty="0" smtClean="0"/>
              <a:t>In contrast, if you sold a similar sofa for $500 to another customer who issues you a properly completed resale or exemption certificate, then your sale and the delivery charge are exempt. If you deliver the sofa for a fee of $50, the delivery charge is not taxable. You do not collect sales tax on the $550. </a:t>
            </a:r>
            <a:endParaRPr lang="en-US" sz="3200"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38</a:t>
            </a:fld>
            <a:endParaRPr lang="en-US"/>
          </a:p>
        </p:txBody>
      </p:sp>
    </p:spTree>
  </p:cSld>
  <p:clrMapOvr>
    <a:masterClrMapping/>
  </p:clrMapOvr>
  <p:transition spd="med">
    <p:push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584960"/>
          </a:xfrm>
        </p:spPr>
        <p:txBody>
          <a:bodyPr>
            <a:noAutofit/>
          </a:bodyPr>
          <a:lstStyle/>
          <a:p>
            <a:pPr algn="ctr"/>
            <a:r>
              <a:rPr lang="en-US" dirty="0" smtClean="0">
                <a:solidFill>
                  <a:schemeClr val="bg1"/>
                </a:solidFill>
              </a:rPr>
              <a:t>Are the delivery or shipping charges taxable?  (Cont.)</a:t>
            </a:r>
            <a:endParaRPr lang="en-US" dirty="0"/>
          </a:p>
        </p:txBody>
      </p:sp>
      <p:sp>
        <p:nvSpPr>
          <p:cNvPr id="3" name="Content Placeholder 2"/>
          <p:cNvSpPr>
            <a:spLocks noGrp="1"/>
          </p:cNvSpPr>
          <p:nvPr>
            <p:ph idx="1"/>
          </p:nvPr>
        </p:nvSpPr>
        <p:spPr>
          <a:xfrm>
            <a:off x="457200" y="2362200"/>
            <a:ext cx="8229600" cy="4093536"/>
          </a:xfrm>
        </p:spPr>
        <p:txBody>
          <a:bodyPr>
            <a:noAutofit/>
          </a:bodyPr>
          <a:lstStyle/>
          <a:p>
            <a:pPr>
              <a:buClrTx/>
              <a:buFont typeface="Wingdings" pitchFamily="2" charset="2"/>
              <a:buChar char="v"/>
            </a:pPr>
            <a:r>
              <a:rPr lang="en-US" sz="2800" dirty="0" smtClean="0"/>
              <a:t>Note: "Delivery," "shipping," or "postage" on an invoice represents delivery charges. Please refer to </a:t>
            </a:r>
            <a:r>
              <a:rPr lang="en-US" sz="2800" u="sng" dirty="0" smtClean="0">
                <a:hlinkClick r:id="rId2"/>
              </a:rPr>
              <a:t>Rule 3.303</a:t>
            </a:r>
            <a:r>
              <a:rPr lang="en-US" sz="2800" dirty="0" smtClean="0"/>
              <a:t>. Please note that separately stated charges for postage are not taxable when billed by the seller to a client if the cost of the postage was incurred by the seller at the request of the client to distribute tangible personal property to third party recipients designated by the seller's client. </a:t>
            </a:r>
            <a:endParaRPr lang="en-US" sz="2800"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39</a:t>
            </a:fld>
            <a:endParaRPr lang="en-US"/>
          </a:p>
        </p:txBody>
      </p:sp>
    </p:spTree>
  </p:cSld>
  <p:clrMapOvr>
    <a:masterClrMapping/>
  </p:clrMapOvr>
  <p:transition spd="med">
    <p:push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670560"/>
          </a:xfrm>
        </p:spPr>
        <p:txBody>
          <a:bodyPr>
            <a:normAutofit/>
          </a:bodyPr>
          <a:lstStyle/>
          <a:p>
            <a:pPr algn="ctr"/>
            <a:r>
              <a:rPr lang="en-US" dirty="0" smtClean="0">
                <a:solidFill>
                  <a:schemeClr val="bg1"/>
                </a:solidFill>
              </a:rPr>
              <a:t>What is Texas Sales Tax?</a:t>
            </a:r>
            <a:endParaRPr lang="en-US" dirty="0">
              <a:solidFill>
                <a:schemeClr val="bg1"/>
              </a:solidFill>
            </a:endParaRPr>
          </a:p>
        </p:txBody>
      </p:sp>
      <p:sp>
        <p:nvSpPr>
          <p:cNvPr id="3" name="Content Placeholder 2"/>
          <p:cNvSpPr>
            <a:spLocks noGrp="1"/>
          </p:cNvSpPr>
          <p:nvPr>
            <p:ph idx="1"/>
          </p:nvPr>
        </p:nvSpPr>
        <p:spPr>
          <a:xfrm>
            <a:off x="457200" y="1447800"/>
            <a:ext cx="8153400" cy="5007936"/>
          </a:xfrm>
        </p:spPr>
        <p:txBody>
          <a:bodyPr>
            <a:normAutofit fontScale="92500" lnSpcReduction="20000"/>
          </a:bodyPr>
          <a:lstStyle/>
          <a:p>
            <a:pPr>
              <a:buClrTx/>
              <a:buFont typeface="Wingdings" pitchFamily="2" charset="2"/>
              <a:buChar char="v"/>
            </a:pPr>
            <a:r>
              <a:rPr lang="en-US" sz="3200" dirty="0" smtClean="0">
                <a:solidFill>
                  <a:schemeClr val="bg1"/>
                </a:solidFill>
              </a:rPr>
              <a:t>As per the State of Texas Tax Code Title 2. State Taxation, Subtitle E. Sales, Excise, and Use Taxes, Chapter 151 and the Comptroller of Public Accounts APS 008: State agencies and institutions of higher education must collect all applicable sales tax when making sales to the public: </a:t>
            </a:r>
          </a:p>
          <a:p>
            <a:pPr lvl="1">
              <a:buClrTx/>
            </a:pPr>
            <a:r>
              <a:rPr lang="en-US" sz="2900" dirty="0" smtClean="0">
                <a:solidFill>
                  <a:schemeClr val="bg1"/>
                </a:solidFill>
              </a:rPr>
              <a:t>State 6.25% </a:t>
            </a:r>
          </a:p>
          <a:p>
            <a:pPr lvl="1">
              <a:buClrTx/>
            </a:pPr>
            <a:r>
              <a:rPr lang="en-US" sz="2900" dirty="0" smtClean="0">
                <a:solidFill>
                  <a:schemeClr val="bg1"/>
                </a:solidFill>
              </a:rPr>
              <a:t>City (.25% - 2%) </a:t>
            </a:r>
          </a:p>
          <a:p>
            <a:pPr lvl="1">
              <a:buClrTx/>
            </a:pPr>
            <a:r>
              <a:rPr lang="en-US" sz="2900" dirty="0" smtClean="0">
                <a:solidFill>
                  <a:schemeClr val="bg1"/>
                </a:solidFill>
              </a:rPr>
              <a:t>Transit authority (.25% - 1%)</a:t>
            </a:r>
          </a:p>
          <a:p>
            <a:pPr lvl="1">
              <a:buClrTx/>
            </a:pPr>
            <a:r>
              <a:rPr lang="en-US" sz="2900" dirty="0" smtClean="0">
                <a:solidFill>
                  <a:schemeClr val="bg1"/>
                </a:solidFill>
              </a:rPr>
              <a:t>County (.5% - 1.5%) and </a:t>
            </a:r>
          </a:p>
          <a:p>
            <a:pPr lvl="1">
              <a:buClrTx/>
            </a:pPr>
            <a:r>
              <a:rPr lang="en-US" sz="2900" dirty="0" smtClean="0">
                <a:solidFill>
                  <a:schemeClr val="bg1"/>
                </a:solidFill>
              </a:rPr>
              <a:t>Special purpose district (.125% - 2%)</a:t>
            </a:r>
          </a:p>
        </p:txBody>
      </p:sp>
      <p:sp>
        <p:nvSpPr>
          <p:cNvPr id="4" name="Slide Number Placeholder 3"/>
          <p:cNvSpPr>
            <a:spLocks noGrp="1"/>
          </p:cNvSpPr>
          <p:nvPr>
            <p:ph type="sldNum" sz="quarter" idx="12"/>
          </p:nvPr>
        </p:nvSpPr>
        <p:spPr/>
        <p:txBody>
          <a:bodyPr/>
          <a:lstStyle/>
          <a:p>
            <a:fld id="{EE97AF5A-8731-4AA0-B137-3560C0A098F3}" type="slidenum">
              <a:rPr lang="en-US" smtClean="0"/>
              <a:pPr/>
              <a:t>4</a:t>
            </a:fld>
            <a:endParaRPr lang="en-US"/>
          </a:p>
        </p:txBody>
      </p:sp>
    </p:spTree>
  </p:cSld>
  <p:clrMapOvr>
    <a:masterClrMapping/>
  </p:clrMapOvr>
  <p:transition spd="med">
    <p:push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524000"/>
          </a:xfrm>
        </p:spPr>
        <p:txBody>
          <a:bodyPr>
            <a:noAutofit/>
          </a:bodyPr>
          <a:lstStyle/>
          <a:p>
            <a:pPr algn="ctr"/>
            <a:r>
              <a:rPr lang="en-US" dirty="0" smtClean="0">
                <a:solidFill>
                  <a:schemeClr val="bg1"/>
                </a:solidFill>
              </a:rPr>
              <a:t>What is the Retention Schedule for  Sales tax records?</a:t>
            </a:r>
            <a:endParaRPr lang="en-US" dirty="0">
              <a:solidFill>
                <a:schemeClr val="bg1"/>
              </a:solidFill>
            </a:endParaRPr>
          </a:p>
        </p:txBody>
      </p:sp>
      <p:sp>
        <p:nvSpPr>
          <p:cNvPr id="3" name="Content Placeholder 2"/>
          <p:cNvSpPr>
            <a:spLocks noGrp="1"/>
          </p:cNvSpPr>
          <p:nvPr>
            <p:ph idx="1"/>
          </p:nvPr>
        </p:nvSpPr>
        <p:spPr>
          <a:xfrm>
            <a:off x="457200" y="3429000"/>
            <a:ext cx="8229600" cy="1981200"/>
          </a:xfrm>
        </p:spPr>
        <p:txBody>
          <a:bodyPr/>
          <a:lstStyle/>
          <a:p>
            <a:pPr lvl="0">
              <a:buClrTx/>
              <a:buFont typeface="Wingdings" pitchFamily="2" charset="2"/>
              <a:buChar char="v"/>
            </a:pPr>
            <a:r>
              <a:rPr lang="en-US" sz="3200" b="1" dirty="0" smtClean="0"/>
              <a:t>Sales Tax records should be retained by the campus departments for the current year and the previous 3 years.</a:t>
            </a:r>
            <a:endParaRPr lang="en-US" sz="3200" dirty="0" smtClean="0"/>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40</a:t>
            </a:fld>
            <a:endParaRPr lang="en-US"/>
          </a:p>
        </p:txBody>
      </p:sp>
    </p:spTree>
  </p:cSld>
  <p:clrMapOvr>
    <a:masterClrMapping/>
  </p:clrMapOvr>
  <p:transition spd="med">
    <p:push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rmAutofit/>
          </a:bodyPr>
          <a:lstStyle/>
          <a:p>
            <a:pPr algn="ctr"/>
            <a:r>
              <a:rPr lang="en-US" dirty="0" smtClean="0">
                <a:solidFill>
                  <a:schemeClr val="bg1"/>
                </a:solidFill>
              </a:rPr>
              <a:t>Additional available resources </a:t>
            </a:r>
            <a:endParaRPr lang="en-US" dirty="0">
              <a:solidFill>
                <a:schemeClr val="bg1"/>
              </a:solidFill>
            </a:endParaRPr>
          </a:p>
        </p:txBody>
      </p:sp>
      <p:sp>
        <p:nvSpPr>
          <p:cNvPr id="3" name="Content Placeholder 2"/>
          <p:cNvSpPr>
            <a:spLocks noGrp="1"/>
          </p:cNvSpPr>
          <p:nvPr>
            <p:ph idx="1"/>
          </p:nvPr>
        </p:nvSpPr>
        <p:spPr>
          <a:xfrm>
            <a:off x="457200" y="2057400"/>
            <a:ext cx="8229600" cy="4398336"/>
          </a:xfrm>
        </p:spPr>
        <p:txBody>
          <a:bodyPr>
            <a:normAutofit fontScale="70000" lnSpcReduction="20000"/>
          </a:bodyPr>
          <a:lstStyle/>
          <a:p>
            <a:pPr>
              <a:buClrTx/>
              <a:buFont typeface="Wingdings" pitchFamily="2" charset="2"/>
              <a:buChar char="v"/>
            </a:pPr>
            <a:r>
              <a:rPr lang="en-US" sz="4000" dirty="0" smtClean="0"/>
              <a:t> For information on collecting and reporting local sales and use tax, ask for publication </a:t>
            </a:r>
            <a:r>
              <a:rPr lang="en-US" sz="4000" u="sng" dirty="0" smtClean="0">
                <a:hlinkClick r:id="rId2"/>
              </a:rPr>
              <a:t>94-105 "Guidelines for Collecting Local Sales and Use Tax"</a:t>
            </a:r>
            <a:r>
              <a:rPr lang="en-US" sz="4000" dirty="0" smtClean="0"/>
              <a:t> (PDF, 9.74MB) </a:t>
            </a:r>
          </a:p>
          <a:p>
            <a:pPr>
              <a:buClrTx/>
              <a:buNone/>
            </a:pPr>
            <a:endParaRPr lang="en-US" sz="4000" dirty="0" smtClean="0"/>
          </a:p>
          <a:p>
            <a:pPr>
              <a:buClrTx/>
              <a:buFont typeface="Wingdings" pitchFamily="2" charset="2"/>
              <a:buChar char="v"/>
            </a:pPr>
            <a:r>
              <a:rPr lang="en-US" sz="4000" dirty="0" smtClean="0"/>
              <a:t>For a list of local tax rates ask for publication </a:t>
            </a:r>
            <a:r>
              <a:rPr lang="en-US" sz="4000" u="sng" dirty="0" smtClean="0">
                <a:hlinkClick r:id="rId3"/>
              </a:rPr>
              <a:t>96-132 "Texas Sales and Use Tax Rates."</a:t>
            </a:r>
            <a:r>
              <a:rPr lang="en-US" sz="4000" dirty="0" smtClean="0"/>
              <a:t> The state also provides </a:t>
            </a:r>
            <a:r>
              <a:rPr lang="en-US" sz="4000" u="sng" dirty="0" smtClean="0">
                <a:hlinkClick r:id="rId4"/>
              </a:rPr>
              <a:t>tax rate cards</a:t>
            </a:r>
            <a:r>
              <a:rPr lang="en-US" sz="4000" dirty="0" smtClean="0"/>
              <a:t> for all combined tax rates. The tax rate for sales and use taxes are the same. See </a:t>
            </a:r>
            <a:r>
              <a:rPr lang="en-US" sz="4000" u="sng" dirty="0" smtClean="0">
                <a:hlinkClick r:id="rId5"/>
              </a:rPr>
              <a:t>Purchases/Use Tax</a:t>
            </a:r>
            <a:r>
              <a:rPr lang="en-US" sz="4000" dirty="0" smtClean="0"/>
              <a:t> for additional information. </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41</a:t>
            </a:fld>
            <a:endParaRPr lang="en-US"/>
          </a:p>
        </p:txBody>
      </p:sp>
    </p:spTree>
  </p:cSld>
  <p:clrMapOvr>
    <a:masterClrMapping/>
  </p:clrMapOvr>
  <p:transition spd="med">
    <p:push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153400" cy="1371600"/>
          </a:xfrm>
        </p:spPr>
        <p:txBody>
          <a:bodyPr>
            <a:normAutofit/>
          </a:bodyPr>
          <a:lstStyle/>
          <a:p>
            <a:pPr algn="ctr"/>
            <a:r>
              <a:rPr lang="en-US" dirty="0" smtClean="0">
                <a:solidFill>
                  <a:schemeClr val="bg1"/>
                </a:solidFill>
              </a:rPr>
              <a:t>Does The University have a </a:t>
            </a:r>
            <a:r>
              <a:rPr lang="en-US" dirty="0" err="1" smtClean="0">
                <a:solidFill>
                  <a:schemeClr val="bg1"/>
                </a:solidFill>
              </a:rPr>
              <a:t>u.p.p.s</a:t>
            </a:r>
            <a:r>
              <a:rPr lang="en-US" dirty="0" smtClean="0">
                <a:solidFill>
                  <a:schemeClr val="bg1"/>
                </a:solidFill>
              </a:rPr>
              <a:t>. covering Sales tax?</a:t>
            </a:r>
            <a:endParaRPr lang="en-US" dirty="0">
              <a:solidFill>
                <a:schemeClr val="bg1"/>
              </a:solidFill>
            </a:endParaRPr>
          </a:p>
        </p:txBody>
      </p:sp>
      <p:sp>
        <p:nvSpPr>
          <p:cNvPr id="3" name="Content Placeholder 2"/>
          <p:cNvSpPr>
            <a:spLocks noGrp="1"/>
          </p:cNvSpPr>
          <p:nvPr>
            <p:ph idx="1"/>
          </p:nvPr>
        </p:nvSpPr>
        <p:spPr>
          <a:xfrm>
            <a:off x="457200" y="3429000"/>
            <a:ext cx="8153400" cy="1676400"/>
          </a:xfrm>
        </p:spPr>
        <p:txBody>
          <a:bodyPr>
            <a:normAutofit/>
          </a:bodyPr>
          <a:lstStyle/>
          <a:p>
            <a:pPr>
              <a:buClrTx/>
              <a:buFont typeface="Wingdings" pitchFamily="2" charset="2"/>
              <a:buChar char="v"/>
            </a:pPr>
            <a:r>
              <a:rPr lang="en-US" sz="3200" dirty="0" smtClean="0"/>
              <a:t>A proposed U.P.P.S. is circulating amongst the Finance &amp; Support Services Division and should be released later in FY2013</a:t>
            </a:r>
          </a:p>
          <a:p>
            <a:pPr>
              <a:buClrTx/>
              <a:buNone/>
            </a:pPr>
            <a:endParaRPr lang="en-US" sz="3200" dirty="0" smtClean="0"/>
          </a:p>
        </p:txBody>
      </p:sp>
      <p:sp>
        <p:nvSpPr>
          <p:cNvPr id="4" name="Slide Number Placeholder 3"/>
          <p:cNvSpPr>
            <a:spLocks noGrp="1"/>
          </p:cNvSpPr>
          <p:nvPr>
            <p:ph type="sldNum" sz="quarter" idx="12"/>
          </p:nvPr>
        </p:nvSpPr>
        <p:spPr/>
        <p:txBody>
          <a:bodyPr/>
          <a:lstStyle/>
          <a:p>
            <a:fld id="{EE97AF5A-8731-4AA0-B137-3560C0A098F3}" type="slidenum">
              <a:rPr lang="en-US" smtClean="0"/>
              <a:pPr/>
              <a:t>5</a:t>
            </a:fld>
            <a:endParaRPr lang="en-US"/>
          </a:p>
        </p:txBody>
      </p:sp>
    </p:spTree>
  </p:cSld>
  <p:clrMapOvr>
    <a:masterClrMapping/>
  </p:clrMapOvr>
  <p:transition spd="med">
    <p:push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229600" cy="1813560"/>
          </a:xfrm>
        </p:spPr>
        <p:txBody>
          <a:bodyPr>
            <a:noAutofit/>
          </a:bodyPr>
          <a:lstStyle/>
          <a:p>
            <a:pPr algn="ctr"/>
            <a:r>
              <a:rPr lang="en-US" dirty="0" smtClean="0">
                <a:solidFill>
                  <a:schemeClr val="bg1"/>
                </a:solidFill>
              </a:rPr>
              <a:t>Have Procedures Been Written to assist University departments?</a:t>
            </a:r>
            <a:endParaRPr lang="en-US" dirty="0">
              <a:solidFill>
                <a:schemeClr val="bg1"/>
              </a:solidFill>
            </a:endParaRPr>
          </a:p>
        </p:txBody>
      </p:sp>
      <p:sp>
        <p:nvSpPr>
          <p:cNvPr id="3" name="Content Placeholder 2"/>
          <p:cNvSpPr>
            <a:spLocks noGrp="1"/>
          </p:cNvSpPr>
          <p:nvPr>
            <p:ph idx="1"/>
          </p:nvPr>
        </p:nvSpPr>
        <p:spPr>
          <a:xfrm>
            <a:off x="533400" y="2971800"/>
            <a:ext cx="8153400" cy="3483936"/>
          </a:xfrm>
        </p:spPr>
        <p:txBody>
          <a:bodyPr>
            <a:normAutofit/>
          </a:bodyPr>
          <a:lstStyle/>
          <a:p>
            <a:pPr>
              <a:buClrTx/>
              <a:buFont typeface="Wingdings" pitchFamily="2" charset="2"/>
              <a:buChar char="v"/>
            </a:pPr>
            <a:r>
              <a:rPr lang="en-US" sz="3200" dirty="0" smtClean="0"/>
              <a:t>A Sales Tax Procedures Manual has been drafted and is being reviewed</a:t>
            </a:r>
          </a:p>
          <a:p>
            <a:pPr>
              <a:buClrTx/>
              <a:buFont typeface="Wingdings" pitchFamily="2" charset="2"/>
              <a:buChar char="v"/>
            </a:pPr>
            <a:r>
              <a:rPr lang="en-US" sz="3200" dirty="0" smtClean="0"/>
              <a:t>The final version should be available on our website later this fall at:</a:t>
            </a:r>
          </a:p>
          <a:p>
            <a:pPr>
              <a:buClrTx/>
              <a:buNone/>
            </a:pPr>
            <a:r>
              <a:rPr lang="en-US" sz="3200" dirty="0" smtClean="0">
                <a:hlinkClick r:id="rId2"/>
              </a:rPr>
              <a:t>http://www.txstate.edu/payroll/taxspec/TX-Sales-Tax.html</a:t>
            </a:r>
            <a:endParaRPr lang="en-US" sz="3200" dirty="0" smtClean="0"/>
          </a:p>
          <a:p>
            <a:pPr>
              <a:buClrTx/>
              <a:buNone/>
            </a:pPr>
            <a:endParaRPr lang="en-US" sz="2800" dirty="0" smtClean="0"/>
          </a:p>
          <a:p>
            <a:pPr>
              <a:buClrTx/>
              <a:buNone/>
            </a:pPr>
            <a:endParaRPr lang="en-US" sz="2800" dirty="0" smtClean="0"/>
          </a:p>
          <a:p>
            <a:endParaRPr lang="en-US" dirty="0"/>
          </a:p>
        </p:txBody>
      </p:sp>
      <p:sp>
        <p:nvSpPr>
          <p:cNvPr id="4" name="Slide Number Placeholder 3"/>
          <p:cNvSpPr>
            <a:spLocks noGrp="1"/>
          </p:cNvSpPr>
          <p:nvPr>
            <p:ph type="sldNum" sz="quarter" idx="12"/>
          </p:nvPr>
        </p:nvSpPr>
        <p:spPr/>
        <p:txBody>
          <a:bodyPr/>
          <a:lstStyle/>
          <a:p>
            <a:fld id="{EE97AF5A-8731-4AA0-B137-3560C0A098F3}" type="slidenum">
              <a:rPr lang="en-US" smtClean="0"/>
              <a:pPr/>
              <a:t>6</a:t>
            </a:fld>
            <a:endParaRPr lang="en-US"/>
          </a:p>
        </p:txBody>
      </p:sp>
    </p:spTree>
  </p:cSld>
  <p:clrMapOvr>
    <a:masterClrMapping/>
  </p:clrMapOvr>
  <p:transition spd="med">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8229600" cy="838200"/>
          </a:xfrm>
        </p:spPr>
        <p:txBody>
          <a:bodyPr/>
          <a:lstStyle/>
          <a:p>
            <a:pPr algn="ctr"/>
            <a:r>
              <a:rPr lang="en-US" sz="3800" dirty="0" smtClean="0">
                <a:solidFill>
                  <a:schemeClr val="bg1"/>
                </a:solidFill>
              </a:rPr>
              <a:t>Texas Sales Tax Rates</a:t>
            </a:r>
            <a:endParaRPr lang="en-US" sz="3800" dirty="0">
              <a:solidFill>
                <a:schemeClr val="bg1"/>
              </a:solidFill>
            </a:endParaRPr>
          </a:p>
        </p:txBody>
      </p:sp>
      <p:sp>
        <p:nvSpPr>
          <p:cNvPr id="3" name="Text Placeholder 2"/>
          <p:cNvSpPr>
            <a:spLocks noGrp="1"/>
          </p:cNvSpPr>
          <p:nvPr>
            <p:ph type="subTitle" idx="1"/>
          </p:nvPr>
        </p:nvSpPr>
        <p:spPr>
          <a:xfrm>
            <a:off x="2133600" y="1676400"/>
            <a:ext cx="6553200" cy="4876800"/>
          </a:xfrm>
        </p:spPr>
        <p:txBody>
          <a:bodyPr>
            <a:normAutofit/>
          </a:bodyPr>
          <a:lstStyle/>
          <a:p>
            <a:pPr algn="l">
              <a:buClrTx/>
              <a:buFont typeface="Wingdings" pitchFamily="2" charset="2"/>
              <a:buChar char="v"/>
            </a:pPr>
            <a:r>
              <a:rPr lang="en-US" sz="3200" dirty="0" smtClean="0">
                <a:solidFill>
                  <a:schemeClr val="bg1"/>
                </a:solidFill>
              </a:rPr>
              <a:t>Current Tax Rates for Texas State  University-San Marcos and Round Rock campuses are both 8.25%</a:t>
            </a:r>
          </a:p>
          <a:p>
            <a:pPr algn="l">
              <a:buClrTx/>
              <a:buFont typeface="Wingdings" pitchFamily="2" charset="2"/>
              <a:buNone/>
            </a:pPr>
            <a:endParaRPr lang="en-US" sz="3200" dirty="0" smtClean="0">
              <a:solidFill>
                <a:schemeClr val="bg1"/>
              </a:solidFill>
            </a:endParaRPr>
          </a:p>
          <a:p>
            <a:pPr algn="l">
              <a:buClrTx/>
              <a:buFont typeface="Wingdings" pitchFamily="2" charset="2"/>
              <a:buChar char="v"/>
            </a:pPr>
            <a:r>
              <a:rPr lang="en-US" sz="3200" dirty="0" smtClean="0">
                <a:solidFill>
                  <a:schemeClr val="bg1"/>
                </a:solidFill>
              </a:rPr>
              <a:t>Current Sales Tax Rates are available on the State Comptroller’s website at:</a:t>
            </a:r>
          </a:p>
          <a:p>
            <a:pPr algn="l"/>
            <a:r>
              <a:rPr lang="en-US" sz="3200" dirty="0" smtClean="0">
                <a:solidFill>
                  <a:srgbClr val="0000FF"/>
                </a:solidFill>
                <a:hlinkClick r:id="rId2"/>
              </a:rPr>
              <a:t>http://www.window.state.tx.us/taxinfo/local/index.html</a:t>
            </a:r>
            <a:endParaRPr lang="en-US" sz="3200" dirty="0" smtClean="0">
              <a:solidFill>
                <a:srgbClr val="0000FF"/>
              </a:solidFill>
            </a:endParaRPr>
          </a:p>
          <a:p>
            <a:pPr algn="l"/>
            <a:endParaRPr lang="en-US" sz="3200" dirty="0" smtClean="0">
              <a:solidFill>
                <a:schemeClr val="bg1"/>
              </a:solidFill>
            </a:endParaRPr>
          </a:p>
          <a:p>
            <a:pPr algn="l">
              <a:buFont typeface="Courier New" pitchFamily="49" charset="0"/>
              <a:buChar char="o"/>
            </a:pPr>
            <a:endParaRPr lang="en-US" sz="3200" dirty="0" smtClean="0">
              <a:solidFill>
                <a:schemeClr val="bg1"/>
              </a:solidFill>
            </a:endParaRPr>
          </a:p>
          <a:p>
            <a:pPr>
              <a:buFont typeface="Arial" pitchFamily="34" charset="0"/>
              <a:buChar char="•"/>
            </a:pPr>
            <a:endParaRPr lang="en-US" dirty="0">
              <a:solidFill>
                <a:schemeClr val="tx2">
                  <a:lumMod val="25000"/>
                </a:schemeClr>
              </a:solidFill>
            </a:endParaRPr>
          </a:p>
        </p:txBody>
      </p:sp>
      <p:pic>
        <p:nvPicPr>
          <p:cNvPr id="1026" name="Picture 2" descr="C:\Documents and Settings\dj21\Local Settings\Temporary Internet Files\Content.IE5\YVBR9WYN\MM900283977[1].gif"/>
          <p:cNvPicPr>
            <a:picLocks noChangeAspect="1" noChangeArrowheads="1" noCrop="1"/>
          </p:cNvPicPr>
          <p:nvPr/>
        </p:nvPicPr>
        <p:blipFill>
          <a:blip r:embed="rId3"/>
          <a:srcRect/>
          <a:stretch>
            <a:fillRect/>
          </a:stretch>
        </p:blipFill>
        <p:spPr bwMode="auto">
          <a:xfrm rot="21143128">
            <a:off x="836301" y="1811819"/>
            <a:ext cx="1228643" cy="2209800"/>
          </a:xfrm>
          <a:prstGeom prst="rect">
            <a:avLst/>
          </a:prstGeom>
          <a:noFill/>
        </p:spPr>
      </p:pic>
    </p:spTree>
  </p:cSld>
  <p:clrMapOvr>
    <a:masterClrMapping/>
  </p:clrMapOvr>
  <p:transition spd="med">
    <p:push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20040"/>
            <a:ext cx="8229600" cy="1143000"/>
          </a:xfrm>
        </p:spPr>
        <p:txBody>
          <a:bodyPr>
            <a:noAutofit/>
          </a:bodyPr>
          <a:lstStyle/>
          <a:p>
            <a:pPr algn="ctr"/>
            <a:r>
              <a:rPr lang="en-US" dirty="0" smtClean="0">
                <a:solidFill>
                  <a:schemeClr val="bg1"/>
                </a:solidFill>
              </a:rPr>
              <a:t>Definitions of Taxable </a:t>
            </a:r>
            <a:br>
              <a:rPr lang="en-US" dirty="0" smtClean="0">
                <a:solidFill>
                  <a:schemeClr val="bg1"/>
                </a:solidFill>
              </a:rPr>
            </a:br>
            <a:r>
              <a:rPr lang="en-US" dirty="0" smtClean="0">
                <a:solidFill>
                  <a:schemeClr val="bg1"/>
                </a:solidFill>
              </a:rPr>
              <a:t>and Non-Taxable Items</a:t>
            </a:r>
            <a:endParaRPr lang="en-US" dirty="0">
              <a:solidFill>
                <a:schemeClr val="bg1"/>
              </a:solidFill>
            </a:endParaRPr>
          </a:p>
        </p:txBody>
      </p:sp>
      <p:sp>
        <p:nvSpPr>
          <p:cNvPr id="5" name="Content Placeholder 4"/>
          <p:cNvSpPr>
            <a:spLocks noGrp="1"/>
          </p:cNvSpPr>
          <p:nvPr>
            <p:ph idx="1"/>
          </p:nvPr>
        </p:nvSpPr>
        <p:spPr>
          <a:xfrm>
            <a:off x="457200" y="1905000"/>
            <a:ext cx="8229600" cy="4419600"/>
          </a:xfrm>
        </p:spPr>
        <p:txBody>
          <a:bodyPr>
            <a:normAutofit fontScale="70000" lnSpcReduction="20000"/>
          </a:bodyPr>
          <a:lstStyle/>
          <a:p>
            <a:pPr>
              <a:buClrTx/>
              <a:buFont typeface="Wingdings" pitchFamily="2" charset="2"/>
              <a:buChar char="v"/>
            </a:pPr>
            <a:r>
              <a:rPr lang="en-US" sz="4600" u="sng" dirty="0" smtClean="0">
                <a:solidFill>
                  <a:schemeClr val="bg1"/>
                </a:solidFill>
              </a:rPr>
              <a:t>Taxable Items </a:t>
            </a:r>
            <a:r>
              <a:rPr lang="en-US" sz="4600" dirty="0" smtClean="0">
                <a:solidFill>
                  <a:schemeClr val="tx2">
                    <a:lumMod val="25000"/>
                  </a:schemeClr>
                </a:solidFill>
              </a:rPr>
              <a:t>–</a:t>
            </a:r>
            <a:r>
              <a:rPr lang="en-US" sz="4600" dirty="0" smtClean="0">
                <a:solidFill>
                  <a:schemeClr val="bg1"/>
                </a:solidFill>
              </a:rPr>
              <a:t>Tax must be collected on all cash sales involving tangible, personal property. The State Comptroller defines this as personal property that can be seen, weighed, measured, felt or touched, or that is perceptible to the senses. See Texas Tax Code Section 151.009. </a:t>
            </a:r>
            <a:endParaRPr lang="en-US" dirty="0" smtClean="0">
              <a:solidFill>
                <a:schemeClr val="tx2">
                  <a:lumMod val="25000"/>
                </a:schemeClr>
              </a:solidFill>
            </a:endParaRPr>
          </a:p>
          <a:p>
            <a:pPr>
              <a:buClrTx/>
            </a:pPr>
            <a:endParaRPr lang="en-US" dirty="0" smtClean="0">
              <a:solidFill>
                <a:schemeClr val="tx2">
                  <a:lumMod val="25000"/>
                </a:schemeClr>
              </a:solidFill>
            </a:endParaRPr>
          </a:p>
          <a:p>
            <a:pPr>
              <a:buClrTx/>
              <a:buFont typeface="Wingdings" pitchFamily="2" charset="2"/>
              <a:buChar char="v"/>
            </a:pPr>
            <a:r>
              <a:rPr lang="en-US" sz="4600" u="sng" dirty="0" smtClean="0">
                <a:solidFill>
                  <a:schemeClr val="bg1"/>
                </a:solidFill>
              </a:rPr>
              <a:t>Non-Taxable Items </a:t>
            </a:r>
            <a:r>
              <a:rPr lang="en-US" sz="4600" dirty="0" smtClean="0">
                <a:solidFill>
                  <a:schemeClr val="bg1"/>
                </a:solidFill>
              </a:rPr>
              <a:t>– No tax is required for many items. </a:t>
            </a:r>
          </a:p>
          <a:p>
            <a:endParaRPr lang="en-US" dirty="0" smtClean="0">
              <a:solidFill>
                <a:schemeClr val="tx2">
                  <a:lumMod val="25000"/>
                </a:schemeClr>
              </a:solidFill>
            </a:endParaRPr>
          </a:p>
          <a:p>
            <a:endParaRPr lang="en-US" dirty="0" smtClean="0">
              <a:solidFill>
                <a:schemeClr val="tx2">
                  <a:lumMod val="25000"/>
                </a:schemeClr>
              </a:solidFill>
            </a:endParaRPr>
          </a:p>
          <a:p>
            <a:endParaRPr lang="en-US" dirty="0">
              <a:solidFill>
                <a:schemeClr val="tx2">
                  <a:lumMod val="25000"/>
                </a:schemeClr>
              </a:solidFill>
            </a:endParaRPr>
          </a:p>
        </p:txBody>
      </p:sp>
      <p:sp>
        <p:nvSpPr>
          <p:cNvPr id="6" name="Slide Number Placeholder 5"/>
          <p:cNvSpPr>
            <a:spLocks noGrp="1"/>
          </p:cNvSpPr>
          <p:nvPr>
            <p:ph type="sldNum" sz="quarter" idx="12"/>
          </p:nvPr>
        </p:nvSpPr>
        <p:spPr/>
        <p:txBody>
          <a:bodyPr/>
          <a:lstStyle/>
          <a:p>
            <a:fld id="{EE97AF5A-8731-4AA0-B137-3560C0A098F3}" type="slidenum">
              <a:rPr lang="en-US" smtClean="0"/>
              <a:pPr/>
              <a:t>8</a:t>
            </a:fld>
            <a:endParaRPr lang="en-US"/>
          </a:p>
        </p:txBody>
      </p:sp>
    </p:spTree>
  </p:cSld>
  <p:clrMapOvr>
    <a:masterClrMapping/>
  </p:clrMapOvr>
  <p:transition spd="med">
    <p:push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pPr algn="ctr"/>
            <a:r>
              <a:rPr lang="en-US" sz="3800" dirty="0" smtClean="0">
                <a:solidFill>
                  <a:schemeClr val="bg1"/>
                </a:solidFill>
              </a:rPr>
              <a:t>Taxable Items</a:t>
            </a:r>
            <a:endParaRPr lang="en-US" sz="3800" dirty="0">
              <a:solidFill>
                <a:schemeClr val="bg1"/>
              </a:solidFill>
            </a:endParaRPr>
          </a:p>
        </p:txBody>
      </p:sp>
      <p:sp>
        <p:nvSpPr>
          <p:cNvPr id="4" name="Content Placeholder 3"/>
          <p:cNvSpPr>
            <a:spLocks noGrp="1"/>
          </p:cNvSpPr>
          <p:nvPr>
            <p:ph sz="half" idx="1"/>
          </p:nvPr>
        </p:nvSpPr>
        <p:spPr>
          <a:xfrm>
            <a:off x="457200" y="1524000"/>
            <a:ext cx="8229600" cy="4981352"/>
          </a:xfrm>
        </p:spPr>
        <p:txBody>
          <a:bodyPr>
            <a:normAutofit fontScale="92500" lnSpcReduction="20000"/>
          </a:bodyPr>
          <a:lstStyle/>
          <a:p>
            <a:pPr>
              <a:buClrTx/>
              <a:buFont typeface="Wingdings" pitchFamily="2" charset="2"/>
              <a:buChar char="v"/>
            </a:pPr>
            <a:r>
              <a:rPr lang="en-US" sz="3300" dirty="0" smtClean="0">
                <a:solidFill>
                  <a:schemeClr val="bg1"/>
                </a:solidFill>
              </a:rPr>
              <a:t>Clothing – shirts, hats, etc sold by campus departments or bookstore</a:t>
            </a:r>
          </a:p>
          <a:p>
            <a:pPr>
              <a:buClrTx/>
              <a:buFont typeface="Wingdings" pitchFamily="2" charset="2"/>
              <a:buChar char="v"/>
            </a:pPr>
            <a:r>
              <a:rPr lang="en-US" sz="3300" dirty="0" smtClean="0">
                <a:solidFill>
                  <a:schemeClr val="bg1"/>
                </a:solidFill>
              </a:rPr>
              <a:t>Computer Programs – sold by ITAC, campus departments or bookstore</a:t>
            </a:r>
          </a:p>
          <a:p>
            <a:pPr>
              <a:buClrTx/>
              <a:buFont typeface="Wingdings" pitchFamily="2" charset="2"/>
              <a:buChar char="v"/>
            </a:pPr>
            <a:r>
              <a:rPr lang="en-US" sz="3300" dirty="0" smtClean="0">
                <a:solidFill>
                  <a:schemeClr val="bg1"/>
                </a:solidFill>
              </a:rPr>
              <a:t>Food Items – sold in concession stands, vending machines, campus stores or catered functions to for-profit groups</a:t>
            </a:r>
          </a:p>
          <a:p>
            <a:pPr>
              <a:buClrTx/>
              <a:buFont typeface="Wingdings" pitchFamily="2" charset="2"/>
              <a:buChar char="v"/>
            </a:pPr>
            <a:r>
              <a:rPr lang="en-US" sz="3300" dirty="0" smtClean="0">
                <a:solidFill>
                  <a:schemeClr val="bg1"/>
                </a:solidFill>
              </a:rPr>
              <a:t>Books – sold by departments, library or campus bookstore</a:t>
            </a:r>
          </a:p>
          <a:p>
            <a:pPr>
              <a:buClrTx/>
              <a:buFont typeface="Wingdings" pitchFamily="2" charset="2"/>
              <a:buChar char="v"/>
            </a:pPr>
            <a:r>
              <a:rPr lang="en-US" sz="3300" dirty="0" smtClean="0">
                <a:solidFill>
                  <a:schemeClr val="bg1"/>
                </a:solidFill>
              </a:rPr>
              <a:t>Rentals – canoes, tubes, towels, etc. rented to visitors to the San Marcos River and the Recreation Center</a:t>
            </a:r>
            <a:endParaRPr lang="en-US" dirty="0"/>
          </a:p>
        </p:txBody>
      </p:sp>
      <p:sp>
        <p:nvSpPr>
          <p:cNvPr id="5" name="Slide Number Placeholder 4"/>
          <p:cNvSpPr>
            <a:spLocks noGrp="1"/>
          </p:cNvSpPr>
          <p:nvPr>
            <p:ph type="sldNum" sz="quarter" idx="12"/>
          </p:nvPr>
        </p:nvSpPr>
        <p:spPr/>
        <p:txBody>
          <a:bodyPr/>
          <a:lstStyle/>
          <a:p>
            <a:fld id="{EE97AF5A-8731-4AA0-B137-3560C0A098F3}" type="slidenum">
              <a:rPr lang="en-US" smtClean="0"/>
              <a:pPr/>
              <a:t>9</a:t>
            </a:fld>
            <a:endParaRPr lang="en-US"/>
          </a:p>
        </p:txBody>
      </p:sp>
    </p:spTree>
  </p:cSld>
  <p:clrMapOvr>
    <a:masterClrMapping/>
  </p:clrMapOvr>
  <p:transition spd="med">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2983</TotalTime>
  <Words>2488</Words>
  <Application>Microsoft Office PowerPoint</Application>
  <PresentationFormat>On-screen Show (4:3)</PresentationFormat>
  <Paragraphs>223</Paragraphs>
  <Slides>41</Slides>
  <Notes>3</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Opulent</vt:lpstr>
      <vt:lpstr>Sales Tax Collection and Remittance Workshop</vt:lpstr>
      <vt:lpstr>Topics of discussion</vt:lpstr>
      <vt:lpstr>Topics of discussion (Cont.)</vt:lpstr>
      <vt:lpstr>What is Texas Sales Tax?</vt:lpstr>
      <vt:lpstr>Does The University have a u.p.p.s. covering Sales tax?</vt:lpstr>
      <vt:lpstr>Have Procedures Been Written to assist University departments?</vt:lpstr>
      <vt:lpstr>Texas Sales Tax Rates</vt:lpstr>
      <vt:lpstr>Definitions of Taxable  and Non-Taxable Items</vt:lpstr>
      <vt:lpstr>Taxable Items</vt:lpstr>
      <vt:lpstr>Taxable Items (cont.)</vt:lpstr>
      <vt:lpstr>Non-Taxable Items</vt:lpstr>
      <vt:lpstr>Non-Taxable Items (Cont.)</vt:lpstr>
      <vt:lpstr>Is The University Exempt from Texas Sales Tax?</vt:lpstr>
      <vt:lpstr>Sales Tax Calculation</vt:lpstr>
      <vt:lpstr>Sales and use Tax Exemption  certificate</vt:lpstr>
      <vt:lpstr>Sales and use Tax  Exemption  certificate</vt:lpstr>
      <vt:lpstr>Sales Tax Exemption Certificates  accepted for on-campus purchases</vt:lpstr>
      <vt:lpstr>Sales Tax Exemption Certificates  used for  off-campus purchases</vt:lpstr>
      <vt:lpstr>Sales Tax and Use Resale Certificate</vt:lpstr>
      <vt:lpstr>Texas Sales and Use Tax Resale Certificate (Cont.)</vt:lpstr>
      <vt:lpstr>ReSale Tax Exemption Certificates  for On and off-campus purchases</vt:lpstr>
      <vt:lpstr>       Surplus Sales</vt:lpstr>
      <vt:lpstr>Student Organizations sales</vt:lpstr>
      <vt:lpstr>Sales tax Rules for  Out-Of-State Purchasers</vt:lpstr>
      <vt:lpstr>Sales Tax Rules for  Out-Of- State Purchasers (Cont.)</vt:lpstr>
      <vt:lpstr>Sales Tax rules on University  Food/Meal Purchases?</vt:lpstr>
      <vt:lpstr>Sales Tax rules on University  Food/Meal Purchases (C0nt.)</vt:lpstr>
      <vt:lpstr>What is the process for collecting and depositing sales tax?</vt:lpstr>
      <vt:lpstr>What is the process for collecting and depositing sales tax? (Cont.)</vt:lpstr>
      <vt:lpstr>Frequently Asked Questions</vt:lpstr>
      <vt:lpstr>What is taxable?</vt:lpstr>
      <vt:lpstr>How much sales tax do I collect from my customers? </vt:lpstr>
      <vt:lpstr>What tax rate do I use? </vt:lpstr>
      <vt:lpstr>Am I required to separately state the sales tax amount to my customers? </vt:lpstr>
      <vt:lpstr>Is rounding permitted when computing sales tax? </vt:lpstr>
      <vt:lpstr>If I do not collect the sales tax or collect an incorrect amount, who is responsible for paying sales tax to SBS Cashiers Office, who will deposit the taxes with the State?</vt:lpstr>
      <vt:lpstr>Are the delivery or shipping charges taxable? </vt:lpstr>
      <vt:lpstr>Are the delivery or shipping charges taxable? (Cont.)</vt:lpstr>
      <vt:lpstr>Are the delivery or shipping charges taxable?  (Cont.)</vt:lpstr>
      <vt:lpstr>What is the Retention Schedule for  Sales tax records?</vt:lpstr>
      <vt:lpstr>Additional available resources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 Tax Collection and Remittance Workshop</dc:title>
  <dc:creator>template</dc:creator>
  <cp:lastModifiedBy>tsp</cp:lastModifiedBy>
  <cp:revision>218</cp:revision>
  <dcterms:created xsi:type="dcterms:W3CDTF">2012-09-04T18:53:29Z</dcterms:created>
  <dcterms:modified xsi:type="dcterms:W3CDTF">2013-01-16T19:46:27Z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-1348571852</vt:i4>
  </property>
  <property fmtid="{D5CDD505-2E9C-101B-9397-08002B2CF9AE}" pid="3" name="_NewReviewCycle">
    <vt:lpwstr/>
  </property>
  <property fmtid="{D5CDD505-2E9C-101B-9397-08002B2CF9AE}" pid="4" name="_EmailSubject">
    <vt:lpwstr>Website</vt:lpwstr>
  </property>
  <property fmtid="{D5CDD505-2E9C-101B-9397-08002B2CF9AE}" pid="5" name="_AuthorEmail">
    <vt:lpwstr>dj21@txstate.edu</vt:lpwstr>
  </property>
  <property fmtid="{D5CDD505-2E9C-101B-9397-08002B2CF9AE}" pid="6" name="_AuthorEmailDisplayName">
    <vt:lpwstr>Jones, Debra W</vt:lpwstr>
  </property>
</Properties>
</file>