
<file path=[Content_Types].xml><?xml version="1.0" encoding="utf-8"?>
<Types xmlns="http://schemas.openxmlformats.org/package/2006/content-types">
  <Default Extension="bin" ContentType="application/vnd.openxmlformats-officedocument.oleObject"/>
  <Default Extension="emf" ContentType="image/x-emf"/>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2" strictFirstAndLastChars="0" saveSubsetFonts="1" autoCompressPictures="0">
  <p:sldMasterIdLst>
    <p:sldMasterId id="2147483648" r:id="rId1"/>
  </p:sldMasterIdLst>
  <p:notesMasterIdLst>
    <p:notesMasterId r:id="rId49"/>
  </p:notesMasterIdLst>
  <p:handoutMasterIdLst>
    <p:handoutMasterId r:id="rId50"/>
  </p:handoutMasterIdLst>
  <p:sldIdLst>
    <p:sldId id="256" r:id="rId2"/>
    <p:sldId id="271" r:id="rId3"/>
    <p:sldId id="291" r:id="rId4"/>
    <p:sldId id="260" r:id="rId5"/>
    <p:sldId id="281" r:id="rId6"/>
    <p:sldId id="257" r:id="rId7"/>
    <p:sldId id="294" r:id="rId8"/>
    <p:sldId id="282" r:id="rId9"/>
    <p:sldId id="308" r:id="rId10"/>
    <p:sldId id="258" r:id="rId11"/>
    <p:sldId id="303" r:id="rId12"/>
    <p:sldId id="302" r:id="rId13"/>
    <p:sldId id="300" r:id="rId14"/>
    <p:sldId id="301" r:id="rId15"/>
    <p:sldId id="261" r:id="rId16"/>
    <p:sldId id="306" r:id="rId17"/>
    <p:sldId id="307" r:id="rId18"/>
    <p:sldId id="309" r:id="rId19"/>
    <p:sldId id="298" r:id="rId20"/>
    <p:sldId id="299" r:id="rId21"/>
    <p:sldId id="290" r:id="rId22"/>
    <p:sldId id="276" r:id="rId23"/>
    <p:sldId id="284" r:id="rId24"/>
    <p:sldId id="292" r:id="rId25"/>
    <p:sldId id="304" r:id="rId26"/>
    <p:sldId id="259" r:id="rId27"/>
    <p:sldId id="270" r:id="rId28"/>
    <p:sldId id="295" r:id="rId29"/>
    <p:sldId id="267" r:id="rId30"/>
    <p:sldId id="296" r:id="rId31"/>
    <p:sldId id="288" r:id="rId32"/>
    <p:sldId id="277" r:id="rId33"/>
    <p:sldId id="286" r:id="rId34"/>
    <p:sldId id="285" r:id="rId35"/>
    <p:sldId id="262" r:id="rId36"/>
    <p:sldId id="263" r:id="rId37"/>
    <p:sldId id="264" r:id="rId38"/>
    <p:sldId id="265" r:id="rId39"/>
    <p:sldId id="305" r:id="rId40"/>
    <p:sldId id="266" r:id="rId41"/>
    <p:sldId id="272" r:id="rId42"/>
    <p:sldId id="274" r:id="rId43"/>
    <p:sldId id="289" r:id="rId44"/>
    <p:sldId id="312" r:id="rId45"/>
    <p:sldId id="273" r:id="rId46"/>
    <p:sldId id="310" r:id="rId47"/>
    <p:sldId id="278" r:id="rId48"/>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1214"/>
    <a:srgbClr val="B49859"/>
    <a:srgbClr val="B49800"/>
    <a:srgbClr val="998019"/>
    <a:srgbClr val="281214"/>
    <a:srgbClr val="311214"/>
    <a:srgbClr val="401214"/>
    <a:srgbClr val="1F1214"/>
    <a:srgbClr val="501215"/>
    <a:srgbClr val="F7F7F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531" autoAdjust="0"/>
    <p:restoredTop sz="96357" autoAdjust="0"/>
  </p:normalViewPr>
  <p:slideViewPr>
    <p:cSldViewPr>
      <p:cViewPr>
        <p:scale>
          <a:sx n="125" d="100"/>
          <a:sy n="125" d="100"/>
        </p:scale>
        <p:origin x="366" y="-54"/>
      </p:cViewPr>
      <p:guideLst>
        <p:guide orient="horz" pos="2160"/>
        <p:guide pos="2880"/>
      </p:guideLst>
    </p:cSldViewPr>
  </p:slideViewPr>
  <p:notesTextViewPr>
    <p:cViewPr>
      <p:scale>
        <a:sx n="100" d="100"/>
        <a:sy n="100" d="100"/>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C93B23E-8216-4942-80E8-9AFBD35C4784}" type="datetimeFigureOut">
              <a:rPr lang="en-US" smtClean="0"/>
              <a:t>2/22/2022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9A4E263-4871-7A43-BDD6-3971C2BAA05B}" type="slidenum">
              <a:rPr lang="en-US" smtClean="0"/>
              <a:t>‹#›</a:t>
            </a:fld>
            <a:endParaRPr lang="en-US"/>
          </a:p>
        </p:txBody>
      </p:sp>
    </p:spTree>
    <p:extLst>
      <p:ext uri="{BB962C8B-B14F-4D97-AF65-F5344CB8AC3E}">
        <p14:creationId xmlns:p14="http://schemas.microsoft.com/office/powerpoint/2010/main" val="53594335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4099" name="Rectangle 3"/>
          <p:cNvSpPr>
            <a:spLocks noGrp="1" noChangeArrowheads="1"/>
          </p:cNvSpPr>
          <p:nvPr>
            <p:ph type="dt" idx="1"/>
          </p:nvPr>
        </p:nvSpPr>
        <p:spPr bwMode="auto">
          <a:xfrm>
            <a:off x="3886200" y="0"/>
            <a:ext cx="297180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41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 xmlns:a14="http://schemas.microsoft.com/office/drawing/2010/main" val="1"/>
            </a:ext>
          </a:extLst>
        </p:spPr>
      </p:sp>
      <p:sp>
        <p:nvSpPr>
          <p:cNvPr id="4101" name="Rectangle 5"/>
          <p:cNvSpPr>
            <a:spLocks noGrp="1" noChangeArrowheads="1"/>
          </p:cNvSpPr>
          <p:nvPr>
            <p:ph type="body" sz="quarter" idx="3"/>
          </p:nvPr>
        </p:nvSpPr>
        <p:spPr bwMode="auto">
          <a:xfrm>
            <a:off x="914400" y="4343400"/>
            <a:ext cx="5029200" cy="41148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8686800"/>
            <a:ext cx="297180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smtClean="0"/>
            </a:lvl1pPr>
          </a:lstStyle>
          <a:p>
            <a:pPr>
              <a:defRPr/>
            </a:pPr>
            <a:fld id="{6BEFD72E-21C8-064E-8F9F-DAF3C83C2994}" type="slidenum">
              <a:rPr lang="en-US"/>
              <a:pPr>
                <a:defRPr/>
              </a:pPr>
              <a:t>‹#›</a:t>
            </a:fld>
            <a:endParaRPr lang="en-US"/>
          </a:p>
        </p:txBody>
      </p:sp>
    </p:spTree>
    <p:extLst>
      <p:ext uri="{BB962C8B-B14F-4D97-AF65-F5344CB8AC3E}">
        <p14:creationId xmlns:p14="http://schemas.microsoft.com/office/powerpoint/2010/main" val="97175608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5A4471F-A8BB-AD45-9C8A-C3BA537C43C3}" type="slidenum">
              <a:rPr lang="en-US" sz="1200"/>
              <a:pPr/>
              <a:t>2</a:t>
            </a:fld>
            <a:endParaRPr lang="en-US" sz="1200"/>
          </a:p>
        </p:txBody>
      </p:sp>
      <p:sp>
        <p:nvSpPr>
          <p:cNvPr id="512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5123"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058EDD2-5398-1D42-8451-D9483F98707B}" type="slidenum">
              <a:rPr lang="en-US" sz="1200"/>
              <a:pPr/>
              <a:t>7</a:t>
            </a:fld>
            <a:endParaRPr lang="en-US" sz="1200"/>
          </a:p>
        </p:txBody>
      </p:sp>
      <p:sp>
        <p:nvSpPr>
          <p:cNvPr id="7170"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7171"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BEFD72E-21C8-064E-8F9F-DAF3C83C2994}" type="slidenum">
              <a:rPr lang="en-US" smtClean="0"/>
              <a:pPr>
                <a:defRPr/>
              </a:pPr>
              <a:t>9</a:t>
            </a:fld>
            <a:endParaRPr lang="en-US"/>
          </a:p>
        </p:txBody>
      </p:sp>
    </p:spTree>
    <p:extLst>
      <p:ext uri="{BB962C8B-B14F-4D97-AF65-F5344CB8AC3E}">
        <p14:creationId xmlns:p14="http://schemas.microsoft.com/office/powerpoint/2010/main" val="23716492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BEFD72E-21C8-064E-8F9F-DAF3C83C2994}" type="slidenum">
              <a:rPr lang="en-US" smtClean="0"/>
              <a:pPr>
                <a:defRPr/>
              </a:pPr>
              <a:t>39</a:t>
            </a:fld>
            <a:endParaRPr lang="en-US"/>
          </a:p>
        </p:txBody>
      </p:sp>
    </p:spTree>
    <p:extLst>
      <p:ext uri="{BB962C8B-B14F-4D97-AF65-F5344CB8AC3E}">
        <p14:creationId xmlns:p14="http://schemas.microsoft.com/office/powerpoint/2010/main" val="12584892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BEFD72E-21C8-064E-8F9F-DAF3C83C2994}" type="slidenum">
              <a:rPr lang="en-US" smtClean="0"/>
              <a:pPr>
                <a:defRPr/>
              </a:pPr>
              <a:t>40</a:t>
            </a:fld>
            <a:endParaRPr lang="en-US"/>
          </a:p>
        </p:txBody>
      </p:sp>
    </p:spTree>
    <p:extLst>
      <p:ext uri="{BB962C8B-B14F-4D97-AF65-F5344CB8AC3E}">
        <p14:creationId xmlns:p14="http://schemas.microsoft.com/office/powerpoint/2010/main" val="10008020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BEFD72E-21C8-064E-8F9F-DAF3C83C2994}" type="slidenum">
              <a:rPr lang="en-US" smtClean="0"/>
              <a:pPr>
                <a:defRPr/>
              </a:pPr>
              <a:t>44</a:t>
            </a:fld>
            <a:endParaRPr lang="en-US"/>
          </a:p>
        </p:txBody>
      </p:sp>
    </p:spTree>
    <p:extLst>
      <p:ext uri="{BB962C8B-B14F-4D97-AF65-F5344CB8AC3E}">
        <p14:creationId xmlns:p14="http://schemas.microsoft.com/office/powerpoint/2010/main" val="30609680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gradFill flip="none" rotWithShape="1">
          <a:gsLst>
            <a:gs pos="0">
              <a:srgbClr val="501214"/>
            </a:gs>
            <a:gs pos="100000">
              <a:srgbClr val="281214"/>
            </a:gs>
          </a:gsLst>
          <a:lin ang="16200000" scaled="0"/>
          <a:tileRect/>
        </a:gradFill>
        <a:effectLst/>
      </p:bgPr>
    </p:bg>
    <p:spTree>
      <p:nvGrpSpPr>
        <p:cNvPr id="1" name=""/>
        <p:cNvGrpSpPr/>
        <p:nvPr/>
      </p:nvGrpSpPr>
      <p:grpSpPr>
        <a:xfrm>
          <a:off x="0" y="0"/>
          <a:ext cx="0" cy="0"/>
          <a:chOff x="0" y="0"/>
          <a:chExt cx="0" cy="0"/>
        </a:xfrm>
      </p:grpSpPr>
      <p:pic>
        <p:nvPicPr>
          <p:cNvPr id="4" name="Picture 16"/>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15" y="-13453"/>
            <a:ext cx="9143557" cy="68591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075" name="Rectangle 3"/>
          <p:cNvSpPr>
            <a:spLocks noGrp="1" noChangeArrowheads="1"/>
          </p:cNvSpPr>
          <p:nvPr>
            <p:ph type="subTitle" idx="1"/>
          </p:nvPr>
        </p:nvSpPr>
        <p:spPr>
          <a:xfrm>
            <a:off x="1371600" y="2133600"/>
            <a:ext cx="6400800" cy="1981200"/>
          </a:xfrm>
        </p:spPr>
        <p:txBody>
          <a:bodyPr/>
          <a:lstStyle>
            <a:lvl1pPr marL="0" indent="0" algn="ctr">
              <a:buFont typeface="Wingdings" charset="0"/>
              <a:buNone/>
              <a:defRPr>
                <a:solidFill>
                  <a:schemeClr val="bg1"/>
                </a:solidFill>
              </a:defRPr>
            </a:lvl1pPr>
          </a:lstStyle>
          <a:p>
            <a:pPr lvl="0"/>
            <a:r>
              <a:rPr lang="en-US" noProof="0"/>
              <a:t>Click to edit Master subtitle style</a:t>
            </a:r>
          </a:p>
        </p:txBody>
      </p:sp>
      <p:sp>
        <p:nvSpPr>
          <p:cNvPr id="5" name="Slide Number Placeholder 2"/>
          <p:cNvSpPr>
            <a:spLocks noGrp="1"/>
          </p:cNvSpPr>
          <p:nvPr>
            <p:ph type="sldNum" sz="quarter" idx="4"/>
          </p:nvPr>
        </p:nvSpPr>
        <p:spPr>
          <a:xfrm>
            <a:off x="6988031" y="6463458"/>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AA210B-82E4-D740-A1D4-408CB6227599}" type="slidenum">
              <a:rPr lang="en-US" smtClean="0"/>
              <a:t>‹#›</a:t>
            </a:fld>
            <a:endParaRPr lang="en-US"/>
          </a:p>
        </p:txBody>
      </p:sp>
    </p:spTree>
    <p:extLst>
      <p:ext uri="{BB962C8B-B14F-4D97-AF65-F5344CB8AC3E}">
        <p14:creationId xmlns:p14="http://schemas.microsoft.com/office/powerpoint/2010/main" val="15438461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1FAA210B-82E4-D740-A1D4-408CB6227599}" type="slidenum">
              <a:rPr lang="en-US" smtClean="0"/>
              <a:t>‹#›</a:t>
            </a:fld>
            <a:endParaRPr lang="en-US"/>
          </a:p>
        </p:txBody>
      </p:sp>
      <p:sp>
        <p:nvSpPr>
          <p:cNvPr id="5" name="Title 1"/>
          <p:cNvSpPr>
            <a:spLocks noGrp="1"/>
          </p:cNvSpPr>
          <p:nvPr>
            <p:ph type="title"/>
          </p:nvPr>
        </p:nvSpPr>
        <p:spPr>
          <a:xfrm>
            <a:off x="1752600" y="609600"/>
            <a:ext cx="6858000" cy="1143000"/>
          </a:xfrm>
        </p:spPr>
        <p:txBody>
          <a:bodyPr/>
          <a:lstStyle/>
          <a:p>
            <a:r>
              <a:rPr lang="en-US" dirty="0"/>
              <a:t>Click to edit Master title style</a:t>
            </a:r>
          </a:p>
        </p:txBody>
      </p:sp>
      <p:sp>
        <p:nvSpPr>
          <p:cNvPr id="9" name="Text Placeholder 3"/>
          <p:cNvSpPr>
            <a:spLocks noGrp="1"/>
          </p:cNvSpPr>
          <p:nvPr>
            <p:ph type="body" sz="half" idx="2"/>
          </p:nvPr>
        </p:nvSpPr>
        <p:spPr>
          <a:xfrm>
            <a:off x="1752600" y="1828801"/>
            <a:ext cx="6858000" cy="47244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41218224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Slide Number Placeholder 3"/>
          <p:cNvSpPr>
            <a:spLocks noGrp="1"/>
          </p:cNvSpPr>
          <p:nvPr>
            <p:ph type="sldNum" sz="quarter" idx="10"/>
          </p:nvPr>
        </p:nvSpPr>
        <p:spPr/>
        <p:txBody>
          <a:bodyPr/>
          <a:lstStyle/>
          <a:p>
            <a:fld id="{1FAA210B-82E4-D740-A1D4-408CB6227599}" type="slidenum">
              <a:rPr lang="en-US" smtClean="0"/>
              <a:t>‹#›</a:t>
            </a:fld>
            <a:endParaRPr lang="en-US"/>
          </a:p>
        </p:txBody>
      </p:sp>
      <p:sp>
        <p:nvSpPr>
          <p:cNvPr id="5" name="Content Placeholder 2"/>
          <p:cNvSpPr>
            <a:spLocks noGrp="1"/>
          </p:cNvSpPr>
          <p:nvPr>
            <p:ph idx="1"/>
          </p:nvPr>
        </p:nvSpPr>
        <p:spPr>
          <a:xfrm>
            <a:off x="1752600" y="1828800"/>
            <a:ext cx="68580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609501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Title 1"/>
          <p:cNvSpPr>
            <a:spLocks noGrp="1"/>
          </p:cNvSpPr>
          <p:nvPr>
            <p:ph type="title"/>
          </p:nvPr>
        </p:nvSpPr>
        <p:spPr>
          <a:xfrm>
            <a:off x="1752600" y="609600"/>
            <a:ext cx="6858000" cy="1143000"/>
          </a:xfrm>
        </p:spPr>
        <p:txBody>
          <a:bodyPr/>
          <a:lstStyle/>
          <a:p>
            <a:r>
              <a:rPr lang="en-US" dirty="0"/>
              <a:t>Click to edit Master title style</a:t>
            </a:r>
          </a:p>
        </p:txBody>
      </p:sp>
      <p:sp>
        <p:nvSpPr>
          <p:cNvPr id="7" name="Content Placeholder 2"/>
          <p:cNvSpPr>
            <a:spLocks noGrp="1"/>
          </p:cNvSpPr>
          <p:nvPr>
            <p:ph idx="1"/>
          </p:nvPr>
        </p:nvSpPr>
        <p:spPr>
          <a:xfrm>
            <a:off x="4800600" y="1828800"/>
            <a:ext cx="38100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3"/>
          <p:cNvSpPr>
            <a:spLocks noGrp="1"/>
          </p:cNvSpPr>
          <p:nvPr>
            <p:ph type="body" sz="half" idx="2"/>
          </p:nvPr>
        </p:nvSpPr>
        <p:spPr>
          <a:xfrm>
            <a:off x="1752600" y="1828801"/>
            <a:ext cx="2971800" cy="47244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9" name="Slide Number Placeholder 8"/>
          <p:cNvSpPr>
            <a:spLocks noGrp="1"/>
          </p:cNvSpPr>
          <p:nvPr>
            <p:ph type="sldNum" sz="quarter" idx="10"/>
          </p:nvPr>
        </p:nvSpPr>
        <p:spPr/>
        <p:txBody>
          <a:bodyPr/>
          <a:lstStyle/>
          <a:p>
            <a:fld id="{1FAA210B-82E4-D740-A1D4-408CB6227599}" type="slidenum">
              <a:rPr lang="en-US" smtClean="0"/>
              <a:t>‹#›</a:t>
            </a:fld>
            <a:endParaRPr lang="en-US"/>
          </a:p>
        </p:txBody>
      </p:sp>
    </p:spTree>
    <p:extLst>
      <p:ext uri="{BB962C8B-B14F-4D97-AF65-F5344CB8AC3E}">
        <p14:creationId xmlns:p14="http://schemas.microsoft.com/office/powerpoint/2010/main" val="15207963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7" name="Title 1"/>
          <p:cNvSpPr>
            <a:spLocks noGrp="1"/>
          </p:cNvSpPr>
          <p:nvPr>
            <p:ph type="title"/>
          </p:nvPr>
        </p:nvSpPr>
        <p:spPr>
          <a:xfrm>
            <a:off x="1752600" y="609600"/>
            <a:ext cx="6858000" cy="1143000"/>
          </a:xfrm>
        </p:spPr>
        <p:txBody>
          <a:bodyPr/>
          <a:lstStyle/>
          <a:p>
            <a:r>
              <a:rPr lang="en-US" dirty="0"/>
              <a:t>Click to edit Master title style</a:t>
            </a:r>
          </a:p>
        </p:txBody>
      </p:sp>
      <p:sp>
        <p:nvSpPr>
          <p:cNvPr id="8" name="Content Placeholder 2"/>
          <p:cNvSpPr>
            <a:spLocks noGrp="1"/>
          </p:cNvSpPr>
          <p:nvPr>
            <p:ph idx="1"/>
          </p:nvPr>
        </p:nvSpPr>
        <p:spPr>
          <a:xfrm>
            <a:off x="5334000" y="1828800"/>
            <a:ext cx="32766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p:cNvSpPr>
            <a:spLocks noGrp="1"/>
          </p:cNvSpPr>
          <p:nvPr>
            <p:ph idx="10"/>
          </p:nvPr>
        </p:nvSpPr>
        <p:spPr>
          <a:xfrm>
            <a:off x="1752600" y="1828800"/>
            <a:ext cx="32766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lide Number Placeholder 10"/>
          <p:cNvSpPr>
            <a:spLocks noGrp="1"/>
          </p:cNvSpPr>
          <p:nvPr>
            <p:ph type="sldNum" sz="quarter" idx="11"/>
          </p:nvPr>
        </p:nvSpPr>
        <p:spPr/>
        <p:txBody>
          <a:bodyPr/>
          <a:lstStyle/>
          <a:p>
            <a:fld id="{1FAA210B-82E4-D740-A1D4-408CB6227599}" type="slidenum">
              <a:rPr lang="en-US" smtClean="0"/>
              <a:t>‹#›</a:t>
            </a:fld>
            <a:endParaRPr lang="en-US"/>
          </a:p>
        </p:txBody>
      </p:sp>
    </p:spTree>
    <p:extLst>
      <p:ext uri="{BB962C8B-B14F-4D97-AF65-F5344CB8AC3E}">
        <p14:creationId xmlns:p14="http://schemas.microsoft.com/office/powerpoint/2010/main" val="24318666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1FAA210B-82E4-D740-A1D4-408CB6227599}" type="slidenum">
              <a:rPr lang="en-US" smtClean="0"/>
              <a:t>‹#›</a:t>
            </a:fld>
            <a:endParaRPr lang="en-US"/>
          </a:p>
        </p:txBody>
      </p:sp>
    </p:spTree>
    <p:extLst>
      <p:ext uri="{BB962C8B-B14F-4D97-AF65-F5344CB8AC3E}">
        <p14:creationId xmlns:p14="http://schemas.microsoft.com/office/powerpoint/2010/main" val="39988048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FAA210B-82E4-D740-A1D4-408CB6227599}" type="slidenum">
              <a:rPr lang="en-US" smtClean="0"/>
              <a:t>‹#›</a:t>
            </a:fld>
            <a:endParaRPr lang="en-US"/>
          </a:p>
        </p:txBody>
      </p:sp>
    </p:spTree>
    <p:extLst>
      <p:ext uri="{BB962C8B-B14F-4D97-AF65-F5344CB8AC3E}">
        <p14:creationId xmlns:p14="http://schemas.microsoft.com/office/powerpoint/2010/main" val="22841471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5" name="Title 1"/>
          <p:cNvSpPr>
            <a:spLocks noGrp="1"/>
          </p:cNvSpPr>
          <p:nvPr>
            <p:ph type="title"/>
          </p:nvPr>
        </p:nvSpPr>
        <p:spPr>
          <a:xfrm>
            <a:off x="1752600" y="609600"/>
            <a:ext cx="2819400" cy="1143000"/>
          </a:xfrm>
        </p:spPr>
        <p:txBody>
          <a:bodyPr/>
          <a:lstStyle>
            <a:lvl1pPr algn="l">
              <a:defRPr sz="2600"/>
            </a:lvl1pPr>
          </a:lstStyle>
          <a:p>
            <a:r>
              <a:rPr lang="en-US" dirty="0"/>
              <a:t>Click to edit Master title style</a:t>
            </a:r>
          </a:p>
        </p:txBody>
      </p:sp>
      <p:sp>
        <p:nvSpPr>
          <p:cNvPr id="6" name="Text Placeholder 3"/>
          <p:cNvSpPr>
            <a:spLocks noGrp="1"/>
          </p:cNvSpPr>
          <p:nvPr>
            <p:ph type="body" sz="half" idx="2"/>
          </p:nvPr>
        </p:nvSpPr>
        <p:spPr>
          <a:xfrm>
            <a:off x="1752600" y="1828801"/>
            <a:ext cx="2819400" cy="47244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7" name="Content Placeholder 2"/>
          <p:cNvSpPr>
            <a:spLocks noGrp="1"/>
          </p:cNvSpPr>
          <p:nvPr>
            <p:ph idx="1"/>
          </p:nvPr>
        </p:nvSpPr>
        <p:spPr>
          <a:xfrm>
            <a:off x="4648200" y="609600"/>
            <a:ext cx="4191000" cy="594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p:cNvSpPr>
            <a:spLocks noGrp="1"/>
          </p:cNvSpPr>
          <p:nvPr>
            <p:ph type="sldNum" sz="quarter" idx="10"/>
          </p:nvPr>
        </p:nvSpPr>
        <p:spPr/>
        <p:txBody>
          <a:bodyPr/>
          <a:lstStyle/>
          <a:p>
            <a:fld id="{1FAA210B-82E4-D740-A1D4-408CB6227599}" type="slidenum">
              <a:rPr lang="en-US" smtClean="0"/>
              <a:t>‹#›</a:t>
            </a:fld>
            <a:endParaRPr lang="en-US"/>
          </a:p>
        </p:txBody>
      </p:sp>
    </p:spTree>
    <p:extLst>
      <p:ext uri="{BB962C8B-B14F-4D97-AF65-F5344CB8AC3E}">
        <p14:creationId xmlns:p14="http://schemas.microsoft.com/office/powerpoint/2010/main" val="20852330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6742112"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6742112"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1792288" y="5367338"/>
            <a:ext cx="6742112"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p>
            <a:fld id="{1FAA210B-82E4-D740-A1D4-408CB6227599}" type="slidenum">
              <a:rPr lang="en-US" smtClean="0"/>
              <a:t>‹#›</a:t>
            </a:fld>
            <a:endParaRPr lang="en-US"/>
          </a:p>
        </p:txBody>
      </p:sp>
    </p:spTree>
    <p:extLst>
      <p:ext uri="{BB962C8B-B14F-4D97-AF65-F5344CB8AC3E}">
        <p14:creationId xmlns:p14="http://schemas.microsoft.com/office/powerpoint/2010/main" val="18606816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26" name="Rectangle 2"/>
          <p:cNvSpPr>
            <a:spLocks noGrp="1" noChangeArrowheads="1"/>
          </p:cNvSpPr>
          <p:nvPr>
            <p:ph type="title"/>
          </p:nvPr>
        </p:nvSpPr>
        <p:spPr bwMode="auto">
          <a:xfrm>
            <a:off x="1752600" y="609600"/>
            <a:ext cx="6858000" cy="1143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1752600" y="1981200"/>
            <a:ext cx="6858000" cy="41148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p:cNvSpPr>
            <a:spLocks noGrp="1"/>
          </p:cNvSpPr>
          <p:nvPr>
            <p:ph type="sldNum" sz="quarter" idx="4"/>
          </p:nvPr>
        </p:nvSpPr>
        <p:spPr>
          <a:xfrm>
            <a:off x="6988031" y="6463458"/>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AA210B-82E4-D740-A1D4-408CB622759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1" r:id="rId1"/>
    <p:sldLayoutId id="2147483662" r:id="rId2"/>
    <p:sldLayoutId id="2147483661" r:id="rId3"/>
    <p:sldLayoutId id="2147483663" r:id="rId4"/>
    <p:sldLayoutId id="2147483664" r:id="rId5"/>
    <p:sldLayoutId id="2147483665" r:id="rId6"/>
    <p:sldLayoutId id="2147483666" r:id="rId7"/>
    <p:sldLayoutId id="2147483667" r:id="rId8"/>
    <p:sldLayoutId id="2147483668" r:id="rId9"/>
  </p:sldLayoutIdLst>
  <p:hf hdr="0" ftr="0" dt="0"/>
  <p:txStyles>
    <p:titleStyle>
      <a:lvl1pPr algn="ctr" rtl="0" eaLnBrk="1" fontAlgn="base" hangingPunct="1">
        <a:spcBef>
          <a:spcPct val="0"/>
        </a:spcBef>
        <a:spcAft>
          <a:spcPct val="0"/>
        </a:spcAft>
        <a:defRPr sz="2800" b="1">
          <a:solidFill>
            <a:srgbClr val="501215"/>
          </a:solidFill>
          <a:latin typeface="+mj-lt"/>
          <a:ea typeface="+mj-ea"/>
          <a:cs typeface="+mj-cs"/>
        </a:defRPr>
      </a:lvl1pPr>
      <a:lvl2pPr algn="ctr" rtl="0" eaLnBrk="1" fontAlgn="base" hangingPunct="1">
        <a:spcBef>
          <a:spcPct val="0"/>
        </a:spcBef>
        <a:spcAft>
          <a:spcPct val="0"/>
        </a:spcAft>
        <a:defRPr sz="2800" b="1">
          <a:solidFill>
            <a:srgbClr val="501215"/>
          </a:solidFill>
          <a:latin typeface="Arial" charset="0"/>
          <a:ea typeface="ＭＳ Ｐゴシック" charset="0"/>
          <a:cs typeface="ＭＳ Ｐゴシック" charset="0"/>
        </a:defRPr>
      </a:lvl2pPr>
      <a:lvl3pPr algn="ctr" rtl="0" eaLnBrk="1" fontAlgn="base" hangingPunct="1">
        <a:spcBef>
          <a:spcPct val="0"/>
        </a:spcBef>
        <a:spcAft>
          <a:spcPct val="0"/>
        </a:spcAft>
        <a:defRPr sz="2800" b="1">
          <a:solidFill>
            <a:srgbClr val="501215"/>
          </a:solidFill>
          <a:latin typeface="Arial" charset="0"/>
          <a:ea typeface="ＭＳ Ｐゴシック" charset="0"/>
          <a:cs typeface="ＭＳ Ｐゴシック" charset="0"/>
        </a:defRPr>
      </a:lvl3pPr>
      <a:lvl4pPr algn="ctr" rtl="0" eaLnBrk="1" fontAlgn="base" hangingPunct="1">
        <a:spcBef>
          <a:spcPct val="0"/>
        </a:spcBef>
        <a:spcAft>
          <a:spcPct val="0"/>
        </a:spcAft>
        <a:defRPr sz="2800" b="1">
          <a:solidFill>
            <a:srgbClr val="501215"/>
          </a:solidFill>
          <a:latin typeface="Arial" charset="0"/>
          <a:ea typeface="ＭＳ Ｐゴシック" charset="0"/>
          <a:cs typeface="ＭＳ Ｐゴシック" charset="0"/>
        </a:defRPr>
      </a:lvl4pPr>
      <a:lvl5pPr algn="ctr" rtl="0" eaLnBrk="1" fontAlgn="base" hangingPunct="1">
        <a:spcBef>
          <a:spcPct val="0"/>
        </a:spcBef>
        <a:spcAft>
          <a:spcPct val="0"/>
        </a:spcAft>
        <a:defRPr sz="2800" b="1">
          <a:solidFill>
            <a:srgbClr val="501215"/>
          </a:solidFill>
          <a:latin typeface="Arial" charset="0"/>
          <a:ea typeface="ＭＳ Ｐゴシック" charset="0"/>
          <a:cs typeface="ＭＳ Ｐゴシック" charset="0"/>
        </a:defRPr>
      </a:lvl5pPr>
      <a:lvl6pPr marL="457200" algn="ctr" rtl="0" eaLnBrk="1" fontAlgn="base" hangingPunct="1">
        <a:spcBef>
          <a:spcPct val="0"/>
        </a:spcBef>
        <a:spcAft>
          <a:spcPct val="0"/>
        </a:spcAft>
        <a:defRPr sz="2800" b="1">
          <a:solidFill>
            <a:srgbClr val="501215"/>
          </a:solidFill>
          <a:latin typeface="Arial" charset="0"/>
          <a:ea typeface="ＭＳ Ｐゴシック" charset="0"/>
          <a:cs typeface="ＭＳ Ｐゴシック" charset="0"/>
        </a:defRPr>
      </a:lvl6pPr>
      <a:lvl7pPr marL="914400" algn="ctr" rtl="0" eaLnBrk="1" fontAlgn="base" hangingPunct="1">
        <a:spcBef>
          <a:spcPct val="0"/>
        </a:spcBef>
        <a:spcAft>
          <a:spcPct val="0"/>
        </a:spcAft>
        <a:defRPr sz="2800" b="1">
          <a:solidFill>
            <a:srgbClr val="501215"/>
          </a:solidFill>
          <a:latin typeface="Arial" charset="0"/>
          <a:ea typeface="ＭＳ Ｐゴシック" charset="0"/>
          <a:cs typeface="ＭＳ Ｐゴシック" charset="0"/>
        </a:defRPr>
      </a:lvl7pPr>
      <a:lvl8pPr marL="1371600" algn="ctr" rtl="0" eaLnBrk="1" fontAlgn="base" hangingPunct="1">
        <a:spcBef>
          <a:spcPct val="0"/>
        </a:spcBef>
        <a:spcAft>
          <a:spcPct val="0"/>
        </a:spcAft>
        <a:defRPr sz="2800" b="1">
          <a:solidFill>
            <a:srgbClr val="501215"/>
          </a:solidFill>
          <a:latin typeface="Arial" charset="0"/>
          <a:ea typeface="ＭＳ Ｐゴシック" charset="0"/>
          <a:cs typeface="ＭＳ Ｐゴシック" charset="0"/>
        </a:defRPr>
      </a:lvl8pPr>
      <a:lvl9pPr marL="1828800" algn="ctr" rtl="0" eaLnBrk="1" fontAlgn="base" hangingPunct="1">
        <a:spcBef>
          <a:spcPct val="0"/>
        </a:spcBef>
        <a:spcAft>
          <a:spcPct val="0"/>
        </a:spcAft>
        <a:defRPr sz="2800" b="1">
          <a:solidFill>
            <a:srgbClr val="501215"/>
          </a:solidFill>
          <a:latin typeface="Arial" charset="0"/>
          <a:ea typeface="ＭＳ Ｐゴシック" charset="0"/>
          <a:cs typeface="ＭＳ Ｐゴシック" charset="0"/>
        </a:defRPr>
      </a:lvl9pPr>
    </p:titleStyle>
    <p:bodyStyle>
      <a:lvl1pPr marL="342900" indent="-342900" algn="l" rtl="0" eaLnBrk="1" fontAlgn="base" hangingPunct="1">
        <a:spcBef>
          <a:spcPct val="20000"/>
        </a:spcBef>
        <a:spcAft>
          <a:spcPct val="0"/>
        </a:spcAft>
        <a:buFont typeface="Wingdings" charset="0"/>
        <a:buChar char="v"/>
        <a:defRPr sz="1600">
          <a:solidFill>
            <a:schemeClr val="tx1"/>
          </a:solidFill>
          <a:latin typeface="+mn-lt"/>
          <a:ea typeface="+mn-ea"/>
          <a:cs typeface="+mn-cs"/>
        </a:defRPr>
      </a:lvl1pPr>
      <a:lvl2pPr marL="742950" indent="-285750" algn="l" rtl="0" eaLnBrk="1" fontAlgn="base" hangingPunct="1">
        <a:spcBef>
          <a:spcPct val="20000"/>
        </a:spcBef>
        <a:spcAft>
          <a:spcPct val="0"/>
        </a:spcAft>
        <a:buChar char="–"/>
        <a:defRPr sz="1400">
          <a:solidFill>
            <a:schemeClr val="tx1"/>
          </a:solidFill>
          <a:latin typeface="+mn-lt"/>
          <a:ea typeface="+mn-ea"/>
        </a:defRPr>
      </a:lvl2pPr>
      <a:lvl3pPr marL="1143000" indent="-228600" algn="l" rtl="0" eaLnBrk="1" fontAlgn="base" hangingPunct="1">
        <a:spcBef>
          <a:spcPct val="20000"/>
        </a:spcBef>
        <a:spcAft>
          <a:spcPct val="0"/>
        </a:spcAft>
        <a:buChar char="•"/>
        <a:defRPr sz="1200">
          <a:solidFill>
            <a:schemeClr val="tx1"/>
          </a:solidFill>
          <a:latin typeface="+mn-lt"/>
          <a:ea typeface="+mn-ea"/>
        </a:defRPr>
      </a:lvl3pPr>
      <a:lvl4pPr marL="1600200" indent="-228600" algn="l" rtl="0" eaLnBrk="1" fontAlgn="base" hangingPunct="1">
        <a:spcBef>
          <a:spcPct val="20000"/>
        </a:spcBef>
        <a:spcAft>
          <a:spcPct val="0"/>
        </a:spcAft>
        <a:buChar char="–"/>
        <a:defRPr sz="1200">
          <a:solidFill>
            <a:schemeClr val="tx1"/>
          </a:solidFill>
          <a:latin typeface="+mn-lt"/>
          <a:ea typeface="+mn-ea"/>
        </a:defRPr>
      </a:lvl4pPr>
      <a:lvl5pPr marL="2057400" indent="-228600" algn="l" rtl="0" eaLnBrk="1" fontAlgn="base" hangingPunct="1">
        <a:spcBef>
          <a:spcPct val="20000"/>
        </a:spcBef>
        <a:spcAft>
          <a:spcPct val="0"/>
        </a:spcAft>
        <a:buChar char="»"/>
        <a:defRPr sz="1200">
          <a:solidFill>
            <a:schemeClr val="tx1"/>
          </a:solidFill>
          <a:latin typeface="+mn-lt"/>
          <a:ea typeface="+mn-ea"/>
        </a:defRPr>
      </a:lvl5pPr>
      <a:lvl6pPr marL="2514600" indent="-228600" algn="l" rtl="0" eaLnBrk="1" fontAlgn="base" hangingPunct="1">
        <a:spcBef>
          <a:spcPct val="20000"/>
        </a:spcBef>
        <a:spcAft>
          <a:spcPct val="0"/>
        </a:spcAft>
        <a:buChar char="»"/>
        <a:defRPr sz="1200">
          <a:solidFill>
            <a:schemeClr val="tx1"/>
          </a:solidFill>
          <a:latin typeface="+mn-lt"/>
          <a:ea typeface="+mn-ea"/>
        </a:defRPr>
      </a:lvl6pPr>
      <a:lvl7pPr marL="2971800" indent="-228600" algn="l" rtl="0" eaLnBrk="1" fontAlgn="base" hangingPunct="1">
        <a:spcBef>
          <a:spcPct val="20000"/>
        </a:spcBef>
        <a:spcAft>
          <a:spcPct val="0"/>
        </a:spcAft>
        <a:buChar char="»"/>
        <a:defRPr sz="1200">
          <a:solidFill>
            <a:schemeClr val="tx1"/>
          </a:solidFill>
          <a:latin typeface="+mn-lt"/>
          <a:ea typeface="+mn-ea"/>
        </a:defRPr>
      </a:lvl7pPr>
      <a:lvl8pPr marL="3429000" indent="-228600" algn="l" rtl="0" eaLnBrk="1" fontAlgn="base" hangingPunct="1">
        <a:spcBef>
          <a:spcPct val="20000"/>
        </a:spcBef>
        <a:spcAft>
          <a:spcPct val="0"/>
        </a:spcAft>
        <a:buChar char="»"/>
        <a:defRPr sz="1200">
          <a:solidFill>
            <a:schemeClr val="tx1"/>
          </a:solidFill>
          <a:latin typeface="+mn-lt"/>
          <a:ea typeface="+mn-ea"/>
        </a:defRPr>
      </a:lvl8pPr>
      <a:lvl9pPr marL="3886200" indent="-228600" algn="l" rtl="0" eaLnBrk="1" fontAlgn="base" hangingPunct="1">
        <a:spcBef>
          <a:spcPct val="20000"/>
        </a:spcBef>
        <a:spcAft>
          <a:spcPct val="0"/>
        </a:spcAft>
        <a:buChar char="»"/>
        <a:defRPr sz="12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txstate.edu/coronavirus/road-map/health-and-safety-measures.html" TargetMode="Externa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image" Target="../media/image4.emf"/><Relationship Id="rId5" Type="http://schemas.openxmlformats.org/officeDocument/2006/relationships/oleObject" Target="../embeddings/oleObject1.bin"/><Relationship Id="rId4" Type="http://schemas.openxmlformats.org/officeDocument/2006/relationships/hyperlink" Target="https://www.cdc.gov/coronavirus/2019-ncov/prevent-getting-sick/diy-cloth-face-coverings.html"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cdc.gov/handwashing/when-how-handwashing.html" TargetMode="External"/><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www.txstate.edu/coronavirus/road-map/cleaning.html" TargetMode="External"/><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hyperlink" Target="https://www.txstate.edu/coronavirus/road-map/self-assessment.html" TargetMode="Externa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hyperlink" Target="https://www.txstate.edu/coronavirus/road-map/bobcat-pledge.html"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coronavirus/2019-ncov/if-you-are-sick/isolation.html" TargetMode="External"/><Relationship Id="rId2" Type="http://schemas.openxmlformats.org/officeDocument/2006/relationships/hyperlink" Target="https://www.txstate.edu/coronavirus/road-map/self-assessment.html" TargetMode="External"/><Relationship Id="rId1" Type="http://schemas.openxmlformats.org/officeDocument/2006/relationships/slideLayout" Target="../slideLayouts/slideLayout3.xml"/><Relationship Id="rId5" Type="http://schemas.openxmlformats.org/officeDocument/2006/relationships/hyperlink" Target="https://www.txstate.edu/coronavirus/road-map/reporting-processes.html" TargetMode="External"/><Relationship Id="rId4" Type="http://schemas.openxmlformats.org/officeDocument/2006/relationships/hyperlink" Target="https://www.healthcenter.txstate.edu/covid-19/#BobcatTrace"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s://www.healthcenter.txstate.edu/covid-19/#BobcatTrace" TargetMode="External"/><Relationship Id="rId2" Type="http://schemas.openxmlformats.org/officeDocument/2006/relationships/image" Target="../media/image3.jpg"/><Relationship Id="rId1" Type="http://schemas.openxmlformats.org/officeDocument/2006/relationships/slideLayout" Target="../slideLayouts/slideLayout3.xml"/><Relationship Id="rId4" Type="http://schemas.openxmlformats.org/officeDocument/2006/relationships/hyperlink" Target="https://webapps.sa.txstate.edu/bobcattrace/"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www.healthcenter.txstate.edu/covid-19.html" TargetMode="External"/><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hyperlink" Target="https://www.txstate.edu/coronavirus/road-map/compliance.html" TargetMode="External"/><Relationship Id="rId1" Type="http://schemas.openxmlformats.org/officeDocument/2006/relationships/slideLayout" Target="../slideLayouts/slideLayout3.xml"/><Relationship Id="rId6" Type="http://schemas.openxmlformats.org/officeDocument/2006/relationships/hyperlink" Target="https://www.provost.txstate.edu/" TargetMode="External"/><Relationship Id="rId5" Type="http://schemas.openxmlformats.org/officeDocument/2006/relationships/hyperlink" Target="https://www.hr.txstate.edu/" TargetMode="External"/><Relationship Id="rId4" Type="http://schemas.openxmlformats.org/officeDocument/2006/relationships/hyperlink" Target="https://www.dos.txstate.edu/services/sccs.html"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www.txstate.edu/coronavirus/road-map/health-and-safety-measures.html" TargetMode="External"/><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8" Type="http://schemas.openxmlformats.org/officeDocument/2006/relationships/hyperlink" Target="https://www.txstate.edu/coronavirus/road-map/bobcat-pledge.html" TargetMode="External"/><Relationship Id="rId3" Type="http://schemas.openxmlformats.org/officeDocument/2006/relationships/hyperlink" Target="https://news.txstate.edu/inside-txst/2020/statements-regarding-coronavirus-covid-19/dos-student-update-july-29.html" TargetMode="External"/><Relationship Id="rId7" Type="http://schemas.openxmlformats.org/officeDocument/2006/relationships/hyperlink" Target="https://webapps.sa.txstate.edu/bobcattrace/" TargetMode="External"/><Relationship Id="rId2" Type="http://schemas.openxmlformats.org/officeDocument/2006/relationships/image" Target="../media/image3.jpg"/><Relationship Id="rId1" Type="http://schemas.openxmlformats.org/officeDocument/2006/relationships/slideLayout" Target="../slideLayouts/slideLayout3.xml"/><Relationship Id="rId6" Type="http://schemas.openxmlformats.org/officeDocument/2006/relationships/hyperlink" Target="https://www.txstate.edu/coronavirus/road-map/self-assessment.html" TargetMode="External"/><Relationship Id="rId5" Type="http://schemas.openxmlformats.org/officeDocument/2006/relationships/hyperlink" Target="https://www.txstate.edu/coronavirus/road-map/face-coverings-masks.html" TargetMode="External"/><Relationship Id="rId4" Type="http://schemas.openxmlformats.org/officeDocument/2006/relationships/hyperlink" Target="https://news.txstate.edu/inside-txst/2020/statements-regarding-coronavirus-covid-19/reducing-risk-of-covid-19-transmission-on-campuses.html"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hyperlink" Target="https://www.txstate.edu/coronavirus/road-map/teaching-research.html" TargetMode="External"/><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hyperlink" Target="https://www.ods.txstate.edu/current-student-resources/COVID-19-Special-Request-for-Additional-Academic-Modifications.html" TargetMode="External"/><Relationship Id="rId5" Type="http://schemas.openxmlformats.org/officeDocument/2006/relationships/hyperlink" Target="https://www.distancelearning.txstate.edu/faculty/online-teaching-certification.html" TargetMode="External"/><Relationship Id="rId4" Type="http://schemas.openxmlformats.org/officeDocument/2006/relationships/hyperlink" Target="https://www.txstate.edu/coronavirus/road-map/scenario-based-planning.html"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policies.txstate.edu/division-policies/academic-affairs/02-01-30.html" TargetMode="External"/><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hyperlink" Target="https://www.catsweb.txstate.edu/" TargetMode="External"/><Relationship Id="rId4" Type="http://schemas.openxmlformats.org/officeDocument/2006/relationships/hyperlink" Target="https://advising.txstate.edu/"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www.txstate.edu/coronavirus/road-map/social-distancing-measures.html" TargetMode="External"/><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https://itac.txstate.edu/" TargetMode="External"/><Relationship Id="rId2" Type="http://schemas.openxmlformats.org/officeDocument/2006/relationships/image" Target="../media/image3.jpg"/><Relationship Id="rId1" Type="http://schemas.openxmlformats.org/officeDocument/2006/relationships/slideLayout" Target="../slideLayouts/slideLayout3.xml"/><Relationship Id="rId6" Type="http://schemas.openxmlformats.org/officeDocument/2006/relationships/hyperlink" Target="https://www.txstate.edu/coronavirus/road-map/student-roadmap.html" TargetMode="External"/><Relationship Id="rId5" Type="http://schemas.openxmlformats.org/officeDocument/2006/relationships/hyperlink" Target="https://policies.txstate.edu/division-policies/academic-affairs/02-01-30.html" TargetMode="External"/><Relationship Id="rId4" Type="http://schemas.openxmlformats.org/officeDocument/2006/relationships/hyperlink" Target="https://www.registrar.txstate.edu/persistent-links/final-exam-schedule.html"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policies.txstate.edu/division-policies/academic-affairs/02-03-02.html" TargetMode="External"/><Relationship Id="rId2" Type="http://schemas.openxmlformats.org/officeDocument/2006/relationships/image" Target="../media/image3.jpg"/><Relationship Id="rId1" Type="http://schemas.openxmlformats.org/officeDocument/2006/relationships/slideLayout" Target="../slideLayouts/slideLayout3.xml"/><Relationship Id="rId4" Type="http://schemas.openxmlformats.org/officeDocument/2006/relationships/hyperlink" Target="https://studenthandbook.txstate.edu/rules-and-policies/code-of-student-conduct.html"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txstate.edu/coronavirus/road-map.html" TargetMode="External"/><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https://www.txstate.edu/coronavirus/road-map/scenario-based-planning.html" TargetMode="External"/><Relationship Id="rId2" Type="http://schemas.openxmlformats.org/officeDocument/2006/relationships/image" Target="../media/image3.jpg"/><Relationship Id="rId1" Type="http://schemas.openxmlformats.org/officeDocument/2006/relationships/slideLayout" Target="../slideLayouts/slideLayout3.xml"/><Relationship Id="rId4" Type="http://schemas.openxmlformats.org/officeDocument/2006/relationships/hyperlink" Target="https://webapps.sa.txstate.edu/bobcattrace/"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www.txstate.edu/coronavirus/road-map/health-and-safety-measures.html" TargetMode="External"/><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hyperlink" Target="https://www.txstate.edu/coronavirus/road-map/student-roadmap.html"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itac.txstate.edu/support/academic-classrooms/webcams.html." TargetMode="External"/><Relationship Id="rId2" Type="http://schemas.openxmlformats.org/officeDocument/2006/relationships/image" Target="../media/image3.jpg"/><Relationship Id="rId1" Type="http://schemas.openxmlformats.org/officeDocument/2006/relationships/slideLayout" Target="../slideLayouts/slideLayout3.xml"/><Relationship Id="rId5" Type="http://schemas.openxmlformats.org/officeDocument/2006/relationships/hyperlink" Target="https://itac.txstate.edu/support/academic-classrooms/document-cam.html" TargetMode="External"/><Relationship Id="rId4" Type="http://schemas.openxmlformats.org/officeDocument/2006/relationships/hyperlink" Target="https://itac.txstate.edu/contact.html"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itac.txstate.edu/support/canvas/lti/online-meetings.html" TargetMode="External"/><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hyperlink" Target="https://policies.txstate.edu/division-policies/academic-affairs/02-03-02.htm" TargetMode="External"/><Relationship Id="rId2" Type="http://schemas.openxmlformats.org/officeDocument/2006/relationships/image" Target="../media/image3.jpg"/><Relationship Id="rId1" Type="http://schemas.openxmlformats.org/officeDocument/2006/relationships/slideLayout" Target="../slideLayouts/slideLayout3.xml"/><Relationship Id="rId6" Type="http://schemas.openxmlformats.org/officeDocument/2006/relationships/hyperlink" Target="https://signup.txstate.edu/tags/dcc" TargetMode="External"/><Relationship Id="rId5" Type="http://schemas.openxmlformats.org/officeDocument/2006/relationships/hyperlink" Target="https://www.txstate.edu/coronavirus/road-map/health-and-safety-measures.html" TargetMode="External"/><Relationship Id="rId4" Type="http://schemas.openxmlformats.org/officeDocument/2006/relationships/hyperlink" Target="https://www.txstate.edu/coronavirus/road-map/bobcat-pledge.html"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www.txstate.edu/coronavirus/road-map/health-and-safety-measures.html" TargetMode="External"/><Relationship Id="rId2" Type="http://schemas.openxmlformats.org/officeDocument/2006/relationships/image" Target="../media/image3.jpg"/><Relationship Id="rId1" Type="http://schemas.openxmlformats.org/officeDocument/2006/relationships/slideLayout" Target="../slideLayouts/slideLayout3.xml"/><Relationship Id="rId6" Type="http://schemas.openxmlformats.org/officeDocument/2006/relationships/hyperlink" Target="https://www.dos.txstate.edu/services/sccs.html" TargetMode="External"/><Relationship Id="rId5" Type="http://schemas.openxmlformats.org/officeDocument/2006/relationships/hyperlink" Target="https://policies.txstate.edu/division-policies/academic-affairs/02-03-02.htm" TargetMode="External"/><Relationship Id="rId4" Type="http://schemas.openxmlformats.org/officeDocument/2006/relationships/hyperlink" Target="https://www.txstate.edu/coronavirus/road-map/bobcat-pledge.html"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s://www.txstate.edu/coronavirus/road-map/health-and-safety-measures.html" TargetMode="External"/><Relationship Id="rId2" Type="http://schemas.openxmlformats.org/officeDocument/2006/relationships/image" Target="../media/image3.jpg"/><Relationship Id="rId1" Type="http://schemas.openxmlformats.org/officeDocument/2006/relationships/slideLayout" Target="../slideLayouts/slideLayout3.xml"/><Relationship Id="rId6" Type="http://schemas.openxmlformats.org/officeDocument/2006/relationships/hyperlink" Target="https://www.dos.txstate.edu/services/sccs.html" TargetMode="External"/><Relationship Id="rId5" Type="http://schemas.openxmlformats.org/officeDocument/2006/relationships/hyperlink" Target="https://policies.txstate.edu/division-policies/academic-affairs/02-03-02.htm" TargetMode="External"/><Relationship Id="rId4" Type="http://schemas.openxmlformats.org/officeDocument/2006/relationships/hyperlink" Target="https://www.txstate.edu/coronavirus/road-map/bobcat-pledge.html"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s://www.dos.txstate.edu/services/sccs.html"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hyperlink" Target="https://www.dos.txstate.edu/services/sccs.html"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hyperlink" Target="https://www.ods.txstate.edu/current-student-resources/COVID-19-Special-Request-for-Additional-Academic-Modifications.html" TargetMode="External"/><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hyperlink" Target="https://www.healthcenter.txstate.edu/covid-19.html" TargetMode="External"/><Relationship Id="rId4" Type="http://schemas.openxmlformats.org/officeDocument/2006/relationships/hyperlink" Target="https://webapps.sa.txstate.edu/bobcattrace/"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https://www.healthcenter.txstate.edu/covid-19/#BobcatTrace" TargetMode="External"/><Relationship Id="rId2" Type="http://schemas.openxmlformats.org/officeDocument/2006/relationships/image" Target="../media/image3.jpg"/><Relationship Id="rId1" Type="http://schemas.openxmlformats.org/officeDocument/2006/relationships/slideLayout" Target="../slideLayouts/slideLayout3.xml"/><Relationship Id="rId4" Type="http://schemas.openxmlformats.org/officeDocument/2006/relationships/hyperlink" Target="https://www.dos.txstate.edu/services/sccs.html" TargetMode="External"/></Relationships>
</file>

<file path=ppt/slides/_rels/slide4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hyperlink" Target="https://www.healthcenter.txstate.edu/" TargetMode="External"/><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hyperlink" Target="https://www.provost.txstate.edu/COVID-19/Faculty-Guide.html" TargetMode="External"/><Relationship Id="rId5" Type="http://schemas.openxmlformats.org/officeDocument/2006/relationships/hyperlink" Target="https://www.txstate.edu/coronavirus/road-map.html" TargetMode="External"/><Relationship Id="rId4" Type="http://schemas.openxmlformats.org/officeDocument/2006/relationships/hyperlink" Target="https://www.txstate.edu/coronavirus/helpful-resources.html"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hyperlink" Target="https://www.txstate.edu/coronavirus/road-map.html" TargetMode="External"/><Relationship Id="rId4" Type="http://schemas.openxmlformats.org/officeDocument/2006/relationships/hyperlink" Target="https://www.txstate.edu/coronavirus/road-map/scenario-based-planning.html"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txstate.edu/coronavirus/work-groups.html" TargetMode="External"/><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hyperlink" Target="https://open.texas.gov/uploads/files/organization/opentexas/OpenTexas-Checklist-Employers.pdf" TargetMode="External"/><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hyperlink" Target="https://www.txstate.edu/coronavirus/road-map.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type="subTitle" idx="1"/>
          </p:nvPr>
        </p:nvSpPr>
        <p:spPr>
          <a:xfrm>
            <a:off x="533400" y="609600"/>
            <a:ext cx="8077200" cy="1143000"/>
          </a:xfrm>
        </p:spPr>
        <p:txBody>
          <a:bodyPr/>
          <a:lstStyle/>
          <a:p>
            <a:r>
              <a:rPr lang="en-US" sz="3200" i="1" dirty="0">
                <a:latin typeface="Arial" charset="0"/>
                <a:ea typeface="ＭＳ Ｐゴシック" charset="0"/>
                <a:cs typeface="ＭＳ Ｐゴシック" charset="0"/>
              </a:rPr>
              <a:t>Faculty Guide:</a:t>
            </a:r>
          </a:p>
          <a:p>
            <a:r>
              <a:rPr lang="en-US" sz="3200" i="1" dirty="0">
                <a:latin typeface="Arial" charset="0"/>
                <a:ea typeface="ＭＳ Ｐゴシック" charset="0"/>
                <a:cs typeface="ＭＳ Ｐゴシック" charset="0"/>
              </a:rPr>
              <a:t>Preparing for Fall 2020</a:t>
            </a:r>
          </a:p>
        </p:txBody>
      </p:sp>
      <p:sp>
        <p:nvSpPr>
          <p:cNvPr id="2" name="TextBox 1">
            <a:extLst>
              <a:ext uri="{FF2B5EF4-FFF2-40B4-BE49-F238E27FC236}">
                <a16:creationId xmlns:a16="http://schemas.microsoft.com/office/drawing/2014/main" id="{0DA2748D-7861-1D4A-830E-4EBECDB63ADE}"/>
              </a:ext>
            </a:extLst>
          </p:cNvPr>
          <p:cNvSpPr txBox="1"/>
          <p:nvPr/>
        </p:nvSpPr>
        <p:spPr>
          <a:xfrm>
            <a:off x="6324600" y="5715000"/>
            <a:ext cx="2531527" cy="369332"/>
          </a:xfrm>
          <a:prstGeom prst="rect">
            <a:avLst/>
          </a:prstGeom>
          <a:noFill/>
        </p:spPr>
        <p:txBody>
          <a:bodyPr wrap="none" rtlCol="0">
            <a:spAutoFit/>
          </a:bodyPr>
          <a:lstStyle/>
          <a:p>
            <a:r>
              <a:rPr lang="en-US" sz="1800" dirty="0">
                <a:solidFill>
                  <a:schemeClr val="accent3">
                    <a:lumMod val="95000"/>
                  </a:schemeClr>
                </a:solidFill>
              </a:rPr>
              <a:t>Dated </a:t>
            </a:r>
            <a:r>
              <a:rPr lang="en-US" sz="1800">
                <a:solidFill>
                  <a:schemeClr val="accent3">
                    <a:lumMod val="95000"/>
                  </a:schemeClr>
                </a:solidFill>
              </a:rPr>
              <a:t>August 31, </a:t>
            </a:r>
            <a:r>
              <a:rPr lang="en-US" sz="1800" dirty="0">
                <a:solidFill>
                  <a:schemeClr val="accent3">
                    <a:lumMod val="95000"/>
                  </a:schemeClr>
                </a:solidFill>
              </a:rPr>
              <a:t>2020</a:t>
            </a:r>
          </a:p>
        </p:txBody>
      </p:sp>
      <p:sp>
        <p:nvSpPr>
          <p:cNvPr id="4" name="Slide Number Placeholder 3">
            <a:extLst>
              <a:ext uri="{FF2B5EF4-FFF2-40B4-BE49-F238E27FC236}">
                <a16:creationId xmlns:a16="http://schemas.microsoft.com/office/drawing/2014/main" id="{F9107516-4E6B-3548-83FE-75C8930E3A35}"/>
              </a:ext>
            </a:extLst>
          </p:cNvPr>
          <p:cNvSpPr>
            <a:spLocks noGrp="1"/>
          </p:cNvSpPr>
          <p:nvPr>
            <p:ph type="sldNum" sz="quarter" idx="4"/>
          </p:nvPr>
        </p:nvSpPr>
        <p:spPr/>
        <p:txBody>
          <a:bodyPr/>
          <a:lstStyle/>
          <a:p>
            <a:fld id="{1FAA210B-82E4-D740-A1D4-408CB6227599}" type="slidenum">
              <a:rPr lang="en-US" smtClean="0"/>
              <a:t>2</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8FAD1-4D60-AB4D-8E98-193189FEB331}"/>
              </a:ext>
            </a:extLst>
          </p:cNvPr>
          <p:cNvSpPr>
            <a:spLocks noGrp="1"/>
          </p:cNvSpPr>
          <p:nvPr>
            <p:ph type="title"/>
          </p:nvPr>
        </p:nvSpPr>
        <p:spPr>
          <a:xfrm>
            <a:off x="1752600" y="62808"/>
            <a:ext cx="6858000" cy="1143000"/>
          </a:xfrm>
        </p:spPr>
        <p:txBody>
          <a:bodyPr/>
          <a:lstStyle/>
          <a:p>
            <a:r>
              <a:rPr lang="en-US" dirty="0">
                <a:hlinkClick r:id="rId2"/>
              </a:rPr>
              <a:t>Required Health and Safety Measures</a:t>
            </a:r>
            <a:endParaRPr lang="en-US" dirty="0"/>
          </a:p>
        </p:txBody>
      </p:sp>
      <p:sp>
        <p:nvSpPr>
          <p:cNvPr id="4" name="Content Placeholder 3">
            <a:extLst>
              <a:ext uri="{FF2B5EF4-FFF2-40B4-BE49-F238E27FC236}">
                <a16:creationId xmlns:a16="http://schemas.microsoft.com/office/drawing/2014/main" id="{36A44E6E-2171-574B-9A84-1CF0F53BCD51}"/>
              </a:ext>
            </a:extLst>
          </p:cNvPr>
          <p:cNvSpPr>
            <a:spLocks noGrp="1"/>
          </p:cNvSpPr>
          <p:nvPr>
            <p:ph idx="1"/>
          </p:nvPr>
        </p:nvSpPr>
        <p:spPr>
          <a:xfrm>
            <a:off x="1752600" y="1143000"/>
            <a:ext cx="7056634" cy="4724400"/>
          </a:xfrm>
        </p:spPr>
        <p:txBody>
          <a:bodyPr/>
          <a:lstStyle/>
          <a:p>
            <a:pPr marL="457200" indent="-457200">
              <a:buFont typeface="+mj-lt"/>
              <a:buAutoNum type="arabicParenR"/>
            </a:pPr>
            <a:r>
              <a:rPr lang="en-US" sz="1800" b="1" dirty="0">
                <a:latin typeface="+mj-lt"/>
              </a:rPr>
              <a:t>Mask Up:</a:t>
            </a:r>
            <a:r>
              <a:rPr lang="en-US" sz="1800" dirty="0">
                <a:latin typeface="+mj-lt"/>
              </a:rPr>
              <a:t> Wear a required cloth face covering</a:t>
            </a:r>
          </a:p>
          <a:p>
            <a:pPr marL="457200" indent="-457200">
              <a:buFont typeface="+mj-lt"/>
              <a:buAutoNum type="arabicParenR"/>
            </a:pPr>
            <a:r>
              <a:rPr lang="en-US" sz="1800" b="1" dirty="0">
                <a:latin typeface="+mj-lt"/>
              </a:rPr>
              <a:t>Make Space: </a:t>
            </a:r>
            <a:r>
              <a:rPr lang="en-US" sz="1800" dirty="0">
                <a:latin typeface="+mj-lt"/>
              </a:rPr>
              <a:t>Maintain physical distancing</a:t>
            </a:r>
          </a:p>
          <a:p>
            <a:pPr marL="457200" indent="-457200">
              <a:buFont typeface="+mj-lt"/>
              <a:buAutoNum type="arabicParenR"/>
            </a:pPr>
            <a:r>
              <a:rPr lang="en-US" sz="1800" b="1" dirty="0">
                <a:latin typeface="+mj-lt"/>
              </a:rPr>
              <a:t>Wash Up:</a:t>
            </a:r>
            <a:r>
              <a:rPr lang="en-US" sz="1800" dirty="0">
                <a:latin typeface="+mj-lt"/>
              </a:rPr>
              <a:t> Practice proper hand hygiene</a:t>
            </a:r>
          </a:p>
          <a:p>
            <a:pPr marL="457200" indent="-457200">
              <a:buFont typeface="+mj-lt"/>
              <a:buAutoNum type="arabicParenR"/>
            </a:pPr>
            <a:r>
              <a:rPr lang="en-US" sz="1800" b="1" dirty="0">
                <a:latin typeface="+mj-lt"/>
              </a:rPr>
              <a:t>Cover Up: </a:t>
            </a:r>
            <a:r>
              <a:rPr lang="en-US" sz="1800" dirty="0">
                <a:latin typeface="+mj-lt"/>
              </a:rPr>
              <a:t>Know cough and sneeze etiquette</a:t>
            </a:r>
          </a:p>
          <a:p>
            <a:pPr marL="457200" indent="-457200">
              <a:buFont typeface="+mj-lt"/>
              <a:buAutoNum type="arabicParenR"/>
            </a:pPr>
            <a:r>
              <a:rPr lang="en-US" sz="1800" b="1" dirty="0">
                <a:latin typeface="+mj-lt"/>
              </a:rPr>
              <a:t>Clean Up: </a:t>
            </a:r>
            <a:r>
              <a:rPr lang="en-US" sz="1800" dirty="0">
                <a:latin typeface="+mj-lt"/>
              </a:rPr>
              <a:t>Custodial staff are enhancing frequency and protocols for cleaning and sanitation</a:t>
            </a:r>
          </a:p>
          <a:p>
            <a:pPr marL="457200" indent="-457200">
              <a:buFont typeface="+mj-lt"/>
              <a:buAutoNum type="arabicParenR"/>
            </a:pPr>
            <a:r>
              <a:rPr lang="en-US" sz="1800" b="1" dirty="0">
                <a:latin typeface="+mj-lt"/>
              </a:rPr>
              <a:t>Stay Home: </a:t>
            </a:r>
            <a:r>
              <a:rPr lang="en-US" sz="1800" dirty="0">
                <a:latin typeface="+mj-lt"/>
              </a:rPr>
              <a:t>Stay home if symptoms emerge</a:t>
            </a:r>
          </a:p>
          <a:p>
            <a:pPr marL="457200" indent="-457200">
              <a:buFont typeface="+mj-lt"/>
              <a:buAutoNum type="arabicParenR"/>
            </a:pPr>
            <a:r>
              <a:rPr lang="en-US" sz="1800" b="1" dirty="0">
                <a:latin typeface="+mj-lt"/>
              </a:rPr>
              <a:t>Check Yourself:</a:t>
            </a:r>
            <a:r>
              <a:rPr lang="en-US" sz="1800" dirty="0">
                <a:latin typeface="+mj-lt"/>
              </a:rPr>
              <a:t> Perform a self-assessment each day before coming on campus</a:t>
            </a:r>
          </a:p>
          <a:p>
            <a:pPr marL="457200" indent="-457200">
              <a:buFont typeface="+mj-lt"/>
              <a:buAutoNum type="arabicParenR"/>
            </a:pPr>
            <a:r>
              <a:rPr lang="en-US" sz="1800" b="1" dirty="0">
                <a:latin typeface="+mj-lt"/>
              </a:rPr>
              <a:t>Optimize Ventilation: </a:t>
            </a:r>
            <a:r>
              <a:rPr lang="en-US" sz="1800" dirty="0">
                <a:latin typeface="+mj-lt"/>
              </a:rPr>
              <a:t>Indoor ventilation is being optimized across our campuses</a:t>
            </a:r>
          </a:p>
          <a:p>
            <a:pPr marL="457200" indent="-457200">
              <a:buFont typeface="+mj-lt"/>
              <a:buAutoNum type="arabicParenR"/>
            </a:pPr>
            <a:r>
              <a:rPr lang="en-US" sz="1800" b="1" dirty="0">
                <a:latin typeface="+mj-lt"/>
              </a:rPr>
              <a:t>Set Boundaries: </a:t>
            </a:r>
            <a:r>
              <a:rPr lang="en-US" sz="1800" dirty="0">
                <a:latin typeface="+mj-lt"/>
              </a:rPr>
              <a:t>Facilities is installing physical barriers in areas with significant face-to-face interaction</a:t>
            </a:r>
          </a:p>
          <a:p>
            <a:pPr marL="457200" indent="-457200">
              <a:buFont typeface="+mj-lt"/>
              <a:buAutoNum type="arabicParenR"/>
            </a:pPr>
            <a:r>
              <a:rPr lang="en-US" sz="1800" b="1" dirty="0">
                <a:latin typeface="+mj-lt"/>
              </a:rPr>
              <a:t>Seek Additional Modifications/Arrangements: </a:t>
            </a:r>
            <a:r>
              <a:rPr lang="en-US" sz="1800" dirty="0">
                <a:latin typeface="+mj-lt"/>
              </a:rPr>
              <a:t>S</a:t>
            </a:r>
            <a:r>
              <a:rPr lang="en-US" sz="1800" dirty="0"/>
              <a:t>tudents, faculty and staff may request additional working or learning modifications/alternative arrangements</a:t>
            </a:r>
            <a:endParaRPr lang="en-US" sz="1800" dirty="0">
              <a:latin typeface="+mj-lt"/>
            </a:endParaRPr>
          </a:p>
          <a:p>
            <a:pPr marL="0" indent="0">
              <a:buNone/>
            </a:pPr>
            <a:endParaRPr lang="en-US" sz="2000" dirty="0"/>
          </a:p>
        </p:txBody>
      </p:sp>
      <p:sp>
        <p:nvSpPr>
          <p:cNvPr id="5" name="Slide Number Placeholder 4">
            <a:extLst>
              <a:ext uri="{FF2B5EF4-FFF2-40B4-BE49-F238E27FC236}">
                <a16:creationId xmlns:a16="http://schemas.microsoft.com/office/drawing/2014/main" id="{C9BC1450-132C-5E47-9AE9-E8DB60C76A1B}"/>
              </a:ext>
            </a:extLst>
          </p:cNvPr>
          <p:cNvSpPr>
            <a:spLocks noGrp="1"/>
          </p:cNvSpPr>
          <p:nvPr>
            <p:ph type="sldNum" sz="quarter" idx="10"/>
          </p:nvPr>
        </p:nvSpPr>
        <p:spPr/>
        <p:txBody>
          <a:bodyPr/>
          <a:lstStyle/>
          <a:p>
            <a:fld id="{1FAA210B-82E4-D740-A1D4-408CB6227599}" type="slidenum">
              <a:rPr lang="en-US" smtClean="0"/>
              <a:t>11</a:t>
            </a:fld>
            <a:endParaRPr lang="en-US"/>
          </a:p>
        </p:txBody>
      </p:sp>
    </p:spTree>
    <p:extLst>
      <p:ext uri="{BB962C8B-B14F-4D97-AF65-F5344CB8AC3E}">
        <p14:creationId xmlns:p14="http://schemas.microsoft.com/office/powerpoint/2010/main" val="1725543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EE92A-010D-3541-B7CC-7A72FFF7B5B2}"/>
              </a:ext>
            </a:extLst>
          </p:cNvPr>
          <p:cNvSpPr>
            <a:spLocks noGrp="1"/>
          </p:cNvSpPr>
          <p:nvPr>
            <p:ph type="title"/>
          </p:nvPr>
        </p:nvSpPr>
        <p:spPr>
          <a:xfrm>
            <a:off x="1676400" y="34230"/>
            <a:ext cx="7215883" cy="1143000"/>
          </a:xfrm>
        </p:spPr>
        <p:txBody>
          <a:bodyPr/>
          <a:lstStyle/>
          <a:p>
            <a:r>
              <a:rPr lang="en-US" dirty="0"/>
              <a:t>Mask Up | Face Coverings</a:t>
            </a:r>
          </a:p>
        </p:txBody>
      </p:sp>
      <p:sp>
        <p:nvSpPr>
          <p:cNvPr id="4" name="Content Placeholder 3">
            <a:extLst>
              <a:ext uri="{FF2B5EF4-FFF2-40B4-BE49-F238E27FC236}">
                <a16:creationId xmlns:a16="http://schemas.microsoft.com/office/drawing/2014/main" id="{E36FDD5F-4ECF-D14C-94AC-AC1AFAA592F5}"/>
              </a:ext>
            </a:extLst>
          </p:cNvPr>
          <p:cNvSpPr>
            <a:spLocks noGrp="1"/>
          </p:cNvSpPr>
          <p:nvPr>
            <p:ph idx="1"/>
          </p:nvPr>
        </p:nvSpPr>
        <p:spPr>
          <a:xfrm>
            <a:off x="1905000" y="1066799"/>
            <a:ext cx="4572000" cy="5426467"/>
          </a:xfrm>
        </p:spPr>
        <p:txBody>
          <a:bodyPr/>
          <a:lstStyle/>
          <a:p>
            <a:pPr>
              <a:buBlip>
                <a:blip r:embed="rId3"/>
              </a:buBlip>
            </a:pPr>
            <a:r>
              <a:rPr lang="en-US" sz="2000" dirty="0"/>
              <a:t>Cloth face coverings are required indoors at all times except when alone in a private office or eating in a campus dining facility.</a:t>
            </a:r>
          </a:p>
          <a:p>
            <a:pPr>
              <a:buBlip>
                <a:blip r:embed="rId3"/>
              </a:buBlip>
            </a:pPr>
            <a:r>
              <a:rPr lang="en-US" sz="2000" dirty="0"/>
              <a:t>Cloth face coverings are required outdoors on Texas State campuses unless you are alone or able to maintain at least 6 feet of physical distance from any other person.</a:t>
            </a:r>
          </a:p>
          <a:p>
            <a:pPr>
              <a:lnSpc>
                <a:spcPct val="100000"/>
              </a:lnSpc>
              <a:buBlip>
                <a:blip r:embed="rId3"/>
              </a:buBlip>
            </a:pPr>
            <a:r>
              <a:rPr lang="en-US" sz="2000" dirty="0">
                <a:solidFill>
                  <a:srgbClr val="00507A"/>
                </a:solidFill>
                <a:hlinkClick r:id="rId4"/>
              </a:rPr>
              <a:t>View the CDC recommendations about cloth face coverings</a:t>
            </a:r>
            <a:r>
              <a:rPr lang="en-US" sz="2000" dirty="0">
                <a:solidFill>
                  <a:srgbClr val="00507A"/>
                </a:solidFill>
              </a:rPr>
              <a:t>.</a:t>
            </a:r>
            <a:endParaRPr lang="en-US" sz="2000" dirty="0"/>
          </a:p>
          <a:p>
            <a:pPr>
              <a:lnSpc>
                <a:spcPct val="100000"/>
              </a:lnSpc>
              <a:buBlip>
                <a:blip r:embed="rId3"/>
              </a:buBlip>
            </a:pPr>
            <a:r>
              <a:rPr lang="en-US" sz="2000" dirty="0"/>
              <a:t>Contact your department head or dean to acquire mask(s) if needed, including disposable masks or clear masks for teaching purposes. </a:t>
            </a:r>
            <a:endParaRPr lang="en-US" sz="2000" dirty="0">
              <a:cs typeface="Arial"/>
            </a:endParaRPr>
          </a:p>
          <a:p>
            <a:endParaRPr lang="en-US" dirty="0"/>
          </a:p>
        </p:txBody>
      </p:sp>
      <p:graphicFrame>
        <p:nvGraphicFramePr>
          <p:cNvPr id="5" name="Object 4" descr="Mask-up poster; cloth masks with 2+ layers, cover nose and mouth, snug fit on face and chin, valved masks = not ok.">
            <a:extLst>
              <a:ext uri="{FF2B5EF4-FFF2-40B4-BE49-F238E27FC236}">
                <a16:creationId xmlns:a16="http://schemas.microsoft.com/office/drawing/2014/main" id="{45861B2A-93AF-2141-8323-DDCD0371E7C2}"/>
              </a:ext>
            </a:extLst>
          </p:cNvPr>
          <p:cNvGraphicFramePr>
            <a:graphicFrameLocks noChangeAspect="1"/>
          </p:cNvGraphicFramePr>
          <p:nvPr>
            <p:extLst>
              <p:ext uri="{D42A27DB-BD31-4B8C-83A1-F6EECF244321}">
                <p14:modId xmlns:p14="http://schemas.microsoft.com/office/powerpoint/2010/main" val="261018237"/>
              </p:ext>
            </p:extLst>
          </p:nvPr>
        </p:nvGraphicFramePr>
        <p:xfrm>
          <a:off x="6745864" y="2209800"/>
          <a:ext cx="2067071" cy="2743200"/>
        </p:xfrm>
        <a:graphic>
          <a:graphicData uri="http://schemas.openxmlformats.org/presentationml/2006/ole">
            <mc:AlternateContent xmlns:mc="http://schemas.openxmlformats.org/markup-compatibility/2006">
              <mc:Choice xmlns:v="urn:schemas-microsoft-com:vml" Requires="v">
                <p:oleObj spid="_x0000_s1202" name="Acrobat Document" r:id="rId5" imgW="7543540" imgH="11658600" progId="Acrobat.Document.DC">
                  <p:embed/>
                </p:oleObj>
              </mc:Choice>
              <mc:Fallback>
                <p:oleObj name="Acrobat Document" r:id="rId5" imgW="7543540" imgH="11658600" progId="Acrobat.Document.DC">
                  <p:embed/>
                  <p:pic>
                    <p:nvPicPr>
                      <p:cNvPr id="4" name="Object 3" descr="show your respect poster">
                        <a:extLst>
                          <a:ext uri="{FF2B5EF4-FFF2-40B4-BE49-F238E27FC236}">
                            <a16:creationId xmlns:a16="http://schemas.microsoft.com/office/drawing/2014/main" id="{702942DE-A02E-4281-ABD8-20A9D9E50DBA}"/>
                          </a:ext>
                        </a:extLst>
                      </p:cNvPr>
                      <p:cNvPicPr/>
                      <p:nvPr/>
                    </p:nvPicPr>
                    <p:blipFill>
                      <a:blip r:embed="rId6"/>
                      <a:stretch>
                        <a:fillRect/>
                      </a:stretch>
                    </p:blipFill>
                    <p:spPr>
                      <a:xfrm>
                        <a:off x="6745864" y="2209800"/>
                        <a:ext cx="2067071" cy="2743200"/>
                      </a:xfrm>
                      <a:prstGeom prst="rect">
                        <a:avLst/>
                      </a:prstGeom>
                    </p:spPr>
                  </p:pic>
                </p:oleObj>
              </mc:Fallback>
            </mc:AlternateContent>
          </a:graphicData>
        </a:graphic>
      </p:graphicFrame>
      <p:sp>
        <p:nvSpPr>
          <p:cNvPr id="6" name="Slide Number Placeholder 5">
            <a:extLst>
              <a:ext uri="{FF2B5EF4-FFF2-40B4-BE49-F238E27FC236}">
                <a16:creationId xmlns:a16="http://schemas.microsoft.com/office/drawing/2014/main" id="{9D42776D-0D21-9E4F-9446-1D2D0E4E0614}"/>
              </a:ext>
            </a:extLst>
          </p:cNvPr>
          <p:cNvSpPr>
            <a:spLocks noGrp="1"/>
          </p:cNvSpPr>
          <p:nvPr>
            <p:ph type="sldNum" sz="quarter" idx="10"/>
          </p:nvPr>
        </p:nvSpPr>
        <p:spPr/>
        <p:txBody>
          <a:bodyPr/>
          <a:lstStyle/>
          <a:p>
            <a:fld id="{1FAA210B-82E4-D740-A1D4-408CB6227599}" type="slidenum">
              <a:rPr lang="en-US" smtClean="0"/>
              <a:t>12</a:t>
            </a:fld>
            <a:endParaRPr lang="en-US"/>
          </a:p>
        </p:txBody>
      </p:sp>
    </p:spTree>
    <p:extLst>
      <p:ext uri="{BB962C8B-B14F-4D97-AF65-F5344CB8AC3E}">
        <p14:creationId xmlns:p14="http://schemas.microsoft.com/office/powerpoint/2010/main" val="11081886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67435-7E96-AC48-A73E-61711A90B68F}"/>
              </a:ext>
            </a:extLst>
          </p:cNvPr>
          <p:cNvSpPr>
            <a:spLocks noGrp="1"/>
          </p:cNvSpPr>
          <p:nvPr>
            <p:ph type="title"/>
          </p:nvPr>
        </p:nvSpPr>
        <p:spPr>
          <a:xfrm>
            <a:off x="1622569" y="29417"/>
            <a:ext cx="7521431" cy="1143000"/>
          </a:xfrm>
        </p:spPr>
        <p:txBody>
          <a:bodyPr/>
          <a:lstStyle/>
          <a:p>
            <a:r>
              <a:rPr lang="en-US" dirty="0"/>
              <a:t>Wash Up | Hand Hygiene</a:t>
            </a:r>
          </a:p>
        </p:txBody>
      </p:sp>
      <p:sp>
        <p:nvSpPr>
          <p:cNvPr id="4" name="Content Placeholder 3">
            <a:extLst>
              <a:ext uri="{FF2B5EF4-FFF2-40B4-BE49-F238E27FC236}">
                <a16:creationId xmlns:a16="http://schemas.microsoft.com/office/drawing/2014/main" id="{D601DC41-655C-584E-AF98-AC6EA07A8863}"/>
              </a:ext>
            </a:extLst>
          </p:cNvPr>
          <p:cNvSpPr>
            <a:spLocks noGrp="1"/>
          </p:cNvSpPr>
          <p:nvPr>
            <p:ph idx="1"/>
          </p:nvPr>
        </p:nvSpPr>
        <p:spPr>
          <a:xfrm>
            <a:off x="1752600" y="1172417"/>
            <a:ext cx="6781800" cy="4724400"/>
          </a:xfrm>
        </p:spPr>
        <p:txBody>
          <a:bodyPr/>
          <a:lstStyle/>
          <a:p>
            <a:pPr>
              <a:lnSpc>
                <a:spcPct val="110000"/>
              </a:lnSpc>
              <a:buBlip>
                <a:blip r:embed="rId2"/>
              </a:buBlip>
            </a:pPr>
            <a:r>
              <a:rPr lang="en-US" sz="2200" u="sng" dirty="0">
                <a:solidFill>
                  <a:srgbClr val="0563C1"/>
                </a:solidFill>
                <a:ea typeface="Calibri" panose="020F0502020204030204" pitchFamily="34" charset="0"/>
                <a:cs typeface="Times New Roman"/>
                <a:hlinkClick r:id="rId3"/>
              </a:rPr>
              <a:t>Wash your hands</a:t>
            </a:r>
            <a:r>
              <a:rPr lang="en-US" sz="2200" dirty="0">
                <a:ea typeface="Calibri" panose="020F0502020204030204" pitchFamily="34" charset="0"/>
                <a:cs typeface="Times New Roman"/>
              </a:rPr>
              <a:t> </a:t>
            </a:r>
            <a:r>
              <a:rPr lang="en-US" sz="2200" dirty="0">
                <a:solidFill>
                  <a:srgbClr val="222222"/>
                </a:solidFill>
              </a:rPr>
              <a:t>often with soap and water for at least 20 seconds.</a:t>
            </a:r>
            <a:endParaRPr lang="en-US" sz="2200" b="1" dirty="0"/>
          </a:p>
          <a:p>
            <a:pPr>
              <a:lnSpc>
                <a:spcPct val="110000"/>
              </a:lnSpc>
              <a:buBlip>
                <a:blip r:embed="rId2"/>
              </a:buBlip>
            </a:pPr>
            <a:r>
              <a:rPr lang="en-US" sz="2200" dirty="0">
                <a:solidFill>
                  <a:srgbClr val="222222"/>
                </a:solidFill>
              </a:rPr>
              <a:t>If soap and water are not readily available, use a hand sanitizer that contains at least 60% alcohol. Cover all surfaces of your hands and rub them together until they feel dry.</a:t>
            </a:r>
            <a:endParaRPr lang="en-US" sz="2200" b="1" dirty="0"/>
          </a:p>
          <a:p>
            <a:pPr>
              <a:lnSpc>
                <a:spcPct val="110000"/>
              </a:lnSpc>
              <a:buBlip>
                <a:blip r:embed="rId2"/>
              </a:buBlip>
            </a:pPr>
            <a:r>
              <a:rPr lang="en-US" sz="2200" dirty="0">
                <a:solidFill>
                  <a:srgbClr val="222222"/>
                </a:solidFill>
              </a:rPr>
              <a:t>Hand sanitizers will be made available on both campuses at 25 centrally located refill stations and 250 dispensing stations.</a:t>
            </a:r>
          </a:p>
          <a:p>
            <a:pPr>
              <a:lnSpc>
                <a:spcPct val="110000"/>
              </a:lnSpc>
              <a:buBlip>
                <a:blip r:embed="rId2"/>
              </a:buBlip>
            </a:pPr>
            <a:r>
              <a:rPr lang="en-US" sz="2200" dirty="0">
                <a:solidFill>
                  <a:srgbClr val="222222"/>
                </a:solidFill>
              </a:rPr>
              <a:t>Students will be issued personal refillable hand sanitizer misters.</a:t>
            </a:r>
          </a:p>
          <a:p>
            <a:endParaRPr lang="en-US" dirty="0"/>
          </a:p>
        </p:txBody>
      </p:sp>
      <p:sp>
        <p:nvSpPr>
          <p:cNvPr id="5" name="Slide Number Placeholder 4">
            <a:extLst>
              <a:ext uri="{FF2B5EF4-FFF2-40B4-BE49-F238E27FC236}">
                <a16:creationId xmlns:a16="http://schemas.microsoft.com/office/drawing/2014/main" id="{24DB01B6-9803-A64A-B43D-6EB5FBE699D0}"/>
              </a:ext>
            </a:extLst>
          </p:cNvPr>
          <p:cNvSpPr>
            <a:spLocks noGrp="1"/>
          </p:cNvSpPr>
          <p:nvPr>
            <p:ph type="sldNum" sz="quarter" idx="10"/>
          </p:nvPr>
        </p:nvSpPr>
        <p:spPr/>
        <p:txBody>
          <a:bodyPr/>
          <a:lstStyle/>
          <a:p>
            <a:fld id="{1FAA210B-82E4-D740-A1D4-408CB6227599}" type="slidenum">
              <a:rPr lang="en-US" smtClean="0"/>
              <a:t>13</a:t>
            </a:fld>
            <a:endParaRPr lang="en-US"/>
          </a:p>
        </p:txBody>
      </p:sp>
    </p:spTree>
    <p:extLst>
      <p:ext uri="{BB962C8B-B14F-4D97-AF65-F5344CB8AC3E}">
        <p14:creationId xmlns:p14="http://schemas.microsoft.com/office/powerpoint/2010/main" val="33816771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32A4B-A399-9240-8786-75146C08CB41}"/>
              </a:ext>
            </a:extLst>
          </p:cNvPr>
          <p:cNvSpPr>
            <a:spLocks noGrp="1"/>
          </p:cNvSpPr>
          <p:nvPr>
            <p:ph type="title"/>
          </p:nvPr>
        </p:nvSpPr>
        <p:spPr>
          <a:xfrm>
            <a:off x="1524001" y="152400"/>
            <a:ext cx="7597630" cy="1143000"/>
          </a:xfrm>
        </p:spPr>
        <p:txBody>
          <a:bodyPr/>
          <a:lstStyle/>
          <a:p>
            <a:r>
              <a:rPr lang="en-US" dirty="0"/>
              <a:t>Clean Up | Appropriate Cleaning and Disinfection </a:t>
            </a:r>
          </a:p>
        </p:txBody>
      </p:sp>
      <p:sp>
        <p:nvSpPr>
          <p:cNvPr id="4" name="Content Placeholder 3">
            <a:extLst>
              <a:ext uri="{FF2B5EF4-FFF2-40B4-BE49-F238E27FC236}">
                <a16:creationId xmlns:a16="http://schemas.microsoft.com/office/drawing/2014/main" id="{FF0B0B74-E864-9B4F-8BC7-8A5F3ED7B26A}"/>
              </a:ext>
            </a:extLst>
          </p:cNvPr>
          <p:cNvSpPr>
            <a:spLocks noGrp="1"/>
          </p:cNvSpPr>
          <p:nvPr>
            <p:ph idx="1"/>
          </p:nvPr>
        </p:nvSpPr>
        <p:spPr>
          <a:xfrm>
            <a:off x="1752600" y="1295400"/>
            <a:ext cx="7391400" cy="4724400"/>
          </a:xfrm>
        </p:spPr>
        <p:txBody>
          <a:bodyPr/>
          <a:lstStyle/>
          <a:p>
            <a:pPr>
              <a:buBlip>
                <a:blip r:embed="rId2"/>
              </a:buBlip>
            </a:pPr>
            <a:r>
              <a:rPr lang="en-US" sz="2400" dirty="0">
                <a:solidFill>
                  <a:srgbClr val="222222"/>
                </a:solidFill>
              </a:rPr>
              <a:t>Custodial Services will:</a:t>
            </a:r>
          </a:p>
          <a:p>
            <a:pPr lvl="1"/>
            <a:r>
              <a:rPr lang="en-US" sz="2400" dirty="0">
                <a:solidFill>
                  <a:srgbClr val="222222"/>
                </a:solidFill>
              </a:rPr>
              <a:t>spray classrooms nightly with an FDA-approved hospital-grade sanitizer</a:t>
            </a:r>
          </a:p>
          <a:p>
            <a:pPr lvl="1"/>
            <a:r>
              <a:rPr lang="en-US" sz="2400" dirty="0">
                <a:solidFill>
                  <a:srgbClr val="222222"/>
                </a:solidFill>
              </a:rPr>
              <a:t>spray shared spaces and private offices regularly</a:t>
            </a:r>
          </a:p>
          <a:p>
            <a:pPr lvl="1"/>
            <a:r>
              <a:rPr lang="en-US" sz="2400" dirty="0">
                <a:solidFill>
                  <a:srgbClr val="222222"/>
                </a:solidFill>
              </a:rPr>
              <a:t>focus manual cleaning and disinfecting efforts on high-touch areas</a:t>
            </a:r>
          </a:p>
          <a:p>
            <a:pPr marL="457200" lvl="1" indent="0">
              <a:buNone/>
            </a:pPr>
            <a:endParaRPr lang="en-US" sz="2400" dirty="0">
              <a:solidFill>
                <a:srgbClr val="222222"/>
              </a:solidFill>
            </a:endParaRPr>
          </a:p>
          <a:p>
            <a:pPr marL="457200" lvl="1" indent="0">
              <a:buNone/>
            </a:pPr>
            <a:r>
              <a:rPr lang="en-US" sz="1800" i="1" dirty="0">
                <a:solidFill>
                  <a:srgbClr val="222222"/>
                </a:solidFill>
              </a:rPr>
              <a:t>Note: Most deep cleaning and spraying is performed between       2 a.m. and 7 a.m. and then checked for compliance with cleaning and disinfection protocols. </a:t>
            </a:r>
            <a:endParaRPr lang="en-US" sz="1800" i="1" dirty="0"/>
          </a:p>
        </p:txBody>
      </p:sp>
      <p:sp>
        <p:nvSpPr>
          <p:cNvPr id="5" name="Slide Number Placeholder 4">
            <a:extLst>
              <a:ext uri="{FF2B5EF4-FFF2-40B4-BE49-F238E27FC236}">
                <a16:creationId xmlns:a16="http://schemas.microsoft.com/office/drawing/2014/main" id="{1A1AF94C-CA89-D648-80D6-24DBB1F86EAF}"/>
              </a:ext>
            </a:extLst>
          </p:cNvPr>
          <p:cNvSpPr>
            <a:spLocks noGrp="1"/>
          </p:cNvSpPr>
          <p:nvPr>
            <p:ph type="sldNum" sz="quarter" idx="10"/>
          </p:nvPr>
        </p:nvSpPr>
        <p:spPr/>
        <p:txBody>
          <a:bodyPr/>
          <a:lstStyle/>
          <a:p>
            <a:fld id="{1FAA210B-82E4-D740-A1D4-408CB6227599}" type="slidenum">
              <a:rPr lang="en-US" smtClean="0"/>
              <a:t>14</a:t>
            </a:fld>
            <a:endParaRPr lang="en-US"/>
          </a:p>
        </p:txBody>
      </p:sp>
    </p:spTree>
    <p:extLst>
      <p:ext uri="{BB962C8B-B14F-4D97-AF65-F5344CB8AC3E}">
        <p14:creationId xmlns:p14="http://schemas.microsoft.com/office/powerpoint/2010/main" val="13278535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32A4B-A399-9240-8786-75146C08CB41}"/>
              </a:ext>
            </a:extLst>
          </p:cNvPr>
          <p:cNvSpPr>
            <a:spLocks noGrp="1"/>
          </p:cNvSpPr>
          <p:nvPr>
            <p:ph type="title"/>
          </p:nvPr>
        </p:nvSpPr>
        <p:spPr>
          <a:xfrm>
            <a:off x="1546370" y="29417"/>
            <a:ext cx="7597630" cy="1143000"/>
          </a:xfrm>
        </p:spPr>
        <p:txBody>
          <a:bodyPr/>
          <a:lstStyle/>
          <a:p>
            <a:r>
              <a:rPr lang="en-US" dirty="0"/>
              <a:t>Clean Up | Appropriate Cleaning and Disinfection </a:t>
            </a:r>
          </a:p>
        </p:txBody>
      </p:sp>
      <p:sp>
        <p:nvSpPr>
          <p:cNvPr id="4" name="Content Placeholder 3">
            <a:extLst>
              <a:ext uri="{FF2B5EF4-FFF2-40B4-BE49-F238E27FC236}">
                <a16:creationId xmlns:a16="http://schemas.microsoft.com/office/drawing/2014/main" id="{FF0B0B74-E864-9B4F-8BC7-8A5F3ED7B26A}"/>
              </a:ext>
            </a:extLst>
          </p:cNvPr>
          <p:cNvSpPr>
            <a:spLocks noGrp="1"/>
          </p:cNvSpPr>
          <p:nvPr>
            <p:ph idx="1"/>
          </p:nvPr>
        </p:nvSpPr>
        <p:spPr>
          <a:xfrm>
            <a:off x="1905857" y="1172417"/>
            <a:ext cx="7196082" cy="4724400"/>
          </a:xfrm>
        </p:spPr>
        <p:txBody>
          <a:bodyPr/>
          <a:lstStyle/>
          <a:p>
            <a:pPr>
              <a:buBlip>
                <a:blip r:embed="rId2"/>
              </a:buBlip>
            </a:pPr>
            <a:r>
              <a:rPr lang="en-US" sz="1800" dirty="0"/>
              <a:t>A cleaning kit, which includes a disinfecting spray, cleaning cloths, and disposable gloves, will be placed in each classroom. Custodial services will clean and restock supplies. The kits will include a few masks for those who may have forgotten their masks that day.</a:t>
            </a:r>
          </a:p>
          <a:p>
            <a:pPr>
              <a:buBlip>
                <a:blip r:embed="rId2"/>
              </a:buBlip>
            </a:pPr>
            <a:r>
              <a:rPr lang="en-US" sz="1800" dirty="0">
                <a:solidFill>
                  <a:srgbClr val="222222"/>
                </a:solidFill>
              </a:rPr>
              <a:t>Instructors </a:t>
            </a:r>
            <a:r>
              <a:rPr lang="en-US" sz="1800" u="sng" dirty="0">
                <a:solidFill>
                  <a:srgbClr val="222222"/>
                </a:solidFill>
              </a:rPr>
              <a:t>are not required </a:t>
            </a:r>
            <a:r>
              <a:rPr lang="en-US" sz="1800" dirty="0">
                <a:solidFill>
                  <a:srgbClr val="222222"/>
                </a:solidFill>
              </a:rPr>
              <a:t>to clean classrooms, but cleaning supplies will be available in each classroom if needed. </a:t>
            </a:r>
          </a:p>
          <a:p>
            <a:pPr>
              <a:buBlip>
                <a:blip r:embed="rId2"/>
              </a:buBlip>
            </a:pPr>
            <a:r>
              <a:rPr lang="en-US" sz="1800" dirty="0"/>
              <a:t>Deans and department heads have been contacted about ordering additional supplies for offices through the university. Items available for offices include cleaning cloths, disinfectant spray, face masks, reusable spray bottles, and plastic wrap for public-use keyboards. </a:t>
            </a:r>
          </a:p>
          <a:p>
            <a:pPr>
              <a:buBlip>
                <a:blip r:embed="rId2"/>
              </a:buBlip>
            </a:pPr>
            <a:r>
              <a:rPr lang="en-US" sz="1800" dirty="0"/>
              <a:t>Instructors may request disposable face masks through their chair/director. </a:t>
            </a:r>
          </a:p>
          <a:p>
            <a:pPr>
              <a:buBlip>
                <a:blip r:embed="rId2"/>
              </a:buBlip>
            </a:pPr>
            <a:r>
              <a:rPr lang="en-US" sz="1800" dirty="0"/>
              <a:t>Instructors may request reusable clear masks to facilitate lip reading through their chair/director. </a:t>
            </a:r>
          </a:p>
          <a:p>
            <a:pPr>
              <a:buBlip>
                <a:blip r:embed="rId2"/>
              </a:buBlip>
            </a:pPr>
            <a:r>
              <a:rPr lang="en-US" sz="1800" dirty="0"/>
              <a:t>Stay informed on the university’s </a:t>
            </a:r>
            <a:r>
              <a:rPr lang="en-US" sz="1800" dirty="0">
                <a:hlinkClick r:id="rId3"/>
              </a:rPr>
              <a:t> cleaning protocols and plans</a:t>
            </a:r>
            <a:r>
              <a:rPr lang="en-US" sz="1800" dirty="0"/>
              <a:t>. </a:t>
            </a:r>
          </a:p>
          <a:p>
            <a:pPr marL="457200" lvl="1" indent="0">
              <a:buNone/>
            </a:pPr>
            <a:endParaRPr lang="en-US" sz="2000" dirty="0">
              <a:solidFill>
                <a:srgbClr val="222222"/>
              </a:solidFill>
            </a:endParaRPr>
          </a:p>
        </p:txBody>
      </p:sp>
      <p:sp>
        <p:nvSpPr>
          <p:cNvPr id="5" name="Slide Number Placeholder 4">
            <a:extLst>
              <a:ext uri="{FF2B5EF4-FFF2-40B4-BE49-F238E27FC236}">
                <a16:creationId xmlns:a16="http://schemas.microsoft.com/office/drawing/2014/main" id="{6B28530F-D53B-9440-AE72-70C9017A2F80}"/>
              </a:ext>
            </a:extLst>
          </p:cNvPr>
          <p:cNvSpPr>
            <a:spLocks noGrp="1"/>
          </p:cNvSpPr>
          <p:nvPr>
            <p:ph type="sldNum" sz="quarter" idx="10"/>
          </p:nvPr>
        </p:nvSpPr>
        <p:spPr/>
        <p:txBody>
          <a:bodyPr/>
          <a:lstStyle/>
          <a:p>
            <a:fld id="{1FAA210B-82E4-D740-A1D4-408CB6227599}" type="slidenum">
              <a:rPr lang="en-US" smtClean="0"/>
              <a:t>15</a:t>
            </a:fld>
            <a:endParaRPr lang="en-US"/>
          </a:p>
        </p:txBody>
      </p:sp>
    </p:spTree>
    <p:extLst>
      <p:ext uri="{BB962C8B-B14F-4D97-AF65-F5344CB8AC3E}">
        <p14:creationId xmlns:p14="http://schemas.microsoft.com/office/powerpoint/2010/main" val="32255685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9E6E7-44C2-D745-AA4F-98BD78C22E8D}"/>
              </a:ext>
            </a:extLst>
          </p:cNvPr>
          <p:cNvSpPr>
            <a:spLocks noGrp="1"/>
          </p:cNvSpPr>
          <p:nvPr>
            <p:ph type="title"/>
          </p:nvPr>
        </p:nvSpPr>
        <p:spPr>
          <a:xfrm>
            <a:off x="1692774" y="40148"/>
            <a:ext cx="7461500" cy="1143000"/>
          </a:xfrm>
        </p:spPr>
        <p:txBody>
          <a:bodyPr/>
          <a:lstStyle/>
          <a:p>
            <a:r>
              <a:rPr lang="en-US" dirty="0"/>
              <a:t>Check Yourself | </a:t>
            </a:r>
            <a:r>
              <a:rPr lang="en-US" dirty="0">
                <a:hlinkClick r:id="rId2"/>
              </a:rPr>
              <a:t>Daily Self-Assessment</a:t>
            </a:r>
            <a:endParaRPr lang="en-US" dirty="0"/>
          </a:p>
        </p:txBody>
      </p:sp>
      <p:sp>
        <p:nvSpPr>
          <p:cNvPr id="4" name="Content Placeholder 3">
            <a:extLst>
              <a:ext uri="{FF2B5EF4-FFF2-40B4-BE49-F238E27FC236}">
                <a16:creationId xmlns:a16="http://schemas.microsoft.com/office/drawing/2014/main" id="{85EA1254-A12E-1542-9F13-4F6FC31CA974}"/>
              </a:ext>
            </a:extLst>
          </p:cNvPr>
          <p:cNvSpPr>
            <a:spLocks noGrp="1"/>
          </p:cNvSpPr>
          <p:nvPr>
            <p:ph idx="1"/>
          </p:nvPr>
        </p:nvSpPr>
        <p:spPr>
          <a:xfrm>
            <a:off x="1918323" y="1066800"/>
            <a:ext cx="7010400" cy="4724400"/>
          </a:xfrm>
        </p:spPr>
        <p:txBody>
          <a:bodyPr/>
          <a:lstStyle/>
          <a:p>
            <a:pPr>
              <a:buBlip>
                <a:blip r:embed="rId3"/>
              </a:buBlip>
            </a:pPr>
            <a:r>
              <a:rPr lang="en-US" sz="1800" dirty="0"/>
              <a:t>Commit to the </a:t>
            </a:r>
            <a:r>
              <a:rPr lang="en-US" sz="1800" dirty="0">
                <a:hlinkClick r:id="rId4"/>
              </a:rPr>
              <a:t>Bobcat Pledge. </a:t>
            </a:r>
            <a:endParaRPr lang="en-US" sz="1800" dirty="0"/>
          </a:p>
          <a:p>
            <a:pPr>
              <a:buBlip>
                <a:blip r:embed="rId3"/>
              </a:buBlip>
            </a:pPr>
            <a:r>
              <a:rPr lang="en-US" sz="1800" dirty="0"/>
              <a:t>All students and employees must monitor their own health on a daily basis.  </a:t>
            </a:r>
          </a:p>
          <a:p>
            <a:pPr>
              <a:buBlip>
                <a:blip r:embed="rId3"/>
              </a:buBlip>
            </a:pPr>
            <a:r>
              <a:rPr lang="en-US" sz="1800" dirty="0"/>
              <a:t>The daily assessment focuses on symptoms associated with COVID-19, including fever, chills, cough, shortness of breath, and others. </a:t>
            </a:r>
          </a:p>
          <a:p>
            <a:pPr>
              <a:buBlip>
                <a:blip r:embed="rId3"/>
              </a:buBlip>
            </a:pPr>
            <a:r>
              <a:rPr lang="en-US" sz="1800" dirty="0"/>
              <a:t>As new scientific evidence emerges, the symptoms listed on the university’s daily self-assessment tool may be modified.</a:t>
            </a:r>
          </a:p>
          <a:p>
            <a:pPr>
              <a:buBlip>
                <a:blip r:embed="rId3"/>
              </a:buBlip>
            </a:pPr>
            <a:r>
              <a:rPr lang="en-US" sz="1800" dirty="0"/>
              <a:t>Check your symptoms each morning, using the most current </a:t>
            </a:r>
            <a:r>
              <a:rPr lang="en-US" sz="1800" dirty="0">
                <a:hlinkClick r:id="rId2"/>
              </a:rPr>
              <a:t>self-assessment tool</a:t>
            </a:r>
            <a:r>
              <a:rPr lang="en-US" sz="1800" dirty="0"/>
              <a:t>.  </a:t>
            </a:r>
          </a:p>
          <a:p>
            <a:pPr marL="0" indent="0">
              <a:buNone/>
            </a:pPr>
            <a:endParaRPr lang="en-US" sz="1800" dirty="0"/>
          </a:p>
          <a:p>
            <a:pPr marL="0" indent="0">
              <a:buNone/>
            </a:pPr>
            <a:endParaRPr lang="en-US" dirty="0"/>
          </a:p>
        </p:txBody>
      </p:sp>
      <p:pic>
        <p:nvPicPr>
          <p:cNvPr id="10" name="Picture 9" descr="Stay home if you show symptoms of COVID-19">
            <a:extLst>
              <a:ext uri="{FF2B5EF4-FFF2-40B4-BE49-F238E27FC236}">
                <a16:creationId xmlns:a16="http://schemas.microsoft.com/office/drawing/2014/main" id="{AD17D3E7-FE92-894D-8671-A1BE86EC3530}"/>
              </a:ext>
            </a:extLst>
          </p:cNvPr>
          <p:cNvPicPr>
            <a:picLocks noChangeAspect="1"/>
          </p:cNvPicPr>
          <p:nvPr/>
        </p:nvPicPr>
        <p:blipFill>
          <a:blip r:embed="rId5"/>
          <a:stretch>
            <a:fillRect/>
          </a:stretch>
        </p:blipFill>
        <p:spPr>
          <a:xfrm>
            <a:off x="4498835" y="4284072"/>
            <a:ext cx="1849377" cy="2398764"/>
          </a:xfrm>
          <a:prstGeom prst="rect">
            <a:avLst/>
          </a:prstGeom>
        </p:spPr>
      </p:pic>
      <p:sp>
        <p:nvSpPr>
          <p:cNvPr id="5" name="Slide Number Placeholder 4">
            <a:extLst>
              <a:ext uri="{FF2B5EF4-FFF2-40B4-BE49-F238E27FC236}">
                <a16:creationId xmlns:a16="http://schemas.microsoft.com/office/drawing/2014/main" id="{E411F369-6464-4B42-ABBB-5B182CC9E95B}"/>
              </a:ext>
            </a:extLst>
          </p:cNvPr>
          <p:cNvSpPr>
            <a:spLocks noGrp="1"/>
          </p:cNvSpPr>
          <p:nvPr>
            <p:ph type="sldNum" sz="quarter" idx="10"/>
          </p:nvPr>
        </p:nvSpPr>
        <p:spPr/>
        <p:txBody>
          <a:bodyPr/>
          <a:lstStyle/>
          <a:p>
            <a:fld id="{1FAA210B-82E4-D740-A1D4-408CB6227599}" type="slidenum">
              <a:rPr lang="en-US" smtClean="0"/>
              <a:t>16</a:t>
            </a:fld>
            <a:endParaRPr lang="en-US"/>
          </a:p>
        </p:txBody>
      </p:sp>
    </p:spTree>
    <p:extLst>
      <p:ext uri="{BB962C8B-B14F-4D97-AF65-F5344CB8AC3E}">
        <p14:creationId xmlns:p14="http://schemas.microsoft.com/office/powerpoint/2010/main" val="18300385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3F6AD-1671-F64E-80A3-5758446EAA67}"/>
              </a:ext>
            </a:extLst>
          </p:cNvPr>
          <p:cNvSpPr>
            <a:spLocks noGrp="1"/>
          </p:cNvSpPr>
          <p:nvPr>
            <p:ph type="title"/>
          </p:nvPr>
        </p:nvSpPr>
        <p:spPr>
          <a:xfrm>
            <a:off x="1729482" y="56429"/>
            <a:ext cx="7414517" cy="1143000"/>
          </a:xfrm>
        </p:spPr>
        <p:txBody>
          <a:bodyPr/>
          <a:lstStyle/>
          <a:p>
            <a:r>
              <a:rPr lang="en-US" dirty="0"/>
              <a:t>Positive Cases and COVID-19 Reporting</a:t>
            </a:r>
          </a:p>
        </p:txBody>
      </p:sp>
      <p:sp>
        <p:nvSpPr>
          <p:cNvPr id="4" name="Content Placeholder 3">
            <a:extLst>
              <a:ext uri="{FF2B5EF4-FFF2-40B4-BE49-F238E27FC236}">
                <a16:creationId xmlns:a16="http://schemas.microsoft.com/office/drawing/2014/main" id="{EE455BC4-15C8-BC46-96CD-22AFF010B9F5}"/>
              </a:ext>
            </a:extLst>
          </p:cNvPr>
          <p:cNvSpPr>
            <a:spLocks noGrp="1"/>
          </p:cNvSpPr>
          <p:nvPr>
            <p:ph idx="1"/>
          </p:nvPr>
        </p:nvSpPr>
        <p:spPr>
          <a:xfrm>
            <a:off x="1757737" y="1199429"/>
            <a:ext cx="7239000" cy="4724400"/>
          </a:xfrm>
        </p:spPr>
        <p:txBody>
          <a:bodyPr/>
          <a:lstStyle/>
          <a:p>
            <a:pPr marL="0" indent="0">
              <a:lnSpc>
                <a:spcPct val="110000"/>
              </a:lnSpc>
              <a:spcBef>
                <a:spcPts val="0"/>
              </a:spcBef>
              <a:buNone/>
            </a:pPr>
            <a:r>
              <a:rPr lang="en-US" sz="1800" dirty="0">
                <a:cs typeface="Arial"/>
              </a:rPr>
              <a:t>If you think you might be sick based on the results of your </a:t>
            </a:r>
            <a:r>
              <a:rPr lang="en-US" sz="1800" dirty="0">
                <a:ea typeface="+mn-lt"/>
                <a:cs typeface="+mn-lt"/>
                <a:hlinkClick r:id="rId2"/>
              </a:rPr>
              <a:t>daily self-assessment</a:t>
            </a:r>
            <a:r>
              <a:rPr lang="en-US" sz="1800" dirty="0">
                <a:ea typeface="+mn-lt"/>
                <a:cs typeface="+mn-lt"/>
              </a:rPr>
              <a:t>: </a:t>
            </a:r>
          </a:p>
          <a:p>
            <a:pPr marL="0" indent="0">
              <a:lnSpc>
                <a:spcPct val="110000"/>
              </a:lnSpc>
              <a:spcBef>
                <a:spcPts val="0"/>
              </a:spcBef>
              <a:buNone/>
            </a:pPr>
            <a:endParaRPr lang="en-US" sz="1800" dirty="0">
              <a:ea typeface="+mn-lt"/>
              <a:cs typeface="+mn-lt"/>
            </a:endParaRPr>
          </a:p>
          <a:p>
            <a:pPr marL="514350" indent="-514350">
              <a:lnSpc>
                <a:spcPct val="110000"/>
              </a:lnSpc>
              <a:spcBef>
                <a:spcPts val="0"/>
              </a:spcBef>
              <a:buAutoNum type="arabicPeriod"/>
            </a:pPr>
            <a:r>
              <a:rPr lang="en-US" sz="1800" dirty="0">
                <a:ea typeface="+mn-lt"/>
                <a:cs typeface="+mn-lt"/>
              </a:rPr>
              <a:t>Do not go to work or class. </a:t>
            </a:r>
          </a:p>
          <a:p>
            <a:pPr marL="514350" indent="-514350">
              <a:lnSpc>
                <a:spcPct val="110000"/>
              </a:lnSpc>
              <a:spcBef>
                <a:spcPts val="0"/>
              </a:spcBef>
              <a:buAutoNum type="arabicPeriod"/>
            </a:pPr>
            <a:r>
              <a:rPr lang="en-US" sz="1800" dirty="0">
                <a:ea typeface="+mn-lt"/>
                <a:cs typeface="+mn-lt"/>
              </a:rPr>
              <a:t>Contact your healthcare provider or the Student Health Center at 512.245.2161 for evaluation and testing for COVID-19. </a:t>
            </a:r>
            <a:endParaRPr lang="en-US" sz="1800" dirty="0">
              <a:cs typeface="Arial"/>
            </a:endParaRPr>
          </a:p>
          <a:p>
            <a:pPr marL="514350" indent="-514350">
              <a:lnSpc>
                <a:spcPct val="110000"/>
              </a:lnSpc>
              <a:spcBef>
                <a:spcPts val="0"/>
              </a:spcBef>
              <a:buAutoNum type="arabicPeriod"/>
            </a:pPr>
            <a:r>
              <a:rPr lang="en-US" sz="1800" dirty="0">
                <a:cs typeface="Arial"/>
                <a:hlinkClick r:id="rId3"/>
              </a:rPr>
              <a:t>Self-isolate</a:t>
            </a:r>
            <a:r>
              <a:rPr lang="en-US" sz="1800" dirty="0">
                <a:cs typeface="Arial"/>
              </a:rPr>
              <a:t> while you wait for test results. </a:t>
            </a:r>
          </a:p>
          <a:p>
            <a:pPr marL="514350" indent="-514350">
              <a:lnSpc>
                <a:spcPct val="110000"/>
              </a:lnSpc>
              <a:spcBef>
                <a:spcPts val="0"/>
              </a:spcBef>
              <a:buAutoNum type="arabicPeriod"/>
            </a:pPr>
            <a:r>
              <a:rPr lang="en-US" sz="1800" dirty="0">
                <a:cs typeface="Arial"/>
              </a:rPr>
              <a:t>If tests come back positive, </a:t>
            </a:r>
            <a:r>
              <a:rPr lang="en-US" sz="1800" dirty="0">
                <a:ea typeface="+mn-lt"/>
                <a:cs typeface="+mn-lt"/>
                <a:hlinkClick r:id="rId3"/>
              </a:rPr>
              <a:t>self-isolate</a:t>
            </a:r>
            <a:r>
              <a:rPr lang="en-US" sz="1800" dirty="0">
                <a:ea typeface="+mn-lt"/>
                <a:cs typeface="+mn-lt"/>
              </a:rPr>
              <a:t> for 10 days from the start of symptoms. </a:t>
            </a:r>
          </a:p>
          <a:p>
            <a:pPr marL="514350" indent="-514350">
              <a:lnSpc>
                <a:spcPct val="110000"/>
              </a:lnSpc>
              <a:spcBef>
                <a:spcPts val="0"/>
              </a:spcBef>
              <a:buAutoNum type="arabicPeriod"/>
            </a:pPr>
            <a:r>
              <a:rPr lang="en-US" sz="1800" dirty="0">
                <a:ea typeface="+mn-lt"/>
                <a:cs typeface="+mn-lt"/>
              </a:rPr>
              <a:t>Report your positive case to </a:t>
            </a:r>
            <a:r>
              <a:rPr lang="en-US" sz="1800" dirty="0">
                <a:ea typeface="+mn-lt"/>
                <a:cs typeface="+mn-lt"/>
                <a:hlinkClick r:id="rId4"/>
              </a:rPr>
              <a:t>Bobcat Trace</a:t>
            </a:r>
            <a:r>
              <a:rPr lang="en-US" sz="1800" dirty="0">
                <a:ea typeface="+mn-lt"/>
                <a:cs typeface="+mn-lt"/>
              </a:rPr>
              <a:t> and provide information on any close contacts during your infectious period. </a:t>
            </a:r>
          </a:p>
          <a:p>
            <a:pPr marL="514350" indent="-514350">
              <a:lnSpc>
                <a:spcPct val="110000"/>
              </a:lnSpc>
              <a:spcBef>
                <a:spcPts val="0"/>
              </a:spcBef>
              <a:buAutoNum type="arabicPeriod"/>
            </a:pPr>
            <a:endParaRPr lang="en-US" sz="1800" dirty="0">
              <a:cs typeface="Arial"/>
            </a:endParaRPr>
          </a:p>
          <a:p>
            <a:pPr marL="52388" indent="0">
              <a:lnSpc>
                <a:spcPct val="110000"/>
              </a:lnSpc>
              <a:spcBef>
                <a:spcPts val="0"/>
              </a:spcBef>
              <a:buNone/>
            </a:pPr>
            <a:r>
              <a:rPr lang="en-US" sz="1800" i="1" dirty="0">
                <a:cs typeface="Arial"/>
              </a:rPr>
              <a:t>Note: Visit the </a:t>
            </a:r>
            <a:r>
              <a:rPr lang="en-US" sz="1800" i="1" dirty="0">
                <a:hlinkClick r:id="rId5"/>
              </a:rPr>
              <a:t>COVID-19 Reporting Processes</a:t>
            </a:r>
            <a:r>
              <a:rPr lang="en-US" sz="1800" i="1" dirty="0"/>
              <a:t> for additional guidance. </a:t>
            </a:r>
            <a:endParaRPr lang="en-US" i="1" dirty="0"/>
          </a:p>
        </p:txBody>
      </p:sp>
      <p:sp>
        <p:nvSpPr>
          <p:cNvPr id="6" name="Slide Number Placeholder 5">
            <a:extLst>
              <a:ext uri="{FF2B5EF4-FFF2-40B4-BE49-F238E27FC236}">
                <a16:creationId xmlns:a16="http://schemas.microsoft.com/office/drawing/2014/main" id="{23D63D8B-C75B-AD40-A92F-452E17C460FF}"/>
              </a:ext>
            </a:extLst>
          </p:cNvPr>
          <p:cNvSpPr>
            <a:spLocks noGrp="1"/>
          </p:cNvSpPr>
          <p:nvPr>
            <p:ph type="sldNum" sz="quarter" idx="10"/>
          </p:nvPr>
        </p:nvSpPr>
        <p:spPr/>
        <p:txBody>
          <a:bodyPr/>
          <a:lstStyle/>
          <a:p>
            <a:fld id="{1FAA210B-82E4-D740-A1D4-408CB6227599}" type="slidenum">
              <a:rPr lang="en-US" smtClean="0"/>
              <a:t>17</a:t>
            </a:fld>
            <a:endParaRPr lang="en-US"/>
          </a:p>
        </p:txBody>
      </p:sp>
    </p:spTree>
    <p:extLst>
      <p:ext uri="{BB962C8B-B14F-4D97-AF65-F5344CB8AC3E}">
        <p14:creationId xmlns:p14="http://schemas.microsoft.com/office/powerpoint/2010/main" val="17045827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3F6AD-1671-F64E-80A3-5758446EAA67}"/>
              </a:ext>
            </a:extLst>
          </p:cNvPr>
          <p:cNvSpPr>
            <a:spLocks noGrp="1"/>
          </p:cNvSpPr>
          <p:nvPr>
            <p:ph type="title"/>
          </p:nvPr>
        </p:nvSpPr>
        <p:spPr>
          <a:xfrm>
            <a:off x="1729483" y="56429"/>
            <a:ext cx="6858000" cy="1143000"/>
          </a:xfrm>
        </p:spPr>
        <p:txBody>
          <a:bodyPr/>
          <a:lstStyle/>
          <a:p>
            <a:r>
              <a:rPr lang="en-US" dirty="0"/>
              <a:t>Returning to Work After Self-Isolation</a:t>
            </a:r>
          </a:p>
        </p:txBody>
      </p:sp>
      <p:sp>
        <p:nvSpPr>
          <p:cNvPr id="4" name="Content Placeholder 3">
            <a:extLst>
              <a:ext uri="{FF2B5EF4-FFF2-40B4-BE49-F238E27FC236}">
                <a16:creationId xmlns:a16="http://schemas.microsoft.com/office/drawing/2014/main" id="{EE455BC4-15C8-BC46-96CD-22AFF010B9F5}"/>
              </a:ext>
            </a:extLst>
          </p:cNvPr>
          <p:cNvSpPr>
            <a:spLocks noGrp="1"/>
          </p:cNvSpPr>
          <p:nvPr>
            <p:ph idx="1"/>
          </p:nvPr>
        </p:nvSpPr>
        <p:spPr>
          <a:xfrm>
            <a:off x="1757737" y="1199429"/>
            <a:ext cx="7239000" cy="4724400"/>
          </a:xfrm>
        </p:spPr>
        <p:txBody>
          <a:bodyPr/>
          <a:lstStyle/>
          <a:p>
            <a:pPr marL="0" indent="0">
              <a:buNone/>
            </a:pPr>
            <a:r>
              <a:rPr lang="en-US" sz="2000" dirty="0"/>
              <a:t>Do not return to work until:</a:t>
            </a:r>
            <a:br>
              <a:rPr lang="en-US" sz="2000" dirty="0"/>
            </a:br>
            <a:endParaRPr lang="en-US" sz="2000" dirty="0"/>
          </a:p>
          <a:p>
            <a:pPr>
              <a:buBlip>
                <a:blip r:embed="rId2"/>
              </a:buBlip>
            </a:pPr>
            <a:r>
              <a:rPr lang="en-US" sz="2000" dirty="0"/>
              <a:t>You complete your isolation period,</a:t>
            </a:r>
            <a:r>
              <a:rPr lang="en-US" sz="2000" b="1" dirty="0"/>
              <a:t> </a:t>
            </a:r>
            <a:r>
              <a:rPr lang="en-US" sz="2000" u="sng" dirty="0"/>
              <a:t>and</a:t>
            </a:r>
            <a:r>
              <a:rPr lang="en-US" sz="2000" dirty="0"/>
              <a:t> </a:t>
            </a:r>
          </a:p>
          <a:p>
            <a:pPr>
              <a:buBlip>
                <a:blip r:embed="rId2"/>
              </a:buBlip>
            </a:pPr>
            <a:endParaRPr lang="en-US" sz="2000" dirty="0"/>
          </a:p>
          <a:p>
            <a:pPr>
              <a:buBlip>
                <a:blip r:embed="rId2"/>
              </a:buBlip>
            </a:pPr>
            <a:r>
              <a:rPr lang="en-US" sz="2000" dirty="0"/>
              <a:t>You are fever-free for 24 hours without fever-reducing medication, </a:t>
            </a:r>
            <a:r>
              <a:rPr lang="en-US" sz="2000" u="sng" dirty="0"/>
              <a:t>and</a:t>
            </a:r>
            <a:r>
              <a:rPr lang="en-US" sz="2000" dirty="0"/>
              <a:t> </a:t>
            </a:r>
          </a:p>
          <a:p>
            <a:pPr>
              <a:buBlip>
                <a:blip r:embed="rId2"/>
              </a:buBlip>
            </a:pPr>
            <a:endParaRPr lang="en-US" sz="2000" dirty="0"/>
          </a:p>
          <a:p>
            <a:pPr>
              <a:buBlip>
                <a:blip r:embed="rId2"/>
              </a:buBlip>
            </a:pPr>
            <a:r>
              <a:rPr lang="en-US" sz="2000" dirty="0"/>
              <a:t>Your symptoms are improving.</a:t>
            </a:r>
          </a:p>
          <a:p>
            <a:endParaRPr lang="en-US" sz="2000" dirty="0"/>
          </a:p>
          <a:p>
            <a:pPr marL="0" indent="0">
              <a:buNone/>
            </a:pPr>
            <a:r>
              <a:rPr lang="en-US" sz="1800" i="1" dirty="0"/>
              <a:t>Note: You are </a:t>
            </a:r>
            <a:r>
              <a:rPr lang="en-US" sz="1800" u="sng" dirty="0"/>
              <a:t>not </a:t>
            </a:r>
            <a:r>
              <a:rPr lang="en-US" sz="1800" dirty="0"/>
              <a:t>r</a:t>
            </a:r>
            <a:r>
              <a:rPr lang="en-US" sz="1800" i="1" dirty="0"/>
              <a:t>equired to produce a negative COVID-19 test prior to returning to work following your isolation period.</a:t>
            </a:r>
          </a:p>
          <a:p>
            <a:pPr marL="0" indent="0">
              <a:buNone/>
            </a:pPr>
            <a:endParaRPr lang="en-US" dirty="0"/>
          </a:p>
        </p:txBody>
      </p:sp>
      <p:sp>
        <p:nvSpPr>
          <p:cNvPr id="5" name="Slide Number Placeholder 4">
            <a:extLst>
              <a:ext uri="{FF2B5EF4-FFF2-40B4-BE49-F238E27FC236}">
                <a16:creationId xmlns:a16="http://schemas.microsoft.com/office/drawing/2014/main" id="{CFEDC8AD-5577-4E46-BCF2-772E5A0995C8}"/>
              </a:ext>
            </a:extLst>
          </p:cNvPr>
          <p:cNvSpPr>
            <a:spLocks noGrp="1"/>
          </p:cNvSpPr>
          <p:nvPr>
            <p:ph type="sldNum" sz="quarter" idx="10"/>
          </p:nvPr>
        </p:nvSpPr>
        <p:spPr/>
        <p:txBody>
          <a:bodyPr/>
          <a:lstStyle/>
          <a:p>
            <a:fld id="{1FAA210B-82E4-D740-A1D4-408CB6227599}" type="slidenum">
              <a:rPr lang="en-US" smtClean="0"/>
              <a:t>18</a:t>
            </a:fld>
            <a:endParaRPr lang="en-US"/>
          </a:p>
        </p:txBody>
      </p:sp>
    </p:spTree>
    <p:extLst>
      <p:ext uri="{BB962C8B-B14F-4D97-AF65-F5344CB8AC3E}">
        <p14:creationId xmlns:p14="http://schemas.microsoft.com/office/powerpoint/2010/main" val="35735725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91A1C-AF6E-6444-BB1A-3988F3AF34DF}"/>
              </a:ext>
            </a:extLst>
          </p:cNvPr>
          <p:cNvSpPr>
            <a:spLocks noGrp="1"/>
          </p:cNvSpPr>
          <p:nvPr>
            <p:ph type="title"/>
          </p:nvPr>
        </p:nvSpPr>
        <p:spPr>
          <a:xfrm>
            <a:off x="1752600" y="56815"/>
            <a:ext cx="6858000" cy="1143000"/>
          </a:xfrm>
        </p:spPr>
        <p:txBody>
          <a:bodyPr/>
          <a:lstStyle/>
          <a:p>
            <a:r>
              <a:rPr lang="en-US" dirty="0"/>
              <a:t>Bobcat Trace Self-Reporting </a:t>
            </a:r>
          </a:p>
        </p:txBody>
      </p:sp>
      <p:sp>
        <p:nvSpPr>
          <p:cNvPr id="4" name="Content Placeholder 3">
            <a:extLst>
              <a:ext uri="{FF2B5EF4-FFF2-40B4-BE49-F238E27FC236}">
                <a16:creationId xmlns:a16="http://schemas.microsoft.com/office/drawing/2014/main" id="{C37C6E5F-AA96-CB46-9DE1-58CC12786AE5}"/>
              </a:ext>
            </a:extLst>
          </p:cNvPr>
          <p:cNvSpPr>
            <a:spLocks noGrp="1"/>
          </p:cNvSpPr>
          <p:nvPr>
            <p:ph idx="1"/>
          </p:nvPr>
        </p:nvSpPr>
        <p:spPr>
          <a:xfrm>
            <a:off x="1752600" y="1196390"/>
            <a:ext cx="6400800" cy="4724400"/>
          </a:xfrm>
        </p:spPr>
        <p:txBody>
          <a:bodyPr/>
          <a:lstStyle/>
          <a:p>
            <a:pPr>
              <a:buBlip>
                <a:blip r:embed="rId2"/>
              </a:buBlip>
            </a:pPr>
            <a:r>
              <a:rPr lang="en-US" sz="1800" dirty="0"/>
              <a:t>The </a:t>
            </a:r>
            <a:r>
              <a:rPr lang="en-US" sz="1800" dirty="0">
                <a:hlinkClick r:id="rId3"/>
              </a:rPr>
              <a:t>Bobcat Trace - Self-Reporting Contact Tracing System </a:t>
            </a:r>
            <a:r>
              <a:rPr lang="en-US" sz="1800" dirty="0"/>
              <a:t>is a confidential system, used to identify people who may have been exposed to a member of the Texas State University community with COVID-19. </a:t>
            </a:r>
          </a:p>
          <a:p>
            <a:pPr>
              <a:buBlip>
                <a:blip r:embed="rId2"/>
              </a:buBlip>
            </a:pPr>
            <a:r>
              <a:rPr lang="en-US" sz="1800" dirty="0"/>
              <a:t>The university is requesting that all faculty, staff, and students who test positive for COVID-19 or who are identified as a close contact, report in the </a:t>
            </a:r>
            <a:r>
              <a:rPr lang="en-US" sz="1800" u="sng" dirty="0">
                <a:hlinkClick r:id="rId4"/>
              </a:rPr>
              <a:t>Bobcat Trace</a:t>
            </a:r>
            <a:r>
              <a:rPr lang="en-US" sz="1800" b="1" u="sng" dirty="0">
                <a:hlinkClick r:id="rId4"/>
              </a:rPr>
              <a:t> </a:t>
            </a:r>
            <a:r>
              <a:rPr lang="en-US" sz="1800" dirty="0">
                <a:hlinkClick r:id="rId4"/>
              </a:rPr>
              <a:t>web application</a:t>
            </a:r>
            <a:r>
              <a:rPr lang="en-US" sz="1800" dirty="0"/>
              <a:t>. This secure web application will facilitate our contact tracing efforts and help us monitor the incidence of COVID-19 on our campuses. </a:t>
            </a:r>
          </a:p>
          <a:p>
            <a:pPr>
              <a:buBlip>
                <a:blip r:embed="rId2"/>
              </a:buBlip>
            </a:pPr>
            <a:r>
              <a:rPr lang="en-US" sz="1800" dirty="0"/>
              <a:t>For COVID-19, a close contact is defined as any individual who was within 6 feet of an infected person for at least 15 minutes starting from 2 days before illness onset (or, for asymptomatic patients, 2 days prior to positive specimen collection) until the time the patient is isolated.</a:t>
            </a:r>
          </a:p>
          <a:p>
            <a:pPr>
              <a:buBlip>
                <a:blip r:embed="rId2"/>
              </a:buBlip>
            </a:pPr>
            <a:endParaRPr lang="en-US" sz="1800" dirty="0"/>
          </a:p>
          <a:p>
            <a:endParaRPr lang="en-US" dirty="0"/>
          </a:p>
        </p:txBody>
      </p:sp>
      <p:sp>
        <p:nvSpPr>
          <p:cNvPr id="5" name="Slide Number Placeholder 4">
            <a:extLst>
              <a:ext uri="{FF2B5EF4-FFF2-40B4-BE49-F238E27FC236}">
                <a16:creationId xmlns:a16="http://schemas.microsoft.com/office/drawing/2014/main" id="{6EF3FE6A-0383-4544-B3FE-B3EF1379A825}"/>
              </a:ext>
            </a:extLst>
          </p:cNvPr>
          <p:cNvSpPr>
            <a:spLocks noGrp="1"/>
          </p:cNvSpPr>
          <p:nvPr>
            <p:ph type="sldNum" sz="quarter" idx="10"/>
          </p:nvPr>
        </p:nvSpPr>
        <p:spPr/>
        <p:txBody>
          <a:bodyPr/>
          <a:lstStyle/>
          <a:p>
            <a:fld id="{1FAA210B-82E4-D740-A1D4-408CB6227599}" type="slidenum">
              <a:rPr lang="en-US" smtClean="0"/>
              <a:t>19</a:t>
            </a:fld>
            <a:endParaRPr lang="en-US"/>
          </a:p>
        </p:txBody>
      </p:sp>
    </p:spTree>
    <p:extLst>
      <p:ext uri="{BB962C8B-B14F-4D97-AF65-F5344CB8AC3E}">
        <p14:creationId xmlns:p14="http://schemas.microsoft.com/office/powerpoint/2010/main" val="35087780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2863F-D040-774B-B15E-239218FFF3FA}"/>
              </a:ext>
            </a:extLst>
          </p:cNvPr>
          <p:cNvSpPr>
            <a:spLocks noGrp="1"/>
          </p:cNvSpPr>
          <p:nvPr>
            <p:ph type="title"/>
          </p:nvPr>
        </p:nvSpPr>
        <p:spPr>
          <a:xfrm>
            <a:off x="1600200" y="152400"/>
            <a:ext cx="7521431" cy="1143000"/>
          </a:xfrm>
        </p:spPr>
        <p:txBody>
          <a:bodyPr/>
          <a:lstStyle/>
          <a:p>
            <a:r>
              <a:rPr lang="en-US" dirty="0"/>
              <a:t>COVID-19 Supervisor and Faculty Questions</a:t>
            </a:r>
          </a:p>
        </p:txBody>
      </p:sp>
      <p:sp>
        <p:nvSpPr>
          <p:cNvPr id="4" name="Content Placeholder 3">
            <a:extLst>
              <a:ext uri="{FF2B5EF4-FFF2-40B4-BE49-F238E27FC236}">
                <a16:creationId xmlns:a16="http://schemas.microsoft.com/office/drawing/2014/main" id="{30F08AE2-A7FA-9E4B-8EEF-46A9B9930AD7}"/>
              </a:ext>
            </a:extLst>
          </p:cNvPr>
          <p:cNvSpPr>
            <a:spLocks noGrp="1"/>
          </p:cNvSpPr>
          <p:nvPr>
            <p:ph idx="1"/>
          </p:nvPr>
        </p:nvSpPr>
        <p:spPr>
          <a:xfrm>
            <a:off x="1821039" y="1303962"/>
            <a:ext cx="7079751" cy="4724400"/>
          </a:xfrm>
        </p:spPr>
        <p:txBody>
          <a:bodyPr/>
          <a:lstStyle/>
          <a:p>
            <a:pPr marR="0">
              <a:spcBef>
                <a:spcPts val="0"/>
              </a:spcBef>
              <a:spcAft>
                <a:spcPts val="0"/>
              </a:spcAft>
              <a:buBlip>
                <a:blip r:embed="rId2"/>
              </a:buBlip>
            </a:pPr>
            <a:r>
              <a:rPr lang="en-US" sz="2000" dirty="0">
                <a:ea typeface="Calibri" panose="020F0502020204030204" pitchFamily="34" charset="0"/>
                <a:cs typeface="Times New Roman" panose="02020603050405020304" pitchFamily="18" charset="0"/>
                <a:hlinkClick r:id="rId3"/>
              </a:rPr>
              <a:t>COVID-19 Supervisor and Faculty Questions </a:t>
            </a:r>
            <a:r>
              <a:rPr lang="en-US" sz="2000" dirty="0">
                <a:ea typeface="Calibri" panose="020F0502020204030204" pitchFamily="34" charset="0"/>
                <a:cs typeface="Times New Roman" panose="02020603050405020304" pitchFamily="18" charset="0"/>
              </a:rPr>
              <a:t>is a new resource for supervisors and faculty who have questions about a COVID situation in their classroom, area, or department. </a:t>
            </a:r>
          </a:p>
          <a:p>
            <a:pPr marR="0">
              <a:spcBef>
                <a:spcPts val="0"/>
              </a:spcBef>
              <a:spcAft>
                <a:spcPts val="0"/>
              </a:spcAft>
              <a:buBlip>
                <a:blip r:embed="rId2"/>
              </a:buBlip>
            </a:pPr>
            <a:endParaRPr lang="en-US" sz="2000" dirty="0">
              <a:cs typeface="Times New Roman" panose="02020603050405020304" pitchFamily="18" charset="0"/>
            </a:endParaRPr>
          </a:p>
          <a:p>
            <a:pPr marR="0">
              <a:spcBef>
                <a:spcPts val="0"/>
              </a:spcBef>
              <a:spcAft>
                <a:spcPts val="0"/>
              </a:spcAft>
              <a:buBlip>
                <a:blip r:embed="rId2"/>
              </a:buBlip>
            </a:pPr>
            <a:r>
              <a:rPr lang="en-US" sz="2000" dirty="0"/>
              <a:t>Questions should revolve around topics such as positive and close contact cases, as well as infectious, isolation, and quarantine periods. </a:t>
            </a:r>
          </a:p>
          <a:p>
            <a:pPr marR="0">
              <a:spcBef>
                <a:spcPts val="0"/>
              </a:spcBef>
              <a:spcAft>
                <a:spcPts val="0"/>
              </a:spcAft>
              <a:buBlip>
                <a:blip r:embed="rId2"/>
              </a:buBlip>
            </a:pPr>
            <a:endParaRPr lang="en-US" sz="2000" dirty="0"/>
          </a:p>
          <a:p>
            <a:pPr marR="0">
              <a:spcBef>
                <a:spcPts val="0"/>
              </a:spcBef>
              <a:spcAft>
                <a:spcPts val="0"/>
              </a:spcAft>
              <a:buBlip>
                <a:blip r:embed="rId2"/>
              </a:buBlip>
            </a:pPr>
            <a:r>
              <a:rPr lang="en-US" sz="2000" dirty="0"/>
              <a:t>See the Frequently Asked Questions on the webpage linked above. </a:t>
            </a:r>
          </a:p>
          <a:p>
            <a:pPr marL="0" marR="0" indent="0">
              <a:spcBef>
                <a:spcPts val="0"/>
              </a:spcBef>
              <a:spcAft>
                <a:spcPts val="0"/>
              </a:spcAft>
              <a:buNone/>
            </a:pPr>
            <a:endParaRPr lang="en-US" sz="2000" dirty="0">
              <a:ea typeface="Calibri" panose="020F0502020204030204" pitchFamily="34" charset="0"/>
              <a:cs typeface="Times New Roman" panose="02020603050405020304" pitchFamily="18" charset="0"/>
            </a:endParaRPr>
          </a:p>
          <a:p>
            <a:pPr marR="0">
              <a:spcBef>
                <a:spcPts val="0"/>
              </a:spcBef>
              <a:spcAft>
                <a:spcPts val="0"/>
              </a:spcAft>
              <a:buBlip>
                <a:blip r:embed="rId2"/>
              </a:buBlip>
            </a:pPr>
            <a:r>
              <a:rPr lang="en-US" sz="2000" dirty="0">
                <a:ea typeface="Calibri" panose="020F0502020204030204" pitchFamily="34" charset="0"/>
                <a:cs typeface="Times New Roman" panose="02020603050405020304" pitchFamily="18" charset="0"/>
              </a:rPr>
              <a:t>The university’s contact tracing team will be responding to questions submitted by supervisors and faculty.</a:t>
            </a:r>
          </a:p>
        </p:txBody>
      </p:sp>
      <p:sp>
        <p:nvSpPr>
          <p:cNvPr id="5" name="Slide Number Placeholder 4">
            <a:extLst>
              <a:ext uri="{FF2B5EF4-FFF2-40B4-BE49-F238E27FC236}">
                <a16:creationId xmlns:a16="http://schemas.microsoft.com/office/drawing/2014/main" id="{219AD06C-49C4-9D4F-96FB-B15BF2453271}"/>
              </a:ext>
            </a:extLst>
          </p:cNvPr>
          <p:cNvSpPr>
            <a:spLocks noGrp="1"/>
          </p:cNvSpPr>
          <p:nvPr>
            <p:ph type="sldNum" sz="quarter" idx="10"/>
          </p:nvPr>
        </p:nvSpPr>
        <p:spPr/>
        <p:txBody>
          <a:bodyPr/>
          <a:lstStyle/>
          <a:p>
            <a:fld id="{1FAA210B-82E4-D740-A1D4-408CB6227599}" type="slidenum">
              <a:rPr lang="en-US" smtClean="0"/>
              <a:t>20</a:t>
            </a:fld>
            <a:endParaRPr lang="en-US"/>
          </a:p>
        </p:txBody>
      </p:sp>
    </p:spTree>
    <p:extLst>
      <p:ext uri="{BB962C8B-B14F-4D97-AF65-F5344CB8AC3E}">
        <p14:creationId xmlns:p14="http://schemas.microsoft.com/office/powerpoint/2010/main" val="34920878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CC9463E-81D7-024D-B010-F297C6687420}"/>
              </a:ext>
            </a:extLst>
          </p:cNvPr>
          <p:cNvSpPr>
            <a:spLocks noGrp="1"/>
          </p:cNvSpPr>
          <p:nvPr>
            <p:ph type="title"/>
          </p:nvPr>
        </p:nvSpPr>
        <p:spPr>
          <a:xfrm>
            <a:off x="1752600" y="44871"/>
            <a:ext cx="6858000" cy="1143000"/>
          </a:xfrm>
        </p:spPr>
        <p:txBody>
          <a:bodyPr/>
          <a:lstStyle/>
          <a:p>
            <a:r>
              <a:rPr lang="en-US" dirty="0"/>
              <a:t>Thank You</a:t>
            </a:r>
          </a:p>
        </p:txBody>
      </p:sp>
      <p:sp>
        <p:nvSpPr>
          <p:cNvPr id="4" name="Text Placeholder 3">
            <a:extLst>
              <a:ext uri="{FF2B5EF4-FFF2-40B4-BE49-F238E27FC236}">
                <a16:creationId xmlns:a16="http://schemas.microsoft.com/office/drawing/2014/main" id="{E990A0CC-0C58-BF49-8E21-6F5E5857D284}"/>
              </a:ext>
            </a:extLst>
          </p:cNvPr>
          <p:cNvSpPr>
            <a:spLocks noGrp="1"/>
          </p:cNvSpPr>
          <p:nvPr>
            <p:ph type="body" sz="half" idx="2"/>
          </p:nvPr>
        </p:nvSpPr>
        <p:spPr>
          <a:xfrm>
            <a:off x="2362200" y="1187871"/>
            <a:ext cx="5943600" cy="4724400"/>
          </a:xfrm>
        </p:spPr>
        <p:txBody>
          <a:bodyPr/>
          <a:lstStyle/>
          <a:p>
            <a:r>
              <a:rPr lang="en-US" sz="2000" i="1" dirty="0"/>
              <a:t>During this challenging time, I recognize the critical role and workload of faculty to ensure students are successfully guided through their courses and academic activities. Texas State has a long history of compassion, a student-centered approach, and innovation in teaching and learning. I greatly appreciate your understanding, flexibility, and cooperation as our university responds to this public health challenge and implements health and safety standards. I hope you have a productive and fulfilling semester. </a:t>
            </a:r>
          </a:p>
          <a:p>
            <a:endParaRPr lang="en-US" sz="2000" i="1" dirty="0"/>
          </a:p>
          <a:p>
            <a:pPr algn="r"/>
            <a:r>
              <a:rPr lang="en-US" sz="2000" i="1" dirty="0"/>
              <a:t>				</a:t>
            </a:r>
            <a:r>
              <a:rPr lang="en-US" sz="1800" dirty="0"/>
              <a:t>Gene Bourgeois</a:t>
            </a:r>
          </a:p>
          <a:p>
            <a:pPr algn="r"/>
            <a:r>
              <a:rPr lang="en-US" sz="1800" dirty="0"/>
              <a:t>Provost</a:t>
            </a:r>
          </a:p>
          <a:p>
            <a:endParaRPr lang="en-US" dirty="0"/>
          </a:p>
        </p:txBody>
      </p:sp>
      <p:sp>
        <p:nvSpPr>
          <p:cNvPr id="5" name="Slide Number Placeholder 4">
            <a:extLst>
              <a:ext uri="{FF2B5EF4-FFF2-40B4-BE49-F238E27FC236}">
                <a16:creationId xmlns:a16="http://schemas.microsoft.com/office/drawing/2014/main" id="{3FB2482F-CE69-444C-8B94-D2DB3C3D00E2}"/>
              </a:ext>
            </a:extLst>
          </p:cNvPr>
          <p:cNvSpPr>
            <a:spLocks noGrp="1"/>
          </p:cNvSpPr>
          <p:nvPr>
            <p:ph type="sldNum" sz="quarter" idx="10"/>
          </p:nvPr>
        </p:nvSpPr>
        <p:spPr/>
        <p:txBody>
          <a:bodyPr/>
          <a:lstStyle/>
          <a:p>
            <a:fld id="{1FAA210B-82E4-D740-A1D4-408CB6227599}" type="slidenum">
              <a:rPr lang="en-US" smtClean="0"/>
              <a:t>3</a:t>
            </a:fld>
            <a:endParaRPr lang="en-US"/>
          </a:p>
        </p:txBody>
      </p:sp>
    </p:spTree>
    <p:extLst>
      <p:ext uri="{BB962C8B-B14F-4D97-AF65-F5344CB8AC3E}">
        <p14:creationId xmlns:p14="http://schemas.microsoft.com/office/powerpoint/2010/main" val="71278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E9996-ED5E-8C4F-BF40-501946E94619}"/>
              </a:ext>
            </a:extLst>
          </p:cNvPr>
          <p:cNvSpPr>
            <a:spLocks noGrp="1"/>
          </p:cNvSpPr>
          <p:nvPr>
            <p:ph type="title"/>
          </p:nvPr>
        </p:nvSpPr>
        <p:spPr>
          <a:xfrm>
            <a:off x="1595919" y="94879"/>
            <a:ext cx="7267253" cy="1143000"/>
          </a:xfrm>
        </p:spPr>
        <p:txBody>
          <a:bodyPr/>
          <a:lstStyle/>
          <a:p>
            <a:r>
              <a:rPr lang="en-US" dirty="0">
                <a:hlinkClick r:id="rId2"/>
              </a:rPr>
              <a:t>Compliance and Enforcement</a:t>
            </a:r>
            <a:endParaRPr lang="en-US" dirty="0"/>
          </a:p>
        </p:txBody>
      </p:sp>
      <p:sp>
        <p:nvSpPr>
          <p:cNvPr id="4" name="Content Placeholder 3">
            <a:extLst>
              <a:ext uri="{FF2B5EF4-FFF2-40B4-BE49-F238E27FC236}">
                <a16:creationId xmlns:a16="http://schemas.microsoft.com/office/drawing/2014/main" id="{4B17883F-E827-774C-86C0-56487390EAAF}"/>
              </a:ext>
            </a:extLst>
          </p:cNvPr>
          <p:cNvSpPr>
            <a:spLocks noGrp="1"/>
          </p:cNvSpPr>
          <p:nvPr>
            <p:ph idx="1"/>
          </p:nvPr>
        </p:nvSpPr>
        <p:spPr>
          <a:xfrm>
            <a:off x="1800544" y="1066800"/>
            <a:ext cx="7062627" cy="4724400"/>
          </a:xfrm>
        </p:spPr>
        <p:txBody>
          <a:bodyPr/>
          <a:lstStyle/>
          <a:p>
            <a:pPr marL="461963" lvl="1" indent="-461963">
              <a:lnSpc>
                <a:spcPct val="110000"/>
              </a:lnSpc>
              <a:buBlip>
                <a:blip r:embed="rId3"/>
              </a:buBlip>
            </a:pPr>
            <a:r>
              <a:rPr lang="en-US" sz="2000" dirty="0">
                <a:solidFill>
                  <a:srgbClr val="222222"/>
                </a:solidFill>
                <a:ea typeface="Calibri" panose="020F0502020204030204" pitchFamily="34" charset="0"/>
              </a:rPr>
              <a:t>Noncompliance with the university’s health and safety measures will be handled through existing processes. </a:t>
            </a:r>
            <a:r>
              <a:rPr lang="en-US" sz="2000" dirty="0">
                <a:ea typeface="Times New Roman" panose="02020603050405020304" pitchFamily="18" charset="0"/>
              </a:rPr>
              <a:t>For not following health and wellness measures: </a:t>
            </a:r>
          </a:p>
          <a:p>
            <a:pPr lvl="1">
              <a:lnSpc>
                <a:spcPct val="110000"/>
              </a:lnSpc>
            </a:pPr>
            <a:r>
              <a:rPr lang="en-US" sz="1800" dirty="0">
                <a:ea typeface="Times New Roman" panose="02020603050405020304" pitchFamily="18" charset="0"/>
              </a:rPr>
              <a:t>For a </a:t>
            </a:r>
            <a:r>
              <a:rPr lang="en-US" sz="1800" b="1" dirty="0">
                <a:ea typeface="Times New Roman" panose="02020603050405020304" pitchFamily="18" charset="0"/>
              </a:rPr>
              <a:t>student,</a:t>
            </a:r>
            <a:r>
              <a:rPr lang="en-US" sz="1800" dirty="0">
                <a:ea typeface="Times New Roman" panose="02020603050405020304" pitchFamily="18" charset="0"/>
              </a:rPr>
              <a:t> complete the Dean of Students Office </a:t>
            </a:r>
            <a:r>
              <a:rPr lang="en-US" sz="1800" u="sng" dirty="0">
                <a:solidFill>
                  <a:srgbClr val="0563C1"/>
                </a:solidFill>
                <a:ea typeface="Times New Roman" panose="02020603050405020304" pitchFamily="18" charset="0"/>
                <a:hlinkClick r:id="rId4"/>
              </a:rPr>
              <a:t>Code of Student Conduct Referral Form</a:t>
            </a:r>
            <a:r>
              <a:rPr lang="en-US" sz="1800" dirty="0">
                <a:ea typeface="Times New Roman" panose="02020603050405020304" pitchFamily="18" charset="0"/>
              </a:rPr>
              <a:t>. </a:t>
            </a:r>
          </a:p>
          <a:p>
            <a:pPr lvl="1">
              <a:lnSpc>
                <a:spcPct val="110000"/>
              </a:lnSpc>
            </a:pPr>
            <a:r>
              <a:rPr lang="en-US" sz="1800" dirty="0">
                <a:ea typeface="Calibri" panose="020F0502020204030204" pitchFamily="34" charset="0"/>
              </a:rPr>
              <a:t>For a </a:t>
            </a:r>
            <a:r>
              <a:rPr lang="en-US" sz="1800" b="1" dirty="0">
                <a:ea typeface="Calibri" panose="020F0502020204030204" pitchFamily="34" charset="0"/>
              </a:rPr>
              <a:t>staff employee</a:t>
            </a:r>
            <a:r>
              <a:rPr lang="en-US" sz="1800" dirty="0">
                <a:ea typeface="Calibri" panose="020F0502020204030204" pitchFamily="34" charset="0"/>
              </a:rPr>
              <a:t>, contact the staff employee’s supervisor, or contact </a:t>
            </a:r>
            <a:r>
              <a:rPr lang="en-US" sz="1800" dirty="0">
                <a:ea typeface="Calibri" panose="020F0502020204030204" pitchFamily="34" charset="0"/>
                <a:hlinkClick r:id="rId5"/>
              </a:rPr>
              <a:t>Office of Human Resources</a:t>
            </a:r>
            <a:r>
              <a:rPr lang="en-US" sz="1800" dirty="0">
                <a:ea typeface="Calibri" panose="020F0502020204030204" pitchFamily="34" charset="0"/>
              </a:rPr>
              <a:t> if the supervisor is unknown or unavailable.</a:t>
            </a:r>
          </a:p>
          <a:p>
            <a:pPr lvl="1">
              <a:lnSpc>
                <a:spcPct val="110000"/>
              </a:lnSpc>
            </a:pPr>
            <a:r>
              <a:rPr lang="en-US" sz="1800" dirty="0">
                <a:ea typeface="Calibri" panose="020F0502020204030204" pitchFamily="34" charset="0"/>
              </a:rPr>
              <a:t>For a </a:t>
            </a:r>
            <a:r>
              <a:rPr lang="en-US" sz="1800" b="1" dirty="0">
                <a:ea typeface="Calibri" panose="020F0502020204030204" pitchFamily="34" charset="0"/>
              </a:rPr>
              <a:t>faculty member, </a:t>
            </a:r>
            <a:r>
              <a:rPr lang="en-US" sz="1800" dirty="0">
                <a:ea typeface="Calibri" panose="020F0502020204030204" pitchFamily="34" charset="0"/>
              </a:rPr>
              <a:t>contact the faculty member’s department chair or school director, or the </a:t>
            </a:r>
            <a:r>
              <a:rPr lang="en-US" sz="1800" dirty="0">
                <a:ea typeface="Calibri" panose="020F0502020204030204" pitchFamily="34" charset="0"/>
                <a:hlinkClick r:id="rId6"/>
              </a:rPr>
              <a:t>Office of </a:t>
            </a:r>
            <a:r>
              <a:rPr lang="en-US" sz="1800" u="sng" dirty="0">
                <a:solidFill>
                  <a:srgbClr val="0563C1"/>
                </a:solidFill>
                <a:ea typeface="Calibri" panose="020F0502020204030204" pitchFamily="34" charset="0"/>
                <a:hlinkClick r:id="rId6"/>
              </a:rPr>
              <a:t>the Provost</a:t>
            </a:r>
            <a:r>
              <a:rPr lang="en-US" sz="1800" dirty="0">
                <a:ea typeface="Calibri" panose="020F0502020204030204" pitchFamily="34" charset="0"/>
              </a:rPr>
              <a:t> if the supervisor is unknown or unavailable.</a:t>
            </a:r>
            <a:endParaRPr lang="en-US" sz="1800" dirty="0">
              <a:solidFill>
                <a:srgbClr val="222222"/>
              </a:solidFill>
            </a:endParaRPr>
          </a:p>
          <a:p>
            <a:endParaRPr lang="en-US" dirty="0"/>
          </a:p>
        </p:txBody>
      </p:sp>
      <p:sp>
        <p:nvSpPr>
          <p:cNvPr id="5" name="Slide Number Placeholder 4">
            <a:extLst>
              <a:ext uri="{FF2B5EF4-FFF2-40B4-BE49-F238E27FC236}">
                <a16:creationId xmlns:a16="http://schemas.microsoft.com/office/drawing/2014/main" id="{920FF106-ED2A-4A47-864D-FAA59961673C}"/>
              </a:ext>
            </a:extLst>
          </p:cNvPr>
          <p:cNvSpPr>
            <a:spLocks noGrp="1"/>
          </p:cNvSpPr>
          <p:nvPr>
            <p:ph type="sldNum" sz="quarter" idx="10"/>
          </p:nvPr>
        </p:nvSpPr>
        <p:spPr/>
        <p:txBody>
          <a:bodyPr/>
          <a:lstStyle/>
          <a:p>
            <a:fld id="{1FAA210B-82E4-D740-A1D4-408CB6227599}" type="slidenum">
              <a:rPr lang="en-US" smtClean="0"/>
              <a:t>21</a:t>
            </a:fld>
            <a:endParaRPr lang="en-US"/>
          </a:p>
        </p:txBody>
      </p:sp>
    </p:spTree>
    <p:extLst>
      <p:ext uri="{BB962C8B-B14F-4D97-AF65-F5344CB8AC3E}">
        <p14:creationId xmlns:p14="http://schemas.microsoft.com/office/powerpoint/2010/main" val="37229809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DA63C0-5AD2-874C-B6E1-D00E1252EE97}"/>
              </a:ext>
            </a:extLst>
          </p:cNvPr>
          <p:cNvSpPr>
            <a:spLocks noGrp="1"/>
          </p:cNvSpPr>
          <p:nvPr>
            <p:ph type="title"/>
          </p:nvPr>
        </p:nvSpPr>
        <p:spPr>
          <a:xfrm>
            <a:off x="1786845" y="52534"/>
            <a:ext cx="7204753" cy="1143000"/>
          </a:xfrm>
        </p:spPr>
        <p:txBody>
          <a:bodyPr/>
          <a:lstStyle/>
          <a:p>
            <a:r>
              <a:rPr lang="en-US" dirty="0"/>
              <a:t>Creating a Culture of Compliance</a:t>
            </a:r>
          </a:p>
        </p:txBody>
      </p:sp>
      <p:sp>
        <p:nvSpPr>
          <p:cNvPr id="4" name="Content Placeholder 3">
            <a:extLst>
              <a:ext uri="{FF2B5EF4-FFF2-40B4-BE49-F238E27FC236}">
                <a16:creationId xmlns:a16="http://schemas.microsoft.com/office/drawing/2014/main" id="{E3BE54A1-AB9D-CC4C-9D87-B3AE5C60CD7D}"/>
              </a:ext>
            </a:extLst>
          </p:cNvPr>
          <p:cNvSpPr>
            <a:spLocks noGrp="1"/>
          </p:cNvSpPr>
          <p:nvPr>
            <p:ph idx="1"/>
          </p:nvPr>
        </p:nvSpPr>
        <p:spPr>
          <a:xfrm>
            <a:off x="1786846" y="1195534"/>
            <a:ext cx="7204752" cy="4724400"/>
          </a:xfrm>
        </p:spPr>
        <p:txBody>
          <a:bodyPr/>
          <a:lstStyle/>
          <a:p>
            <a:pPr fontAlgn="t">
              <a:buBlip>
                <a:blip r:embed="rId2"/>
              </a:buBlip>
            </a:pPr>
            <a:r>
              <a:rPr lang="en-US" sz="1800" dirty="0"/>
              <a:t>The </a:t>
            </a:r>
            <a:r>
              <a:rPr lang="en-US" sz="1800" u="sng" dirty="0">
                <a:hlinkClick r:id="rId3"/>
              </a:rPr>
              <a:t>health and safety measures</a:t>
            </a:r>
            <a:r>
              <a:rPr lang="en-US" sz="1800" dirty="0"/>
              <a:t> must be followed by students, employees, and visitors.</a:t>
            </a:r>
          </a:p>
          <a:p>
            <a:pPr fontAlgn="t">
              <a:buBlip>
                <a:blip r:embed="rId2"/>
              </a:buBlip>
            </a:pPr>
            <a:r>
              <a:rPr lang="en-US" sz="1800" dirty="0"/>
              <a:t>The first step in increasing compliance with our health and safety measures is to demonstrate the behavior ourselves. </a:t>
            </a:r>
          </a:p>
          <a:p>
            <a:pPr fontAlgn="t">
              <a:buBlip>
                <a:blip r:embed="rId2"/>
              </a:buBlip>
            </a:pPr>
            <a:r>
              <a:rPr lang="en-US" sz="1800" dirty="0"/>
              <a:t>We all need to become comfortable making a polite remark in passing to a student, employee, or visitor who fails to follow the university’s health and safety measures. </a:t>
            </a:r>
          </a:p>
          <a:p>
            <a:pPr fontAlgn="t">
              <a:buBlip>
                <a:blip r:embed="rId2"/>
              </a:buBlip>
            </a:pPr>
            <a:r>
              <a:rPr lang="en-US" sz="1800" dirty="0"/>
              <a:t>For example, for someone who is not wearing a face covering, you might say, “Excuse me, I wanted to let you know that face coverings are required at Texas State.” There is no need to feel self-conscious about making such a remark, nor is there the need to demand action or wait for a reply. </a:t>
            </a:r>
          </a:p>
          <a:p>
            <a:pPr>
              <a:buBlip>
                <a:blip r:embed="rId2"/>
              </a:buBlip>
            </a:pPr>
            <a:r>
              <a:rPr lang="en-US" sz="1800" dirty="0"/>
              <a:t>Section IV (slides 35 to 46) provides guidance on handling health and safety compliance in the classroom and instructional sites.</a:t>
            </a:r>
          </a:p>
          <a:p>
            <a:pPr marL="0" indent="0">
              <a:buNone/>
            </a:pPr>
            <a:endParaRPr lang="en-US" sz="1800" dirty="0"/>
          </a:p>
          <a:p>
            <a:endParaRPr lang="en-US" sz="1800" dirty="0"/>
          </a:p>
          <a:p>
            <a:endParaRPr lang="en-US" dirty="0"/>
          </a:p>
        </p:txBody>
      </p:sp>
      <p:sp>
        <p:nvSpPr>
          <p:cNvPr id="5" name="Slide Number Placeholder 4">
            <a:extLst>
              <a:ext uri="{FF2B5EF4-FFF2-40B4-BE49-F238E27FC236}">
                <a16:creationId xmlns:a16="http://schemas.microsoft.com/office/drawing/2014/main" id="{F8C3C0A6-E2D4-C04B-8974-655C8D1CCF15}"/>
              </a:ext>
            </a:extLst>
          </p:cNvPr>
          <p:cNvSpPr>
            <a:spLocks noGrp="1"/>
          </p:cNvSpPr>
          <p:nvPr>
            <p:ph type="sldNum" sz="quarter" idx="10"/>
          </p:nvPr>
        </p:nvSpPr>
        <p:spPr/>
        <p:txBody>
          <a:bodyPr/>
          <a:lstStyle/>
          <a:p>
            <a:fld id="{1FAA210B-82E4-D740-A1D4-408CB6227599}" type="slidenum">
              <a:rPr lang="en-US" smtClean="0"/>
              <a:t>22</a:t>
            </a:fld>
            <a:endParaRPr lang="en-US"/>
          </a:p>
        </p:txBody>
      </p:sp>
    </p:spTree>
    <p:extLst>
      <p:ext uri="{BB962C8B-B14F-4D97-AF65-F5344CB8AC3E}">
        <p14:creationId xmlns:p14="http://schemas.microsoft.com/office/powerpoint/2010/main" val="1452018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1F8B4-C440-AE43-AA3F-0901CE846661}"/>
              </a:ext>
            </a:extLst>
          </p:cNvPr>
          <p:cNvSpPr>
            <a:spLocks noGrp="1"/>
          </p:cNvSpPr>
          <p:nvPr>
            <p:ph type="title"/>
          </p:nvPr>
        </p:nvSpPr>
        <p:spPr>
          <a:xfrm>
            <a:off x="1676400" y="152400"/>
            <a:ext cx="7391400" cy="1143000"/>
          </a:xfrm>
        </p:spPr>
        <p:txBody>
          <a:bodyPr/>
          <a:lstStyle/>
          <a:p>
            <a:r>
              <a:rPr lang="en-US" dirty="0"/>
              <a:t>University Communication with Students about Health and Safety</a:t>
            </a:r>
          </a:p>
        </p:txBody>
      </p:sp>
      <p:sp>
        <p:nvSpPr>
          <p:cNvPr id="4" name="Content Placeholder 3">
            <a:extLst>
              <a:ext uri="{FF2B5EF4-FFF2-40B4-BE49-F238E27FC236}">
                <a16:creationId xmlns:a16="http://schemas.microsoft.com/office/drawing/2014/main" id="{2EF718C8-171C-814C-86A8-BE80F72D4A33}"/>
              </a:ext>
            </a:extLst>
          </p:cNvPr>
          <p:cNvSpPr>
            <a:spLocks noGrp="1"/>
          </p:cNvSpPr>
          <p:nvPr>
            <p:ph idx="1"/>
          </p:nvPr>
        </p:nvSpPr>
        <p:spPr>
          <a:xfrm>
            <a:off x="1690955" y="1295400"/>
            <a:ext cx="7520683" cy="5334000"/>
          </a:xfrm>
        </p:spPr>
        <p:txBody>
          <a:bodyPr/>
          <a:lstStyle/>
          <a:p>
            <a:pPr>
              <a:buBlip>
                <a:blip r:embed="rId2"/>
              </a:buBlip>
            </a:pPr>
            <a:r>
              <a:rPr lang="en-US" dirty="0"/>
              <a:t>Students received an </a:t>
            </a:r>
            <a:r>
              <a:rPr lang="en-US" dirty="0">
                <a:hlinkClick r:id="rId3"/>
              </a:rPr>
              <a:t>email</a:t>
            </a:r>
            <a:r>
              <a:rPr lang="en-US" dirty="0"/>
              <a:t> from the Dean of Students on July 29 and an </a:t>
            </a:r>
            <a:r>
              <a:rPr lang="en-US" dirty="0">
                <a:hlinkClick r:id="rId4"/>
              </a:rPr>
              <a:t>email</a:t>
            </a:r>
            <a:r>
              <a:rPr lang="en-US" dirty="0"/>
              <a:t> from our Chief Medical Officer on August 12 regarding health and safety expectations. </a:t>
            </a:r>
          </a:p>
          <a:p>
            <a:pPr marL="0" indent="0">
              <a:buNone/>
            </a:pPr>
            <a:endParaRPr lang="en-US" dirty="0"/>
          </a:p>
          <a:p>
            <a:pPr>
              <a:buFont typeface="Arial" panose="020B0604020202020204" pitchFamily="34" charset="0"/>
              <a:buChar char="•"/>
            </a:pPr>
            <a:r>
              <a:rPr lang="en-US" dirty="0"/>
              <a:t>Quarantine for 14 days before you arrive on our campuses.</a:t>
            </a:r>
          </a:p>
          <a:p>
            <a:pPr>
              <a:buFont typeface="Arial" panose="020B0604020202020204" pitchFamily="34" charset="0"/>
              <a:buChar char="•"/>
            </a:pPr>
            <a:r>
              <a:rPr lang="en-US" dirty="0"/>
              <a:t>Bring cloth face coverings. Wearing face coverings is </a:t>
            </a:r>
            <a:r>
              <a:rPr lang="en-US" dirty="0">
                <a:hlinkClick r:id="rId5"/>
              </a:rPr>
              <a:t>required at all times</a:t>
            </a:r>
            <a:r>
              <a:rPr lang="en-US" dirty="0"/>
              <a:t>, inside and outside on our campuses, unless you are alone. </a:t>
            </a:r>
          </a:p>
          <a:p>
            <a:pPr>
              <a:buFont typeface="Arial" panose="020B0604020202020204" pitchFamily="34" charset="0"/>
              <a:buChar char="•"/>
            </a:pPr>
            <a:r>
              <a:rPr lang="en-US" dirty="0"/>
              <a:t>Conduct a </a:t>
            </a:r>
            <a:r>
              <a:rPr lang="en-US" dirty="0">
                <a:hlinkClick r:id="rId6"/>
              </a:rPr>
              <a:t>daily self-screening</a:t>
            </a:r>
            <a:r>
              <a:rPr lang="en-US" dirty="0"/>
              <a:t> for symptoms related to COVID-19.</a:t>
            </a:r>
          </a:p>
          <a:p>
            <a:pPr>
              <a:buFont typeface="Arial" panose="020B0604020202020204" pitchFamily="34" charset="0"/>
              <a:buChar char="•"/>
            </a:pPr>
            <a:r>
              <a:rPr lang="en-US" dirty="0"/>
              <a:t>Practice social distancing and follow all guidelines on our campuses.</a:t>
            </a:r>
          </a:p>
          <a:p>
            <a:pPr>
              <a:buFont typeface="Arial" panose="020B0604020202020204" pitchFamily="34" charset="0"/>
              <a:buChar char="•"/>
            </a:pPr>
            <a:r>
              <a:rPr lang="en-US" dirty="0"/>
              <a:t>Use proper hand hygiene.</a:t>
            </a:r>
          </a:p>
          <a:p>
            <a:pPr>
              <a:buFont typeface="Arial" panose="020B0604020202020204" pitchFamily="34" charset="0"/>
              <a:buChar char="•"/>
            </a:pPr>
            <a:r>
              <a:rPr lang="en-US" dirty="0"/>
              <a:t>The university requests that all students who test positive for COVID-19 or who are identified as a close contact report in </a:t>
            </a:r>
            <a:r>
              <a:rPr lang="en-US" dirty="0">
                <a:hlinkClick r:id="rId7"/>
              </a:rPr>
              <a:t>Bobcat Trace</a:t>
            </a:r>
            <a:r>
              <a:rPr lang="en-US" dirty="0"/>
              <a:t>. </a:t>
            </a:r>
          </a:p>
          <a:p>
            <a:pPr>
              <a:buFont typeface="Arial" panose="020B0604020202020204" pitchFamily="34" charset="0"/>
              <a:buChar char="•"/>
            </a:pPr>
            <a:r>
              <a:rPr lang="en-US" dirty="0"/>
              <a:t>Review your current fall 2020 semester fall schedule and meet with your academic advisor as soon as possible if you have any concerns.</a:t>
            </a:r>
          </a:p>
          <a:p>
            <a:pPr>
              <a:buFont typeface="Arial" panose="020B0604020202020204" pitchFamily="34" charset="0"/>
              <a:buChar char="•"/>
            </a:pPr>
            <a:r>
              <a:rPr lang="en-US" dirty="0"/>
              <a:t>Be safe on and off campus</a:t>
            </a:r>
          </a:p>
          <a:p>
            <a:pPr>
              <a:buFont typeface="Arial" panose="020B0604020202020204" pitchFamily="34" charset="0"/>
              <a:buChar char="•"/>
            </a:pPr>
            <a:r>
              <a:rPr lang="en-US" dirty="0"/>
              <a:t>Take the </a:t>
            </a:r>
            <a:r>
              <a:rPr lang="en-US" dirty="0">
                <a:hlinkClick r:id="rId8"/>
              </a:rPr>
              <a:t>Bobcat Pledge</a:t>
            </a:r>
            <a:r>
              <a:rPr lang="en-US" dirty="0"/>
              <a:t>!</a:t>
            </a:r>
          </a:p>
          <a:p>
            <a:pPr marL="0" indent="0">
              <a:buNone/>
            </a:pPr>
            <a:endParaRPr lang="en-US" sz="1800" dirty="0"/>
          </a:p>
        </p:txBody>
      </p:sp>
      <p:sp>
        <p:nvSpPr>
          <p:cNvPr id="5" name="Slide Number Placeholder 4">
            <a:extLst>
              <a:ext uri="{FF2B5EF4-FFF2-40B4-BE49-F238E27FC236}">
                <a16:creationId xmlns:a16="http://schemas.microsoft.com/office/drawing/2014/main" id="{3185CD0D-258A-2C4F-B77B-151837923CB4}"/>
              </a:ext>
            </a:extLst>
          </p:cNvPr>
          <p:cNvSpPr>
            <a:spLocks noGrp="1"/>
          </p:cNvSpPr>
          <p:nvPr>
            <p:ph type="sldNum" sz="quarter" idx="10"/>
          </p:nvPr>
        </p:nvSpPr>
        <p:spPr/>
        <p:txBody>
          <a:bodyPr/>
          <a:lstStyle/>
          <a:p>
            <a:fld id="{1FAA210B-82E4-D740-A1D4-408CB6227599}" type="slidenum">
              <a:rPr lang="en-US" smtClean="0"/>
              <a:t>23</a:t>
            </a:fld>
            <a:endParaRPr lang="en-US"/>
          </a:p>
        </p:txBody>
      </p:sp>
    </p:spTree>
    <p:extLst>
      <p:ext uri="{BB962C8B-B14F-4D97-AF65-F5344CB8AC3E}">
        <p14:creationId xmlns:p14="http://schemas.microsoft.com/office/powerpoint/2010/main" val="18967979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7C7B7-A64C-E84F-ACFD-20C96F3E5007}"/>
              </a:ext>
            </a:extLst>
          </p:cNvPr>
          <p:cNvSpPr>
            <a:spLocks noGrp="1"/>
          </p:cNvSpPr>
          <p:nvPr>
            <p:ph type="title"/>
          </p:nvPr>
        </p:nvSpPr>
        <p:spPr>
          <a:xfrm>
            <a:off x="1600200" y="381000"/>
            <a:ext cx="7304926" cy="1143000"/>
          </a:xfrm>
        </p:spPr>
        <p:txBody>
          <a:bodyPr/>
          <a:lstStyle/>
          <a:p>
            <a:r>
              <a:rPr lang="en-US" dirty="0"/>
              <a:t>III. Course Planning and Implementation</a:t>
            </a:r>
          </a:p>
        </p:txBody>
      </p:sp>
      <p:sp>
        <p:nvSpPr>
          <p:cNvPr id="4" name="TextBox 3">
            <a:extLst>
              <a:ext uri="{FF2B5EF4-FFF2-40B4-BE49-F238E27FC236}">
                <a16:creationId xmlns:a16="http://schemas.microsoft.com/office/drawing/2014/main" id="{24B570B0-636A-A74C-8891-0368B03E0597}"/>
              </a:ext>
            </a:extLst>
          </p:cNvPr>
          <p:cNvSpPr txBox="1"/>
          <p:nvPr/>
        </p:nvSpPr>
        <p:spPr>
          <a:xfrm>
            <a:off x="1636160" y="1506876"/>
            <a:ext cx="5654112" cy="2308324"/>
          </a:xfrm>
          <a:prstGeom prst="rect">
            <a:avLst/>
          </a:prstGeom>
          <a:noFill/>
        </p:spPr>
        <p:txBody>
          <a:bodyPr wrap="none" rtlCol="0">
            <a:spAutoFit/>
          </a:bodyPr>
          <a:lstStyle/>
          <a:p>
            <a:pPr marL="285750" indent="-285750">
              <a:buFont typeface="Arial" panose="020B0604020202020204" pitchFamily="34" charset="0"/>
              <a:buChar char="•"/>
            </a:pPr>
            <a:r>
              <a:rPr lang="en-US" sz="1800" dirty="0"/>
              <a:t>Department and faculty preparation</a:t>
            </a:r>
          </a:p>
          <a:p>
            <a:pPr marL="285750" indent="-285750">
              <a:buFont typeface="Arial" panose="020B0604020202020204" pitchFamily="34" charset="0"/>
              <a:buChar char="•"/>
            </a:pPr>
            <a:r>
              <a:rPr lang="en-US" sz="1800" dirty="0"/>
              <a:t>Face-to-face course delivery</a:t>
            </a:r>
          </a:p>
          <a:p>
            <a:pPr marL="285750" indent="-285750">
              <a:buFont typeface="Arial" panose="020B0604020202020204" pitchFamily="34" charset="0"/>
              <a:buChar char="•"/>
            </a:pPr>
            <a:r>
              <a:rPr lang="en-US" sz="1800" dirty="0"/>
              <a:t>Classroom seating and attendance tracking</a:t>
            </a:r>
          </a:p>
          <a:p>
            <a:pPr marL="285750" indent="-285750">
              <a:buFont typeface="Arial" panose="020B0604020202020204" pitchFamily="34" charset="0"/>
              <a:buChar char="•"/>
            </a:pPr>
            <a:r>
              <a:rPr lang="en-US" sz="1800" dirty="0"/>
              <a:t>Online and hybrid course delivery</a:t>
            </a:r>
          </a:p>
          <a:p>
            <a:pPr marL="285750" indent="-285750">
              <a:buFont typeface="Arial" panose="020B0604020202020204" pitchFamily="34" charset="0"/>
              <a:buChar char="•"/>
            </a:pPr>
            <a:r>
              <a:rPr lang="en-US" sz="1800" dirty="0"/>
              <a:t>Course syllabi contents, including civility statement</a:t>
            </a:r>
          </a:p>
          <a:p>
            <a:pPr marL="285750" indent="-285750">
              <a:buFont typeface="Arial" panose="020B0604020202020204" pitchFamily="34" charset="0"/>
              <a:buChar char="•"/>
            </a:pPr>
            <a:r>
              <a:rPr lang="en-US" sz="1800" dirty="0"/>
              <a:t>Communicate with students before August 24</a:t>
            </a:r>
          </a:p>
          <a:p>
            <a:pPr marL="285750" indent="-285750">
              <a:buFont typeface="Arial" panose="020B0604020202020204" pitchFamily="34" charset="0"/>
              <a:buChar char="•"/>
            </a:pPr>
            <a:r>
              <a:rPr lang="en-US" sz="1800" dirty="0"/>
              <a:t>Webcams and microphones in classrooms</a:t>
            </a:r>
          </a:p>
          <a:p>
            <a:pPr marL="285750" indent="-285750">
              <a:buFont typeface="Arial" panose="020B0604020202020204" pitchFamily="34" charset="0"/>
              <a:buChar char="•"/>
            </a:pPr>
            <a:r>
              <a:rPr lang="en-US" sz="1800" dirty="0"/>
              <a:t>Classroom recordings</a:t>
            </a:r>
          </a:p>
        </p:txBody>
      </p:sp>
      <p:sp>
        <p:nvSpPr>
          <p:cNvPr id="5" name="Slide Number Placeholder 4">
            <a:extLst>
              <a:ext uri="{FF2B5EF4-FFF2-40B4-BE49-F238E27FC236}">
                <a16:creationId xmlns:a16="http://schemas.microsoft.com/office/drawing/2014/main" id="{710651FF-AAD4-DD42-A7D4-CD1B9B5A8F33}"/>
              </a:ext>
            </a:extLst>
          </p:cNvPr>
          <p:cNvSpPr>
            <a:spLocks noGrp="1"/>
          </p:cNvSpPr>
          <p:nvPr>
            <p:ph type="sldNum" sz="quarter" idx="10"/>
          </p:nvPr>
        </p:nvSpPr>
        <p:spPr/>
        <p:txBody>
          <a:bodyPr/>
          <a:lstStyle/>
          <a:p>
            <a:fld id="{1FAA210B-82E4-D740-A1D4-408CB6227599}" type="slidenum">
              <a:rPr lang="en-US" smtClean="0"/>
              <a:t>24</a:t>
            </a:fld>
            <a:endParaRPr lang="en-US"/>
          </a:p>
        </p:txBody>
      </p:sp>
    </p:spTree>
    <p:extLst>
      <p:ext uri="{BB962C8B-B14F-4D97-AF65-F5344CB8AC3E}">
        <p14:creationId xmlns:p14="http://schemas.microsoft.com/office/powerpoint/2010/main" val="10425034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CC9463E-81D7-024D-B010-F297C6687420}"/>
              </a:ext>
            </a:extLst>
          </p:cNvPr>
          <p:cNvSpPr>
            <a:spLocks noGrp="1"/>
          </p:cNvSpPr>
          <p:nvPr>
            <p:ph type="title"/>
          </p:nvPr>
        </p:nvSpPr>
        <p:spPr>
          <a:xfrm>
            <a:off x="1672974" y="29417"/>
            <a:ext cx="7238999" cy="1143000"/>
          </a:xfrm>
        </p:spPr>
        <p:txBody>
          <a:bodyPr/>
          <a:lstStyle/>
          <a:p>
            <a:r>
              <a:rPr lang="en-US" dirty="0"/>
              <a:t>Department and Faculty Preparation</a:t>
            </a:r>
          </a:p>
        </p:txBody>
      </p:sp>
      <p:sp>
        <p:nvSpPr>
          <p:cNvPr id="4" name="Text Placeholder 3">
            <a:extLst>
              <a:ext uri="{FF2B5EF4-FFF2-40B4-BE49-F238E27FC236}">
                <a16:creationId xmlns:a16="http://schemas.microsoft.com/office/drawing/2014/main" id="{E990A0CC-0C58-BF49-8E21-6F5E5857D284}"/>
              </a:ext>
            </a:extLst>
          </p:cNvPr>
          <p:cNvSpPr>
            <a:spLocks noGrp="1"/>
          </p:cNvSpPr>
          <p:nvPr>
            <p:ph type="body" sz="half" idx="2"/>
          </p:nvPr>
        </p:nvSpPr>
        <p:spPr>
          <a:xfrm>
            <a:off x="1901573" y="1207520"/>
            <a:ext cx="7010400" cy="4724400"/>
          </a:xfrm>
        </p:spPr>
        <p:txBody>
          <a:bodyPr/>
          <a:lstStyle/>
          <a:p>
            <a:pPr marL="285750" indent="-285750">
              <a:buBlip>
                <a:blip r:embed="rId2"/>
              </a:buBlip>
            </a:pPr>
            <a:r>
              <a:rPr lang="en-US" sz="1800" dirty="0"/>
              <a:t>Course syllabi include required information as indicated in the </a:t>
            </a:r>
            <a:r>
              <a:rPr lang="en-US" sz="1800" dirty="0">
                <a:hlinkClick r:id="rId3"/>
              </a:rPr>
              <a:t>Teaching and Research </a:t>
            </a:r>
            <a:r>
              <a:rPr lang="en-US" sz="1800" dirty="0"/>
              <a:t>part of the Roadmap to Return page (see slides # 30-31 for this information). </a:t>
            </a:r>
          </a:p>
          <a:p>
            <a:pPr marL="285750" indent="-285750">
              <a:buBlip>
                <a:blip r:embed="rId2"/>
              </a:buBlip>
            </a:pPr>
            <a:r>
              <a:rPr lang="en-US" sz="1800" dirty="0">
                <a:ea typeface="Calibri" panose="020F0502020204030204" pitchFamily="34" charset="0"/>
                <a:cs typeface="Calibri Light" panose="020F0302020204030204" pitchFamily="34" charset="0"/>
              </a:rPr>
              <a:t>All face-to-face and hybrid courses </a:t>
            </a:r>
            <a:r>
              <a:rPr lang="en-US" sz="1800" dirty="0"/>
              <a:t>should establish contingency plans for a swift and efficient transition to remote instruction should the </a:t>
            </a:r>
            <a:r>
              <a:rPr lang="en-US" sz="1800" dirty="0">
                <a:hlinkClick r:id="rId4"/>
              </a:rPr>
              <a:t>worst case scenario</a:t>
            </a:r>
            <a:r>
              <a:rPr lang="en-US" sz="1800" dirty="0"/>
              <a:t> unfold. </a:t>
            </a:r>
          </a:p>
          <a:p>
            <a:pPr marL="285750" indent="-285750">
              <a:buBlip>
                <a:blip r:embed="rId2"/>
              </a:buBlip>
            </a:pPr>
            <a:r>
              <a:rPr lang="en-US" sz="1800" dirty="0">
                <a:ea typeface="Calibri" panose="020F0502020204030204" pitchFamily="34" charset="0"/>
                <a:cs typeface="Calibri Light" panose="020F0302020204030204" pitchFamily="34" charset="0"/>
              </a:rPr>
              <a:t>Instructors must complete </a:t>
            </a:r>
            <a:r>
              <a:rPr lang="en-US" sz="1800" dirty="0">
                <a:ea typeface="Calibri" panose="020F0502020204030204" pitchFamily="34" charset="0"/>
                <a:cs typeface="Calibri Light" panose="020F0302020204030204" pitchFamily="34" charset="0"/>
                <a:hlinkClick r:id="rId5"/>
              </a:rPr>
              <a:t>online teaching certification </a:t>
            </a:r>
            <a:r>
              <a:rPr lang="en-US" sz="1800" dirty="0">
                <a:ea typeface="Calibri" panose="020F0502020204030204" pitchFamily="34" charset="0"/>
                <a:cs typeface="Calibri Light" panose="020F0302020204030204" pitchFamily="34" charset="0"/>
              </a:rPr>
              <a:t>or self-certification via the </a:t>
            </a:r>
            <a:r>
              <a:rPr lang="en-US" sz="1800" dirty="0"/>
              <a:t>Office of Distance and Extended Learning. </a:t>
            </a:r>
          </a:p>
          <a:p>
            <a:pPr marL="285750" indent="-285750">
              <a:buBlip>
                <a:blip r:embed="rId2"/>
              </a:buBlip>
            </a:pPr>
            <a:r>
              <a:rPr lang="en-US" sz="1800" dirty="0">
                <a:ea typeface="Calibri" panose="020F0502020204030204" pitchFamily="34" charset="0"/>
                <a:cs typeface="Calibri Light" panose="020F0302020204030204" pitchFamily="34" charset="0"/>
              </a:rPr>
              <a:t>Instructors must have class materials in Canvas in order to facilitate the 50% maximum density rule in the classroom, switch to fully remote instruction if necessary, or accommodate illnesses (e.g., syllabus, readings, assignments, lecture notes).</a:t>
            </a:r>
          </a:p>
          <a:p>
            <a:pPr marL="285750" indent="-285750">
              <a:buBlip>
                <a:blip r:embed="rId2"/>
              </a:buBlip>
            </a:pPr>
            <a:r>
              <a:rPr lang="en-US" sz="1800" dirty="0">
                <a:ea typeface="Calibri" panose="020F0502020204030204" pitchFamily="34" charset="0"/>
                <a:cs typeface="Calibri Light" panose="020F0302020204030204" pitchFamily="34" charset="0"/>
              </a:rPr>
              <a:t>Instructors must be prepared to work with students who need to quarantine, become ill, or have </a:t>
            </a:r>
            <a:r>
              <a:rPr lang="en-US" sz="1800" dirty="0">
                <a:ea typeface="Calibri" panose="020F0502020204030204" pitchFamily="34" charset="0"/>
                <a:cs typeface="Calibri Light" panose="020F0302020204030204" pitchFamily="34" charset="0"/>
                <a:hlinkClick r:id="rId6"/>
              </a:rPr>
              <a:t>academic modifications </a:t>
            </a:r>
            <a:r>
              <a:rPr lang="en-US" sz="1800" dirty="0">
                <a:ea typeface="Calibri" panose="020F0502020204030204" pitchFamily="34" charset="0"/>
                <a:cs typeface="Calibri Light" panose="020F0302020204030204" pitchFamily="34" charset="0"/>
              </a:rPr>
              <a:t>approved by the Office of Disability Services. </a:t>
            </a:r>
          </a:p>
          <a:p>
            <a:pPr marL="285750" indent="-285750">
              <a:buBlip>
                <a:blip r:embed="rId2"/>
              </a:buBlip>
            </a:pPr>
            <a:endParaRPr lang="en-US" sz="1800" dirty="0">
              <a:cs typeface="Calibri Light" panose="020F0302020204030204" pitchFamily="34" charset="0"/>
            </a:endParaRPr>
          </a:p>
          <a:p>
            <a:endParaRPr lang="en-US" dirty="0"/>
          </a:p>
        </p:txBody>
      </p:sp>
      <p:sp>
        <p:nvSpPr>
          <p:cNvPr id="5" name="Slide Number Placeholder 4">
            <a:extLst>
              <a:ext uri="{FF2B5EF4-FFF2-40B4-BE49-F238E27FC236}">
                <a16:creationId xmlns:a16="http://schemas.microsoft.com/office/drawing/2014/main" id="{99162239-5B54-7D40-859F-E8E5D0F3C426}"/>
              </a:ext>
            </a:extLst>
          </p:cNvPr>
          <p:cNvSpPr>
            <a:spLocks noGrp="1"/>
          </p:cNvSpPr>
          <p:nvPr>
            <p:ph type="sldNum" sz="quarter" idx="10"/>
          </p:nvPr>
        </p:nvSpPr>
        <p:spPr/>
        <p:txBody>
          <a:bodyPr/>
          <a:lstStyle/>
          <a:p>
            <a:fld id="{1FAA210B-82E4-D740-A1D4-408CB6227599}" type="slidenum">
              <a:rPr lang="en-US" smtClean="0"/>
              <a:t>25</a:t>
            </a:fld>
            <a:endParaRPr lang="en-US"/>
          </a:p>
        </p:txBody>
      </p:sp>
    </p:spTree>
    <p:extLst>
      <p:ext uri="{BB962C8B-B14F-4D97-AF65-F5344CB8AC3E}">
        <p14:creationId xmlns:p14="http://schemas.microsoft.com/office/powerpoint/2010/main" val="15827076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CC9463E-81D7-024D-B010-F297C6687420}"/>
              </a:ext>
            </a:extLst>
          </p:cNvPr>
          <p:cNvSpPr>
            <a:spLocks noGrp="1"/>
          </p:cNvSpPr>
          <p:nvPr>
            <p:ph type="title"/>
          </p:nvPr>
        </p:nvSpPr>
        <p:spPr>
          <a:xfrm>
            <a:off x="1672974" y="29417"/>
            <a:ext cx="7238999" cy="1143000"/>
          </a:xfrm>
        </p:spPr>
        <p:txBody>
          <a:bodyPr/>
          <a:lstStyle/>
          <a:p>
            <a:r>
              <a:rPr lang="en-US" dirty="0"/>
              <a:t>Department and Faculty Preparation, continued</a:t>
            </a:r>
          </a:p>
        </p:txBody>
      </p:sp>
      <p:sp>
        <p:nvSpPr>
          <p:cNvPr id="4" name="Text Placeholder 3">
            <a:extLst>
              <a:ext uri="{FF2B5EF4-FFF2-40B4-BE49-F238E27FC236}">
                <a16:creationId xmlns:a16="http://schemas.microsoft.com/office/drawing/2014/main" id="{E990A0CC-0C58-BF49-8E21-6F5E5857D284}"/>
              </a:ext>
            </a:extLst>
          </p:cNvPr>
          <p:cNvSpPr>
            <a:spLocks noGrp="1"/>
          </p:cNvSpPr>
          <p:nvPr>
            <p:ph type="body" sz="half" idx="2"/>
          </p:nvPr>
        </p:nvSpPr>
        <p:spPr>
          <a:xfrm>
            <a:off x="1881879" y="1295400"/>
            <a:ext cx="7030094" cy="4724400"/>
          </a:xfrm>
        </p:spPr>
        <p:txBody>
          <a:bodyPr/>
          <a:lstStyle/>
          <a:p>
            <a:pPr marL="285750" indent="-285750">
              <a:buBlip>
                <a:blip r:embed="rId2"/>
              </a:buBlip>
            </a:pPr>
            <a:r>
              <a:rPr lang="en-US" sz="1800" dirty="0"/>
              <a:t>Departments/schools are responsible for ensuring continuity of instruction. Departments may request stipends from the Office of the Provost for instructors who assume extended instructional duties for others.</a:t>
            </a:r>
          </a:p>
          <a:p>
            <a:pPr marL="285750" indent="-285750">
              <a:buBlip>
                <a:blip r:embed="rId2"/>
              </a:buBlip>
            </a:pPr>
            <a:r>
              <a:rPr lang="en-US" sz="1800" dirty="0"/>
              <a:t>In all courses, instructors initiate regular, frequent, and substantive interaction with students. Section 05 of </a:t>
            </a:r>
            <a:r>
              <a:rPr lang="en-US" sz="1800" dirty="0">
                <a:hlinkClick r:id="rId3"/>
              </a:rPr>
              <a:t>AA/PPS 02.01.30, Distance Education Courses and Programs</a:t>
            </a:r>
            <a:r>
              <a:rPr lang="en-US" sz="1800" dirty="0"/>
              <a:t>, provides guidance on interaction expected by students and required by regulatory and accreditation standards.</a:t>
            </a:r>
          </a:p>
          <a:p>
            <a:pPr marL="285750" indent="-285750">
              <a:buBlip>
                <a:blip r:embed="rId2"/>
              </a:buBlip>
            </a:pPr>
            <a:r>
              <a:rPr lang="en-US" sz="1800" dirty="0">
                <a:ea typeface="Calibri" panose="020F0502020204030204" pitchFamily="34" charset="0"/>
                <a:cs typeface="Calibri Light" panose="020F0302020204030204" pitchFamily="34" charset="0"/>
              </a:rPr>
              <a:t>Instructors are </a:t>
            </a:r>
            <a:r>
              <a:rPr lang="en-US" sz="1800" u="sng" dirty="0">
                <a:ea typeface="Calibri" panose="020F0502020204030204" pitchFamily="34" charset="0"/>
                <a:cs typeface="Calibri Light" panose="020F0302020204030204" pitchFamily="34" charset="0"/>
              </a:rPr>
              <a:t>not</a:t>
            </a:r>
            <a:r>
              <a:rPr lang="en-US" sz="1800" dirty="0">
                <a:ea typeface="Calibri" panose="020F0502020204030204" pitchFamily="34" charset="0"/>
                <a:cs typeface="Calibri Light" panose="020F0302020204030204" pitchFamily="34" charset="0"/>
              </a:rPr>
              <a:t> required to implement both face-to-face and online options for classes designated as face-to-face. Undergraduate students may be referred to their </a:t>
            </a:r>
            <a:r>
              <a:rPr lang="en-US" sz="1800" dirty="0">
                <a:ea typeface="Calibri" panose="020F0502020204030204" pitchFamily="34" charset="0"/>
                <a:cs typeface="Calibri Light" panose="020F0302020204030204" pitchFamily="34" charset="0"/>
                <a:hlinkClick r:id="rId4"/>
              </a:rPr>
              <a:t>academic advising center </a:t>
            </a:r>
            <a:r>
              <a:rPr lang="en-US" sz="1800" dirty="0">
                <a:ea typeface="Calibri" panose="020F0502020204030204" pitchFamily="34" charset="0"/>
                <a:cs typeface="Calibri Light" panose="020F0302020204030204" pitchFamily="34" charset="0"/>
              </a:rPr>
              <a:t>for alternative courses. Graduate students may work with their graduate advisors on alternative courses. </a:t>
            </a:r>
          </a:p>
          <a:p>
            <a:pPr marL="285750" indent="-285750">
              <a:buBlip>
                <a:blip r:embed="rId2"/>
              </a:buBlip>
            </a:pPr>
            <a:r>
              <a:rPr lang="en-US" sz="1800" dirty="0">
                <a:ea typeface="Calibri" panose="020F0502020204030204" pitchFamily="34" charset="0"/>
                <a:cs typeface="Calibri Light" panose="020F0302020204030204" pitchFamily="34" charset="0"/>
              </a:rPr>
              <a:t>The instructional modality listed on the official schedule of classes in </a:t>
            </a:r>
            <a:r>
              <a:rPr lang="en-US" sz="1800" dirty="0" err="1">
                <a:ea typeface="Calibri" panose="020F0502020204030204" pitchFamily="34" charset="0"/>
                <a:cs typeface="Calibri Light" panose="020F0302020204030204" pitchFamily="34" charset="0"/>
                <a:hlinkClick r:id="rId5"/>
              </a:rPr>
              <a:t>Catsweb</a:t>
            </a:r>
            <a:r>
              <a:rPr lang="en-US" sz="1800" dirty="0">
                <a:ea typeface="Calibri" panose="020F0502020204030204" pitchFamily="34" charset="0"/>
                <a:cs typeface="Calibri Light" panose="020F0302020204030204" pitchFamily="34" charset="0"/>
              </a:rPr>
              <a:t> must be aligned with the course syllabi and implementation plans. </a:t>
            </a:r>
          </a:p>
          <a:p>
            <a:endParaRPr lang="en-US" sz="1800" dirty="0">
              <a:ea typeface="Calibri" panose="020F0502020204030204" pitchFamily="34" charset="0"/>
              <a:cs typeface="Calibri Light" panose="020F0302020204030204" pitchFamily="34" charset="0"/>
            </a:endParaRPr>
          </a:p>
          <a:p>
            <a:endParaRPr lang="en-US" sz="1800" dirty="0">
              <a:cs typeface="Calibri Light" panose="020F0302020204030204" pitchFamily="34" charset="0"/>
            </a:endParaRPr>
          </a:p>
          <a:p>
            <a:endParaRPr lang="en-US" dirty="0"/>
          </a:p>
        </p:txBody>
      </p:sp>
      <p:sp>
        <p:nvSpPr>
          <p:cNvPr id="5" name="Slide Number Placeholder 4">
            <a:extLst>
              <a:ext uri="{FF2B5EF4-FFF2-40B4-BE49-F238E27FC236}">
                <a16:creationId xmlns:a16="http://schemas.microsoft.com/office/drawing/2014/main" id="{EDC2E266-84AB-3446-AF43-C2145A6C714F}"/>
              </a:ext>
            </a:extLst>
          </p:cNvPr>
          <p:cNvSpPr>
            <a:spLocks noGrp="1"/>
          </p:cNvSpPr>
          <p:nvPr>
            <p:ph type="sldNum" sz="quarter" idx="10"/>
          </p:nvPr>
        </p:nvSpPr>
        <p:spPr/>
        <p:txBody>
          <a:bodyPr/>
          <a:lstStyle/>
          <a:p>
            <a:fld id="{1FAA210B-82E4-D740-A1D4-408CB6227599}" type="slidenum">
              <a:rPr lang="en-US" smtClean="0"/>
              <a:t>26</a:t>
            </a:fld>
            <a:endParaRPr lang="en-US"/>
          </a:p>
        </p:txBody>
      </p:sp>
    </p:spTree>
    <p:extLst>
      <p:ext uri="{BB962C8B-B14F-4D97-AF65-F5344CB8AC3E}">
        <p14:creationId xmlns:p14="http://schemas.microsoft.com/office/powerpoint/2010/main" val="14029948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F0B1B-8B05-6442-8226-96972CC0D62D}"/>
              </a:ext>
            </a:extLst>
          </p:cNvPr>
          <p:cNvSpPr>
            <a:spLocks noGrp="1"/>
          </p:cNvSpPr>
          <p:nvPr>
            <p:ph type="title"/>
          </p:nvPr>
        </p:nvSpPr>
        <p:spPr>
          <a:xfrm>
            <a:off x="1633591" y="41345"/>
            <a:ext cx="7391400" cy="1143000"/>
          </a:xfrm>
        </p:spPr>
        <p:txBody>
          <a:bodyPr/>
          <a:lstStyle/>
          <a:p>
            <a:r>
              <a:rPr lang="en-US" dirty="0"/>
              <a:t>Face-to-Face Course Delivery</a:t>
            </a:r>
          </a:p>
        </p:txBody>
      </p:sp>
      <p:sp>
        <p:nvSpPr>
          <p:cNvPr id="6" name="TextBox 5">
            <a:extLst>
              <a:ext uri="{FF2B5EF4-FFF2-40B4-BE49-F238E27FC236}">
                <a16:creationId xmlns:a16="http://schemas.microsoft.com/office/drawing/2014/main" id="{90727FE0-D664-764D-912D-ADF622F60D23}"/>
              </a:ext>
            </a:extLst>
          </p:cNvPr>
          <p:cNvSpPr txBox="1"/>
          <p:nvPr/>
        </p:nvSpPr>
        <p:spPr>
          <a:xfrm>
            <a:off x="1633591" y="1066800"/>
            <a:ext cx="7205609" cy="5632311"/>
          </a:xfrm>
          <a:prstGeom prst="rect">
            <a:avLst/>
          </a:prstGeom>
          <a:noFill/>
        </p:spPr>
        <p:txBody>
          <a:bodyPr wrap="square" rtlCol="0">
            <a:spAutoFit/>
          </a:bodyPr>
          <a:lstStyle/>
          <a:p>
            <a:pPr marL="342900" indent="-342900">
              <a:buBlip>
                <a:blip r:embed="rId2"/>
              </a:buBlip>
            </a:pPr>
            <a:r>
              <a:rPr lang="en-US" sz="1800" dirty="0">
                <a:latin typeface="+mn-lt"/>
              </a:rPr>
              <a:t>The number of occupants in a classroom at the same time is limited to 50% of the rated maximum. </a:t>
            </a:r>
          </a:p>
          <a:p>
            <a:pPr marL="342900" indent="-342900">
              <a:buBlip>
                <a:blip r:embed="rId2"/>
              </a:buBlip>
            </a:pPr>
            <a:r>
              <a:rPr lang="en-US" sz="1800" dirty="0">
                <a:latin typeface="+mn-lt"/>
              </a:rPr>
              <a:t>Before finalizing course syllabi, faculty teaching courses with face-to-face meetings must compare student enrollment to the maximum occupancy/capacity of the assigned classroom. Classroom capacities are available from department and school personnel. </a:t>
            </a:r>
          </a:p>
          <a:p>
            <a:pPr marL="342900" indent="-342900">
              <a:buBlip>
                <a:blip r:embed="rId2"/>
              </a:buBlip>
            </a:pPr>
            <a:r>
              <a:rPr lang="en-US" sz="1800" dirty="0">
                <a:latin typeface="+mn-lt"/>
                <a:cs typeface="Arial" panose="020B0604020202020204" pitchFamily="34" charset="0"/>
              </a:rPr>
              <a:t>Courses with face-to-face meetings may be delivered normally when the student enrollment is no more than 50% of the room’s rated maximum capacity (i.e., traditional face-to-face). </a:t>
            </a:r>
          </a:p>
          <a:p>
            <a:pPr marL="342900" indent="-342900">
              <a:buBlip>
                <a:blip r:embed="rId2"/>
              </a:buBlip>
            </a:pPr>
            <a:r>
              <a:rPr lang="en-US" sz="1800" dirty="0">
                <a:latin typeface="+mn-lt"/>
              </a:rPr>
              <a:t>If enrollment is more than 50% of the classroom maximum capacity, the course will be taught so that some students attend in-person a portion of the time and participate remotely a portion of the time (i.e., flexible face-to-face).</a:t>
            </a:r>
          </a:p>
          <a:p>
            <a:pPr marL="342900" indent="-342900">
              <a:buBlip>
                <a:blip r:embed="rId2"/>
              </a:buBlip>
            </a:pPr>
            <a:r>
              <a:rPr lang="en-US" sz="1800" dirty="0">
                <a:latin typeface="+mn-lt"/>
              </a:rPr>
              <a:t>Hybrid courses, where students meet less frequently face-to-face, are also subject to the 50% classroom maximum capacity for in-person exams and activities. </a:t>
            </a:r>
          </a:p>
          <a:p>
            <a:pPr marL="342900" indent="-342900">
              <a:buBlip>
                <a:blip r:embed="rId2"/>
              </a:buBlip>
            </a:pPr>
            <a:r>
              <a:rPr lang="en-US" sz="1800" dirty="0">
                <a:latin typeface="+mn-lt"/>
              </a:rPr>
              <a:t>Visit the "Instructional Delivery &amp; Classroom Capacity" section in the </a:t>
            </a:r>
            <a:r>
              <a:rPr lang="en-US" sz="1800" dirty="0">
                <a:latin typeface="+mn-lt"/>
                <a:hlinkClick r:id="rId3"/>
              </a:rPr>
              <a:t>Physical Distancing Measures page. </a:t>
            </a:r>
            <a:endParaRPr lang="en-US" sz="1800" dirty="0">
              <a:latin typeface="+mn-lt"/>
            </a:endParaRPr>
          </a:p>
          <a:p>
            <a:pPr marL="342900" indent="-342900">
              <a:buBlip>
                <a:blip r:embed="rId2"/>
              </a:buBlip>
            </a:pPr>
            <a:endParaRPr lang="en-US" sz="1800" dirty="0"/>
          </a:p>
        </p:txBody>
      </p:sp>
      <p:sp>
        <p:nvSpPr>
          <p:cNvPr id="4" name="Slide Number Placeholder 3">
            <a:extLst>
              <a:ext uri="{FF2B5EF4-FFF2-40B4-BE49-F238E27FC236}">
                <a16:creationId xmlns:a16="http://schemas.microsoft.com/office/drawing/2014/main" id="{0C044F48-D9F3-0F46-915F-3C399A1896C4}"/>
              </a:ext>
            </a:extLst>
          </p:cNvPr>
          <p:cNvSpPr>
            <a:spLocks noGrp="1"/>
          </p:cNvSpPr>
          <p:nvPr>
            <p:ph type="sldNum" sz="quarter" idx="10"/>
          </p:nvPr>
        </p:nvSpPr>
        <p:spPr/>
        <p:txBody>
          <a:bodyPr/>
          <a:lstStyle/>
          <a:p>
            <a:fld id="{1FAA210B-82E4-D740-A1D4-408CB6227599}" type="slidenum">
              <a:rPr lang="en-US" smtClean="0"/>
              <a:t>27</a:t>
            </a:fld>
            <a:endParaRPr lang="en-US"/>
          </a:p>
        </p:txBody>
      </p:sp>
    </p:spTree>
    <p:extLst>
      <p:ext uri="{BB962C8B-B14F-4D97-AF65-F5344CB8AC3E}">
        <p14:creationId xmlns:p14="http://schemas.microsoft.com/office/powerpoint/2010/main" val="17878610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03508-1174-4745-81D9-928A374E937F}"/>
              </a:ext>
            </a:extLst>
          </p:cNvPr>
          <p:cNvSpPr>
            <a:spLocks noGrp="1"/>
          </p:cNvSpPr>
          <p:nvPr>
            <p:ph type="title"/>
          </p:nvPr>
        </p:nvSpPr>
        <p:spPr>
          <a:xfrm>
            <a:off x="2101065" y="64943"/>
            <a:ext cx="6575569" cy="1143000"/>
          </a:xfrm>
        </p:spPr>
        <p:txBody>
          <a:bodyPr/>
          <a:lstStyle/>
          <a:p>
            <a:r>
              <a:rPr lang="en-US" dirty="0"/>
              <a:t>Classroom Seating, Attendance Tracking, and Flow</a:t>
            </a:r>
          </a:p>
        </p:txBody>
      </p:sp>
      <p:sp>
        <p:nvSpPr>
          <p:cNvPr id="4" name="Content Placeholder 3">
            <a:extLst>
              <a:ext uri="{FF2B5EF4-FFF2-40B4-BE49-F238E27FC236}">
                <a16:creationId xmlns:a16="http://schemas.microsoft.com/office/drawing/2014/main" id="{6E8C3035-4F3B-C040-8775-571F2F110703}"/>
              </a:ext>
            </a:extLst>
          </p:cNvPr>
          <p:cNvSpPr>
            <a:spLocks noGrp="1"/>
          </p:cNvSpPr>
          <p:nvPr>
            <p:ph idx="1"/>
          </p:nvPr>
        </p:nvSpPr>
        <p:spPr>
          <a:xfrm>
            <a:off x="1818634" y="1384981"/>
            <a:ext cx="6858000" cy="4724400"/>
          </a:xfrm>
        </p:spPr>
        <p:txBody>
          <a:bodyPr/>
          <a:lstStyle/>
          <a:p>
            <a:pPr>
              <a:buBlip>
                <a:blip r:embed="rId2"/>
              </a:buBlip>
            </a:pPr>
            <a:r>
              <a:rPr lang="en-US" sz="1800" dirty="0"/>
              <a:t>Assigned seats and attendance tracking must be used in all classroom learning spaces to benefit contact tracing should a positive COVID-19 case emerge </a:t>
            </a:r>
          </a:p>
          <a:p>
            <a:pPr>
              <a:buBlip>
                <a:blip r:embed="rId2"/>
              </a:buBlip>
            </a:pPr>
            <a:r>
              <a:rPr lang="en-US" sz="1800" dirty="0"/>
              <a:t>Students are required to sit with empty seats or space between one another and wear face coverings. </a:t>
            </a:r>
          </a:p>
          <a:p>
            <a:pPr>
              <a:buBlip>
                <a:blip r:embed="rId2"/>
              </a:buBlip>
            </a:pPr>
            <a:r>
              <a:rPr lang="en-US" sz="1800" dirty="0"/>
              <a:t>Faculty should dismiss the class one row at a time starting with the row closest to the door to avoid crowding or jostling. </a:t>
            </a:r>
          </a:p>
          <a:p>
            <a:pPr>
              <a:buBlip>
                <a:blip r:embed="rId2"/>
              </a:buBlip>
            </a:pPr>
            <a:r>
              <a:rPr lang="en-US" sz="1800" dirty="0"/>
              <a:t>If a classroom has two doors, establish one as the entrance only and one as the exit only. </a:t>
            </a:r>
          </a:p>
          <a:p>
            <a:pPr>
              <a:buBlip>
                <a:blip r:embed="rId2"/>
              </a:buBlip>
            </a:pPr>
            <a:r>
              <a:rPr lang="en-US" sz="1800" dirty="0"/>
              <a:t>Begin and end class on time to maximize time between occupied class space.</a:t>
            </a:r>
          </a:p>
        </p:txBody>
      </p:sp>
      <p:sp>
        <p:nvSpPr>
          <p:cNvPr id="5" name="Slide Number Placeholder 4">
            <a:extLst>
              <a:ext uri="{FF2B5EF4-FFF2-40B4-BE49-F238E27FC236}">
                <a16:creationId xmlns:a16="http://schemas.microsoft.com/office/drawing/2014/main" id="{7C1B0D0F-9233-E34E-8972-6E22F766CD11}"/>
              </a:ext>
            </a:extLst>
          </p:cNvPr>
          <p:cNvSpPr>
            <a:spLocks noGrp="1"/>
          </p:cNvSpPr>
          <p:nvPr>
            <p:ph type="sldNum" sz="quarter" idx="10"/>
          </p:nvPr>
        </p:nvSpPr>
        <p:spPr/>
        <p:txBody>
          <a:bodyPr/>
          <a:lstStyle/>
          <a:p>
            <a:fld id="{1FAA210B-82E4-D740-A1D4-408CB6227599}" type="slidenum">
              <a:rPr lang="en-US" smtClean="0"/>
              <a:t>28</a:t>
            </a:fld>
            <a:endParaRPr lang="en-US"/>
          </a:p>
        </p:txBody>
      </p:sp>
    </p:spTree>
    <p:extLst>
      <p:ext uri="{BB962C8B-B14F-4D97-AF65-F5344CB8AC3E}">
        <p14:creationId xmlns:p14="http://schemas.microsoft.com/office/powerpoint/2010/main" val="32319590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9C257-3315-2C47-9BF2-1E5C808FB1B4}"/>
              </a:ext>
            </a:extLst>
          </p:cNvPr>
          <p:cNvSpPr>
            <a:spLocks noGrp="1"/>
          </p:cNvSpPr>
          <p:nvPr>
            <p:ph type="title"/>
          </p:nvPr>
        </p:nvSpPr>
        <p:spPr>
          <a:xfrm>
            <a:off x="1750031" y="152400"/>
            <a:ext cx="6858000" cy="1143000"/>
          </a:xfrm>
        </p:spPr>
        <p:txBody>
          <a:bodyPr/>
          <a:lstStyle/>
          <a:p>
            <a:r>
              <a:rPr lang="en-US" dirty="0"/>
              <a:t>Online and Hybrid Course Delivery</a:t>
            </a:r>
          </a:p>
        </p:txBody>
      </p:sp>
      <p:sp>
        <p:nvSpPr>
          <p:cNvPr id="4" name="Content Placeholder 3">
            <a:extLst>
              <a:ext uri="{FF2B5EF4-FFF2-40B4-BE49-F238E27FC236}">
                <a16:creationId xmlns:a16="http://schemas.microsoft.com/office/drawing/2014/main" id="{54BBC051-31DF-6748-9C04-2EEB466B798E}"/>
              </a:ext>
            </a:extLst>
          </p:cNvPr>
          <p:cNvSpPr>
            <a:spLocks noGrp="1"/>
          </p:cNvSpPr>
          <p:nvPr>
            <p:ph idx="1"/>
          </p:nvPr>
        </p:nvSpPr>
        <p:spPr>
          <a:xfrm>
            <a:off x="1750031" y="1066800"/>
            <a:ext cx="7053209" cy="5257800"/>
          </a:xfrm>
        </p:spPr>
        <p:txBody>
          <a:bodyPr/>
          <a:lstStyle/>
          <a:p>
            <a:pPr marL="0" indent="0">
              <a:buNone/>
            </a:pPr>
            <a:endParaRPr lang="en-US" dirty="0"/>
          </a:p>
          <a:p>
            <a:pPr>
              <a:buBlip>
                <a:blip r:embed="rId2"/>
              </a:buBlip>
            </a:pPr>
            <a:r>
              <a:rPr lang="en-US" sz="1800" dirty="0"/>
              <a:t>In the course syllabus and prior to the first class day, students should be advised of technology or software to participate in the class and how to access this technology or software and get support from </a:t>
            </a:r>
            <a:r>
              <a:rPr lang="en-US" sz="1800" u="sng" dirty="0">
                <a:hlinkClick r:id="rId3" tooltip="https://itac.txstate.edu/"/>
              </a:rPr>
              <a:t>ITAC</a:t>
            </a:r>
            <a:r>
              <a:rPr lang="en-US" sz="1800" dirty="0"/>
              <a:t>. This includes technical information and protocol for online testing. </a:t>
            </a:r>
            <a:endParaRPr lang="en-US" sz="1800" dirty="0">
              <a:latin typeface="Arial" panose="020B0604020202020204" pitchFamily="34" charset="0"/>
              <a:ea typeface="Calibri" panose="020F0502020204030204" pitchFamily="34" charset="0"/>
              <a:cs typeface="Arial" panose="020B0604020202020204" pitchFamily="34" charset="0"/>
            </a:endParaRPr>
          </a:p>
          <a:p>
            <a:pPr>
              <a:buBlip>
                <a:blip r:embed="rId2"/>
              </a:buBlip>
            </a:pPr>
            <a:r>
              <a:rPr lang="en-US" sz="1800" dirty="0"/>
              <a:t>Arranged (ARR) online courses do not have a scheduled meeting timeframe and will set final exam access periods that allow for participation by students. Talk with students on the first day of class about setting final exam periods in December 2020. Online courses with a scheduled meeting pattern in </a:t>
            </a:r>
            <a:r>
              <a:rPr lang="en-US" sz="1800" dirty="0" err="1"/>
              <a:t>Catsweb</a:t>
            </a:r>
            <a:r>
              <a:rPr lang="en-US" sz="1800" dirty="0"/>
              <a:t> will follow the university’s</a:t>
            </a:r>
            <a:r>
              <a:rPr lang="en-US" sz="1800" dirty="0">
                <a:hlinkClick r:id="rId4"/>
              </a:rPr>
              <a:t> final exam schedule</a:t>
            </a:r>
            <a:r>
              <a:rPr lang="en-US" sz="1800" dirty="0"/>
              <a:t>. </a:t>
            </a:r>
          </a:p>
          <a:p>
            <a:pPr>
              <a:buBlip>
                <a:blip r:embed="rId2"/>
              </a:buBlip>
            </a:pPr>
            <a:r>
              <a:rPr lang="en-US" sz="1800" dirty="0"/>
              <a:t>Instructors initiate regular, frequent, and substantive interaction with students. Section 05 of </a:t>
            </a:r>
            <a:r>
              <a:rPr lang="en-US" sz="1800" dirty="0">
                <a:hlinkClick r:id="rId5"/>
              </a:rPr>
              <a:t>AA/PPS 02.01.30, Distance Education Courses and Programs</a:t>
            </a:r>
            <a:r>
              <a:rPr lang="en-US" sz="1800" dirty="0"/>
              <a:t> provides guidance on the interaction expected by students and required by regulatory and accreditation standards.</a:t>
            </a:r>
          </a:p>
          <a:p>
            <a:pPr>
              <a:buBlip>
                <a:blip r:embed="rId2"/>
              </a:buBlip>
            </a:pPr>
            <a:r>
              <a:rPr lang="en-US" sz="1800" dirty="0"/>
              <a:t>Refer students to </a:t>
            </a:r>
            <a:r>
              <a:rPr lang="en-US" sz="1800" dirty="0">
                <a:hlinkClick r:id="rId6"/>
              </a:rPr>
              <a:t>guidance</a:t>
            </a:r>
            <a:r>
              <a:rPr lang="en-US" sz="1800" dirty="0"/>
              <a:t> on succeeding in online courses (see section, Technology and Tips for Succeeding….).</a:t>
            </a:r>
          </a:p>
          <a:p>
            <a:pPr>
              <a:buBlip>
                <a:blip r:embed="rId2"/>
              </a:buBlip>
            </a:pPr>
            <a:endParaRPr lang="en-US" sz="1800" dirty="0"/>
          </a:p>
          <a:p>
            <a:endParaRPr lang="en-US" dirty="0"/>
          </a:p>
        </p:txBody>
      </p:sp>
      <p:sp>
        <p:nvSpPr>
          <p:cNvPr id="5" name="Slide Number Placeholder 4">
            <a:extLst>
              <a:ext uri="{FF2B5EF4-FFF2-40B4-BE49-F238E27FC236}">
                <a16:creationId xmlns:a16="http://schemas.microsoft.com/office/drawing/2014/main" id="{4BCE4F0F-6E10-4D41-AE97-3E3183760857}"/>
              </a:ext>
            </a:extLst>
          </p:cNvPr>
          <p:cNvSpPr>
            <a:spLocks noGrp="1"/>
          </p:cNvSpPr>
          <p:nvPr>
            <p:ph type="sldNum" sz="quarter" idx="10"/>
          </p:nvPr>
        </p:nvSpPr>
        <p:spPr/>
        <p:txBody>
          <a:bodyPr/>
          <a:lstStyle/>
          <a:p>
            <a:fld id="{1FAA210B-82E4-D740-A1D4-408CB6227599}" type="slidenum">
              <a:rPr lang="en-US" smtClean="0"/>
              <a:t>29</a:t>
            </a:fld>
            <a:endParaRPr lang="en-US"/>
          </a:p>
        </p:txBody>
      </p:sp>
    </p:spTree>
    <p:extLst>
      <p:ext uri="{BB962C8B-B14F-4D97-AF65-F5344CB8AC3E}">
        <p14:creationId xmlns:p14="http://schemas.microsoft.com/office/powerpoint/2010/main" val="9371400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C8B9B-B0F2-434A-9F58-6604F52F2A15}"/>
              </a:ext>
            </a:extLst>
          </p:cNvPr>
          <p:cNvSpPr>
            <a:spLocks noGrp="1"/>
          </p:cNvSpPr>
          <p:nvPr>
            <p:ph type="title"/>
          </p:nvPr>
        </p:nvSpPr>
        <p:spPr>
          <a:xfrm>
            <a:off x="1723382" y="46155"/>
            <a:ext cx="7391400" cy="1143000"/>
          </a:xfrm>
        </p:spPr>
        <p:txBody>
          <a:bodyPr/>
          <a:lstStyle/>
          <a:p>
            <a:r>
              <a:rPr lang="en-US" dirty="0"/>
              <a:t>Course Syllabi Contents</a:t>
            </a:r>
          </a:p>
        </p:txBody>
      </p:sp>
      <p:sp>
        <p:nvSpPr>
          <p:cNvPr id="4" name="Content Placeholder 3">
            <a:extLst>
              <a:ext uri="{FF2B5EF4-FFF2-40B4-BE49-F238E27FC236}">
                <a16:creationId xmlns:a16="http://schemas.microsoft.com/office/drawing/2014/main" id="{99B421C0-95AB-8B48-A192-0FBA517F916B}"/>
              </a:ext>
            </a:extLst>
          </p:cNvPr>
          <p:cNvSpPr>
            <a:spLocks noGrp="1"/>
          </p:cNvSpPr>
          <p:nvPr>
            <p:ph idx="1"/>
          </p:nvPr>
        </p:nvSpPr>
        <p:spPr>
          <a:xfrm>
            <a:off x="1723382" y="977058"/>
            <a:ext cx="7192018" cy="5486400"/>
          </a:xfrm>
        </p:spPr>
        <p:txBody>
          <a:bodyPr/>
          <a:lstStyle/>
          <a:p>
            <a:pPr lvl="0">
              <a:spcBef>
                <a:spcPts val="0"/>
              </a:spcBef>
              <a:spcAft>
                <a:spcPts val="0"/>
              </a:spcAft>
              <a:buSzPct val="100000"/>
              <a:buBlip>
                <a:blip r:embed="rId2"/>
              </a:buBlip>
              <a:tabLst>
                <a:tab pos="685800" algn="l"/>
              </a:tabLst>
            </a:pPr>
            <a:r>
              <a:rPr lang="en-US" sz="1800" dirty="0"/>
              <a:t>Address the mode of class delivery, access to class materials, examination procedures, and other instructional strategies. </a:t>
            </a:r>
            <a:endParaRPr lang="en-US" sz="1800" dirty="0">
              <a:latin typeface="Arial" panose="020B0604020202020204" pitchFamily="34" charset="0"/>
              <a:ea typeface="Times New Roman" panose="02020603050405020304" pitchFamily="18" charset="0"/>
              <a:cs typeface="Arial" panose="020B0604020202020204" pitchFamily="34" charset="0"/>
            </a:endParaRPr>
          </a:p>
          <a:p>
            <a:pPr>
              <a:spcBef>
                <a:spcPts val="0"/>
              </a:spcBef>
              <a:spcAft>
                <a:spcPts val="0"/>
              </a:spcAft>
              <a:buSzPct val="100000"/>
              <a:buBlip>
                <a:blip r:embed="rId2"/>
              </a:buBlip>
              <a:tabLst>
                <a:tab pos="685800" algn="l"/>
              </a:tabLst>
            </a:pPr>
            <a:r>
              <a:rPr lang="en-US" sz="1800" dirty="0">
                <a:latin typeface="Arial" panose="020B0604020202020204" pitchFamily="34" charset="0"/>
                <a:ea typeface="Times New Roman" panose="02020603050405020304" pitchFamily="18" charset="0"/>
                <a:cs typeface="Arial" panose="020B0604020202020204" pitchFamily="34" charset="0"/>
              </a:rPr>
              <a:t>State how office hours will be handled (Zoom, Teams, email, phone). </a:t>
            </a:r>
          </a:p>
          <a:p>
            <a:pPr>
              <a:spcBef>
                <a:spcPts val="0"/>
              </a:spcBef>
              <a:spcAft>
                <a:spcPts val="0"/>
              </a:spcAft>
              <a:buSzPct val="100000"/>
              <a:buBlip>
                <a:blip r:embed="rId2"/>
              </a:buBlip>
              <a:tabLst>
                <a:tab pos="685800" algn="l"/>
              </a:tabLst>
            </a:pPr>
            <a:r>
              <a:rPr lang="en-US" sz="1800" dirty="0"/>
              <a:t>Include statement on cloth face covering requirement and violation procedures (face-to-face and hybrid classes).</a:t>
            </a:r>
          </a:p>
          <a:p>
            <a:pPr>
              <a:spcBef>
                <a:spcPts val="0"/>
              </a:spcBef>
              <a:spcAft>
                <a:spcPts val="0"/>
              </a:spcAft>
              <a:buSzPct val="100000"/>
              <a:buBlip>
                <a:blip r:embed="rId2"/>
              </a:buBlip>
              <a:tabLst>
                <a:tab pos="685800" algn="l"/>
              </a:tabLst>
            </a:pPr>
            <a:r>
              <a:rPr lang="en-US" sz="1800" dirty="0"/>
              <a:t>Include the following statement in the syllabus: </a:t>
            </a:r>
            <a:r>
              <a:rPr lang="en-US" sz="1400" dirty="0"/>
              <a:t>Civility in the classroom is very important for the educational process and it is everyone’s responsibility.  If you have questions about appropriate behavior in a particular class, please address them with your instructor first.  Disciplinary procedures may be implemented for refusing to follow an instructor’s directive, refusing to leave the classroom, not following the university’s requirement to wear a cloth face covering, not complying with physical distancing or sneeze and cough etiquette, and refusing to implement other health and safety measures as required by the university. Additionally, the instructor, in consultation with the department chair/school director, may refer the student to the Dean of Students Office for further disciplinary review.  Such reviews may result in consequences ranging from warnings to sanctions from the university. For more information regarding conduct in the classroom, please review the following policies at </a:t>
            </a:r>
            <a:r>
              <a:rPr lang="en-US" sz="1400" dirty="0">
                <a:hlinkClick r:id="rId3"/>
              </a:rPr>
              <a:t>https://policies.txstate.edu/division-policies/academic-affairs/02-03-02.html</a:t>
            </a:r>
            <a:r>
              <a:rPr lang="en-US" sz="1400" dirty="0"/>
              <a:t>, Section 03: Courteous and Civil Learning Environment, and </a:t>
            </a:r>
            <a:r>
              <a:rPr lang="en-US" sz="1400" dirty="0">
                <a:hlinkClick r:id="rId4" tooltip="https://studenthandbook.txstate.edu/rules-and-policies/code-of-student-conduct.html"/>
              </a:rPr>
              <a:t>https://studenthandbook.txstate.edu/rules-and-policies/code-of-student-conduct.html</a:t>
            </a:r>
            <a:r>
              <a:rPr lang="en-US" sz="1400" dirty="0"/>
              <a:t>, number II, Responsibilities of Students, Section 02.02: Conduct Prohibited.</a:t>
            </a:r>
          </a:p>
          <a:p>
            <a:pPr>
              <a:spcBef>
                <a:spcPts val="0"/>
              </a:spcBef>
              <a:spcAft>
                <a:spcPts val="0"/>
              </a:spcAft>
              <a:buSzPct val="100000"/>
              <a:buBlip>
                <a:blip r:embed="rId2"/>
              </a:buBlip>
              <a:tabLst>
                <a:tab pos="685800" algn="l"/>
              </a:tabLst>
            </a:pPr>
            <a:endParaRPr lang="en-US" sz="1800" dirty="0"/>
          </a:p>
          <a:p>
            <a:pPr>
              <a:spcBef>
                <a:spcPts val="0"/>
              </a:spcBef>
              <a:spcAft>
                <a:spcPts val="0"/>
              </a:spcAft>
              <a:buSzPct val="100000"/>
              <a:buBlip>
                <a:blip r:embed="rId2"/>
              </a:buBlip>
              <a:tabLst>
                <a:tab pos="685800" algn="l"/>
              </a:tabLst>
            </a:pPr>
            <a:endParaRPr lang="en-US" sz="1800" dirty="0">
              <a:latin typeface="Arial" panose="020B0604020202020204" pitchFamily="34" charset="0"/>
              <a:ea typeface="Times New Roman" panose="02020603050405020304" pitchFamily="18" charset="0"/>
              <a:cs typeface="Arial" panose="020B0604020202020204" pitchFamily="34" charset="0"/>
            </a:endParaRPr>
          </a:p>
          <a:p>
            <a:pPr lvl="0">
              <a:spcBef>
                <a:spcPts val="0"/>
              </a:spcBef>
              <a:spcAft>
                <a:spcPts val="0"/>
              </a:spcAft>
              <a:buSzPct val="100000"/>
              <a:buBlip>
                <a:blip r:embed="rId2"/>
              </a:buBlip>
              <a:tabLst>
                <a:tab pos="685800" algn="l"/>
              </a:tabLst>
            </a:pPr>
            <a:endParaRPr lang="en-US" sz="1800" dirty="0">
              <a:latin typeface="Arial" panose="020B0604020202020204" pitchFamily="34" charset="0"/>
              <a:ea typeface="Times New Roman" panose="02020603050405020304" pitchFamily="18" charset="0"/>
              <a:cs typeface="Arial" panose="020B0604020202020204" pitchFamily="34" charset="0"/>
            </a:endParaRPr>
          </a:p>
          <a:p>
            <a:pPr marL="0" indent="0">
              <a:spcBef>
                <a:spcPts val="0"/>
              </a:spcBef>
              <a:spcAft>
                <a:spcPts val="0"/>
              </a:spcAft>
              <a:buSzPct val="100000"/>
              <a:buNone/>
              <a:tabLst>
                <a:tab pos="685800" algn="l"/>
              </a:tabLst>
            </a:pPr>
            <a:endParaRPr lang="en-US" sz="1800" dirty="0"/>
          </a:p>
          <a:p>
            <a:pPr lvl="0">
              <a:spcBef>
                <a:spcPts val="0"/>
              </a:spcBef>
              <a:spcAft>
                <a:spcPts val="0"/>
              </a:spcAft>
              <a:buSzPct val="100000"/>
              <a:buBlip>
                <a:blip r:embed="rId2"/>
              </a:buBlip>
              <a:tabLst>
                <a:tab pos="685800" algn="l"/>
              </a:tabLst>
            </a:pPr>
            <a:endParaRPr lang="en-US" dirty="0">
              <a:latin typeface="Arial" panose="020B0604020202020204" pitchFamily="34" charset="0"/>
              <a:ea typeface="Calibri" panose="020F0502020204030204" pitchFamily="34" charset="0"/>
              <a:cs typeface="Arial" panose="020B0604020202020204" pitchFamily="34" charset="0"/>
            </a:endParaRPr>
          </a:p>
          <a:p>
            <a:pPr marL="0" lvl="0" indent="0">
              <a:spcBef>
                <a:spcPts val="0"/>
              </a:spcBef>
              <a:spcAft>
                <a:spcPts val="0"/>
              </a:spcAft>
              <a:buSzPct val="100000"/>
              <a:buNone/>
              <a:tabLst>
                <a:tab pos="685800" algn="l"/>
              </a:tabLst>
            </a:pPr>
            <a:endParaRPr lang="en-US" sz="2000" dirty="0">
              <a:latin typeface="Arial" panose="020B0604020202020204" pitchFamily="34" charset="0"/>
              <a:ea typeface="Calibri" panose="020F050202020403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DC40F76D-9F67-C346-A411-322BBEA089EB}"/>
              </a:ext>
            </a:extLst>
          </p:cNvPr>
          <p:cNvSpPr>
            <a:spLocks noGrp="1"/>
          </p:cNvSpPr>
          <p:nvPr>
            <p:ph type="sldNum" sz="quarter" idx="10"/>
          </p:nvPr>
        </p:nvSpPr>
        <p:spPr/>
        <p:txBody>
          <a:bodyPr/>
          <a:lstStyle/>
          <a:p>
            <a:fld id="{1FAA210B-82E4-D740-A1D4-408CB6227599}" type="slidenum">
              <a:rPr lang="en-US" smtClean="0"/>
              <a:t>30</a:t>
            </a:fld>
            <a:endParaRPr lang="en-US"/>
          </a:p>
        </p:txBody>
      </p:sp>
    </p:spTree>
    <p:extLst>
      <p:ext uri="{BB962C8B-B14F-4D97-AF65-F5344CB8AC3E}">
        <p14:creationId xmlns:p14="http://schemas.microsoft.com/office/powerpoint/2010/main" val="27108522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7EC0C-C916-5D48-97B8-2670DFBA30B7}"/>
              </a:ext>
            </a:extLst>
          </p:cNvPr>
          <p:cNvSpPr>
            <a:spLocks noGrp="1"/>
          </p:cNvSpPr>
          <p:nvPr>
            <p:ph type="title"/>
          </p:nvPr>
        </p:nvSpPr>
        <p:spPr>
          <a:xfrm>
            <a:off x="1752600" y="76200"/>
            <a:ext cx="6858000" cy="1143000"/>
          </a:xfrm>
        </p:spPr>
        <p:txBody>
          <a:bodyPr/>
          <a:lstStyle/>
          <a:p>
            <a:r>
              <a:rPr lang="en-US" dirty="0"/>
              <a:t>Purpose</a:t>
            </a:r>
          </a:p>
        </p:txBody>
      </p:sp>
      <p:sp>
        <p:nvSpPr>
          <p:cNvPr id="4" name="Content Placeholder 3">
            <a:extLst>
              <a:ext uri="{FF2B5EF4-FFF2-40B4-BE49-F238E27FC236}">
                <a16:creationId xmlns:a16="http://schemas.microsoft.com/office/drawing/2014/main" id="{596932CC-BC8E-504E-990C-E5CC8056D055}"/>
              </a:ext>
            </a:extLst>
          </p:cNvPr>
          <p:cNvSpPr>
            <a:spLocks noGrp="1"/>
          </p:cNvSpPr>
          <p:nvPr>
            <p:ph idx="1"/>
          </p:nvPr>
        </p:nvSpPr>
        <p:spPr>
          <a:xfrm>
            <a:off x="1828800" y="1229474"/>
            <a:ext cx="7162800" cy="4724400"/>
          </a:xfrm>
        </p:spPr>
        <p:txBody>
          <a:bodyPr/>
          <a:lstStyle/>
          <a:p>
            <a:pPr>
              <a:buBlip>
                <a:blip r:embed="rId2"/>
              </a:buBlip>
            </a:pPr>
            <a:r>
              <a:rPr lang="en-US" sz="1800" dirty="0"/>
              <a:t>The purpose of this guide is to provide Texas State faculty members with information on the operational status of the university, ensure training on health and safety measures, and facilitate planning for and implementing instructional activities in fall 2020. </a:t>
            </a:r>
          </a:p>
          <a:p>
            <a:pPr>
              <a:buBlip>
                <a:blip r:embed="rId2"/>
              </a:buBlip>
            </a:pPr>
            <a:r>
              <a:rPr lang="en-US" sz="1800" dirty="0"/>
              <a:t>This guide is a living document and will be updated as new information emerges. The title slide includes the date on which the guide was last updated. </a:t>
            </a:r>
          </a:p>
          <a:p>
            <a:pPr>
              <a:buBlip>
                <a:blip r:embed="rId2"/>
              </a:buBlip>
            </a:pPr>
            <a:r>
              <a:rPr lang="en-US" sz="1800" dirty="0"/>
              <a:t>For unique circumstances and questions, faculty members are encouraged to seek guidance from department chairs/school directors, deans, and appropriate offices on campus. </a:t>
            </a:r>
          </a:p>
          <a:p>
            <a:pPr>
              <a:buBlip>
                <a:blip r:embed="rId2"/>
              </a:buBlip>
            </a:pPr>
            <a:r>
              <a:rPr lang="en-US" sz="1800" dirty="0"/>
              <a:t>Throughout the presentation, </a:t>
            </a:r>
            <a:r>
              <a:rPr lang="en-US" sz="1800" dirty="0">
                <a:solidFill>
                  <a:schemeClr val="accent2"/>
                </a:solidFill>
              </a:rPr>
              <a:t>words in blue include hyperlinks</a:t>
            </a:r>
            <a:r>
              <a:rPr lang="en-US" sz="1800" dirty="0">
                <a:solidFill>
                  <a:schemeClr val="accent2">
                    <a:lumMod val="75000"/>
                  </a:schemeClr>
                </a:solidFill>
              </a:rPr>
              <a:t> </a:t>
            </a:r>
            <a:r>
              <a:rPr lang="en-US" sz="1800" dirty="0"/>
              <a:t>to web-based resources. </a:t>
            </a:r>
          </a:p>
          <a:p>
            <a:pPr>
              <a:buBlip>
                <a:blip r:embed="rId2"/>
              </a:buBlip>
            </a:pPr>
            <a:r>
              <a:rPr lang="en-US" sz="1800" dirty="0"/>
              <a:t>Check the </a:t>
            </a:r>
            <a:r>
              <a:rPr lang="en-US" sz="1800" dirty="0">
                <a:hlinkClick r:id="rId3"/>
              </a:rPr>
              <a:t>university’s Roadmap website </a:t>
            </a:r>
            <a:r>
              <a:rPr lang="en-US" sz="1800" dirty="0"/>
              <a:t>on a regular basis for updates. </a:t>
            </a:r>
          </a:p>
          <a:p>
            <a:pPr marL="0" indent="0">
              <a:buNone/>
            </a:pPr>
            <a:endParaRPr lang="en-US" sz="1800" dirty="0"/>
          </a:p>
        </p:txBody>
      </p:sp>
      <p:sp>
        <p:nvSpPr>
          <p:cNvPr id="5" name="Slide Number Placeholder 4">
            <a:extLst>
              <a:ext uri="{FF2B5EF4-FFF2-40B4-BE49-F238E27FC236}">
                <a16:creationId xmlns:a16="http://schemas.microsoft.com/office/drawing/2014/main" id="{FB3774AE-BAB4-4543-946E-9C5EAD0F48D0}"/>
              </a:ext>
            </a:extLst>
          </p:cNvPr>
          <p:cNvSpPr>
            <a:spLocks noGrp="1"/>
          </p:cNvSpPr>
          <p:nvPr>
            <p:ph type="sldNum" sz="quarter" idx="10"/>
          </p:nvPr>
        </p:nvSpPr>
        <p:spPr/>
        <p:txBody>
          <a:bodyPr/>
          <a:lstStyle/>
          <a:p>
            <a:fld id="{1FAA210B-82E4-D740-A1D4-408CB6227599}" type="slidenum">
              <a:rPr lang="en-US" smtClean="0"/>
              <a:t>4</a:t>
            </a:fld>
            <a:endParaRPr lang="en-US"/>
          </a:p>
        </p:txBody>
      </p:sp>
    </p:spTree>
    <p:extLst>
      <p:ext uri="{BB962C8B-B14F-4D97-AF65-F5344CB8AC3E}">
        <p14:creationId xmlns:p14="http://schemas.microsoft.com/office/powerpoint/2010/main" val="41903701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C8B9B-B0F2-434A-9F58-6604F52F2A15}"/>
              </a:ext>
            </a:extLst>
          </p:cNvPr>
          <p:cNvSpPr>
            <a:spLocks noGrp="1"/>
          </p:cNvSpPr>
          <p:nvPr>
            <p:ph type="title"/>
          </p:nvPr>
        </p:nvSpPr>
        <p:spPr>
          <a:xfrm>
            <a:off x="1723382" y="46155"/>
            <a:ext cx="7391400" cy="1143000"/>
          </a:xfrm>
        </p:spPr>
        <p:txBody>
          <a:bodyPr/>
          <a:lstStyle/>
          <a:p>
            <a:r>
              <a:rPr lang="en-US" dirty="0"/>
              <a:t>Course Syllabi Contents, continued</a:t>
            </a:r>
          </a:p>
        </p:txBody>
      </p:sp>
      <p:sp>
        <p:nvSpPr>
          <p:cNvPr id="4" name="Content Placeholder 3">
            <a:extLst>
              <a:ext uri="{FF2B5EF4-FFF2-40B4-BE49-F238E27FC236}">
                <a16:creationId xmlns:a16="http://schemas.microsoft.com/office/drawing/2014/main" id="{99B421C0-95AB-8B48-A192-0FBA517F916B}"/>
              </a:ext>
            </a:extLst>
          </p:cNvPr>
          <p:cNvSpPr>
            <a:spLocks noGrp="1"/>
          </p:cNvSpPr>
          <p:nvPr>
            <p:ph idx="1"/>
          </p:nvPr>
        </p:nvSpPr>
        <p:spPr>
          <a:xfrm>
            <a:off x="1828800" y="1006168"/>
            <a:ext cx="6934200" cy="5486400"/>
          </a:xfrm>
        </p:spPr>
        <p:txBody>
          <a:bodyPr/>
          <a:lstStyle/>
          <a:p>
            <a:pPr marL="0" indent="0">
              <a:buNone/>
            </a:pPr>
            <a:endParaRPr lang="en-US" sz="1800" dirty="0">
              <a:latin typeface="Arial" panose="020B0604020202020204" pitchFamily="34" charset="0"/>
              <a:cs typeface="Arial" panose="020B0604020202020204" pitchFamily="34" charset="0"/>
            </a:endParaRPr>
          </a:p>
          <a:p>
            <a:pPr>
              <a:buBlip>
                <a:blip r:embed="rId2"/>
              </a:buBlip>
            </a:pPr>
            <a:r>
              <a:rPr lang="en-US" sz="1800" dirty="0"/>
              <a:t>Provide general information on how disruptions to routine instruction will be handled (such as when the </a:t>
            </a:r>
            <a:r>
              <a:rPr lang="en-US" sz="1800" dirty="0">
                <a:hlinkClick r:id="rId3"/>
              </a:rPr>
              <a:t>worst case scenario</a:t>
            </a:r>
            <a:r>
              <a:rPr lang="en-US" sz="1800" dirty="0"/>
              <a:t> occurs).</a:t>
            </a:r>
          </a:p>
          <a:p>
            <a:pPr>
              <a:buBlip>
                <a:blip r:embed="rId2"/>
              </a:buBlip>
            </a:pPr>
            <a:r>
              <a:rPr lang="en-US" sz="1800" dirty="0"/>
              <a:t>Include a pandemic disruption tolerant attendance policy.</a:t>
            </a:r>
          </a:p>
          <a:p>
            <a:pPr>
              <a:buBlip>
                <a:blip r:embed="rId2"/>
              </a:buBlip>
            </a:pPr>
            <a:r>
              <a:rPr lang="en-US" sz="1800" dirty="0"/>
              <a:t>Specify appropriate assessment and testing that will ensure academic integrity.</a:t>
            </a:r>
          </a:p>
          <a:p>
            <a:pPr>
              <a:buBlip>
                <a:blip r:embed="rId2"/>
              </a:buBlip>
            </a:pPr>
            <a:r>
              <a:rPr lang="en-US" sz="1800" dirty="0"/>
              <a:t>Include a statement about the reporting tool for notification of positive COVID-19 tests/illnesses to the university (</a:t>
            </a:r>
            <a:r>
              <a:rPr lang="en-US" sz="1800" dirty="0">
                <a:hlinkClick r:id="rId4"/>
              </a:rPr>
              <a:t>Bobcat Trace</a:t>
            </a:r>
            <a:r>
              <a:rPr lang="en-US" sz="1800" dirty="0"/>
              <a:t>).</a:t>
            </a:r>
            <a:endParaRPr lang="en-US" sz="1800" dirty="0">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C6F1FA31-8020-564F-BB01-619C9349B56E}"/>
              </a:ext>
            </a:extLst>
          </p:cNvPr>
          <p:cNvSpPr>
            <a:spLocks noGrp="1"/>
          </p:cNvSpPr>
          <p:nvPr>
            <p:ph type="sldNum" sz="quarter" idx="10"/>
          </p:nvPr>
        </p:nvSpPr>
        <p:spPr/>
        <p:txBody>
          <a:bodyPr/>
          <a:lstStyle/>
          <a:p>
            <a:fld id="{1FAA210B-82E4-D740-A1D4-408CB6227599}" type="slidenum">
              <a:rPr lang="en-US" smtClean="0"/>
              <a:t>31</a:t>
            </a:fld>
            <a:endParaRPr lang="en-US"/>
          </a:p>
        </p:txBody>
      </p:sp>
    </p:spTree>
    <p:extLst>
      <p:ext uri="{BB962C8B-B14F-4D97-AF65-F5344CB8AC3E}">
        <p14:creationId xmlns:p14="http://schemas.microsoft.com/office/powerpoint/2010/main" val="21742462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CC9463E-81D7-024D-B010-F297C6687420}"/>
              </a:ext>
            </a:extLst>
          </p:cNvPr>
          <p:cNvSpPr>
            <a:spLocks noGrp="1"/>
          </p:cNvSpPr>
          <p:nvPr>
            <p:ph type="title"/>
          </p:nvPr>
        </p:nvSpPr>
        <p:spPr>
          <a:xfrm>
            <a:off x="1524000" y="70206"/>
            <a:ext cx="7620000" cy="1143000"/>
          </a:xfrm>
        </p:spPr>
        <p:txBody>
          <a:bodyPr/>
          <a:lstStyle/>
          <a:p>
            <a:r>
              <a:rPr lang="en-US" dirty="0"/>
              <a:t>Communicate with Students </a:t>
            </a:r>
            <a:br>
              <a:rPr lang="en-US" dirty="0"/>
            </a:br>
            <a:r>
              <a:rPr lang="en-US" dirty="0"/>
              <a:t>before August 24</a:t>
            </a:r>
          </a:p>
        </p:txBody>
      </p:sp>
      <p:sp>
        <p:nvSpPr>
          <p:cNvPr id="4" name="Text Placeholder 3">
            <a:extLst>
              <a:ext uri="{FF2B5EF4-FFF2-40B4-BE49-F238E27FC236}">
                <a16:creationId xmlns:a16="http://schemas.microsoft.com/office/drawing/2014/main" id="{E990A0CC-0C58-BF49-8E21-6F5E5857D284}"/>
              </a:ext>
            </a:extLst>
          </p:cNvPr>
          <p:cNvSpPr>
            <a:spLocks noGrp="1"/>
          </p:cNvSpPr>
          <p:nvPr>
            <p:ph type="body" sz="half" idx="2"/>
          </p:nvPr>
        </p:nvSpPr>
        <p:spPr>
          <a:xfrm>
            <a:off x="1752600" y="1213206"/>
            <a:ext cx="7177354" cy="4724400"/>
          </a:xfrm>
        </p:spPr>
        <p:txBody>
          <a:bodyPr/>
          <a:lstStyle/>
          <a:p>
            <a:pPr marL="285750" indent="-285750">
              <a:buBlip>
                <a:blip r:embed="rId2"/>
              </a:buBlip>
            </a:pPr>
            <a:r>
              <a:rPr lang="en-US" sz="1800" dirty="0">
                <a:ea typeface="Calibri" panose="020F0502020204030204" pitchFamily="34" charset="0"/>
                <a:cs typeface="Calibri Light" panose="020F0302020204030204" pitchFamily="34" charset="0"/>
              </a:rPr>
              <a:t>Contact students </a:t>
            </a:r>
            <a:r>
              <a:rPr lang="en-US" sz="1800" u="sng" dirty="0">
                <a:ea typeface="Calibri" panose="020F0502020204030204" pitchFamily="34" charset="0"/>
                <a:cs typeface="Calibri Light" panose="020F0302020204030204" pitchFamily="34" charset="0"/>
              </a:rPr>
              <a:t>before</a:t>
            </a:r>
            <a:r>
              <a:rPr lang="en-US" sz="1800" dirty="0">
                <a:ea typeface="Calibri" panose="020F0502020204030204" pitchFamily="34" charset="0"/>
                <a:cs typeface="Calibri Light" panose="020F0302020204030204" pitchFamily="34" charset="0"/>
              </a:rPr>
              <a:t> the semester begins to communicate the plan for each course, including: </a:t>
            </a:r>
          </a:p>
          <a:p>
            <a:endParaRPr lang="en-US" sz="1800" dirty="0">
              <a:ea typeface="Calibri" panose="020F0502020204030204" pitchFamily="34" charset="0"/>
              <a:cs typeface="Calibri Light" panose="020F0302020204030204" pitchFamily="34" charset="0"/>
            </a:endParaRPr>
          </a:p>
          <a:p>
            <a:pPr marL="742950" lvl="1" indent="-285750">
              <a:buFont typeface="Arial" panose="020B0604020202020204" pitchFamily="34" charset="0"/>
              <a:buChar char="•"/>
            </a:pPr>
            <a:r>
              <a:rPr lang="en-US" sz="1600" dirty="0">
                <a:ea typeface="Calibri" panose="020F0502020204030204" pitchFamily="34" charset="0"/>
                <a:cs typeface="Calibri Light" panose="020F0302020204030204" pitchFamily="34" charset="0"/>
              </a:rPr>
              <a:t>Required course materials</a:t>
            </a:r>
          </a:p>
          <a:p>
            <a:pPr marL="742950" lvl="1" indent="-285750">
              <a:buFont typeface="Arial" panose="020B0604020202020204" pitchFamily="34" charset="0"/>
              <a:buChar char="•"/>
            </a:pPr>
            <a:r>
              <a:rPr lang="en-US" sz="1600" dirty="0">
                <a:ea typeface="Calibri" panose="020F0502020204030204" pitchFamily="34" charset="0"/>
                <a:cs typeface="Calibri Light" panose="020F0302020204030204" pitchFamily="34" charset="0"/>
              </a:rPr>
              <a:t>Reminders about required </a:t>
            </a:r>
            <a:r>
              <a:rPr lang="en-US" sz="1600" dirty="0">
                <a:ea typeface="Calibri" panose="020F0502020204030204" pitchFamily="34" charset="0"/>
                <a:cs typeface="Calibri Light" panose="020F0302020204030204" pitchFamily="34" charset="0"/>
                <a:hlinkClick r:id="rId3"/>
              </a:rPr>
              <a:t>health and safety measures </a:t>
            </a:r>
            <a:r>
              <a:rPr lang="en-US" sz="1600" dirty="0">
                <a:ea typeface="Calibri" panose="020F0502020204030204" pitchFamily="34" charset="0"/>
                <a:cs typeface="Calibri Light" panose="020F0302020204030204" pitchFamily="34" charset="0"/>
              </a:rPr>
              <a:t>on campus and a link to </a:t>
            </a:r>
            <a:r>
              <a:rPr lang="en-US" sz="1600" dirty="0">
                <a:ea typeface="Calibri" panose="020F0502020204030204" pitchFamily="34" charset="0"/>
                <a:cs typeface="Calibri Light" panose="020F0302020204030204" pitchFamily="34" charset="0"/>
                <a:hlinkClick r:id="rId4"/>
              </a:rPr>
              <a:t>student roadmap</a:t>
            </a:r>
            <a:r>
              <a:rPr lang="en-US" sz="1600" dirty="0">
                <a:ea typeface="Calibri" panose="020F0502020204030204" pitchFamily="34" charset="0"/>
                <a:cs typeface="Calibri Light" panose="020F0302020204030204" pitchFamily="34" charset="0"/>
              </a:rPr>
              <a:t> for more information</a:t>
            </a:r>
          </a:p>
          <a:p>
            <a:pPr marL="742950" lvl="1" indent="-285750">
              <a:buFont typeface="Arial" panose="020B0604020202020204" pitchFamily="34" charset="0"/>
              <a:buChar char="•"/>
            </a:pPr>
            <a:r>
              <a:rPr lang="en-US" sz="1600" dirty="0">
                <a:latin typeface="Arial" panose="020B0604020202020204" pitchFamily="34" charset="0"/>
                <a:ea typeface="Times New Roman" panose="02020603050405020304" pitchFamily="18" charset="0"/>
                <a:cs typeface="Arial" panose="020B0604020202020204" pitchFamily="34" charset="0"/>
              </a:rPr>
              <a:t>Instructional method for the class, access to class materials, examination procedures, and other instructional strategies</a:t>
            </a:r>
          </a:p>
          <a:p>
            <a:pPr marL="742950" lvl="1" indent="-285750">
              <a:spcBef>
                <a:spcPts val="0"/>
              </a:spcBef>
              <a:spcAft>
                <a:spcPts val="0"/>
              </a:spcAft>
              <a:buSzPct val="100000"/>
              <a:buFont typeface="Arial" panose="020B0604020202020204" pitchFamily="34" charset="0"/>
              <a:buChar char="•"/>
              <a:tabLst>
                <a:tab pos="685800" algn="l"/>
              </a:tabLst>
            </a:pPr>
            <a:r>
              <a:rPr lang="en-US" sz="1600" dirty="0">
                <a:latin typeface="Arial" panose="020B0604020202020204" pitchFamily="34" charset="0"/>
                <a:cs typeface="Arial" panose="020B0604020202020204" pitchFamily="34" charset="0"/>
              </a:rPr>
              <a:t>I</a:t>
            </a:r>
            <a:r>
              <a:rPr lang="en-US" sz="1600" dirty="0"/>
              <a:t>nformation on “where” the class will be held on Monday, August 24 or the first class day (classroom, lab, Canvas, Zoom, Teams)</a:t>
            </a:r>
          </a:p>
          <a:p>
            <a:pPr marL="742950" lvl="1" indent="-285750">
              <a:spcBef>
                <a:spcPts val="0"/>
              </a:spcBef>
              <a:spcAft>
                <a:spcPts val="0"/>
              </a:spcAft>
              <a:buSzPct val="100000"/>
              <a:buFont typeface="Arial" panose="020B0604020202020204" pitchFamily="34" charset="0"/>
              <a:buChar char="•"/>
              <a:tabLst>
                <a:tab pos="685800" algn="l"/>
              </a:tabLst>
            </a:pPr>
            <a:r>
              <a:rPr lang="en-US" sz="1600" dirty="0"/>
              <a:t>If applicable, how students in the class will be assigned to face-to-face or online/remote instruction on given class days</a:t>
            </a:r>
          </a:p>
          <a:p>
            <a:pPr marL="742950" lvl="1" indent="-285750">
              <a:buFont typeface="Arial" panose="020B0604020202020204" pitchFamily="34" charset="0"/>
              <a:buChar char="•"/>
            </a:pPr>
            <a:r>
              <a:rPr lang="en-US" sz="1600" dirty="0"/>
              <a:t>If technology or software are needed to participate in the class and how to access this technology or software and contact ITAC if needed</a:t>
            </a:r>
          </a:p>
          <a:p>
            <a:pPr marL="742950" lvl="1" indent="-285750">
              <a:buFont typeface="Arial" panose="020B0604020202020204" pitchFamily="34" charset="0"/>
              <a:buChar char="•"/>
            </a:pPr>
            <a:r>
              <a:rPr lang="en-US" sz="1600" dirty="0">
                <a:ea typeface="Calibri" panose="020F0502020204030204" pitchFamily="34" charset="0"/>
                <a:cs typeface="Calibri Light" panose="020F0302020204030204" pitchFamily="34" charset="0"/>
              </a:rPr>
              <a:t>Course syllabus, if available</a:t>
            </a:r>
          </a:p>
          <a:p>
            <a:pPr marL="742950" lvl="1" indent="-285750">
              <a:buFont typeface="Arial" panose="020B0604020202020204" pitchFamily="34" charset="0"/>
              <a:buChar char="•"/>
            </a:pPr>
            <a:r>
              <a:rPr lang="en-US" sz="1600" dirty="0">
                <a:ea typeface="Calibri" panose="020F0502020204030204" pitchFamily="34" charset="0"/>
                <a:cs typeface="Calibri Light" panose="020F0302020204030204" pitchFamily="34" charset="0"/>
              </a:rPr>
              <a:t>Best contact method for reaching the instructor</a:t>
            </a:r>
          </a:p>
          <a:p>
            <a:endParaRPr lang="en-US" dirty="0"/>
          </a:p>
        </p:txBody>
      </p:sp>
      <p:sp>
        <p:nvSpPr>
          <p:cNvPr id="5" name="Slide Number Placeholder 4">
            <a:extLst>
              <a:ext uri="{FF2B5EF4-FFF2-40B4-BE49-F238E27FC236}">
                <a16:creationId xmlns:a16="http://schemas.microsoft.com/office/drawing/2014/main" id="{BCB8BEFB-9BBC-B242-834A-3CC5904D199F}"/>
              </a:ext>
            </a:extLst>
          </p:cNvPr>
          <p:cNvSpPr>
            <a:spLocks noGrp="1"/>
          </p:cNvSpPr>
          <p:nvPr>
            <p:ph type="sldNum" sz="quarter" idx="10"/>
          </p:nvPr>
        </p:nvSpPr>
        <p:spPr/>
        <p:txBody>
          <a:bodyPr/>
          <a:lstStyle/>
          <a:p>
            <a:fld id="{1FAA210B-82E4-D740-A1D4-408CB6227599}" type="slidenum">
              <a:rPr lang="en-US" smtClean="0"/>
              <a:t>32</a:t>
            </a:fld>
            <a:endParaRPr lang="en-US"/>
          </a:p>
        </p:txBody>
      </p:sp>
    </p:spTree>
    <p:extLst>
      <p:ext uri="{BB962C8B-B14F-4D97-AF65-F5344CB8AC3E}">
        <p14:creationId xmlns:p14="http://schemas.microsoft.com/office/powerpoint/2010/main" val="8003209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2B94D-5F8D-7446-A749-1D740A994362}"/>
              </a:ext>
            </a:extLst>
          </p:cNvPr>
          <p:cNvSpPr>
            <a:spLocks noGrp="1"/>
          </p:cNvSpPr>
          <p:nvPr>
            <p:ph type="title"/>
          </p:nvPr>
        </p:nvSpPr>
        <p:spPr>
          <a:xfrm>
            <a:off x="1650713" y="152400"/>
            <a:ext cx="7411092" cy="1143000"/>
          </a:xfrm>
        </p:spPr>
        <p:txBody>
          <a:bodyPr/>
          <a:lstStyle/>
          <a:p>
            <a:r>
              <a:rPr lang="en-US" dirty="0"/>
              <a:t>Webcams and Microphones in Classrooms</a:t>
            </a:r>
          </a:p>
        </p:txBody>
      </p:sp>
      <p:sp>
        <p:nvSpPr>
          <p:cNvPr id="4" name="Content Placeholder 3">
            <a:extLst>
              <a:ext uri="{FF2B5EF4-FFF2-40B4-BE49-F238E27FC236}">
                <a16:creationId xmlns:a16="http://schemas.microsoft.com/office/drawing/2014/main" id="{F64C44D3-7803-6A41-A757-071421E24020}"/>
              </a:ext>
            </a:extLst>
          </p:cNvPr>
          <p:cNvSpPr>
            <a:spLocks noGrp="1"/>
          </p:cNvSpPr>
          <p:nvPr>
            <p:ph idx="1"/>
          </p:nvPr>
        </p:nvSpPr>
        <p:spPr>
          <a:xfrm>
            <a:off x="1600200" y="1295400"/>
            <a:ext cx="7461605" cy="4724400"/>
          </a:xfrm>
        </p:spPr>
        <p:txBody>
          <a:bodyPr/>
          <a:lstStyle/>
          <a:p>
            <a:pPr>
              <a:buBlip>
                <a:blip r:embed="rId2"/>
              </a:buBlip>
            </a:pPr>
            <a:r>
              <a:rPr lang="en-US" sz="1800" dirty="0"/>
              <a:t>ITAC is installing webcams and microphones (Elmo MX-P2) in IT-supported academic classrooms and departmentally-owned classrooms with standard classroom technology (media cabinet and touch-panel)</a:t>
            </a:r>
          </a:p>
          <a:p>
            <a:pPr>
              <a:buBlip>
                <a:blip r:embed="rId2"/>
              </a:buBlip>
            </a:pPr>
            <a:r>
              <a:rPr lang="en-US" sz="1800" dirty="0"/>
              <a:t>All IT supported academic classrooms have Zoom installed. Departmentally-owned classrooms may or may not have Zoom installed. Instructors can easily install Zoom. </a:t>
            </a:r>
          </a:p>
          <a:p>
            <a:pPr>
              <a:buBlip>
                <a:blip r:embed="rId2"/>
              </a:buBlip>
            </a:pPr>
            <a:r>
              <a:rPr lang="en-US" sz="1800" dirty="0"/>
              <a:t>A </a:t>
            </a:r>
            <a:r>
              <a:rPr lang="en-US" sz="1800" dirty="0">
                <a:hlinkClick r:id="rId3"/>
              </a:rPr>
              <a:t>list of classrooms with webcams and microphones</a:t>
            </a:r>
            <a:r>
              <a:rPr lang="en-US" sz="1800" dirty="0"/>
              <a:t>, including status of installation, is available. </a:t>
            </a:r>
          </a:p>
          <a:p>
            <a:pPr>
              <a:buBlip>
                <a:blip r:embed="rId2"/>
              </a:buBlip>
            </a:pPr>
            <a:r>
              <a:rPr lang="en-US" sz="1800" dirty="0"/>
              <a:t>Support for using the webcam and microphone is available via </a:t>
            </a:r>
            <a:r>
              <a:rPr lang="en-US" sz="1800" dirty="0">
                <a:hlinkClick r:id="rId4"/>
              </a:rPr>
              <a:t>ITAC</a:t>
            </a:r>
            <a:r>
              <a:rPr lang="en-US" sz="1800" dirty="0"/>
              <a:t> or </a:t>
            </a:r>
            <a:r>
              <a:rPr lang="en-US" sz="1800" dirty="0">
                <a:hlinkClick r:id="rId5"/>
              </a:rPr>
              <a:t>online</a:t>
            </a:r>
            <a:r>
              <a:rPr lang="en-US" sz="1800" dirty="0"/>
              <a:t>. </a:t>
            </a:r>
          </a:p>
          <a:p>
            <a:pPr>
              <a:buBlip>
                <a:blip r:embed="rId2"/>
              </a:buBlip>
            </a:pPr>
            <a:r>
              <a:rPr lang="en-US" sz="1800" dirty="0"/>
              <a:t>Instructors are encouraged to visit their assigned classrooms before the semester begins to become familiar with and practice with the equipment. </a:t>
            </a:r>
          </a:p>
          <a:p>
            <a:pPr>
              <a:buBlip>
                <a:blip r:embed="rId2"/>
              </a:buBlip>
            </a:pPr>
            <a:endParaRPr lang="en-US" sz="1800" dirty="0"/>
          </a:p>
        </p:txBody>
      </p:sp>
      <p:sp>
        <p:nvSpPr>
          <p:cNvPr id="5" name="Slide Number Placeholder 4">
            <a:extLst>
              <a:ext uri="{FF2B5EF4-FFF2-40B4-BE49-F238E27FC236}">
                <a16:creationId xmlns:a16="http://schemas.microsoft.com/office/drawing/2014/main" id="{844AE660-2ACA-3F47-BDA6-C34972BA0BDD}"/>
              </a:ext>
            </a:extLst>
          </p:cNvPr>
          <p:cNvSpPr>
            <a:spLocks noGrp="1"/>
          </p:cNvSpPr>
          <p:nvPr>
            <p:ph type="sldNum" sz="quarter" idx="10"/>
          </p:nvPr>
        </p:nvSpPr>
        <p:spPr/>
        <p:txBody>
          <a:bodyPr/>
          <a:lstStyle/>
          <a:p>
            <a:fld id="{1FAA210B-82E4-D740-A1D4-408CB6227599}" type="slidenum">
              <a:rPr lang="en-US" smtClean="0"/>
              <a:t>33</a:t>
            </a:fld>
            <a:endParaRPr lang="en-US"/>
          </a:p>
        </p:txBody>
      </p:sp>
    </p:spTree>
    <p:extLst>
      <p:ext uri="{BB962C8B-B14F-4D97-AF65-F5344CB8AC3E}">
        <p14:creationId xmlns:p14="http://schemas.microsoft.com/office/powerpoint/2010/main" val="41383094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6BB5A-65E4-B84D-BCCB-6C899EF54CC6}"/>
              </a:ext>
            </a:extLst>
          </p:cNvPr>
          <p:cNvSpPr>
            <a:spLocks noGrp="1"/>
          </p:cNvSpPr>
          <p:nvPr>
            <p:ph type="title"/>
          </p:nvPr>
        </p:nvSpPr>
        <p:spPr>
          <a:xfrm>
            <a:off x="1749175" y="63664"/>
            <a:ext cx="6858000" cy="1143000"/>
          </a:xfrm>
        </p:spPr>
        <p:txBody>
          <a:bodyPr/>
          <a:lstStyle/>
          <a:p>
            <a:r>
              <a:rPr lang="en-US" dirty="0"/>
              <a:t>Classroom Recordings</a:t>
            </a:r>
          </a:p>
        </p:txBody>
      </p:sp>
      <p:sp>
        <p:nvSpPr>
          <p:cNvPr id="4" name="Content Placeholder 3">
            <a:extLst>
              <a:ext uri="{FF2B5EF4-FFF2-40B4-BE49-F238E27FC236}">
                <a16:creationId xmlns:a16="http://schemas.microsoft.com/office/drawing/2014/main" id="{92CA2926-522C-6E46-A903-A05B6A214CE2}"/>
              </a:ext>
            </a:extLst>
          </p:cNvPr>
          <p:cNvSpPr>
            <a:spLocks noGrp="1"/>
          </p:cNvSpPr>
          <p:nvPr>
            <p:ph idx="1"/>
          </p:nvPr>
        </p:nvSpPr>
        <p:spPr>
          <a:xfrm>
            <a:off x="1749174" y="1206664"/>
            <a:ext cx="6937625" cy="4724400"/>
          </a:xfrm>
        </p:spPr>
        <p:txBody>
          <a:bodyPr/>
          <a:lstStyle/>
          <a:p>
            <a:pPr>
              <a:buBlip>
                <a:blip r:embed="rId2"/>
              </a:buBlip>
            </a:pPr>
            <a:r>
              <a:rPr lang="en-US" sz="1800" dirty="0"/>
              <a:t>Instructors may choose to record lectures, discussions, and class activities for students who need access. </a:t>
            </a:r>
          </a:p>
          <a:p>
            <a:pPr>
              <a:buBlip>
                <a:blip r:embed="rId2"/>
              </a:buBlip>
            </a:pPr>
            <a:r>
              <a:rPr lang="en-US" sz="1800" dirty="0"/>
              <a:t>Include a statement in the syllabus indicating that lectures, discussions, and class activities may be recorded for facilitating remote instruction.</a:t>
            </a:r>
          </a:p>
          <a:p>
            <a:pPr>
              <a:buBlip>
                <a:blip r:embed="rId2"/>
              </a:buBlip>
            </a:pPr>
            <a:r>
              <a:rPr lang="en-US" sz="1800" dirty="0"/>
              <a:t>Discuss with students that lectures, discussions, and class activities may be recorded. </a:t>
            </a:r>
          </a:p>
          <a:p>
            <a:pPr>
              <a:buBlip>
                <a:blip r:embed="rId2"/>
              </a:buBlip>
            </a:pPr>
            <a:r>
              <a:rPr lang="en-US" sz="1800" dirty="0"/>
              <a:t>Ensure that recordings are only accessible through NetID and password by students enrolled in the current semester. This may be accomplished by </a:t>
            </a:r>
            <a:r>
              <a:rPr lang="en-US" sz="1800" dirty="0">
                <a:hlinkClick r:id="rId3"/>
              </a:rPr>
              <a:t>Zoom integration through Canvas</a:t>
            </a:r>
            <a:r>
              <a:rPr lang="en-US" sz="1800" dirty="0"/>
              <a:t>.</a:t>
            </a:r>
          </a:p>
          <a:p>
            <a:pPr>
              <a:buBlip>
                <a:blip r:embed="rId2"/>
              </a:buBlip>
            </a:pPr>
            <a:r>
              <a:rPr lang="en-US" sz="1800" dirty="0"/>
              <a:t>Ensure recordings are available only to students enrolled in the current semester and are not used in future semesters.</a:t>
            </a:r>
          </a:p>
          <a:p>
            <a:endParaRPr lang="en-US" dirty="0"/>
          </a:p>
        </p:txBody>
      </p:sp>
      <p:sp>
        <p:nvSpPr>
          <p:cNvPr id="5" name="Slide Number Placeholder 4">
            <a:extLst>
              <a:ext uri="{FF2B5EF4-FFF2-40B4-BE49-F238E27FC236}">
                <a16:creationId xmlns:a16="http://schemas.microsoft.com/office/drawing/2014/main" id="{F54ED8ED-53A1-D047-A3E5-C56C9C1FDD95}"/>
              </a:ext>
            </a:extLst>
          </p:cNvPr>
          <p:cNvSpPr>
            <a:spLocks noGrp="1"/>
          </p:cNvSpPr>
          <p:nvPr>
            <p:ph type="sldNum" sz="quarter" idx="10"/>
          </p:nvPr>
        </p:nvSpPr>
        <p:spPr/>
        <p:txBody>
          <a:bodyPr/>
          <a:lstStyle/>
          <a:p>
            <a:fld id="{1FAA210B-82E4-D740-A1D4-408CB6227599}" type="slidenum">
              <a:rPr lang="en-US" smtClean="0"/>
              <a:t>34</a:t>
            </a:fld>
            <a:endParaRPr lang="en-US"/>
          </a:p>
        </p:txBody>
      </p:sp>
    </p:spTree>
    <p:extLst>
      <p:ext uri="{BB962C8B-B14F-4D97-AF65-F5344CB8AC3E}">
        <p14:creationId xmlns:p14="http://schemas.microsoft.com/office/powerpoint/2010/main" val="29031802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F2D8DB-97AD-964C-A4D8-9C5CA3BDA51A}"/>
              </a:ext>
            </a:extLst>
          </p:cNvPr>
          <p:cNvSpPr>
            <a:spLocks noGrp="1"/>
          </p:cNvSpPr>
          <p:nvPr>
            <p:ph type="title"/>
          </p:nvPr>
        </p:nvSpPr>
        <p:spPr>
          <a:xfrm>
            <a:off x="1752600" y="381000"/>
            <a:ext cx="6858000" cy="1143000"/>
          </a:xfrm>
        </p:spPr>
        <p:txBody>
          <a:bodyPr/>
          <a:lstStyle/>
          <a:p>
            <a:r>
              <a:rPr lang="en-US" dirty="0"/>
              <a:t>IV. Compliance in the Classroom</a:t>
            </a:r>
          </a:p>
        </p:txBody>
      </p:sp>
      <p:sp>
        <p:nvSpPr>
          <p:cNvPr id="4" name="TextBox 3">
            <a:extLst>
              <a:ext uri="{FF2B5EF4-FFF2-40B4-BE49-F238E27FC236}">
                <a16:creationId xmlns:a16="http://schemas.microsoft.com/office/drawing/2014/main" id="{245066F2-BA1D-6440-BE1C-465E353D4EFC}"/>
              </a:ext>
            </a:extLst>
          </p:cNvPr>
          <p:cNvSpPr txBox="1"/>
          <p:nvPr/>
        </p:nvSpPr>
        <p:spPr>
          <a:xfrm>
            <a:off x="1628872" y="1494890"/>
            <a:ext cx="5359159" cy="3139321"/>
          </a:xfrm>
          <a:prstGeom prst="rect">
            <a:avLst/>
          </a:prstGeom>
          <a:noFill/>
        </p:spPr>
        <p:txBody>
          <a:bodyPr wrap="none" rtlCol="0">
            <a:spAutoFit/>
          </a:bodyPr>
          <a:lstStyle/>
          <a:p>
            <a:pPr marL="285750" indent="-285750">
              <a:buFont typeface="Arial" panose="020B0604020202020204" pitchFamily="34" charset="0"/>
              <a:buChar char="•"/>
            </a:pPr>
            <a:r>
              <a:rPr lang="en-US" sz="1800" dirty="0"/>
              <a:t>Planning to enforce health and safety measures</a:t>
            </a:r>
          </a:p>
          <a:p>
            <a:pPr marL="285750" indent="-285750">
              <a:buFont typeface="Arial" panose="020B0604020202020204" pitchFamily="34" charset="0"/>
              <a:buChar char="•"/>
            </a:pPr>
            <a:r>
              <a:rPr lang="en-US" sz="1800" dirty="0"/>
              <a:t>Not wearing a face covering</a:t>
            </a:r>
          </a:p>
          <a:p>
            <a:pPr marL="285750" indent="-285750">
              <a:buFont typeface="Arial" panose="020B0604020202020204" pitchFamily="34" charset="0"/>
              <a:buChar char="•"/>
            </a:pPr>
            <a:r>
              <a:rPr lang="en-US" sz="1800" dirty="0"/>
              <a:t>Removes face covering</a:t>
            </a:r>
          </a:p>
          <a:p>
            <a:pPr marL="285750" indent="-285750">
              <a:buFont typeface="Arial" panose="020B0604020202020204" pitchFamily="34" charset="0"/>
              <a:buChar char="•"/>
            </a:pPr>
            <a:r>
              <a:rPr lang="en-US" sz="1800" dirty="0"/>
              <a:t>Repeated health and safety violations</a:t>
            </a:r>
          </a:p>
          <a:p>
            <a:pPr marL="285750" indent="-285750">
              <a:buFont typeface="Arial" panose="020B0604020202020204" pitchFamily="34" charset="0"/>
              <a:buChar char="•"/>
            </a:pPr>
            <a:r>
              <a:rPr lang="en-US" sz="1800" dirty="0"/>
              <a:t>Constitutional objections</a:t>
            </a:r>
          </a:p>
          <a:p>
            <a:pPr marL="285750" indent="-285750">
              <a:buFont typeface="Arial" panose="020B0604020202020204" pitchFamily="34" charset="0"/>
              <a:buChar char="•"/>
            </a:pPr>
            <a:r>
              <a:rPr lang="en-US" sz="1800" dirty="0"/>
              <a:t>Documentation</a:t>
            </a:r>
          </a:p>
          <a:p>
            <a:pPr marL="285750" indent="-285750">
              <a:buFont typeface="Arial" panose="020B0604020202020204" pitchFamily="34" charset="0"/>
              <a:buChar char="•"/>
            </a:pPr>
            <a:r>
              <a:rPr lang="en-US" sz="1800" dirty="0"/>
              <a:t>Symptomatic or quarantined students</a:t>
            </a:r>
          </a:p>
          <a:p>
            <a:pPr marL="285750" indent="-285750">
              <a:buFont typeface="Arial" panose="020B0604020202020204" pitchFamily="34" charset="0"/>
              <a:buChar char="•"/>
            </a:pPr>
            <a:r>
              <a:rPr lang="en-US" sz="1800" dirty="0"/>
              <a:t>Student not able to wear face covering</a:t>
            </a:r>
          </a:p>
          <a:p>
            <a:pPr marL="285750" indent="-285750">
              <a:buFont typeface="Arial" panose="020B0604020202020204" pitchFamily="34" charset="0"/>
              <a:buChar char="•"/>
            </a:pPr>
            <a:r>
              <a:rPr lang="en-US" sz="1800" dirty="0"/>
              <a:t>Students testing positive</a:t>
            </a:r>
          </a:p>
          <a:p>
            <a:pPr marL="285750" indent="-285750">
              <a:buFont typeface="Arial" panose="020B0604020202020204" pitchFamily="34" charset="0"/>
              <a:buChar char="•"/>
            </a:pPr>
            <a:r>
              <a:rPr lang="en-US" sz="1800" dirty="0"/>
              <a:t>Students at internship, practicum, or other sites</a:t>
            </a:r>
          </a:p>
          <a:p>
            <a:pPr marL="285750" indent="-285750">
              <a:buFont typeface="Arial" panose="020B0604020202020204" pitchFamily="34" charset="0"/>
              <a:buChar char="•"/>
            </a:pPr>
            <a:r>
              <a:rPr lang="en-US" sz="1800" dirty="0"/>
              <a:t>Role of University Police Department (UPD)</a:t>
            </a:r>
          </a:p>
        </p:txBody>
      </p:sp>
      <p:sp>
        <p:nvSpPr>
          <p:cNvPr id="5" name="Slide Number Placeholder 4">
            <a:extLst>
              <a:ext uri="{FF2B5EF4-FFF2-40B4-BE49-F238E27FC236}">
                <a16:creationId xmlns:a16="http://schemas.microsoft.com/office/drawing/2014/main" id="{BF661E11-05AF-5142-A25F-227E3B7717D3}"/>
              </a:ext>
            </a:extLst>
          </p:cNvPr>
          <p:cNvSpPr>
            <a:spLocks noGrp="1"/>
          </p:cNvSpPr>
          <p:nvPr>
            <p:ph type="sldNum" sz="quarter" idx="10"/>
          </p:nvPr>
        </p:nvSpPr>
        <p:spPr/>
        <p:txBody>
          <a:bodyPr/>
          <a:lstStyle/>
          <a:p>
            <a:fld id="{1FAA210B-82E4-D740-A1D4-408CB6227599}" type="slidenum">
              <a:rPr lang="en-US" smtClean="0"/>
              <a:t>35</a:t>
            </a:fld>
            <a:endParaRPr lang="en-US"/>
          </a:p>
        </p:txBody>
      </p:sp>
    </p:spTree>
    <p:extLst>
      <p:ext uri="{BB962C8B-B14F-4D97-AF65-F5344CB8AC3E}">
        <p14:creationId xmlns:p14="http://schemas.microsoft.com/office/powerpoint/2010/main" val="491482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4B028-14B1-B04B-AD72-65460848287C}"/>
              </a:ext>
            </a:extLst>
          </p:cNvPr>
          <p:cNvSpPr>
            <a:spLocks noGrp="1"/>
          </p:cNvSpPr>
          <p:nvPr>
            <p:ph type="title"/>
          </p:nvPr>
        </p:nvSpPr>
        <p:spPr>
          <a:xfrm>
            <a:off x="1752600" y="-1405"/>
            <a:ext cx="6858000" cy="1401017"/>
          </a:xfrm>
        </p:spPr>
        <p:txBody>
          <a:bodyPr/>
          <a:lstStyle/>
          <a:p>
            <a:r>
              <a:rPr lang="en-US" dirty="0"/>
              <a:t>Planning to Enforce Health and Safety Measures in the Classroom</a:t>
            </a:r>
          </a:p>
        </p:txBody>
      </p:sp>
      <p:sp>
        <p:nvSpPr>
          <p:cNvPr id="4" name="Content Placeholder 3">
            <a:extLst>
              <a:ext uri="{FF2B5EF4-FFF2-40B4-BE49-F238E27FC236}">
                <a16:creationId xmlns:a16="http://schemas.microsoft.com/office/drawing/2014/main" id="{4C4F3261-A37F-C742-A4CF-90C8EE461B6C}"/>
              </a:ext>
            </a:extLst>
          </p:cNvPr>
          <p:cNvSpPr>
            <a:spLocks noGrp="1"/>
          </p:cNvSpPr>
          <p:nvPr>
            <p:ph idx="1"/>
          </p:nvPr>
        </p:nvSpPr>
        <p:spPr>
          <a:xfrm>
            <a:off x="1752600" y="1390194"/>
            <a:ext cx="7239000" cy="4724400"/>
          </a:xfrm>
        </p:spPr>
        <p:txBody>
          <a:bodyPr/>
          <a:lstStyle/>
          <a:p>
            <a:pPr>
              <a:buBlip>
                <a:blip r:embed="rId2"/>
              </a:buBlip>
            </a:pPr>
            <a:r>
              <a:rPr lang="en-US" sz="1800" dirty="0"/>
              <a:t>Instructors have full responsibility for the conduct and implementation of the classes to which they are assigned.</a:t>
            </a:r>
          </a:p>
          <a:p>
            <a:pPr>
              <a:buBlip>
                <a:blip r:embed="rId2"/>
              </a:buBlip>
            </a:pPr>
            <a:r>
              <a:rPr lang="en-US" sz="1800" dirty="0"/>
              <a:t>Review </a:t>
            </a:r>
            <a:r>
              <a:rPr lang="en-US" sz="1800" u="sng" dirty="0">
                <a:hlinkClick r:id="rId3" tooltip="https://policies.txstate.edu/division-policies/academic-affairs/02-03-02.htm"/>
              </a:rPr>
              <a:t>AA/PPS 02.03.02, Conduct of Classes</a:t>
            </a:r>
            <a:r>
              <a:rPr lang="en-US" sz="1800" dirty="0">
                <a:hlinkClick r:id="rId3" tooltip="https://policies.txstate.edu/division-policies/academic-affairs/02-03-02.htm"/>
              </a:rPr>
              <a:t> </a:t>
            </a:r>
            <a:r>
              <a:rPr lang="en-US" sz="1800" dirty="0"/>
              <a:t>for guidance on classroom authority, progressive discipline, and handling disruptions. </a:t>
            </a:r>
          </a:p>
          <a:p>
            <a:pPr>
              <a:buBlip>
                <a:blip r:embed="rId2"/>
              </a:buBlip>
            </a:pPr>
            <a:r>
              <a:rPr lang="en-US" sz="1800" dirty="0"/>
              <a:t>Think through the different ways you may respond to students who fail to follow the university's health and safety measures.</a:t>
            </a:r>
          </a:p>
          <a:p>
            <a:pPr>
              <a:buBlip>
                <a:blip r:embed="rId2"/>
              </a:buBlip>
            </a:pPr>
            <a:r>
              <a:rPr lang="en-US" sz="1800" dirty="0"/>
              <a:t>Consult with colleagues and chairs/directors on effective classroom management strategies. </a:t>
            </a:r>
          </a:p>
          <a:p>
            <a:pPr>
              <a:buBlip>
                <a:blip r:embed="rId2"/>
              </a:buBlip>
            </a:pPr>
            <a:r>
              <a:rPr lang="en-US" sz="1800" dirty="0"/>
              <a:t>Email students prior to the first day of class to remind them about the </a:t>
            </a:r>
            <a:r>
              <a:rPr lang="en-US" sz="1800" dirty="0">
                <a:hlinkClick r:id="rId4" tooltip="https://www.txstate.edu/coronavirus/road-map/bobcat-pledge.html"/>
              </a:rPr>
              <a:t>Bobcat Pledge</a:t>
            </a:r>
            <a:r>
              <a:rPr lang="en-US" sz="1800" dirty="0"/>
              <a:t> and required face coverings on campus. </a:t>
            </a:r>
          </a:p>
          <a:p>
            <a:pPr>
              <a:buBlip>
                <a:blip r:embed="rId2"/>
              </a:buBlip>
            </a:pPr>
            <a:r>
              <a:rPr lang="en-US" sz="1800" dirty="0"/>
              <a:t>On the first day of class, set expectations and answer questions that students may have about required </a:t>
            </a:r>
            <a:r>
              <a:rPr lang="en-US" sz="1800" u="sng" dirty="0">
                <a:hlinkClick r:id="rId5"/>
              </a:rPr>
              <a:t>health and safety measures</a:t>
            </a:r>
            <a:r>
              <a:rPr lang="en-US" sz="1800" dirty="0"/>
              <a:t>. </a:t>
            </a:r>
          </a:p>
          <a:p>
            <a:pPr>
              <a:buBlip>
                <a:blip r:embed="rId2"/>
              </a:buBlip>
            </a:pPr>
            <a:r>
              <a:rPr lang="en-US" sz="1800" dirty="0">
                <a:latin typeface="+mj-lt"/>
              </a:rPr>
              <a:t>Attend the Faculty Development series, </a:t>
            </a:r>
            <a:r>
              <a:rPr lang="en-US" sz="1800" dirty="0">
                <a:latin typeface="+mj-lt"/>
                <a:hlinkClick r:id="rId6"/>
              </a:rPr>
              <a:t>Difficult Classroom Conversations: A Faculty Discussion Series</a:t>
            </a:r>
            <a:r>
              <a:rPr lang="en-US" sz="1800" dirty="0">
                <a:latin typeface="+mj-lt"/>
              </a:rPr>
              <a:t>, beginning August 20. </a:t>
            </a:r>
          </a:p>
        </p:txBody>
      </p:sp>
      <p:sp>
        <p:nvSpPr>
          <p:cNvPr id="5" name="Slide Number Placeholder 4">
            <a:extLst>
              <a:ext uri="{FF2B5EF4-FFF2-40B4-BE49-F238E27FC236}">
                <a16:creationId xmlns:a16="http://schemas.microsoft.com/office/drawing/2014/main" id="{4043937D-9A24-E642-A6A9-42929E88F7C7}"/>
              </a:ext>
            </a:extLst>
          </p:cNvPr>
          <p:cNvSpPr>
            <a:spLocks noGrp="1"/>
          </p:cNvSpPr>
          <p:nvPr>
            <p:ph type="sldNum" sz="quarter" idx="10"/>
          </p:nvPr>
        </p:nvSpPr>
        <p:spPr/>
        <p:txBody>
          <a:bodyPr/>
          <a:lstStyle/>
          <a:p>
            <a:fld id="{1FAA210B-82E4-D740-A1D4-408CB6227599}" type="slidenum">
              <a:rPr lang="en-US" smtClean="0"/>
              <a:t>36</a:t>
            </a:fld>
            <a:endParaRPr lang="en-US"/>
          </a:p>
        </p:txBody>
      </p:sp>
    </p:spTree>
    <p:extLst>
      <p:ext uri="{BB962C8B-B14F-4D97-AF65-F5344CB8AC3E}">
        <p14:creationId xmlns:p14="http://schemas.microsoft.com/office/powerpoint/2010/main" val="33072083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4B028-14B1-B04B-AD72-65460848287C}"/>
              </a:ext>
            </a:extLst>
          </p:cNvPr>
          <p:cNvSpPr>
            <a:spLocks noGrp="1"/>
          </p:cNvSpPr>
          <p:nvPr>
            <p:ph type="title"/>
          </p:nvPr>
        </p:nvSpPr>
        <p:spPr>
          <a:xfrm>
            <a:off x="1676400" y="29417"/>
            <a:ext cx="6858000" cy="1401017"/>
          </a:xfrm>
        </p:spPr>
        <p:txBody>
          <a:bodyPr/>
          <a:lstStyle/>
          <a:p>
            <a:r>
              <a:rPr lang="en-US" dirty="0"/>
              <a:t>Enforcing Health and Safety: Not Wearing a Face Covering</a:t>
            </a:r>
          </a:p>
        </p:txBody>
      </p:sp>
      <p:sp>
        <p:nvSpPr>
          <p:cNvPr id="4" name="Content Placeholder 3">
            <a:extLst>
              <a:ext uri="{FF2B5EF4-FFF2-40B4-BE49-F238E27FC236}">
                <a16:creationId xmlns:a16="http://schemas.microsoft.com/office/drawing/2014/main" id="{4C4F3261-A37F-C742-A4CF-90C8EE461B6C}"/>
              </a:ext>
            </a:extLst>
          </p:cNvPr>
          <p:cNvSpPr>
            <a:spLocks noGrp="1"/>
          </p:cNvSpPr>
          <p:nvPr>
            <p:ph idx="1"/>
          </p:nvPr>
        </p:nvSpPr>
        <p:spPr>
          <a:xfrm>
            <a:off x="1752600" y="1295400"/>
            <a:ext cx="7239000" cy="4724400"/>
          </a:xfrm>
        </p:spPr>
        <p:txBody>
          <a:bodyPr/>
          <a:lstStyle/>
          <a:p>
            <a:pPr marL="0" indent="0">
              <a:buNone/>
            </a:pPr>
            <a:r>
              <a:rPr lang="en-US" sz="1800" b="1" i="1" dirty="0"/>
              <a:t>What happens if a student is not wearing a face covering at the beginning of class?</a:t>
            </a:r>
          </a:p>
          <a:p>
            <a:pPr marL="0" indent="0">
              <a:buNone/>
            </a:pPr>
            <a:endParaRPr lang="en-US" i="1" dirty="0"/>
          </a:p>
          <a:p>
            <a:pPr>
              <a:buBlip>
                <a:blip r:embed="rId2"/>
              </a:buBlip>
            </a:pPr>
            <a:r>
              <a:rPr lang="en-US" dirty="0"/>
              <a:t>If this is the first time a student is not wearing a face covering, instructors are advised to remind the student and the entire class about the course syllabus statement regarding university </a:t>
            </a:r>
            <a:r>
              <a:rPr lang="en-US" u="sng" dirty="0">
                <a:hlinkClick r:id="rId3"/>
              </a:rPr>
              <a:t>health and safety guidelines</a:t>
            </a:r>
            <a:r>
              <a:rPr lang="en-US" dirty="0"/>
              <a:t> and the </a:t>
            </a:r>
            <a:r>
              <a:rPr lang="en-US" u="sng" dirty="0">
                <a:hlinkClick r:id="rId4"/>
              </a:rPr>
              <a:t>Bobcat Pledge</a:t>
            </a:r>
            <a:r>
              <a:rPr lang="en-US" dirty="0"/>
              <a:t> and provide the student with a face covering if they have forgotten to bring one to class. </a:t>
            </a:r>
          </a:p>
          <a:p>
            <a:pPr>
              <a:buBlip>
                <a:blip r:embed="rId2"/>
              </a:buBlip>
            </a:pPr>
            <a:r>
              <a:rPr lang="en-US" dirty="0"/>
              <a:t>Each instructor has authority and discretion in managing the classroom environment, including handling issues related to face covering noncompliance (</a:t>
            </a:r>
            <a:r>
              <a:rPr lang="en-US" dirty="0">
                <a:hlinkClick r:id="rId5"/>
              </a:rPr>
              <a:t>see AA/PPS 02.03.02</a:t>
            </a:r>
            <a:r>
              <a:rPr lang="en-US" dirty="0"/>
              <a:t>). </a:t>
            </a:r>
          </a:p>
          <a:p>
            <a:pPr>
              <a:buBlip>
                <a:blip r:embed="rId2"/>
              </a:buBlip>
            </a:pPr>
            <a:r>
              <a:rPr lang="en-US" dirty="0"/>
              <a:t>An instructor may ask a student to leave the class, reduce the student’s participation or attendance points, report the incident to Student Conduct via the </a:t>
            </a:r>
            <a:r>
              <a:rPr lang="en-US" u="sng" dirty="0">
                <a:hlinkClick r:id="rId6"/>
              </a:rPr>
              <a:t>Code of Student Conduct Referral Form</a:t>
            </a:r>
            <a:r>
              <a:rPr lang="en-US" dirty="0"/>
              <a:t>, or implement some other measure. </a:t>
            </a:r>
          </a:p>
          <a:p>
            <a:pPr>
              <a:buBlip>
                <a:blip r:embed="rId2"/>
              </a:buBlip>
            </a:pPr>
            <a:r>
              <a:rPr lang="en-US" dirty="0"/>
              <a:t>Faculty are required to assign student seating and monitor attendance. These measures will not only facilitate contact tracing efforts, but they will make it easier to identify which student is non-compliant, especially in larger classes.  </a:t>
            </a:r>
          </a:p>
          <a:p>
            <a:pPr>
              <a:buBlip>
                <a:blip r:embed="rId2"/>
              </a:buBlip>
            </a:pPr>
            <a:endParaRPr lang="en-US" sz="1800" dirty="0"/>
          </a:p>
          <a:p>
            <a:pPr marL="0" indent="0">
              <a:buNone/>
            </a:pPr>
            <a:endParaRPr lang="en-US" u="sng" dirty="0"/>
          </a:p>
        </p:txBody>
      </p:sp>
      <p:sp>
        <p:nvSpPr>
          <p:cNvPr id="5" name="Slide Number Placeholder 4">
            <a:extLst>
              <a:ext uri="{FF2B5EF4-FFF2-40B4-BE49-F238E27FC236}">
                <a16:creationId xmlns:a16="http://schemas.microsoft.com/office/drawing/2014/main" id="{95C1566E-03DC-4D4C-9F98-45CD27C5AA3C}"/>
              </a:ext>
            </a:extLst>
          </p:cNvPr>
          <p:cNvSpPr>
            <a:spLocks noGrp="1"/>
          </p:cNvSpPr>
          <p:nvPr>
            <p:ph type="sldNum" sz="quarter" idx="10"/>
          </p:nvPr>
        </p:nvSpPr>
        <p:spPr/>
        <p:txBody>
          <a:bodyPr/>
          <a:lstStyle/>
          <a:p>
            <a:fld id="{1FAA210B-82E4-D740-A1D4-408CB6227599}" type="slidenum">
              <a:rPr lang="en-US" smtClean="0"/>
              <a:t>37</a:t>
            </a:fld>
            <a:endParaRPr lang="en-US"/>
          </a:p>
        </p:txBody>
      </p:sp>
    </p:spTree>
    <p:extLst>
      <p:ext uri="{BB962C8B-B14F-4D97-AF65-F5344CB8AC3E}">
        <p14:creationId xmlns:p14="http://schemas.microsoft.com/office/powerpoint/2010/main" val="19873522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4B028-14B1-B04B-AD72-65460848287C}"/>
              </a:ext>
            </a:extLst>
          </p:cNvPr>
          <p:cNvSpPr>
            <a:spLocks noGrp="1"/>
          </p:cNvSpPr>
          <p:nvPr>
            <p:ph type="title"/>
          </p:nvPr>
        </p:nvSpPr>
        <p:spPr>
          <a:xfrm>
            <a:off x="1676400" y="29921"/>
            <a:ext cx="6858000" cy="1401017"/>
          </a:xfrm>
        </p:spPr>
        <p:txBody>
          <a:bodyPr/>
          <a:lstStyle/>
          <a:p>
            <a:r>
              <a:rPr lang="en-US" dirty="0"/>
              <a:t>Enforcing Health and Safety: Removes Face Covering During Class</a:t>
            </a:r>
          </a:p>
        </p:txBody>
      </p:sp>
      <p:sp>
        <p:nvSpPr>
          <p:cNvPr id="4" name="Content Placeholder 3">
            <a:extLst>
              <a:ext uri="{FF2B5EF4-FFF2-40B4-BE49-F238E27FC236}">
                <a16:creationId xmlns:a16="http://schemas.microsoft.com/office/drawing/2014/main" id="{4C4F3261-A37F-C742-A4CF-90C8EE461B6C}"/>
              </a:ext>
            </a:extLst>
          </p:cNvPr>
          <p:cNvSpPr>
            <a:spLocks noGrp="1"/>
          </p:cNvSpPr>
          <p:nvPr>
            <p:ph idx="1"/>
          </p:nvPr>
        </p:nvSpPr>
        <p:spPr>
          <a:xfrm>
            <a:off x="1828800" y="1295400"/>
            <a:ext cx="7125984" cy="4724400"/>
          </a:xfrm>
        </p:spPr>
        <p:txBody>
          <a:bodyPr/>
          <a:lstStyle/>
          <a:p>
            <a:pPr marL="0" indent="0">
              <a:buNone/>
            </a:pPr>
            <a:r>
              <a:rPr lang="en-US" sz="1800" b="1" i="1" dirty="0"/>
              <a:t>What happens if a student removes their face covering during class?</a:t>
            </a:r>
          </a:p>
          <a:p>
            <a:pPr marL="0" indent="0">
              <a:buNone/>
            </a:pPr>
            <a:endParaRPr lang="en-US" i="1" dirty="0"/>
          </a:p>
          <a:p>
            <a:pPr>
              <a:buBlip>
                <a:blip r:embed="rId2"/>
              </a:buBlip>
            </a:pPr>
            <a:r>
              <a:rPr lang="en-US" dirty="0"/>
              <a:t>If this is the first time a student has removed the face covering, instructors are advised to remind the student and the entire class about the course syllabus statement regarding university </a:t>
            </a:r>
            <a:r>
              <a:rPr lang="en-US" u="sng" dirty="0">
                <a:hlinkClick r:id="rId3"/>
              </a:rPr>
              <a:t>health and safety guidelines</a:t>
            </a:r>
            <a:r>
              <a:rPr lang="en-US" dirty="0"/>
              <a:t> and the </a:t>
            </a:r>
            <a:r>
              <a:rPr lang="en-US" u="sng" dirty="0">
                <a:hlinkClick r:id="rId4"/>
              </a:rPr>
              <a:t>Bobcat Pledge</a:t>
            </a:r>
            <a:r>
              <a:rPr lang="en-US" dirty="0"/>
              <a:t> and ask the student to put on the face covering. </a:t>
            </a:r>
          </a:p>
          <a:p>
            <a:pPr>
              <a:buBlip>
                <a:blip r:embed="rId2"/>
              </a:buBlip>
            </a:pPr>
            <a:r>
              <a:rPr lang="en-US" dirty="0"/>
              <a:t>Each instructor has authority and discretion in managing the classroom environment, including issues related to face covering noncompliance (</a:t>
            </a:r>
            <a:r>
              <a:rPr lang="en-US" dirty="0">
                <a:hlinkClick r:id="rId5"/>
              </a:rPr>
              <a:t>see AA/PPS 02.03.02</a:t>
            </a:r>
            <a:r>
              <a:rPr lang="en-US" dirty="0"/>
              <a:t>). </a:t>
            </a:r>
          </a:p>
          <a:p>
            <a:pPr>
              <a:buBlip>
                <a:blip r:embed="rId2"/>
              </a:buBlip>
            </a:pPr>
            <a:r>
              <a:rPr lang="en-US" dirty="0"/>
              <a:t>An instructor may ask a student to leave the class, reduce the student’s participation or attendance points, report the incident to Student Conduct via the </a:t>
            </a:r>
            <a:r>
              <a:rPr lang="en-US" u="sng" dirty="0">
                <a:hlinkClick r:id="rId6"/>
              </a:rPr>
              <a:t>Code of Student Conduct Referral Form</a:t>
            </a:r>
            <a:r>
              <a:rPr lang="en-US" dirty="0"/>
              <a:t>, or implement some other measure.</a:t>
            </a:r>
            <a:r>
              <a:rPr lang="en-US" b="1" dirty="0"/>
              <a:t> </a:t>
            </a:r>
          </a:p>
          <a:p>
            <a:pPr>
              <a:buBlip>
                <a:blip r:embed="rId2"/>
              </a:buBlip>
            </a:pPr>
            <a:r>
              <a:rPr lang="en-US" dirty="0"/>
              <a:t>Faculty are required to assign student seating and monitor attendance. These measures will not only facilitate contact tracing efforts, but they will make it easier to identify which student is non-compliant, especially in larger classes.  </a:t>
            </a:r>
          </a:p>
          <a:p>
            <a:pPr>
              <a:buBlip>
                <a:blip r:embed="rId2"/>
              </a:buBlip>
            </a:pPr>
            <a:endParaRPr lang="en-US" sz="1800" dirty="0"/>
          </a:p>
          <a:p>
            <a:pPr marL="0" indent="0">
              <a:buNone/>
            </a:pPr>
            <a:endParaRPr lang="en-US" dirty="0"/>
          </a:p>
        </p:txBody>
      </p:sp>
      <p:sp>
        <p:nvSpPr>
          <p:cNvPr id="5" name="Slide Number Placeholder 4">
            <a:extLst>
              <a:ext uri="{FF2B5EF4-FFF2-40B4-BE49-F238E27FC236}">
                <a16:creationId xmlns:a16="http://schemas.microsoft.com/office/drawing/2014/main" id="{893D980F-DF40-C34F-9F57-8433DBB9475D}"/>
              </a:ext>
            </a:extLst>
          </p:cNvPr>
          <p:cNvSpPr>
            <a:spLocks noGrp="1"/>
          </p:cNvSpPr>
          <p:nvPr>
            <p:ph type="sldNum" sz="quarter" idx="10"/>
          </p:nvPr>
        </p:nvSpPr>
        <p:spPr/>
        <p:txBody>
          <a:bodyPr/>
          <a:lstStyle/>
          <a:p>
            <a:fld id="{1FAA210B-82E4-D740-A1D4-408CB6227599}" type="slidenum">
              <a:rPr lang="en-US" smtClean="0"/>
              <a:t>38</a:t>
            </a:fld>
            <a:endParaRPr lang="en-US"/>
          </a:p>
        </p:txBody>
      </p:sp>
    </p:spTree>
    <p:extLst>
      <p:ext uri="{BB962C8B-B14F-4D97-AF65-F5344CB8AC3E}">
        <p14:creationId xmlns:p14="http://schemas.microsoft.com/office/powerpoint/2010/main" val="39216598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4B028-14B1-B04B-AD72-65460848287C}"/>
              </a:ext>
            </a:extLst>
          </p:cNvPr>
          <p:cNvSpPr>
            <a:spLocks noGrp="1"/>
          </p:cNvSpPr>
          <p:nvPr>
            <p:ph type="title"/>
          </p:nvPr>
        </p:nvSpPr>
        <p:spPr>
          <a:xfrm>
            <a:off x="1677257" y="29417"/>
            <a:ext cx="6858000" cy="1401017"/>
          </a:xfrm>
        </p:spPr>
        <p:txBody>
          <a:bodyPr/>
          <a:lstStyle/>
          <a:p>
            <a:r>
              <a:rPr lang="en-US" dirty="0"/>
              <a:t>Enforcing Health and Safety: Repeated Health and Safety Violations</a:t>
            </a:r>
          </a:p>
        </p:txBody>
      </p:sp>
      <p:sp>
        <p:nvSpPr>
          <p:cNvPr id="4" name="Content Placeholder 3">
            <a:extLst>
              <a:ext uri="{FF2B5EF4-FFF2-40B4-BE49-F238E27FC236}">
                <a16:creationId xmlns:a16="http://schemas.microsoft.com/office/drawing/2014/main" id="{4C4F3261-A37F-C742-A4CF-90C8EE461B6C}"/>
              </a:ext>
            </a:extLst>
          </p:cNvPr>
          <p:cNvSpPr>
            <a:spLocks noGrp="1"/>
          </p:cNvSpPr>
          <p:nvPr>
            <p:ph idx="1"/>
          </p:nvPr>
        </p:nvSpPr>
        <p:spPr>
          <a:xfrm>
            <a:off x="1641297" y="1371600"/>
            <a:ext cx="7239000" cy="4724400"/>
          </a:xfrm>
        </p:spPr>
        <p:txBody>
          <a:bodyPr/>
          <a:lstStyle/>
          <a:p>
            <a:pPr marL="0" indent="0">
              <a:buNone/>
            </a:pPr>
            <a:r>
              <a:rPr lang="en-US" sz="1800" b="1" i="1" dirty="0"/>
              <a:t>What happens if a student repeatedly violates health and safety measures during class?</a:t>
            </a:r>
          </a:p>
          <a:p>
            <a:pPr marL="0" indent="0">
              <a:buNone/>
            </a:pPr>
            <a:endParaRPr lang="en-US" sz="1800" dirty="0"/>
          </a:p>
          <a:p>
            <a:pPr>
              <a:buBlip>
                <a:blip r:embed="rId3"/>
              </a:buBlip>
            </a:pPr>
            <a:r>
              <a:rPr lang="en-US" sz="1800" dirty="0"/>
              <a:t>Students who repeatedly violate health and safety measures during class should be referred to Student Conduct via the </a:t>
            </a:r>
            <a:r>
              <a:rPr lang="en-US" sz="1800" u="sng" dirty="0">
                <a:hlinkClick r:id="rId4"/>
              </a:rPr>
              <a:t>Code of Student Conduct Referral Form</a:t>
            </a:r>
            <a:r>
              <a:rPr lang="en-US" sz="1800" dirty="0"/>
              <a:t>. </a:t>
            </a:r>
          </a:p>
          <a:p>
            <a:pPr>
              <a:buBlip>
                <a:blip r:embed="rId3"/>
              </a:buBlip>
            </a:pPr>
            <a:r>
              <a:rPr lang="en-US" sz="1800" dirty="0"/>
              <a:t>Disciplinary penalties comprise the range of official university actions that may be taken when, based on the preponderance of the evidence, a student is determined to have engaged in prohibited conduct. </a:t>
            </a:r>
          </a:p>
          <a:p>
            <a:pPr>
              <a:buBlip>
                <a:blip r:embed="rId3"/>
              </a:buBlip>
            </a:pPr>
            <a:r>
              <a:rPr lang="en-US" sz="1800" dirty="0"/>
              <a:t>Among others, penalties may include warnings, restricted privileges, probation, suspension, and expulsion.</a:t>
            </a:r>
            <a:r>
              <a:rPr lang="en-US" sz="1800" u="sng" dirty="0"/>
              <a:t> </a:t>
            </a:r>
            <a:endParaRPr lang="en-US" sz="1800" dirty="0"/>
          </a:p>
          <a:p>
            <a:pPr>
              <a:buBlip>
                <a:blip r:embed="rId3"/>
              </a:buBlip>
            </a:pPr>
            <a:r>
              <a:rPr lang="en-US" sz="1800" dirty="0"/>
              <a:t>Referrals to Student Conduct also assist the Dean of Students in determining patterns of behaviors that need further attention or action. </a:t>
            </a:r>
          </a:p>
          <a:p>
            <a:pPr marL="0" indent="0">
              <a:buNone/>
            </a:pPr>
            <a:endParaRPr lang="en-US" dirty="0"/>
          </a:p>
        </p:txBody>
      </p:sp>
      <p:sp>
        <p:nvSpPr>
          <p:cNvPr id="5" name="Slide Number Placeholder 4">
            <a:extLst>
              <a:ext uri="{FF2B5EF4-FFF2-40B4-BE49-F238E27FC236}">
                <a16:creationId xmlns:a16="http://schemas.microsoft.com/office/drawing/2014/main" id="{6BB27482-FDDA-FB4F-9D38-B73DF92870CA}"/>
              </a:ext>
            </a:extLst>
          </p:cNvPr>
          <p:cNvSpPr>
            <a:spLocks noGrp="1"/>
          </p:cNvSpPr>
          <p:nvPr>
            <p:ph type="sldNum" sz="quarter" idx="10"/>
          </p:nvPr>
        </p:nvSpPr>
        <p:spPr/>
        <p:txBody>
          <a:bodyPr/>
          <a:lstStyle/>
          <a:p>
            <a:fld id="{1FAA210B-82E4-D740-A1D4-408CB6227599}" type="slidenum">
              <a:rPr lang="en-US" smtClean="0"/>
              <a:t>39</a:t>
            </a:fld>
            <a:endParaRPr lang="en-US"/>
          </a:p>
        </p:txBody>
      </p:sp>
    </p:spTree>
    <p:extLst>
      <p:ext uri="{BB962C8B-B14F-4D97-AF65-F5344CB8AC3E}">
        <p14:creationId xmlns:p14="http://schemas.microsoft.com/office/powerpoint/2010/main" val="32573884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4B028-14B1-B04B-AD72-65460848287C}"/>
              </a:ext>
            </a:extLst>
          </p:cNvPr>
          <p:cNvSpPr>
            <a:spLocks noGrp="1"/>
          </p:cNvSpPr>
          <p:nvPr>
            <p:ph type="title"/>
          </p:nvPr>
        </p:nvSpPr>
        <p:spPr>
          <a:xfrm>
            <a:off x="1677257" y="29417"/>
            <a:ext cx="6858000" cy="1401017"/>
          </a:xfrm>
        </p:spPr>
        <p:txBody>
          <a:bodyPr/>
          <a:lstStyle/>
          <a:p>
            <a:r>
              <a:rPr lang="en-US" dirty="0"/>
              <a:t>Enforcing Health and Safety: Constitutional Objections</a:t>
            </a:r>
          </a:p>
        </p:txBody>
      </p:sp>
      <p:sp>
        <p:nvSpPr>
          <p:cNvPr id="4" name="Content Placeholder 3">
            <a:extLst>
              <a:ext uri="{FF2B5EF4-FFF2-40B4-BE49-F238E27FC236}">
                <a16:creationId xmlns:a16="http://schemas.microsoft.com/office/drawing/2014/main" id="{4C4F3261-A37F-C742-A4CF-90C8EE461B6C}"/>
              </a:ext>
            </a:extLst>
          </p:cNvPr>
          <p:cNvSpPr>
            <a:spLocks noGrp="1"/>
          </p:cNvSpPr>
          <p:nvPr>
            <p:ph idx="1"/>
          </p:nvPr>
        </p:nvSpPr>
        <p:spPr>
          <a:xfrm>
            <a:off x="1677257" y="1295400"/>
            <a:ext cx="7239000" cy="4724400"/>
          </a:xfrm>
        </p:spPr>
        <p:txBody>
          <a:bodyPr/>
          <a:lstStyle/>
          <a:p>
            <a:pPr marL="0" indent="0">
              <a:buNone/>
            </a:pPr>
            <a:r>
              <a:rPr lang="en-US" sz="1800" b="1" i="1" dirty="0"/>
              <a:t>What happens if a student claims their rights are being violated by the university’s health and safety measures? </a:t>
            </a:r>
          </a:p>
          <a:p>
            <a:pPr marL="0" indent="0">
              <a:buNone/>
            </a:pPr>
            <a:endParaRPr lang="en-US" sz="1800" dirty="0"/>
          </a:p>
          <a:p>
            <a:pPr>
              <a:buBlip>
                <a:blip r:embed="rId3"/>
              </a:buBlip>
            </a:pPr>
            <a:r>
              <a:rPr lang="en-US" sz="1800" dirty="0"/>
              <a:t>Some people who disagree with the concept of requiring face coverings have called it “unconstitutional.” However, to be unconstitutional, a restriction must infringe a fundamental right such as freedom of speech or invasion of privacy or otherwise treat people unequally. </a:t>
            </a:r>
          </a:p>
          <a:p>
            <a:pPr>
              <a:buBlip>
                <a:blip r:embed="rId3"/>
              </a:buBlip>
            </a:pPr>
            <a:r>
              <a:rPr lang="en-US" sz="1800" dirty="0"/>
              <a:t>Requiring all of us to wear a face covering on campus when it’s not possible to practice physical distancing is a narrowly tailored and minimally intrusive mechanism, which is justified by the significance of the university’s interest in helping to stop the spread of a highly contagious virus for the safety of the campus community. </a:t>
            </a:r>
          </a:p>
          <a:p>
            <a:pPr>
              <a:buBlip>
                <a:blip r:embed="rId3"/>
              </a:buBlip>
            </a:pPr>
            <a:r>
              <a:rPr lang="en-US" sz="1800" dirty="0"/>
              <a:t>Students who repeatedly violate health and safety measures during class should be referred to Student Conduct via the </a:t>
            </a:r>
            <a:r>
              <a:rPr lang="en-US" sz="1800" u="sng" dirty="0">
                <a:hlinkClick r:id="rId4"/>
              </a:rPr>
              <a:t>Code of Student Conduct Referral Form</a:t>
            </a:r>
            <a:r>
              <a:rPr lang="en-US" sz="1800" dirty="0"/>
              <a:t>. </a:t>
            </a:r>
          </a:p>
          <a:p>
            <a:pPr marL="0" indent="0">
              <a:buNone/>
            </a:pPr>
            <a:endParaRPr lang="en-US" dirty="0"/>
          </a:p>
        </p:txBody>
      </p:sp>
      <p:sp>
        <p:nvSpPr>
          <p:cNvPr id="5" name="Slide Number Placeholder 4">
            <a:extLst>
              <a:ext uri="{FF2B5EF4-FFF2-40B4-BE49-F238E27FC236}">
                <a16:creationId xmlns:a16="http://schemas.microsoft.com/office/drawing/2014/main" id="{102D3A47-2473-8A4B-9073-24C0CCF364CA}"/>
              </a:ext>
            </a:extLst>
          </p:cNvPr>
          <p:cNvSpPr>
            <a:spLocks noGrp="1"/>
          </p:cNvSpPr>
          <p:nvPr>
            <p:ph type="sldNum" sz="quarter" idx="10"/>
          </p:nvPr>
        </p:nvSpPr>
        <p:spPr/>
        <p:txBody>
          <a:bodyPr/>
          <a:lstStyle/>
          <a:p>
            <a:fld id="{1FAA210B-82E4-D740-A1D4-408CB6227599}" type="slidenum">
              <a:rPr lang="en-US" smtClean="0"/>
              <a:t>40</a:t>
            </a:fld>
            <a:endParaRPr lang="en-US"/>
          </a:p>
        </p:txBody>
      </p:sp>
    </p:spTree>
    <p:extLst>
      <p:ext uri="{BB962C8B-B14F-4D97-AF65-F5344CB8AC3E}">
        <p14:creationId xmlns:p14="http://schemas.microsoft.com/office/powerpoint/2010/main" val="3077892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416816-13A3-524E-9322-507FDF74E553}"/>
              </a:ext>
            </a:extLst>
          </p:cNvPr>
          <p:cNvSpPr>
            <a:spLocks noGrp="1"/>
          </p:cNvSpPr>
          <p:nvPr>
            <p:ph type="title"/>
          </p:nvPr>
        </p:nvSpPr>
        <p:spPr>
          <a:xfrm>
            <a:off x="1752600" y="152400"/>
            <a:ext cx="6858000" cy="1143000"/>
          </a:xfrm>
        </p:spPr>
        <p:txBody>
          <a:bodyPr/>
          <a:lstStyle/>
          <a:p>
            <a:r>
              <a:rPr lang="en-US" dirty="0"/>
              <a:t>Contents</a:t>
            </a:r>
          </a:p>
        </p:txBody>
      </p:sp>
      <p:sp>
        <p:nvSpPr>
          <p:cNvPr id="4" name="TextBox 3">
            <a:extLst>
              <a:ext uri="{FF2B5EF4-FFF2-40B4-BE49-F238E27FC236}">
                <a16:creationId xmlns:a16="http://schemas.microsoft.com/office/drawing/2014/main" id="{481309F8-2E63-0740-976F-EDA13766D0EA}"/>
              </a:ext>
            </a:extLst>
          </p:cNvPr>
          <p:cNvSpPr txBox="1"/>
          <p:nvPr/>
        </p:nvSpPr>
        <p:spPr>
          <a:xfrm>
            <a:off x="1752600" y="1371600"/>
            <a:ext cx="6096000" cy="2793842"/>
          </a:xfrm>
          <a:prstGeom prst="rect">
            <a:avLst/>
          </a:prstGeom>
          <a:noFill/>
        </p:spPr>
        <p:txBody>
          <a:bodyPr wrap="square" rtlCol="0">
            <a:spAutoFit/>
          </a:bodyPr>
          <a:lstStyle/>
          <a:p>
            <a:pPr>
              <a:lnSpc>
                <a:spcPct val="150000"/>
              </a:lnSpc>
            </a:pPr>
            <a:r>
              <a:rPr lang="en-US" dirty="0"/>
              <a:t>I. University operations and plans</a:t>
            </a:r>
          </a:p>
          <a:p>
            <a:pPr>
              <a:lnSpc>
                <a:spcPct val="150000"/>
              </a:lnSpc>
            </a:pPr>
            <a:r>
              <a:rPr lang="en-US" dirty="0"/>
              <a:t>II. Health and safety measures</a:t>
            </a:r>
          </a:p>
          <a:p>
            <a:pPr>
              <a:lnSpc>
                <a:spcPct val="150000"/>
              </a:lnSpc>
            </a:pPr>
            <a:r>
              <a:rPr lang="en-US" dirty="0"/>
              <a:t>III. Course planning and implementation </a:t>
            </a:r>
          </a:p>
          <a:p>
            <a:pPr>
              <a:lnSpc>
                <a:spcPct val="150000"/>
              </a:lnSpc>
            </a:pPr>
            <a:r>
              <a:rPr lang="en-US" dirty="0"/>
              <a:t>IV. Compliance in the classroom</a:t>
            </a:r>
          </a:p>
          <a:p>
            <a:pPr>
              <a:lnSpc>
                <a:spcPct val="150000"/>
              </a:lnSpc>
            </a:pPr>
            <a:r>
              <a:rPr lang="en-US" dirty="0"/>
              <a:t>V. For more information</a:t>
            </a:r>
          </a:p>
        </p:txBody>
      </p:sp>
      <p:sp>
        <p:nvSpPr>
          <p:cNvPr id="7" name="Slide Number Placeholder 6">
            <a:extLst>
              <a:ext uri="{FF2B5EF4-FFF2-40B4-BE49-F238E27FC236}">
                <a16:creationId xmlns:a16="http://schemas.microsoft.com/office/drawing/2014/main" id="{87776BAC-6374-6048-8CBF-3871F636DB8B}"/>
              </a:ext>
            </a:extLst>
          </p:cNvPr>
          <p:cNvSpPr>
            <a:spLocks noGrp="1"/>
          </p:cNvSpPr>
          <p:nvPr>
            <p:ph type="sldNum" sz="quarter" idx="10"/>
          </p:nvPr>
        </p:nvSpPr>
        <p:spPr/>
        <p:txBody>
          <a:bodyPr/>
          <a:lstStyle/>
          <a:p>
            <a:fld id="{1FAA210B-82E4-D740-A1D4-408CB6227599}" type="slidenum">
              <a:rPr lang="en-US" smtClean="0"/>
              <a:t>5</a:t>
            </a:fld>
            <a:endParaRPr lang="en-US"/>
          </a:p>
        </p:txBody>
      </p:sp>
    </p:spTree>
    <p:extLst>
      <p:ext uri="{BB962C8B-B14F-4D97-AF65-F5344CB8AC3E}">
        <p14:creationId xmlns:p14="http://schemas.microsoft.com/office/powerpoint/2010/main" val="295999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4B028-14B1-B04B-AD72-65460848287C}"/>
              </a:ext>
            </a:extLst>
          </p:cNvPr>
          <p:cNvSpPr>
            <a:spLocks noGrp="1"/>
          </p:cNvSpPr>
          <p:nvPr>
            <p:ph type="title"/>
          </p:nvPr>
        </p:nvSpPr>
        <p:spPr>
          <a:xfrm>
            <a:off x="1676400" y="92971"/>
            <a:ext cx="6858000" cy="1401017"/>
          </a:xfrm>
        </p:spPr>
        <p:txBody>
          <a:bodyPr/>
          <a:lstStyle/>
          <a:p>
            <a:r>
              <a:rPr lang="en-US" dirty="0"/>
              <a:t>Enforcing Health and Safety: Documentation</a:t>
            </a:r>
          </a:p>
        </p:txBody>
      </p:sp>
      <p:sp>
        <p:nvSpPr>
          <p:cNvPr id="4" name="Content Placeholder 3">
            <a:extLst>
              <a:ext uri="{FF2B5EF4-FFF2-40B4-BE49-F238E27FC236}">
                <a16:creationId xmlns:a16="http://schemas.microsoft.com/office/drawing/2014/main" id="{4C4F3261-A37F-C742-A4CF-90C8EE461B6C}"/>
              </a:ext>
            </a:extLst>
          </p:cNvPr>
          <p:cNvSpPr>
            <a:spLocks noGrp="1"/>
          </p:cNvSpPr>
          <p:nvPr>
            <p:ph idx="1"/>
          </p:nvPr>
        </p:nvSpPr>
        <p:spPr>
          <a:xfrm>
            <a:off x="1828800" y="1371600"/>
            <a:ext cx="6969303" cy="4724400"/>
          </a:xfrm>
        </p:spPr>
        <p:txBody>
          <a:bodyPr/>
          <a:lstStyle/>
          <a:p>
            <a:pPr marL="0" indent="0">
              <a:buNone/>
            </a:pPr>
            <a:r>
              <a:rPr lang="en-US" sz="1800" b="1" i="1" dirty="0"/>
              <a:t>What documentation should faculty keep regarding violations of health and safety measures in the classroom?</a:t>
            </a:r>
          </a:p>
          <a:p>
            <a:pPr marL="0" indent="0">
              <a:buNone/>
            </a:pPr>
            <a:endParaRPr lang="en-US" dirty="0"/>
          </a:p>
          <a:p>
            <a:pPr>
              <a:buBlip>
                <a:blip r:embed="rId2"/>
              </a:buBlip>
            </a:pPr>
            <a:r>
              <a:rPr lang="en-US" sz="1800" dirty="0"/>
              <a:t>If instructors need to speak to particular students about a classroom health and safety matter or create a written account of incidents, they are advised to document student names and identification numbers, date/time of events and conversations, and a short summary of the situation, concerns, and outcomes. </a:t>
            </a:r>
          </a:p>
          <a:p>
            <a:pPr>
              <a:buBlip>
                <a:blip r:embed="rId2"/>
              </a:buBlip>
            </a:pPr>
            <a:r>
              <a:rPr lang="en-US" sz="1800" dirty="0"/>
              <a:t>This documentation will help instructors track issues in their classroom, see wider patterns they may need to address, and help provide evidence in the event students are referred to Student Conduct for disciplinary action.</a:t>
            </a:r>
          </a:p>
          <a:p>
            <a:pPr marL="0" indent="0">
              <a:buNone/>
            </a:pPr>
            <a:endParaRPr lang="en-US" sz="1800" dirty="0"/>
          </a:p>
        </p:txBody>
      </p:sp>
      <p:sp>
        <p:nvSpPr>
          <p:cNvPr id="5" name="Slide Number Placeholder 4">
            <a:extLst>
              <a:ext uri="{FF2B5EF4-FFF2-40B4-BE49-F238E27FC236}">
                <a16:creationId xmlns:a16="http://schemas.microsoft.com/office/drawing/2014/main" id="{44B962F3-DDA0-2D44-B533-C84DC2FD856A}"/>
              </a:ext>
            </a:extLst>
          </p:cNvPr>
          <p:cNvSpPr>
            <a:spLocks noGrp="1"/>
          </p:cNvSpPr>
          <p:nvPr>
            <p:ph type="sldNum" sz="quarter" idx="10"/>
          </p:nvPr>
        </p:nvSpPr>
        <p:spPr/>
        <p:txBody>
          <a:bodyPr/>
          <a:lstStyle/>
          <a:p>
            <a:fld id="{1FAA210B-82E4-D740-A1D4-408CB6227599}" type="slidenum">
              <a:rPr lang="en-US" smtClean="0"/>
              <a:t>41</a:t>
            </a:fld>
            <a:endParaRPr lang="en-US"/>
          </a:p>
        </p:txBody>
      </p:sp>
    </p:spTree>
    <p:extLst>
      <p:ext uri="{BB962C8B-B14F-4D97-AF65-F5344CB8AC3E}">
        <p14:creationId xmlns:p14="http://schemas.microsoft.com/office/powerpoint/2010/main" val="17946263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4B028-14B1-B04B-AD72-65460848287C}"/>
              </a:ext>
            </a:extLst>
          </p:cNvPr>
          <p:cNvSpPr>
            <a:spLocks noGrp="1"/>
          </p:cNvSpPr>
          <p:nvPr>
            <p:ph type="title"/>
          </p:nvPr>
        </p:nvSpPr>
        <p:spPr>
          <a:xfrm>
            <a:off x="1524001" y="29417"/>
            <a:ext cx="7597630" cy="1401017"/>
          </a:xfrm>
        </p:spPr>
        <p:txBody>
          <a:bodyPr/>
          <a:lstStyle/>
          <a:p>
            <a:r>
              <a:rPr lang="en-US" dirty="0"/>
              <a:t>Enforcing Health and Safety: Symptomatic or Quarantined Students</a:t>
            </a:r>
          </a:p>
        </p:txBody>
      </p:sp>
      <p:sp>
        <p:nvSpPr>
          <p:cNvPr id="4" name="Content Placeholder 3">
            <a:extLst>
              <a:ext uri="{FF2B5EF4-FFF2-40B4-BE49-F238E27FC236}">
                <a16:creationId xmlns:a16="http://schemas.microsoft.com/office/drawing/2014/main" id="{4C4F3261-A37F-C742-A4CF-90C8EE461B6C}"/>
              </a:ext>
            </a:extLst>
          </p:cNvPr>
          <p:cNvSpPr>
            <a:spLocks noGrp="1"/>
          </p:cNvSpPr>
          <p:nvPr>
            <p:ph idx="1"/>
          </p:nvPr>
        </p:nvSpPr>
        <p:spPr>
          <a:xfrm>
            <a:off x="1838164" y="1295400"/>
            <a:ext cx="7077236" cy="5029200"/>
          </a:xfrm>
        </p:spPr>
        <p:txBody>
          <a:bodyPr/>
          <a:lstStyle/>
          <a:p>
            <a:pPr marL="0" indent="0">
              <a:buNone/>
            </a:pPr>
            <a:r>
              <a:rPr lang="en-US" sz="1800" b="1" i="1" dirty="0"/>
              <a:t>If a student has been told to quarantine, can they go to class in person?</a:t>
            </a:r>
          </a:p>
          <a:p>
            <a:pPr marL="0" indent="0">
              <a:buNone/>
            </a:pPr>
            <a:endParaRPr lang="en-US" dirty="0"/>
          </a:p>
          <a:p>
            <a:pPr>
              <a:buBlip>
                <a:blip r:embed="rId2"/>
              </a:buBlip>
            </a:pPr>
            <a:r>
              <a:rPr lang="en-US" sz="1800" dirty="0"/>
              <a:t>No. Quarantined students are not allowed to attend face-to-face classes. Failure to follow quarantine endangers the people around us, including: roommates, friends, classmates, family, as well as the staff and faculty of the university. Students should contact their instructors about in-class work and lectures.</a:t>
            </a:r>
          </a:p>
          <a:p>
            <a:pPr marL="0" indent="0">
              <a:buNone/>
            </a:pPr>
            <a:endParaRPr lang="en-US" sz="1800" dirty="0"/>
          </a:p>
          <a:p>
            <a:pPr marL="0" indent="0">
              <a:buNone/>
            </a:pPr>
            <a:r>
              <a:rPr lang="en-US" sz="1800" b="1" i="1" dirty="0"/>
              <a:t>Will a student get in trouble for staying home if they have been told to quarantine or fail a symptom check?</a:t>
            </a:r>
          </a:p>
          <a:p>
            <a:pPr marL="0" indent="0">
              <a:buNone/>
            </a:pPr>
            <a:endParaRPr lang="en-US" i="1" dirty="0"/>
          </a:p>
          <a:p>
            <a:pPr>
              <a:buBlip>
                <a:blip r:embed="rId2"/>
              </a:buBlip>
            </a:pPr>
            <a:r>
              <a:rPr lang="en-US" sz="1800" dirty="0"/>
              <a:t>No. Instructors may not penalize students for not attending class in person if they fail a symptom check or are told to quarantine. Instructors must make alternative arrangements for students to catch up on course materials.</a:t>
            </a:r>
          </a:p>
          <a:p>
            <a:pPr marL="0" indent="0">
              <a:buNone/>
            </a:pPr>
            <a:endParaRPr lang="en-US" sz="1800" dirty="0"/>
          </a:p>
          <a:p>
            <a:pPr marL="0" indent="0">
              <a:buNone/>
            </a:pPr>
            <a:endParaRPr lang="en-US" sz="1800" dirty="0"/>
          </a:p>
        </p:txBody>
      </p:sp>
      <p:sp>
        <p:nvSpPr>
          <p:cNvPr id="5" name="Slide Number Placeholder 4">
            <a:extLst>
              <a:ext uri="{FF2B5EF4-FFF2-40B4-BE49-F238E27FC236}">
                <a16:creationId xmlns:a16="http://schemas.microsoft.com/office/drawing/2014/main" id="{34F8B97C-9C81-3042-AC67-627EC0D5BE05}"/>
              </a:ext>
            </a:extLst>
          </p:cNvPr>
          <p:cNvSpPr>
            <a:spLocks noGrp="1"/>
          </p:cNvSpPr>
          <p:nvPr>
            <p:ph type="sldNum" sz="quarter" idx="10"/>
          </p:nvPr>
        </p:nvSpPr>
        <p:spPr/>
        <p:txBody>
          <a:bodyPr/>
          <a:lstStyle/>
          <a:p>
            <a:fld id="{1FAA210B-82E4-D740-A1D4-408CB6227599}" type="slidenum">
              <a:rPr lang="en-US" smtClean="0"/>
              <a:t>42</a:t>
            </a:fld>
            <a:endParaRPr lang="en-US"/>
          </a:p>
        </p:txBody>
      </p:sp>
    </p:spTree>
    <p:extLst>
      <p:ext uri="{BB962C8B-B14F-4D97-AF65-F5344CB8AC3E}">
        <p14:creationId xmlns:p14="http://schemas.microsoft.com/office/powerpoint/2010/main" val="151253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4B028-14B1-B04B-AD72-65460848287C}"/>
              </a:ext>
            </a:extLst>
          </p:cNvPr>
          <p:cNvSpPr>
            <a:spLocks noGrp="1"/>
          </p:cNvSpPr>
          <p:nvPr>
            <p:ph type="title"/>
          </p:nvPr>
        </p:nvSpPr>
        <p:spPr>
          <a:xfrm>
            <a:off x="1524001" y="29417"/>
            <a:ext cx="7597630" cy="1401017"/>
          </a:xfrm>
        </p:spPr>
        <p:txBody>
          <a:bodyPr/>
          <a:lstStyle/>
          <a:p>
            <a:r>
              <a:rPr lang="en-US" dirty="0"/>
              <a:t>Enforcing Health and Safety: Students Not Able to Wear Face Covering</a:t>
            </a:r>
          </a:p>
        </p:txBody>
      </p:sp>
      <p:sp>
        <p:nvSpPr>
          <p:cNvPr id="4" name="Content Placeholder 3">
            <a:extLst>
              <a:ext uri="{FF2B5EF4-FFF2-40B4-BE49-F238E27FC236}">
                <a16:creationId xmlns:a16="http://schemas.microsoft.com/office/drawing/2014/main" id="{4C4F3261-A37F-C742-A4CF-90C8EE461B6C}"/>
              </a:ext>
            </a:extLst>
          </p:cNvPr>
          <p:cNvSpPr>
            <a:spLocks noGrp="1"/>
          </p:cNvSpPr>
          <p:nvPr>
            <p:ph idx="1"/>
          </p:nvPr>
        </p:nvSpPr>
        <p:spPr>
          <a:xfrm>
            <a:off x="1838164" y="1295400"/>
            <a:ext cx="7077236" cy="5029200"/>
          </a:xfrm>
        </p:spPr>
        <p:txBody>
          <a:bodyPr/>
          <a:lstStyle/>
          <a:p>
            <a:pPr marL="0" indent="0">
              <a:buNone/>
            </a:pPr>
            <a:r>
              <a:rPr lang="en-US" sz="1800" b="1" i="1" dirty="0"/>
              <a:t>Can students with medical conditions that prevent them from wearing a face covering get in trouble? What should they do?</a:t>
            </a:r>
          </a:p>
          <a:p>
            <a:pPr marL="0" indent="0">
              <a:buNone/>
            </a:pPr>
            <a:endParaRPr lang="en-US" sz="1800" dirty="0"/>
          </a:p>
          <a:p>
            <a:pPr>
              <a:buBlip>
                <a:blip r:embed="rId2"/>
              </a:buBlip>
            </a:pPr>
            <a:r>
              <a:rPr lang="en-US" sz="1800" dirty="0"/>
              <a:t>Students who are unable to wear face coverings because of health conditions should complete a </a:t>
            </a:r>
            <a:r>
              <a:rPr lang="en-US" sz="1800" u="sng" dirty="0">
                <a:hlinkClick r:id="rId3"/>
              </a:rPr>
              <a:t>COVID-19 Request for Additional Academic Modifications</a:t>
            </a:r>
            <a:r>
              <a:rPr lang="en-US" sz="1800" dirty="0"/>
              <a:t>. All students participating in face-to-face classes must wear a face covering that covers their nose and mouth. Failure to do so could result in disciplinary action.</a:t>
            </a:r>
          </a:p>
          <a:p>
            <a:pPr marL="0" indent="0">
              <a:buNone/>
            </a:pPr>
            <a:endParaRPr lang="en-US" sz="1800" dirty="0"/>
          </a:p>
          <a:p>
            <a:pPr marL="0" indent="0">
              <a:buNone/>
            </a:pPr>
            <a:endParaRPr lang="en-US" sz="1800" dirty="0"/>
          </a:p>
        </p:txBody>
      </p:sp>
      <p:sp>
        <p:nvSpPr>
          <p:cNvPr id="5" name="Slide Number Placeholder 4">
            <a:extLst>
              <a:ext uri="{FF2B5EF4-FFF2-40B4-BE49-F238E27FC236}">
                <a16:creationId xmlns:a16="http://schemas.microsoft.com/office/drawing/2014/main" id="{8979D907-CE38-A54F-B351-4BEC4716291D}"/>
              </a:ext>
            </a:extLst>
          </p:cNvPr>
          <p:cNvSpPr>
            <a:spLocks noGrp="1"/>
          </p:cNvSpPr>
          <p:nvPr>
            <p:ph type="sldNum" sz="quarter" idx="10"/>
          </p:nvPr>
        </p:nvSpPr>
        <p:spPr/>
        <p:txBody>
          <a:bodyPr/>
          <a:lstStyle/>
          <a:p>
            <a:fld id="{1FAA210B-82E4-D740-A1D4-408CB6227599}" type="slidenum">
              <a:rPr lang="en-US" smtClean="0"/>
              <a:t>43</a:t>
            </a:fld>
            <a:endParaRPr lang="en-US"/>
          </a:p>
        </p:txBody>
      </p:sp>
    </p:spTree>
    <p:extLst>
      <p:ext uri="{BB962C8B-B14F-4D97-AF65-F5344CB8AC3E}">
        <p14:creationId xmlns:p14="http://schemas.microsoft.com/office/powerpoint/2010/main" val="41960702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4B028-14B1-B04B-AD72-65460848287C}"/>
              </a:ext>
            </a:extLst>
          </p:cNvPr>
          <p:cNvSpPr>
            <a:spLocks noGrp="1"/>
          </p:cNvSpPr>
          <p:nvPr>
            <p:ph type="title"/>
          </p:nvPr>
        </p:nvSpPr>
        <p:spPr>
          <a:xfrm>
            <a:off x="1447800" y="37979"/>
            <a:ext cx="7597630" cy="1401017"/>
          </a:xfrm>
        </p:spPr>
        <p:txBody>
          <a:bodyPr/>
          <a:lstStyle/>
          <a:p>
            <a:r>
              <a:rPr lang="en-US" dirty="0"/>
              <a:t>Enforcing Health and Safety: Students Testing Positive</a:t>
            </a:r>
          </a:p>
        </p:txBody>
      </p:sp>
      <p:sp>
        <p:nvSpPr>
          <p:cNvPr id="4" name="Content Placeholder 3">
            <a:extLst>
              <a:ext uri="{FF2B5EF4-FFF2-40B4-BE49-F238E27FC236}">
                <a16:creationId xmlns:a16="http://schemas.microsoft.com/office/drawing/2014/main" id="{4C4F3261-A37F-C742-A4CF-90C8EE461B6C}"/>
              </a:ext>
            </a:extLst>
          </p:cNvPr>
          <p:cNvSpPr>
            <a:spLocks noGrp="1"/>
          </p:cNvSpPr>
          <p:nvPr>
            <p:ph idx="1"/>
          </p:nvPr>
        </p:nvSpPr>
        <p:spPr>
          <a:xfrm>
            <a:off x="1654031" y="1371600"/>
            <a:ext cx="7467600" cy="5029200"/>
          </a:xfrm>
        </p:spPr>
        <p:txBody>
          <a:bodyPr/>
          <a:lstStyle/>
          <a:p>
            <a:pPr marL="0" indent="0">
              <a:buNone/>
            </a:pPr>
            <a:r>
              <a:rPr lang="en-US" sz="1800" b="1" i="1" dirty="0"/>
              <a:t>What do I do if a student tells me they tested positive for COVID-19? </a:t>
            </a:r>
          </a:p>
          <a:p>
            <a:pPr marL="0" indent="0">
              <a:buNone/>
            </a:pPr>
            <a:endParaRPr lang="en-US" sz="1800" dirty="0"/>
          </a:p>
          <a:p>
            <a:pPr>
              <a:buBlip>
                <a:blip r:embed="rId3"/>
              </a:buBlip>
            </a:pPr>
            <a:r>
              <a:rPr lang="en-US" dirty="0"/>
              <a:t>If a student (or an employee) tells you they tested positive or were in close contact with someone who tested positive, encourage them to report it through the </a:t>
            </a:r>
            <a:r>
              <a:rPr lang="en-US" u="sng" dirty="0">
                <a:hlinkClick r:id="rId4"/>
              </a:rPr>
              <a:t>Bobcat Trace</a:t>
            </a:r>
            <a:r>
              <a:rPr lang="en-US" b="1" u="sng" dirty="0">
                <a:hlinkClick r:id="rId4"/>
              </a:rPr>
              <a:t> </a:t>
            </a:r>
            <a:r>
              <a:rPr lang="en-US" dirty="0">
                <a:hlinkClick r:id="rId4"/>
              </a:rPr>
              <a:t>web application</a:t>
            </a:r>
            <a:r>
              <a:rPr lang="en-US" dirty="0"/>
              <a:t>. </a:t>
            </a:r>
          </a:p>
          <a:p>
            <a:pPr marL="0" indent="0">
              <a:buNone/>
            </a:pPr>
            <a:endParaRPr lang="en-US" dirty="0"/>
          </a:p>
          <a:p>
            <a:pPr marR="0">
              <a:spcBef>
                <a:spcPts val="0"/>
              </a:spcBef>
              <a:spcAft>
                <a:spcPts val="0"/>
              </a:spcAft>
              <a:buBlip>
                <a:blip r:embed="rId3"/>
              </a:buBlip>
            </a:pPr>
            <a:r>
              <a:rPr lang="en-US" dirty="0"/>
              <a:t>If the student refuses or you have questions, </a:t>
            </a:r>
            <a:r>
              <a:rPr lang="en-US" dirty="0">
                <a:ea typeface="Calibri" panose="020F0502020204030204" pitchFamily="34" charset="0"/>
                <a:cs typeface="Times New Roman" panose="02020603050405020304" pitchFamily="18" charset="0"/>
                <a:hlinkClick r:id="rId5"/>
              </a:rPr>
              <a:t>COVID-19 Supervisor and Faculty Questions </a:t>
            </a:r>
            <a:r>
              <a:rPr lang="en-US" dirty="0">
                <a:ea typeface="Calibri" panose="020F0502020204030204" pitchFamily="34" charset="0"/>
                <a:cs typeface="Times New Roman" panose="02020603050405020304" pitchFamily="18" charset="0"/>
              </a:rPr>
              <a:t>is a resource for supervisors and faculty who have questions about a COVID situation in their classroom, area, or department. </a:t>
            </a:r>
            <a:r>
              <a:rPr lang="en-US" dirty="0"/>
              <a:t>See the Frequently Asked Questions on the webpage. </a:t>
            </a:r>
          </a:p>
          <a:p>
            <a:pPr marR="0">
              <a:spcBef>
                <a:spcPts val="0"/>
              </a:spcBef>
              <a:spcAft>
                <a:spcPts val="0"/>
              </a:spcAft>
              <a:buBlip>
                <a:blip r:embed="rId3"/>
              </a:buBlip>
            </a:pPr>
            <a:endParaRPr lang="en-US" dirty="0">
              <a:ea typeface="Calibri" panose="020F0502020204030204" pitchFamily="34" charset="0"/>
              <a:cs typeface="Times New Roman" panose="02020603050405020304" pitchFamily="18" charset="0"/>
            </a:endParaRPr>
          </a:p>
          <a:p>
            <a:pPr marR="0">
              <a:spcBef>
                <a:spcPts val="0"/>
              </a:spcBef>
              <a:spcAft>
                <a:spcPts val="0"/>
              </a:spcAft>
              <a:buBlip>
                <a:blip r:embed="rId3"/>
              </a:buBlip>
            </a:pPr>
            <a:r>
              <a:rPr lang="en-US" dirty="0">
                <a:ea typeface="Calibri" panose="020F0502020204030204" pitchFamily="34" charset="0"/>
                <a:cs typeface="Times New Roman" panose="02020603050405020304" pitchFamily="18" charset="0"/>
              </a:rPr>
              <a:t>The university’s contact tracing team will be responding to questions submitted by supervisors and faculty.</a:t>
            </a:r>
          </a:p>
          <a:p>
            <a:pPr marL="0" marR="0" indent="0">
              <a:spcBef>
                <a:spcPts val="0"/>
              </a:spcBef>
              <a:spcAft>
                <a:spcPts val="0"/>
              </a:spcAft>
              <a:buNone/>
            </a:pPr>
            <a:endParaRPr lang="en-US" dirty="0">
              <a:ea typeface="Calibri" panose="020F0502020204030204" pitchFamily="34" charset="0"/>
              <a:cs typeface="Times New Roman" panose="02020603050405020304" pitchFamily="18" charset="0"/>
            </a:endParaRPr>
          </a:p>
          <a:p>
            <a:pPr>
              <a:spcBef>
                <a:spcPts val="0"/>
              </a:spcBef>
              <a:spcAft>
                <a:spcPts val="0"/>
              </a:spcAft>
              <a:buBlip>
                <a:blip r:embed="rId3"/>
              </a:buBlip>
            </a:pPr>
            <a:r>
              <a:rPr lang="en-US" altLang="en-US" dirty="0">
                <a:latin typeface="Arial" panose="020B0604020202020204" pitchFamily="34" charset="0"/>
                <a:ea typeface="Calibri" panose="020F0502020204030204" pitchFamily="34" charset="0"/>
              </a:rPr>
              <a:t>Contact tracers are not officially part of the public health authority and do not have the authority to compel isolation or quarantine.  However, they are agents of the university and are acting with the authority of the university to ensure public health and safety. </a:t>
            </a:r>
            <a:endParaRPr lang="en-US" dirty="0">
              <a:ea typeface="Calibri" panose="020F0502020204030204" pitchFamily="34" charset="0"/>
              <a:cs typeface="Times New Roman" panose="02020603050405020304" pitchFamily="18" charset="0"/>
            </a:endParaRPr>
          </a:p>
          <a:p>
            <a:pPr marL="0" indent="0">
              <a:buNone/>
            </a:pPr>
            <a:endParaRPr lang="en-US" sz="1800" dirty="0"/>
          </a:p>
          <a:p>
            <a:pPr marL="0" indent="0">
              <a:buNone/>
            </a:pPr>
            <a:endParaRPr lang="en-US" sz="1800" dirty="0"/>
          </a:p>
        </p:txBody>
      </p:sp>
      <p:sp>
        <p:nvSpPr>
          <p:cNvPr id="5" name="Slide Number Placeholder 4">
            <a:extLst>
              <a:ext uri="{FF2B5EF4-FFF2-40B4-BE49-F238E27FC236}">
                <a16:creationId xmlns:a16="http://schemas.microsoft.com/office/drawing/2014/main" id="{CFC5C6F0-4260-6B4E-B7BA-F6A11E59D227}"/>
              </a:ext>
            </a:extLst>
          </p:cNvPr>
          <p:cNvSpPr>
            <a:spLocks noGrp="1"/>
          </p:cNvSpPr>
          <p:nvPr>
            <p:ph type="sldNum" sz="quarter" idx="10"/>
          </p:nvPr>
        </p:nvSpPr>
        <p:spPr/>
        <p:txBody>
          <a:bodyPr/>
          <a:lstStyle/>
          <a:p>
            <a:fld id="{1FAA210B-82E4-D740-A1D4-408CB6227599}" type="slidenum">
              <a:rPr lang="en-US" smtClean="0"/>
              <a:t>44</a:t>
            </a:fld>
            <a:endParaRPr lang="en-US"/>
          </a:p>
        </p:txBody>
      </p:sp>
    </p:spTree>
    <p:extLst>
      <p:ext uri="{BB962C8B-B14F-4D97-AF65-F5344CB8AC3E}">
        <p14:creationId xmlns:p14="http://schemas.microsoft.com/office/powerpoint/2010/main" val="308355213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4B028-14B1-B04B-AD72-65460848287C}"/>
              </a:ext>
            </a:extLst>
          </p:cNvPr>
          <p:cNvSpPr>
            <a:spLocks noGrp="1"/>
          </p:cNvSpPr>
          <p:nvPr>
            <p:ph type="title"/>
          </p:nvPr>
        </p:nvSpPr>
        <p:spPr>
          <a:xfrm>
            <a:off x="1544658" y="53147"/>
            <a:ext cx="7597630" cy="1401017"/>
          </a:xfrm>
        </p:spPr>
        <p:txBody>
          <a:bodyPr/>
          <a:lstStyle/>
          <a:p>
            <a:r>
              <a:rPr lang="en-US" dirty="0"/>
              <a:t>Enforcing Health and Safety: Student Who Needs to Quarantine Arrives to Class</a:t>
            </a:r>
          </a:p>
        </p:txBody>
      </p:sp>
      <p:sp>
        <p:nvSpPr>
          <p:cNvPr id="6" name="Rectangle 1">
            <a:extLst>
              <a:ext uri="{FF2B5EF4-FFF2-40B4-BE49-F238E27FC236}">
                <a16:creationId xmlns:a16="http://schemas.microsoft.com/office/drawing/2014/main" id="{8B0187E2-604A-124B-94D7-A27D60A87685}"/>
              </a:ext>
            </a:extLst>
          </p:cNvPr>
          <p:cNvSpPr>
            <a:spLocks noChangeArrowheads="1"/>
          </p:cNvSpPr>
          <p:nvPr/>
        </p:nvSpPr>
        <p:spPr bwMode="auto">
          <a:xfrm>
            <a:off x="1938928" y="1373312"/>
            <a:ext cx="6914827" cy="4739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US" sz="1800" b="1" i="1" dirty="0"/>
              <a:t>What if a student in my class is supposed to be under quarantine? </a:t>
            </a:r>
            <a:endParaRPr kumimoji="0" lang="en-US" altLang="en-US" sz="14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 </a:t>
            </a:r>
            <a:endParaRPr kumimoji="0" lang="en-US" altLang="en-US" sz="1400" b="0" i="0" u="none" strike="noStrike" cap="none" normalizeH="0" baseline="0" dirty="0">
              <a:ln>
                <a:noFill/>
              </a:ln>
              <a:solidFill>
                <a:schemeClr val="tx1"/>
              </a:solidFill>
              <a:effectLst/>
              <a:latin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Blip>
                <a:blip r:embed="rId2"/>
              </a:buBlip>
              <a:tabLst/>
            </a:pPr>
            <a:r>
              <a:rPr kumimoji="0" lang="en-US" altLang="en-US" sz="1800" i="0" u="none" strike="noStrike" cap="none" normalizeH="0" baseline="0" dirty="0">
                <a:ln>
                  <a:noFill/>
                </a:ln>
                <a:solidFill>
                  <a:schemeClr val="tx1"/>
                </a:solidFill>
                <a:effectLst/>
                <a:latin typeface="Arial" panose="020B0604020202020204" pitchFamily="34" charset="0"/>
                <a:ea typeface="Calibri" panose="020F0502020204030204" pitchFamily="34" charset="0"/>
              </a:rPr>
              <a:t>Students who are identified as a close contact of a person who had a positive test for COVID-19 </a:t>
            </a:r>
            <a:r>
              <a:rPr lang="en-US" altLang="en-US" sz="1800" dirty="0">
                <a:latin typeface="Arial" panose="020B0604020202020204" pitchFamily="34" charset="0"/>
                <a:ea typeface="Calibri" panose="020F0502020204030204" pitchFamily="34" charset="0"/>
              </a:rPr>
              <a:t>during the time they were contagious are contacted by email by the university’s </a:t>
            </a:r>
            <a:r>
              <a:rPr lang="en-US" altLang="en-US" sz="1800" dirty="0">
                <a:latin typeface="Arial" panose="020B0604020202020204" pitchFamily="34" charset="0"/>
                <a:ea typeface="Calibri" panose="020F0502020204030204" pitchFamily="34" charset="0"/>
                <a:hlinkClick r:id="rId3"/>
              </a:rPr>
              <a:t>Bobcat Trace</a:t>
            </a:r>
            <a:r>
              <a:rPr lang="en-US" altLang="en-US" sz="1800" dirty="0">
                <a:latin typeface="Arial" panose="020B0604020202020204" pitchFamily="34" charset="0"/>
                <a:ea typeface="Calibri" panose="020F0502020204030204" pitchFamily="34" charset="0"/>
              </a:rPr>
              <a:t> program. The student is instructed to forward the email to their instructors, get tested, and quarantine. </a:t>
            </a:r>
            <a:r>
              <a:rPr kumimoji="0" lang="en-US" altLang="en-US" sz="1800" i="0" u="none" strike="noStrike" cap="none" normalizeH="0" baseline="0" dirty="0">
                <a:ln>
                  <a:noFill/>
                </a:ln>
                <a:solidFill>
                  <a:schemeClr val="tx1"/>
                </a:solidFill>
                <a:effectLst/>
                <a:latin typeface="Arial" panose="020B0604020202020204" pitchFamily="34" charset="0"/>
                <a:ea typeface="Calibri" panose="020F0502020204030204" pitchFamily="34" charset="0"/>
              </a:rPr>
              <a:t>The student should not be in class. </a:t>
            </a:r>
          </a:p>
          <a:p>
            <a:pPr marL="285750" marR="0" lvl="0" indent="-285750" algn="l" defTabSz="914400" rtl="0" eaLnBrk="0" fontAlgn="base" latinLnBrk="0" hangingPunct="0">
              <a:lnSpc>
                <a:spcPct val="100000"/>
              </a:lnSpc>
              <a:spcBef>
                <a:spcPct val="0"/>
              </a:spcBef>
              <a:spcAft>
                <a:spcPct val="0"/>
              </a:spcAft>
              <a:buClrTx/>
              <a:buSzTx/>
              <a:buBlip>
                <a:blip r:embed="rId2"/>
              </a:buBlip>
              <a:tabLst/>
            </a:pPr>
            <a:r>
              <a:rPr lang="en-US" altLang="en-US" sz="1800" dirty="0">
                <a:latin typeface="Arial" panose="020B0604020202020204" pitchFamily="34" charset="0"/>
                <a:ea typeface="Calibri" panose="020F0502020204030204" pitchFamily="34" charset="0"/>
              </a:rPr>
              <a:t>If a student arrives to class, the </a:t>
            </a:r>
            <a:r>
              <a:rPr kumimoji="0" lang="en-US" altLang="en-US" sz="1800" i="0" u="none" strike="noStrike" cap="none" normalizeH="0" baseline="0" dirty="0">
                <a:ln>
                  <a:noFill/>
                </a:ln>
                <a:effectLst/>
                <a:latin typeface="Arial" panose="020B0604020202020204" pitchFamily="34" charset="0"/>
                <a:ea typeface="Calibri" panose="020F0502020204030204" pitchFamily="34" charset="0"/>
              </a:rPr>
              <a:t>instructor should instruct the student to leave the classroom </a:t>
            </a:r>
            <a:r>
              <a:rPr lang="en-US" altLang="en-US" sz="1800" dirty="0">
                <a:latin typeface="Arial" panose="020B0604020202020204" pitchFamily="34" charset="0"/>
                <a:ea typeface="Calibri" panose="020F0502020204030204" pitchFamily="34" charset="0"/>
              </a:rPr>
              <a:t>and continue to follow guidance from the Bobcat Trace email. The </a:t>
            </a:r>
            <a:r>
              <a:rPr kumimoji="0" lang="en-US" altLang="en-US" sz="1800" i="0" u="none" strike="noStrike" cap="none" normalizeH="0" baseline="0" dirty="0">
                <a:ln>
                  <a:noFill/>
                </a:ln>
                <a:effectLst/>
                <a:latin typeface="Arial" panose="020B0604020202020204" pitchFamily="34" charset="0"/>
                <a:ea typeface="Calibri" panose="020F0502020204030204" pitchFamily="34" charset="0"/>
              </a:rPr>
              <a:t>instructor should also be prepared to give the student information on how to virtually access the class. </a:t>
            </a: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285750" indent="-285750">
              <a:buBlip>
                <a:blip r:embed="rId2"/>
              </a:buBlip>
            </a:pPr>
            <a:r>
              <a:rPr kumimoji="0" lang="en-US" altLang="en-US" sz="1800"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If the student refuses to leave the class, the instructor may </a:t>
            </a:r>
            <a:r>
              <a:rPr lang="en-US" altLang="en-US" sz="1800" dirty="0">
                <a:latin typeface="Arial" panose="020B0604020202020204" pitchFamily="34" charset="0"/>
                <a:ea typeface="Calibri" panose="020F0502020204030204" pitchFamily="34" charset="0"/>
              </a:rPr>
              <a:t>dismiss the entire class and </a:t>
            </a:r>
            <a:r>
              <a:rPr lang="en-US" sz="1800" dirty="0"/>
              <a:t>report the incident to Student Conduct via the </a:t>
            </a:r>
            <a:r>
              <a:rPr lang="en-US" sz="1800" u="sng" dirty="0">
                <a:hlinkClick r:id="rId4"/>
              </a:rPr>
              <a:t>Code of Student Conduct Referral Form</a:t>
            </a:r>
            <a:r>
              <a:rPr lang="en-US" sz="1800" u="sng" dirty="0"/>
              <a:t>. </a:t>
            </a:r>
            <a:endParaRPr lang="en-US" sz="1800" b="1" dirty="0"/>
          </a:p>
        </p:txBody>
      </p:sp>
      <p:sp>
        <p:nvSpPr>
          <p:cNvPr id="5" name="Slide Number Placeholder 4">
            <a:extLst>
              <a:ext uri="{FF2B5EF4-FFF2-40B4-BE49-F238E27FC236}">
                <a16:creationId xmlns:a16="http://schemas.microsoft.com/office/drawing/2014/main" id="{CFC5C6F0-4260-6B4E-B7BA-F6A11E59D227}"/>
              </a:ext>
            </a:extLst>
          </p:cNvPr>
          <p:cNvSpPr>
            <a:spLocks noGrp="1"/>
          </p:cNvSpPr>
          <p:nvPr>
            <p:ph type="sldNum" sz="quarter" idx="10"/>
          </p:nvPr>
        </p:nvSpPr>
        <p:spPr/>
        <p:txBody>
          <a:bodyPr/>
          <a:lstStyle/>
          <a:p>
            <a:fld id="{1FAA210B-82E4-D740-A1D4-408CB6227599}" type="slidenum">
              <a:rPr lang="en-US" smtClean="0"/>
              <a:t>45</a:t>
            </a:fld>
            <a:endParaRPr lang="en-US"/>
          </a:p>
        </p:txBody>
      </p:sp>
    </p:spTree>
    <p:extLst>
      <p:ext uri="{BB962C8B-B14F-4D97-AF65-F5344CB8AC3E}">
        <p14:creationId xmlns:p14="http://schemas.microsoft.com/office/powerpoint/2010/main" val="54380220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4B028-14B1-B04B-AD72-65460848287C}"/>
              </a:ext>
            </a:extLst>
          </p:cNvPr>
          <p:cNvSpPr>
            <a:spLocks noGrp="1"/>
          </p:cNvSpPr>
          <p:nvPr>
            <p:ph type="title"/>
          </p:nvPr>
        </p:nvSpPr>
        <p:spPr>
          <a:xfrm>
            <a:off x="1524001" y="29417"/>
            <a:ext cx="7597630" cy="1401017"/>
          </a:xfrm>
        </p:spPr>
        <p:txBody>
          <a:bodyPr/>
          <a:lstStyle/>
          <a:p>
            <a:r>
              <a:rPr lang="en-US" dirty="0"/>
              <a:t>Enforcing Health and Safety: Students at Internship, Practicum, or Other Sites</a:t>
            </a:r>
          </a:p>
        </p:txBody>
      </p:sp>
      <p:sp>
        <p:nvSpPr>
          <p:cNvPr id="4" name="Content Placeholder 3">
            <a:extLst>
              <a:ext uri="{FF2B5EF4-FFF2-40B4-BE49-F238E27FC236}">
                <a16:creationId xmlns:a16="http://schemas.microsoft.com/office/drawing/2014/main" id="{4C4F3261-A37F-C742-A4CF-90C8EE461B6C}"/>
              </a:ext>
            </a:extLst>
          </p:cNvPr>
          <p:cNvSpPr>
            <a:spLocks noGrp="1"/>
          </p:cNvSpPr>
          <p:nvPr>
            <p:ph idx="1"/>
          </p:nvPr>
        </p:nvSpPr>
        <p:spPr>
          <a:xfrm>
            <a:off x="1838164" y="1295400"/>
            <a:ext cx="7077236" cy="5029200"/>
          </a:xfrm>
        </p:spPr>
        <p:txBody>
          <a:bodyPr/>
          <a:lstStyle/>
          <a:p>
            <a:pPr marL="0" indent="0">
              <a:buNone/>
            </a:pPr>
            <a:r>
              <a:rPr lang="en-US" sz="1800" b="1" i="1" dirty="0"/>
              <a:t>If a student has an internship/practicum off campus, should they wear a face covering to that site?</a:t>
            </a:r>
          </a:p>
          <a:p>
            <a:pPr marL="0" indent="0">
              <a:buNone/>
            </a:pPr>
            <a:endParaRPr lang="en-US" sz="1800" dirty="0"/>
          </a:p>
          <a:p>
            <a:pPr>
              <a:buBlip>
                <a:blip r:embed="rId2"/>
              </a:buBlip>
            </a:pPr>
            <a:r>
              <a:rPr lang="en-US" sz="1800" dirty="0"/>
              <a:t>Students must follow the health and safety directions given to them by their internship or practicum sites.  The university strongly recommends the use of face coverings even if they are not required.</a:t>
            </a:r>
          </a:p>
          <a:p>
            <a:pPr marL="0" indent="0">
              <a:buNone/>
            </a:pPr>
            <a:endParaRPr lang="en-US" sz="1800" dirty="0"/>
          </a:p>
          <a:p>
            <a:pPr marL="0" indent="0">
              <a:buNone/>
            </a:pPr>
            <a:r>
              <a:rPr lang="en-US" sz="1800" b="1" i="1" dirty="0"/>
              <a:t>Will students get in trouble for not following the health and safety directions of an internship site?</a:t>
            </a:r>
          </a:p>
          <a:p>
            <a:pPr marL="0" indent="0">
              <a:buNone/>
            </a:pPr>
            <a:endParaRPr lang="en-US" sz="1800" i="1" dirty="0"/>
          </a:p>
          <a:p>
            <a:pPr>
              <a:buBlip>
                <a:blip r:embed="rId2"/>
              </a:buBlip>
            </a:pPr>
            <a:r>
              <a:rPr lang="en-US" sz="1800" dirty="0"/>
              <a:t>If the internship is for course credit and the site contacts the university indicating students are not following their specified health and safety directions, those students will be referred for possible disciplinary action with failure of the internship course as a potential result.</a:t>
            </a:r>
          </a:p>
          <a:p>
            <a:pPr>
              <a:buBlip>
                <a:blip r:embed="rId2"/>
              </a:buBlip>
            </a:pPr>
            <a:endParaRPr lang="en-US" sz="1800" dirty="0"/>
          </a:p>
          <a:p>
            <a:pPr marL="0" indent="0">
              <a:buNone/>
            </a:pPr>
            <a:endParaRPr lang="en-US" sz="1800" dirty="0"/>
          </a:p>
        </p:txBody>
      </p:sp>
      <p:sp>
        <p:nvSpPr>
          <p:cNvPr id="5" name="Slide Number Placeholder 4">
            <a:extLst>
              <a:ext uri="{FF2B5EF4-FFF2-40B4-BE49-F238E27FC236}">
                <a16:creationId xmlns:a16="http://schemas.microsoft.com/office/drawing/2014/main" id="{E4296B37-302C-C24F-91B4-425405D4A9B5}"/>
              </a:ext>
            </a:extLst>
          </p:cNvPr>
          <p:cNvSpPr>
            <a:spLocks noGrp="1"/>
          </p:cNvSpPr>
          <p:nvPr>
            <p:ph type="sldNum" sz="quarter" idx="10"/>
          </p:nvPr>
        </p:nvSpPr>
        <p:spPr/>
        <p:txBody>
          <a:bodyPr/>
          <a:lstStyle/>
          <a:p>
            <a:fld id="{1FAA210B-82E4-D740-A1D4-408CB6227599}" type="slidenum">
              <a:rPr lang="en-US" smtClean="0"/>
              <a:t>46</a:t>
            </a:fld>
            <a:endParaRPr lang="en-US"/>
          </a:p>
        </p:txBody>
      </p:sp>
    </p:spTree>
    <p:extLst>
      <p:ext uri="{BB962C8B-B14F-4D97-AF65-F5344CB8AC3E}">
        <p14:creationId xmlns:p14="http://schemas.microsoft.com/office/powerpoint/2010/main" val="27834348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BA68E-F5E4-8B45-AC85-37D14DA22AA8}"/>
              </a:ext>
            </a:extLst>
          </p:cNvPr>
          <p:cNvSpPr>
            <a:spLocks noGrp="1"/>
          </p:cNvSpPr>
          <p:nvPr>
            <p:ph type="title"/>
          </p:nvPr>
        </p:nvSpPr>
        <p:spPr>
          <a:xfrm>
            <a:off x="1750031" y="152400"/>
            <a:ext cx="6858000" cy="1143000"/>
          </a:xfrm>
        </p:spPr>
        <p:txBody>
          <a:bodyPr/>
          <a:lstStyle/>
          <a:p>
            <a:r>
              <a:rPr lang="en-US" dirty="0"/>
              <a:t>Enforcing Health and Safety: </a:t>
            </a:r>
            <a:br>
              <a:rPr lang="en-US" dirty="0"/>
            </a:br>
            <a:r>
              <a:rPr lang="en-US" dirty="0"/>
              <a:t>Role of UPD</a:t>
            </a:r>
            <a:endParaRPr lang="en-US" b="0" dirty="0"/>
          </a:p>
        </p:txBody>
      </p:sp>
      <p:sp>
        <p:nvSpPr>
          <p:cNvPr id="4" name="Content Placeholder 3">
            <a:extLst>
              <a:ext uri="{FF2B5EF4-FFF2-40B4-BE49-F238E27FC236}">
                <a16:creationId xmlns:a16="http://schemas.microsoft.com/office/drawing/2014/main" id="{896BE2D3-A7B2-9C46-8612-3CF9BE428CC5}"/>
              </a:ext>
            </a:extLst>
          </p:cNvPr>
          <p:cNvSpPr>
            <a:spLocks noGrp="1"/>
          </p:cNvSpPr>
          <p:nvPr>
            <p:ph idx="1"/>
          </p:nvPr>
        </p:nvSpPr>
        <p:spPr>
          <a:xfrm>
            <a:off x="1750031" y="1295400"/>
            <a:ext cx="6858000" cy="4724400"/>
          </a:xfrm>
        </p:spPr>
        <p:txBody>
          <a:bodyPr/>
          <a:lstStyle/>
          <a:p>
            <a:pPr marL="0" indent="0">
              <a:buNone/>
            </a:pPr>
            <a:r>
              <a:rPr lang="en-US" sz="1800" b="1" i="1" dirty="0"/>
              <a:t>Should the University Police Department (UPD) be called for issues related to noncompliance? </a:t>
            </a:r>
          </a:p>
          <a:p>
            <a:pPr marL="0" indent="0">
              <a:buNone/>
            </a:pPr>
            <a:endParaRPr lang="en-US" dirty="0"/>
          </a:p>
          <a:p>
            <a:pPr>
              <a:buBlip>
                <a:blip r:embed="rId2"/>
              </a:buBlip>
            </a:pPr>
            <a:r>
              <a:rPr lang="en-US" sz="1800" dirty="0"/>
              <a:t>The UPD should not be called for noncompliance. The steps described earlier should be utilized.  However, if matters escalate to the point that an individual is threatening others or causing a major disturbance to university operations, UPD will be prepared to assist. For emergencies, UPD may be reached at 911. </a:t>
            </a:r>
          </a:p>
        </p:txBody>
      </p:sp>
      <p:sp>
        <p:nvSpPr>
          <p:cNvPr id="3" name="Slide Number Placeholder 2">
            <a:extLst>
              <a:ext uri="{FF2B5EF4-FFF2-40B4-BE49-F238E27FC236}">
                <a16:creationId xmlns:a16="http://schemas.microsoft.com/office/drawing/2014/main" id="{77C39B62-3520-DD4E-AF29-6CCD6F94127D}"/>
              </a:ext>
            </a:extLst>
          </p:cNvPr>
          <p:cNvSpPr>
            <a:spLocks noGrp="1"/>
          </p:cNvSpPr>
          <p:nvPr>
            <p:ph type="sldNum" sz="quarter" idx="10"/>
          </p:nvPr>
        </p:nvSpPr>
        <p:spPr/>
        <p:txBody>
          <a:bodyPr/>
          <a:lstStyle/>
          <a:p>
            <a:fld id="{1FAA210B-82E4-D740-A1D4-408CB6227599}" type="slidenum">
              <a:rPr lang="en-US" smtClean="0"/>
              <a:t>47</a:t>
            </a:fld>
            <a:endParaRPr lang="en-US"/>
          </a:p>
        </p:txBody>
      </p:sp>
    </p:spTree>
    <p:extLst>
      <p:ext uri="{BB962C8B-B14F-4D97-AF65-F5344CB8AC3E}">
        <p14:creationId xmlns:p14="http://schemas.microsoft.com/office/powerpoint/2010/main" val="263247034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634784F-A4BF-1F4A-8D7C-44A4C21B261B}"/>
              </a:ext>
            </a:extLst>
          </p:cNvPr>
          <p:cNvSpPr txBox="1"/>
          <p:nvPr/>
        </p:nvSpPr>
        <p:spPr>
          <a:xfrm>
            <a:off x="1515866" y="228600"/>
            <a:ext cx="7483867" cy="523220"/>
          </a:xfrm>
          <a:prstGeom prst="rect">
            <a:avLst/>
          </a:prstGeom>
          <a:noFill/>
        </p:spPr>
        <p:txBody>
          <a:bodyPr wrap="square" rtlCol="0">
            <a:spAutoFit/>
          </a:bodyPr>
          <a:lstStyle/>
          <a:p>
            <a:pPr algn="ctr"/>
            <a:r>
              <a:rPr lang="en-US" sz="2800" b="1" dirty="0">
                <a:solidFill>
                  <a:srgbClr val="501214"/>
                </a:solidFill>
              </a:rPr>
              <a:t>V. For More Information</a:t>
            </a:r>
          </a:p>
        </p:txBody>
      </p:sp>
      <p:sp>
        <p:nvSpPr>
          <p:cNvPr id="7" name="Rectangle 6">
            <a:extLst>
              <a:ext uri="{FF2B5EF4-FFF2-40B4-BE49-F238E27FC236}">
                <a16:creationId xmlns:a16="http://schemas.microsoft.com/office/drawing/2014/main" id="{80B2EBB6-FAE2-9C48-8B5A-816913DE7830}"/>
              </a:ext>
            </a:extLst>
          </p:cNvPr>
          <p:cNvSpPr/>
          <p:nvPr/>
        </p:nvSpPr>
        <p:spPr>
          <a:xfrm>
            <a:off x="1828799" y="1135220"/>
            <a:ext cx="6858000" cy="5016758"/>
          </a:xfrm>
          <a:prstGeom prst="rect">
            <a:avLst/>
          </a:prstGeom>
        </p:spPr>
        <p:txBody>
          <a:bodyPr wrap="square">
            <a:spAutoFit/>
          </a:bodyPr>
          <a:lstStyle/>
          <a:p>
            <a:pPr marL="342900" indent="-342900">
              <a:buBlip>
                <a:blip r:embed="rId2"/>
              </a:buBlip>
            </a:pPr>
            <a:r>
              <a:rPr lang="en-US" sz="2000" dirty="0">
                <a:solidFill>
                  <a:srgbClr val="000000"/>
                </a:solidFill>
                <a:cs typeface="Arial"/>
              </a:rPr>
              <a:t>Dr. Emilio </a:t>
            </a:r>
            <a:r>
              <a:rPr lang="en-US" sz="2000" dirty="0" err="1">
                <a:solidFill>
                  <a:srgbClr val="000000"/>
                </a:solidFill>
                <a:cs typeface="Arial"/>
              </a:rPr>
              <a:t>Carranco</a:t>
            </a:r>
            <a:r>
              <a:rPr lang="en-US" sz="2000" dirty="0">
                <a:solidFill>
                  <a:srgbClr val="000000"/>
                </a:solidFill>
                <a:cs typeface="Arial"/>
              </a:rPr>
              <a:t> is Texas State’s primary COVID-19 liaison responsible for communicating and coordinating with the local public health department, local emergency services, and local health care providers. ​Contact him via the </a:t>
            </a:r>
            <a:r>
              <a:rPr lang="en-US" sz="2000" dirty="0">
                <a:solidFill>
                  <a:srgbClr val="000000"/>
                </a:solidFill>
                <a:cs typeface="Arial"/>
                <a:hlinkClick r:id="rId3"/>
              </a:rPr>
              <a:t>Student Health Center</a:t>
            </a:r>
            <a:r>
              <a:rPr lang="en-US" sz="2000" dirty="0">
                <a:solidFill>
                  <a:srgbClr val="000000"/>
                </a:solidFill>
                <a:cs typeface="Arial"/>
              </a:rPr>
              <a:t>.</a:t>
            </a:r>
          </a:p>
          <a:p>
            <a:pPr marL="800100" lvl="1" indent="-342900">
              <a:buBlip>
                <a:blip r:embed="rId2"/>
              </a:buBlip>
            </a:pPr>
            <a:endParaRPr lang="en-US" sz="2000" dirty="0">
              <a:solidFill>
                <a:srgbClr val="000000"/>
              </a:solidFill>
              <a:cs typeface="Arial"/>
            </a:endParaRPr>
          </a:p>
          <a:p>
            <a:pPr marL="342900" indent="-342900">
              <a:buBlip>
                <a:blip r:embed="rId2"/>
              </a:buBlip>
            </a:pPr>
            <a:r>
              <a:rPr lang="en-US" sz="2000" dirty="0">
                <a:solidFill>
                  <a:srgbClr val="000000"/>
                </a:solidFill>
                <a:cs typeface="Arial"/>
              </a:rPr>
              <a:t>For more helpful resources regarding COVID-19, please visit </a:t>
            </a:r>
            <a:r>
              <a:rPr lang="en-US" sz="2000" dirty="0">
                <a:hlinkClick r:id="rId4"/>
              </a:rPr>
              <a:t>the helpful resources listed within the university’s Roadmap</a:t>
            </a:r>
            <a:r>
              <a:rPr lang="en-US" sz="2000" dirty="0"/>
              <a:t>. </a:t>
            </a:r>
          </a:p>
          <a:p>
            <a:endParaRPr lang="en-US" sz="2000" dirty="0"/>
          </a:p>
          <a:p>
            <a:pPr marL="342900" indent="-342900">
              <a:buBlip>
                <a:blip r:embed="rId2"/>
              </a:buBlip>
            </a:pPr>
            <a:r>
              <a:rPr lang="en-US" sz="2000" dirty="0"/>
              <a:t>Check the </a:t>
            </a:r>
            <a:r>
              <a:rPr lang="en-US" sz="2000" dirty="0">
                <a:hlinkClick r:id="rId5"/>
              </a:rPr>
              <a:t>university’s Roadmap website </a:t>
            </a:r>
            <a:r>
              <a:rPr lang="en-US" sz="2000" dirty="0"/>
              <a:t>on a regular basis for updates. </a:t>
            </a:r>
          </a:p>
          <a:p>
            <a:endParaRPr lang="en-US" sz="2000" dirty="0"/>
          </a:p>
          <a:p>
            <a:pPr marL="342900" indent="-342900">
              <a:buBlip>
                <a:blip r:embed="rId2"/>
              </a:buBlip>
            </a:pPr>
            <a:r>
              <a:rPr lang="en-US" sz="2000" dirty="0"/>
              <a:t>This presentation is posted on the Office of the Provost’s </a:t>
            </a:r>
            <a:r>
              <a:rPr lang="en-US" sz="2000" dirty="0">
                <a:hlinkClick r:id="rId6"/>
              </a:rPr>
              <a:t>website</a:t>
            </a:r>
            <a:r>
              <a:rPr lang="en-US" sz="2000" dirty="0"/>
              <a:t> and will be updated as needed. </a:t>
            </a:r>
          </a:p>
          <a:p>
            <a:pPr marL="342900" indent="-342900">
              <a:buBlip>
                <a:blip r:embed="rId2"/>
              </a:buBlip>
            </a:pPr>
            <a:endParaRPr lang="en-US" sz="2000" dirty="0"/>
          </a:p>
        </p:txBody>
      </p:sp>
      <p:sp>
        <p:nvSpPr>
          <p:cNvPr id="9" name="Slide Number Placeholder 8">
            <a:extLst>
              <a:ext uri="{FF2B5EF4-FFF2-40B4-BE49-F238E27FC236}">
                <a16:creationId xmlns:a16="http://schemas.microsoft.com/office/drawing/2014/main" id="{E4FA87EE-EBE1-D14E-BA75-490F256752A5}"/>
              </a:ext>
            </a:extLst>
          </p:cNvPr>
          <p:cNvSpPr>
            <a:spLocks noGrp="1"/>
          </p:cNvSpPr>
          <p:nvPr>
            <p:ph type="sldNum" sz="quarter" idx="10"/>
          </p:nvPr>
        </p:nvSpPr>
        <p:spPr/>
        <p:txBody>
          <a:bodyPr/>
          <a:lstStyle/>
          <a:p>
            <a:fld id="{1FAA210B-82E4-D740-A1D4-408CB6227599}" type="slidenum">
              <a:rPr lang="en-US" smtClean="0"/>
              <a:t>48</a:t>
            </a:fld>
            <a:endParaRPr lang="en-US"/>
          </a:p>
        </p:txBody>
      </p:sp>
    </p:spTree>
    <p:extLst>
      <p:ext uri="{BB962C8B-B14F-4D97-AF65-F5344CB8AC3E}">
        <p14:creationId xmlns:p14="http://schemas.microsoft.com/office/powerpoint/2010/main" val="1749796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29A2D-9565-3648-91E9-09BD8141BFE4}"/>
              </a:ext>
            </a:extLst>
          </p:cNvPr>
          <p:cNvSpPr>
            <a:spLocks noGrp="1"/>
          </p:cNvSpPr>
          <p:nvPr>
            <p:ph type="title"/>
          </p:nvPr>
        </p:nvSpPr>
        <p:spPr>
          <a:xfrm>
            <a:off x="1600200" y="381000"/>
            <a:ext cx="6858000" cy="1143000"/>
          </a:xfrm>
        </p:spPr>
        <p:txBody>
          <a:bodyPr/>
          <a:lstStyle/>
          <a:p>
            <a:r>
              <a:rPr lang="en-US" dirty="0"/>
              <a:t>I. University Operations and Plans</a:t>
            </a:r>
          </a:p>
        </p:txBody>
      </p:sp>
      <p:sp>
        <p:nvSpPr>
          <p:cNvPr id="4" name="TextBox 3">
            <a:extLst>
              <a:ext uri="{FF2B5EF4-FFF2-40B4-BE49-F238E27FC236}">
                <a16:creationId xmlns:a16="http://schemas.microsoft.com/office/drawing/2014/main" id="{3A1D09D8-085C-C641-AB4B-1E4DA22AD196}"/>
              </a:ext>
            </a:extLst>
          </p:cNvPr>
          <p:cNvSpPr txBox="1"/>
          <p:nvPr/>
        </p:nvSpPr>
        <p:spPr>
          <a:xfrm>
            <a:off x="1634447" y="1541980"/>
            <a:ext cx="4123886" cy="646331"/>
          </a:xfrm>
          <a:prstGeom prst="rect">
            <a:avLst/>
          </a:prstGeom>
          <a:noFill/>
        </p:spPr>
        <p:txBody>
          <a:bodyPr wrap="none" rtlCol="0">
            <a:spAutoFit/>
          </a:bodyPr>
          <a:lstStyle/>
          <a:p>
            <a:pPr marL="285750" indent="-285750">
              <a:buFont typeface="Arial" panose="020B0604020202020204" pitchFamily="34" charset="0"/>
              <a:buChar char="•"/>
            </a:pPr>
            <a:r>
              <a:rPr lang="en-US" sz="1800" dirty="0"/>
              <a:t>Operational status of the university</a:t>
            </a:r>
          </a:p>
          <a:p>
            <a:pPr marL="285750" indent="-285750">
              <a:buFont typeface="Arial" panose="020B0604020202020204" pitchFamily="34" charset="0"/>
              <a:buChar char="•"/>
            </a:pPr>
            <a:r>
              <a:rPr lang="en-US" sz="1800" dirty="0"/>
              <a:t>Work groups and recommendations</a:t>
            </a:r>
          </a:p>
        </p:txBody>
      </p:sp>
      <p:sp>
        <p:nvSpPr>
          <p:cNvPr id="5" name="Slide Number Placeholder 4">
            <a:extLst>
              <a:ext uri="{FF2B5EF4-FFF2-40B4-BE49-F238E27FC236}">
                <a16:creationId xmlns:a16="http://schemas.microsoft.com/office/drawing/2014/main" id="{7BC07761-D257-E04F-B016-0DCADC75FC00}"/>
              </a:ext>
            </a:extLst>
          </p:cNvPr>
          <p:cNvSpPr>
            <a:spLocks noGrp="1"/>
          </p:cNvSpPr>
          <p:nvPr>
            <p:ph type="sldNum" sz="quarter" idx="10"/>
          </p:nvPr>
        </p:nvSpPr>
        <p:spPr/>
        <p:txBody>
          <a:bodyPr/>
          <a:lstStyle/>
          <a:p>
            <a:fld id="{1FAA210B-82E4-D740-A1D4-408CB6227599}" type="slidenum">
              <a:rPr lang="en-US" smtClean="0"/>
              <a:t>6</a:t>
            </a:fld>
            <a:endParaRPr lang="en-US"/>
          </a:p>
        </p:txBody>
      </p:sp>
    </p:spTree>
    <p:extLst>
      <p:ext uri="{BB962C8B-B14F-4D97-AF65-F5344CB8AC3E}">
        <p14:creationId xmlns:p14="http://schemas.microsoft.com/office/powerpoint/2010/main" val="31951559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2"/>
          <p:cNvSpPr>
            <a:spLocks noGrp="1" noChangeArrowheads="1"/>
          </p:cNvSpPr>
          <p:nvPr>
            <p:ph type="title"/>
          </p:nvPr>
        </p:nvSpPr>
        <p:spPr>
          <a:xfrm>
            <a:off x="1600200" y="76200"/>
            <a:ext cx="7521431" cy="1143000"/>
          </a:xfrm>
        </p:spPr>
        <p:txBody>
          <a:bodyPr/>
          <a:lstStyle/>
          <a:p>
            <a:r>
              <a:rPr lang="en-US" dirty="0">
                <a:latin typeface="Arial" charset="0"/>
                <a:ea typeface="ＭＳ Ｐゴシック" charset="0"/>
                <a:cs typeface="ＭＳ Ｐゴシック" charset="0"/>
              </a:rPr>
              <a:t>Operational Status of the University</a:t>
            </a:r>
          </a:p>
        </p:txBody>
      </p:sp>
      <p:sp>
        <p:nvSpPr>
          <p:cNvPr id="6146" name="Rectangle 3"/>
          <p:cNvSpPr>
            <a:spLocks noGrp="1" noChangeArrowheads="1"/>
          </p:cNvSpPr>
          <p:nvPr>
            <p:ph idx="4294967295"/>
          </p:nvPr>
        </p:nvSpPr>
        <p:spPr>
          <a:xfrm>
            <a:off x="1752599" y="1219200"/>
            <a:ext cx="7086601" cy="5486400"/>
          </a:xfrm>
        </p:spPr>
        <p:txBody>
          <a:bodyPr/>
          <a:lstStyle/>
          <a:p>
            <a:pPr>
              <a:buBlip>
                <a:blip r:embed="rId3"/>
              </a:buBlip>
            </a:pPr>
            <a:r>
              <a:rPr lang="en-US" sz="2000" dirty="0"/>
              <a:t>Sources that inform the status of university operations:</a:t>
            </a:r>
          </a:p>
          <a:p>
            <a:pPr lvl="1"/>
            <a:r>
              <a:rPr lang="en-US" sz="1800" dirty="0"/>
              <a:t>University’s Chief Medical Officer, Dr. Emilio </a:t>
            </a:r>
            <a:r>
              <a:rPr lang="en-US" sz="1800" dirty="0" err="1"/>
              <a:t>Carranco</a:t>
            </a:r>
            <a:endParaRPr lang="en-US" sz="1800" dirty="0"/>
          </a:p>
          <a:p>
            <a:pPr lvl="1"/>
            <a:r>
              <a:rPr lang="en-US" sz="1800" dirty="0"/>
              <a:t>State, local, and federal guidelines</a:t>
            </a:r>
          </a:p>
          <a:p>
            <a:pPr lvl="1"/>
            <a:r>
              <a:rPr lang="en-US" sz="1800" dirty="0"/>
              <a:t>Scientific research and other resource materials </a:t>
            </a:r>
          </a:p>
          <a:p>
            <a:pPr lvl="1"/>
            <a:r>
              <a:rPr lang="en-US" sz="1800" dirty="0"/>
              <a:t>Benchmarking with other institutions of higher education</a:t>
            </a:r>
            <a:endParaRPr lang="en-US" dirty="0"/>
          </a:p>
          <a:p>
            <a:pPr>
              <a:buBlip>
                <a:blip r:embed="rId3"/>
              </a:buBlip>
            </a:pPr>
            <a:r>
              <a:rPr lang="en-US" sz="2000" dirty="0"/>
              <a:t>The university constantly monitors the changing COVID-19 situation and decisions about university operations rely on </a:t>
            </a:r>
            <a:r>
              <a:rPr lang="en-US" sz="2000" u="sng" dirty="0">
                <a:hlinkClick r:id="rId4" tooltip="https://www.txstate.edu/coronavirus/road-map/scenario-based-planning.html"/>
              </a:rPr>
              <a:t>scenario-based planning</a:t>
            </a:r>
            <a:r>
              <a:rPr lang="en-US" sz="2000" dirty="0"/>
              <a:t>, including four scenarios. </a:t>
            </a:r>
          </a:p>
          <a:p>
            <a:pPr>
              <a:buBlip>
                <a:blip r:embed="rId3"/>
              </a:buBlip>
            </a:pPr>
            <a:r>
              <a:rPr lang="en-US" sz="2000" dirty="0"/>
              <a:t>Every decision is made with the goal to prioritize the health, wellness, and safety of our students, faculty, and staff, and to deliver on our mission and shared values.</a:t>
            </a:r>
          </a:p>
          <a:p>
            <a:pPr>
              <a:buBlip>
                <a:blip r:embed="rId3"/>
              </a:buBlip>
            </a:pPr>
            <a:r>
              <a:rPr lang="en-US" sz="2000" dirty="0"/>
              <a:t>Eight </a:t>
            </a:r>
            <a:r>
              <a:rPr lang="en-US" sz="2000" dirty="0">
                <a:hlinkClick r:id="rId4"/>
              </a:rPr>
              <a:t>work groups </a:t>
            </a:r>
            <a:r>
              <a:rPr lang="en-US" sz="2000" dirty="0"/>
              <a:t>were established to create a plan that protects the safety and wellbeing of those who live, learn, and work at Texas State. </a:t>
            </a:r>
          </a:p>
          <a:p>
            <a:pPr>
              <a:buBlip>
                <a:blip r:embed="rId3"/>
              </a:buBlip>
            </a:pPr>
            <a:r>
              <a:rPr lang="en-US" sz="2000" dirty="0"/>
              <a:t>Check the </a:t>
            </a:r>
            <a:r>
              <a:rPr lang="en-US" sz="2000" dirty="0">
                <a:hlinkClick r:id="rId5"/>
              </a:rPr>
              <a:t>university’s Roadmap website </a:t>
            </a:r>
            <a:r>
              <a:rPr lang="en-US" sz="2000" dirty="0"/>
              <a:t>on a regular basis for updates. </a:t>
            </a:r>
          </a:p>
        </p:txBody>
      </p:sp>
      <p:sp>
        <p:nvSpPr>
          <p:cNvPr id="3" name="Slide Number Placeholder 2">
            <a:extLst>
              <a:ext uri="{FF2B5EF4-FFF2-40B4-BE49-F238E27FC236}">
                <a16:creationId xmlns:a16="http://schemas.microsoft.com/office/drawing/2014/main" id="{0A738DFD-ED60-8C45-9426-E7C134012A26}"/>
              </a:ext>
            </a:extLst>
          </p:cNvPr>
          <p:cNvSpPr>
            <a:spLocks noGrp="1"/>
          </p:cNvSpPr>
          <p:nvPr>
            <p:ph type="sldNum" sz="quarter" idx="10"/>
          </p:nvPr>
        </p:nvSpPr>
        <p:spPr/>
        <p:txBody>
          <a:bodyPr/>
          <a:lstStyle/>
          <a:p>
            <a:fld id="{1FAA210B-82E4-D740-A1D4-408CB6227599}" type="slidenum">
              <a:rPr lang="en-US" smtClean="0"/>
              <a:t>7</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6B29D-6A24-3C4E-A21B-890876CA9E64}"/>
              </a:ext>
            </a:extLst>
          </p:cNvPr>
          <p:cNvSpPr>
            <a:spLocks noGrp="1"/>
          </p:cNvSpPr>
          <p:nvPr>
            <p:ph type="title"/>
          </p:nvPr>
        </p:nvSpPr>
        <p:spPr>
          <a:xfrm>
            <a:off x="1740613" y="152400"/>
            <a:ext cx="6858000" cy="1143000"/>
          </a:xfrm>
        </p:spPr>
        <p:txBody>
          <a:bodyPr/>
          <a:lstStyle/>
          <a:p>
            <a:r>
              <a:rPr lang="en-US" dirty="0"/>
              <a:t>Work Groups and Recommendations</a:t>
            </a:r>
          </a:p>
        </p:txBody>
      </p:sp>
      <p:sp>
        <p:nvSpPr>
          <p:cNvPr id="4" name="Content Placeholder 3">
            <a:extLst>
              <a:ext uri="{FF2B5EF4-FFF2-40B4-BE49-F238E27FC236}">
                <a16:creationId xmlns:a16="http://schemas.microsoft.com/office/drawing/2014/main" id="{A38FE790-03BB-144E-BEB6-2B49D6AE4CBD}"/>
              </a:ext>
            </a:extLst>
          </p:cNvPr>
          <p:cNvSpPr>
            <a:spLocks noGrp="1"/>
          </p:cNvSpPr>
          <p:nvPr>
            <p:ph idx="1"/>
          </p:nvPr>
        </p:nvSpPr>
        <p:spPr>
          <a:xfrm>
            <a:off x="1712359" y="1066800"/>
            <a:ext cx="7228726" cy="4724400"/>
          </a:xfrm>
        </p:spPr>
        <p:txBody>
          <a:bodyPr/>
          <a:lstStyle/>
          <a:p>
            <a:pPr>
              <a:buBlip>
                <a:blip r:embed="rId2"/>
              </a:buBlip>
            </a:pPr>
            <a:r>
              <a:rPr lang="en-US" sz="1800" dirty="0"/>
              <a:t>Texas State University’s policies and protocols for operations are rooted in the </a:t>
            </a:r>
            <a:r>
              <a:rPr lang="en-US" sz="1800" dirty="0">
                <a:hlinkClick r:id="rId3"/>
              </a:rPr>
              <a:t>recommendations of the eight working groups</a:t>
            </a:r>
            <a:r>
              <a:rPr lang="en-US" sz="1800" dirty="0"/>
              <a:t> established in the spring of 2020 and these four principles:</a:t>
            </a:r>
          </a:p>
          <a:p>
            <a:pPr marL="0" indent="0">
              <a:buNone/>
            </a:pPr>
            <a:endParaRPr lang="en-US" sz="1800" dirty="0"/>
          </a:p>
          <a:p>
            <a:pPr lvl="1">
              <a:buFont typeface="Arial" panose="020B0604020202020204" pitchFamily="34" charset="0"/>
              <a:buChar char="•"/>
            </a:pPr>
            <a:r>
              <a:rPr lang="en-US" sz="1600" dirty="0"/>
              <a:t>The health and safety of all members of the community are paramount. Special care and attention must be given to the needs of higher-risk populations.</a:t>
            </a:r>
          </a:p>
          <a:p>
            <a:pPr lvl="1">
              <a:buFont typeface="Arial" panose="020B0604020202020204" pitchFamily="34" charset="0"/>
              <a:buChar char="•"/>
            </a:pPr>
            <a:r>
              <a:rPr lang="en-US" sz="1600" dirty="0"/>
              <a:t>We embrace the notion that all major dimensions of our university can benefit from being reimagined to address the impact of the COVID-19 pandemic and beyond.</a:t>
            </a:r>
          </a:p>
          <a:p>
            <a:pPr lvl="1">
              <a:buFont typeface="Arial" panose="020B0604020202020204" pitchFamily="34" charset="0"/>
              <a:buChar char="•"/>
            </a:pPr>
            <a:r>
              <a:rPr lang="en-US" sz="1600" dirty="0"/>
              <a:t>Our commitment to academic excellence must not waver under these challenging circumstances. This commitment crosses all instructional modalities — online, hybrid, "flexible," and traditional face-to-face instruction, as well as research activity.</a:t>
            </a:r>
          </a:p>
          <a:p>
            <a:pPr lvl="1">
              <a:buFont typeface="Arial" panose="020B0604020202020204" pitchFamily="34" charset="0"/>
              <a:buChar char="•"/>
            </a:pPr>
            <a:r>
              <a:rPr lang="en-US" sz="1600" dirty="0"/>
              <a:t>Equity and inclusion are critical components of our response. The economic, health, academic, and operational challenges are immense. It is incumbent upon us to engineer responses that serve and support the entire community</a:t>
            </a:r>
          </a:p>
          <a:p>
            <a:endParaRPr lang="en-US" b="1" dirty="0"/>
          </a:p>
        </p:txBody>
      </p:sp>
      <p:sp>
        <p:nvSpPr>
          <p:cNvPr id="5" name="Slide Number Placeholder 4">
            <a:extLst>
              <a:ext uri="{FF2B5EF4-FFF2-40B4-BE49-F238E27FC236}">
                <a16:creationId xmlns:a16="http://schemas.microsoft.com/office/drawing/2014/main" id="{DE6D4C15-9B11-ED48-8C0B-64061F50E3BD}"/>
              </a:ext>
            </a:extLst>
          </p:cNvPr>
          <p:cNvSpPr>
            <a:spLocks noGrp="1"/>
          </p:cNvSpPr>
          <p:nvPr>
            <p:ph type="sldNum" sz="quarter" idx="10"/>
          </p:nvPr>
        </p:nvSpPr>
        <p:spPr/>
        <p:txBody>
          <a:bodyPr/>
          <a:lstStyle/>
          <a:p>
            <a:fld id="{1FAA210B-82E4-D740-A1D4-408CB6227599}" type="slidenum">
              <a:rPr lang="en-US" smtClean="0"/>
              <a:t>8</a:t>
            </a:fld>
            <a:endParaRPr lang="en-US"/>
          </a:p>
        </p:txBody>
      </p:sp>
    </p:spTree>
    <p:extLst>
      <p:ext uri="{BB962C8B-B14F-4D97-AF65-F5344CB8AC3E}">
        <p14:creationId xmlns:p14="http://schemas.microsoft.com/office/powerpoint/2010/main" val="40625576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1CB3D-BF5A-AA45-8FBA-AF114151EE9B}"/>
              </a:ext>
            </a:extLst>
          </p:cNvPr>
          <p:cNvSpPr>
            <a:spLocks noGrp="1"/>
          </p:cNvSpPr>
          <p:nvPr>
            <p:ph type="title"/>
          </p:nvPr>
        </p:nvSpPr>
        <p:spPr>
          <a:xfrm>
            <a:off x="1600200" y="381000"/>
            <a:ext cx="6858000" cy="1143000"/>
          </a:xfrm>
        </p:spPr>
        <p:txBody>
          <a:bodyPr/>
          <a:lstStyle/>
          <a:p>
            <a:r>
              <a:rPr lang="en-US" dirty="0"/>
              <a:t>II. Health and Safety Measures</a:t>
            </a:r>
          </a:p>
        </p:txBody>
      </p:sp>
      <p:sp>
        <p:nvSpPr>
          <p:cNvPr id="5" name="TextBox 4">
            <a:extLst>
              <a:ext uri="{FF2B5EF4-FFF2-40B4-BE49-F238E27FC236}">
                <a16:creationId xmlns:a16="http://schemas.microsoft.com/office/drawing/2014/main" id="{E1F43383-5B42-624E-A4D7-EF10EA87E044}"/>
              </a:ext>
            </a:extLst>
          </p:cNvPr>
          <p:cNvSpPr txBox="1"/>
          <p:nvPr/>
        </p:nvSpPr>
        <p:spPr>
          <a:xfrm>
            <a:off x="1600200" y="1506876"/>
            <a:ext cx="6629400" cy="4524315"/>
          </a:xfrm>
          <a:prstGeom prst="rect">
            <a:avLst/>
          </a:prstGeom>
          <a:noFill/>
        </p:spPr>
        <p:txBody>
          <a:bodyPr wrap="square" rtlCol="0">
            <a:spAutoFit/>
          </a:bodyPr>
          <a:lstStyle/>
          <a:p>
            <a:pPr marL="285750" indent="-285750">
              <a:buFont typeface="Arial" panose="020B0604020202020204" pitchFamily="34" charset="0"/>
              <a:buChar char="•"/>
            </a:pPr>
            <a:r>
              <a:rPr lang="en-US" sz="1800" dirty="0"/>
              <a:t>Required health and safety measures</a:t>
            </a:r>
          </a:p>
          <a:p>
            <a:pPr marL="285750" indent="-285750">
              <a:buFont typeface="Arial" panose="020B0604020202020204" pitchFamily="34" charset="0"/>
              <a:buChar char="•"/>
            </a:pPr>
            <a:r>
              <a:rPr lang="en-US" sz="1800" dirty="0"/>
              <a:t>Mask up</a:t>
            </a:r>
          </a:p>
          <a:p>
            <a:pPr marL="285750" indent="-285750">
              <a:buFont typeface="Arial" panose="020B0604020202020204" pitchFamily="34" charset="0"/>
              <a:buChar char="•"/>
            </a:pPr>
            <a:r>
              <a:rPr lang="en-US" sz="1800" dirty="0"/>
              <a:t>Wash up</a:t>
            </a:r>
          </a:p>
          <a:p>
            <a:pPr marL="285750" indent="-285750">
              <a:buFont typeface="Arial" panose="020B0604020202020204" pitchFamily="34" charset="0"/>
              <a:buChar char="•"/>
            </a:pPr>
            <a:r>
              <a:rPr lang="en-US" sz="1800" dirty="0"/>
              <a:t>Clean up</a:t>
            </a:r>
          </a:p>
          <a:p>
            <a:pPr marL="285750" indent="-285750">
              <a:buFont typeface="Arial" panose="020B0604020202020204" pitchFamily="34" charset="0"/>
              <a:buChar char="•"/>
            </a:pPr>
            <a:r>
              <a:rPr lang="en-US" sz="1800" dirty="0"/>
              <a:t>Daily self-assessment</a:t>
            </a:r>
          </a:p>
          <a:p>
            <a:pPr marL="285750" indent="-285750">
              <a:buFont typeface="Arial" panose="020B0604020202020204" pitchFamily="34" charset="0"/>
              <a:buChar char="•"/>
            </a:pPr>
            <a:r>
              <a:rPr lang="en-US" sz="1800" dirty="0"/>
              <a:t>Positive cases and COVID-19 reporting</a:t>
            </a:r>
          </a:p>
          <a:p>
            <a:pPr marL="285750" indent="-285750">
              <a:buFont typeface="Arial" panose="020B0604020202020204" pitchFamily="34" charset="0"/>
              <a:buChar char="•"/>
            </a:pPr>
            <a:r>
              <a:rPr lang="en-US" sz="1800" dirty="0"/>
              <a:t>Return to work</a:t>
            </a:r>
          </a:p>
          <a:p>
            <a:pPr marL="285750" indent="-285750">
              <a:buFont typeface="Arial" panose="020B0604020202020204" pitchFamily="34" charset="0"/>
              <a:buChar char="•"/>
            </a:pPr>
            <a:r>
              <a:rPr lang="en-US" sz="1800" dirty="0"/>
              <a:t>Bobcat Trace and faculty/supervisor questions</a:t>
            </a:r>
          </a:p>
          <a:p>
            <a:pPr marL="285750" indent="-285750">
              <a:buFont typeface="Arial" panose="020B0604020202020204" pitchFamily="34" charset="0"/>
              <a:buChar char="•"/>
            </a:pPr>
            <a:r>
              <a:rPr lang="en-US" sz="1800" dirty="0"/>
              <a:t>Compliance and enforcement</a:t>
            </a:r>
          </a:p>
          <a:p>
            <a:pPr marL="285750" indent="-285750">
              <a:buFont typeface="Arial" panose="020B0604020202020204" pitchFamily="34" charset="0"/>
              <a:buChar char="•"/>
            </a:pPr>
            <a:r>
              <a:rPr lang="en-US" sz="1800" dirty="0"/>
              <a:t>University communication with students</a:t>
            </a:r>
          </a:p>
          <a:p>
            <a:pPr marL="285750" indent="-285750">
              <a:buFont typeface="Arial" panose="020B0604020202020204" pitchFamily="34" charset="0"/>
              <a:buChar char="•"/>
            </a:pPr>
            <a:endParaRPr lang="en-US" sz="1800" dirty="0"/>
          </a:p>
          <a:p>
            <a:r>
              <a:rPr lang="en-US" sz="1600" i="1" dirty="0"/>
              <a:t>Note: Section IV, including slides 35 to 46, provides guidance on handling health and safety compliance in the classroom and instructional sites. </a:t>
            </a:r>
          </a:p>
          <a:p>
            <a:pPr marL="285750" indent="-285750">
              <a:buFont typeface="Arial" panose="020B0604020202020204" pitchFamily="34" charset="0"/>
              <a:buChar char="•"/>
            </a:pPr>
            <a:endParaRPr lang="en-US" sz="1800" dirty="0"/>
          </a:p>
          <a:p>
            <a:endParaRPr lang="en-US" dirty="0"/>
          </a:p>
        </p:txBody>
      </p:sp>
      <p:sp>
        <p:nvSpPr>
          <p:cNvPr id="6" name="Slide Number Placeholder 5">
            <a:extLst>
              <a:ext uri="{FF2B5EF4-FFF2-40B4-BE49-F238E27FC236}">
                <a16:creationId xmlns:a16="http://schemas.microsoft.com/office/drawing/2014/main" id="{C6DD9D1B-FA5F-414E-AC0E-3A74F354438E}"/>
              </a:ext>
            </a:extLst>
          </p:cNvPr>
          <p:cNvSpPr>
            <a:spLocks noGrp="1"/>
          </p:cNvSpPr>
          <p:nvPr>
            <p:ph type="sldNum" sz="quarter" idx="10"/>
          </p:nvPr>
        </p:nvSpPr>
        <p:spPr/>
        <p:txBody>
          <a:bodyPr/>
          <a:lstStyle/>
          <a:p>
            <a:fld id="{1FAA210B-82E4-D740-A1D4-408CB6227599}" type="slidenum">
              <a:rPr lang="en-US" smtClean="0"/>
              <a:t>9</a:t>
            </a:fld>
            <a:endParaRPr lang="en-US"/>
          </a:p>
        </p:txBody>
      </p:sp>
    </p:spTree>
    <p:extLst>
      <p:ext uri="{BB962C8B-B14F-4D97-AF65-F5344CB8AC3E}">
        <p14:creationId xmlns:p14="http://schemas.microsoft.com/office/powerpoint/2010/main" val="32217116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BE3084-1D5F-6E40-8972-2C93E624E244}"/>
              </a:ext>
            </a:extLst>
          </p:cNvPr>
          <p:cNvSpPr>
            <a:spLocks noGrp="1"/>
          </p:cNvSpPr>
          <p:nvPr>
            <p:ph type="title"/>
          </p:nvPr>
        </p:nvSpPr>
        <p:spPr>
          <a:xfrm>
            <a:off x="1718353" y="228600"/>
            <a:ext cx="6858000" cy="1143000"/>
          </a:xfrm>
        </p:spPr>
        <p:txBody>
          <a:bodyPr/>
          <a:lstStyle/>
          <a:p>
            <a:r>
              <a:rPr lang="en-US" dirty="0"/>
              <a:t>Why must I complete this health and safety training? </a:t>
            </a:r>
          </a:p>
        </p:txBody>
      </p:sp>
      <p:sp>
        <p:nvSpPr>
          <p:cNvPr id="4" name="Text Placeholder 3">
            <a:extLst>
              <a:ext uri="{FF2B5EF4-FFF2-40B4-BE49-F238E27FC236}">
                <a16:creationId xmlns:a16="http://schemas.microsoft.com/office/drawing/2014/main" id="{FFBA161C-CFB0-2C46-A6D7-FF437DB22E02}"/>
              </a:ext>
            </a:extLst>
          </p:cNvPr>
          <p:cNvSpPr>
            <a:spLocks noGrp="1"/>
          </p:cNvSpPr>
          <p:nvPr>
            <p:ph type="body" sz="half" idx="2"/>
          </p:nvPr>
        </p:nvSpPr>
        <p:spPr>
          <a:xfrm>
            <a:off x="1905000" y="1371600"/>
            <a:ext cx="6858000" cy="4724400"/>
          </a:xfrm>
        </p:spPr>
        <p:txBody>
          <a:bodyPr/>
          <a:lstStyle/>
          <a:p>
            <a:pPr marL="342900" indent="-342900">
              <a:buBlip>
                <a:blip r:embed="rId2"/>
              </a:buBlip>
            </a:pPr>
            <a:r>
              <a:rPr lang="en-US" sz="2000" dirty="0"/>
              <a:t>The Governor of the State of Texas’ Open Texas </a:t>
            </a:r>
            <a:r>
              <a:rPr lang="en-US" sz="2000" dirty="0">
                <a:hlinkClick r:id="rId3"/>
              </a:rPr>
              <a:t>Minimum Standard Health Protocols</a:t>
            </a:r>
            <a:r>
              <a:rPr lang="en-US" sz="2000" dirty="0"/>
              <a:t> requires that all employees and contractors are trained on numerous health and safety practices.</a:t>
            </a:r>
            <a:br>
              <a:rPr lang="en-US" sz="2000" dirty="0"/>
            </a:br>
            <a:endParaRPr lang="en-US" sz="2000" dirty="0">
              <a:cs typeface="Arial"/>
            </a:endParaRPr>
          </a:p>
          <a:p>
            <a:pPr marL="342900" indent="-342900">
              <a:buBlip>
                <a:blip r:embed="rId2"/>
              </a:buBlip>
            </a:pPr>
            <a:r>
              <a:rPr lang="en-US" sz="2000" dirty="0"/>
              <a:t>This training is aimed to ensure all university employees understand how and why to practice these precautions.</a:t>
            </a:r>
            <a:br>
              <a:rPr lang="en-US" sz="2000" dirty="0"/>
            </a:br>
            <a:endParaRPr lang="en-US" sz="2000" dirty="0">
              <a:cs typeface="Arial"/>
            </a:endParaRPr>
          </a:p>
          <a:p>
            <a:pPr marL="342900" indent="-342900">
              <a:buBlip>
                <a:blip r:embed="rId2"/>
              </a:buBlip>
            </a:pPr>
            <a:r>
              <a:rPr lang="en-US" sz="2000" dirty="0"/>
              <a:t>For more information on Texas State University’s procedures and public health guidance, visit the </a:t>
            </a:r>
            <a:r>
              <a:rPr lang="en-US" sz="2000" dirty="0">
                <a:hlinkClick r:id="rId4"/>
              </a:rPr>
              <a:t>Roadmap website</a:t>
            </a:r>
            <a:r>
              <a:rPr lang="en-US" sz="2000" dirty="0"/>
              <a:t>. </a:t>
            </a:r>
          </a:p>
          <a:p>
            <a:endParaRPr lang="en-US" dirty="0"/>
          </a:p>
        </p:txBody>
      </p:sp>
      <p:sp>
        <p:nvSpPr>
          <p:cNvPr id="5" name="Slide Number Placeholder 4">
            <a:extLst>
              <a:ext uri="{FF2B5EF4-FFF2-40B4-BE49-F238E27FC236}">
                <a16:creationId xmlns:a16="http://schemas.microsoft.com/office/drawing/2014/main" id="{9B317E3D-C544-784C-A7D0-7253CED4E7D0}"/>
              </a:ext>
            </a:extLst>
          </p:cNvPr>
          <p:cNvSpPr>
            <a:spLocks noGrp="1"/>
          </p:cNvSpPr>
          <p:nvPr>
            <p:ph type="sldNum" sz="quarter" idx="10"/>
          </p:nvPr>
        </p:nvSpPr>
        <p:spPr/>
        <p:txBody>
          <a:bodyPr/>
          <a:lstStyle/>
          <a:p>
            <a:fld id="{1FAA210B-82E4-D740-A1D4-408CB6227599}" type="slidenum">
              <a:rPr lang="en-US" smtClean="0"/>
              <a:t>10</a:t>
            </a:fld>
            <a:endParaRPr lang="en-US"/>
          </a:p>
        </p:txBody>
      </p:sp>
    </p:spTree>
    <p:extLst>
      <p:ext uri="{BB962C8B-B14F-4D97-AF65-F5344CB8AC3E}">
        <p14:creationId xmlns:p14="http://schemas.microsoft.com/office/powerpoint/2010/main" val="1712434823"/>
      </p:ext>
    </p:extLst>
  </p:cSld>
  <p:clrMapOvr>
    <a:masterClrMapping/>
  </p:clrMapOvr>
</p:sld>
</file>

<file path=ppt/theme/theme1.xml><?xml version="1.0" encoding="utf-8"?>
<a:theme xmlns:a="http://schemas.openxmlformats.org/drawingml/2006/main" name="Template_2">
  <a:themeElements>
    <a:clrScheme name="Custom 1">
      <a:dk1>
        <a:srgbClr val="000000"/>
      </a:dk1>
      <a:lt1>
        <a:srgbClr val="FFFFFF"/>
      </a:lt1>
      <a:dk2>
        <a:srgbClr val="000000"/>
      </a:dk2>
      <a:lt2>
        <a:srgbClr val="808080"/>
      </a:lt2>
      <a:accent1>
        <a:srgbClr val="FFF700"/>
      </a:accent1>
      <a:accent2>
        <a:srgbClr val="0000FF"/>
      </a:accent2>
      <a:accent3>
        <a:srgbClr val="FFFFFF"/>
      </a:accent3>
      <a:accent4>
        <a:srgbClr val="000000"/>
      </a:accent4>
      <a:accent5>
        <a:srgbClr val="FFFAAA"/>
      </a:accent5>
      <a:accent6>
        <a:srgbClr val="0000E7"/>
      </a:accent6>
      <a:hlink>
        <a:srgbClr val="0939FC"/>
      </a:hlink>
      <a:folHlink>
        <a:srgbClr val="5A0019"/>
      </a:folHlink>
    </a:clrScheme>
    <a:fontScheme name="Office Them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12316</TotalTime>
  <Words>5522</Words>
  <Application>Microsoft Office PowerPoint</Application>
  <PresentationFormat>On-screen Show (4:3)</PresentationFormat>
  <Paragraphs>384</Paragraphs>
  <Slides>47</Slides>
  <Notes>6</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47</vt:i4>
      </vt:variant>
    </vt:vector>
  </HeadingPairs>
  <TitlesOfParts>
    <vt:vector size="51" baseType="lpstr">
      <vt:lpstr>Arial</vt:lpstr>
      <vt:lpstr>Wingdings</vt:lpstr>
      <vt:lpstr>Template_2</vt:lpstr>
      <vt:lpstr>Acrobat Document</vt:lpstr>
      <vt:lpstr>PowerPoint Presentation</vt:lpstr>
      <vt:lpstr>Thank You</vt:lpstr>
      <vt:lpstr>Purpose</vt:lpstr>
      <vt:lpstr>Contents</vt:lpstr>
      <vt:lpstr>I. University Operations and Plans</vt:lpstr>
      <vt:lpstr>Operational Status of the University</vt:lpstr>
      <vt:lpstr>Work Groups and Recommendations</vt:lpstr>
      <vt:lpstr>II. Health and Safety Measures</vt:lpstr>
      <vt:lpstr>Why must I complete this health and safety training? </vt:lpstr>
      <vt:lpstr>Required Health and Safety Measures</vt:lpstr>
      <vt:lpstr>Mask Up | Face Coverings</vt:lpstr>
      <vt:lpstr>Wash Up | Hand Hygiene</vt:lpstr>
      <vt:lpstr>Clean Up | Appropriate Cleaning and Disinfection </vt:lpstr>
      <vt:lpstr>Clean Up | Appropriate Cleaning and Disinfection </vt:lpstr>
      <vt:lpstr>Check Yourself | Daily Self-Assessment</vt:lpstr>
      <vt:lpstr>Positive Cases and COVID-19 Reporting</vt:lpstr>
      <vt:lpstr>Returning to Work After Self-Isolation</vt:lpstr>
      <vt:lpstr>Bobcat Trace Self-Reporting </vt:lpstr>
      <vt:lpstr>COVID-19 Supervisor and Faculty Questions</vt:lpstr>
      <vt:lpstr>Compliance and Enforcement</vt:lpstr>
      <vt:lpstr>Creating a Culture of Compliance</vt:lpstr>
      <vt:lpstr>University Communication with Students about Health and Safety</vt:lpstr>
      <vt:lpstr>III. Course Planning and Implementation</vt:lpstr>
      <vt:lpstr>Department and Faculty Preparation</vt:lpstr>
      <vt:lpstr>Department and Faculty Preparation, continued</vt:lpstr>
      <vt:lpstr>Face-to-Face Course Delivery</vt:lpstr>
      <vt:lpstr>Classroom Seating, Attendance Tracking, and Flow</vt:lpstr>
      <vt:lpstr>Online and Hybrid Course Delivery</vt:lpstr>
      <vt:lpstr>Course Syllabi Contents</vt:lpstr>
      <vt:lpstr>Course Syllabi Contents, continued</vt:lpstr>
      <vt:lpstr>Communicate with Students  before August 24</vt:lpstr>
      <vt:lpstr>Webcams and Microphones in Classrooms</vt:lpstr>
      <vt:lpstr>Classroom Recordings</vt:lpstr>
      <vt:lpstr>IV. Compliance in the Classroom</vt:lpstr>
      <vt:lpstr>Planning to Enforce Health and Safety Measures in the Classroom</vt:lpstr>
      <vt:lpstr>Enforcing Health and Safety: Not Wearing a Face Covering</vt:lpstr>
      <vt:lpstr>Enforcing Health and Safety: Removes Face Covering During Class</vt:lpstr>
      <vt:lpstr>Enforcing Health and Safety: Repeated Health and Safety Violations</vt:lpstr>
      <vt:lpstr>Enforcing Health and Safety: Constitutional Objections</vt:lpstr>
      <vt:lpstr>Enforcing Health and Safety: Documentation</vt:lpstr>
      <vt:lpstr>Enforcing Health and Safety: Symptomatic or Quarantined Students</vt:lpstr>
      <vt:lpstr>Enforcing Health and Safety: Students Not Able to Wear Face Covering</vt:lpstr>
      <vt:lpstr>Enforcing Health and Safety: Students Testing Positive</vt:lpstr>
      <vt:lpstr>Enforcing Health and Safety: Student Who Needs to Quarantine Arrives to Class</vt:lpstr>
      <vt:lpstr>Enforcing Health and Safety: Students at Internship, Practicum, or Other Sites</vt:lpstr>
      <vt:lpstr>Enforcing Health and Safety:  Role of UPD</vt:lpstr>
      <vt:lpstr>PowerPoint Presentation</vt:lpstr>
    </vt:vector>
  </TitlesOfParts>
  <Company>MRP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MRP</dc:creator>
  <cp:lastModifiedBy>De Leon, Jesus R</cp:lastModifiedBy>
  <cp:revision>288</cp:revision>
  <cp:lastPrinted>2020-08-13T15:34:17Z</cp:lastPrinted>
  <dcterms:created xsi:type="dcterms:W3CDTF">2008-03-03T18:35:18Z</dcterms:created>
  <dcterms:modified xsi:type="dcterms:W3CDTF">2022-02-22T17:22:36Z</dcterms:modified>
</cp:coreProperties>
</file>