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9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5F576-4B2B-4100-99C4-3472C574DC32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C6A03-0E9E-4E4A-A978-7B36919FE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8D2350-B0BD-421F-85EA-0E5A06EA87D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29400" y="457200"/>
            <a:ext cx="1905000" cy="2492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Monaco CE"/>
              </a:rPr>
              <a:t>Texas CCRS </a:t>
            </a:r>
          </a:p>
          <a:p>
            <a:pPr algn="ctr"/>
            <a:r>
              <a:rPr lang="en-US" sz="1200" b="1" i="1" dirty="0" err="1" smtClean="0">
                <a:solidFill>
                  <a:schemeClr val="accent3">
                    <a:lumMod val="75000"/>
                  </a:schemeClr>
                </a:solidFill>
                <a:latin typeface="Monaco CE"/>
              </a:rPr>
              <a:t>vs</a:t>
            </a:r>
            <a:endParaRPr lang="en-US" sz="1200" b="1" i="1" dirty="0" smtClean="0">
              <a:solidFill>
                <a:schemeClr val="accent3">
                  <a:lumMod val="75000"/>
                </a:schemeClr>
              </a:solidFill>
              <a:latin typeface="Monaco CE"/>
            </a:endParaRPr>
          </a:p>
          <a:p>
            <a:pPr algn="ctr"/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Monaco CE"/>
              </a:rPr>
              <a:t>Texas Adult Education Content Standards</a:t>
            </a:r>
          </a:p>
          <a:p>
            <a:pPr algn="ctr"/>
            <a:endParaRPr lang="en-US" sz="1600" b="1" i="1" dirty="0" smtClean="0">
              <a:solidFill>
                <a:schemeClr val="accent3">
                  <a:lumMod val="75000"/>
                </a:schemeClr>
              </a:solidFill>
              <a:latin typeface="Monaco CE"/>
            </a:endParaRPr>
          </a:p>
          <a:p>
            <a:pPr algn="ctr"/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Monaco CE"/>
              </a:rPr>
              <a:t>A Comparison of Math and Writing Standards</a:t>
            </a:r>
            <a:endParaRPr lang="en-US" sz="1600" b="1" i="1" dirty="0">
              <a:solidFill>
                <a:schemeClr val="accent3">
                  <a:lumMod val="75000"/>
                </a:schemeClr>
              </a:solidFill>
              <a:latin typeface="Monaco 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540543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Writing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I. Writing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A) Compose a variety of texts that demonstrate clear focus, the logical development of ideas in well-organized paragraphs, and the use of appropriate language that advances the author’s purpose.</a:t>
                      </a:r>
                      <a:r>
                        <a:rPr lang="en-US" sz="1050" dirty="0" smtClean="0">
                          <a:latin typeface="Monaco CE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latin typeface="Monaco C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Monaco CE"/>
                        </a:rPr>
                        <a:t>I.A.1 – Determine effective approaches,</a:t>
                      </a:r>
                      <a:r>
                        <a:rPr lang="en-US" sz="1050" baseline="0" dirty="0" smtClean="0">
                          <a:latin typeface="Monaco CE"/>
                        </a:rPr>
                        <a:t> forms, and rhetorical techniques that demonstrate understanding of the writer’s purpose and audience.</a:t>
                      </a:r>
                      <a:endParaRPr lang="en-US" sz="1050" dirty="0" smtClean="0">
                        <a:latin typeface="Monaco C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latin typeface="Monaco CE"/>
                        <a:ea typeface="Calibri"/>
                        <a:cs typeface="Monaco CE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Monaco CE"/>
                        </a:rPr>
                        <a:t>Strand 1 – Determine Purpose</a:t>
                      </a:r>
                    </a:p>
                    <a:p>
                      <a:r>
                        <a:rPr lang="en-US" sz="1100" dirty="0" smtClean="0">
                          <a:latin typeface="Monaco CE"/>
                        </a:rPr>
                        <a:t>Benchmarks: As learners progress across levels, benchmarks become more challenging and are completed with increasing independence.</a:t>
                      </a:r>
                    </a:p>
                    <a:p>
                      <a:endParaRPr lang="en-US" sz="1100" dirty="0" smtClean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A.1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Determine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effective approaches, forms, and rhetorical techniques that demonstrate understanding of the writer’s purpose and audience.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4867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1.A.1.a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Prepare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a topic proposal that specifies and justifies the topic, audience, and purpose.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1.A.1.b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Identify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the types of writing (e.g.,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informational, analytical, polemical) and forms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of writing (e.g., letter, editorial, essay) that are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appropriate for the writer’s particular purpose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and audience.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1.A.1.c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Recognize rhetorical techniques appropriate to the purpose, audience, and form of a particular composition.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</a:rPr>
                        <a:t>Sec 2.Strand 1.Level 6 – Determine the purpose</a:t>
                      </a:r>
                      <a:r>
                        <a:rPr lang="en-US" sz="1100" baseline="0" dirty="0" smtClean="0">
                          <a:latin typeface="Monaco CE"/>
                        </a:rPr>
                        <a:t> and audience for communicating in writing independently.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551967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Writing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I. Writing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A) Compose a variety of texts that demonstrate clear focus, the logical development of ideas in well-organized paragraphs, and the use of appropriate language that advances the author’s purpose.</a:t>
                      </a:r>
                      <a:r>
                        <a:rPr lang="en-US" sz="1050" dirty="0" smtClean="0">
                          <a:latin typeface="Monaco CE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</a:rPr>
                        <a:t>I.A.2</a:t>
                      </a:r>
                      <a:r>
                        <a:rPr lang="en-US" sz="1100" baseline="0" dirty="0" smtClean="0">
                          <a:latin typeface="Monaco CE"/>
                        </a:rPr>
                        <a:t> </a:t>
                      </a:r>
                      <a:r>
                        <a:rPr lang="en-US" sz="1100" dirty="0" smtClean="0">
                          <a:latin typeface="Monaco CE"/>
                        </a:rPr>
                        <a:t>– Generate</a:t>
                      </a:r>
                      <a:r>
                        <a:rPr lang="en-US" sz="1100" baseline="0" dirty="0" smtClean="0">
                          <a:latin typeface="Monaco CE"/>
                        </a:rPr>
                        <a:t> ideas and gather information relevant to the topic and purpose, keeping careful records of outside sources.</a:t>
                      </a:r>
                      <a:endParaRPr lang="en-US" sz="1100" dirty="0" smtClean="0">
                        <a:latin typeface="Monaco C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Monaco CE"/>
                        </a:rPr>
                        <a:t>Strand</a:t>
                      </a:r>
                      <a:r>
                        <a:rPr lang="en-US" sz="1100" baseline="0" dirty="0" smtClean="0">
                          <a:latin typeface="Monaco CE"/>
                        </a:rPr>
                        <a:t> 2 – Organize Information</a:t>
                      </a:r>
                    </a:p>
                    <a:p>
                      <a:r>
                        <a:rPr lang="en-US" sz="1100" baseline="0" dirty="0" smtClean="0">
                          <a:latin typeface="Monaco CE"/>
                        </a:rPr>
                        <a:t>Benchmarks: </a:t>
                      </a:r>
                      <a:r>
                        <a:rPr lang="en-US" sz="1100" dirty="0" smtClean="0">
                          <a:latin typeface="Monaco CE"/>
                        </a:rPr>
                        <a:t> As learners progress across levels, benchmarks become more challenging and are completed with increasing independence.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</a:rPr>
                        <a:t>I.A.2</a:t>
                      </a:r>
                      <a:r>
                        <a:rPr lang="en-US" sz="1100" baseline="0" dirty="0" smtClean="0">
                          <a:latin typeface="Monaco CE"/>
                        </a:rPr>
                        <a:t> </a:t>
                      </a:r>
                      <a:r>
                        <a:rPr lang="en-US" sz="1100" dirty="0" smtClean="0">
                          <a:latin typeface="Monaco CE"/>
                        </a:rPr>
                        <a:t>– Generate</a:t>
                      </a:r>
                      <a:r>
                        <a:rPr lang="en-US" sz="1100" baseline="0" dirty="0" smtClean="0">
                          <a:latin typeface="Monaco CE"/>
                        </a:rPr>
                        <a:t> ideas and gather information relevant to the topic and purpose, keeping careful records of outside sources.</a:t>
                      </a:r>
                      <a:endParaRPr lang="en-US" sz="1100" dirty="0" smtClean="0">
                        <a:latin typeface="Monaco 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</a:rPr>
                        <a:t>Sec. 2.Strand 2.Level 6 – Independently plan and organize information using a variety</a:t>
                      </a:r>
                      <a:r>
                        <a:rPr lang="en-US" sz="1100" baseline="0" dirty="0" smtClean="0">
                          <a:latin typeface="Monaco CE"/>
                        </a:rPr>
                        <a:t> of resources and strategies to produce a legible and comprehensible draft.</a:t>
                      </a:r>
                      <a:endParaRPr lang="en-US" sz="1100" dirty="0" smtClean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1.A.2.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Generate ideas and gather information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relevant to the topic and purpose, keeping careful records of outside sources.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</a:rPr>
                        <a:t>Sec. 2.Strand 2.Level 6 – Independently plan and organize information using a variety</a:t>
                      </a:r>
                      <a:r>
                        <a:rPr lang="en-US" sz="1100" baseline="0" dirty="0" smtClean="0">
                          <a:latin typeface="Monaco CE"/>
                        </a:rPr>
                        <a:t> of resources and strategies to produce a legible and comprehensible draft.</a:t>
                      </a:r>
                      <a:endParaRPr lang="en-US" sz="1100" dirty="0" smtClean="0">
                        <a:latin typeface="Monaco CE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1.A.2.a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Utilize effective pre-writing strategies: outline and prioritize ideas, anticipate questions that might be raised by readers, and identify appropriate primary and secondary source material.</a:t>
                      </a: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1.A.2.b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Evaluate the reliability of possible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sources and prepare an annotated bibliography.</a:t>
                      </a:r>
                      <a:endParaRPr lang="en-US" sz="1100" dirty="0" smtClean="0">
                        <a:latin typeface="Monaco CE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</a:rPr>
                        <a:t>Sec. 2.Strand 2.Level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527151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Writing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I. Writing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A) Compose a variety of texts that demonstrate clear focus, the logical development of ideas in well-organized paragraphs, and the use of appropriate language that advances the author’s purpose.</a:t>
                      </a:r>
                      <a:r>
                        <a:rPr lang="en-US" sz="1050" dirty="0" smtClean="0">
                          <a:latin typeface="Monaco CE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latin typeface="Monaco CE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1.A.3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Evaluate relevance, quality, sufficiency, and depth of preliminary ideas and information, organize material generated, and formulate a thesis.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1.A.3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Evaluate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relevance, quality, sufficiency, and depth of preliminary ideas and information, organize material generated, and formulate a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thesis.</a:t>
                      </a: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1.A.3.a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Craft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a thesis statement that articulates a position and logically organize relevant evidence and examples that support the thesis statement.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1.A.3.b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Become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familiar with the various forms of plagiarism related to both textual and electronic sources and appropriately cite all borrowed materials.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1.A.3.c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Demonstrate familiarity with different perspectives on a topic in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 addition to the writer’s. Marshal evidence to accomplish the writer’s purpose for the specified audience.</a:t>
                      </a: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52400"/>
          <a:ext cx="8229600" cy="659612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8890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Writing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2159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I. Writing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A) Compose a variety of texts that demonstrate clear focus, the logical development of ideas in well-organized paragraphs, and the use of appropriate language that advances the author’s purpose.</a:t>
                      </a:r>
                      <a:r>
                        <a:rPr lang="en-US" sz="1100" dirty="0" smtClean="0">
                          <a:latin typeface="Monaco CE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  <a:p>
                      <a:r>
                        <a:rPr lang="en-US" sz="1100" dirty="0" smtClean="0">
                          <a:latin typeface="Monaco CE"/>
                        </a:rPr>
                        <a:t>I.A.5 –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Edit writing for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Monaco CE"/>
                        </a:rPr>
                        <a:t> proper voice, tense, and syntax, assuring that it conforms to standard English, when appropriate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Monaco CE"/>
                        </a:rPr>
                        <a:t>.</a:t>
                      </a:r>
                      <a:r>
                        <a:rPr lang="en-US" sz="1050" dirty="0" smtClean="0">
                          <a:latin typeface="Monaco CE"/>
                        </a:rPr>
                        <a:t> 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Monaco CE"/>
                        </a:rPr>
                        <a:t>Strand 5 – Edit Writing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Monaco CE"/>
                        </a:rPr>
                        <a:t>Benchmarks: </a:t>
                      </a:r>
                      <a:r>
                        <a:rPr lang="en-US" sz="1100" dirty="0" smtClean="0">
                          <a:latin typeface="Monaco CE"/>
                        </a:rPr>
                        <a:t> As learners progress across levels, benchmarks become more challenging and are completed with increasing independence.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5.Level 6 – Undertake multiple re-readings of text in order to make comprehensive edits for: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a) Grammar verb tenses including past perfect progressive and future perfect progressive tenses, past unreal conditionals, modals in past tense,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b) Varied sentence structures with phrases and clauses,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c) the active voice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d) Spelling, punctuation, capitalization, language usage.</a:t>
                      </a:r>
                      <a:endParaRPr lang="en-US" sz="1100" dirty="0" smtClean="0">
                        <a:latin typeface="Monaco CE"/>
                        <a:ea typeface="Calibri"/>
                        <a:cs typeface="Times New Roman"/>
                      </a:endParaRPr>
                    </a:p>
                    <a:p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I.A.5.d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- Improve coherence by increasing logical connections within and between sentences.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I.A.5.e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- Edit for correct sentence structure (e.g., subordination, coordination).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Sec.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2.Strand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5.Level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6 – Undertake multiple re-readings of text in order to make comprehensive edits for: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Varied sentence structures with phrases and clauses,</a:t>
                      </a:r>
                    </a:p>
                  </a:txBody>
                  <a:tcPr marL="68580" marR="68580" marT="0" marB="0"/>
                </a:tc>
              </a:tr>
              <a:tr h="998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I.A.5.f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- Consult reference guides for citation conventions, grammar, mechanics, and punctuation.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. 2.Strand 5.Level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6 – Undertake multiple re-readings of text in order to make comprehensive edits for: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5.Level 6.a – Grammar verb tenses including past perfect progressive and future perfect progressive tenses, past unreal conditionals, modals in past tense,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I.A.5.g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- Use a variety of proofreading techniques to compensate for the limitations of automated aids such as electronic spell and grammar checks.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Sec. 2.Strand 5.Level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6 – Undertake multiple re-readings of text in order to make comprehensive edits for:</a:t>
                      </a:r>
                      <a:endParaRPr lang="en-US" sz="1100" baseline="0" dirty="0" smtClean="0">
                        <a:latin typeface="Monaco CE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5.Level 6.d – 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Spelling, punctuation, capitalization, language usage.</a:t>
                      </a:r>
                      <a:endParaRPr lang="en-US" sz="1100" dirty="0" smtClean="0">
                        <a:latin typeface="Monaco CE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54178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Math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II) Algebraic Reasoning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B) Manipulating expressions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Monaco CE"/>
                        </a:rPr>
                        <a:t>Strand 12 – Order of Operations and Linear Equations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Monaco CE"/>
                        </a:rPr>
                        <a:t>Benchmarks: </a:t>
                      </a:r>
                      <a:r>
                        <a:rPr lang="en-US" sz="1100" dirty="0" smtClean="0">
                          <a:latin typeface="Monaco CE"/>
                        </a:rPr>
                        <a:t> As learners progress across levels, benchmarks become more challenging and are completed with increasing independence.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</a:endParaRPr>
                    </a:p>
                    <a:p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II.B.1 – Recognize and use algebraic (field) properties, concepts, procedures, and algorithms to combine, transform, and evaluate expressions (e.g. polynomials, radicals, rational expressions)</a:t>
                      </a: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12.Level 6.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a – Solve linear equations with one variable using strategies such as the distributive property and/or transposition.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12.Level 6.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b – Add and subtract polynomials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12.Level 6.</a:t>
                      </a:r>
                      <a:r>
                        <a:rPr lang="en-US" sz="1100" baseline="0" dirty="0" smtClean="0">
                          <a:latin typeface="Monaco CE"/>
                          <a:ea typeface="Calibri"/>
                          <a:cs typeface="Times New Roman"/>
                        </a:rPr>
                        <a:t>c – Factor binomials and trinomials using strategies such as greatest common factor, difference of two squares, and/or </a:t>
                      </a:r>
                      <a:r>
                        <a:rPr kumimoji="0" lang="en-US" sz="1100" i="1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x² 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en-US" sz="1100" i="1" kern="1200" dirty="0" err="1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bx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100" i="1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c 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form</a:t>
                      </a:r>
                      <a:endParaRPr lang="en-US" sz="1100" dirty="0" smtClean="0">
                        <a:latin typeface="Monaco CE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II.B.1.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a – Use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the algebraic (field) properties (e.g. commutative, associative, distributive) and order of operations to transform expressions to equivalent expressions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II.B.1.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b – Use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the algebraic (field) properties and order of operations to evaluate variable expressions when given the value of the variables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l"/>
                        </a:tabLs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II.B.1.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c – Explain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why the algorithms and procedures used to transform algebraic expressions are valid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4851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Math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III) Geometric Reasoning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A) Figures and their properties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Monaco CE"/>
                        </a:rPr>
                        <a:t>Strand 7 – Area, Perimeters, and Angles</a:t>
                      </a:r>
                    </a:p>
                    <a:p>
                      <a:r>
                        <a:rPr lang="en-US" sz="1100" baseline="0" dirty="0" smtClean="0">
                          <a:latin typeface="Monaco CE"/>
                        </a:rPr>
                        <a:t>Benchmarks: </a:t>
                      </a:r>
                      <a:r>
                        <a:rPr lang="en-US" sz="1100" dirty="0" smtClean="0">
                          <a:latin typeface="Monaco CE"/>
                        </a:rPr>
                        <a:t> As learners progress across levels, benchmarks become more challenging and are completed with increasing independence.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III.A.3 – Recognize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and apply right triangle relationships including basic trigonometry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III.A.3a – Apply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the Pythagorean Theorem and its converse to solve real-life situations in two and three dimensions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III.A.3.b – Apply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Pythagorean triples and special right triangle relationships to solve problems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aco C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III.A.3.c – Solve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right triangle situations using sine, cosine, and tangent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Sec. 2.Strand 7.Level 6.A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– Use basic trigonometric functions – sine, cosine, and tangent.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Century Schoolbook" pitchFamily="18" charset="0"/>
              </a:rPr>
              <a:t/>
            </a:r>
            <a:br>
              <a:rPr lang="en-US" b="1" dirty="0" smtClean="0">
                <a:latin typeface="Century Schoolbook" pitchFamily="18" charset="0"/>
              </a:rPr>
            </a:b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229600" cy="51343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14800"/>
                <a:gridCol w="4114800"/>
              </a:tblGrid>
              <a:tr h="965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  <a:cs typeface="Monaco CE"/>
                        </a:rPr>
                        <a:t>Math Standards Comparison</a:t>
                      </a:r>
                    </a:p>
                    <a:p>
                      <a:endParaRPr lang="en-US" b="0" dirty="0" smtClean="0">
                        <a:latin typeface="Monaco CE"/>
                        <a:cs typeface="Monaco CE"/>
                      </a:endParaRPr>
                    </a:p>
                    <a:p>
                      <a:r>
                        <a:rPr lang="en-US" sz="1200" b="1" i="1" dirty="0" smtClean="0">
                          <a:latin typeface="+mn-lt"/>
                          <a:cs typeface="Monaco CE"/>
                        </a:rPr>
                        <a:t>Texas CCRS Standard </a:t>
                      </a:r>
                      <a:r>
                        <a:rPr lang="en-US" sz="1200" b="1" i="1" dirty="0" smtClean="0">
                          <a:latin typeface="Monaco CE"/>
                          <a:cs typeface="Monaco CE"/>
                        </a:rPr>
                        <a:t>                                                             </a:t>
                      </a:r>
                      <a:r>
                        <a:rPr lang="en-US" sz="1200" i="1" dirty="0" smtClean="0"/>
                        <a:t>Texas Adult Education Content Standard</a:t>
                      </a: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II) Algebraic Reasoning</a:t>
                      </a:r>
                    </a:p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D) Representations</a:t>
                      </a:r>
                    </a:p>
                    <a:p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Monaco CE"/>
                          <a:ea typeface="+mn-ea"/>
                          <a:cs typeface="+mn-cs"/>
                        </a:rPr>
                        <a:t>1) Interpret multiple representations of equations and relationships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Monaco CE"/>
                        </a:rPr>
                        <a:t>Strand 10 – Graphs and Charts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Monaco CE"/>
                        </a:rPr>
                        <a:t>Benchmarks: </a:t>
                      </a:r>
                      <a:r>
                        <a:rPr lang="en-US" sz="1100" dirty="0" smtClean="0">
                          <a:latin typeface="Monaco CE"/>
                        </a:rPr>
                        <a:t> As learners progress across levels, benchmarks become more challenging and are completed with increasing independence.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II.D.1.a – Interpret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graphical representations of equations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</a:rPr>
                        <a:t>Sec. 2.Strand</a:t>
                      </a:r>
                      <a:r>
                        <a:rPr lang="en-US" sz="1100" baseline="0" dirty="0" smtClean="0">
                          <a:latin typeface="Monaco CE"/>
                        </a:rPr>
                        <a:t> 10.Level 6.a – Interpret, represent, and identify trends and/or make inferences and draw conclusions from complex graphs, schedules, tables, and diagrams.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II.D.1.b – Understand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how </a:t>
                      </a: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variables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can be used to express generalizations and represent situations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 marL="68580" marR="68580" marT="0" marB="0"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II.D.1.c – Recognize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the solution(s) to an equation from a table of values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</a:rPr>
                        <a:t>Sec. 2.Strand</a:t>
                      </a:r>
                      <a:r>
                        <a:rPr lang="en-US" sz="1100" baseline="0" dirty="0" smtClean="0">
                          <a:latin typeface="Monaco CE"/>
                        </a:rPr>
                        <a:t> 10.Level 6.a – Interpret, represent, and identify trends and/or make inferences and draw conclusions from complex graphs, schedules, tables, and diagrams.</a:t>
                      </a: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Monaco CE"/>
                          <a:ea typeface="Calibri"/>
                          <a:cs typeface="Times New Roman"/>
                        </a:rPr>
                        <a:t>II.D.1.d – Describe </a:t>
                      </a:r>
                      <a:r>
                        <a:rPr lang="en-US" sz="1100" dirty="0">
                          <a:latin typeface="Monaco CE"/>
                          <a:ea typeface="Calibri"/>
                          <a:cs typeface="Times New Roman"/>
                        </a:rPr>
                        <a:t>numerical patterns using algebraic expression and equations in closed or recursive forms, such as arithmetic sequences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aco C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1220</TotalTime>
  <Words>1480</Words>
  <Application>Microsoft Office PowerPoint</Application>
  <PresentationFormat>On-screen Show (4:3)</PresentationFormat>
  <Paragraphs>132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Texas State University-San Marcos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lm60</dc:creator>
  <cp:lastModifiedBy>James</cp:lastModifiedBy>
  <cp:revision>120</cp:revision>
  <dcterms:created xsi:type="dcterms:W3CDTF">2010-09-22T02:22:56Z</dcterms:created>
  <dcterms:modified xsi:type="dcterms:W3CDTF">2010-09-23T02:11:54Z</dcterms:modified>
</cp:coreProperties>
</file>