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</p:sldMasterIdLst>
  <p:sldIdLst>
    <p:sldId id="256" r:id="rId4"/>
    <p:sldId id="257" r:id="rId5"/>
    <p:sldId id="259" r:id="rId6"/>
    <p:sldId id="397" r:id="rId7"/>
    <p:sldId id="393" r:id="rId8"/>
    <p:sldId id="292" r:id="rId9"/>
    <p:sldId id="302" r:id="rId10"/>
    <p:sldId id="273" r:id="rId11"/>
    <p:sldId id="307" r:id="rId12"/>
    <p:sldId id="260" r:id="rId13"/>
    <p:sldId id="282" r:id="rId14"/>
    <p:sldId id="277" r:id="rId15"/>
    <p:sldId id="283" r:id="rId16"/>
    <p:sldId id="280" r:id="rId17"/>
    <p:sldId id="305" r:id="rId18"/>
    <p:sldId id="306" r:id="rId19"/>
    <p:sldId id="309" r:id="rId20"/>
    <p:sldId id="336" r:id="rId21"/>
    <p:sldId id="262" r:id="rId22"/>
    <p:sldId id="315" r:id="rId23"/>
    <p:sldId id="316" r:id="rId24"/>
    <p:sldId id="353" r:id="rId25"/>
    <p:sldId id="328" r:id="rId26"/>
    <p:sldId id="261" r:id="rId27"/>
    <p:sldId id="331" r:id="rId28"/>
    <p:sldId id="402" r:id="rId29"/>
    <p:sldId id="269" r:id="rId30"/>
    <p:sldId id="304" r:id="rId31"/>
    <p:sldId id="293" r:id="rId32"/>
    <p:sldId id="296" r:id="rId33"/>
    <p:sldId id="294" r:id="rId34"/>
    <p:sldId id="303" r:id="rId35"/>
    <p:sldId id="295" r:id="rId36"/>
    <p:sldId id="310" r:id="rId37"/>
    <p:sldId id="268" r:id="rId38"/>
    <p:sldId id="311" r:id="rId39"/>
    <p:sldId id="297" r:id="rId40"/>
    <p:sldId id="298" r:id="rId41"/>
    <p:sldId id="289" r:id="rId42"/>
    <p:sldId id="313" r:id="rId43"/>
    <p:sldId id="290" r:id="rId44"/>
    <p:sldId id="270" r:id="rId45"/>
    <p:sldId id="271" r:id="rId46"/>
    <p:sldId id="312" r:id="rId47"/>
    <p:sldId id="291" r:id="rId48"/>
    <p:sldId id="31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E504-AFD3-474B-B21C-B247AC26FB69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0161-607A-4BB5-B7CC-D861F61E5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1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780C-AD1A-40E6-9A61-90D7DE3076B1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C6ED-3204-4146-99DA-C35474F0E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E47B-8FE3-4657-AC16-281B44828825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9261-0D0A-4880-921C-3974D6800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9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68F7-565B-484D-80D8-447CAF63D676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93DC-84B6-4CB4-A489-C5746D278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14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F1B2-D735-48A8-B668-5C52FA414A76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6124-FF0E-4C64-A4F2-6D961C63B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71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8730-FAF1-4C88-AF72-05EADE80D470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3638-B6BC-406B-B6D4-83EA2212F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4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674-3E9E-4C1D-A6C8-45B182C548CB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9B0B-BBAC-436A-8A79-84751B700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99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F0BE-53B2-49DA-8F65-F40E90608F88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01A1-CF9C-4999-A2B3-40E531ACF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36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70F3-82B4-495D-AB1C-84D62D24BFC1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89BD-263E-40F8-A286-1036738C0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1A1F-726A-4392-88B5-50BC314675A9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AB15-F537-4C00-B23B-D8449B8C3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69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70B9-193E-4B84-8BA6-FF70D378B5BD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E27B-BB2F-4060-AEF0-FA1841212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68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2B93-2D92-4E74-BC2B-E62BC6A84D8E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DFF4-76E7-4AD5-B503-B25A68D78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27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13F3-C6F3-44B5-9625-7EBDB3441D81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8C40-2173-44EB-AC8E-322D17C82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56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1630-E555-424E-A02A-0C2FD9177EE4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5EBD-0BCF-4CF1-BC7F-22F73E2A9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01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53E0-84D6-470F-AC15-31F0E8636FAA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759C-6B64-4FE6-A1D4-3C805B4FC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2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E34C-5626-497C-B98D-6F7646DA3598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5F1E-E47C-4925-BAA6-8ACE6F74F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1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57C9-7113-4244-855E-82E509708C52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6221-DCE9-40A1-BC06-0EF706D23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79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C884-DC50-4A68-A9A3-628AAB060488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F2D2-4342-494F-B175-FE23615B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1BED-090D-4BB7-8F26-8C8DEF04404C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BC64-C83A-47E0-8606-0005575E9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82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0970-10C3-4028-B59A-DD42BFA63676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4F6A-C4AD-4D7C-A4BB-B3D280DE5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78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0AAC-5E6E-45C6-BBAE-55C404D190C0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A471-35F0-4CF2-8F72-401913DC5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82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83D5-926E-4577-92F8-4FD78A37F592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FCDA-72AA-4FB5-B132-9822A5529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FB3D-8993-4F97-8872-CF1C9D52D3BB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40FC-B43D-4C87-A9F0-532EA54B7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20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B1BF-3FFB-4AC4-BE90-1C2DF651C917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E1B6-FD82-40D4-924B-E33A3F7AC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195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BF47-1BFB-4B18-B70D-4759EBCC73FC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D624-8174-464F-A31A-EEEB8560C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63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A5C1-0FE7-4400-81D2-0749063C61C5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D61A-FE53-41A5-8E54-E1228346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44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D5A4-047E-4A2E-A857-FACEF79535EE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D14F-A927-4A79-B00B-51D26DBC7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A943-2012-42B8-8539-F8D64CA24827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4DAC-7EFD-456E-AC48-F062DFE5A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7B22-8C07-4AAE-8BAD-4A2CCE48084D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D6F-E9C9-4FCF-9734-DE548C5B6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DA90-A93D-443B-8078-65CDD62FA1D4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3414-3642-4F8C-BC72-3B64EB779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0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EE57-F509-4082-BCEA-E02DE2853BBD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0AEE-BC95-467B-AFC4-4D5EE54B4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27FD-BA54-41A2-80FF-CEDB7589120F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57CC-7955-475B-A771-BFA2BF625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9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A1E1-7BBA-42D6-8FFE-84AB9F3C33AE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7E39-6B82-4CBB-92B9-23E0736E9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B1987-8883-4C08-AF87-BCDD78134883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83A99F-424E-44C3-A1E2-FCC6E7696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 descr="\\v-filesvr01\ClientData\AANN\_N Conference\2015\Publications\Job Tickets\0323 Powerpoint Template\Conf_2015_PPT_templat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81CD26-C781-404C-993C-C1E0E20ABCD6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44E749-31BE-43C4-928B-9E8A84216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2" descr="\\v-filesvr01\ClientData\AANN\_N Conference\2015\Publications\Job Tickets\0323 Powerpoint Template\Conf_2015_PPT_templat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7F5EEC-8E00-4E8C-A730-B95EE276B9CF}" type="datetimeFigureOut">
              <a:rPr lang="en-US" altLang="en-US"/>
              <a:pPr>
                <a:defRPr/>
              </a:pPr>
              <a:t>6/29/2015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D9B0F7-5B16-4F96-A3AD-A6BE379E0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2" descr="\\v-filesvr01\ClientData\AANN\_N Conference\2015\Publications\Job Tickets\0323 Powerpoint Template\Conf_2015_PPT_templat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harvard.ed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man_homeostasi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65125" y="1981200"/>
            <a:ext cx="8093075" cy="2009775"/>
          </a:xfrm>
        </p:spPr>
        <p:txBody>
          <a:bodyPr/>
          <a:lstStyle/>
          <a:p>
            <a:pPr eaLnBrk="1" hangingPunct="1"/>
            <a:r>
              <a:rPr lang="en-US" altLang="ja-JP" smtClean="0"/>
              <a:t>The Role of Vitamin D and Health: Are you Deficient?</a:t>
            </a:r>
            <a:endParaRPr lang="en-US" alt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Marylyn Kajs-Wyllie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RN,MSN,APRN,CNRN,CCRN,SCRN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Clinical Associate Professor,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St. David</a:t>
            </a:r>
            <a:r>
              <a:rPr lang="ja-JP" altLang="en-US" sz="2400" smtClean="0">
                <a:solidFill>
                  <a:srgbClr val="FF0000"/>
                </a:solidFill>
              </a:rPr>
              <a:t>’</a:t>
            </a:r>
            <a:r>
              <a:rPr lang="en-US" altLang="ja-JP" sz="2400" smtClean="0">
                <a:solidFill>
                  <a:srgbClr val="FF0000"/>
                </a:solidFill>
              </a:rPr>
              <a:t>s School of Nursing 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smtClean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350"/>
            <a:ext cx="2019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5922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Other Physiologic Functions of Vitamin 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cs typeface="ＭＳ Ｐゴシック" charset="0"/>
              </a:rPr>
              <a:t>Modulates immune system/pro-inflammatory cytokines</a:t>
            </a:r>
            <a:r>
              <a:rPr lang="en-US" altLang="en-US" sz="2800" dirty="0">
                <a:cs typeface="ＭＳ Ｐゴシック" charset="0"/>
              </a:rPr>
              <a:t>=</a:t>
            </a:r>
            <a:r>
              <a:rPr lang="en-US" altLang="en-US" sz="2800" dirty="0" smtClean="0">
                <a:cs typeface="ＭＳ Ｐゴシック" charset="0"/>
              </a:rPr>
              <a:t> reduction of inflammation</a:t>
            </a:r>
          </a:p>
          <a:p>
            <a:pPr lvl="1" eaLnBrk="1" hangingPunct="1">
              <a:defRPr/>
            </a:pPr>
            <a:r>
              <a:rPr lang="en-US" altLang="en-US" sz="2400" i="1" dirty="0" smtClean="0"/>
              <a:t>Deficiency</a:t>
            </a:r>
            <a:r>
              <a:rPr lang="en-US" altLang="en-US" sz="2400" dirty="0" smtClean="0"/>
              <a:t>: arthritis, lupus, IBS, </a:t>
            </a:r>
            <a:r>
              <a:rPr lang="en-US" altLang="en-US" sz="2400" i="1" dirty="0" smtClean="0"/>
              <a:t>Multiple sclerosis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800" dirty="0" smtClean="0">
                <a:cs typeface="ＭＳ Ｐゴシック" charset="0"/>
              </a:rPr>
              <a:t>Inhibits Cell growth/angiogenesis/differentiation</a:t>
            </a:r>
          </a:p>
          <a:p>
            <a:pPr lvl="1" eaLnBrk="1" hangingPunct="1">
              <a:defRPr/>
            </a:pPr>
            <a:r>
              <a:rPr lang="en-US" altLang="en-US" sz="2400" i="1" dirty="0" smtClean="0"/>
              <a:t>Deficiency</a:t>
            </a:r>
            <a:r>
              <a:rPr lang="en-US" altLang="en-US" sz="2400" dirty="0" smtClean="0"/>
              <a:t>: cancer (prostrate, breast, colon)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800" dirty="0" smtClean="0">
                <a:cs typeface="ＭＳ Ｐゴシック" charset="0"/>
              </a:rPr>
              <a:t>Glucose metabolism/pancreatic B-cell function/ insulin sensitivity</a:t>
            </a:r>
          </a:p>
          <a:p>
            <a:pPr lvl="1" eaLnBrk="1" hangingPunct="1">
              <a:defRPr/>
            </a:pPr>
            <a:r>
              <a:rPr lang="en-US" altLang="en-US" sz="2400" i="1" dirty="0" smtClean="0"/>
              <a:t>Deficiency</a:t>
            </a:r>
            <a:r>
              <a:rPr lang="en-US" altLang="en-US" sz="2400" dirty="0" smtClean="0"/>
              <a:t>: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Physiologic Functions of Vitamin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Influences smooth muscle tone, endothelium, cardiomyocytes, controls intracellular Ca+, RAAS</a:t>
            </a:r>
          </a:p>
          <a:p>
            <a:pPr lvl="1" eaLnBrk="1" hangingPunct="1">
              <a:defRPr/>
            </a:pPr>
            <a:r>
              <a:rPr lang="en-US" altLang="en-US" sz="2400" i="1" dirty="0" smtClean="0"/>
              <a:t>Deficiency: </a:t>
            </a:r>
            <a:r>
              <a:rPr lang="en-US" altLang="en-US" sz="2400" dirty="0" smtClean="0"/>
              <a:t>cardiovascular disease, hypertension</a:t>
            </a:r>
            <a:r>
              <a:rPr lang="en-US" altLang="en-US" sz="2400" i="1" dirty="0" smtClean="0"/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stroke</a:t>
            </a:r>
          </a:p>
          <a:p>
            <a:pPr lvl="1" eaLnBrk="1" hangingPunct="1">
              <a:defRPr/>
            </a:pPr>
            <a:endParaRPr lang="en-US" altLang="en-US" sz="2400" i="1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cs typeface="ＭＳ Ｐゴシック" charset="0"/>
              </a:rPr>
              <a:t>Anti-oxidative/neuroprotective</a:t>
            </a:r>
          </a:p>
          <a:p>
            <a:pPr lvl="1" eaLnBrk="1" hangingPunct="1">
              <a:defRPr/>
            </a:pPr>
            <a:r>
              <a:rPr lang="en-US" sz="2400" i="1" dirty="0" smtClean="0"/>
              <a:t>Deficiency: </a:t>
            </a:r>
            <a:r>
              <a:rPr lang="en-US" sz="2400" i="1" dirty="0">
                <a:solidFill>
                  <a:srgbClr val="000000"/>
                </a:solidFill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</a:rPr>
              <a:t>ementia, Alzheimer's</a:t>
            </a:r>
            <a:r>
              <a:rPr lang="en-US" sz="2400" dirty="0" smtClean="0">
                <a:solidFill>
                  <a:srgbClr val="000000"/>
                </a:solidFill>
              </a:rPr>
              <a:t>, schizophrenia</a:t>
            </a:r>
            <a:r>
              <a:rPr lang="en-US" sz="2400" dirty="0" smtClean="0"/>
              <a:t>, depression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>
                <a:cs typeface="ＭＳ Ｐゴシック" charset="0"/>
              </a:rPr>
              <a:t>Neuromuscular stability</a:t>
            </a:r>
          </a:p>
          <a:p>
            <a:pPr lvl="1" eaLnBrk="1" hangingPunct="1">
              <a:defRPr/>
            </a:pPr>
            <a:r>
              <a:rPr lang="en-US" sz="2400" i="1" dirty="0"/>
              <a:t>Deficiency:</a:t>
            </a:r>
            <a:r>
              <a:rPr lang="en-US" sz="2400" dirty="0"/>
              <a:t> myofascial pain, musculoskeletal pain, </a:t>
            </a:r>
            <a:r>
              <a:rPr lang="en-US" sz="2400" dirty="0">
                <a:solidFill>
                  <a:srgbClr val="000000"/>
                </a:solidFill>
              </a:rPr>
              <a:t>myopathy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At Risk for Vitamin D Deficiency</a:t>
            </a:r>
            <a:endParaRPr lang="en-US" altLang="en-US" sz="36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Lower circulating Vitamin D </a:t>
            </a:r>
          </a:p>
          <a:p>
            <a:pPr lvl="1" eaLnBrk="1" hangingPunct="1"/>
            <a:r>
              <a:rPr lang="en-US" altLang="en-US" smtClean="0"/>
              <a:t>Inadequate sun exposure in chronically ill, institutionalized or homebound</a:t>
            </a:r>
          </a:p>
          <a:p>
            <a:pPr lvl="1" eaLnBrk="1" hangingPunct="1"/>
            <a:r>
              <a:rPr lang="en-US" altLang="en-US" smtClean="0"/>
              <a:t>poor dietary intake</a:t>
            </a:r>
          </a:p>
          <a:p>
            <a:pPr eaLnBrk="1" hangingPunct="1"/>
            <a:r>
              <a:rPr lang="en-US" altLang="en-US" smtClean="0"/>
              <a:t>Aging (&gt; 50 years)</a:t>
            </a:r>
          </a:p>
          <a:p>
            <a:pPr eaLnBrk="1" hangingPunct="1"/>
            <a:r>
              <a:rPr lang="en-US" altLang="en-US" smtClean="0"/>
              <a:t>Obesity (body mass index &gt; 30 kg/m2)-</a:t>
            </a:r>
            <a:r>
              <a:rPr lang="en-US" altLang="en-US" sz="2800" smtClean="0"/>
              <a:t>body fat sequesters the vitamin</a:t>
            </a:r>
          </a:p>
          <a:p>
            <a:pPr eaLnBrk="1" hangingPunct="1"/>
            <a:r>
              <a:rPr lang="en-US" altLang="en-US" smtClean="0"/>
              <a:t>Sun protective clothing/sunblock (SPF 30)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0163"/>
            <a:ext cx="76200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381000" y="5032375"/>
            <a:ext cx="792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From </a:t>
            </a:r>
            <a:r>
              <a:rPr lang="en-US" altLang="en-US" sz="1800" u="sng">
                <a:hlinkClick r:id="rId3"/>
              </a:rPr>
              <a:t>www.health.harvard.edu</a:t>
            </a:r>
            <a:endParaRPr lang="en-US" altLang="en-US" sz="1800"/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905000" y="1066800"/>
            <a:ext cx="624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The UV energy is insufficient for cutaneous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Vitamin D synthesis from November through February 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362200" y="3032125"/>
            <a:ext cx="487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The UV energy is sufficient for cutaneous Vit D synthesis all year long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Known Fact…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People</a:t>
            </a: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228600" y="2684463"/>
            <a:ext cx="8763000" cy="46243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dirty="0" smtClean="0"/>
              <a:t>People with darker skin such as African Americans or Hispanics have much lower Vit D levels than those with lighter skin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Elderly have thinner skin, less 7-Dehydrocholesterol</a:t>
            </a:r>
          </a:p>
        </p:txBody>
      </p:sp>
      <p:pic>
        <p:nvPicPr>
          <p:cNvPr id="18437" name="Picture 2" descr="https://encrypted-tbn3.gstatic.com/images?q=tbn:ANd9GcRvS_m78qBCQZDi-mknxr68dzImqRy06X7PRPl4rfmJtoofeZL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9667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Likely Benefits of Vit D Supplementation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ＭＳ Ｐゴシック" charset="0"/>
              </a:rPr>
              <a:t>Prevention and treatment of bone disease</a:t>
            </a:r>
          </a:p>
          <a:p>
            <a:pPr lvl="1" eaLnBrk="1" hangingPunct="1">
              <a:defRPr/>
            </a:pPr>
            <a:r>
              <a:rPr lang="en-US" dirty="0" smtClean="0"/>
              <a:t>Osteopenia, osteoporosis</a:t>
            </a:r>
          </a:p>
          <a:p>
            <a:pPr lvl="1" eaLnBrk="1" hangingPunct="1">
              <a:defRPr/>
            </a:pPr>
            <a:r>
              <a:rPr lang="en-US" dirty="0" smtClean="0"/>
              <a:t>Hip fracture, nonvertebral fractures </a:t>
            </a:r>
          </a:p>
          <a:p>
            <a:pPr lvl="1" eaLnBrk="1" hangingPunct="1">
              <a:defRPr/>
            </a:pPr>
            <a:r>
              <a:rPr lang="en-US" dirty="0" smtClean="0"/>
              <a:t>&gt; 65 yrs, 800-2000 IU/day (indefinitely)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prstClr val="black"/>
                </a:solidFill>
                <a:cs typeface="ＭＳ Ｐゴシック" charset="0"/>
              </a:rPr>
              <a:t>Fall Prevention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prstClr val="black"/>
                </a:solidFill>
              </a:rPr>
              <a:t>22% reduction (improved muscle function)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prstClr val="black"/>
                </a:solidFill>
              </a:rPr>
              <a:t>&gt; 65 yrs, 800-5000 IU/day (indefinitely)</a:t>
            </a:r>
            <a:endParaRPr lang="en-US" dirty="0">
              <a:solidFill>
                <a:prstClr val="blac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cs typeface="ＭＳ Ｐゴシック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-304800" y="48768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600"/>
              <a:t>Haines,S.T., and Park,S.K. (2012). Vitamin D Supplementation: What’s known, what to do and what’s needed. </a:t>
            </a:r>
            <a:r>
              <a:rPr lang="en-US" altLang="en-US" sz="1600" i="1"/>
              <a:t>Pharmacotherapy</a:t>
            </a:r>
            <a:r>
              <a:rPr lang="en-US" altLang="en-US" sz="1600"/>
              <a:t>, 32(4): 354-382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Unproven Benefits of Vit D </a:t>
            </a:r>
            <a:r>
              <a:rPr lang="en-US" altLang="en-US" sz="3600" u="sng" smtClean="0"/>
              <a:t>Supplementation: Prevention/Treatment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altLang="en-US" smtClean="0"/>
              <a:t>Cardiovascular disease- </a:t>
            </a:r>
            <a:r>
              <a:rPr lang="en-US" altLang="en-US" sz="2800" smtClean="0"/>
              <a:t>hypertension, heart failure</a:t>
            </a:r>
          </a:p>
          <a:p>
            <a:pPr eaLnBrk="1" hangingPunct="1"/>
            <a:r>
              <a:rPr lang="en-US" altLang="en-US" smtClean="0"/>
              <a:t>Endocrine disorders- </a:t>
            </a:r>
            <a:r>
              <a:rPr lang="en-US" altLang="en-US" sz="2800" smtClean="0"/>
              <a:t>diabetes, glycemia</a:t>
            </a:r>
          </a:p>
          <a:p>
            <a:pPr eaLnBrk="1" hangingPunct="1"/>
            <a:r>
              <a:rPr lang="en-US" altLang="en-US" smtClean="0"/>
              <a:t>Respiratory Diseases- </a:t>
            </a:r>
            <a:r>
              <a:rPr lang="en-US" altLang="en-US" sz="2800" smtClean="0"/>
              <a:t>asthma, COPD</a:t>
            </a:r>
          </a:p>
          <a:p>
            <a:pPr eaLnBrk="1" hangingPunct="1"/>
            <a:r>
              <a:rPr lang="en-US" altLang="en-US" smtClean="0"/>
              <a:t>Infectious Diseases- </a:t>
            </a:r>
            <a:r>
              <a:rPr lang="en-US" altLang="en-US" sz="2800" smtClean="0"/>
              <a:t>tuberculosis, URI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Neurologic diseases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Multiple sclerosis, depression, dementia/Alz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52400" y="48006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Haines,S.T., and Park,S.K. (2012). Vitamin D Supplementation: What’s known, what to do and what’s Needed. </a:t>
            </a:r>
            <a:r>
              <a:rPr lang="en-US" altLang="en-US" sz="1600" i="1"/>
              <a:t>Pharmacotherapy</a:t>
            </a:r>
            <a:r>
              <a:rPr lang="en-US" altLang="en-US" sz="1600"/>
              <a:t>, 32(4): 354-382.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Does Vit D Supplementation Prevent Cancer?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Colorectal cancer</a:t>
            </a:r>
          </a:p>
          <a:p>
            <a:pPr lvl="1" eaLnBrk="1" hangingPunct="1">
              <a:defRPr/>
            </a:pPr>
            <a:r>
              <a:rPr lang="en-US" altLang="en-US" dirty="0" smtClean="0"/>
              <a:t>50% of patients had Vit D deficiency</a:t>
            </a:r>
          </a:p>
          <a:p>
            <a:pPr lvl="1" eaLnBrk="1" hangingPunct="1">
              <a:defRPr/>
            </a:pPr>
            <a:r>
              <a:rPr lang="en-US" altLang="en-US" dirty="0" smtClean="0"/>
              <a:t>Higher levels of Vitamin D, lower incidence or decreased mortality</a:t>
            </a:r>
          </a:p>
          <a:p>
            <a:pPr lvl="1" eaLnBrk="1" hangingPunct="1">
              <a:defRPr/>
            </a:pPr>
            <a:r>
              <a:rPr lang="en-US" altLang="en-US" dirty="0" smtClean="0"/>
              <a:t>No difference with supplementation</a:t>
            </a:r>
          </a:p>
          <a:p>
            <a:pPr lvl="1" eaLnBrk="1" hangingPunct="1">
              <a:defRPr/>
            </a:pPr>
            <a:r>
              <a:rPr lang="en-US" altLang="en-US" dirty="0" smtClean="0"/>
              <a:t>Possibly reduces proliferation of epithelial cells in the intestinal mucosa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Huncharek,M. et.al.(2009). Colorectal cancer risk and dietary intake of calcium, vitamin D2, and dairy products: A meta-analysis of 26,335 cases from 60 observational studies. </a:t>
            </a:r>
            <a:r>
              <a:rPr lang="en-US" altLang="en-US" sz="1600" i="1" dirty="0" smtClean="0"/>
              <a:t>NutrCancer</a:t>
            </a:r>
            <a:r>
              <a:rPr lang="en-US" altLang="en-US" sz="1600" dirty="0" smtClean="0"/>
              <a:t>; 61; 47-69.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Ng,K.et.al.(2011). Vitamin D status in patients with stage IV colorectal cancer: Findings from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ntergroup Trial. </a:t>
            </a:r>
            <a:r>
              <a:rPr lang="en-US" altLang="en-US" sz="1600" i="1" dirty="0" smtClean="0"/>
              <a:t>J. Clin Oncology</a:t>
            </a:r>
            <a:r>
              <a:rPr lang="en-US" altLang="en-US" sz="1600" dirty="0" smtClean="0"/>
              <a:t>; 29: 1599-1606.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89038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 Vitamin D Supplementation and Breast Cancer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&gt;800 IU/day vs. 400 IU/day less likely to       develop during 5 year follow up</a:t>
            </a:r>
          </a:p>
          <a:p>
            <a:pPr eaLnBrk="1" hangingPunct="1"/>
            <a:r>
              <a:rPr lang="en-US" altLang="en-US" smtClean="0"/>
              <a:t>No influence on recurrence of breast cancer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/>
              <a:t>Robien,K. Cutler,G.J., Lazovich, D. (2007). Vitamin D intake and breast cancer risk in postmenopausal women: The Iowa women’s health study. </a:t>
            </a:r>
            <a:r>
              <a:rPr lang="en-US" altLang="en-US" sz="1600" i="1" smtClean="0"/>
              <a:t>Cancer Causes Control</a:t>
            </a:r>
            <a:r>
              <a:rPr lang="en-US" altLang="en-US" sz="1600" smtClean="0"/>
              <a:t>; 18: 775-782.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smtClean="0"/>
              <a:t>Jacobs, E.T., Thomson,C.A., Flatt,S.W., et.al (2011). Vitamin D and breast cancer recurrence in the Women’s Healthy eating and Living (WHEL) study. </a:t>
            </a:r>
            <a:r>
              <a:rPr lang="en-US" altLang="en-US" sz="1600" i="1" smtClean="0"/>
              <a:t>Am J Clin Nutr</a:t>
            </a:r>
            <a:r>
              <a:rPr lang="en-US" altLang="en-US" sz="1600" smtClean="0"/>
              <a:t>; 93: 108-117.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400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602162"/>
          </a:xfrm>
        </p:spPr>
        <p:txBody>
          <a:bodyPr/>
          <a:lstStyle/>
          <a:p>
            <a:pPr eaLnBrk="1" hangingPunct="1"/>
            <a:r>
              <a:rPr lang="en-US" altLang="en-US" smtClean="0"/>
              <a:t>Association of Vitamin D Deficiency and Neurologic Disorders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0" y="36576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Epidemiological studies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0638"/>
            <a:ext cx="37290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Describe the physiologic functions of Vitamin D.</a:t>
            </a:r>
          </a:p>
          <a:p>
            <a:pPr eaLnBrk="1" hangingPunct="1"/>
            <a:r>
              <a:rPr lang="en-US" altLang="en-US" smtClean="0"/>
              <a:t>Relate the effects of Vitamin D deficiency to multiple disease states.</a:t>
            </a:r>
          </a:p>
          <a:p>
            <a:pPr eaLnBrk="1" hangingPunct="1"/>
            <a:r>
              <a:rPr lang="en-US" altLang="en-US" smtClean="0"/>
              <a:t>Identify the influence of Vitamin D deficiency on health.</a:t>
            </a:r>
          </a:p>
          <a:p>
            <a:pPr eaLnBrk="1" hangingPunct="1"/>
            <a:r>
              <a:rPr lang="en-US" altLang="en-US" smtClean="0"/>
              <a:t> Determine if you are at risk for Vitamin D deficiency.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02150"/>
            <a:ext cx="4191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Affects of Vitamin D on Brain Function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343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cs typeface="ＭＳ Ｐゴシック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Active form of Vitamin D is synthesized and eliminated in the brain</a:t>
            </a:r>
          </a:p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Numerous Vitamin D receptors in cortical neurons, and glia</a:t>
            </a:r>
          </a:p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Enzymes involved in metabolism of Vitamin D also expressed in brain cells</a:t>
            </a:r>
          </a:p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Metabolites of Vitamin D reported in CSF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52400" y="48768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Holmoy,T. &amp; Moen,S.M. (2010). Assessing vitamin D in the central nervous system. </a:t>
            </a:r>
            <a:r>
              <a:rPr lang="en-US" altLang="en-US" sz="1600" i="1"/>
              <a:t>Acta Neurol Scand</a:t>
            </a:r>
            <a:r>
              <a:rPr lang="en-US" altLang="en-US" sz="1600"/>
              <a:t>. 122: 88-92.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5150"/>
            <a:ext cx="54752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09600" y="4495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DeLuca,G.C., Kimball,S.M., Kolasinski.J., Ramagopalan,S.V. &amp; Eberes,G.C. (2013).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Review: the role of vitamin D in nervous systems health and disease. </a:t>
            </a:r>
            <a:r>
              <a:rPr lang="en-US" altLang="en-US" sz="1600" i="1"/>
              <a:t>Neuropathology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/>
              <a:t> and Applied Neurobiology,</a:t>
            </a:r>
            <a:r>
              <a:rPr lang="en-US" altLang="en-US" sz="1600"/>
              <a:t> 39: 460.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438400" y="381000"/>
            <a:ext cx="3529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Vitamin D Receptors (VDR) in Brain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2667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VDR also in spinal cord &amp;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peripheral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neurons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7463"/>
            <a:ext cx="24257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5562600" y="64008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www.VitaminDWiki.com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76200" y="2743200"/>
            <a:ext cx="922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Vitamin D affects the development of neurons as well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 as their maintenance and survival.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D and the Brain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Influences brain development: </a:t>
            </a:r>
          </a:p>
          <a:p>
            <a:pPr lvl="1" eaLnBrk="1" hangingPunct="1"/>
            <a:r>
              <a:rPr lang="en-US" altLang="en-US" smtClean="0"/>
              <a:t>cell growth, neuronal differentiation, axonal connectivity, neurotransmitter function, brain structure, learning, memory,  </a:t>
            </a:r>
          </a:p>
          <a:p>
            <a:pPr eaLnBrk="1" hangingPunct="1"/>
            <a:r>
              <a:rPr lang="en-US" altLang="en-US" smtClean="0"/>
              <a:t>Crucial role in neuroprotection, neurotransmission and neuroplasticity</a:t>
            </a:r>
          </a:p>
          <a:p>
            <a:pPr eaLnBrk="1" hangingPunct="1"/>
            <a:r>
              <a:rPr lang="en-US" altLang="en-US" smtClean="0"/>
              <a:t>Regulates catecholamine levels </a:t>
            </a:r>
          </a:p>
          <a:p>
            <a:pPr eaLnBrk="1" hangingPunct="1"/>
            <a:r>
              <a:rPr lang="en-US" altLang="en-US" smtClean="0"/>
              <a:t>Synthesizes  acetylcholine, serotonin and dopamine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 of Vitamin D in Brain Function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Targets factors that lead to neurogeneration</a:t>
            </a:r>
          </a:p>
          <a:p>
            <a:pPr eaLnBrk="1" hangingPunct="1">
              <a:defRPr/>
            </a:pPr>
            <a:r>
              <a:rPr lang="en-US" altLang="en-US" dirty="0" smtClean="0"/>
              <a:t>Anti-ischemic factors</a:t>
            </a:r>
          </a:p>
          <a:p>
            <a:pPr eaLnBrk="1" hangingPunct="1">
              <a:defRPr/>
            </a:pPr>
            <a:r>
              <a:rPr lang="en-US" altLang="en-US" dirty="0" smtClean="0"/>
              <a:t>Good level promotes neurotrophic growth factors: NGNF, BDNF,GDNF</a:t>
            </a:r>
          </a:p>
          <a:p>
            <a:pPr eaLnBrk="1" hangingPunct="1">
              <a:defRPr/>
            </a:pPr>
            <a:r>
              <a:rPr lang="en-US" altLang="en-US" dirty="0" smtClean="0"/>
              <a:t>Deficiency causes programmed death of the neurons (apoptosis)-proposed mechanism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DeLuca,G.C., Kimball,S.M., Kolasinski.J., Ramagopalan,S.V. &amp; Eberes,G.C. (2013). Review: The role of vitamin D in nervous systems health and disease. </a:t>
            </a:r>
            <a:r>
              <a:rPr lang="en-US" altLang="en-US" sz="1600" i="1" dirty="0" smtClean="0"/>
              <a:t>Neuropathology and Applied Neurobiology,</a:t>
            </a:r>
            <a:r>
              <a:rPr lang="en-US" altLang="en-US" sz="1600" dirty="0" smtClean="0"/>
              <a:t> 39: 460.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Links of Vitamin D Deficiency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971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Cognition (Alzheimer’s)</a:t>
            </a:r>
          </a:p>
          <a:p>
            <a:pPr eaLnBrk="1" hangingPunct="1"/>
            <a:r>
              <a:rPr lang="en-US" altLang="en-US" sz="2400" smtClean="0"/>
              <a:t>Chronic Pain</a:t>
            </a:r>
          </a:p>
          <a:p>
            <a:pPr eaLnBrk="1" hangingPunct="1"/>
            <a:r>
              <a:rPr lang="en-US" altLang="en-US" sz="2400" smtClean="0"/>
              <a:t>Multiple Sclerosis</a:t>
            </a:r>
          </a:p>
          <a:p>
            <a:pPr eaLnBrk="1" hangingPunct="1"/>
            <a:r>
              <a:rPr lang="en-US" altLang="en-US" sz="2400" smtClean="0"/>
              <a:t>Parkinson’s Disease</a:t>
            </a:r>
          </a:p>
          <a:p>
            <a:pPr eaLnBrk="1" hangingPunct="1"/>
            <a:r>
              <a:rPr lang="en-US" altLang="en-US" sz="2400" smtClean="0"/>
              <a:t>Migraines</a:t>
            </a:r>
          </a:p>
          <a:p>
            <a:pPr eaLnBrk="1" hangingPunct="1"/>
            <a:r>
              <a:rPr lang="en-US" altLang="en-US" sz="2400" smtClean="0"/>
              <a:t>Myopathy</a:t>
            </a:r>
          </a:p>
          <a:p>
            <a:pPr eaLnBrk="1" hangingPunct="1"/>
            <a:r>
              <a:rPr lang="en-US" altLang="en-US" sz="2400" smtClean="0"/>
              <a:t>Stroke</a:t>
            </a:r>
          </a:p>
          <a:p>
            <a:pPr eaLnBrk="1" hangingPunct="1"/>
            <a:r>
              <a:rPr lang="en-US" altLang="en-US" sz="2400" smtClean="0"/>
              <a:t>Fibromyalgia</a:t>
            </a:r>
          </a:p>
          <a:p>
            <a:pPr eaLnBrk="1" hangingPunct="1"/>
            <a:r>
              <a:rPr lang="en-US" altLang="en-US" sz="2400" smtClean="0"/>
              <a:t>Seizures</a:t>
            </a:r>
          </a:p>
          <a:p>
            <a:pPr eaLnBrk="1" hangingPunct="1"/>
            <a:r>
              <a:rPr lang="en-US" altLang="en-US" sz="2400" smtClean="0"/>
              <a:t>Sleep Disorders/Restless Leg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553200" y="2667000"/>
            <a:ext cx="187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Vitamin D-mentia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04800" y="350838"/>
            <a:ext cx="8382000" cy="4068762"/>
          </a:xfrm>
        </p:spPr>
        <p:txBody>
          <a:bodyPr/>
          <a:lstStyle/>
          <a:p>
            <a:pPr eaLnBrk="1" hangingPunct="1"/>
            <a:r>
              <a:rPr lang="en-US" altLang="en-US" smtClean="0"/>
              <a:t>Are You Deficient?</a:t>
            </a:r>
            <a:br>
              <a:rPr lang="en-US" altLang="en-US" smtClean="0"/>
            </a:br>
            <a:r>
              <a:rPr lang="en-US" altLang="en-US" smtClean="0"/>
              <a:t>If so, What do you do?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pPr eaLnBrk="1" hangingPunct="1"/>
            <a:r>
              <a:rPr lang="en-US" altLang="en-US" smtClean="0"/>
              <a:t>Institute of Medicine (2010)</a:t>
            </a:r>
          </a:p>
          <a:p>
            <a:pPr lvl="1" eaLnBrk="1" hangingPunct="1"/>
            <a:r>
              <a:rPr lang="en-US" altLang="en-US" sz="2400" smtClean="0"/>
              <a:t>Ross, et al. (2011).IOM committee</a:t>
            </a:r>
            <a:r>
              <a:rPr lang="en-US" altLang="en-US" sz="2400" i="1" smtClean="0"/>
              <a:t>, National Academies Press.</a:t>
            </a:r>
            <a:endParaRPr lang="en-US" altLang="en-US" sz="2400" smtClean="0"/>
          </a:p>
          <a:p>
            <a:pPr eaLnBrk="1" hangingPunct="1"/>
            <a:r>
              <a:rPr lang="en-US" altLang="en-US" smtClean="0"/>
              <a:t>The Endocrine Society’s Clinical Guidelines</a:t>
            </a:r>
          </a:p>
          <a:p>
            <a:pPr lvl="1" eaLnBrk="1" hangingPunct="1"/>
            <a:r>
              <a:rPr lang="en-US" altLang="en-US" sz="2400" smtClean="0"/>
              <a:t>Holick, et.al (2011). </a:t>
            </a:r>
            <a:r>
              <a:rPr lang="en-US" altLang="en-US" sz="2400" i="1" smtClean="0"/>
              <a:t>Journal of Clinical Endocrinology &amp; Metabolism; 96(7): 1911-1930.</a:t>
            </a:r>
          </a:p>
          <a:p>
            <a:pPr eaLnBrk="1" hangingPunct="1"/>
            <a:r>
              <a:rPr lang="en-US" altLang="en-US" smtClean="0"/>
              <a:t>Reviews of Therapeutics (2012) </a:t>
            </a:r>
          </a:p>
          <a:p>
            <a:pPr lvl="1" eaLnBrk="1" hangingPunct="1"/>
            <a:r>
              <a:rPr lang="en-US" altLang="en-US" sz="2400" i="1" smtClean="0"/>
              <a:t>Haines &amp; Park, Pharm D. Pharmacotherapy</a:t>
            </a:r>
            <a:r>
              <a:rPr lang="en-US" altLang="en-US" i="1" smtClean="0"/>
              <a:t>; </a:t>
            </a:r>
            <a:r>
              <a:rPr lang="en-US" altLang="en-US" sz="2400" i="1" smtClean="0"/>
              <a:t>32(4): 354-382</a:t>
            </a:r>
            <a:r>
              <a:rPr lang="en-US" altLang="en-US" i="1" smtClean="0"/>
              <a:t>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is Screened ……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Complaints of non-specific musculoskeletal pain</a:t>
            </a:r>
          </a:p>
          <a:p>
            <a:pPr eaLnBrk="1" hangingPunct="1"/>
            <a:r>
              <a:rPr lang="en-US" altLang="en-US" smtClean="0"/>
              <a:t>Hx of inadequate dietary intake of Vitamin D</a:t>
            </a:r>
          </a:p>
          <a:p>
            <a:pPr eaLnBrk="1" hangingPunct="1"/>
            <a:r>
              <a:rPr lang="en-US" altLang="en-US" smtClean="0"/>
              <a:t>Indoors: Homebound/institutionalized, high latitudes, inadequate sun exposure</a:t>
            </a:r>
          </a:p>
          <a:p>
            <a:pPr eaLnBrk="1" hangingPunct="1"/>
            <a:r>
              <a:rPr lang="en-US" altLang="en-US" smtClean="0"/>
              <a:t>Hx of renal or hepatic disease, osteoporosis</a:t>
            </a:r>
          </a:p>
          <a:p>
            <a:pPr eaLnBrk="1" hangingPunct="1"/>
            <a:r>
              <a:rPr lang="en-US" altLang="en-US" smtClean="0"/>
              <a:t>Chronically ill, elderly </a:t>
            </a:r>
          </a:p>
          <a:p>
            <a:pPr eaLnBrk="1" hangingPunct="1"/>
            <a:r>
              <a:rPr lang="en-US" altLang="en-US" smtClean="0"/>
              <a:t>Post-menopausal or pregnant/lactating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Vitamin D: What is it?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Fat soluble vitamin (stored in fat)</a:t>
            </a:r>
          </a:p>
          <a:p>
            <a:pPr eaLnBrk="1" hangingPunct="1"/>
            <a:r>
              <a:rPr lang="en-US" altLang="en-US" smtClean="0"/>
              <a:t>Hormone precursor </a:t>
            </a:r>
          </a:p>
          <a:p>
            <a:pPr lvl="1" eaLnBrk="1" hangingPunct="1"/>
            <a:r>
              <a:rPr lang="en-US" altLang="en-US" smtClean="0"/>
              <a:t>acts more like a hormone than a vitamin </a:t>
            </a:r>
          </a:p>
          <a:p>
            <a:pPr eaLnBrk="1" hangingPunct="1"/>
            <a:r>
              <a:rPr lang="en-US" altLang="en-US" smtClean="0"/>
              <a:t>Related to steroid hormones</a:t>
            </a:r>
          </a:p>
          <a:p>
            <a:pPr lvl="1" eaLnBrk="1" hangingPunct="1"/>
            <a:r>
              <a:rPr lang="en-US" altLang="en-US" smtClean="0"/>
              <a:t>“neurosteroid”, endogenous, synthesized from cholesterol, regulator of a number of genes </a:t>
            </a:r>
          </a:p>
          <a:p>
            <a:pPr eaLnBrk="1" hangingPunct="1"/>
            <a:r>
              <a:rPr lang="en-US" altLang="en-US" smtClean="0"/>
              <a:t>Exists in 2 forms </a:t>
            </a:r>
          </a:p>
          <a:p>
            <a:pPr lvl="1" eaLnBrk="1" hangingPunct="1"/>
            <a:r>
              <a:rPr lang="en-US" altLang="en-US" smtClean="0"/>
              <a:t>D3, D2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52400"/>
            <a:ext cx="2057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4572000"/>
            <a:ext cx="3159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The Sunshine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Screening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depression syndrome</a:t>
            </a:r>
          </a:p>
          <a:p>
            <a:pPr eaLnBrk="1" hangingPunct="1"/>
            <a:r>
              <a:rPr lang="en-US" altLang="en-US" smtClean="0"/>
              <a:t>Rheumatoid arthritis</a:t>
            </a:r>
          </a:p>
          <a:p>
            <a:pPr eaLnBrk="1" hangingPunct="1"/>
            <a:r>
              <a:rPr lang="en-US" altLang="en-US" smtClean="0"/>
              <a:t>Cardiovascular disease</a:t>
            </a:r>
          </a:p>
          <a:p>
            <a:pPr eaLnBrk="1" hangingPunct="1"/>
            <a:r>
              <a:rPr lang="en-US" altLang="en-US" smtClean="0"/>
              <a:t>Osteoporosis</a:t>
            </a:r>
          </a:p>
          <a:p>
            <a:pPr eaLnBrk="1" hangingPunct="1"/>
            <a:r>
              <a:rPr lang="en-US" altLang="en-US" smtClean="0"/>
              <a:t>Chronic fatigue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Screening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Chronic Drug use:</a:t>
            </a:r>
          </a:p>
          <a:p>
            <a:pPr lvl="1" eaLnBrk="1" hangingPunct="1">
              <a:defRPr/>
            </a:pPr>
            <a:r>
              <a:rPr lang="en-US" altLang="en-US" dirty="0" smtClean="0"/>
              <a:t>Anti Epileptic Drug use especially Dilantin and Phenobarb </a:t>
            </a:r>
          </a:p>
          <a:p>
            <a:pPr lvl="1" eaLnBrk="1" hangingPunct="1">
              <a:defRPr/>
            </a:pPr>
            <a:r>
              <a:rPr lang="en-US" altLang="en-US" dirty="0" smtClean="0"/>
              <a:t>Corticosteroids</a:t>
            </a:r>
          </a:p>
          <a:p>
            <a:pPr lvl="1" eaLnBrk="1" hangingPunct="1">
              <a:defRPr/>
            </a:pPr>
            <a:r>
              <a:rPr lang="en-US" altLang="en-US" dirty="0" smtClean="0"/>
              <a:t>Azole antifungals</a:t>
            </a:r>
          </a:p>
          <a:p>
            <a:pPr lvl="1" eaLnBrk="1" hangingPunct="1">
              <a:defRPr/>
            </a:pPr>
            <a:r>
              <a:rPr lang="en-US" altLang="en-US" dirty="0" smtClean="0"/>
              <a:t>Antiretrovirals</a:t>
            </a:r>
          </a:p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These drugs cause destruction of 25(OH)D and 1,25(OH)2D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Rescreen?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Re-test high-risk individuals every 5 years if not on supplementation</a:t>
            </a:r>
          </a:p>
          <a:p>
            <a:pPr eaLnBrk="1" hangingPunct="1"/>
            <a:r>
              <a:rPr lang="en-US" altLang="en-US" smtClean="0"/>
              <a:t>Otherwise annually when on maintenance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914400" y="274638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Dietary sources of Vitamin D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Cod liver oil: 1 tablespoon = 1360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Wild-caught salmon, cooked (3.5oz)= 360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Mackerel, cooked (3.5 </a:t>
            </a:r>
            <a:r>
              <a:rPr lang="en-US" sz="2800" dirty="0" err="1">
                <a:ea typeface="MS PGothic" charset="0"/>
              </a:rPr>
              <a:t>oz</a:t>
            </a:r>
            <a:r>
              <a:rPr lang="en-US" sz="2800" dirty="0">
                <a:ea typeface="MS PGothic" charset="0"/>
              </a:rPr>
              <a:t>) = 340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Tuna fish (canned in oil) 3oz = 200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Sardines with bones (in oil) 1.75 </a:t>
            </a:r>
            <a:r>
              <a:rPr lang="en-US" sz="2800" dirty="0" err="1">
                <a:ea typeface="MS PGothic" charset="0"/>
              </a:rPr>
              <a:t>oz</a:t>
            </a:r>
            <a:r>
              <a:rPr lang="en-US" sz="2800" dirty="0">
                <a:ea typeface="MS PGothic" charset="0"/>
              </a:rPr>
              <a:t> = 250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Fortified milk/orange juice (1 cup) = 98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Egg yolk = 20 IU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a typeface="MS PGothic" charset="0"/>
              </a:rPr>
              <a:t>Fortified ready-to-eat cereals (3/4-1 cup) = </a:t>
            </a:r>
            <a:r>
              <a:rPr lang="en-US" sz="2800" dirty="0" smtClean="0">
                <a:ea typeface="MS PGothic" charset="0"/>
              </a:rPr>
              <a:t>40 IU</a:t>
            </a:r>
            <a:endParaRPr lang="en-US" sz="2800" dirty="0">
              <a:ea typeface="MS PGothic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701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Prevention and Treatment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“sufficient data do not yet exist for health care professionals to routinely recommend the use of vitamin D supplements to healthy patients younger than 65 years or for the treatment of any disease state other than musculoskeletal indications”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             -</a:t>
            </a:r>
            <a:r>
              <a:rPr lang="en-US" altLang="en-US" sz="2400" smtClean="0"/>
              <a:t>IOM report (2010), Endocrine CPGs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much do I take?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Dose of supplementation to achieve good levels theoretically unknown </a:t>
            </a:r>
          </a:p>
          <a:p>
            <a:pPr lvl="1" eaLnBrk="1" hangingPunct="1"/>
            <a:r>
              <a:rPr lang="en-US" altLang="en-US" smtClean="0"/>
              <a:t>But twice the upper limit of normal Vit D would not cause any toxicity </a:t>
            </a:r>
            <a:endParaRPr lang="en-US" altLang="en-US" sz="1100" smtClean="0"/>
          </a:p>
          <a:p>
            <a:pPr lvl="1" eaLnBrk="1" hangingPunct="1"/>
            <a:r>
              <a:rPr lang="en-US" altLang="en-US" smtClean="0"/>
              <a:t>Unknown long term effects of Vit D supplementation or long term effects of Vit D toxicity </a:t>
            </a:r>
            <a:endParaRPr lang="en-US" altLang="en-US" sz="1100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Maintenance Supplementation*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429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Adults 19- 50 yrs - 600 IU/d</a:t>
            </a:r>
          </a:p>
          <a:p>
            <a:pPr eaLnBrk="1" hangingPunct="1"/>
            <a:r>
              <a:rPr lang="en-US" altLang="en-US" smtClean="0"/>
              <a:t>Adults 50-70 yrs  800 IU/d</a:t>
            </a:r>
          </a:p>
          <a:p>
            <a:pPr eaLnBrk="1" hangingPunct="1"/>
            <a:r>
              <a:rPr lang="en-US" altLang="en-US" smtClean="0"/>
              <a:t>If obese or if on certain medications, need 2-3 x more Vit D for their age group</a:t>
            </a:r>
          </a:p>
          <a:p>
            <a:pPr eaLnBrk="1" hangingPunct="1"/>
            <a:r>
              <a:rPr lang="en-US" altLang="en-US" smtClean="0"/>
              <a:t>Supplement for Fall prevention</a:t>
            </a:r>
          </a:p>
          <a:p>
            <a:pPr eaLnBrk="1" hangingPunct="1"/>
            <a:r>
              <a:rPr lang="en-US" altLang="en-US" smtClean="0"/>
              <a:t>Can be taken on empty stomach or with meal </a:t>
            </a:r>
            <a:r>
              <a:rPr lang="en-US" altLang="en-US" sz="2800" smtClean="0"/>
              <a:t>(does not require dietary fat for absorption)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2400" y="50292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*Endocrine Society CPGs (2011)</a:t>
            </a: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2133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Treatment of Deficiency </a:t>
            </a:r>
            <a:r>
              <a:rPr lang="en-US" altLang="en-US" sz="3200" smtClean="0"/>
              <a:t>(&lt;20ng/l)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D3 &gt;3 times as effective as D2 and has more sustained blood levels</a:t>
            </a:r>
          </a:p>
          <a:p>
            <a:pPr eaLnBrk="1" hangingPunct="1"/>
            <a:r>
              <a:rPr lang="en-US" altLang="en-US" smtClean="0"/>
              <a:t>Initially: 50,000 IU Vit D2 or D3 orally, once weekly for 6-8 weeks or longer</a:t>
            </a:r>
          </a:p>
          <a:p>
            <a:pPr eaLnBrk="1" hangingPunct="1"/>
            <a:r>
              <a:rPr lang="en-US" altLang="en-US" smtClean="0"/>
              <a:t>Change to 800-1000 IU daily</a:t>
            </a:r>
          </a:p>
          <a:p>
            <a:pPr eaLnBrk="1" hangingPunct="1"/>
            <a:r>
              <a:rPr lang="en-US" altLang="en-US" smtClean="0"/>
              <a:t>Option: IM cholecalciferol (D3) in one to two doses/year</a:t>
            </a:r>
          </a:p>
          <a:p>
            <a:pPr eaLnBrk="1" hangingPunct="1"/>
            <a:r>
              <a:rPr lang="en-US" altLang="en-US" smtClean="0"/>
              <a:t>Avoid single large doses of 300,00-500,00 IU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28800"/>
            <a:ext cx="1066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Treatment of Insufficiency </a:t>
            </a:r>
            <a:r>
              <a:rPr lang="en-US" altLang="en-US" sz="3200" smtClean="0"/>
              <a:t>(20-30 ng/ml)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800-1000 D3 IU daily</a:t>
            </a:r>
          </a:p>
          <a:p>
            <a:pPr eaLnBrk="1" hangingPunct="1"/>
            <a:r>
              <a:rPr lang="en-US" altLang="en-US" smtClean="0"/>
              <a:t>Raises 25(OH)D level to 30 ng/ml over 3 months</a:t>
            </a:r>
          </a:p>
          <a:p>
            <a:pPr eaLnBrk="1" hangingPunct="1"/>
            <a:r>
              <a:rPr lang="en-US" altLang="en-US" smtClean="0"/>
              <a:t>Measure levels 8-12 weeks after initiation</a:t>
            </a: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00413"/>
            <a:ext cx="1320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dose for Supplementation?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u="sng" smtClean="0"/>
              <a:t>Adequate Sun exposure</a:t>
            </a:r>
            <a:r>
              <a:rPr lang="en-US" altLang="en-US" smtClean="0"/>
              <a:t>:</a:t>
            </a:r>
          </a:p>
          <a:p>
            <a:pPr marL="457200" lvl="1" indent="0" eaLnBrk="1" hangingPunct="1"/>
            <a:r>
              <a:rPr lang="en-US" altLang="en-US" smtClean="0"/>
              <a:t>Adults 18-50 - 200 IU/d</a:t>
            </a:r>
          </a:p>
          <a:p>
            <a:pPr marL="457200" lvl="1" indent="0" eaLnBrk="1" hangingPunct="1"/>
            <a:r>
              <a:rPr lang="en-US" altLang="en-US" smtClean="0"/>
              <a:t>Adults 51-70- 400 IU/d</a:t>
            </a:r>
          </a:p>
          <a:p>
            <a:pPr marL="457200" lvl="1" indent="0" eaLnBrk="1" hangingPunct="1"/>
            <a:r>
              <a:rPr lang="en-US" altLang="en-US" smtClean="0"/>
              <a:t>Adults &gt; 70 – 800-1000 IU/d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u="sng" smtClean="0"/>
              <a:t>Inadequate Sun exposure &amp; high-risk populations</a:t>
            </a:r>
          </a:p>
          <a:p>
            <a:pPr marL="457200" lvl="1" indent="0" eaLnBrk="1" hangingPunct="1"/>
            <a:r>
              <a:rPr lang="en-US" altLang="en-US" smtClean="0"/>
              <a:t>800-1000 IU daily </a:t>
            </a:r>
          </a:p>
        </p:txBody>
      </p:sp>
      <p:pic>
        <p:nvPicPr>
          <p:cNvPr id="440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12493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433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0" y="457200"/>
            <a:ext cx="339725" cy="3694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333375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52400" y="3271838"/>
            <a:ext cx="2286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Vit D2 &amp; D3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biologically inert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Require two separate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 hydroxylations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to give rise to active form</a:t>
            </a:r>
            <a:r>
              <a:rPr lang="en-US" altLang="en-US" sz="1800"/>
              <a:t>.</a:t>
            </a:r>
          </a:p>
        </p:txBody>
      </p:sp>
      <p:pic>
        <p:nvPicPr>
          <p:cNvPr id="8197" name="Picture 2" descr="http://www.frontiersin.org/files/Articles/23546/fendo-03-00058-HTML/image_m/fendo-03-00058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52400"/>
            <a:ext cx="5349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609600" y="5026025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Vuolo, L. et.al. (2012). Vitamin D and cancer. </a:t>
            </a:r>
            <a:r>
              <a:rPr lang="en-US" altLang="en-US" sz="1600" i="1"/>
              <a:t>Front. Endocrinol</a:t>
            </a:r>
            <a:r>
              <a:rPr lang="en-US" altLang="en-US" sz="1600"/>
              <a:t>. doi: 10.3389/fendo.2012.00058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D Products Available in USA</a:t>
            </a: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81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/>
              <a:t>Vitamin D Form                         Dosage Form              Strength             Cost/Month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7391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Ergocalciferol		</a:t>
            </a:r>
            <a:r>
              <a:rPr lang="en-US" altLang="en-US" sz="1800"/>
              <a:t>Capsule		50,000 IU*	$$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(Vitamin D2)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Solution		8000 IU/ml	$$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Cholecalciferol		</a:t>
            </a:r>
            <a:r>
              <a:rPr lang="en-US" altLang="en-US" sz="1800"/>
              <a:t>tablet, chewable	400 IU		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(Vitamin D3)		tablet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capsule		1000, 2000 IU	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Capsule		5,000 IU, 		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		10,000 IU		$$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		50,000 IU		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Drops		400 IU/drop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		1000, 2000 IU/	$$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Solution		400 IU, 5000 IU	$$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	Spray		1000 IU, 5000 IU/	$$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28600" y="54102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Haines &amp; Park (2012). Pharmacotherapy, 32(4), p. 376.                     * prescription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toxicity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Rare ; excess Vitamin D3 is destroyed                by sunlight</a:t>
            </a:r>
          </a:p>
          <a:p>
            <a:pPr eaLnBrk="1" hangingPunct="1"/>
            <a:r>
              <a:rPr lang="en-US" altLang="en-US" smtClean="0"/>
              <a:t>Levels &gt; 150 ng/ml </a:t>
            </a:r>
          </a:p>
          <a:p>
            <a:pPr eaLnBrk="1" hangingPunct="1"/>
            <a:r>
              <a:rPr lang="en-US" altLang="en-US" smtClean="0"/>
              <a:t>Hypercalcemic effects on organs, hypercalcuria, and renal failure, N/V, anorexia, wt.loss </a:t>
            </a:r>
          </a:p>
          <a:p>
            <a:pPr eaLnBrk="1" hangingPunct="1"/>
            <a:r>
              <a:rPr lang="en-US" altLang="en-US" smtClean="0"/>
              <a:t>Cannot get toxic with sun exposure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Monitoring levels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77% of Americans are considered deficient </a:t>
            </a:r>
          </a:p>
          <a:p>
            <a:pPr eaLnBrk="1" hangingPunct="1">
              <a:defRPr/>
            </a:pPr>
            <a:r>
              <a:rPr lang="en-US" altLang="en-US" dirty="0" smtClean="0"/>
              <a:t>Assess levels of Vitamin D with seasonal variation and maintain normal accepted levels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25 (OH) </a:t>
            </a:r>
            <a:r>
              <a:rPr lang="en-US" altLang="en-US" dirty="0" err="1" smtClean="0">
                <a:solidFill>
                  <a:srgbClr val="000000"/>
                </a:solidFill>
              </a:rPr>
              <a:t>Vit</a:t>
            </a:r>
            <a:r>
              <a:rPr lang="en-US" altLang="en-US" dirty="0" smtClean="0">
                <a:solidFill>
                  <a:srgbClr val="000000"/>
                </a:solidFill>
              </a:rPr>
              <a:t> D levels checked during winter months  </a:t>
            </a:r>
            <a:r>
              <a:rPr lang="en-US" altLang="en-US" sz="2400" dirty="0" smtClean="0">
                <a:solidFill>
                  <a:srgbClr val="000000"/>
                </a:solidFill>
              </a:rPr>
              <a:t>(Jan &amp; Feb in Northern Hemisphere-the seasonal trough)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Sunshine enough?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Variable absorption based on body fat </a:t>
            </a:r>
          </a:p>
          <a:p>
            <a:pPr eaLnBrk="1" hangingPunct="1"/>
            <a:r>
              <a:rPr lang="en-US" altLang="en-US" smtClean="0"/>
              <a:t>More body fat, need 2-3x more Vit D to maintain level </a:t>
            </a:r>
          </a:p>
          <a:p>
            <a:pPr eaLnBrk="1" hangingPunct="1"/>
            <a:r>
              <a:rPr lang="en-US" altLang="en-US" smtClean="0"/>
              <a:t>Recommendation: “dosing” supplement</a:t>
            </a:r>
          </a:p>
          <a:p>
            <a:pPr lvl="1" eaLnBrk="1" hangingPunct="1"/>
            <a:r>
              <a:rPr lang="en-US" altLang="en-US" smtClean="0"/>
              <a:t>5-30 minutes sunlight between 10am &amp; 3pm </a:t>
            </a:r>
            <a:endParaRPr lang="en-US" altLang="en-US" sz="1100" smtClean="0"/>
          </a:p>
          <a:p>
            <a:pPr lvl="1" eaLnBrk="1" hangingPunct="1"/>
            <a:r>
              <a:rPr lang="en-US" altLang="en-US" smtClean="0"/>
              <a:t>Artificial UVB radiation (tanning bed) not reliable </a:t>
            </a:r>
            <a:endParaRPr lang="en-US" altLang="en-US" sz="1100" smtClean="0"/>
          </a:p>
          <a:p>
            <a:pPr eaLnBrk="1" hangingPunct="1"/>
            <a:r>
              <a:rPr lang="en-US" altLang="en-US" smtClean="0"/>
              <a:t>Provides 10, 000 IU of 25 (OH) Vit D in fair skinned people </a:t>
            </a:r>
            <a:endParaRPr lang="en-US" altLang="en-US" sz="14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31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Interesting Fact…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D produced in the skin may last at least twice as long in the blood compared with ingested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Conclusion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440363"/>
          </a:xfrm>
        </p:spPr>
        <p:txBody>
          <a:bodyPr/>
          <a:lstStyle/>
          <a:p>
            <a:pPr eaLnBrk="1" hangingPunct="1"/>
            <a:r>
              <a:rPr lang="en-US" altLang="en-US" smtClean="0"/>
              <a:t>IOM recommendations of Vit D supplementation recommended is 600 IU/d, (800 IU if &gt;70)</a:t>
            </a:r>
          </a:p>
          <a:p>
            <a:pPr eaLnBrk="1" hangingPunct="1"/>
            <a:r>
              <a:rPr lang="en-US" altLang="en-US" smtClean="0"/>
              <a:t>These are dietary recommendations and not for disease states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– These levels are still not known 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25(0H)D blood level above 30ng/ml may have additional health benefits in reducing the risk of some diseases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Other Conclusions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Sun exposure best way to obtain Vit D</a:t>
            </a:r>
          </a:p>
          <a:p>
            <a:pPr eaLnBrk="1" hangingPunct="1"/>
            <a:r>
              <a:rPr lang="en-US" altLang="en-US" smtClean="0"/>
              <a:t>Difficult to obtain adequate amount of Vit D from diet alone</a:t>
            </a:r>
          </a:p>
          <a:p>
            <a:pPr eaLnBrk="1" hangingPunct="1"/>
            <a:r>
              <a:rPr lang="en-US" altLang="en-US" smtClean="0"/>
              <a:t>Screen and supplement at risk individuals</a:t>
            </a:r>
          </a:p>
          <a:p>
            <a:pPr eaLnBrk="1" hangingPunct="1"/>
            <a:r>
              <a:rPr lang="en-US" altLang="en-US" smtClean="0"/>
              <a:t>Epidemiological studies have suggested a strong association of Vitamin D deficiency and development of certain neurological diseases (low levels found in these patients)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Active vs. Inactive Vitamin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ＭＳ Ｐゴシック" charset="0"/>
              </a:rPr>
              <a:t>1,25 dihydroxyvitamin D is the physiologically </a:t>
            </a:r>
            <a:r>
              <a:rPr lang="en-US" i="1" dirty="0">
                <a:cs typeface="ＭＳ Ｐゴシック" charset="0"/>
              </a:rPr>
              <a:t>active </a:t>
            </a:r>
            <a:r>
              <a:rPr lang="en-US" dirty="0">
                <a:cs typeface="ＭＳ Ｐゴシック" charset="0"/>
              </a:rPr>
              <a:t>form 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sz="2800" dirty="0" smtClean="0">
                <a:cs typeface="ＭＳ Ｐゴシック" charset="0"/>
              </a:rPr>
              <a:t>(serum half-life = 4-6 hours)</a:t>
            </a:r>
            <a:endParaRPr lang="en-US" sz="2800" dirty="0">
              <a:cs typeface="ＭＳ Ｐゴシック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cs typeface="ＭＳ Ｐゴシック" charset="0"/>
              </a:rPr>
              <a:t> </a:t>
            </a:r>
            <a:r>
              <a:rPr lang="en-US" dirty="0" smtClean="0">
                <a:cs typeface="ＭＳ Ｐゴシック" charset="0"/>
              </a:rPr>
              <a:t>                                     </a:t>
            </a:r>
          </a:p>
          <a:p>
            <a:pPr eaLnBrk="1" hangingPunct="1">
              <a:defRPr/>
            </a:pPr>
            <a:r>
              <a:rPr lang="en-US" dirty="0" smtClean="0">
                <a:cs typeface="ＭＳ Ｐゴシック" charset="0"/>
              </a:rPr>
              <a:t>The </a:t>
            </a:r>
            <a:r>
              <a:rPr lang="en-US" i="1" dirty="0" smtClean="0">
                <a:cs typeface="ＭＳ Ｐゴシック" charset="0"/>
              </a:rPr>
              <a:t>inactive</a:t>
            </a:r>
            <a:r>
              <a:rPr lang="en-US" dirty="0" smtClean="0">
                <a:cs typeface="ＭＳ Ｐゴシック" charset="0"/>
              </a:rPr>
              <a:t> 25-hydroxy-VitD3 most often measured clinically in the serum </a:t>
            </a:r>
          </a:p>
          <a:p>
            <a:pPr lvl="1" eaLnBrk="1" hangingPunct="1">
              <a:defRPr/>
            </a:pPr>
            <a:r>
              <a:rPr lang="en-US" dirty="0" smtClean="0"/>
              <a:t>Indicator of Vit D stores in the body</a:t>
            </a:r>
          </a:p>
          <a:p>
            <a:pPr lvl="1" eaLnBrk="1" hangingPunct="1">
              <a:defRPr/>
            </a:pPr>
            <a:r>
              <a:rPr lang="en-US" dirty="0" smtClean="0"/>
              <a:t>Reflects amount of Vit D derived from both food &amp; sun</a:t>
            </a:r>
          </a:p>
          <a:p>
            <a:pPr lvl="1" eaLnBrk="1" hangingPunct="1">
              <a:defRPr/>
            </a:pPr>
            <a:r>
              <a:rPr lang="en-US" dirty="0" smtClean="0"/>
              <a:t>2-3 week half-life</a:t>
            </a:r>
          </a:p>
          <a:p>
            <a:pPr lvl="1" eaLnBrk="1" hangingPunct="1"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HypoVitaminosis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ＭＳ Ｐゴシック" charset="0"/>
              </a:rPr>
              <a:t>Sufficient Vitamin D</a:t>
            </a:r>
          </a:p>
          <a:p>
            <a:pPr lvl="1" eaLnBrk="1" hangingPunct="1">
              <a:defRPr/>
            </a:pPr>
            <a:r>
              <a:rPr lang="en-US" dirty="0"/>
              <a:t>Serum 25(OH)D &gt;30 </a:t>
            </a:r>
            <a:r>
              <a:rPr lang="en-US" dirty="0" smtClean="0"/>
              <a:t>ng/ml</a:t>
            </a:r>
          </a:p>
          <a:p>
            <a:pPr eaLnBrk="1" hangingPunct="1">
              <a:defRPr/>
            </a:pPr>
            <a:r>
              <a:rPr lang="en-US" dirty="0">
                <a:cs typeface="ＭＳ Ｐゴシック" charset="0"/>
              </a:rPr>
              <a:t>Vitamin D Insufficiency</a:t>
            </a:r>
          </a:p>
          <a:p>
            <a:pPr lvl="1" eaLnBrk="1" hangingPunct="1">
              <a:defRPr/>
            </a:pPr>
            <a:r>
              <a:rPr lang="en-US" dirty="0"/>
              <a:t>Serum 25(OH)D </a:t>
            </a:r>
            <a:r>
              <a:rPr lang="en-US" dirty="0" smtClean="0"/>
              <a:t>21-29 ng/ml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>
                <a:cs typeface="ＭＳ Ｐゴシック" charset="0"/>
              </a:rPr>
              <a:t>Vitamin D Deficiency</a:t>
            </a:r>
          </a:p>
          <a:p>
            <a:pPr lvl="1" eaLnBrk="1" hangingPunct="1">
              <a:defRPr/>
            </a:pPr>
            <a:r>
              <a:rPr lang="en-US" sz="2400" dirty="0" smtClean="0"/>
              <a:t>Serum 25(OH)D &lt; 20 ng/ml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(&lt;50nmol/L)</a:t>
            </a:r>
          </a:p>
          <a:p>
            <a:pPr lvl="1" eaLnBrk="1" hangingPunct="1">
              <a:defRPr/>
            </a:pPr>
            <a:r>
              <a:rPr lang="en-US" sz="2400" dirty="0" smtClean="0"/>
              <a:t>Mild (20-30ng/nl), moderate (5-10 ng/ml), severe (&lt;5ng/ml)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Optimal Level to Prevent Disease?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6088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smtClean="0"/>
              <a:t>30-100 ng/ml</a:t>
            </a:r>
          </a:p>
          <a:p>
            <a:pPr eaLnBrk="1" hangingPunct="1"/>
            <a:r>
              <a:rPr lang="en-US" altLang="en-US" smtClean="0"/>
              <a:t>60-100 ng/ml</a:t>
            </a:r>
          </a:p>
          <a:p>
            <a:pPr eaLnBrk="1" hangingPunct="1"/>
            <a:r>
              <a:rPr lang="en-US" altLang="en-US" smtClean="0"/>
              <a:t>Target higher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Vitamin D Receptors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ＭＳ Ｐゴシック" charset="0"/>
              </a:rPr>
              <a:t>Present in most tissues and cells in the body</a:t>
            </a:r>
          </a:p>
          <a:p>
            <a:pPr lvl="1" eaLnBrk="1" hangingPunct="1">
              <a:defRPr/>
            </a:pPr>
            <a:r>
              <a:rPr lang="en-US" altLang="en-US" dirty="0" smtClean="0"/>
              <a:t>Epithelial cells</a:t>
            </a:r>
          </a:p>
          <a:p>
            <a:pPr lvl="1" eaLnBrk="1" hangingPunct="1">
              <a:defRPr/>
            </a:pPr>
            <a:r>
              <a:rPr lang="en-US" altLang="en-US" dirty="0" smtClean="0"/>
              <a:t>Osteoblasts</a:t>
            </a:r>
          </a:p>
          <a:p>
            <a:pPr lvl="1" eaLnBrk="1" hangingPunct="1">
              <a:defRPr/>
            </a:pPr>
            <a:r>
              <a:rPr lang="en-US" altLang="en-US" dirty="0" smtClean="0"/>
              <a:t>Myocytes</a:t>
            </a:r>
          </a:p>
          <a:p>
            <a:pPr lvl="1" eaLnBrk="1" hangingPunct="1">
              <a:defRPr/>
            </a:pPr>
            <a:r>
              <a:rPr lang="en-US" altLang="en-US" dirty="0" smtClean="0"/>
              <a:t>Pancreatic cells</a:t>
            </a:r>
          </a:p>
          <a:p>
            <a:pPr lvl="1" eaLnBrk="1" hangingPunct="1">
              <a:defRPr/>
            </a:pPr>
            <a:r>
              <a:rPr lang="en-US" altLang="en-US" dirty="0" smtClean="0"/>
              <a:t>Antigen-presenting cells</a:t>
            </a:r>
          </a:p>
          <a:p>
            <a:pPr lvl="1" eaLnBrk="1" hangingPunct="1">
              <a:defRPr/>
            </a:pPr>
            <a:r>
              <a:rPr lang="en-US" altLang="en-US" dirty="0" smtClean="0"/>
              <a:t>Cortical neurons and glia (microglia, astrocytes,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oligodendrocytes)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8" y="11113"/>
            <a:ext cx="60960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4800" y="4572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sng">
                <a:hlinkClick r:id="rId3"/>
              </a:rPr>
              <a:t>Calcium regulation</a:t>
            </a:r>
            <a:r>
              <a:rPr lang="en-US" altLang="en-US" sz="1600"/>
              <a:t> in the human body. The role of vitamin D is shown in orange.  Receptors in small bowel enterocytes enhance calcium and phosphorus absorption, and bone receptors stimulate mineralization of newly formed bone. (from </a:t>
            </a:r>
            <a:r>
              <a:rPr lang="en-US" altLang="en-US" sz="1600" u="sng"/>
              <a:t>en.wikipedia.org/wiki/vitamind</a:t>
            </a:r>
            <a:r>
              <a:rPr lang="en-US" altLang="en-US" sz="1600"/>
              <a:t> ) 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219200" y="304800"/>
            <a:ext cx="304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Primary Function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715000" y="1600200"/>
            <a:ext cx="3429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Calcium absorption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i="1"/>
              <a:t>Deficiency: </a:t>
            </a:r>
            <a:r>
              <a:rPr lang="en-US" altLang="en-US" sz="2400"/>
              <a:t>osteopenia, osteoporosis, osteomalacia, rickets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+Tx+State+revised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2046</Words>
  <Application>Microsoft Office PowerPoint</Application>
  <PresentationFormat>On-screen Show (4:3)</PresentationFormat>
  <Paragraphs>315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MS PGothic</vt:lpstr>
      <vt:lpstr>Arial</vt:lpstr>
      <vt:lpstr>Office Theme</vt:lpstr>
      <vt:lpstr>Custom Design</vt:lpstr>
      <vt:lpstr>Template+Tx+State+revised2013</vt:lpstr>
      <vt:lpstr>The Role of Vitamin D and Health: Are you Deficient?</vt:lpstr>
      <vt:lpstr>Objectives</vt:lpstr>
      <vt:lpstr>Vitamin D: What is it?</vt:lpstr>
      <vt:lpstr>PowerPoint Presentation</vt:lpstr>
      <vt:lpstr>Active vs. Inactive Vitamin D</vt:lpstr>
      <vt:lpstr>HypoVitaminosis D</vt:lpstr>
      <vt:lpstr>Optimal Level to Prevent Disease?</vt:lpstr>
      <vt:lpstr>Vitamin D Receptors</vt:lpstr>
      <vt:lpstr>PowerPoint Presentation</vt:lpstr>
      <vt:lpstr>Other Physiologic Functions of Vitamin D</vt:lpstr>
      <vt:lpstr>Physiologic Functions of Vitamin D</vt:lpstr>
      <vt:lpstr>At Risk for Vitamin D Deficiency</vt:lpstr>
      <vt:lpstr>PowerPoint Presentation</vt:lpstr>
      <vt:lpstr>Known Fact…</vt:lpstr>
      <vt:lpstr>Likely Benefits of Vit D Supplementation</vt:lpstr>
      <vt:lpstr>Unproven Benefits of Vit D Supplementation: Prevention/Treatment</vt:lpstr>
      <vt:lpstr>Does Vit D Supplementation Prevent Cancer?</vt:lpstr>
      <vt:lpstr> Vitamin D Supplementation and Breast Cancer</vt:lpstr>
      <vt:lpstr>Association of Vitamin D Deficiency and Neurologic Disorders</vt:lpstr>
      <vt:lpstr>Affects of Vitamin D on Brain Function </vt:lpstr>
      <vt:lpstr>PowerPoint Presentation</vt:lpstr>
      <vt:lpstr>PowerPoint Presentation</vt:lpstr>
      <vt:lpstr>PowerPoint Presentation</vt:lpstr>
      <vt:lpstr>Vitamin D and the Brain</vt:lpstr>
      <vt:lpstr>Role of Vitamin D in Brain Function</vt:lpstr>
      <vt:lpstr>Links of Vitamin D Deficiency</vt:lpstr>
      <vt:lpstr>Are You Deficient? If so, What do you do? </vt:lpstr>
      <vt:lpstr>Recommendations</vt:lpstr>
      <vt:lpstr>Who is Screened ……</vt:lpstr>
      <vt:lpstr>Consider Screening</vt:lpstr>
      <vt:lpstr>Consider Screening</vt:lpstr>
      <vt:lpstr>Rescreen?</vt:lpstr>
      <vt:lpstr>Dietary sources of Vitamin D</vt:lpstr>
      <vt:lpstr>Prevention and Treatment</vt:lpstr>
      <vt:lpstr>How much do I take?</vt:lpstr>
      <vt:lpstr>Maintenance Supplementation*</vt:lpstr>
      <vt:lpstr>Treatment of Deficiency (&lt;20ng/l)</vt:lpstr>
      <vt:lpstr>Treatment of Insufficiency (20-30 ng/ml)</vt:lpstr>
      <vt:lpstr>What dose for Supplementation?</vt:lpstr>
      <vt:lpstr>Vitamin D Products Available in USA</vt:lpstr>
      <vt:lpstr>Vitamin toxicity  </vt:lpstr>
      <vt:lpstr> Monitoring levels</vt:lpstr>
      <vt:lpstr>Is Sunshine enough?</vt:lpstr>
      <vt:lpstr>Interesting Fact…</vt:lpstr>
      <vt:lpstr>Conclusion</vt:lpstr>
      <vt:lpstr>Other Conclusions</vt:lpstr>
    </vt:vector>
  </TitlesOfParts>
  <Company>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Wahl</dc:creator>
  <cp:lastModifiedBy>Cardwell, William</cp:lastModifiedBy>
  <cp:revision>247</cp:revision>
  <dcterms:created xsi:type="dcterms:W3CDTF">2014-08-08T18:20:11Z</dcterms:created>
  <dcterms:modified xsi:type="dcterms:W3CDTF">2015-06-29T16:36:54Z</dcterms:modified>
</cp:coreProperties>
</file>