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82"/>
  </p:notesMasterIdLst>
  <p:handoutMasterIdLst>
    <p:handoutMasterId r:id="rId83"/>
  </p:handoutMasterIdLst>
  <p:sldIdLst>
    <p:sldId id="277" r:id="rId5"/>
    <p:sldId id="318" r:id="rId6"/>
    <p:sldId id="262" r:id="rId7"/>
    <p:sldId id="341" r:id="rId8"/>
    <p:sldId id="347" r:id="rId9"/>
    <p:sldId id="437" r:id="rId10"/>
    <p:sldId id="352" r:id="rId11"/>
    <p:sldId id="343" r:id="rId12"/>
    <p:sldId id="349" r:id="rId13"/>
    <p:sldId id="344" r:id="rId14"/>
    <p:sldId id="350" r:id="rId15"/>
    <p:sldId id="355" r:id="rId16"/>
    <p:sldId id="353" r:id="rId17"/>
    <p:sldId id="300" r:id="rId18"/>
    <p:sldId id="413" r:id="rId19"/>
    <p:sldId id="436" r:id="rId20"/>
    <p:sldId id="416" r:id="rId21"/>
    <p:sldId id="414" r:id="rId22"/>
    <p:sldId id="415" r:id="rId23"/>
    <p:sldId id="383" r:id="rId24"/>
    <p:sldId id="320" r:id="rId25"/>
    <p:sldId id="411" r:id="rId26"/>
    <p:sldId id="412" r:id="rId27"/>
    <p:sldId id="385" r:id="rId28"/>
    <p:sldId id="386" r:id="rId29"/>
    <p:sldId id="387" r:id="rId30"/>
    <p:sldId id="388" r:id="rId31"/>
    <p:sldId id="389" r:id="rId32"/>
    <p:sldId id="390" r:id="rId33"/>
    <p:sldId id="391" r:id="rId34"/>
    <p:sldId id="392" r:id="rId35"/>
    <p:sldId id="393" r:id="rId36"/>
    <p:sldId id="396" r:id="rId37"/>
    <p:sldId id="394" r:id="rId38"/>
    <p:sldId id="328" r:id="rId39"/>
    <p:sldId id="408" r:id="rId40"/>
    <p:sldId id="409" r:id="rId41"/>
    <p:sldId id="420" r:id="rId42"/>
    <p:sldId id="406" r:id="rId43"/>
    <p:sldId id="421" r:id="rId44"/>
    <p:sldId id="422" r:id="rId45"/>
    <p:sldId id="327" r:id="rId46"/>
    <p:sldId id="345" r:id="rId47"/>
    <p:sldId id="346" r:id="rId48"/>
    <p:sldId id="397" r:id="rId49"/>
    <p:sldId id="417" r:id="rId50"/>
    <p:sldId id="398" r:id="rId51"/>
    <p:sldId id="399" r:id="rId52"/>
    <p:sldId id="400" r:id="rId53"/>
    <p:sldId id="340" r:id="rId54"/>
    <p:sldId id="426" r:id="rId55"/>
    <p:sldId id="418" r:id="rId56"/>
    <p:sldId id="419" r:id="rId57"/>
    <p:sldId id="354" r:id="rId58"/>
    <p:sldId id="356" r:id="rId59"/>
    <p:sldId id="401" r:id="rId60"/>
    <p:sldId id="439" r:id="rId61"/>
    <p:sldId id="440" r:id="rId62"/>
    <p:sldId id="404" r:id="rId63"/>
    <p:sldId id="403" r:id="rId64"/>
    <p:sldId id="405" r:id="rId65"/>
    <p:sldId id="438" r:id="rId66"/>
    <p:sldId id="423" r:id="rId67"/>
    <p:sldId id="424" r:id="rId68"/>
    <p:sldId id="425" r:id="rId69"/>
    <p:sldId id="402" r:id="rId70"/>
    <p:sldId id="427" r:id="rId71"/>
    <p:sldId id="429" r:id="rId72"/>
    <p:sldId id="428" r:id="rId73"/>
    <p:sldId id="441" r:id="rId74"/>
    <p:sldId id="430" r:id="rId75"/>
    <p:sldId id="432" r:id="rId76"/>
    <p:sldId id="431" r:id="rId77"/>
    <p:sldId id="433" r:id="rId78"/>
    <p:sldId id="435" r:id="rId79"/>
    <p:sldId id="434" r:id="rId80"/>
    <p:sldId id="382" r:id="rId81"/>
  </p:sldIdLst>
  <p:sldSz cx="9144000" cy="5143500" type="screen16x9"/>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33C"/>
    <a:srgbClr val="000000"/>
    <a:srgbClr val="CECAC6"/>
    <a:srgbClr val="C6C6C6"/>
    <a:srgbClr val="FDDA64"/>
    <a:srgbClr val="57B204"/>
    <a:srgbClr val="001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B5BFA0-AAD6-4228-BFED-77557F684D42}" v="1014" dt="2021-11-29T18:24:35.5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94"/>
    <p:restoredTop sz="71292" autoAdjust="0"/>
  </p:normalViewPr>
  <p:slideViewPr>
    <p:cSldViewPr snapToGrid="0" snapToObjects="1">
      <p:cViewPr varScale="1">
        <p:scale>
          <a:sx n="102" d="100"/>
          <a:sy n="102" d="100"/>
        </p:scale>
        <p:origin x="2118" y="90"/>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100" d="100"/>
          <a:sy n="100" d="100"/>
        </p:scale>
        <p:origin x="-332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FE8EFF-461B-FF45-B69E-D436D7A2AFC5}"/>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pitchFamily="-103" charset="0"/>
                <a:ea typeface="ヒラギノ角ゴ Pro W3" pitchFamily="-103" charset="-128"/>
                <a:cs typeface="ヒラギノ角ゴ Pro W3" pitchFamily="-103" charset="-128"/>
              </a:defRPr>
            </a:lvl1pPr>
          </a:lstStyle>
          <a:p>
            <a:pPr>
              <a:defRPr/>
            </a:pPr>
            <a:endParaRPr lang="en-US"/>
          </a:p>
        </p:txBody>
      </p:sp>
      <p:sp>
        <p:nvSpPr>
          <p:cNvPr id="3" name="Date Placeholder 2">
            <a:extLst>
              <a:ext uri="{FF2B5EF4-FFF2-40B4-BE49-F238E27FC236}">
                <a16:creationId xmlns:a16="http://schemas.microsoft.com/office/drawing/2014/main" id="{413DD66A-8250-444E-9D49-15CBA2AFE530}"/>
              </a:ext>
            </a:extLst>
          </p:cNvPr>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ea typeface="ヒラギノ角ゴ Pro W3" pitchFamily="-109" charset="-128"/>
              </a:defRPr>
            </a:lvl1pPr>
          </a:lstStyle>
          <a:p>
            <a:pPr>
              <a:defRPr/>
            </a:pPr>
            <a:fld id="{F386C1C8-24B9-4C41-AF51-1636D55A98E8}" type="datetime1">
              <a:rPr lang="en-US" altLang="en-US"/>
              <a:pPr>
                <a:defRPr/>
              </a:pPr>
              <a:t>1/19/2022</a:t>
            </a:fld>
            <a:endParaRPr lang="en-US" altLang="en-US"/>
          </a:p>
        </p:txBody>
      </p:sp>
      <p:sp>
        <p:nvSpPr>
          <p:cNvPr id="4" name="Footer Placeholder 3">
            <a:extLst>
              <a:ext uri="{FF2B5EF4-FFF2-40B4-BE49-F238E27FC236}">
                <a16:creationId xmlns:a16="http://schemas.microsoft.com/office/drawing/2014/main" id="{0A5F88ED-3F83-564D-B9D5-D3D00E5BDBA2}"/>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pitchFamily="-103" charset="0"/>
                <a:ea typeface="ヒラギノ角ゴ Pro W3" pitchFamily="-103" charset="-128"/>
                <a:cs typeface="ヒラギノ角ゴ Pro W3" pitchFamily="-103" charset="-128"/>
              </a:defRPr>
            </a:lvl1pPr>
          </a:lstStyle>
          <a:p>
            <a:pPr>
              <a:defRPr/>
            </a:pPr>
            <a:endParaRPr lang="en-US"/>
          </a:p>
        </p:txBody>
      </p:sp>
      <p:sp>
        <p:nvSpPr>
          <p:cNvPr id="5" name="Slide Number Placeholder 4">
            <a:extLst>
              <a:ext uri="{FF2B5EF4-FFF2-40B4-BE49-F238E27FC236}">
                <a16:creationId xmlns:a16="http://schemas.microsoft.com/office/drawing/2014/main" id="{F91101D3-C7EE-794E-851F-F41E27B930B9}"/>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ea typeface="ヒラギノ角ゴ Pro W3" pitchFamily="-109" charset="-128"/>
              </a:defRPr>
            </a:lvl1pPr>
          </a:lstStyle>
          <a:p>
            <a:pPr>
              <a:defRPr/>
            </a:pPr>
            <a:fld id="{FDA862A9-4832-1445-9CF8-84053EC3C5D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F12F50-1AB1-7446-B5CB-38DCF36E99F0}"/>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pitchFamily="-103" charset="0"/>
                <a:ea typeface="ヒラギノ角ゴ Pro W3" pitchFamily="-103" charset="-128"/>
                <a:cs typeface="ヒラギノ角ゴ Pro W3" pitchFamily="-103" charset="-128"/>
              </a:defRPr>
            </a:lvl1pPr>
          </a:lstStyle>
          <a:p>
            <a:pPr>
              <a:defRPr/>
            </a:pPr>
            <a:endParaRPr lang="en-US"/>
          </a:p>
        </p:txBody>
      </p:sp>
      <p:sp>
        <p:nvSpPr>
          <p:cNvPr id="3" name="Date Placeholder 2">
            <a:extLst>
              <a:ext uri="{FF2B5EF4-FFF2-40B4-BE49-F238E27FC236}">
                <a16:creationId xmlns:a16="http://schemas.microsoft.com/office/drawing/2014/main" id="{282A9C36-C21B-8343-817D-50E4E535D41B}"/>
              </a:ext>
            </a:extLst>
          </p:cNvPr>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ea typeface="ヒラギノ角ゴ Pro W3" pitchFamily="-109" charset="-128"/>
              </a:defRPr>
            </a:lvl1pPr>
          </a:lstStyle>
          <a:p>
            <a:pPr>
              <a:defRPr/>
            </a:pPr>
            <a:fld id="{64BE0997-0B66-5D42-8334-842AFC967D35}" type="datetime1">
              <a:rPr lang="en-US" altLang="en-US"/>
              <a:pPr>
                <a:defRPr/>
              </a:pPr>
              <a:t>1/19/2022</a:t>
            </a:fld>
            <a:endParaRPr lang="en-US" altLang="en-US"/>
          </a:p>
        </p:txBody>
      </p:sp>
      <p:sp>
        <p:nvSpPr>
          <p:cNvPr id="4" name="Slide Image Placeholder 3">
            <a:extLst>
              <a:ext uri="{FF2B5EF4-FFF2-40B4-BE49-F238E27FC236}">
                <a16:creationId xmlns:a16="http://schemas.microsoft.com/office/drawing/2014/main" id="{15A6CABE-925D-0C4F-A331-49426E809EE0}"/>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9F9C1171-70A6-6644-934E-E774F4E15507}"/>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2E4D283-CBEC-2C4D-BBD5-3A2A6CF43B17}"/>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pitchFamily="-103" charset="0"/>
                <a:ea typeface="ヒラギノ角ゴ Pro W3" pitchFamily="-103" charset="-128"/>
                <a:cs typeface="ヒラギノ角ゴ Pro W3" pitchFamily="-103" charset="-128"/>
              </a:defRPr>
            </a:lvl1pPr>
          </a:lstStyle>
          <a:p>
            <a:pPr>
              <a:defRPr/>
            </a:pPr>
            <a:endParaRPr lang="en-US"/>
          </a:p>
        </p:txBody>
      </p:sp>
      <p:sp>
        <p:nvSpPr>
          <p:cNvPr id="7" name="Slide Number Placeholder 6">
            <a:extLst>
              <a:ext uri="{FF2B5EF4-FFF2-40B4-BE49-F238E27FC236}">
                <a16:creationId xmlns:a16="http://schemas.microsoft.com/office/drawing/2014/main" id="{7FC2D20C-1241-1F4E-B24B-B219AD689F71}"/>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ea typeface="ヒラギノ角ゴ Pro W3" pitchFamily="-109" charset="-128"/>
              </a:defRPr>
            </a:lvl1pPr>
          </a:lstStyle>
          <a:p>
            <a:pPr>
              <a:defRPr/>
            </a:pPr>
            <a:fld id="{C89B518B-8C68-684A-AF44-52385A7C8D0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103" charset="-128"/>
        <a:cs typeface="ヒラギノ角ゴ Pro W3" pitchFamily="-103"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pitchFamily="-103" charset="-128"/>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03" charset="-128"/>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03"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0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6</a:t>
            </a:fld>
            <a:endParaRPr lang="en-US" altLang="en-US"/>
          </a:p>
        </p:txBody>
      </p:sp>
    </p:spTree>
    <p:extLst>
      <p:ext uri="{BB962C8B-B14F-4D97-AF65-F5344CB8AC3E}">
        <p14:creationId xmlns:p14="http://schemas.microsoft.com/office/powerpoint/2010/main" val="1974517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23</a:t>
            </a:fld>
            <a:endParaRPr lang="en-US" altLang="en-US"/>
          </a:p>
        </p:txBody>
      </p:sp>
    </p:spTree>
    <p:extLst>
      <p:ext uri="{BB962C8B-B14F-4D97-AF65-F5344CB8AC3E}">
        <p14:creationId xmlns:p14="http://schemas.microsoft.com/office/powerpoint/2010/main" val="370730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24</a:t>
            </a:fld>
            <a:endParaRPr lang="en-US" altLang="en-US"/>
          </a:p>
        </p:txBody>
      </p:sp>
    </p:spTree>
    <p:extLst>
      <p:ext uri="{BB962C8B-B14F-4D97-AF65-F5344CB8AC3E}">
        <p14:creationId xmlns:p14="http://schemas.microsoft.com/office/powerpoint/2010/main" val="3159527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25</a:t>
            </a:fld>
            <a:endParaRPr lang="en-US" altLang="en-US"/>
          </a:p>
        </p:txBody>
      </p:sp>
    </p:spTree>
    <p:extLst>
      <p:ext uri="{BB962C8B-B14F-4D97-AF65-F5344CB8AC3E}">
        <p14:creationId xmlns:p14="http://schemas.microsoft.com/office/powerpoint/2010/main" val="2059418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26</a:t>
            </a:fld>
            <a:endParaRPr lang="en-US" altLang="en-US"/>
          </a:p>
        </p:txBody>
      </p:sp>
    </p:spTree>
    <p:extLst>
      <p:ext uri="{BB962C8B-B14F-4D97-AF65-F5344CB8AC3E}">
        <p14:creationId xmlns:p14="http://schemas.microsoft.com/office/powerpoint/2010/main" val="421706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27</a:t>
            </a:fld>
            <a:endParaRPr lang="en-US" altLang="en-US"/>
          </a:p>
        </p:txBody>
      </p:sp>
    </p:spTree>
    <p:extLst>
      <p:ext uri="{BB962C8B-B14F-4D97-AF65-F5344CB8AC3E}">
        <p14:creationId xmlns:p14="http://schemas.microsoft.com/office/powerpoint/2010/main" val="977140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28</a:t>
            </a:fld>
            <a:endParaRPr lang="en-US" altLang="en-US"/>
          </a:p>
        </p:txBody>
      </p:sp>
    </p:spTree>
    <p:extLst>
      <p:ext uri="{BB962C8B-B14F-4D97-AF65-F5344CB8AC3E}">
        <p14:creationId xmlns:p14="http://schemas.microsoft.com/office/powerpoint/2010/main" val="330555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29</a:t>
            </a:fld>
            <a:endParaRPr lang="en-US" altLang="en-US"/>
          </a:p>
        </p:txBody>
      </p:sp>
    </p:spTree>
    <p:extLst>
      <p:ext uri="{BB962C8B-B14F-4D97-AF65-F5344CB8AC3E}">
        <p14:creationId xmlns:p14="http://schemas.microsoft.com/office/powerpoint/2010/main" val="75113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30</a:t>
            </a:fld>
            <a:endParaRPr lang="en-US" altLang="en-US"/>
          </a:p>
        </p:txBody>
      </p:sp>
    </p:spTree>
    <p:extLst>
      <p:ext uri="{BB962C8B-B14F-4D97-AF65-F5344CB8AC3E}">
        <p14:creationId xmlns:p14="http://schemas.microsoft.com/office/powerpoint/2010/main" val="1715955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38</a:t>
            </a:fld>
            <a:endParaRPr lang="en-US" altLang="en-US"/>
          </a:p>
        </p:txBody>
      </p:sp>
    </p:spTree>
    <p:extLst>
      <p:ext uri="{BB962C8B-B14F-4D97-AF65-F5344CB8AC3E}">
        <p14:creationId xmlns:p14="http://schemas.microsoft.com/office/powerpoint/2010/main" val="659081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39</a:t>
            </a:fld>
            <a:endParaRPr lang="en-US" altLang="en-US"/>
          </a:p>
        </p:txBody>
      </p:sp>
    </p:spTree>
    <p:extLst>
      <p:ext uri="{BB962C8B-B14F-4D97-AF65-F5344CB8AC3E}">
        <p14:creationId xmlns:p14="http://schemas.microsoft.com/office/powerpoint/2010/main" val="128484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8</a:t>
            </a:fld>
            <a:endParaRPr lang="en-US" altLang="en-US"/>
          </a:p>
        </p:txBody>
      </p:sp>
    </p:spTree>
    <p:extLst>
      <p:ext uri="{BB962C8B-B14F-4D97-AF65-F5344CB8AC3E}">
        <p14:creationId xmlns:p14="http://schemas.microsoft.com/office/powerpoint/2010/main" val="3065856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41</a:t>
            </a:fld>
            <a:endParaRPr lang="en-US" altLang="en-US"/>
          </a:p>
        </p:txBody>
      </p:sp>
    </p:spTree>
    <p:extLst>
      <p:ext uri="{BB962C8B-B14F-4D97-AF65-F5344CB8AC3E}">
        <p14:creationId xmlns:p14="http://schemas.microsoft.com/office/powerpoint/2010/main" val="2927208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43</a:t>
            </a:fld>
            <a:endParaRPr lang="en-US" altLang="en-US"/>
          </a:p>
        </p:txBody>
      </p:sp>
    </p:spTree>
    <p:extLst>
      <p:ext uri="{BB962C8B-B14F-4D97-AF65-F5344CB8AC3E}">
        <p14:creationId xmlns:p14="http://schemas.microsoft.com/office/powerpoint/2010/main" val="171519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44</a:t>
            </a:fld>
            <a:endParaRPr lang="en-US" altLang="en-US"/>
          </a:p>
        </p:txBody>
      </p:sp>
    </p:spTree>
    <p:extLst>
      <p:ext uri="{BB962C8B-B14F-4D97-AF65-F5344CB8AC3E}">
        <p14:creationId xmlns:p14="http://schemas.microsoft.com/office/powerpoint/2010/main" val="2789242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45</a:t>
            </a:fld>
            <a:endParaRPr lang="en-US" altLang="en-US"/>
          </a:p>
        </p:txBody>
      </p:sp>
    </p:spTree>
    <p:extLst>
      <p:ext uri="{BB962C8B-B14F-4D97-AF65-F5344CB8AC3E}">
        <p14:creationId xmlns:p14="http://schemas.microsoft.com/office/powerpoint/2010/main" val="1028871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46</a:t>
            </a:fld>
            <a:endParaRPr lang="en-US" altLang="en-US"/>
          </a:p>
        </p:txBody>
      </p:sp>
    </p:spTree>
    <p:extLst>
      <p:ext uri="{BB962C8B-B14F-4D97-AF65-F5344CB8AC3E}">
        <p14:creationId xmlns:p14="http://schemas.microsoft.com/office/powerpoint/2010/main" val="2987923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47</a:t>
            </a:fld>
            <a:endParaRPr lang="en-US" altLang="en-US"/>
          </a:p>
        </p:txBody>
      </p:sp>
    </p:spTree>
    <p:extLst>
      <p:ext uri="{BB962C8B-B14F-4D97-AF65-F5344CB8AC3E}">
        <p14:creationId xmlns:p14="http://schemas.microsoft.com/office/powerpoint/2010/main" val="170692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48</a:t>
            </a:fld>
            <a:endParaRPr lang="en-US" altLang="en-US"/>
          </a:p>
        </p:txBody>
      </p:sp>
    </p:spTree>
    <p:extLst>
      <p:ext uri="{BB962C8B-B14F-4D97-AF65-F5344CB8AC3E}">
        <p14:creationId xmlns:p14="http://schemas.microsoft.com/office/powerpoint/2010/main" val="3471709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49</a:t>
            </a:fld>
            <a:endParaRPr lang="en-US" altLang="en-US"/>
          </a:p>
        </p:txBody>
      </p:sp>
    </p:spTree>
    <p:extLst>
      <p:ext uri="{BB962C8B-B14F-4D97-AF65-F5344CB8AC3E}">
        <p14:creationId xmlns:p14="http://schemas.microsoft.com/office/powerpoint/2010/main" val="850782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Credibility factors (</a:t>
            </a:r>
            <a:r>
              <a:rPr lang="en-US" i="1" dirty="0"/>
              <a:t>see</a:t>
            </a:r>
            <a:r>
              <a:rPr lang="en-US" dirty="0"/>
              <a:t> EEOC Enforcement Guidance: Vicarious Liability for Unlawful Harassment by Supervisors)</a:t>
            </a:r>
          </a:p>
          <a:p>
            <a:pPr lvl="1"/>
            <a:r>
              <a:rPr lang="en-US" dirty="0"/>
              <a:t>Inherent plausibility: Is the testimony believable on its face? Does it make sense?</a:t>
            </a:r>
          </a:p>
          <a:p>
            <a:pPr lvl="1"/>
            <a:r>
              <a:rPr lang="en-US" dirty="0"/>
              <a:t>Demeanor: Did the person seem to be telling the truth or lying?</a:t>
            </a:r>
          </a:p>
          <a:p>
            <a:pPr lvl="1"/>
            <a:r>
              <a:rPr lang="en-US" dirty="0"/>
              <a:t>Motive to falsify: Did the person have a reason to lie?</a:t>
            </a:r>
          </a:p>
          <a:p>
            <a:pPr lvl="1"/>
            <a:r>
              <a:rPr lang="en-US" dirty="0"/>
              <a:t>Corroboration: Is there witness testimony (such as testimony by eye-witnesses, people who saw the person soon after the alleged incidents, or people who discussed the incidents with him or her at around the time that they occurred) or physical evidence (such as written documentation) that corroborates the party’s testimony?</a:t>
            </a:r>
          </a:p>
          <a:p>
            <a:pPr lvl="1"/>
            <a:r>
              <a:rPr lang="en-US" dirty="0"/>
              <a:t>Past record: Did the alleged harasser have a history of similar behavior in the past?</a:t>
            </a:r>
          </a:p>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51</a:t>
            </a:fld>
            <a:endParaRPr lang="en-US" altLang="en-US"/>
          </a:p>
        </p:txBody>
      </p:sp>
    </p:spTree>
    <p:extLst>
      <p:ext uri="{BB962C8B-B14F-4D97-AF65-F5344CB8AC3E}">
        <p14:creationId xmlns:p14="http://schemas.microsoft.com/office/powerpoint/2010/main" val="2687117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52</a:t>
            </a:fld>
            <a:endParaRPr lang="en-US" altLang="en-US"/>
          </a:p>
        </p:txBody>
      </p:sp>
    </p:spTree>
    <p:extLst>
      <p:ext uri="{BB962C8B-B14F-4D97-AF65-F5344CB8AC3E}">
        <p14:creationId xmlns:p14="http://schemas.microsoft.com/office/powerpoint/2010/main" val="115229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9</a:t>
            </a:fld>
            <a:endParaRPr lang="en-US" altLang="en-US"/>
          </a:p>
        </p:txBody>
      </p:sp>
    </p:spTree>
    <p:extLst>
      <p:ext uri="{BB962C8B-B14F-4D97-AF65-F5344CB8AC3E}">
        <p14:creationId xmlns:p14="http://schemas.microsoft.com/office/powerpoint/2010/main" val="244490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53</a:t>
            </a:fld>
            <a:endParaRPr lang="en-US" altLang="en-US"/>
          </a:p>
        </p:txBody>
      </p:sp>
    </p:spTree>
    <p:extLst>
      <p:ext uri="{BB962C8B-B14F-4D97-AF65-F5344CB8AC3E}">
        <p14:creationId xmlns:p14="http://schemas.microsoft.com/office/powerpoint/2010/main" val="1281254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54</a:t>
            </a:fld>
            <a:endParaRPr lang="en-US" altLang="en-US"/>
          </a:p>
        </p:txBody>
      </p:sp>
    </p:spTree>
    <p:extLst>
      <p:ext uri="{BB962C8B-B14F-4D97-AF65-F5344CB8AC3E}">
        <p14:creationId xmlns:p14="http://schemas.microsoft.com/office/powerpoint/2010/main" val="509588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56</a:t>
            </a:fld>
            <a:endParaRPr lang="en-US" altLang="en-US"/>
          </a:p>
        </p:txBody>
      </p:sp>
    </p:spTree>
    <p:extLst>
      <p:ext uri="{BB962C8B-B14F-4D97-AF65-F5344CB8AC3E}">
        <p14:creationId xmlns:p14="http://schemas.microsoft.com/office/powerpoint/2010/main" val="4214454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57</a:t>
            </a:fld>
            <a:endParaRPr lang="en-US" altLang="en-US"/>
          </a:p>
        </p:txBody>
      </p:sp>
    </p:spTree>
    <p:extLst>
      <p:ext uri="{BB962C8B-B14F-4D97-AF65-F5344CB8AC3E}">
        <p14:creationId xmlns:p14="http://schemas.microsoft.com/office/powerpoint/2010/main" val="3563291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58</a:t>
            </a:fld>
            <a:endParaRPr lang="en-US" altLang="en-US"/>
          </a:p>
        </p:txBody>
      </p:sp>
    </p:spTree>
    <p:extLst>
      <p:ext uri="{BB962C8B-B14F-4D97-AF65-F5344CB8AC3E}">
        <p14:creationId xmlns:p14="http://schemas.microsoft.com/office/powerpoint/2010/main" val="552618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61</a:t>
            </a:fld>
            <a:endParaRPr lang="en-US" altLang="en-US"/>
          </a:p>
        </p:txBody>
      </p:sp>
    </p:spTree>
    <p:extLst>
      <p:ext uri="{BB962C8B-B14F-4D97-AF65-F5344CB8AC3E}">
        <p14:creationId xmlns:p14="http://schemas.microsoft.com/office/powerpoint/2010/main" val="2411623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62</a:t>
            </a:fld>
            <a:endParaRPr lang="en-US" altLang="en-US"/>
          </a:p>
        </p:txBody>
      </p:sp>
    </p:spTree>
    <p:extLst>
      <p:ext uri="{BB962C8B-B14F-4D97-AF65-F5344CB8AC3E}">
        <p14:creationId xmlns:p14="http://schemas.microsoft.com/office/powerpoint/2010/main" val="1197371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ヒラギノ角ゴ Pro W3" pitchFamily="-103" charset="-128"/>
                <a:cs typeface="ヒラギノ角ゴ Pro W3" pitchFamily="-103" charset="-128"/>
              </a:rPr>
              <a:t>Investigators and adjudicators must be vigilant to seek clarification of inconsistencies and “counterintuitive” behaviors from both parties.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ヒラギノ角ゴ Pro W3" pitchFamily="-103" charset="-128"/>
              <a:cs typeface="ヒラギノ角ゴ Pro W3" pitchFamily="-103" charset="-128"/>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ヒラギノ角ゴ Pro W3" pitchFamily="-103" charset="-128"/>
                <a:cs typeface="ヒラギノ角ゴ Pro W3" pitchFamily="-103" charset="-128"/>
              </a:rPr>
              <a:t>At the outset, not all inconsistencies and counterintuitive behaviors are necessarily driven by trauma-related hormones, or trauma-related memory issues; indeed, some inconsistencies and counterintuitive behaviors may bear on a witness’s credibility. While such behaviors may present in circumstances involving sexual misconduct, the existence of these behaviors neither warrants categorical dismissal of a complainant’s account nor an automatic finding of a policy violation.</a:t>
            </a:r>
          </a:p>
          <a:p>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ヒラギノ角ゴ Pro W3" pitchFamily="-103" charset="-128"/>
                <a:cs typeface="ヒラギノ角ゴ Pro W3" pitchFamily="-103" charset="-128"/>
              </a:rPr>
              <a:t>For example, a complainant’s delay in reporting may or may not be probative of whether a policy violation occurred, but if the issue seems potentially relevant to an investigator or a respondent, a complainant can certainly be asked respectfully about their thought process with regard to reporting the incident when they chose to do so.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ヒラギノ角ゴ Pro W3" pitchFamily="-103" charset="-128"/>
              <a:cs typeface="ヒラギノ角ゴ Pro W3" pitchFamily="-103" charset="-128"/>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ヒラギノ角ゴ Pro W3" pitchFamily="-103" charset="-128"/>
                <a:cs typeface="ヒラギノ角ゴ Pro W3" pitchFamily="-103" charset="-128"/>
              </a:rPr>
              <a:t>Ex. KATIE THURSTON BACHELORETTE - As another example, if a complainant has engaged in apparently “normal” communications with a respondent after a reported assault, it is perfectly appropriate for an investigator, in a non-judgmental way, to ask the complainant to “help the investigator understand” the complainant’s thought process in doing so.</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ヒラギノ角ゴ Pro W3" pitchFamily="-103" charset="-128"/>
              <a:cs typeface="ヒラギノ角ゴ Pro W3" pitchFamily="-103" charset="-128"/>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ヒラギノ角ゴ Pro W3" pitchFamily="-103" charset="-128"/>
                <a:cs typeface="ヒラギノ角ゴ Pro W3" pitchFamily="-103" charset="-128"/>
              </a:rPr>
              <a:t>This approach can also be used to inquire about differences in how a complainant has described the incident on different occasions, or about differences between a complainant’s account and the observations of other witnesses. Fact-finders can then consider the evidence of potentially inconsistent accounts or counterintuitive behavior, and the complainant’s explanation of that behavior, along with all of the other evidence gathered in the investigation.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ヒラギノ角ゴ Pro W3" pitchFamily="-103" charset="-128"/>
              <a:cs typeface="ヒラギノ角ゴ Pro W3" pitchFamily="-103" charset="-128"/>
            </a:endParaRPr>
          </a:p>
          <a:p>
            <a:pPr marL="171450" indent="-171450">
              <a:buFont typeface="Arial" panose="020B0604020202020204" pitchFamily="34" charset="0"/>
              <a:buChar char="•"/>
            </a:pPr>
            <a:r>
              <a:rPr lang="en-US" sz="1200" b="0" i="0" u="sng" strike="noStrike" kern="1200" baseline="0" dirty="0">
                <a:solidFill>
                  <a:schemeClr val="tx1"/>
                </a:solidFill>
                <a:latin typeface="+mn-lt"/>
                <a:ea typeface="ヒラギノ角ゴ Pro W3" pitchFamily="-103" charset="-128"/>
                <a:cs typeface="ヒラギノ角ゴ Pro W3" pitchFamily="-103" charset="-128"/>
              </a:rPr>
              <a:t>Takeaway:</a:t>
            </a:r>
            <a:r>
              <a:rPr lang="en-US" sz="1200" b="0" i="0" u="none" strike="noStrike" kern="1200" baseline="0" dirty="0">
                <a:solidFill>
                  <a:schemeClr val="tx1"/>
                </a:solidFill>
                <a:latin typeface="+mn-lt"/>
                <a:ea typeface="ヒラギノ角ゴ Pro W3" pitchFamily="-103" charset="-128"/>
                <a:cs typeface="ヒラギノ角ゴ Pro W3" pitchFamily="-103" charset="-128"/>
              </a:rPr>
              <a:t> general statements about how some complainants may behave as a result of trauma or related issues should not be substituted for a fact-finder’s assessment of the specific evidence in a particular case.</a:t>
            </a:r>
          </a:p>
          <a:p>
            <a:endParaRPr lang="en-US" sz="1200" b="0" i="0" u="none" strike="noStrike" kern="1200" baseline="0" dirty="0">
              <a:solidFill>
                <a:schemeClr val="tx1"/>
              </a:solidFill>
              <a:latin typeface="+mn-lt"/>
              <a:ea typeface="ヒラギノ角ゴ Pro W3" pitchFamily="-103" charset="-128"/>
              <a:cs typeface="ヒラギノ角ゴ Pro W3" pitchFamily="-103" charset="-128"/>
            </a:endParaRPr>
          </a:p>
          <a:p>
            <a:r>
              <a:rPr lang="en-US" sz="1200" b="0" i="1" u="none" strike="noStrike" kern="1200" baseline="0" dirty="0">
                <a:solidFill>
                  <a:schemeClr val="tx1"/>
                </a:solidFill>
                <a:latin typeface="+mn-lt"/>
                <a:ea typeface="ヒラギノ角ゴ Pro W3" pitchFamily="-103" charset="-128"/>
                <a:cs typeface="ヒラギノ角ゴ Pro W3" pitchFamily="-103" charset="-128"/>
              </a:rPr>
              <a:t>Ex. Doe v. Brown University </a:t>
            </a:r>
            <a:r>
              <a:rPr lang="en-US" sz="1200" b="0" i="0" u="none" strike="noStrike" kern="1200" baseline="0" dirty="0">
                <a:solidFill>
                  <a:schemeClr val="tx1"/>
                </a:solidFill>
                <a:latin typeface="+mn-lt"/>
                <a:ea typeface="ヒラギノ角ゴ Pro W3" pitchFamily="-103" charset="-128"/>
                <a:cs typeface="ヒラギノ角ゴ Pro W3" pitchFamily="-103" charset="-128"/>
              </a:rPr>
              <a:t>210 F.Supp.3d 310 (D.R.I. 2016). Title IX panel member essentially refused to consider exculpatory text messages sent and statements made by the complainant after the incident.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ヒラギノ角ゴ Pro W3" pitchFamily="-103" charset="-128"/>
                <a:cs typeface="ヒラギノ角ゴ Pro W3" pitchFamily="-103" charset="-128"/>
              </a:rPr>
              <a:t>The panel member testified at trial that she did so in part because of training she received who informed panelists that survivors of sexual assault sometimes exhibit “counterintuitive” behaviors (e.g., “not being able to recount a consistent set of facts,” or communicating or interacting with someone who has assaulted them after the assault).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ヒラギノ角ゴ Pro W3" pitchFamily="-103" charset="-128"/>
                <a:cs typeface="ヒラギノ角ゴ Pro W3" pitchFamily="-103" charset="-128"/>
              </a:rPr>
              <a:t>The panel member testified that she therefore concluded that “it was beyond [her] degree of expertise to assess [the complainant’s] post-encounter conduct . . . because of a possibility that it was a response to trauma.”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ヒラギノ角ゴ Pro W3" pitchFamily="-103" charset="-128"/>
                <a:cs typeface="ヒラギノ角ゴ Pro W3" pitchFamily="-103" charset="-128"/>
              </a:rPr>
              <a:t>The court stated: “It appears that what happened here was that a training presentation was given that resulted in at least one panelist completely disregarding an entire category of evidence,” which the court viewed as “clearly com[</a:t>
            </a:r>
            <a:r>
              <a:rPr lang="en-US" sz="1200" b="0" i="0" u="none" strike="noStrike" kern="1200" baseline="0" dirty="0" err="1">
                <a:solidFill>
                  <a:schemeClr val="tx1"/>
                </a:solidFill>
                <a:latin typeface="+mn-lt"/>
                <a:ea typeface="ヒラギノ角ゴ Pro W3" pitchFamily="-103" charset="-128"/>
                <a:cs typeface="ヒラギノ角ゴ Pro W3" pitchFamily="-103" charset="-128"/>
              </a:rPr>
              <a:t>ing</a:t>
            </a:r>
            <a:r>
              <a:rPr lang="en-US" sz="1200" b="0" i="0" u="none" strike="noStrike" kern="1200" baseline="0" dirty="0">
                <a:solidFill>
                  <a:schemeClr val="tx1"/>
                </a:solidFill>
                <a:latin typeface="+mn-lt"/>
                <a:ea typeface="ヒラギノ角ゴ Pro W3" pitchFamily="-103" charset="-128"/>
                <a:cs typeface="ヒラギノ角ゴ Pro W3" pitchFamily="-103" charset="-128"/>
              </a:rPr>
              <a:t>] close to” the level of arbitrary and capricious conduct. The court emphasized that while it was not suggesting that the University could not train fact-finders on the effects of trauma, it should remind them that </a:t>
            </a:r>
            <a:r>
              <a:rPr lang="en-US" sz="1200" b="0" i="0" u="sng" strike="noStrike" kern="1200" baseline="0" dirty="0">
                <a:solidFill>
                  <a:schemeClr val="tx1"/>
                </a:solidFill>
                <a:latin typeface="+mn-lt"/>
                <a:ea typeface="ヒラギノ角ゴ Pro W3" pitchFamily="-103" charset="-128"/>
                <a:cs typeface="ヒラギノ角ゴ Pro W3" pitchFamily="-103" charset="-128"/>
              </a:rPr>
              <a:t>all evidence presented had been deemed relevant, and that as fact-finders, they were capable of and obligated to consider all evidence</a:t>
            </a:r>
            <a:r>
              <a:rPr lang="en-US" sz="1200" b="0" i="0" u="none" strike="noStrike" kern="1200" baseline="0" dirty="0">
                <a:solidFill>
                  <a:schemeClr val="tx1"/>
                </a:solidFill>
                <a:latin typeface="+mn-lt"/>
                <a:ea typeface="ヒラギノ角ゴ Pro W3" pitchFamily="-103" charset="-128"/>
                <a:cs typeface="ヒラギノ角ゴ Pro W3" pitchFamily="-103" charset="-128"/>
              </a:rPr>
              <a: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63</a:t>
            </a:fld>
            <a:endParaRPr lang="en-US" altLang="en-US"/>
          </a:p>
        </p:txBody>
      </p:sp>
    </p:spTree>
    <p:extLst>
      <p:ext uri="{BB962C8B-B14F-4D97-AF65-F5344CB8AC3E}">
        <p14:creationId xmlns:p14="http://schemas.microsoft.com/office/powerpoint/2010/main" val="991660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65</a:t>
            </a:fld>
            <a:endParaRPr lang="en-US" altLang="en-US"/>
          </a:p>
        </p:txBody>
      </p:sp>
    </p:spTree>
    <p:extLst>
      <p:ext uri="{BB962C8B-B14F-4D97-AF65-F5344CB8AC3E}">
        <p14:creationId xmlns:p14="http://schemas.microsoft.com/office/powerpoint/2010/main" val="67335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66</a:t>
            </a:fld>
            <a:endParaRPr lang="en-US" altLang="en-US"/>
          </a:p>
        </p:txBody>
      </p:sp>
    </p:spTree>
    <p:extLst>
      <p:ext uri="{BB962C8B-B14F-4D97-AF65-F5344CB8AC3E}">
        <p14:creationId xmlns:p14="http://schemas.microsoft.com/office/powerpoint/2010/main" val="80271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Could be co-workers, friends, classmates, former employees/students</a:t>
            </a:r>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10</a:t>
            </a:fld>
            <a:endParaRPr lang="en-US" altLang="en-US"/>
          </a:p>
        </p:txBody>
      </p:sp>
    </p:spTree>
    <p:extLst>
      <p:ext uri="{BB962C8B-B14F-4D97-AF65-F5344CB8AC3E}">
        <p14:creationId xmlns:p14="http://schemas.microsoft.com/office/powerpoint/2010/main" val="2318156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67</a:t>
            </a:fld>
            <a:endParaRPr lang="en-US" altLang="en-US"/>
          </a:p>
        </p:txBody>
      </p:sp>
    </p:spTree>
    <p:extLst>
      <p:ext uri="{BB962C8B-B14F-4D97-AF65-F5344CB8AC3E}">
        <p14:creationId xmlns:p14="http://schemas.microsoft.com/office/powerpoint/2010/main" val="1352231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68</a:t>
            </a:fld>
            <a:endParaRPr lang="en-US" altLang="en-US"/>
          </a:p>
        </p:txBody>
      </p:sp>
    </p:spTree>
    <p:extLst>
      <p:ext uri="{BB962C8B-B14F-4D97-AF65-F5344CB8AC3E}">
        <p14:creationId xmlns:p14="http://schemas.microsoft.com/office/powerpoint/2010/main" val="1530755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72</a:t>
            </a:fld>
            <a:endParaRPr lang="en-US" altLang="en-US"/>
          </a:p>
        </p:txBody>
      </p:sp>
    </p:spTree>
    <p:extLst>
      <p:ext uri="{BB962C8B-B14F-4D97-AF65-F5344CB8AC3E}">
        <p14:creationId xmlns:p14="http://schemas.microsoft.com/office/powerpoint/2010/main" val="1714341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73</a:t>
            </a:fld>
            <a:endParaRPr lang="en-US" altLang="en-US"/>
          </a:p>
        </p:txBody>
      </p:sp>
    </p:spTree>
    <p:extLst>
      <p:ext uri="{BB962C8B-B14F-4D97-AF65-F5344CB8AC3E}">
        <p14:creationId xmlns:p14="http://schemas.microsoft.com/office/powerpoint/2010/main" val="4175356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75</a:t>
            </a:fld>
            <a:endParaRPr lang="en-US" altLang="en-US"/>
          </a:p>
        </p:txBody>
      </p:sp>
    </p:spTree>
    <p:extLst>
      <p:ext uri="{BB962C8B-B14F-4D97-AF65-F5344CB8AC3E}">
        <p14:creationId xmlns:p14="http://schemas.microsoft.com/office/powerpoint/2010/main" val="741801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76</a:t>
            </a:fld>
            <a:endParaRPr lang="en-US" altLang="en-US"/>
          </a:p>
        </p:txBody>
      </p:sp>
    </p:spTree>
    <p:extLst>
      <p:ext uri="{BB962C8B-B14F-4D97-AF65-F5344CB8AC3E}">
        <p14:creationId xmlns:p14="http://schemas.microsoft.com/office/powerpoint/2010/main" val="3736052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Chronologies are extremely useful in investigations.</a:t>
            </a:r>
          </a:p>
          <a:p>
            <a:r>
              <a:rPr lang="en-US" sz="1200" dirty="0"/>
              <a:t>Excellent way to distill information, identify critical evidence, and inconsistencies in testimony.</a:t>
            </a:r>
          </a:p>
          <a:p>
            <a:r>
              <a:rPr lang="en-US" sz="1200" dirty="0"/>
              <a:t>Also helpful in avoiding bias by presenting all information on equal footing.</a:t>
            </a:r>
          </a:p>
          <a:p>
            <a:r>
              <a:rPr lang="en-US" sz="1200" dirty="0"/>
              <a:t>Helps in drafting report, as the story is in the chronology.</a:t>
            </a:r>
          </a:p>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11</a:t>
            </a:fld>
            <a:endParaRPr lang="en-US" altLang="en-US"/>
          </a:p>
        </p:txBody>
      </p:sp>
    </p:spTree>
    <p:extLst>
      <p:ext uri="{BB962C8B-B14F-4D97-AF65-F5344CB8AC3E}">
        <p14:creationId xmlns:p14="http://schemas.microsoft.com/office/powerpoint/2010/main" val="3862341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14</a:t>
            </a:fld>
            <a:endParaRPr lang="en-US" altLang="en-US"/>
          </a:p>
        </p:txBody>
      </p:sp>
    </p:spTree>
    <p:extLst>
      <p:ext uri="{BB962C8B-B14F-4D97-AF65-F5344CB8AC3E}">
        <p14:creationId xmlns:p14="http://schemas.microsoft.com/office/powerpoint/2010/main" val="365533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15</a:t>
            </a:fld>
            <a:endParaRPr lang="en-US" altLang="en-US"/>
          </a:p>
        </p:txBody>
      </p:sp>
    </p:spTree>
    <p:extLst>
      <p:ext uri="{BB962C8B-B14F-4D97-AF65-F5344CB8AC3E}">
        <p14:creationId xmlns:p14="http://schemas.microsoft.com/office/powerpoint/2010/main" val="311275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18</a:t>
            </a:fld>
            <a:endParaRPr lang="en-US" altLang="en-US"/>
          </a:p>
        </p:txBody>
      </p:sp>
    </p:spTree>
    <p:extLst>
      <p:ext uri="{BB962C8B-B14F-4D97-AF65-F5344CB8AC3E}">
        <p14:creationId xmlns:p14="http://schemas.microsoft.com/office/powerpoint/2010/main" val="332082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9B518B-8C68-684A-AF44-52385A7C8D03}" type="slidenum">
              <a:rPr lang="en-US" altLang="en-US" smtClean="0"/>
              <a:pPr>
                <a:defRPr/>
              </a:pPr>
              <a:t>20</a:t>
            </a:fld>
            <a:endParaRPr lang="en-US" altLang="en-US"/>
          </a:p>
        </p:txBody>
      </p:sp>
    </p:spTree>
    <p:extLst>
      <p:ext uri="{BB962C8B-B14F-4D97-AF65-F5344CB8AC3E}">
        <p14:creationId xmlns:p14="http://schemas.microsoft.com/office/powerpoint/2010/main" val="203663372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5E6009-BD9B-2842-A4AE-AFD5C4D967FA}"/>
              </a:ext>
            </a:extLst>
          </p:cNvPr>
          <p:cNvSpPr/>
          <p:nvPr userDrawn="1"/>
        </p:nvSpPr>
        <p:spPr>
          <a:xfrm rot="10800000">
            <a:off x="0" y="4435078"/>
            <a:ext cx="9144000" cy="708422"/>
          </a:xfrm>
          <a:prstGeom prst="rect">
            <a:avLst/>
          </a:prstGeom>
          <a:gradFill>
            <a:gsLst>
              <a:gs pos="0">
                <a:srgbClr val="8F847A">
                  <a:alpha val="24000"/>
                </a:srgbClr>
              </a:gs>
              <a:gs pos="100000">
                <a:srgbClr val="8F847A">
                  <a:alpha val="24000"/>
                </a:srgbClr>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856F110-49BF-3C4D-BBF3-38278E897FF2}"/>
              </a:ext>
            </a:extLst>
          </p:cNvPr>
          <p:cNvSpPr/>
          <p:nvPr userDrawn="1"/>
        </p:nvSpPr>
        <p:spPr>
          <a:xfrm>
            <a:off x="0" y="385763"/>
            <a:ext cx="9144000" cy="838200"/>
          </a:xfrm>
          <a:prstGeom prst="rect">
            <a:avLst/>
          </a:prstGeom>
          <a:solidFill>
            <a:srgbClr val="363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9" descr="TSUS_Right_Reverse-01 2.png">
            <a:extLst>
              <a:ext uri="{FF2B5EF4-FFF2-40B4-BE49-F238E27FC236}">
                <a16:creationId xmlns:a16="http://schemas.microsoft.com/office/drawing/2014/main" id="{4AF87C6B-C448-8849-B8EA-C587433C13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80159" y="452438"/>
            <a:ext cx="171776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amar-IT.8002.png">
            <a:extLst>
              <a:ext uri="{FF2B5EF4-FFF2-40B4-BE49-F238E27FC236}">
                <a16:creationId xmlns:a16="http://schemas.microsoft.com/office/drawing/2014/main" id="{9F2F576A-A4B5-D442-98A8-CC518790D9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48566" y="4605337"/>
            <a:ext cx="301384"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Lamar-State-College-Orange.8002.png">
            <a:extLst>
              <a:ext uri="{FF2B5EF4-FFF2-40B4-BE49-F238E27FC236}">
                <a16:creationId xmlns:a16="http://schemas.microsoft.com/office/drawing/2014/main" id="{D4B6EA09-6CDB-3243-B518-D999BBA7C59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11238" y="4543428"/>
            <a:ext cx="583324"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Lamar-VERT.8002.png">
            <a:extLst>
              <a:ext uri="{FF2B5EF4-FFF2-40B4-BE49-F238E27FC236}">
                <a16:creationId xmlns:a16="http://schemas.microsoft.com/office/drawing/2014/main" id="{FF43C3B0-A9C7-4C47-B184-3C5DF1AB5C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2514" y="4576765"/>
            <a:ext cx="498256" cy="4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Sam-Houston-8002.png">
            <a:extLst>
              <a:ext uri="{FF2B5EF4-FFF2-40B4-BE49-F238E27FC236}">
                <a16:creationId xmlns:a16="http://schemas.microsoft.com/office/drawing/2014/main" id="{FBEB0FBC-6668-C948-9F75-1267C3CC70D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75361" y="4600576"/>
            <a:ext cx="991651" cy="40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4289D7EF-43F8-014E-904C-BCCB138D778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82821" y="4599385"/>
            <a:ext cx="522561"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9F32AE04-CECB-914F-92E0-1EAB396C7BE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85909" y="4637487"/>
            <a:ext cx="382807"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a:extLst>
              <a:ext uri="{FF2B5EF4-FFF2-40B4-BE49-F238E27FC236}">
                <a16:creationId xmlns:a16="http://schemas.microsoft.com/office/drawing/2014/main" id="{3360EB26-7372-164A-9FB5-74BBC1AA212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968855" y="4661297"/>
            <a:ext cx="724294" cy="28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25088" y="1524000"/>
            <a:ext cx="6788612" cy="1123950"/>
          </a:xfrm>
        </p:spPr>
        <p:txBody>
          <a:bodyPr anchor="t"/>
          <a:lstStyle>
            <a:lvl1pPr algn="l">
              <a:lnSpc>
                <a:spcPts val="2850"/>
              </a:lnSpc>
              <a:defRPr b="0" i="0">
                <a:solidFill>
                  <a:srgbClr val="36333C"/>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212309" y="2400008"/>
            <a:ext cx="4787900" cy="1081385"/>
          </a:xfrm>
        </p:spPr>
        <p:txBody>
          <a:bodyPr>
            <a:normAutofit/>
          </a:bodyPr>
          <a:lstStyle>
            <a:lvl1pPr marL="0" indent="0" algn="l">
              <a:buNone/>
              <a:defRPr sz="1200" b="0" i="0">
                <a:solidFill>
                  <a:srgbClr val="36333C"/>
                </a:solidFill>
                <a:latin typeface="Georgia"/>
                <a:cs typeface="Georgia"/>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9582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710B6-4FFF-124A-BCF4-E51AC4E59F59}"/>
              </a:ext>
            </a:extLst>
          </p:cNvPr>
          <p:cNvSpPr/>
          <p:nvPr userDrawn="1"/>
        </p:nvSpPr>
        <p:spPr>
          <a:xfrm>
            <a:off x="6" y="-8467"/>
            <a:ext cx="1058863" cy="5151967"/>
          </a:xfrm>
          <a:prstGeom prst="rect">
            <a:avLst/>
          </a:prstGeom>
          <a:gradFill flip="none" rotWithShape="1">
            <a:gsLst>
              <a:gs pos="0">
                <a:srgbClr val="8E857B">
                  <a:alpha val="24000"/>
                </a:srgbClr>
              </a:gs>
              <a:gs pos="100000">
                <a:srgbClr val="8E857B">
                  <a:alpha val="60000"/>
                </a:srgb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2" name="Rectangle 11">
            <a:extLst>
              <a:ext uri="{FF2B5EF4-FFF2-40B4-BE49-F238E27FC236}">
                <a16:creationId xmlns:a16="http://schemas.microsoft.com/office/drawing/2014/main" id="{754699FB-C8A4-BC4D-B24C-7097FE7AF8DA}"/>
              </a:ext>
            </a:extLst>
          </p:cNvPr>
          <p:cNvSpPr/>
          <p:nvPr userDrawn="1"/>
        </p:nvSpPr>
        <p:spPr>
          <a:xfrm>
            <a:off x="0" y="291575"/>
            <a:ext cx="9144000" cy="993775"/>
          </a:xfrm>
          <a:prstGeom prst="rect">
            <a:avLst/>
          </a:prstGeom>
          <a:solidFill>
            <a:srgbClr val="363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Slide Number Placeholder 5">
            <a:extLst>
              <a:ext uri="{FF2B5EF4-FFF2-40B4-BE49-F238E27FC236}">
                <a16:creationId xmlns:a16="http://schemas.microsoft.com/office/drawing/2014/main" id="{3FA4ECA3-38A2-A44B-973C-B9531FD1CE59}"/>
              </a:ext>
            </a:extLst>
          </p:cNvPr>
          <p:cNvSpPr txBox="1">
            <a:spLocks/>
          </p:cNvSpPr>
          <p:nvPr userDrawn="1"/>
        </p:nvSpPr>
        <p:spPr>
          <a:xfrm>
            <a:off x="1155707" y="4869657"/>
            <a:ext cx="1457325" cy="273844"/>
          </a:xfrm>
          <a:prstGeom prst="rect">
            <a:avLst/>
          </a:prstGeom>
        </p:spPr>
        <p:txBody>
          <a:bodyPr anchor="ctr"/>
          <a:lstStyle>
            <a:lvl1pPr algn="ctr">
              <a:defRPr>
                <a:solidFill>
                  <a:schemeClr val="bg1"/>
                </a:solidFill>
              </a:defRPr>
            </a:lvl1pPr>
          </a:lstStyle>
          <a:p>
            <a:pPr eaLnBrk="1" hangingPunct="1">
              <a:defRPr/>
            </a:pPr>
            <a:r>
              <a:rPr lang="en-US" sz="750">
                <a:latin typeface="Arial" pitchFamily="-109" charset="0"/>
                <a:ea typeface="Arial" pitchFamily="-109" charset="0"/>
                <a:cs typeface="Arial" pitchFamily="-109" charset="0"/>
              </a:rPr>
              <a:t>05/18/13</a:t>
            </a:r>
          </a:p>
        </p:txBody>
      </p:sp>
      <p:sp>
        <p:nvSpPr>
          <p:cNvPr id="3" name="Content Placeholder 2"/>
          <p:cNvSpPr>
            <a:spLocks noGrp="1"/>
          </p:cNvSpPr>
          <p:nvPr>
            <p:ph idx="1"/>
          </p:nvPr>
        </p:nvSpPr>
        <p:spPr>
          <a:xfrm>
            <a:off x="1202671" y="1466409"/>
            <a:ext cx="7797526" cy="3483339"/>
          </a:xfrm>
        </p:spPr>
        <p:txBody>
          <a:bodyPr/>
          <a:lstStyle>
            <a:lvl1pPr>
              <a:defRPr sz="1875" b="0" i="0">
                <a:latin typeface="Arial" panose="020B0604020202020204" pitchFamily="34" charset="0"/>
                <a:cs typeface="Arial" panose="020B0604020202020204" pitchFamily="34" charset="0"/>
              </a:defRPr>
            </a:lvl1pPr>
            <a:lvl2pPr>
              <a:defRPr sz="1725" b="0" i="0">
                <a:latin typeface="Arial" panose="020B0604020202020204" pitchFamily="34" charset="0"/>
                <a:cs typeface="Arial" panose="020B0604020202020204" pitchFamily="34" charset="0"/>
              </a:defRPr>
            </a:lvl2pPr>
            <a:lvl3pPr>
              <a:defRPr sz="150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200"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155974" y="491601"/>
            <a:ext cx="7797526" cy="607000"/>
          </a:xfrm>
        </p:spPr>
        <p:txBody>
          <a:bodyPr>
            <a:normAutofit/>
          </a:bodyPr>
          <a:lstStyle>
            <a:lvl1pPr algn="l">
              <a:defRPr sz="2250" b="0" i="0">
                <a:solidFill>
                  <a:schemeClr val="bg1"/>
                </a:solidFill>
                <a:latin typeface="Arial"/>
                <a:cs typeface="Arial"/>
              </a:defRPr>
            </a:lvl1pPr>
          </a:lstStyle>
          <a:p>
            <a:r>
              <a:rPr lang="en-US"/>
              <a:t>Click to edit Master title style</a:t>
            </a:r>
          </a:p>
        </p:txBody>
      </p:sp>
      <p:sp>
        <p:nvSpPr>
          <p:cNvPr id="9" name="Slide Number Placeholder 21">
            <a:extLst>
              <a:ext uri="{FF2B5EF4-FFF2-40B4-BE49-F238E27FC236}">
                <a16:creationId xmlns:a16="http://schemas.microsoft.com/office/drawing/2014/main" id="{B64C0138-7569-E943-A66B-76B14F9AD3CD}"/>
              </a:ext>
            </a:extLst>
          </p:cNvPr>
          <p:cNvSpPr>
            <a:spLocks noGrp="1"/>
          </p:cNvSpPr>
          <p:nvPr>
            <p:ph type="sldNum" sz="quarter" idx="10"/>
          </p:nvPr>
        </p:nvSpPr>
        <p:spPr/>
        <p:txBody>
          <a:bodyPr/>
          <a:lstStyle>
            <a:lvl1pPr>
              <a:defRPr/>
            </a:lvl1pPr>
          </a:lstStyle>
          <a:p>
            <a:pPr>
              <a:defRPr/>
            </a:pPr>
            <a:fld id="{AE3D6155-E562-314F-801A-7FCA5FAB79F5}" type="slidenum">
              <a:rPr lang="en-US" altLang="en-US"/>
              <a:pPr>
                <a:defRPr/>
              </a:pPr>
              <a:t>‹#›</a:t>
            </a:fld>
            <a:endParaRPr lang="en-US" altLang="en-US"/>
          </a:p>
        </p:txBody>
      </p:sp>
      <p:sp>
        <p:nvSpPr>
          <p:cNvPr id="10" name="Footer Placeholder 22">
            <a:extLst>
              <a:ext uri="{FF2B5EF4-FFF2-40B4-BE49-F238E27FC236}">
                <a16:creationId xmlns:a16="http://schemas.microsoft.com/office/drawing/2014/main" id="{F6F079E6-84E1-AD46-9425-C816C3E2D821}"/>
              </a:ext>
            </a:extLst>
          </p:cNvPr>
          <p:cNvSpPr>
            <a:spLocks noGrp="1"/>
          </p:cNvSpPr>
          <p:nvPr>
            <p:ph type="ftr" sz="quarter" idx="11"/>
          </p:nvPr>
        </p:nvSpPr>
        <p:spPr/>
        <p:txBody>
          <a:bodyPr/>
          <a:lstStyle>
            <a:lvl1pPr>
              <a:defRPr/>
            </a:lvl1pPr>
          </a:lstStyle>
          <a:p>
            <a:pPr>
              <a:defRPr/>
            </a:pPr>
            <a:endParaRPr lang="en-US"/>
          </a:p>
        </p:txBody>
      </p:sp>
      <p:pic>
        <p:nvPicPr>
          <p:cNvPr id="13" name="Picture 8" descr="TSUS_TSTAR_Pewter-01.png">
            <a:extLst>
              <a:ext uri="{FF2B5EF4-FFF2-40B4-BE49-F238E27FC236}">
                <a16:creationId xmlns:a16="http://schemas.microsoft.com/office/drawing/2014/main" id="{B64F1B6E-5783-7D43-8338-7FDB5F46ED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181" y="491601"/>
            <a:ext cx="5508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TSUS_Right_Reverse-01 2.png">
            <a:extLst>
              <a:ext uri="{FF2B5EF4-FFF2-40B4-BE49-F238E27FC236}">
                <a16:creationId xmlns:a16="http://schemas.microsoft.com/office/drawing/2014/main" id="{D1CCC8ED-F78F-2D47-ADB9-B0A033DA79CD}"/>
              </a:ext>
            </a:extLst>
          </p:cNvPr>
          <p:cNvPicPr>
            <a:picLocks noChangeAspect="1"/>
          </p:cNvPicPr>
          <p:nvPr userDrawn="1"/>
        </p:nvPicPr>
        <p:blipFill>
          <a:blip r:embed="rId3">
            <a:extLst>
              <a:ext uri="{28A0092B-C50C-407E-A947-70E740481C1C}">
                <a14:useLocalDpi xmlns:a14="http://schemas.microsoft.com/office/drawing/2010/main" val="0"/>
              </a:ext>
            </a:extLst>
          </a:blip>
          <a:srcRect r="64621"/>
          <a:stretch>
            <a:fillRect/>
          </a:stretch>
        </p:blipFill>
        <p:spPr bwMode="auto">
          <a:xfrm>
            <a:off x="254000" y="475724"/>
            <a:ext cx="55403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86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1155974" y="262188"/>
            <a:ext cx="7530826" cy="607000"/>
          </a:xfrm>
        </p:spPr>
        <p:txBody>
          <a:bodyPr>
            <a:normAutofit/>
          </a:bodyPr>
          <a:lstStyle>
            <a:lvl1pPr algn="l">
              <a:defRPr sz="2250" b="0" i="0">
                <a:solidFill>
                  <a:schemeClr val="bg1"/>
                </a:solidFill>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55974" y="1200151"/>
            <a:ext cx="3749040" cy="3394472"/>
          </a:xfrm>
        </p:spPr>
        <p:txBody>
          <a:bodyPr/>
          <a:lstStyle>
            <a:lvl1pPr>
              <a:defRPr sz="1650" b="0" i="0">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04460" y="1200151"/>
            <a:ext cx="3749040" cy="3394472"/>
          </a:xfrm>
        </p:spPr>
        <p:txBody>
          <a:bodyPr/>
          <a:lstStyle>
            <a:lvl1pPr>
              <a:defRPr sz="1650" b="0" i="0">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2">
            <a:extLst>
              <a:ext uri="{FF2B5EF4-FFF2-40B4-BE49-F238E27FC236}">
                <a16:creationId xmlns:a16="http://schemas.microsoft.com/office/drawing/2014/main" id="{4AC998FE-E354-9544-AC15-237BE9A46CC5}"/>
              </a:ext>
            </a:extLst>
          </p:cNvPr>
          <p:cNvSpPr>
            <a:spLocks noGrp="1"/>
          </p:cNvSpPr>
          <p:nvPr>
            <p:ph type="sldNum" sz="quarter" idx="10"/>
          </p:nvPr>
        </p:nvSpPr>
        <p:spPr/>
        <p:txBody>
          <a:bodyPr/>
          <a:lstStyle>
            <a:lvl1pPr>
              <a:defRPr/>
            </a:lvl1pPr>
          </a:lstStyle>
          <a:p>
            <a:pPr>
              <a:defRPr/>
            </a:pPr>
            <a:fld id="{F65F0A36-9F4E-084C-B093-9ECD56893FF3}" type="slidenum">
              <a:rPr lang="en-US" altLang="en-US"/>
              <a:pPr>
                <a:defRPr/>
              </a:pPr>
              <a:t>‹#›</a:t>
            </a:fld>
            <a:endParaRPr lang="en-US" altLang="en-US"/>
          </a:p>
        </p:txBody>
      </p:sp>
      <p:sp>
        <p:nvSpPr>
          <p:cNvPr id="9" name="Footer Placeholder 23">
            <a:extLst>
              <a:ext uri="{FF2B5EF4-FFF2-40B4-BE49-F238E27FC236}">
                <a16:creationId xmlns:a16="http://schemas.microsoft.com/office/drawing/2014/main" id="{8EFC10CB-0C8F-5844-8C11-25616715A5CA}"/>
              </a:ext>
            </a:extLst>
          </p:cNvPr>
          <p:cNvSpPr>
            <a:spLocks noGrp="1"/>
          </p:cNvSpPr>
          <p:nvPr>
            <p:ph type="ftr" sz="quarter" idx="11"/>
          </p:nvPr>
        </p:nvSpPr>
        <p:spPr/>
        <p:txBody>
          <a:bodyPr/>
          <a:lstStyle>
            <a:lvl1pPr>
              <a:defRPr/>
            </a:lvl1pPr>
          </a:lstStyle>
          <a:p>
            <a:pPr>
              <a:defRPr/>
            </a:pPr>
            <a:endParaRPr lang="en-US"/>
          </a:p>
        </p:txBody>
      </p:sp>
      <p:sp>
        <p:nvSpPr>
          <p:cNvPr id="10" name="Rectangle 9">
            <a:extLst>
              <a:ext uri="{FF2B5EF4-FFF2-40B4-BE49-F238E27FC236}">
                <a16:creationId xmlns:a16="http://schemas.microsoft.com/office/drawing/2014/main" id="{4B3D4AFD-E16B-534E-9203-CC09ED607028}"/>
              </a:ext>
            </a:extLst>
          </p:cNvPr>
          <p:cNvSpPr/>
          <p:nvPr userDrawn="1"/>
        </p:nvSpPr>
        <p:spPr>
          <a:xfrm>
            <a:off x="6" y="-8467"/>
            <a:ext cx="1058863" cy="5151967"/>
          </a:xfrm>
          <a:prstGeom prst="rect">
            <a:avLst/>
          </a:prstGeom>
          <a:gradFill flip="none" rotWithShape="1">
            <a:gsLst>
              <a:gs pos="0">
                <a:srgbClr val="8E857B">
                  <a:alpha val="24000"/>
                </a:srgbClr>
              </a:gs>
              <a:gs pos="100000">
                <a:srgbClr val="8E857B">
                  <a:alpha val="60000"/>
                </a:srgb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5B2F0337-BBF1-334D-983B-0F78E7A712FF}"/>
              </a:ext>
            </a:extLst>
          </p:cNvPr>
          <p:cNvSpPr/>
          <p:nvPr userDrawn="1"/>
        </p:nvSpPr>
        <p:spPr>
          <a:xfrm>
            <a:off x="0" y="291575"/>
            <a:ext cx="9144000" cy="993775"/>
          </a:xfrm>
          <a:prstGeom prst="rect">
            <a:avLst/>
          </a:prstGeom>
          <a:solidFill>
            <a:srgbClr val="363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2" name="Picture 9" descr="TSUS_Right_Reverse-01 2.png">
            <a:extLst>
              <a:ext uri="{FF2B5EF4-FFF2-40B4-BE49-F238E27FC236}">
                <a16:creationId xmlns:a16="http://schemas.microsoft.com/office/drawing/2014/main" id="{3F876B99-59EF-7E41-ABB4-47B899A06304}"/>
              </a:ext>
            </a:extLst>
          </p:cNvPr>
          <p:cNvPicPr>
            <a:picLocks noChangeAspect="1"/>
          </p:cNvPicPr>
          <p:nvPr userDrawn="1"/>
        </p:nvPicPr>
        <p:blipFill>
          <a:blip r:embed="rId2">
            <a:extLst>
              <a:ext uri="{28A0092B-C50C-407E-A947-70E740481C1C}">
                <a14:useLocalDpi xmlns:a14="http://schemas.microsoft.com/office/drawing/2010/main" val="0"/>
              </a:ext>
            </a:extLst>
          </a:blip>
          <a:srcRect r="64621"/>
          <a:stretch>
            <a:fillRect/>
          </a:stretch>
        </p:blipFill>
        <p:spPr bwMode="auto">
          <a:xfrm>
            <a:off x="254000" y="475724"/>
            <a:ext cx="55403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61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8BA0A7-5DFB-D145-BD12-EBF6CDDFD803}"/>
              </a:ext>
            </a:extLst>
          </p:cNvPr>
          <p:cNvSpPr/>
          <p:nvPr userDrawn="1"/>
        </p:nvSpPr>
        <p:spPr>
          <a:xfrm>
            <a:off x="0" y="1489348"/>
            <a:ext cx="9144000" cy="993775"/>
          </a:xfrm>
          <a:prstGeom prst="rect">
            <a:avLst/>
          </a:prstGeom>
          <a:solidFill>
            <a:srgbClr val="363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8" name="Picture 9" descr="TSUS_Right_Reverse-01 2.png">
            <a:extLst>
              <a:ext uri="{FF2B5EF4-FFF2-40B4-BE49-F238E27FC236}">
                <a16:creationId xmlns:a16="http://schemas.microsoft.com/office/drawing/2014/main" id="{3A54C861-FA52-7F43-AEB1-757846C60376}"/>
              </a:ext>
            </a:extLst>
          </p:cNvPr>
          <p:cNvPicPr>
            <a:picLocks noChangeAspect="1"/>
          </p:cNvPicPr>
          <p:nvPr userDrawn="1"/>
        </p:nvPicPr>
        <p:blipFill>
          <a:blip r:embed="rId2">
            <a:extLst>
              <a:ext uri="{28A0092B-C50C-407E-A947-70E740481C1C}">
                <a14:useLocalDpi xmlns:a14="http://schemas.microsoft.com/office/drawing/2010/main" val="0"/>
              </a:ext>
            </a:extLst>
          </a:blip>
          <a:srcRect r="64621"/>
          <a:stretch>
            <a:fillRect/>
          </a:stretch>
        </p:blipFill>
        <p:spPr bwMode="auto">
          <a:xfrm>
            <a:off x="254000" y="1673497"/>
            <a:ext cx="55403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6000" y="1593851"/>
            <a:ext cx="7670800" cy="963613"/>
          </a:xfrm>
        </p:spPr>
        <p:txBody>
          <a:bodyPr anchor="t">
            <a:normAutofit/>
          </a:bodyPr>
          <a:lstStyle>
            <a:lvl1pPr algn="ctr">
              <a:defRPr sz="3000" b="0" i="0">
                <a:solidFill>
                  <a:srgbClr val="FFFFFF"/>
                </a:solidFill>
                <a:latin typeface="Arial"/>
                <a:cs typeface="Arial"/>
              </a:defRPr>
            </a:lvl1pPr>
          </a:lstStyle>
          <a:p>
            <a:r>
              <a:rPr lang="en-US" dirty="0"/>
              <a:t>Click to edit Master title style</a:t>
            </a:r>
          </a:p>
        </p:txBody>
      </p:sp>
      <p:sp>
        <p:nvSpPr>
          <p:cNvPr id="13" name="Content Placeholder 12"/>
          <p:cNvSpPr>
            <a:spLocks noGrp="1"/>
          </p:cNvSpPr>
          <p:nvPr>
            <p:ph sz="quarter" idx="10"/>
          </p:nvPr>
        </p:nvSpPr>
        <p:spPr>
          <a:xfrm>
            <a:off x="1016000" y="2742011"/>
            <a:ext cx="7670800" cy="896541"/>
          </a:xfrm>
        </p:spPr>
        <p:txBody>
          <a:bodyPr/>
          <a:lstStyle>
            <a:lvl1pPr algn="ctr">
              <a:buFontTx/>
              <a:buNone/>
              <a:defRPr sz="1350"/>
            </a:lvl1pPr>
          </a:lstStyle>
          <a:p>
            <a:pPr lvl="0"/>
            <a:r>
              <a:rPr lang="en-US"/>
              <a:t>Click to edit Master text styles</a:t>
            </a:r>
          </a:p>
        </p:txBody>
      </p:sp>
    </p:spTree>
    <p:extLst>
      <p:ext uri="{BB962C8B-B14F-4D97-AF65-F5344CB8AC3E}">
        <p14:creationId xmlns:p14="http://schemas.microsoft.com/office/powerpoint/2010/main" val="3050126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8" descr="TSUS_TSTAR_Pewter-01.png">
            <a:extLst>
              <a:ext uri="{FF2B5EF4-FFF2-40B4-BE49-F238E27FC236}">
                <a16:creationId xmlns:a16="http://schemas.microsoft.com/office/drawing/2014/main" id="{8D8EDF98-FC86-9047-B4D4-5C3FEA4DE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26" y="4305302"/>
            <a:ext cx="691877" cy="752475"/>
          </a:xfrm>
          <a:prstGeom prst="rect">
            <a:avLst/>
          </a:prstGeom>
          <a:noFill/>
          <a:ln>
            <a:noFill/>
          </a:ln>
          <a:extLst>
            <a:ext uri="{909E8E84-426E-40DD-AFC4-6F175D3DCCD1}">
              <a14:hiddenFill xmlns:a14="http://schemas.microsoft.com/office/drawing/2010/main">
                <a:solidFill>
                  <a:srgbClr val="FFFFFF">
                    <a:alpha val="3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57200" y="1619250"/>
            <a:ext cx="8229600" cy="1028700"/>
          </a:xfrm>
        </p:spPr>
        <p:txBody>
          <a:bodyPr anchor="t"/>
          <a:lstStyle>
            <a:lvl1pPr algn="ctr">
              <a:defRPr>
                <a:solidFill>
                  <a:srgbClr val="36333C"/>
                </a:solidFill>
              </a:defRPr>
            </a:lvl1pPr>
          </a:lstStyle>
          <a:p>
            <a:r>
              <a:rPr lang="en-US"/>
              <a:t>Click to edit Master title style</a:t>
            </a:r>
          </a:p>
        </p:txBody>
      </p:sp>
      <p:sp>
        <p:nvSpPr>
          <p:cNvPr id="15" name="Text Placeholder 14"/>
          <p:cNvSpPr>
            <a:spLocks noGrp="1"/>
          </p:cNvSpPr>
          <p:nvPr>
            <p:ph type="body" sz="quarter" idx="10"/>
          </p:nvPr>
        </p:nvSpPr>
        <p:spPr>
          <a:xfrm>
            <a:off x="457200" y="2476504"/>
            <a:ext cx="8229600" cy="851297"/>
          </a:xfrm>
        </p:spPr>
        <p:txBody>
          <a:bodyPr/>
          <a:lstStyle>
            <a:lvl1pPr algn="ctr">
              <a:buFontTx/>
              <a:buNone/>
              <a:defRPr sz="1350"/>
            </a:lvl1pPr>
          </a:lstStyle>
          <a:p>
            <a:pPr lvl="0"/>
            <a:r>
              <a:rPr lang="en-US"/>
              <a:t>Click to edit Master text styles</a:t>
            </a:r>
          </a:p>
        </p:txBody>
      </p:sp>
    </p:spTree>
    <p:extLst>
      <p:ext uri="{BB962C8B-B14F-4D97-AF65-F5344CB8AC3E}">
        <p14:creationId xmlns:p14="http://schemas.microsoft.com/office/powerpoint/2010/main" val="1479661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7595" y="4"/>
            <a:ext cx="6851299" cy="5143499"/>
          </a:xfrm>
          <a:solidFill>
            <a:schemeClr val="bg1"/>
          </a:solidFill>
        </p:spPr>
        <p:txBody>
          <a:bodyPr rtlCol="0">
            <a:normAutofit/>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11" name="Content Placeholder 10"/>
          <p:cNvSpPr>
            <a:spLocks noGrp="1"/>
          </p:cNvSpPr>
          <p:nvPr>
            <p:ph sz="quarter" idx="13"/>
          </p:nvPr>
        </p:nvSpPr>
        <p:spPr>
          <a:xfrm>
            <a:off x="239713" y="1090615"/>
            <a:ext cx="1822450" cy="3529013"/>
          </a:xfrm>
        </p:spPr>
        <p:txBody>
          <a:bodyPr/>
          <a:lstStyle>
            <a:lvl1pPr marL="0">
              <a:spcBef>
                <a:spcPts val="0"/>
              </a:spcBef>
              <a:buFont typeface="Arial"/>
              <a:buNone/>
              <a:defRPr sz="2100">
                <a:solidFill>
                  <a:srgbClr val="36333C"/>
                </a:solidFill>
              </a:defRPr>
            </a:lvl1pPr>
            <a:lvl2pPr>
              <a:buFont typeface="Arial"/>
              <a:buNone/>
              <a:defRPr sz="1200"/>
            </a:lvl2pPr>
            <a:lvl3pPr>
              <a:buFont typeface="Arial"/>
              <a:buNone/>
              <a:defRPr sz="1050"/>
            </a:lvl3pPr>
            <a:lvl4pPr>
              <a:defRPr sz="788"/>
            </a:lvl4pPr>
            <a:lvl5pPr>
              <a:defRPr sz="750"/>
            </a:lvl5pPr>
          </a:lstStyle>
          <a:p>
            <a:pPr lvl="0"/>
            <a:r>
              <a:rPr lang="en-US"/>
              <a:t>Click to edit Master text styles</a:t>
            </a:r>
          </a:p>
        </p:txBody>
      </p:sp>
      <p:grpSp>
        <p:nvGrpSpPr>
          <p:cNvPr id="10" name="Rectangle 5">
            <a:extLst>
              <a:ext uri="{FF2B5EF4-FFF2-40B4-BE49-F238E27FC236}">
                <a16:creationId xmlns:a16="http://schemas.microsoft.com/office/drawing/2014/main" id="{25C1B906-780F-F44E-9559-6ABC437F455F}"/>
              </a:ext>
            </a:extLst>
          </p:cNvPr>
          <p:cNvGrpSpPr>
            <a:grpSpLocks/>
          </p:cNvGrpSpPr>
          <p:nvPr userDrawn="1"/>
        </p:nvGrpSpPr>
        <p:grpSpPr bwMode="auto">
          <a:xfrm>
            <a:off x="0" y="0"/>
            <a:ext cx="2287594" cy="5143500"/>
            <a:chOff x="0" y="0"/>
            <a:chExt cx="1440" cy="4320"/>
          </a:xfrm>
        </p:grpSpPr>
        <p:pic>
          <p:nvPicPr>
            <p:cNvPr id="12" name="Rectangle 5">
              <a:extLst>
                <a:ext uri="{FF2B5EF4-FFF2-40B4-BE49-F238E27FC236}">
                  <a16:creationId xmlns:a16="http://schemas.microsoft.com/office/drawing/2014/main" id="{6D1F2966-59BE-1040-A106-97041938CF5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a:extLst>
                <a:ext uri="{FF2B5EF4-FFF2-40B4-BE49-F238E27FC236}">
                  <a16:creationId xmlns:a16="http://schemas.microsoft.com/office/drawing/2014/main" id="{44E258DD-7CC4-5440-813B-C906C3B84DB4}"/>
                </a:ext>
              </a:extLst>
            </p:cNvPr>
            <p:cNvSpPr txBox="1">
              <a:spLocks noChangeArrowheads="1"/>
            </p:cNvSpPr>
            <p:nvPr/>
          </p:nvSpPr>
          <p:spPr bwMode="auto">
            <a:xfrm>
              <a:off x="0" y="0"/>
              <a:ext cx="144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ヒラギノ角ゴ Pro W3" pitchFamily="-109" charset="-128"/>
                </a:defRPr>
              </a:lvl1pPr>
              <a:lvl2pPr marL="742950" indent="-285750">
                <a:defRPr>
                  <a:solidFill>
                    <a:schemeClr val="tx1"/>
                  </a:solidFill>
                  <a:latin typeface="Arial" panose="020B0604020202020204" pitchFamily="34" charset="0"/>
                  <a:ea typeface="ヒラギノ角ゴ Pro W3" pitchFamily="-109" charset="-128"/>
                </a:defRPr>
              </a:lvl2pPr>
              <a:lvl3pPr marL="1143000" indent="-228600">
                <a:defRPr>
                  <a:solidFill>
                    <a:schemeClr val="tx1"/>
                  </a:solidFill>
                  <a:latin typeface="Arial" panose="020B0604020202020204" pitchFamily="34" charset="0"/>
                  <a:ea typeface="ヒラギノ角ゴ Pro W3" pitchFamily="-109" charset="-128"/>
                </a:defRPr>
              </a:lvl3pPr>
              <a:lvl4pPr marL="1600200" indent="-228600">
                <a:defRPr>
                  <a:solidFill>
                    <a:schemeClr val="tx1"/>
                  </a:solidFill>
                  <a:latin typeface="Arial" panose="020B0604020202020204" pitchFamily="34" charset="0"/>
                  <a:ea typeface="ヒラギノ角ゴ Pro W3" pitchFamily="-109" charset="-128"/>
                </a:defRPr>
              </a:lvl4pPr>
              <a:lvl5pPr marL="2057400" indent="-228600">
                <a:defRPr>
                  <a:solidFill>
                    <a:schemeClr val="tx1"/>
                  </a:solidFill>
                  <a:latin typeface="Arial" panose="020B0604020202020204" pitchFamily="34" charset="0"/>
                  <a:ea typeface="ヒラギノ角ゴ Pro W3" pitchFamily="-109"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9pPr>
            </a:lstStyle>
            <a:p>
              <a:pPr algn="ctr" eaLnBrk="1" hangingPunct="1">
                <a:defRPr/>
              </a:pPr>
              <a:endParaRPr lang="en-US" altLang="en-US">
                <a:solidFill>
                  <a:srgbClr val="FFFFFF"/>
                </a:solidFill>
                <a:latin typeface="Calibri" panose="020F0502020204030204" pitchFamily="34" charset="0"/>
              </a:endParaRPr>
            </a:p>
          </p:txBody>
        </p:sp>
      </p:grpSp>
      <p:pic>
        <p:nvPicPr>
          <p:cNvPr id="14" name="Picture 7" descr="Tab art Pattern.30%8002-01.png">
            <a:extLst>
              <a:ext uri="{FF2B5EF4-FFF2-40B4-BE49-F238E27FC236}">
                <a16:creationId xmlns:a16="http://schemas.microsoft.com/office/drawing/2014/main" id="{A72D1411-93F3-4245-A13A-8EDD331149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5036"/>
          <a:stretch/>
        </p:blipFill>
        <p:spPr bwMode="auto">
          <a:xfrm>
            <a:off x="-1" y="-3"/>
            <a:ext cx="2291021" cy="5143500"/>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D6FAE98F-DA51-A24F-A7D4-3D2DA5D70294}"/>
              </a:ext>
            </a:extLst>
          </p:cNvPr>
          <p:cNvSpPr/>
          <p:nvPr userDrawn="1"/>
        </p:nvSpPr>
        <p:spPr>
          <a:xfrm>
            <a:off x="0" y="225032"/>
            <a:ext cx="2285758" cy="745331"/>
          </a:xfrm>
          <a:prstGeom prst="rect">
            <a:avLst/>
          </a:prstGeom>
          <a:solidFill>
            <a:srgbClr val="363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6" name="Picture 13" descr="TSUS_Right_Reverse-01 2.png">
            <a:extLst>
              <a:ext uri="{FF2B5EF4-FFF2-40B4-BE49-F238E27FC236}">
                <a16:creationId xmlns:a16="http://schemas.microsoft.com/office/drawing/2014/main" id="{257B7768-616E-D443-8DEC-CABD9A11E594}"/>
              </a:ext>
            </a:extLst>
          </p:cNvPr>
          <p:cNvPicPr>
            <a:picLocks noChangeAspect="1"/>
          </p:cNvPicPr>
          <p:nvPr userDrawn="1"/>
        </p:nvPicPr>
        <p:blipFill>
          <a:blip r:embed="rId4">
            <a:extLst>
              <a:ext uri="{28A0092B-C50C-407E-A947-70E740481C1C}">
                <a14:useLocalDpi xmlns:a14="http://schemas.microsoft.com/office/drawing/2010/main" val="0"/>
              </a:ext>
            </a:extLst>
          </a:blip>
          <a:srcRect l="-2" r="-1340"/>
          <a:stretch>
            <a:fillRect/>
          </a:stretch>
        </p:blipFill>
        <p:spPr bwMode="auto">
          <a:xfrm>
            <a:off x="572123" y="384575"/>
            <a:ext cx="1143349"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2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13" name="Rectangle 5">
            <a:extLst>
              <a:ext uri="{FF2B5EF4-FFF2-40B4-BE49-F238E27FC236}">
                <a16:creationId xmlns:a16="http://schemas.microsoft.com/office/drawing/2014/main" id="{86C8E4BD-E1DE-674D-96DE-89F270F019BC}"/>
              </a:ext>
            </a:extLst>
          </p:cNvPr>
          <p:cNvGrpSpPr>
            <a:grpSpLocks/>
          </p:cNvGrpSpPr>
          <p:nvPr userDrawn="1"/>
        </p:nvGrpSpPr>
        <p:grpSpPr bwMode="auto">
          <a:xfrm>
            <a:off x="0" y="0"/>
            <a:ext cx="2287594" cy="5143500"/>
            <a:chOff x="0" y="0"/>
            <a:chExt cx="1440" cy="4320"/>
          </a:xfrm>
        </p:grpSpPr>
        <p:pic>
          <p:nvPicPr>
            <p:cNvPr id="14" name="Rectangle 5">
              <a:extLst>
                <a:ext uri="{FF2B5EF4-FFF2-40B4-BE49-F238E27FC236}">
                  <a16:creationId xmlns:a16="http://schemas.microsoft.com/office/drawing/2014/main" id="{5F7C515A-DDAD-524F-8A74-49D52B02995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a:extLst>
                <a:ext uri="{FF2B5EF4-FFF2-40B4-BE49-F238E27FC236}">
                  <a16:creationId xmlns:a16="http://schemas.microsoft.com/office/drawing/2014/main" id="{306198FE-8D50-9545-983D-F5279CF21668}"/>
                </a:ext>
              </a:extLst>
            </p:cNvPr>
            <p:cNvSpPr txBox="1">
              <a:spLocks noChangeArrowheads="1"/>
            </p:cNvSpPr>
            <p:nvPr/>
          </p:nvSpPr>
          <p:spPr bwMode="auto">
            <a:xfrm>
              <a:off x="0" y="0"/>
              <a:ext cx="144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ヒラギノ角ゴ Pro W3" pitchFamily="-109" charset="-128"/>
                </a:defRPr>
              </a:lvl1pPr>
              <a:lvl2pPr marL="742950" indent="-285750">
                <a:defRPr>
                  <a:solidFill>
                    <a:schemeClr val="tx1"/>
                  </a:solidFill>
                  <a:latin typeface="Arial" panose="020B0604020202020204" pitchFamily="34" charset="0"/>
                  <a:ea typeface="ヒラギノ角ゴ Pro W3" pitchFamily="-109" charset="-128"/>
                </a:defRPr>
              </a:lvl2pPr>
              <a:lvl3pPr marL="1143000" indent="-228600">
                <a:defRPr>
                  <a:solidFill>
                    <a:schemeClr val="tx1"/>
                  </a:solidFill>
                  <a:latin typeface="Arial" panose="020B0604020202020204" pitchFamily="34" charset="0"/>
                  <a:ea typeface="ヒラギノ角ゴ Pro W3" pitchFamily="-109" charset="-128"/>
                </a:defRPr>
              </a:lvl3pPr>
              <a:lvl4pPr marL="1600200" indent="-228600">
                <a:defRPr>
                  <a:solidFill>
                    <a:schemeClr val="tx1"/>
                  </a:solidFill>
                  <a:latin typeface="Arial" panose="020B0604020202020204" pitchFamily="34" charset="0"/>
                  <a:ea typeface="ヒラギノ角ゴ Pro W3" pitchFamily="-109" charset="-128"/>
                </a:defRPr>
              </a:lvl4pPr>
              <a:lvl5pPr marL="2057400" indent="-228600">
                <a:defRPr>
                  <a:solidFill>
                    <a:schemeClr val="tx1"/>
                  </a:solidFill>
                  <a:latin typeface="Arial" panose="020B0604020202020204" pitchFamily="34" charset="0"/>
                  <a:ea typeface="ヒラギノ角ゴ Pro W3" pitchFamily="-109"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9pPr>
            </a:lstStyle>
            <a:p>
              <a:pPr algn="ctr" eaLnBrk="1" hangingPunct="1">
                <a:defRPr/>
              </a:pPr>
              <a:endParaRPr lang="en-US" altLang="en-US">
                <a:solidFill>
                  <a:srgbClr val="FFFFFF"/>
                </a:solidFill>
                <a:latin typeface="Calibri" panose="020F0502020204030204" pitchFamily="34" charset="0"/>
              </a:endParaRPr>
            </a:p>
          </p:txBody>
        </p:sp>
      </p:grpSp>
      <p:pic>
        <p:nvPicPr>
          <p:cNvPr id="17" name="Picture 7" descr="Tab art Pattern.30%8002-01.png">
            <a:extLst>
              <a:ext uri="{FF2B5EF4-FFF2-40B4-BE49-F238E27FC236}">
                <a16:creationId xmlns:a16="http://schemas.microsoft.com/office/drawing/2014/main" id="{168F75AB-424E-7540-A6D1-E6484EBE7A1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5036"/>
          <a:stretch/>
        </p:blipFill>
        <p:spPr bwMode="auto">
          <a:xfrm>
            <a:off x="-1" y="-3"/>
            <a:ext cx="2291021" cy="5143500"/>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50723A6A-98A3-6241-A11A-B84123C48B6F}"/>
              </a:ext>
            </a:extLst>
          </p:cNvPr>
          <p:cNvSpPr/>
          <p:nvPr userDrawn="1"/>
        </p:nvSpPr>
        <p:spPr>
          <a:xfrm>
            <a:off x="0" y="225032"/>
            <a:ext cx="2285758" cy="745331"/>
          </a:xfrm>
          <a:prstGeom prst="rect">
            <a:avLst/>
          </a:prstGeom>
          <a:solidFill>
            <a:srgbClr val="363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9" name="Picture 13" descr="TSUS_Right_Reverse-01 2.png">
            <a:extLst>
              <a:ext uri="{FF2B5EF4-FFF2-40B4-BE49-F238E27FC236}">
                <a16:creationId xmlns:a16="http://schemas.microsoft.com/office/drawing/2014/main" id="{0BEE267C-6EBF-2641-8FD2-96596F7064F3}"/>
              </a:ext>
            </a:extLst>
          </p:cNvPr>
          <p:cNvPicPr>
            <a:picLocks noChangeAspect="1"/>
          </p:cNvPicPr>
          <p:nvPr userDrawn="1"/>
        </p:nvPicPr>
        <p:blipFill>
          <a:blip r:embed="rId4">
            <a:extLst>
              <a:ext uri="{28A0092B-C50C-407E-A947-70E740481C1C}">
                <a14:useLocalDpi xmlns:a14="http://schemas.microsoft.com/office/drawing/2010/main" val="0"/>
              </a:ext>
            </a:extLst>
          </a:blip>
          <a:srcRect l="-2" r="-1340"/>
          <a:stretch>
            <a:fillRect/>
          </a:stretch>
        </p:blipFill>
        <p:spPr bwMode="auto">
          <a:xfrm>
            <a:off x="572123" y="384575"/>
            <a:ext cx="1143349"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hart Placeholder 9"/>
          <p:cNvSpPr>
            <a:spLocks noGrp="1"/>
          </p:cNvSpPr>
          <p:nvPr>
            <p:ph type="chart" sz="quarter" idx="13"/>
          </p:nvPr>
        </p:nvSpPr>
        <p:spPr>
          <a:xfrm>
            <a:off x="2287532" y="0"/>
            <a:ext cx="6856475" cy="5143500"/>
          </a:xfrm>
          <a:solidFill>
            <a:srgbClr val="FFFFFF"/>
          </a:solidFill>
        </p:spPr>
        <p:txBody>
          <a:bodyPr rtlCol="0">
            <a:normAutofit/>
          </a:bodyPr>
          <a:lstStyle/>
          <a:p>
            <a:pPr lvl="0"/>
            <a:endParaRPr lang="en-US" noProof="0"/>
          </a:p>
        </p:txBody>
      </p:sp>
      <p:sp>
        <p:nvSpPr>
          <p:cNvPr id="15" name="Content Placeholder 10">
            <a:extLst>
              <a:ext uri="{FF2B5EF4-FFF2-40B4-BE49-F238E27FC236}">
                <a16:creationId xmlns:a16="http://schemas.microsoft.com/office/drawing/2014/main" id="{4C216602-1004-D94C-88AB-2D2AD36EB24A}"/>
              </a:ext>
            </a:extLst>
          </p:cNvPr>
          <p:cNvSpPr>
            <a:spLocks noGrp="1"/>
          </p:cNvSpPr>
          <p:nvPr>
            <p:ph sz="quarter" idx="23"/>
          </p:nvPr>
        </p:nvSpPr>
        <p:spPr>
          <a:xfrm>
            <a:off x="239713" y="1090615"/>
            <a:ext cx="1822450" cy="3529013"/>
          </a:xfrm>
        </p:spPr>
        <p:txBody>
          <a:bodyPr/>
          <a:lstStyle>
            <a:lvl1pPr marL="0">
              <a:spcBef>
                <a:spcPts val="0"/>
              </a:spcBef>
              <a:buFont typeface="Arial"/>
              <a:buNone/>
              <a:defRPr sz="2100">
                <a:solidFill>
                  <a:srgbClr val="36333C"/>
                </a:solidFill>
              </a:defRPr>
            </a:lvl1pPr>
            <a:lvl2pPr>
              <a:buFont typeface="Arial"/>
              <a:buNone/>
              <a:defRPr sz="1200"/>
            </a:lvl2pPr>
            <a:lvl3pPr>
              <a:buFont typeface="Arial"/>
              <a:buNone/>
              <a:defRPr sz="1050"/>
            </a:lvl3pPr>
            <a:lvl4pPr>
              <a:defRPr sz="788"/>
            </a:lvl4pPr>
            <a:lvl5pPr>
              <a:defRPr sz="750"/>
            </a:lvl5pPr>
          </a:lstStyle>
          <a:p>
            <a:pPr lvl="0"/>
            <a:r>
              <a:rPr lang="en-US"/>
              <a:t>Click to edit Master text styles</a:t>
            </a:r>
          </a:p>
        </p:txBody>
      </p:sp>
      <p:sp>
        <p:nvSpPr>
          <p:cNvPr id="11" name="Slide Number Placeholder 25">
            <a:extLst>
              <a:ext uri="{FF2B5EF4-FFF2-40B4-BE49-F238E27FC236}">
                <a16:creationId xmlns:a16="http://schemas.microsoft.com/office/drawing/2014/main" id="{12DACF96-4902-AC44-A1CF-403C2258BD45}"/>
              </a:ext>
            </a:extLst>
          </p:cNvPr>
          <p:cNvSpPr>
            <a:spLocks noGrp="1"/>
          </p:cNvSpPr>
          <p:nvPr>
            <p:ph type="sldNum" sz="quarter" idx="24"/>
          </p:nvPr>
        </p:nvSpPr>
        <p:spPr/>
        <p:txBody>
          <a:bodyPr/>
          <a:lstStyle>
            <a:lvl1pPr>
              <a:defRPr/>
            </a:lvl1pPr>
          </a:lstStyle>
          <a:p>
            <a:pPr>
              <a:defRPr/>
            </a:pPr>
            <a:fld id="{C46A4F01-BFB9-ED4B-ADF4-1FD438C3D50F}" type="slidenum">
              <a:rPr lang="en-US" altLang="en-US"/>
              <a:pPr>
                <a:defRPr/>
              </a:pPr>
              <a:t>‹#›</a:t>
            </a:fld>
            <a:endParaRPr lang="en-US" altLang="en-US"/>
          </a:p>
        </p:txBody>
      </p:sp>
      <p:sp>
        <p:nvSpPr>
          <p:cNvPr id="12" name="Footer Placeholder 26">
            <a:extLst>
              <a:ext uri="{FF2B5EF4-FFF2-40B4-BE49-F238E27FC236}">
                <a16:creationId xmlns:a16="http://schemas.microsoft.com/office/drawing/2014/main" id="{E56F4132-32F2-8F42-99C3-31B58896038B}"/>
              </a:ext>
            </a:extLst>
          </p:cNvPr>
          <p:cNvSpPr>
            <a:spLocks noGrp="1"/>
          </p:cNvSpPr>
          <p:nvPr>
            <p:ph type="ftr" sz="quarter" idx="25"/>
          </p:nvPr>
        </p:nvSpPr>
        <p:spPr/>
        <p:txBody>
          <a:bodyPr/>
          <a:lstStyle>
            <a:lvl1pPr>
              <a:defRPr/>
            </a:lvl1pPr>
          </a:lstStyle>
          <a:p>
            <a:pPr>
              <a:defRPr/>
            </a:pPr>
            <a:endParaRPr lang="en-US"/>
          </a:p>
        </p:txBody>
      </p:sp>
    </p:spTree>
    <p:extLst>
      <p:ext uri="{BB962C8B-B14F-4D97-AF65-F5344CB8AC3E}">
        <p14:creationId xmlns:p14="http://schemas.microsoft.com/office/powerpoint/2010/main" val="369211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Rectangle 5">
            <a:extLst>
              <a:ext uri="{FF2B5EF4-FFF2-40B4-BE49-F238E27FC236}">
                <a16:creationId xmlns:a16="http://schemas.microsoft.com/office/drawing/2014/main" id="{0F1A6F35-4204-924F-B888-C7857BB21328}"/>
              </a:ext>
            </a:extLst>
          </p:cNvPr>
          <p:cNvGrpSpPr>
            <a:grpSpLocks/>
          </p:cNvGrpSpPr>
          <p:nvPr userDrawn="1"/>
        </p:nvGrpSpPr>
        <p:grpSpPr bwMode="auto">
          <a:xfrm>
            <a:off x="0" y="0"/>
            <a:ext cx="1645920" cy="5143500"/>
            <a:chOff x="0" y="0"/>
            <a:chExt cx="1440" cy="4320"/>
          </a:xfrm>
        </p:grpSpPr>
        <p:pic>
          <p:nvPicPr>
            <p:cNvPr id="5" name="Rectangle 5">
              <a:extLst>
                <a:ext uri="{FF2B5EF4-FFF2-40B4-BE49-F238E27FC236}">
                  <a16:creationId xmlns:a16="http://schemas.microsoft.com/office/drawing/2014/main" id="{1D4E84EE-247B-7B4C-8422-805496986A6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5803682B-E579-664A-AA9A-A5A4564CE9C5}"/>
                </a:ext>
              </a:extLst>
            </p:cNvPr>
            <p:cNvSpPr txBox="1">
              <a:spLocks noChangeArrowheads="1"/>
            </p:cNvSpPr>
            <p:nvPr/>
          </p:nvSpPr>
          <p:spPr bwMode="auto">
            <a:xfrm>
              <a:off x="0" y="0"/>
              <a:ext cx="144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ヒラギノ角ゴ Pro W3" pitchFamily="-109" charset="-128"/>
                </a:defRPr>
              </a:lvl1pPr>
              <a:lvl2pPr marL="742950" indent="-285750">
                <a:defRPr>
                  <a:solidFill>
                    <a:schemeClr val="tx1"/>
                  </a:solidFill>
                  <a:latin typeface="Arial" panose="020B0604020202020204" pitchFamily="34" charset="0"/>
                  <a:ea typeface="ヒラギノ角ゴ Pro W3" pitchFamily="-109" charset="-128"/>
                </a:defRPr>
              </a:lvl2pPr>
              <a:lvl3pPr marL="1143000" indent="-228600">
                <a:defRPr>
                  <a:solidFill>
                    <a:schemeClr val="tx1"/>
                  </a:solidFill>
                  <a:latin typeface="Arial" panose="020B0604020202020204" pitchFamily="34" charset="0"/>
                  <a:ea typeface="ヒラギノ角ゴ Pro W3" pitchFamily="-109" charset="-128"/>
                </a:defRPr>
              </a:lvl3pPr>
              <a:lvl4pPr marL="1600200" indent="-228600">
                <a:defRPr>
                  <a:solidFill>
                    <a:schemeClr val="tx1"/>
                  </a:solidFill>
                  <a:latin typeface="Arial" panose="020B0604020202020204" pitchFamily="34" charset="0"/>
                  <a:ea typeface="ヒラギノ角ゴ Pro W3" pitchFamily="-109" charset="-128"/>
                </a:defRPr>
              </a:lvl4pPr>
              <a:lvl5pPr marL="2057400" indent="-228600">
                <a:defRPr>
                  <a:solidFill>
                    <a:schemeClr val="tx1"/>
                  </a:solidFill>
                  <a:latin typeface="Arial" panose="020B0604020202020204" pitchFamily="34" charset="0"/>
                  <a:ea typeface="ヒラギノ角ゴ Pro W3" pitchFamily="-109"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9" charset="-128"/>
                </a:defRPr>
              </a:lvl9pPr>
            </a:lstStyle>
            <a:p>
              <a:pPr algn="ctr" eaLnBrk="1" hangingPunct="1">
                <a:defRPr/>
              </a:pPr>
              <a:endParaRPr lang="en-US" altLang="en-US">
                <a:solidFill>
                  <a:srgbClr val="FFFFFF"/>
                </a:solidFill>
                <a:latin typeface="Calibri" panose="020F0502020204030204" pitchFamily="34" charset="0"/>
              </a:endParaRPr>
            </a:p>
          </p:txBody>
        </p:sp>
      </p:grpSp>
      <p:pic>
        <p:nvPicPr>
          <p:cNvPr id="7" name="Picture 7" descr="Tab art Pattern.30%8002-01.png">
            <a:extLst>
              <a:ext uri="{FF2B5EF4-FFF2-40B4-BE49-F238E27FC236}">
                <a16:creationId xmlns:a16="http://schemas.microsoft.com/office/drawing/2014/main" id="{D193D4EB-3935-814E-9F0D-206E86732B3E}"/>
              </a:ext>
            </a:extLst>
          </p:cNvPr>
          <p:cNvPicPr>
            <a:picLocks noChangeAspect="1"/>
          </p:cNvPicPr>
          <p:nvPr userDrawn="1"/>
        </p:nvPicPr>
        <p:blipFill>
          <a:blip r:embed="rId3">
            <a:extLst>
              <a:ext uri="{28A0092B-C50C-407E-A947-70E740481C1C}">
                <a14:useLocalDpi xmlns:a14="http://schemas.microsoft.com/office/drawing/2010/main" val="0"/>
              </a:ext>
            </a:extLst>
          </a:blip>
          <a:srcRect r="74881"/>
          <a:stretch>
            <a:fillRect/>
          </a:stretch>
        </p:blipFill>
        <p:spPr bwMode="auto">
          <a:xfrm>
            <a:off x="0" y="0"/>
            <a:ext cx="1645920" cy="5143500"/>
          </a:xfrm>
          <a:prstGeom prst="rect">
            <a:avLst/>
          </a:prstGeom>
          <a:noFill/>
          <a:ln>
            <a:noFill/>
          </a:ln>
          <a:extLst>
            <a:ext uri="{909E8E84-426E-40DD-AFC4-6F175D3DCCD1}">
              <a14:hiddenFill xmlns:a14="http://schemas.microsoft.com/office/drawing/2010/main">
                <a:solidFill>
                  <a:srgbClr val="FFFFFF">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5D5D905-E0CF-824C-8E00-C8DCBB1172A3}"/>
              </a:ext>
            </a:extLst>
          </p:cNvPr>
          <p:cNvSpPr/>
          <p:nvPr userDrawn="1"/>
        </p:nvSpPr>
        <p:spPr>
          <a:xfrm>
            <a:off x="0" y="4467227"/>
            <a:ext cx="9144000" cy="676275"/>
          </a:xfrm>
          <a:prstGeom prst="rect">
            <a:avLst/>
          </a:prstGeom>
          <a:solidFill>
            <a:srgbClr val="363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118C30E8-D41D-1847-BCD5-4CCE536EB28D}"/>
              </a:ext>
            </a:extLst>
          </p:cNvPr>
          <p:cNvSpPr/>
          <p:nvPr userDrawn="1"/>
        </p:nvSpPr>
        <p:spPr>
          <a:xfrm>
            <a:off x="0" y="225032"/>
            <a:ext cx="1649346" cy="745331"/>
          </a:xfrm>
          <a:prstGeom prst="rect">
            <a:avLst/>
          </a:prstGeom>
          <a:solidFill>
            <a:srgbClr val="363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0" name="Picture 13" descr="TSUS_Right_Reverse-01 2.png">
            <a:extLst>
              <a:ext uri="{FF2B5EF4-FFF2-40B4-BE49-F238E27FC236}">
                <a16:creationId xmlns:a16="http://schemas.microsoft.com/office/drawing/2014/main" id="{4940E39A-3C4D-0641-A81C-5357E44BB431}"/>
              </a:ext>
            </a:extLst>
          </p:cNvPr>
          <p:cNvPicPr>
            <a:picLocks noChangeAspect="1"/>
          </p:cNvPicPr>
          <p:nvPr userDrawn="1"/>
        </p:nvPicPr>
        <p:blipFill>
          <a:blip r:embed="rId4">
            <a:extLst>
              <a:ext uri="{28A0092B-C50C-407E-A947-70E740481C1C}">
                <a14:useLocalDpi xmlns:a14="http://schemas.microsoft.com/office/drawing/2010/main" val="0"/>
              </a:ext>
            </a:extLst>
          </a:blip>
          <a:srcRect l="-2" r="-1340"/>
          <a:stretch>
            <a:fillRect/>
          </a:stretch>
        </p:blipFill>
        <p:spPr bwMode="auto">
          <a:xfrm>
            <a:off x="279548" y="384575"/>
            <a:ext cx="1143349"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3258" y="205979"/>
            <a:ext cx="6191250" cy="857250"/>
          </a:xfrm>
        </p:spPr>
        <p:txBody>
          <a:bodyPr/>
          <a:lstStyle>
            <a:lvl1pPr algn="l">
              <a:lnSpc>
                <a:spcPts val="2850"/>
              </a:lnSpc>
              <a:defRPr/>
            </a:lvl1pPr>
          </a:lstStyle>
          <a:p>
            <a:r>
              <a:rPr lang="en-US"/>
              <a:t>Click to edit Master title style</a:t>
            </a:r>
          </a:p>
        </p:txBody>
      </p:sp>
      <p:sp>
        <p:nvSpPr>
          <p:cNvPr id="23" name="Content Placeholder 22"/>
          <p:cNvSpPr>
            <a:spLocks noGrp="1"/>
          </p:cNvSpPr>
          <p:nvPr>
            <p:ph sz="quarter" idx="10"/>
          </p:nvPr>
        </p:nvSpPr>
        <p:spPr>
          <a:xfrm>
            <a:off x="2123258" y="1162050"/>
            <a:ext cx="6191250" cy="316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9" descr="Lamar-IT.8002.png">
            <a:extLst>
              <a:ext uri="{FF2B5EF4-FFF2-40B4-BE49-F238E27FC236}">
                <a16:creationId xmlns:a16="http://schemas.microsoft.com/office/drawing/2014/main" id="{C22F02C0-36E1-B840-AADA-8CD3C126DD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48566" y="4605337"/>
            <a:ext cx="301384"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Lamar-State-College-Orange.8002.png">
            <a:extLst>
              <a:ext uri="{FF2B5EF4-FFF2-40B4-BE49-F238E27FC236}">
                <a16:creationId xmlns:a16="http://schemas.microsoft.com/office/drawing/2014/main" id="{C8B51001-4778-2C42-9346-429E9CCE5DA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711238" y="4543428"/>
            <a:ext cx="583324"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Lamar-VERT.8002.png">
            <a:extLst>
              <a:ext uri="{FF2B5EF4-FFF2-40B4-BE49-F238E27FC236}">
                <a16:creationId xmlns:a16="http://schemas.microsoft.com/office/drawing/2014/main" id="{F647E1EE-A4EB-3C44-B431-5C1DB8ADCA6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2514" y="4576765"/>
            <a:ext cx="498256" cy="4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Sam-Houston-8002.png">
            <a:extLst>
              <a:ext uri="{FF2B5EF4-FFF2-40B4-BE49-F238E27FC236}">
                <a16:creationId xmlns:a16="http://schemas.microsoft.com/office/drawing/2014/main" id="{74023D7C-BEFD-F045-9523-ACF1518DA3C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75361" y="4600576"/>
            <a:ext cx="991651" cy="40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a:extLst>
              <a:ext uri="{FF2B5EF4-FFF2-40B4-BE49-F238E27FC236}">
                <a16:creationId xmlns:a16="http://schemas.microsoft.com/office/drawing/2014/main" id="{14BFE47A-ACA9-9D40-9B2B-F28925F6A02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382821" y="4599385"/>
            <a:ext cx="522561"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a:extLst>
              <a:ext uri="{FF2B5EF4-FFF2-40B4-BE49-F238E27FC236}">
                <a16:creationId xmlns:a16="http://schemas.microsoft.com/office/drawing/2014/main" id="{4053C15F-91D1-8E44-B641-768992654450}"/>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285909" y="4637487"/>
            <a:ext cx="382807"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a:extLst>
              <a:ext uri="{FF2B5EF4-FFF2-40B4-BE49-F238E27FC236}">
                <a16:creationId xmlns:a16="http://schemas.microsoft.com/office/drawing/2014/main" id="{D76F90AB-AC8D-8747-9B47-467CBC8F0E76}"/>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968855" y="4661297"/>
            <a:ext cx="724294" cy="28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41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26BED13-1B90-6C4C-B71D-C1E92A0CCA92}"/>
              </a:ext>
            </a:extLst>
          </p:cNvPr>
          <p:cNvSpPr>
            <a:spLocks noGrp="1"/>
          </p:cNvSpPr>
          <p:nvPr>
            <p:ph type="title"/>
          </p:nvPr>
        </p:nvSpPr>
        <p:spPr bwMode="auto">
          <a:xfrm>
            <a:off x="457200" y="205979"/>
            <a:ext cx="8496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D2571B65-0C00-EA48-8C57-7BD9C5A305CC}"/>
              </a:ext>
            </a:extLst>
          </p:cNvPr>
          <p:cNvSpPr>
            <a:spLocks noGrp="1"/>
          </p:cNvSpPr>
          <p:nvPr>
            <p:ph type="body" idx="1"/>
          </p:nvPr>
        </p:nvSpPr>
        <p:spPr bwMode="auto">
          <a:xfrm>
            <a:off x="457200" y="1200151"/>
            <a:ext cx="84963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1" name="Slide Number Placeholder 19">
            <a:extLst>
              <a:ext uri="{FF2B5EF4-FFF2-40B4-BE49-F238E27FC236}">
                <a16:creationId xmlns:a16="http://schemas.microsoft.com/office/drawing/2014/main" id="{29352AD8-92F5-7146-B438-C01662B8B2FC}"/>
              </a:ext>
            </a:extLst>
          </p:cNvPr>
          <p:cNvSpPr>
            <a:spLocks noGrp="1"/>
          </p:cNvSpPr>
          <p:nvPr>
            <p:ph type="sldNum" sz="quarter" idx="4"/>
          </p:nvPr>
        </p:nvSpPr>
        <p:spPr>
          <a:xfrm>
            <a:off x="8110538" y="4767264"/>
            <a:ext cx="842962" cy="273844"/>
          </a:xfrm>
          <a:prstGeom prst="rect">
            <a:avLst/>
          </a:prstGeom>
        </p:spPr>
        <p:txBody>
          <a:bodyPr vert="horz" wrap="square" lIns="91440" tIns="45720" rIns="91440" bIns="45720" numCol="1" anchor="b" anchorCtr="0" compatLnSpc="1">
            <a:prstTxWarp prst="textNoShape">
              <a:avLst/>
            </a:prstTxWarp>
          </a:bodyPr>
          <a:lstStyle>
            <a:lvl1pPr algn="r" eaLnBrk="1" hangingPunct="1">
              <a:defRPr sz="675">
                <a:solidFill>
                  <a:srgbClr val="8E857B"/>
                </a:solidFill>
                <a:ea typeface="ヒラギノ角ゴ Pro W3" pitchFamily="-109" charset="-128"/>
              </a:defRPr>
            </a:lvl1pPr>
          </a:lstStyle>
          <a:p>
            <a:pPr>
              <a:defRPr/>
            </a:pPr>
            <a:fld id="{D0C4B780-56EA-ED43-847D-4C1CEF729C5A}" type="slidenum">
              <a:rPr lang="en-US" altLang="en-US"/>
              <a:pPr>
                <a:defRPr/>
              </a:pPr>
              <a:t>‹#›</a:t>
            </a:fld>
            <a:endParaRPr lang="en-US" altLang="en-US"/>
          </a:p>
        </p:txBody>
      </p:sp>
      <p:sp>
        <p:nvSpPr>
          <p:cNvPr id="12" name="Footer Placeholder 20">
            <a:extLst>
              <a:ext uri="{FF2B5EF4-FFF2-40B4-BE49-F238E27FC236}">
                <a16:creationId xmlns:a16="http://schemas.microsoft.com/office/drawing/2014/main" id="{4B7E9C87-89B3-E847-A7A2-F2EEB2D2D201}"/>
              </a:ext>
            </a:extLst>
          </p:cNvPr>
          <p:cNvSpPr>
            <a:spLocks noGrp="1"/>
          </p:cNvSpPr>
          <p:nvPr>
            <p:ph type="ftr" sz="quarter" idx="3"/>
          </p:nvPr>
        </p:nvSpPr>
        <p:spPr>
          <a:xfrm>
            <a:off x="6164270" y="4767264"/>
            <a:ext cx="1946275" cy="273844"/>
          </a:xfrm>
          <a:prstGeom prst="rect">
            <a:avLst/>
          </a:prstGeom>
        </p:spPr>
        <p:txBody>
          <a:bodyPr anchor="b"/>
          <a:lstStyle>
            <a:lvl1pPr algn="l" eaLnBrk="1" hangingPunct="1">
              <a:defRPr sz="675">
                <a:solidFill>
                  <a:srgbClr val="8E857B"/>
                </a:solidFill>
                <a:latin typeface="Arial" pitchFamily="-103" charset="0"/>
                <a:ea typeface="ヒラギノ角ゴ Pro W3" pitchFamily="-103" charset="-128"/>
                <a:cs typeface="ヒラギノ角ゴ Pro W3" pitchFamily="-103"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Lst>
  <p:hf hdr="0" ftr="0" dt="0"/>
  <p:txStyles>
    <p:titleStyle>
      <a:lvl1pPr algn="l" defTabSz="342884" rtl="0" eaLnBrk="0" fontAlgn="base" hangingPunct="0">
        <a:spcBef>
          <a:spcPct val="0"/>
        </a:spcBef>
        <a:spcAft>
          <a:spcPct val="0"/>
        </a:spcAft>
        <a:defRPr sz="3000" kern="1200">
          <a:solidFill>
            <a:srgbClr val="36333C"/>
          </a:solidFill>
          <a:latin typeface="Arial"/>
          <a:ea typeface="ヒラギノ角ゴ Pro W3" pitchFamily="-109" charset="-128"/>
          <a:cs typeface="Arial"/>
        </a:defRPr>
      </a:lvl1pPr>
      <a:lvl2pPr algn="l" defTabSz="342884" rtl="0" eaLnBrk="0" fontAlgn="base" hangingPunct="0">
        <a:spcBef>
          <a:spcPct val="0"/>
        </a:spcBef>
        <a:spcAft>
          <a:spcPct val="0"/>
        </a:spcAft>
        <a:defRPr sz="3000">
          <a:solidFill>
            <a:srgbClr val="36333C"/>
          </a:solidFill>
          <a:latin typeface="Arial" pitchFamily="-109" charset="0"/>
          <a:ea typeface="ヒラギノ角ゴ Pro W3" pitchFamily="-109" charset="-128"/>
          <a:cs typeface="Arial" panose="020B0604020202020204" pitchFamily="34" charset="0"/>
        </a:defRPr>
      </a:lvl2pPr>
      <a:lvl3pPr algn="l" defTabSz="342884" rtl="0" eaLnBrk="0" fontAlgn="base" hangingPunct="0">
        <a:spcBef>
          <a:spcPct val="0"/>
        </a:spcBef>
        <a:spcAft>
          <a:spcPct val="0"/>
        </a:spcAft>
        <a:defRPr sz="3000">
          <a:solidFill>
            <a:srgbClr val="36333C"/>
          </a:solidFill>
          <a:latin typeface="Arial" pitchFamily="-109" charset="0"/>
          <a:ea typeface="ヒラギノ角ゴ Pro W3" pitchFamily="-109" charset="-128"/>
          <a:cs typeface="Arial" panose="020B0604020202020204" pitchFamily="34" charset="0"/>
        </a:defRPr>
      </a:lvl3pPr>
      <a:lvl4pPr algn="l" defTabSz="342884" rtl="0" eaLnBrk="0" fontAlgn="base" hangingPunct="0">
        <a:spcBef>
          <a:spcPct val="0"/>
        </a:spcBef>
        <a:spcAft>
          <a:spcPct val="0"/>
        </a:spcAft>
        <a:defRPr sz="3000">
          <a:solidFill>
            <a:srgbClr val="36333C"/>
          </a:solidFill>
          <a:latin typeface="Arial" pitchFamily="-109" charset="0"/>
          <a:ea typeface="ヒラギノ角ゴ Pro W3" pitchFamily="-109" charset="-128"/>
          <a:cs typeface="Arial" panose="020B0604020202020204" pitchFamily="34" charset="0"/>
        </a:defRPr>
      </a:lvl4pPr>
      <a:lvl5pPr algn="l" defTabSz="342884" rtl="0" eaLnBrk="0" fontAlgn="base" hangingPunct="0">
        <a:spcBef>
          <a:spcPct val="0"/>
        </a:spcBef>
        <a:spcAft>
          <a:spcPct val="0"/>
        </a:spcAft>
        <a:defRPr sz="3000">
          <a:solidFill>
            <a:srgbClr val="36333C"/>
          </a:solidFill>
          <a:latin typeface="Arial" pitchFamily="-109" charset="0"/>
          <a:ea typeface="ヒラギノ角ゴ Pro W3" pitchFamily="-109" charset="-128"/>
          <a:cs typeface="Arial" panose="020B0604020202020204" pitchFamily="34" charset="0"/>
        </a:defRPr>
      </a:lvl5pPr>
      <a:lvl6pPr marL="342884" algn="ctr" defTabSz="342884" rtl="0" fontAlgn="base">
        <a:spcBef>
          <a:spcPct val="0"/>
        </a:spcBef>
        <a:spcAft>
          <a:spcPct val="0"/>
        </a:spcAft>
        <a:defRPr sz="3000">
          <a:solidFill>
            <a:srgbClr val="36333C"/>
          </a:solidFill>
          <a:latin typeface="Arial" pitchFamily="-109" charset="0"/>
          <a:ea typeface="ヒラギノ角ゴ Pro W3" pitchFamily="-109" charset="-128"/>
        </a:defRPr>
      </a:lvl6pPr>
      <a:lvl7pPr marL="685766" algn="ctr" defTabSz="342884" rtl="0" fontAlgn="base">
        <a:spcBef>
          <a:spcPct val="0"/>
        </a:spcBef>
        <a:spcAft>
          <a:spcPct val="0"/>
        </a:spcAft>
        <a:defRPr sz="3000">
          <a:solidFill>
            <a:srgbClr val="36333C"/>
          </a:solidFill>
          <a:latin typeface="Arial" pitchFamily="-109" charset="0"/>
          <a:ea typeface="ヒラギノ角ゴ Pro W3" pitchFamily="-109" charset="-128"/>
        </a:defRPr>
      </a:lvl7pPr>
      <a:lvl8pPr marL="1028649" algn="ctr" defTabSz="342884" rtl="0" fontAlgn="base">
        <a:spcBef>
          <a:spcPct val="0"/>
        </a:spcBef>
        <a:spcAft>
          <a:spcPct val="0"/>
        </a:spcAft>
        <a:defRPr sz="3000">
          <a:solidFill>
            <a:srgbClr val="36333C"/>
          </a:solidFill>
          <a:latin typeface="Arial" pitchFamily="-109" charset="0"/>
          <a:ea typeface="ヒラギノ角ゴ Pro W3" pitchFamily="-109" charset="-128"/>
        </a:defRPr>
      </a:lvl8pPr>
      <a:lvl9pPr marL="1371532" algn="ctr" defTabSz="342884" rtl="0" fontAlgn="base">
        <a:spcBef>
          <a:spcPct val="0"/>
        </a:spcBef>
        <a:spcAft>
          <a:spcPct val="0"/>
        </a:spcAft>
        <a:defRPr sz="3000">
          <a:solidFill>
            <a:srgbClr val="36333C"/>
          </a:solidFill>
          <a:latin typeface="Arial" pitchFamily="-109" charset="0"/>
          <a:ea typeface="ヒラギノ角ゴ Pro W3" pitchFamily="-109" charset="-128"/>
        </a:defRPr>
      </a:lvl9pPr>
    </p:titleStyle>
    <p:bodyStyle>
      <a:lvl1pPr marL="257162" indent="-257162" algn="l" defTabSz="342884" rtl="0" eaLnBrk="0" fontAlgn="base" hangingPunct="0">
        <a:spcBef>
          <a:spcPct val="20000"/>
        </a:spcBef>
        <a:spcAft>
          <a:spcPct val="0"/>
        </a:spcAft>
        <a:buFont typeface="Arial" panose="020B0604020202020204" pitchFamily="34" charset="0"/>
        <a:buChar char="•"/>
        <a:defRPr sz="2250" kern="1200">
          <a:solidFill>
            <a:srgbClr val="36333C"/>
          </a:solidFill>
          <a:latin typeface="Arial" panose="020B0604020202020204" pitchFamily="34" charset="0"/>
          <a:ea typeface="ヒラギノ角ゴ Pro W3" pitchFamily="-109" charset="-128"/>
          <a:cs typeface="Arial" panose="020B0604020202020204" pitchFamily="34" charset="0"/>
        </a:defRPr>
      </a:lvl1pPr>
      <a:lvl2pPr marL="557185" indent="-214303" algn="l" defTabSz="342884" rtl="0" eaLnBrk="0" fontAlgn="base" hangingPunct="0">
        <a:spcBef>
          <a:spcPct val="20000"/>
        </a:spcBef>
        <a:spcAft>
          <a:spcPct val="0"/>
        </a:spcAft>
        <a:buFont typeface="Arial" panose="020B0604020202020204" pitchFamily="34" charset="0"/>
        <a:buChar char="–"/>
        <a:defRPr sz="1950" kern="1200">
          <a:solidFill>
            <a:srgbClr val="36333C"/>
          </a:solidFill>
          <a:latin typeface="Arial" panose="020B0604020202020204" pitchFamily="34" charset="0"/>
          <a:ea typeface="ヒラギノ角ゴ Pro W3" pitchFamily="-109" charset="-128"/>
          <a:cs typeface="Arial" panose="020B0604020202020204" pitchFamily="34" charset="0"/>
        </a:defRPr>
      </a:lvl2pPr>
      <a:lvl3pPr marL="857207" indent="-171442" algn="l" defTabSz="342884" rtl="0" eaLnBrk="0" fontAlgn="base" hangingPunct="0">
        <a:spcBef>
          <a:spcPct val="20000"/>
        </a:spcBef>
        <a:spcAft>
          <a:spcPct val="0"/>
        </a:spcAft>
        <a:buFont typeface="Arial" panose="020B0604020202020204" pitchFamily="34" charset="0"/>
        <a:buChar char="•"/>
        <a:defRPr sz="1650" kern="1200">
          <a:solidFill>
            <a:srgbClr val="36333C"/>
          </a:solidFill>
          <a:latin typeface="Arial" panose="020B0604020202020204" pitchFamily="34" charset="0"/>
          <a:ea typeface="ヒラギノ角ゴ Pro W3" pitchFamily="-109" charset="-128"/>
          <a:cs typeface="Arial" panose="020B0604020202020204" pitchFamily="34" charset="0"/>
        </a:defRPr>
      </a:lvl3pPr>
      <a:lvl4pPr marL="1200090" indent="-171442" algn="l" defTabSz="342884" rtl="0" eaLnBrk="0" fontAlgn="base" hangingPunct="0">
        <a:spcBef>
          <a:spcPct val="20000"/>
        </a:spcBef>
        <a:spcAft>
          <a:spcPct val="0"/>
        </a:spcAft>
        <a:buFont typeface="Arial" panose="020B0604020202020204" pitchFamily="34" charset="0"/>
        <a:buChar char="–"/>
        <a:defRPr sz="1200" kern="1200">
          <a:solidFill>
            <a:srgbClr val="36333C"/>
          </a:solidFill>
          <a:latin typeface="Arial" panose="020B0604020202020204" pitchFamily="34" charset="0"/>
          <a:ea typeface="ヒラギノ角ゴ Pro W3" pitchFamily="-109" charset="-128"/>
          <a:cs typeface="Arial" panose="020B0604020202020204" pitchFamily="34" charset="0"/>
        </a:defRPr>
      </a:lvl4pPr>
      <a:lvl5pPr marL="1542974" indent="-171442" algn="l" defTabSz="342884" rtl="0" eaLnBrk="0" fontAlgn="base" hangingPunct="0">
        <a:spcBef>
          <a:spcPct val="20000"/>
        </a:spcBef>
        <a:spcAft>
          <a:spcPct val="0"/>
        </a:spcAft>
        <a:buFont typeface="Arial" panose="020B0604020202020204" pitchFamily="34" charset="0"/>
        <a:buChar char="»"/>
        <a:defRPr sz="1050" kern="1200">
          <a:solidFill>
            <a:srgbClr val="36333C"/>
          </a:solidFill>
          <a:latin typeface="Arial" panose="020B0604020202020204" pitchFamily="34" charset="0"/>
          <a:ea typeface="ヒラギノ角ゴ Pro W3" pitchFamily="-109" charset="-128"/>
          <a:cs typeface="Arial" panose="020B0604020202020204" pitchFamily="34" charset="0"/>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theatlantic.com/education/archive/2017/09/the-bad-science-behind-campus-response-to-sexual-assault/539211/"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psychologytoday.com/us/blog/sexual-assault-and-the-brain/201801/sexual-assault-and-neuroscience-alarmist-claims-vs-facts"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www.theannainstitute.org/What%20Is%20Psychological%20Trauma.pdf?contentID=88#:~:text=We%20all%20use%20the%20word,mean%20a%20highly%20stressful%20event.&amp;text=Thus%2C%20a%20traumatic%20event%20or,annihilation%2C%20mutilation%2C%20or%20psychosi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9.svg"/><Relationship Id="rId5" Type="http://schemas.openxmlformats.org/officeDocument/2006/relationships/image" Target="../media/image58.sv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85B1F444-B1CE-D245-948D-FB6C097341C8}"/>
              </a:ext>
            </a:extLst>
          </p:cNvPr>
          <p:cNvSpPr>
            <a:spLocks noGrp="1"/>
          </p:cNvSpPr>
          <p:nvPr>
            <p:ph type="ctrTitle"/>
          </p:nvPr>
        </p:nvSpPr>
        <p:spPr>
          <a:xfrm>
            <a:off x="2061818" y="1657670"/>
            <a:ext cx="5868679" cy="429986"/>
          </a:xfrm>
        </p:spPr>
        <p:txBody>
          <a:bodyPr>
            <a:noAutofit/>
          </a:bodyPr>
          <a:lstStyle/>
          <a:p>
            <a:r>
              <a:rPr lang="en-US" dirty="0"/>
              <a:t>Title IX Training</a:t>
            </a:r>
            <a:br>
              <a:rPr lang="en-US" dirty="0"/>
            </a:br>
            <a:endParaRPr lang="en-US" altLang="en-US" sz="2400" b="1" dirty="0">
              <a:latin typeface="Arial" panose="020B0604020202020204" pitchFamily="34" charset="0"/>
              <a:ea typeface="ヒラギノ角ゴ Pro W3" panose="020B0300000000000000" pitchFamily="34" charset="-128"/>
              <a:cs typeface="Arial" panose="020B0604020202020204" pitchFamily="34" charset="0"/>
            </a:endParaRPr>
          </a:p>
        </p:txBody>
      </p:sp>
      <p:sp>
        <p:nvSpPr>
          <p:cNvPr id="12291" name="Subtitle 2">
            <a:extLst>
              <a:ext uri="{FF2B5EF4-FFF2-40B4-BE49-F238E27FC236}">
                <a16:creationId xmlns:a16="http://schemas.microsoft.com/office/drawing/2014/main" id="{2EB7622E-1307-E844-8111-2251DFB20717}"/>
              </a:ext>
            </a:extLst>
          </p:cNvPr>
          <p:cNvSpPr>
            <a:spLocks noGrp="1"/>
          </p:cNvSpPr>
          <p:nvPr>
            <p:ph type="subTitle" idx="1"/>
          </p:nvPr>
        </p:nvSpPr>
        <p:spPr>
          <a:xfrm>
            <a:off x="2061819" y="3349256"/>
            <a:ext cx="2988645" cy="868958"/>
          </a:xfrm>
        </p:spPr>
        <p:txBody>
          <a:bodyPr>
            <a:normAutofit lnSpcReduction="10000"/>
          </a:bodyPr>
          <a:lstStyle/>
          <a:p>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Darren G. Gibson</a:t>
            </a:r>
          </a:p>
          <a:p>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Shareholder, Littler Mendelson P.C. </a:t>
            </a:r>
            <a:br>
              <a:rPr lang="en-US" altLang="en-US" dirty="0">
                <a:latin typeface="Arial" panose="020B0604020202020204" pitchFamily="34" charset="0"/>
                <a:ea typeface="ヒラギノ角ゴ Pro W3" panose="020B0300000000000000" pitchFamily="34" charset="-128"/>
                <a:cs typeface="Arial" panose="020B0604020202020204" pitchFamily="34" charset="0"/>
              </a:rPr>
            </a:br>
            <a:br>
              <a:rPr lang="en-US" altLang="en-US" dirty="0">
                <a:latin typeface="Arial" panose="020B0604020202020204" pitchFamily="34" charset="0"/>
                <a:ea typeface="ヒラギノ角ゴ Pro W3" panose="020B0300000000000000" pitchFamily="34" charset="-128"/>
                <a:cs typeface="Arial" panose="020B0604020202020204" pitchFamily="34" charset="0"/>
              </a:rPr>
            </a:br>
            <a:r>
              <a:rPr lang="en-US" altLang="en-US">
                <a:latin typeface="Arial" panose="020B0604020202020204" pitchFamily="34" charset="0"/>
                <a:ea typeface="ヒラギノ角ゴ Pro W3" panose="020B0300000000000000" pitchFamily="34" charset="-128"/>
                <a:cs typeface="Arial" panose="020B0604020202020204" pitchFamily="34" charset="0"/>
              </a:rPr>
              <a:t>January 19, 2022</a:t>
            </a:r>
            <a:endParaRPr lang="en-US" altLang="en-US" dirty="0">
              <a:latin typeface="Arial" panose="020B0604020202020204" pitchFamily="34" charset="0"/>
              <a:ea typeface="ヒラギノ角ゴ Pro W3" panose="020B0300000000000000" pitchFamily="34" charset="-128"/>
              <a:cs typeface="Arial" panose="020B0604020202020204" pitchFamily="34" charset="0"/>
            </a:endParaRPr>
          </a:p>
        </p:txBody>
      </p:sp>
      <p:sp>
        <p:nvSpPr>
          <p:cNvPr id="2" name="TextBox 1">
            <a:extLst>
              <a:ext uri="{FF2B5EF4-FFF2-40B4-BE49-F238E27FC236}">
                <a16:creationId xmlns:a16="http://schemas.microsoft.com/office/drawing/2014/main" id="{BB889359-C98B-4AE7-B842-4E1F29681D8E}"/>
              </a:ext>
            </a:extLst>
          </p:cNvPr>
          <p:cNvSpPr txBox="1"/>
          <p:nvPr/>
        </p:nvSpPr>
        <p:spPr>
          <a:xfrm>
            <a:off x="2061818" y="2164725"/>
            <a:ext cx="5518298" cy="461665"/>
          </a:xfrm>
          <a:prstGeom prst="rect">
            <a:avLst/>
          </a:prstGeom>
          <a:noFill/>
        </p:spPr>
        <p:txBody>
          <a:bodyPr wrap="square" rtlCol="0">
            <a:spAutoFit/>
          </a:bodyPr>
          <a:lstStyle/>
          <a:p>
            <a:r>
              <a:rPr lang="en-US" sz="2400" dirty="0"/>
              <a:t>Investigations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a:xfrm>
            <a:off x="1108839" y="1420847"/>
            <a:ext cx="7797526" cy="3483339"/>
          </a:xfrm>
        </p:spPr>
        <p:txBody>
          <a:bodyPr/>
          <a:lstStyle/>
          <a:p>
            <a:r>
              <a:rPr lang="en-US" sz="2000" dirty="0">
                <a:latin typeface="Arial" panose="020B0604020202020204" pitchFamily="34" charset="0"/>
                <a:cs typeface="Arial" panose="020B0604020202020204" pitchFamily="34" charset="0"/>
              </a:rPr>
              <a:t>Complainant</a:t>
            </a:r>
          </a:p>
          <a:p>
            <a:r>
              <a:rPr lang="en-US" sz="2000" dirty="0">
                <a:latin typeface="Arial" panose="020B0604020202020204" pitchFamily="34" charset="0"/>
                <a:cs typeface="Arial" panose="020B0604020202020204" pitchFamily="34" charset="0"/>
              </a:rPr>
              <a:t>Respondent</a:t>
            </a:r>
          </a:p>
          <a:p>
            <a:r>
              <a:rPr lang="en-US" sz="2000" dirty="0">
                <a:latin typeface="Arial" panose="020B0604020202020204" pitchFamily="34" charset="0"/>
                <a:cs typeface="Arial" panose="020B0604020202020204" pitchFamily="34" charset="0"/>
              </a:rPr>
              <a:t>Witnesses to actual event</a:t>
            </a:r>
          </a:p>
          <a:p>
            <a:r>
              <a:rPr lang="en-US" sz="2000" dirty="0">
                <a:latin typeface="Arial" panose="020B0604020202020204" pitchFamily="34" charset="0"/>
                <a:cs typeface="Arial" panose="020B0604020202020204" pitchFamily="34" charset="0"/>
              </a:rPr>
              <a:t>Witnesses to related events before or after the actual event</a:t>
            </a:r>
          </a:p>
          <a:p>
            <a:r>
              <a:rPr lang="en-US" sz="2000" dirty="0">
                <a:latin typeface="Arial" panose="020B0604020202020204" pitchFamily="34" charset="0"/>
                <a:cs typeface="Arial" panose="020B0604020202020204" pitchFamily="34" charset="0"/>
              </a:rPr>
              <a:t>Witnessed identified by parties with </a:t>
            </a:r>
            <a:r>
              <a:rPr lang="en-US" sz="2000" i="1" dirty="0">
                <a:latin typeface="Arial" panose="020B0604020202020204" pitchFamily="34" charset="0"/>
                <a:cs typeface="Arial" panose="020B0604020202020204" pitchFamily="34" charset="0"/>
              </a:rPr>
              <a:t>material </a:t>
            </a:r>
            <a:r>
              <a:rPr lang="en-US" sz="2000" dirty="0">
                <a:latin typeface="Arial" panose="020B0604020202020204" pitchFamily="34" charset="0"/>
                <a:cs typeface="Arial" panose="020B0604020202020204" pitchFamily="34" charset="0"/>
              </a:rPr>
              <a:t>knowledge </a:t>
            </a:r>
          </a:p>
          <a:p>
            <a:r>
              <a:rPr lang="en-US" sz="2000" dirty="0">
                <a:latin typeface="Arial" panose="020B0604020202020204" pitchFamily="34" charset="0"/>
                <a:cs typeface="Arial" panose="020B0604020202020204" pitchFamily="34" charset="0"/>
              </a:rPr>
              <a:t>Persons outside of Component</a:t>
            </a:r>
          </a:p>
          <a:p>
            <a:pPr lvl="1"/>
            <a:r>
              <a:rPr lang="en-US" sz="1880" i="1" dirty="0"/>
              <a:t>E.g.</a:t>
            </a:r>
            <a:r>
              <a:rPr lang="en-US" sz="1880" dirty="0"/>
              <a:t>, P</a:t>
            </a:r>
            <a:r>
              <a:rPr lang="en-US" sz="1880" dirty="0">
                <a:latin typeface="Arial" panose="020B0604020202020204" pitchFamily="34" charset="0"/>
                <a:cs typeface="Arial" panose="020B0604020202020204" pitchFamily="34" charset="0"/>
              </a:rPr>
              <a:t>olice officers, SANE nurse, family</a:t>
            </a:r>
          </a:p>
          <a:p>
            <a:r>
              <a:rPr lang="en-US" sz="2000" dirty="0">
                <a:latin typeface="Arial" panose="020B0604020202020204" pitchFamily="34" charset="0"/>
                <a:cs typeface="Arial" panose="020B0604020202020204" pitchFamily="34" charset="0"/>
              </a:rPr>
              <a:t>Experts in specific area </a:t>
            </a:r>
          </a:p>
          <a:p>
            <a:pPr lvl="1"/>
            <a:r>
              <a:rPr lang="en-US" sz="1880" i="1" dirty="0"/>
              <a:t>E</a:t>
            </a:r>
            <a:r>
              <a:rPr lang="en-US" sz="1880" i="1" dirty="0">
                <a:latin typeface="Arial" panose="020B0604020202020204" pitchFamily="34" charset="0"/>
                <a:cs typeface="Arial" panose="020B0604020202020204" pitchFamily="34" charset="0"/>
              </a:rPr>
              <a:t>.g.</a:t>
            </a:r>
            <a:r>
              <a:rPr lang="en-US" sz="1880" dirty="0">
                <a:latin typeface="Arial" panose="020B0604020202020204" pitchFamily="34" charset="0"/>
                <a:cs typeface="Arial" panose="020B0604020202020204" pitchFamily="34" charset="0"/>
              </a:rPr>
              <a:t>, sexual assault, alcohol induced amnesia</a:t>
            </a:r>
          </a:p>
        </p:txBody>
      </p:sp>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Step 3: Identify Material Witnesses for Interviews</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10</a:t>
            </a:fld>
            <a:endParaRPr lang="en-US" altLang="en-US"/>
          </a:p>
        </p:txBody>
      </p:sp>
    </p:spTree>
    <p:extLst>
      <p:ext uri="{BB962C8B-B14F-4D97-AF65-F5344CB8AC3E}">
        <p14:creationId xmlns:p14="http://schemas.microsoft.com/office/powerpoint/2010/main" val="3961800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1C4DAB66-B05F-493D-99DB-48437C16AC73}"/>
              </a:ext>
            </a:extLst>
          </p:cNvPr>
          <p:cNvGraphicFramePr>
            <a:graphicFrameLocks noGrp="1"/>
          </p:cNvGraphicFramePr>
          <p:nvPr>
            <p:ph idx="1"/>
            <p:extLst>
              <p:ext uri="{D42A27DB-BD31-4B8C-83A1-F6EECF244321}">
                <p14:modId xmlns:p14="http://schemas.microsoft.com/office/powerpoint/2010/main" val="3797902417"/>
              </p:ext>
            </p:extLst>
          </p:nvPr>
        </p:nvGraphicFramePr>
        <p:xfrm>
          <a:off x="1047002" y="1299430"/>
          <a:ext cx="8078145" cy="3828280"/>
        </p:xfrm>
        <a:graphic>
          <a:graphicData uri="http://schemas.openxmlformats.org/drawingml/2006/table">
            <a:tbl>
              <a:tblPr firstRow="1" bandRow="1">
                <a:tableStyleId>{5C22544A-7EE6-4342-B048-85BDC9FD1C3A}</a:tableStyleId>
              </a:tblPr>
              <a:tblGrid>
                <a:gridCol w="838360">
                  <a:extLst>
                    <a:ext uri="{9D8B030D-6E8A-4147-A177-3AD203B41FA5}">
                      <a16:colId xmlns:a16="http://schemas.microsoft.com/office/drawing/2014/main" val="1039655262"/>
                    </a:ext>
                  </a:extLst>
                </a:gridCol>
                <a:gridCol w="5580668">
                  <a:extLst>
                    <a:ext uri="{9D8B030D-6E8A-4147-A177-3AD203B41FA5}">
                      <a16:colId xmlns:a16="http://schemas.microsoft.com/office/drawing/2014/main" val="2465561812"/>
                    </a:ext>
                  </a:extLst>
                </a:gridCol>
                <a:gridCol w="1659117">
                  <a:extLst>
                    <a:ext uri="{9D8B030D-6E8A-4147-A177-3AD203B41FA5}">
                      <a16:colId xmlns:a16="http://schemas.microsoft.com/office/drawing/2014/main" val="1818049450"/>
                    </a:ext>
                  </a:extLst>
                </a:gridCol>
              </a:tblGrid>
              <a:tr h="244963">
                <a:tc>
                  <a:txBody>
                    <a:bodyPr/>
                    <a:lstStyle/>
                    <a:p>
                      <a:pPr algn="ctr"/>
                      <a:r>
                        <a:rPr lang="en-US" sz="1300" dirty="0">
                          <a:latin typeface="Arial" panose="020B0604020202020204" pitchFamily="34" charset="0"/>
                          <a:cs typeface="Arial" panose="020B0604020202020204" pitchFamily="34" charset="0"/>
                        </a:rPr>
                        <a:t>Date</a:t>
                      </a:r>
                    </a:p>
                  </a:txBody>
                  <a:tcPr/>
                </a:tc>
                <a:tc>
                  <a:txBody>
                    <a:bodyPr/>
                    <a:lstStyle/>
                    <a:p>
                      <a:pPr algn="ctr"/>
                      <a:r>
                        <a:rPr lang="en-US" sz="1300" dirty="0">
                          <a:latin typeface="Arial" panose="020B0604020202020204" pitchFamily="34" charset="0"/>
                          <a:cs typeface="Arial" panose="020B0604020202020204" pitchFamily="34" charset="0"/>
                        </a:rPr>
                        <a:t>Event</a:t>
                      </a:r>
                    </a:p>
                  </a:txBody>
                  <a:tcPr/>
                </a:tc>
                <a:tc>
                  <a:txBody>
                    <a:bodyPr/>
                    <a:lstStyle/>
                    <a:p>
                      <a:pPr algn="ctr"/>
                      <a:r>
                        <a:rPr lang="en-US" sz="1300" dirty="0">
                          <a:latin typeface="Arial" panose="020B0604020202020204" pitchFamily="34" charset="0"/>
                          <a:cs typeface="Arial" panose="020B0604020202020204" pitchFamily="34" charset="0"/>
                        </a:rPr>
                        <a:t>Source</a:t>
                      </a:r>
                    </a:p>
                  </a:txBody>
                  <a:tcPr/>
                </a:tc>
                <a:extLst>
                  <a:ext uri="{0D108BD9-81ED-4DB2-BD59-A6C34878D82A}">
                    <a16:rowId xmlns:a16="http://schemas.microsoft.com/office/drawing/2014/main" val="1296565518"/>
                  </a:ext>
                </a:extLst>
              </a:tr>
              <a:tr h="283817">
                <a:tc>
                  <a:txBody>
                    <a:bodyPr/>
                    <a:lstStyle/>
                    <a:p>
                      <a:pPr algn="ctr"/>
                      <a:r>
                        <a:rPr lang="en-US" sz="1300" dirty="0">
                          <a:latin typeface="Arial" panose="020B0604020202020204" pitchFamily="34" charset="0"/>
                          <a:cs typeface="Arial" panose="020B0604020202020204" pitchFamily="34" charset="0"/>
                        </a:rPr>
                        <a:t>10/1/20</a:t>
                      </a:r>
                    </a:p>
                  </a:txBody>
                  <a:tcPr/>
                </a:tc>
                <a:tc>
                  <a:txBody>
                    <a:bodyPr/>
                    <a:lstStyle/>
                    <a:p>
                      <a:r>
                        <a:rPr lang="en-US" sz="1300" dirty="0">
                          <a:latin typeface="Arial" panose="020B0604020202020204" pitchFamily="34" charset="0"/>
                          <a:cs typeface="Arial" panose="020B0604020202020204" pitchFamily="34" charset="0"/>
                        </a:rPr>
                        <a:t>Complainant</a:t>
                      </a:r>
                      <a:r>
                        <a:rPr lang="en-US" sz="1300" baseline="0" dirty="0">
                          <a:latin typeface="Arial" panose="020B0604020202020204" pitchFamily="34" charset="0"/>
                          <a:cs typeface="Arial" panose="020B0604020202020204" pitchFamily="34" charset="0"/>
                        </a:rPr>
                        <a:t> hired into Chair’s department as admin. assistant.</a:t>
                      </a:r>
                      <a:endParaRPr lang="en-US" sz="1300" dirty="0">
                        <a:latin typeface="Arial" panose="020B0604020202020204" pitchFamily="34" charset="0"/>
                        <a:cs typeface="Arial" panose="020B0604020202020204" pitchFamily="34" charset="0"/>
                      </a:endParaRPr>
                    </a:p>
                  </a:txBody>
                  <a:tcPr/>
                </a:tc>
                <a:tc>
                  <a:txBody>
                    <a:bodyPr/>
                    <a:lstStyle/>
                    <a:p>
                      <a:r>
                        <a:rPr lang="en-US" sz="1300" dirty="0">
                          <a:latin typeface="Arial" panose="020B0604020202020204" pitchFamily="34" charset="0"/>
                          <a:cs typeface="Arial" panose="020B0604020202020204" pitchFamily="34" charset="0"/>
                        </a:rPr>
                        <a:t>C’s Personnel</a:t>
                      </a:r>
                      <a:r>
                        <a:rPr lang="en-US" sz="1300" baseline="0" dirty="0">
                          <a:latin typeface="Arial" panose="020B0604020202020204" pitchFamily="34" charset="0"/>
                          <a:cs typeface="Arial" panose="020B0604020202020204" pitchFamily="34" charset="0"/>
                        </a:rPr>
                        <a:t> File</a:t>
                      </a:r>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75184402"/>
                  </a:ext>
                </a:extLst>
              </a:tr>
              <a:tr h="270761">
                <a:tc>
                  <a:txBody>
                    <a:bodyPr/>
                    <a:lstStyle/>
                    <a:p>
                      <a:pPr algn="ctr"/>
                      <a:r>
                        <a:rPr lang="en-US" sz="1300" dirty="0">
                          <a:latin typeface="Arial" panose="020B0604020202020204" pitchFamily="34" charset="0"/>
                          <a:cs typeface="Arial" panose="020B0604020202020204" pitchFamily="34" charset="0"/>
                        </a:rPr>
                        <a:t>12/15/20</a:t>
                      </a:r>
                    </a:p>
                  </a:txBody>
                  <a:tcPr/>
                </a:tc>
                <a:tc>
                  <a:txBody>
                    <a:bodyPr/>
                    <a:lstStyle/>
                    <a:p>
                      <a:r>
                        <a:rPr lang="en-US" sz="1300" dirty="0">
                          <a:latin typeface="Arial" panose="020B0604020202020204" pitchFamily="34" charset="0"/>
                          <a:cs typeface="Arial" panose="020B0604020202020204" pitchFamily="34" charset="0"/>
                        </a:rPr>
                        <a:t>Chair flirts with Complainant</a:t>
                      </a:r>
                      <a:r>
                        <a:rPr lang="en-US" sz="1300" baseline="0" dirty="0">
                          <a:latin typeface="Arial" panose="020B0604020202020204" pitchFamily="34" charset="0"/>
                          <a:cs typeface="Arial" panose="020B0604020202020204" pitchFamily="34" charset="0"/>
                        </a:rPr>
                        <a:t> at the department’s holiday party.</a:t>
                      </a:r>
                      <a:endParaRPr lang="en-US" sz="1300" dirty="0">
                        <a:latin typeface="Arial" panose="020B0604020202020204" pitchFamily="34" charset="0"/>
                        <a:cs typeface="Arial" panose="020B0604020202020204" pitchFamily="34" charset="0"/>
                      </a:endParaRPr>
                    </a:p>
                  </a:txBody>
                  <a:tcPr/>
                </a:tc>
                <a:tc>
                  <a:txBody>
                    <a:bodyPr/>
                    <a:lstStyle/>
                    <a:p>
                      <a:r>
                        <a:rPr lang="en-US" sz="1300" dirty="0">
                          <a:latin typeface="Arial" panose="020B0604020202020204" pitchFamily="34" charset="0"/>
                          <a:cs typeface="Arial" panose="020B0604020202020204" pitchFamily="34" charset="0"/>
                        </a:rPr>
                        <a:t>Complaint</a:t>
                      </a:r>
                    </a:p>
                  </a:txBody>
                  <a:tcPr/>
                </a:tc>
                <a:extLst>
                  <a:ext uri="{0D108BD9-81ED-4DB2-BD59-A6C34878D82A}">
                    <a16:rowId xmlns:a16="http://schemas.microsoft.com/office/drawing/2014/main" val="383491530"/>
                  </a:ext>
                </a:extLst>
              </a:tr>
              <a:tr h="490249">
                <a:tc>
                  <a:txBody>
                    <a:bodyPr/>
                    <a:lstStyle/>
                    <a:p>
                      <a:pPr algn="ctr"/>
                      <a:r>
                        <a:rPr lang="en-US" sz="1300" dirty="0">
                          <a:latin typeface="Arial" panose="020B0604020202020204" pitchFamily="34" charset="0"/>
                          <a:cs typeface="Arial" panose="020B0604020202020204" pitchFamily="34" charset="0"/>
                        </a:rPr>
                        <a:t>01/10/21</a:t>
                      </a:r>
                    </a:p>
                  </a:txBody>
                  <a:tcPr/>
                </a:tc>
                <a:tc>
                  <a:txBody>
                    <a:bodyPr/>
                    <a:lstStyle/>
                    <a:p>
                      <a:r>
                        <a:rPr lang="en-US" sz="1300" dirty="0">
                          <a:latin typeface="Arial" panose="020B0604020202020204" pitchFamily="34" charset="0"/>
                          <a:cs typeface="Arial" panose="020B0604020202020204" pitchFamily="34" charset="0"/>
                        </a:rPr>
                        <a:t>Chair</a:t>
                      </a:r>
                      <a:r>
                        <a:rPr lang="en-US" sz="1300" baseline="0" dirty="0">
                          <a:latin typeface="Arial" panose="020B0604020202020204" pitchFamily="34" charset="0"/>
                          <a:cs typeface="Arial" panose="020B0604020202020204" pitchFamily="34" charset="0"/>
                        </a:rPr>
                        <a:t> asks Complainant to lunch and suggests they see each other outside of work. He friends her on Facebook, but she does not accept.</a:t>
                      </a:r>
                      <a:endParaRPr lang="en-US" sz="1300" dirty="0">
                        <a:latin typeface="Arial" panose="020B0604020202020204" pitchFamily="34" charset="0"/>
                        <a:cs typeface="Arial" panose="020B0604020202020204" pitchFamily="34" charset="0"/>
                      </a:endParaRPr>
                    </a:p>
                  </a:txBody>
                  <a:tcPr/>
                </a:tc>
                <a:tc>
                  <a:txBody>
                    <a:bodyPr/>
                    <a:lstStyle/>
                    <a:p>
                      <a:r>
                        <a:rPr lang="en-US" sz="1300" dirty="0">
                          <a:latin typeface="Arial" panose="020B0604020202020204" pitchFamily="34" charset="0"/>
                          <a:cs typeface="Arial" panose="020B0604020202020204" pitchFamily="34" charset="0"/>
                        </a:rPr>
                        <a:t>Complaint</a:t>
                      </a:r>
                    </a:p>
                  </a:txBody>
                  <a:tcPr/>
                </a:tc>
                <a:extLst>
                  <a:ext uri="{0D108BD9-81ED-4DB2-BD59-A6C34878D82A}">
                    <a16:rowId xmlns:a16="http://schemas.microsoft.com/office/drawing/2014/main" val="2355175451"/>
                  </a:ext>
                </a:extLst>
              </a:tr>
              <a:tr h="320511">
                <a:tc>
                  <a:txBody>
                    <a:bodyPr/>
                    <a:lstStyle/>
                    <a:p>
                      <a:pPr algn="ctr"/>
                      <a:r>
                        <a:rPr lang="en-US" sz="1300" dirty="0">
                          <a:latin typeface="Arial" panose="020B0604020202020204" pitchFamily="34" charset="0"/>
                          <a:cs typeface="Arial" panose="020B0604020202020204" pitchFamily="34" charset="0"/>
                        </a:rPr>
                        <a:t>03/12/21</a:t>
                      </a:r>
                    </a:p>
                  </a:txBody>
                  <a:tcPr/>
                </a:tc>
                <a:tc>
                  <a:txBody>
                    <a:bodyPr/>
                    <a:lstStyle/>
                    <a:p>
                      <a:r>
                        <a:rPr lang="en-US" sz="1300" dirty="0">
                          <a:latin typeface="Arial" panose="020B0604020202020204" pitchFamily="34" charset="0"/>
                          <a:cs typeface="Arial" panose="020B0604020202020204" pitchFamily="34" charset="0"/>
                        </a:rPr>
                        <a:t>Chair rates Complainant as “Needs Improvement” on her 6-month review.</a:t>
                      </a:r>
                    </a:p>
                  </a:txBody>
                  <a:tcPr/>
                </a:tc>
                <a:tc>
                  <a:txBody>
                    <a:bodyPr/>
                    <a:lstStyle/>
                    <a:p>
                      <a:r>
                        <a:rPr lang="en-US" sz="1300" dirty="0">
                          <a:latin typeface="Arial" panose="020B0604020202020204" pitchFamily="34" charset="0"/>
                          <a:cs typeface="Arial" panose="020B0604020202020204" pitchFamily="34" charset="0"/>
                        </a:rPr>
                        <a:t>C’s Personnel</a:t>
                      </a:r>
                      <a:r>
                        <a:rPr lang="en-US" sz="1300" baseline="0" dirty="0">
                          <a:latin typeface="Arial" panose="020B0604020202020204" pitchFamily="34" charset="0"/>
                          <a:cs typeface="Arial" panose="020B0604020202020204" pitchFamily="34" charset="0"/>
                        </a:rPr>
                        <a:t> File</a:t>
                      </a:r>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4196666"/>
                  </a:ext>
                </a:extLst>
              </a:tr>
              <a:tr h="629935">
                <a:tc>
                  <a:txBody>
                    <a:bodyPr/>
                    <a:lstStyle/>
                    <a:p>
                      <a:pPr algn="ctr"/>
                      <a:r>
                        <a:rPr lang="en-US" sz="1300" dirty="0">
                          <a:latin typeface="Arial" panose="020B0604020202020204" pitchFamily="34" charset="0"/>
                          <a:cs typeface="Arial" panose="020B0604020202020204" pitchFamily="34" charset="0"/>
                        </a:rPr>
                        <a:t>04/01/21</a:t>
                      </a:r>
                    </a:p>
                  </a:txBody>
                  <a:tcPr/>
                </a:tc>
                <a:tc>
                  <a:txBody>
                    <a:bodyPr/>
                    <a:lstStyle/>
                    <a:p>
                      <a:r>
                        <a:rPr lang="en-US" sz="1300" dirty="0">
                          <a:latin typeface="Arial" panose="020B0604020202020204" pitchFamily="34" charset="0"/>
                          <a:cs typeface="Arial" panose="020B0604020202020204" pitchFamily="34" charset="0"/>
                        </a:rPr>
                        <a:t>While working late, Chair asks Complainant</a:t>
                      </a:r>
                      <a:r>
                        <a:rPr lang="en-US" sz="1300" baseline="0"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into his office, shows her porn</a:t>
                      </a:r>
                      <a:r>
                        <a:rPr lang="en-US" sz="1300" baseline="0" dirty="0">
                          <a:latin typeface="Arial" panose="020B0604020202020204" pitchFamily="34" charset="0"/>
                          <a:cs typeface="Arial" panose="020B0604020202020204" pitchFamily="34" charset="0"/>
                        </a:rPr>
                        <a:t> on his computer, </a:t>
                      </a:r>
                      <a:r>
                        <a:rPr lang="en-US" sz="1300" dirty="0">
                          <a:latin typeface="Arial" panose="020B0604020202020204" pitchFamily="34" charset="0"/>
                          <a:cs typeface="Arial" panose="020B0604020202020204" pitchFamily="34" charset="0"/>
                        </a:rPr>
                        <a:t>grope</a:t>
                      </a:r>
                      <a:r>
                        <a:rPr lang="en-US" sz="1300" baseline="0" dirty="0">
                          <a:latin typeface="Arial" panose="020B0604020202020204" pitchFamily="34" charset="0"/>
                          <a:cs typeface="Arial" panose="020B0604020202020204" pitchFamily="34" charset="0"/>
                        </a:rPr>
                        <a:t>s her, and tries to kiss her. She stops him and leaves.</a:t>
                      </a:r>
                      <a:r>
                        <a:rPr lang="en-US" sz="1300" dirty="0">
                          <a:latin typeface="Arial" panose="020B0604020202020204" pitchFamily="34" charset="0"/>
                          <a:cs typeface="Arial" panose="020B0604020202020204" pitchFamily="34" charset="0"/>
                        </a:rPr>
                        <a:t> </a:t>
                      </a:r>
                    </a:p>
                  </a:txBody>
                  <a:tcPr/>
                </a:tc>
                <a:tc>
                  <a:txBody>
                    <a:bodyPr/>
                    <a:lstStyle/>
                    <a:p>
                      <a:r>
                        <a:rPr lang="en-US" sz="1300" dirty="0">
                          <a:latin typeface="Arial" panose="020B0604020202020204" pitchFamily="34" charset="0"/>
                          <a:cs typeface="Arial" panose="020B0604020202020204" pitchFamily="34" charset="0"/>
                        </a:rPr>
                        <a:t>Complaint</a:t>
                      </a:r>
                    </a:p>
                  </a:txBody>
                  <a:tcPr/>
                </a:tc>
                <a:extLst>
                  <a:ext uri="{0D108BD9-81ED-4DB2-BD59-A6C34878D82A}">
                    <a16:rowId xmlns:a16="http://schemas.microsoft.com/office/drawing/2014/main" val="372707579"/>
                  </a:ext>
                </a:extLst>
              </a:tr>
              <a:tr h="474168">
                <a:tc>
                  <a:txBody>
                    <a:bodyPr/>
                    <a:lstStyle/>
                    <a:p>
                      <a:pPr algn="ctr"/>
                      <a:r>
                        <a:rPr lang="en-US" sz="1300" dirty="0">
                          <a:latin typeface="Arial" panose="020B0604020202020204" pitchFamily="34" charset="0"/>
                          <a:cs typeface="Arial" panose="020B0604020202020204" pitchFamily="34" charset="0"/>
                        </a:rPr>
                        <a:t>04/01/21</a:t>
                      </a:r>
                    </a:p>
                  </a:txBody>
                  <a:tcPr/>
                </a:tc>
                <a:tc>
                  <a:txBody>
                    <a:bodyPr/>
                    <a:lstStyle/>
                    <a:p>
                      <a:r>
                        <a:rPr lang="en-US" sz="1300" dirty="0">
                          <a:latin typeface="Arial" panose="020B0604020202020204" pitchFamily="34" charset="0"/>
                          <a:cs typeface="Arial" panose="020B0604020202020204" pitchFamily="34" charset="0"/>
                        </a:rPr>
                        <a:t>Chair asks</a:t>
                      </a:r>
                      <a:r>
                        <a:rPr lang="en-US" sz="1300" baseline="0"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Complainant to work late on urgent grant project. Chair says she</a:t>
                      </a:r>
                      <a:r>
                        <a:rPr lang="en-US" sz="1300" baseline="0" dirty="0">
                          <a:latin typeface="Arial" panose="020B0604020202020204" pitchFamily="34" charset="0"/>
                          <a:cs typeface="Arial" panose="020B0604020202020204" pitchFamily="34" charset="0"/>
                        </a:rPr>
                        <a:t> left without completing the project and work had to be redone. </a:t>
                      </a:r>
                      <a:endParaRPr lang="en-US" sz="1300" dirty="0">
                        <a:latin typeface="Arial" panose="020B0604020202020204" pitchFamily="34" charset="0"/>
                        <a:cs typeface="Arial" panose="020B0604020202020204" pitchFamily="34" charset="0"/>
                      </a:endParaRPr>
                    </a:p>
                  </a:txBody>
                  <a:tcPr/>
                </a:tc>
                <a:tc>
                  <a:txBody>
                    <a:bodyPr/>
                    <a:lstStyle/>
                    <a:p>
                      <a:r>
                        <a:rPr lang="en-US" sz="1300" dirty="0">
                          <a:latin typeface="Arial" panose="020B0604020202020204" pitchFamily="34" charset="0"/>
                          <a:cs typeface="Arial" panose="020B0604020202020204" pitchFamily="34" charset="0"/>
                        </a:rPr>
                        <a:t>Chair’s response</a:t>
                      </a:r>
                    </a:p>
                  </a:txBody>
                  <a:tcPr/>
                </a:tc>
                <a:extLst>
                  <a:ext uri="{0D108BD9-81ED-4DB2-BD59-A6C34878D82A}">
                    <a16:rowId xmlns:a16="http://schemas.microsoft.com/office/drawing/2014/main" val="2915869257"/>
                  </a:ext>
                </a:extLst>
              </a:tr>
              <a:tr h="478008">
                <a:tc>
                  <a:txBody>
                    <a:bodyPr/>
                    <a:lstStyle/>
                    <a:p>
                      <a:pPr algn="ctr"/>
                      <a:r>
                        <a:rPr lang="en-US" sz="1300" dirty="0">
                          <a:latin typeface="Arial" panose="020B0604020202020204" pitchFamily="34" charset="0"/>
                          <a:cs typeface="Arial" panose="020B0604020202020204" pitchFamily="34" charset="0"/>
                        </a:rPr>
                        <a:t>04/08/21</a:t>
                      </a:r>
                    </a:p>
                  </a:txBody>
                  <a:tcPr/>
                </a:tc>
                <a:tc>
                  <a:txBody>
                    <a:bodyPr/>
                    <a:lstStyle/>
                    <a:p>
                      <a:r>
                        <a:rPr lang="en-US" sz="1300" dirty="0">
                          <a:latin typeface="Arial" panose="020B0604020202020204" pitchFamily="34" charset="0"/>
                          <a:cs typeface="Arial" panose="020B0604020202020204" pitchFamily="34" charset="0"/>
                        </a:rPr>
                        <a:t>Chair fires Complainant for poor performance prior to end of six-month</a:t>
                      </a:r>
                      <a:r>
                        <a:rPr lang="en-US" sz="1300" baseline="0" dirty="0">
                          <a:latin typeface="Arial" panose="020B0604020202020204" pitchFamily="34" charset="0"/>
                          <a:cs typeface="Arial" panose="020B0604020202020204" pitchFamily="34" charset="0"/>
                        </a:rPr>
                        <a:t> probationary period, after review of record and work product by HR.</a:t>
                      </a:r>
                      <a:endParaRPr lang="en-US" sz="1300" dirty="0">
                        <a:latin typeface="Arial" panose="020B0604020202020204" pitchFamily="34" charset="0"/>
                        <a:cs typeface="Arial" panose="020B0604020202020204" pitchFamily="34" charset="0"/>
                      </a:endParaRPr>
                    </a:p>
                  </a:txBody>
                  <a:tcPr/>
                </a:tc>
                <a:tc>
                  <a:txBody>
                    <a:bodyPr/>
                    <a:lstStyle/>
                    <a:p>
                      <a:r>
                        <a:rPr lang="en-US" sz="1300" dirty="0">
                          <a:latin typeface="Arial" panose="020B0604020202020204" pitchFamily="34" charset="0"/>
                          <a:cs typeface="Arial" panose="020B0604020202020204" pitchFamily="34" charset="0"/>
                        </a:rPr>
                        <a:t>Complaint</a:t>
                      </a:r>
                      <a:r>
                        <a:rPr lang="en-US" sz="1300" baseline="0" dirty="0">
                          <a:latin typeface="Arial" panose="020B0604020202020204" pitchFamily="34" charset="0"/>
                          <a:cs typeface="Arial" panose="020B0604020202020204" pitchFamily="34" charset="0"/>
                        </a:rPr>
                        <a:t>/ C’s Personnel file</a:t>
                      </a:r>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82982119"/>
                  </a:ext>
                </a:extLst>
              </a:tr>
              <a:tr h="478008">
                <a:tc>
                  <a:txBody>
                    <a:bodyPr/>
                    <a:lstStyle/>
                    <a:p>
                      <a:pPr algn="ctr"/>
                      <a:r>
                        <a:rPr lang="en-US" sz="1300" dirty="0">
                          <a:latin typeface="Arial" panose="020B0604020202020204" pitchFamily="34" charset="0"/>
                          <a:cs typeface="Arial" panose="020B0604020202020204" pitchFamily="34" charset="0"/>
                        </a:rPr>
                        <a:t>04/08/21</a:t>
                      </a:r>
                    </a:p>
                  </a:txBody>
                  <a:tcPr/>
                </a:tc>
                <a:tc>
                  <a:txBody>
                    <a:bodyPr/>
                    <a:lstStyle/>
                    <a:p>
                      <a:r>
                        <a:rPr lang="en-US" sz="1300" dirty="0">
                          <a:latin typeface="Arial" panose="020B0604020202020204" pitchFamily="34" charset="0"/>
                          <a:cs typeface="Arial" panose="020B0604020202020204" pitchFamily="34" charset="0"/>
                        </a:rPr>
                        <a:t>Complaint makes a report to HR during her exit interview.</a:t>
                      </a:r>
                    </a:p>
                  </a:txBody>
                  <a:tcPr/>
                </a:tc>
                <a:tc>
                  <a:txBody>
                    <a:bodyPr/>
                    <a:lstStyle/>
                    <a:p>
                      <a:r>
                        <a:rPr lang="en-US" sz="1300" dirty="0">
                          <a:latin typeface="Arial" panose="020B0604020202020204" pitchFamily="34" charset="0"/>
                          <a:cs typeface="Arial" panose="020B0604020202020204" pitchFamily="34" charset="0"/>
                        </a:rPr>
                        <a:t>HR Exit Interview Notes</a:t>
                      </a:r>
                    </a:p>
                  </a:txBody>
                  <a:tcPr/>
                </a:tc>
                <a:extLst>
                  <a:ext uri="{0D108BD9-81ED-4DB2-BD59-A6C34878D82A}">
                    <a16:rowId xmlns:a16="http://schemas.microsoft.com/office/drawing/2014/main" val="2707555249"/>
                  </a:ext>
                </a:extLst>
              </a:tr>
            </a:tbl>
          </a:graphicData>
        </a:graphic>
      </p:graphicFrame>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Step 4: Begin the Chronology</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11</a:t>
            </a:fld>
            <a:endParaRPr lang="en-US" altLang="en-US"/>
          </a:p>
        </p:txBody>
      </p:sp>
    </p:spTree>
    <p:extLst>
      <p:ext uri="{BB962C8B-B14F-4D97-AF65-F5344CB8AC3E}">
        <p14:creationId xmlns:p14="http://schemas.microsoft.com/office/powerpoint/2010/main" val="423937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080123" y="1420847"/>
            <a:ext cx="7797526" cy="3483339"/>
          </a:xfrm>
        </p:spPr>
        <p:txBody>
          <a:bodyPr/>
          <a:lstStyle/>
          <a:p>
            <a:pPr marL="0" indent="0">
              <a:buNone/>
            </a:pPr>
            <a:r>
              <a:rPr lang="en-US" sz="2100" dirty="0">
                <a:latin typeface="Arial" panose="020B0604020202020204" pitchFamily="34" charset="0"/>
                <a:cs typeface="Arial" panose="020B0604020202020204" pitchFamily="34" charset="0"/>
              </a:rPr>
              <a:t>Chronologies are extremely useful in investigations.</a:t>
            </a:r>
          </a:p>
          <a:p>
            <a:r>
              <a:rPr lang="en-US" sz="1950" dirty="0">
                <a:latin typeface="Arial" panose="020B0604020202020204" pitchFamily="34" charset="0"/>
                <a:cs typeface="Arial" panose="020B0604020202020204" pitchFamily="34" charset="0"/>
              </a:rPr>
              <a:t>Excellent way to:</a:t>
            </a:r>
          </a:p>
          <a:p>
            <a:pPr lvl="1"/>
            <a:r>
              <a:rPr lang="en-US" sz="1880" dirty="0">
                <a:latin typeface="Arial" panose="020B0604020202020204" pitchFamily="34" charset="0"/>
                <a:cs typeface="Arial" panose="020B0604020202020204" pitchFamily="34" charset="0"/>
              </a:rPr>
              <a:t>Distill information; </a:t>
            </a:r>
          </a:p>
          <a:p>
            <a:pPr lvl="1"/>
            <a:r>
              <a:rPr lang="en-US" sz="1880" dirty="0">
                <a:latin typeface="Arial" panose="020B0604020202020204" pitchFamily="34" charset="0"/>
                <a:cs typeface="Arial" panose="020B0604020202020204" pitchFamily="34" charset="0"/>
              </a:rPr>
              <a:t>Identify critical evidence; and </a:t>
            </a:r>
          </a:p>
          <a:p>
            <a:pPr lvl="1">
              <a:spcAft>
                <a:spcPts val="600"/>
              </a:spcAft>
            </a:pPr>
            <a:r>
              <a:rPr lang="en-US" sz="1880" dirty="0"/>
              <a:t>S</a:t>
            </a:r>
            <a:r>
              <a:rPr lang="en-US" sz="1880" dirty="0">
                <a:latin typeface="Arial" panose="020B0604020202020204" pitchFamily="34" charset="0"/>
                <a:cs typeface="Arial" panose="020B0604020202020204" pitchFamily="34" charset="0"/>
              </a:rPr>
              <a:t>pot inconsistencies in testimony.</a:t>
            </a:r>
          </a:p>
          <a:p>
            <a:pPr>
              <a:spcAft>
                <a:spcPts val="600"/>
              </a:spcAft>
            </a:pPr>
            <a:r>
              <a:rPr lang="en-US" sz="1950" dirty="0">
                <a:latin typeface="Arial" panose="020B0604020202020204" pitchFamily="34" charset="0"/>
                <a:cs typeface="Arial" panose="020B0604020202020204" pitchFamily="34" charset="0"/>
              </a:rPr>
              <a:t>Helps avoid bias by presenting all information on equal footing.</a:t>
            </a:r>
          </a:p>
          <a:p>
            <a:r>
              <a:rPr lang="en-US" sz="1950" dirty="0">
                <a:latin typeface="Arial" panose="020B0604020202020204" pitchFamily="34" charset="0"/>
                <a:cs typeface="Arial" panose="020B0604020202020204" pitchFamily="34" charset="0"/>
              </a:rPr>
              <a:t>Helps in drafting report, as the story is in the chronology.</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In Support of the Chronology</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12</a:t>
            </a:fld>
            <a:endParaRPr lang="en-US" altLang="en-US"/>
          </a:p>
        </p:txBody>
      </p:sp>
    </p:spTree>
    <p:extLst>
      <p:ext uri="{BB962C8B-B14F-4D97-AF65-F5344CB8AC3E}">
        <p14:creationId xmlns:p14="http://schemas.microsoft.com/office/powerpoint/2010/main" val="2307456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13334" y="1337885"/>
            <a:ext cx="7936397" cy="3483339"/>
          </a:xfrm>
        </p:spPr>
        <p:txBody>
          <a:bodyPr/>
          <a:lstStyle/>
          <a:p>
            <a:pPr marL="0" indent="0">
              <a:spcBef>
                <a:spcPts val="0"/>
              </a:spcBef>
              <a:spcAft>
                <a:spcPts val="600"/>
              </a:spcAft>
              <a:buNone/>
            </a:pPr>
            <a:r>
              <a:rPr lang="en-US" sz="1600" dirty="0">
                <a:latin typeface="Arial" panose="020B0604020202020204" pitchFamily="34" charset="0"/>
                <a:cs typeface="Arial" panose="020B0604020202020204" pitchFamily="34" charset="0"/>
              </a:rPr>
              <a:t>Complaint:</a:t>
            </a:r>
            <a:endParaRPr lang="en-US" sz="1400" dirty="0">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I am a faculty member in the Engineering Department. We </a:t>
            </a:r>
            <a:r>
              <a:rPr lang="en-US" sz="1500" dirty="0"/>
              <a:t>are conducting solar power research in collaboration with SunPower Co</a:t>
            </a:r>
            <a:r>
              <a:rPr lang="en-US" sz="1500" dirty="0">
                <a:latin typeface="Arial" panose="020B0604020202020204" pitchFamily="34" charset="0"/>
                <a:cs typeface="Arial" panose="020B0604020202020204" pitchFamily="34" charset="0"/>
              </a:rPr>
              <a:t>. Last week, we held a kickoff meeting </a:t>
            </a:r>
            <a:r>
              <a:rPr lang="en-US" sz="1500" dirty="0"/>
              <a:t>at SunPower’s </a:t>
            </a:r>
            <a:r>
              <a:rPr lang="en-US" sz="1500" dirty="0">
                <a:latin typeface="Arial" panose="020B0604020202020204" pitchFamily="34" charset="0"/>
                <a:cs typeface="Arial" panose="020B0604020202020204" pitchFamily="34" charset="0"/>
              </a:rPr>
              <a:t>headquarters in Oklahoma, followed by a dinner at the CEO’s home. Numerous Component and SunPower representatives were present. That night, our Department Chair drank too much, and I told him he needed to calm down before he did something stupid. </a:t>
            </a:r>
          </a:p>
          <a:p>
            <a:pPr marL="0" indent="0">
              <a:buNone/>
            </a:pPr>
            <a:r>
              <a:rPr lang="en-US" sz="1500" dirty="0"/>
              <a:t>The next day, SunPower’s Business Manager and CFO informed me that the Chair went into the kitchen </a:t>
            </a:r>
            <a:r>
              <a:rPr lang="en-US" sz="1500" dirty="0">
                <a:latin typeface="Arial" panose="020B0604020202020204" pitchFamily="34" charset="0"/>
                <a:cs typeface="Arial" panose="020B0604020202020204" pitchFamily="34" charset="0"/>
              </a:rPr>
              <a:t>later in the evening and found the young, beautiful </a:t>
            </a:r>
            <a:r>
              <a:rPr lang="en-US" sz="1500" dirty="0"/>
              <a:t>Business </a:t>
            </a:r>
            <a:r>
              <a:rPr lang="en-US" sz="1500" dirty="0">
                <a:latin typeface="Arial" panose="020B0604020202020204" pitchFamily="34" charset="0"/>
                <a:cs typeface="Arial" panose="020B0604020202020204" pitchFamily="34" charset="0"/>
              </a:rPr>
              <a:t>Manager cleaning up. He allegedly grabbed her butt and had to be forcibly removed from the situation by SunPower’s CFO, who observed the incident. He then made a derogatory comment to the CFO about him being Muslim and from the Middle East. The Business Manager and CFO are now very uncomfortable and do not want the Chair to come to our meetings. I don’t blame them. Something needs to be done, as the Chair’s conduct is threatening the research project.</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Scenario: Plan the Investigation</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13</a:t>
            </a:fld>
            <a:endParaRPr lang="en-US" altLang="en-US"/>
          </a:p>
        </p:txBody>
      </p:sp>
    </p:spTree>
    <p:extLst>
      <p:ext uri="{BB962C8B-B14F-4D97-AF65-F5344CB8AC3E}">
        <p14:creationId xmlns:p14="http://schemas.microsoft.com/office/powerpoint/2010/main" val="72000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0973F460-FD87-49F7-A7D4-B73AD06A7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98" y="3209035"/>
            <a:ext cx="22018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a:xfrm>
            <a:off x="1118265" y="1368360"/>
            <a:ext cx="7904269" cy="2152526"/>
          </a:xfrm>
        </p:spPr>
        <p:txBody>
          <a:bodyPr/>
          <a:lstStyle/>
          <a:p>
            <a:pPr marL="0" indent="0">
              <a:buNone/>
            </a:pPr>
            <a:r>
              <a:rPr lang="en-US" sz="2000" dirty="0">
                <a:latin typeface="Arial" panose="020B0604020202020204" pitchFamily="34" charset="0"/>
                <a:cs typeface="Arial" panose="020B0604020202020204" pitchFamily="34" charset="0"/>
              </a:rPr>
              <a:t>Components bear burden of gathering adequate evidence to reach a determination.</a:t>
            </a:r>
          </a:p>
          <a:p>
            <a:pPr lvl="1">
              <a:spcAft>
                <a:spcPts val="600"/>
              </a:spcAft>
            </a:pPr>
            <a:r>
              <a:rPr lang="en-US" sz="1880" dirty="0">
                <a:latin typeface="Arial" panose="020B0604020202020204" pitchFamily="34" charset="0"/>
                <a:cs typeface="Arial" panose="020B0604020202020204" pitchFamily="34" charset="0"/>
              </a:rPr>
              <a:t>Gather records from the appropriate custodian;</a:t>
            </a:r>
          </a:p>
          <a:p>
            <a:pPr lvl="1"/>
            <a:r>
              <a:rPr lang="en-US" sz="1880" dirty="0">
                <a:latin typeface="Arial" panose="020B0604020202020204" pitchFamily="34" charset="0"/>
                <a:cs typeface="Arial" panose="020B0604020202020204" pitchFamily="34" charset="0"/>
              </a:rPr>
              <a:t>Gather records from the Parties;</a:t>
            </a:r>
          </a:p>
          <a:p>
            <a:pPr marL="914400" lvl="2" indent="-169863">
              <a:spcAft>
                <a:spcPts val="600"/>
              </a:spcAft>
            </a:pPr>
            <a:r>
              <a:rPr lang="en-US" sz="1730" u="sng" dirty="0"/>
              <a:t>Confidential </a:t>
            </a:r>
            <a:r>
              <a:rPr lang="en-US" sz="1730" u="sng" dirty="0">
                <a:latin typeface="Arial" panose="020B0604020202020204" pitchFamily="34" charset="0"/>
                <a:cs typeface="Arial" panose="020B0604020202020204" pitchFamily="34" charset="0"/>
              </a:rPr>
              <a:t>treatment records require record holder’s consent.</a:t>
            </a:r>
          </a:p>
          <a:p>
            <a:pPr lvl="1"/>
            <a:r>
              <a:rPr lang="en-US" sz="1880" dirty="0">
                <a:latin typeface="Arial" panose="020B0604020202020204" pitchFamily="34" charset="0"/>
                <a:cs typeface="Arial" panose="020B0604020202020204" pitchFamily="34" charset="0"/>
              </a:rPr>
              <a:t>Gather electronic evidence:</a:t>
            </a:r>
          </a:p>
          <a:p>
            <a:pPr lvl="1"/>
            <a:endParaRPr lang="en-US" sz="1580" dirty="0"/>
          </a:p>
          <a:p>
            <a:pPr marL="0" indent="0">
              <a:buNone/>
            </a:pPr>
            <a:endParaRPr lang="en-US" dirty="0"/>
          </a:p>
        </p:txBody>
      </p:sp>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Gathering Evidence</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14</a:t>
            </a:fld>
            <a:endParaRPr lang="en-US" altLang="en-US"/>
          </a:p>
        </p:txBody>
      </p:sp>
      <p:sp>
        <p:nvSpPr>
          <p:cNvPr id="7" name="Content Placeholder 1">
            <a:extLst>
              <a:ext uri="{FF2B5EF4-FFF2-40B4-BE49-F238E27FC236}">
                <a16:creationId xmlns:a16="http://schemas.microsoft.com/office/drawing/2014/main" id="{C0E20F94-7C40-4E18-BDE4-CB92119D1127}"/>
              </a:ext>
            </a:extLst>
          </p:cNvPr>
          <p:cNvSpPr txBox="1">
            <a:spLocks/>
          </p:cNvSpPr>
          <p:nvPr/>
        </p:nvSpPr>
        <p:spPr bwMode="auto">
          <a:xfrm>
            <a:off x="3296578" y="3569253"/>
            <a:ext cx="5735383" cy="1334491"/>
          </a:xfrm>
          <a:prstGeom prst="rect">
            <a:avLst/>
          </a:prstGeom>
          <a:solidFill>
            <a:schemeClr val="lt1"/>
          </a:solidFill>
          <a:ln>
            <a:noFill/>
          </a:ln>
        </p:spPr>
        <p:txBody>
          <a:bodyPr vert="horz" wrap="square" lIns="91440" tIns="45720" rIns="91440" bIns="45720" numCol="2" anchor="t" anchorCtr="0" compatLnSpc="1">
            <a:prstTxWarp prst="textNoShape">
              <a:avLst/>
            </a:prstTxWarp>
          </a:bodyPr>
          <a:lstStyle>
            <a:lvl1pPr marL="257162" indent="-257162" algn="l" defTabSz="342884" rtl="0" eaLnBrk="0" fontAlgn="base" hangingPunct="0">
              <a:spcBef>
                <a:spcPct val="20000"/>
              </a:spcBef>
              <a:spcAft>
                <a:spcPct val="0"/>
              </a:spcAft>
              <a:buFont typeface="Arial" panose="020B0604020202020204" pitchFamily="34" charset="0"/>
              <a:buChar char="•"/>
              <a:defRPr sz="1875" b="0" i="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725" b="0" i="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500" b="0" i="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350" b="0" i="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200" b="0" i="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marL="342900" indent="-285750"/>
            <a:r>
              <a:rPr lang="en-US" sz="1800" dirty="0">
                <a:solidFill>
                  <a:schemeClr val="tx1"/>
                </a:solidFill>
                <a:latin typeface="Arial" panose="020B0604020202020204" pitchFamily="34" charset="0"/>
                <a:cs typeface="Arial" panose="020B0604020202020204" pitchFamily="34" charset="0"/>
              </a:rPr>
              <a:t>System e-mail</a:t>
            </a:r>
          </a:p>
          <a:p>
            <a:pPr marL="342900" lvl="1"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Stored email</a:t>
            </a:r>
          </a:p>
          <a:p>
            <a:pPr marL="342900" indent="-285750"/>
            <a:r>
              <a:rPr lang="en-US" sz="1800" dirty="0">
                <a:solidFill>
                  <a:schemeClr val="tx1"/>
                </a:solidFill>
                <a:latin typeface="Arial" panose="020B0604020202020204" pitchFamily="34" charset="0"/>
                <a:cs typeface="Arial" panose="020B0604020202020204" pitchFamily="34" charset="0"/>
              </a:rPr>
              <a:t>Instant/Text Messages</a:t>
            </a:r>
          </a:p>
          <a:p>
            <a:pPr marL="342900" indent="-285750"/>
            <a:r>
              <a:rPr lang="en-US" sz="1800" dirty="0">
                <a:solidFill>
                  <a:schemeClr val="tx1"/>
                </a:solidFill>
                <a:latin typeface="Arial" panose="020B0604020202020204" pitchFamily="34" charset="0"/>
                <a:cs typeface="Arial" panose="020B0604020202020204" pitchFamily="34" charset="0"/>
              </a:rPr>
              <a:t>Phone logs			         </a:t>
            </a:r>
          </a:p>
          <a:p>
            <a:pPr marL="342900" indent="-285750"/>
            <a:endParaRPr lang="en-US" sz="1800" dirty="0">
              <a:solidFill>
                <a:schemeClr val="tx1"/>
              </a:solidFill>
              <a:latin typeface="Arial" panose="020B0604020202020204" pitchFamily="34" charset="0"/>
              <a:cs typeface="Arial" panose="020B0604020202020204" pitchFamily="34" charset="0"/>
            </a:endParaRPr>
          </a:p>
          <a:p>
            <a:pPr marL="342900" indent="-285750"/>
            <a:r>
              <a:rPr lang="en-US" sz="1800" dirty="0">
                <a:solidFill>
                  <a:schemeClr val="tx1"/>
                </a:solidFill>
                <a:latin typeface="Arial" panose="020B0604020202020204" pitchFamily="34" charset="0"/>
                <a:cs typeface="Arial" panose="020B0604020202020204" pitchFamily="34" charset="0"/>
              </a:rPr>
              <a:t>Video footage</a:t>
            </a:r>
          </a:p>
          <a:p>
            <a:pPr marL="342900" indent="-285750"/>
            <a:r>
              <a:rPr lang="en-US" sz="1800" dirty="0">
                <a:solidFill>
                  <a:schemeClr val="tx1"/>
                </a:solidFill>
                <a:latin typeface="Arial" panose="020B0604020202020204" pitchFamily="34" charset="0"/>
                <a:cs typeface="Arial" panose="020B0604020202020204" pitchFamily="34" charset="0"/>
              </a:rPr>
              <a:t>Social media</a:t>
            </a:r>
          </a:p>
          <a:p>
            <a:pPr marL="342900" indent="-285750"/>
            <a:r>
              <a:rPr lang="en-US" sz="1800" dirty="0">
                <a:solidFill>
                  <a:schemeClr val="tx1"/>
                </a:solidFill>
                <a:latin typeface="Arial" panose="020B0604020202020204" pitchFamily="34" charset="0"/>
                <a:cs typeface="Arial" panose="020B0604020202020204" pitchFamily="34" charset="0"/>
              </a:rPr>
              <a:t>Internet searches		</a:t>
            </a:r>
          </a:p>
          <a:p>
            <a:pPr marL="342900" indent="-285750"/>
            <a:r>
              <a:rPr lang="en-US" sz="1800" dirty="0">
                <a:solidFill>
                  <a:schemeClr val="tx1"/>
                </a:solidFill>
                <a:latin typeface="Arial" panose="020B0604020202020204" pitchFamily="34" charset="0"/>
                <a:cs typeface="Arial" panose="020B0604020202020204" pitchFamily="34" charset="0"/>
              </a:rPr>
              <a:t>Voicemail	</a:t>
            </a:r>
          </a:p>
        </p:txBody>
      </p:sp>
    </p:spTree>
    <p:extLst>
      <p:ext uri="{BB962C8B-B14F-4D97-AF65-F5344CB8AC3E}">
        <p14:creationId xmlns:p14="http://schemas.microsoft.com/office/powerpoint/2010/main" val="136396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A5BCE0-EAE5-41F2-94BD-BDEE963E07EB}"/>
              </a:ext>
            </a:extLst>
          </p:cNvPr>
          <p:cNvSpPr>
            <a:spLocks noGrp="1"/>
          </p:cNvSpPr>
          <p:nvPr>
            <p:ph idx="1"/>
          </p:nvPr>
        </p:nvSpPr>
        <p:spPr>
          <a:xfrm>
            <a:off x="1117828" y="1362712"/>
            <a:ext cx="7913050" cy="3678396"/>
          </a:xfrm>
        </p:spPr>
        <p:txBody>
          <a:bodyPr/>
          <a:lstStyle/>
          <a:p>
            <a:pPr>
              <a:spcAft>
                <a:spcPts val="600"/>
              </a:spcAft>
            </a:pPr>
            <a:r>
              <a:rPr lang="en-US" sz="2000" dirty="0">
                <a:latin typeface="Arial" panose="020B0604020202020204" pitchFamily="34" charset="0"/>
                <a:cs typeface="Arial" panose="020B0604020202020204" pitchFamily="34" charset="0"/>
              </a:rPr>
              <a:t>If TSUS email is important evidence, work with your IT department to preserve and search emails using search terms and date restrictions.</a:t>
            </a:r>
          </a:p>
          <a:p>
            <a:r>
              <a:rPr lang="en-US" sz="2000" dirty="0">
                <a:latin typeface="Arial" panose="020B0604020202020204" pitchFamily="34" charset="0"/>
                <a:cs typeface="Arial" panose="020B0604020202020204" pitchFamily="34" charset="0"/>
              </a:rPr>
              <a:t>Preserve and search other </a:t>
            </a:r>
            <a:r>
              <a:rPr lang="en-US" sz="2000" b="1" u="sng" dirty="0">
                <a:latin typeface="Arial" panose="020B0604020202020204" pitchFamily="34" charset="0"/>
                <a:cs typeface="Arial" panose="020B0604020202020204" pitchFamily="34" charset="0"/>
              </a:rPr>
              <a:t>material</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electronic evidence. </a:t>
            </a:r>
          </a:p>
          <a:p>
            <a:pPr lvl="1"/>
            <a:r>
              <a:rPr lang="en-US" sz="2000" dirty="0"/>
              <a:t>TSUS document system. </a:t>
            </a:r>
          </a:p>
          <a:p>
            <a:pPr lvl="1"/>
            <a:r>
              <a:rPr lang="en-US" sz="2000" dirty="0"/>
              <a:t>TSUS-issued computers and phones. </a:t>
            </a:r>
          </a:p>
          <a:p>
            <a:pPr lvl="1">
              <a:spcAft>
                <a:spcPts val="600"/>
              </a:spcAft>
            </a:pPr>
            <a:r>
              <a:rPr lang="en-US" sz="2000" dirty="0"/>
              <a:t>Search history while using TSUS network.</a:t>
            </a:r>
            <a:endParaRPr lang="en-US" sz="1850" dirty="0">
              <a:latin typeface="Arial" panose="020B0604020202020204" pitchFamily="34" charset="0"/>
              <a:cs typeface="Arial" panose="020B0604020202020204" pitchFamily="34" charset="0"/>
            </a:endParaRPr>
          </a:p>
          <a:p>
            <a:r>
              <a:rPr lang="en-US" sz="2000" dirty="0"/>
              <a:t>Work with facilities to determine if relevant video surveillance exists.</a:t>
            </a:r>
          </a:p>
          <a:p>
            <a:endParaRPr lang="en-US" dirty="0"/>
          </a:p>
        </p:txBody>
      </p:sp>
      <p:sp>
        <p:nvSpPr>
          <p:cNvPr id="3" name="Title 2">
            <a:extLst>
              <a:ext uri="{FF2B5EF4-FFF2-40B4-BE49-F238E27FC236}">
                <a16:creationId xmlns:a16="http://schemas.microsoft.com/office/drawing/2014/main" id="{B368251D-1783-4729-A52F-9AFEA338A6E1}"/>
              </a:ext>
            </a:extLst>
          </p:cNvPr>
          <p:cNvSpPr>
            <a:spLocks noGrp="1"/>
          </p:cNvSpPr>
          <p:nvPr>
            <p:ph type="title"/>
          </p:nvPr>
        </p:nvSpPr>
        <p:spPr/>
        <p:txBody>
          <a:bodyPr/>
          <a:lstStyle/>
          <a:p>
            <a:r>
              <a:rPr lang="en-US" dirty="0"/>
              <a:t>Best Practices for Gathering Electronic Evidence</a:t>
            </a:r>
          </a:p>
        </p:txBody>
      </p:sp>
      <p:sp>
        <p:nvSpPr>
          <p:cNvPr id="4" name="Slide Number Placeholder 3">
            <a:extLst>
              <a:ext uri="{FF2B5EF4-FFF2-40B4-BE49-F238E27FC236}">
                <a16:creationId xmlns:a16="http://schemas.microsoft.com/office/drawing/2014/main" id="{FEE366B9-1494-4020-989A-5A2662D5028A}"/>
              </a:ext>
            </a:extLst>
          </p:cNvPr>
          <p:cNvSpPr>
            <a:spLocks noGrp="1"/>
          </p:cNvSpPr>
          <p:nvPr>
            <p:ph type="sldNum" sz="quarter" idx="10"/>
          </p:nvPr>
        </p:nvSpPr>
        <p:spPr/>
        <p:txBody>
          <a:bodyPr/>
          <a:lstStyle/>
          <a:p>
            <a:pPr>
              <a:defRPr/>
            </a:pPr>
            <a:fld id="{AE3D6155-E562-314F-801A-7FCA5FAB79F5}" type="slidenum">
              <a:rPr lang="en-US" altLang="en-US" smtClean="0"/>
              <a:pPr>
                <a:defRPr/>
              </a:pPr>
              <a:t>15</a:t>
            </a:fld>
            <a:endParaRPr lang="en-US" altLang="en-US"/>
          </a:p>
        </p:txBody>
      </p:sp>
      <p:pic>
        <p:nvPicPr>
          <p:cNvPr id="10" name="Graphic 9" descr="Security camera">
            <a:extLst>
              <a:ext uri="{FF2B5EF4-FFF2-40B4-BE49-F238E27FC236}">
                <a16:creationId xmlns:a16="http://schemas.microsoft.com/office/drawing/2014/main" id="{027859D1-8DAA-47EC-829D-B76D88538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99660" y="4326219"/>
            <a:ext cx="782880" cy="782880"/>
          </a:xfrm>
          <a:prstGeom prst="rect">
            <a:avLst/>
          </a:prstGeom>
        </p:spPr>
      </p:pic>
      <p:pic>
        <p:nvPicPr>
          <p:cNvPr id="12" name="Graphic 11" descr="Cloud Computing">
            <a:extLst>
              <a:ext uri="{FF2B5EF4-FFF2-40B4-BE49-F238E27FC236}">
                <a16:creationId xmlns:a16="http://schemas.microsoft.com/office/drawing/2014/main" id="{CB8E8D8E-CBEB-45A0-AEE4-7D38AC8043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5724" y="4286509"/>
            <a:ext cx="782880" cy="782880"/>
          </a:xfrm>
          <a:prstGeom prst="rect">
            <a:avLst/>
          </a:prstGeom>
        </p:spPr>
      </p:pic>
      <p:pic>
        <p:nvPicPr>
          <p:cNvPr id="14" name="Graphic 13" descr="Wireless router">
            <a:extLst>
              <a:ext uri="{FF2B5EF4-FFF2-40B4-BE49-F238E27FC236}">
                <a16:creationId xmlns:a16="http://schemas.microsoft.com/office/drawing/2014/main" id="{0712C208-7156-433C-A42F-BDDDB94DA1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7692" y="4326219"/>
            <a:ext cx="782880" cy="782880"/>
          </a:xfrm>
          <a:prstGeom prst="rect">
            <a:avLst/>
          </a:prstGeom>
        </p:spPr>
      </p:pic>
    </p:spTree>
    <p:extLst>
      <p:ext uri="{BB962C8B-B14F-4D97-AF65-F5344CB8AC3E}">
        <p14:creationId xmlns:p14="http://schemas.microsoft.com/office/powerpoint/2010/main" val="2574815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A5BCE0-EAE5-41F2-94BD-BDEE963E07EB}"/>
              </a:ext>
            </a:extLst>
          </p:cNvPr>
          <p:cNvSpPr>
            <a:spLocks noGrp="1"/>
          </p:cNvSpPr>
          <p:nvPr>
            <p:ph idx="1"/>
          </p:nvPr>
        </p:nvSpPr>
        <p:spPr>
          <a:xfrm>
            <a:off x="1117828" y="1362712"/>
            <a:ext cx="7913050" cy="3678396"/>
          </a:xfrm>
        </p:spPr>
        <p:txBody>
          <a:bodyPr/>
          <a:lstStyle/>
          <a:p>
            <a:pPr>
              <a:spcAft>
                <a:spcPts val="600"/>
              </a:spcAft>
            </a:pPr>
            <a:r>
              <a:rPr lang="en-US" sz="2000" dirty="0">
                <a:latin typeface="Arial" panose="020B0604020202020204" pitchFamily="34" charset="0"/>
                <a:cs typeface="Arial" panose="020B0604020202020204" pitchFamily="34" charset="0"/>
              </a:rPr>
              <a:t>For text messages, request each party provide the entire text conversation for a given period.</a:t>
            </a:r>
          </a:p>
          <a:p>
            <a:pPr>
              <a:spcAft>
                <a:spcPts val="0"/>
              </a:spcAft>
            </a:pPr>
            <a:r>
              <a:rPr lang="en-US" sz="2000" dirty="0">
                <a:latin typeface="Arial" panose="020B0604020202020204" pitchFamily="34" charset="0"/>
                <a:cs typeface="Arial" panose="020B0604020202020204" pitchFamily="34" charset="0"/>
              </a:rPr>
              <a:t>Establish a protocol with your IT department for best practices to provide texts from iMessage or third-party apps to investigators.</a:t>
            </a:r>
          </a:p>
          <a:p>
            <a:pPr lvl="1">
              <a:spcAft>
                <a:spcPts val="600"/>
              </a:spcAft>
            </a:pPr>
            <a:r>
              <a:rPr lang="en-US" sz="1850" dirty="0">
                <a:latin typeface="Arial" panose="020B0604020202020204" pitchFamily="34" charset="0"/>
                <a:cs typeface="Arial" panose="020B0604020202020204" pitchFamily="34" charset="0"/>
              </a:rPr>
              <a:t>Develop clear written instructions you can provide to parties and witnesses. </a:t>
            </a:r>
          </a:p>
          <a:p>
            <a:r>
              <a:rPr lang="en-US" sz="2000" dirty="0">
                <a:latin typeface="Arial" panose="020B0604020202020204" pitchFamily="34" charset="0"/>
                <a:cs typeface="Arial" panose="020B0604020202020204" pitchFamily="34" charset="0"/>
              </a:rPr>
              <a:t>Establish similar protocols for social media.</a:t>
            </a:r>
          </a:p>
          <a:p>
            <a:endParaRPr lang="en-US" dirty="0"/>
          </a:p>
        </p:txBody>
      </p:sp>
      <p:sp>
        <p:nvSpPr>
          <p:cNvPr id="3" name="Title 2">
            <a:extLst>
              <a:ext uri="{FF2B5EF4-FFF2-40B4-BE49-F238E27FC236}">
                <a16:creationId xmlns:a16="http://schemas.microsoft.com/office/drawing/2014/main" id="{B368251D-1783-4729-A52F-9AFEA338A6E1}"/>
              </a:ext>
            </a:extLst>
          </p:cNvPr>
          <p:cNvSpPr>
            <a:spLocks noGrp="1"/>
          </p:cNvSpPr>
          <p:nvPr>
            <p:ph type="title"/>
          </p:nvPr>
        </p:nvSpPr>
        <p:spPr/>
        <p:txBody>
          <a:bodyPr/>
          <a:lstStyle/>
          <a:p>
            <a:r>
              <a:rPr lang="en-US" dirty="0"/>
              <a:t>Best Practices for Gathering Electronic Evidence</a:t>
            </a:r>
          </a:p>
        </p:txBody>
      </p:sp>
      <p:sp>
        <p:nvSpPr>
          <p:cNvPr id="4" name="Slide Number Placeholder 3">
            <a:extLst>
              <a:ext uri="{FF2B5EF4-FFF2-40B4-BE49-F238E27FC236}">
                <a16:creationId xmlns:a16="http://schemas.microsoft.com/office/drawing/2014/main" id="{FEE366B9-1494-4020-989A-5A2662D5028A}"/>
              </a:ext>
            </a:extLst>
          </p:cNvPr>
          <p:cNvSpPr>
            <a:spLocks noGrp="1"/>
          </p:cNvSpPr>
          <p:nvPr>
            <p:ph type="sldNum" sz="quarter" idx="10"/>
          </p:nvPr>
        </p:nvSpPr>
        <p:spPr/>
        <p:txBody>
          <a:bodyPr/>
          <a:lstStyle/>
          <a:p>
            <a:pPr>
              <a:defRPr/>
            </a:pPr>
            <a:fld id="{AE3D6155-E562-314F-801A-7FCA5FAB79F5}" type="slidenum">
              <a:rPr lang="en-US" altLang="en-US" smtClean="0"/>
              <a:pPr>
                <a:defRPr/>
              </a:pPr>
              <a:t>16</a:t>
            </a:fld>
            <a:endParaRPr lang="en-US" altLang="en-US"/>
          </a:p>
        </p:txBody>
      </p:sp>
      <p:pic>
        <p:nvPicPr>
          <p:cNvPr id="5" name="Graphic 4" descr="Chat bubble">
            <a:extLst>
              <a:ext uri="{FF2B5EF4-FFF2-40B4-BE49-F238E27FC236}">
                <a16:creationId xmlns:a16="http://schemas.microsoft.com/office/drawing/2014/main" id="{F1B010B6-CDD7-4BF1-80F1-2070941F4A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1092" y="4090544"/>
            <a:ext cx="731044" cy="731044"/>
          </a:xfrm>
          <a:prstGeom prst="rect">
            <a:avLst/>
          </a:prstGeom>
        </p:spPr>
      </p:pic>
      <p:pic>
        <p:nvPicPr>
          <p:cNvPr id="6" name="Graphic 5" descr="Smart Phone">
            <a:extLst>
              <a:ext uri="{FF2B5EF4-FFF2-40B4-BE49-F238E27FC236}">
                <a16:creationId xmlns:a16="http://schemas.microsoft.com/office/drawing/2014/main" id="{EEBE5E94-DC9E-4825-AD08-091AFC111B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4502" y="4090544"/>
            <a:ext cx="731044" cy="731044"/>
          </a:xfrm>
          <a:prstGeom prst="rect">
            <a:avLst/>
          </a:prstGeom>
        </p:spPr>
      </p:pic>
      <p:pic>
        <p:nvPicPr>
          <p:cNvPr id="7" name="Graphic 6" descr="Chat bubble">
            <a:extLst>
              <a:ext uri="{FF2B5EF4-FFF2-40B4-BE49-F238E27FC236}">
                <a16:creationId xmlns:a16="http://schemas.microsoft.com/office/drawing/2014/main" id="{9F7C0F1F-0028-46F3-B675-A2CE7FB2F9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7912" y="4090544"/>
            <a:ext cx="731044" cy="731044"/>
          </a:xfrm>
          <a:prstGeom prst="rect">
            <a:avLst/>
          </a:prstGeom>
        </p:spPr>
      </p:pic>
    </p:spTree>
    <p:extLst>
      <p:ext uri="{BB962C8B-B14F-4D97-AF65-F5344CB8AC3E}">
        <p14:creationId xmlns:p14="http://schemas.microsoft.com/office/powerpoint/2010/main" val="166529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739945-CEA2-4EFF-8B91-946103FF4C50}"/>
              </a:ext>
            </a:extLst>
          </p:cNvPr>
          <p:cNvSpPr>
            <a:spLocks noGrp="1"/>
          </p:cNvSpPr>
          <p:nvPr>
            <p:ph idx="1"/>
          </p:nvPr>
        </p:nvSpPr>
        <p:spPr/>
        <p:txBody>
          <a:bodyPr/>
          <a:lstStyle/>
          <a:p>
            <a:r>
              <a:rPr lang="en-US" sz="2000" dirty="0">
                <a:latin typeface="Arial" panose="020B0604020202020204" pitchFamily="34" charset="0"/>
                <a:cs typeface="Arial" panose="020B0604020202020204" pitchFamily="34" charset="0"/>
              </a:rPr>
              <a:t>Even though the burden is on the Component to gather sufficient evidence, the Parties must be given an equal opportunity to present </a:t>
            </a:r>
            <a:r>
              <a:rPr lang="en-US" sz="2000" b="1" dirty="0">
                <a:latin typeface="Arial" panose="020B0604020202020204" pitchFamily="34" charset="0"/>
                <a:cs typeface="Arial" panose="020B0604020202020204" pitchFamily="34" charset="0"/>
              </a:rPr>
              <a:t>exculpatory </a:t>
            </a:r>
            <a:r>
              <a:rPr lang="en-US" sz="2000" dirty="0">
                <a:latin typeface="Arial" panose="020B0604020202020204" pitchFamily="34" charset="0"/>
                <a:cs typeface="Arial" panose="020B0604020202020204" pitchFamily="34" charset="0"/>
              </a:rPr>
              <a:t>and </a:t>
            </a:r>
            <a:r>
              <a:rPr lang="en-US" sz="2000" b="1" dirty="0">
                <a:latin typeface="Arial" panose="020B0604020202020204" pitchFamily="34" charset="0"/>
                <a:cs typeface="Arial" panose="020B0604020202020204" pitchFamily="34" charset="0"/>
              </a:rPr>
              <a:t>inculpatory</a:t>
            </a:r>
            <a:r>
              <a:rPr lang="en-US" sz="2000" dirty="0">
                <a:latin typeface="Arial" panose="020B0604020202020204" pitchFamily="34" charset="0"/>
                <a:cs typeface="Arial" panose="020B0604020202020204" pitchFamily="34" charset="0"/>
              </a:rPr>
              <a:t> evidence.</a:t>
            </a:r>
          </a:p>
          <a:p>
            <a:pPr marL="0" indent="0">
              <a:buNone/>
            </a:pPr>
            <a:endParaRPr lang="en-US" sz="1880" dirty="0">
              <a:latin typeface="Arial" panose="020B0604020202020204" pitchFamily="34" charset="0"/>
              <a:cs typeface="Arial" panose="020B0604020202020204" pitchFamily="34" charset="0"/>
            </a:endParaRPr>
          </a:p>
          <a:p>
            <a:pPr marL="6350" lvl="1" indent="-6350" algn="ctr">
              <a:buNone/>
            </a:pPr>
            <a:r>
              <a:rPr lang="en-US" sz="2000" b="1" dirty="0">
                <a:latin typeface="Arial" panose="020B0604020202020204" pitchFamily="34" charset="0"/>
                <a:cs typeface="Arial" panose="020B0604020202020204" pitchFamily="34" charset="0"/>
              </a:rPr>
              <a:t>Inculpatory</a:t>
            </a:r>
            <a:r>
              <a:rPr lang="en-US" sz="2000" dirty="0">
                <a:latin typeface="Arial" panose="020B0604020202020204" pitchFamily="34" charset="0"/>
                <a:cs typeface="Arial" panose="020B0604020202020204" pitchFamily="34" charset="0"/>
              </a:rPr>
              <a:t>: Supports a finding of responsibility. </a:t>
            </a:r>
          </a:p>
          <a:p>
            <a:pPr lvl="1" algn="ctr"/>
            <a:endParaRPr lang="en-US" dirty="0">
              <a:latin typeface="Arial" panose="020B0604020202020204" pitchFamily="34" charset="0"/>
              <a:cs typeface="Arial" panose="020B0604020202020204" pitchFamily="34" charset="0"/>
            </a:endParaRPr>
          </a:p>
          <a:p>
            <a:pPr marL="0" lvl="1" indent="0" algn="ctr">
              <a:buNone/>
            </a:pPr>
            <a:r>
              <a:rPr lang="en-US" sz="2000" b="1" dirty="0">
                <a:latin typeface="Arial" panose="020B0604020202020204" pitchFamily="34" charset="0"/>
                <a:cs typeface="Arial" panose="020B0604020202020204" pitchFamily="34" charset="0"/>
              </a:rPr>
              <a:t>Exculpatory</a:t>
            </a:r>
            <a:r>
              <a:rPr lang="en-US" sz="2000" dirty="0">
                <a:latin typeface="Arial" panose="020B0604020202020204" pitchFamily="34" charset="0"/>
                <a:cs typeface="Arial" panose="020B0604020202020204" pitchFamily="34" charset="0"/>
              </a:rPr>
              <a:t>: Supports a lack of responsibility.</a:t>
            </a:r>
          </a:p>
        </p:txBody>
      </p:sp>
      <p:sp>
        <p:nvSpPr>
          <p:cNvPr id="3" name="Title 2">
            <a:extLst>
              <a:ext uri="{FF2B5EF4-FFF2-40B4-BE49-F238E27FC236}">
                <a16:creationId xmlns:a16="http://schemas.microsoft.com/office/drawing/2014/main" id="{39529D79-AA57-4226-89F1-9B897F20F7DA}"/>
              </a:ext>
            </a:extLst>
          </p:cNvPr>
          <p:cNvSpPr>
            <a:spLocks noGrp="1"/>
          </p:cNvSpPr>
          <p:nvPr>
            <p:ph type="title"/>
          </p:nvPr>
        </p:nvSpPr>
        <p:spPr/>
        <p:txBody>
          <a:bodyPr/>
          <a:lstStyle/>
          <a:p>
            <a:r>
              <a:rPr lang="en-US" dirty="0"/>
              <a:t>Right to Present Evidence</a:t>
            </a:r>
          </a:p>
        </p:txBody>
      </p:sp>
      <p:sp>
        <p:nvSpPr>
          <p:cNvPr id="4" name="Slide Number Placeholder 3">
            <a:extLst>
              <a:ext uri="{FF2B5EF4-FFF2-40B4-BE49-F238E27FC236}">
                <a16:creationId xmlns:a16="http://schemas.microsoft.com/office/drawing/2014/main" id="{2BA3DAC6-8D35-482E-ADAD-4B297879818A}"/>
              </a:ext>
            </a:extLst>
          </p:cNvPr>
          <p:cNvSpPr>
            <a:spLocks noGrp="1"/>
          </p:cNvSpPr>
          <p:nvPr>
            <p:ph type="sldNum" sz="quarter" idx="10"/>
          </p:nvPr>
        </p:nvSpPr>
        <p:spPr/>
        <p:txBody>
          <a:bodyPr/>
          <a:lstStyle/>
          <a:p>
            <a:pPr>
              <a:defRPr/>
            </a:pPr>
            <a:fld id="{AE3D6155-E562-314F-801A-7FCA5FAB79F5}" type="slidenum">
              <a:rPr lang="en-US" altLang="en-US" smtClean="0"/>
              <a:pPr>
                <a:defRPr/>
              </a:pPr>
              <a:t>17</a:t>
            </a:fld>
            <a:endParaRPr lang="en-US" altLang="en-US"/>
          </a:p>
        </p:txBody>
      </p:sp>
    </p:spTree>
    <p:extLst>
      <p:ext uri="{BB962C8B-B14F-4D97-AF65-F5344CB8AC3E}">
        <p14:creationId xmlns:p14="http://schemas.microsoft.com/office/powerpoint/2010/main" val="2820537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62915F-62A2-497E-BF33-FA1B2553806A}"/>
              </a:ext>
            </a:extLst>
          </p:cNvPr>
          <p:cNvPicPr>
            <a:picLocks noGrp="1" noChangeAspect="1"/>
          </p:cNvPicPr>
          <p:nvPr>
            <p:ph idx="1"/>
          </p:nvPr>
        </p:nvPicPr>
        <p:blipFill>
          <a:blip r:embed="rId3"/>
          <a:stretch>
            <a:fillRect/>
          </a:stretch>
        </p:blipFill>
        <p:spPr>
          <a:xfrm>
            <a:off x="1087734" y="1296901"/>
            <a:ext cx="7988026" cy="3826095"/>
          </a:xfrm>
          <a:prstGeom prst="rect">
            <a:avLst/>
          </a:prstGeom>
        </p:spPr>
      </p:pic>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Scenario: What Electronic Evidence Do You Gather?</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18</a:t>
            </a:fld>
            <a:endParaRPr lang="en-US" altLang="en-US"/>
          </a:p>
        </p:txBody>
      </p:sp>
    </p:spTree>
    <p:extLst>
      <p:ext uri="{BB962C8B-B14F-4D97-AF65-F5344CB8AC3E}">
        <p14:creationId xmlns:p14="http://schemas.microsoft.com/office/powerpoint/2010/main" val="1171597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B5C99F-584A-4E3C-A01E-980AE27BCA34}"/>
              </a:ext>
            </a:extLst>
          </p:cNvPr>
          <p:cNvSpPr>
            <a:spLocks noGrp="1"/>
          </p:cNvSpPr>
          <p:nvPr>
            <p:ph idx="1"/>
          </p:nvPr>
        </p:nvSpPr>
        <p:spPr>
          <a:xfrm>
            <a:off x="1117828" y="1409847"/>
            <a:ext cx="7903624" cy="3483339"/>
          </a:xfrm>
        </p:spPr>
        <p:txBody>
          <a:bodyPr/>
          <a:lstStyle/>
          <a:p>
            <a:r>
              <a:rPr lang="en-US" sz="2000" dirty="0"/>
              <a:t>Text messages between Complainant and Respondent.</a:t>
            </a:r>
          </a:p>
          <a:p>
            <a:r>
              <a:rPr lang="en-US" sz="2000" dirty="0"/>
              <a:t>Facebook communications between the Parties.</a:t>
            </a:r>
          </a:p>
          <a:p>
            <a:r>
              <a:rPr lang="en-US" sz="2000" dirty="0"/>
              <a:t>Emails regarding staying late and quality of work product.</a:t>
            </a:r>
          </a:p>
          <a:p>
            <a:r>
              <a:rPr lang="en-US" sz="2000" dirty="0"/>
              <a:t>Emails with HR regarding termination.</a:t>
            </a:r>
          </a:p>
          <a:p>
            <a:r>
              <a:rPr lang="en-US" sz="2000" dirty="0"/>
              <a:t>Chair’s computer for pornography search.</a:t>
            </a:r>
          </a:p>
          <a:p>
            <a:endParaRPr lang="en-US" dirty="0"/>
          </a:p>
        </p:txBody>
      </p:sp>
      <p:sp>
        <p:nvSpPr>
          <p:cNvPr id="3" name="Title 2">
            <a:extLst>
              <a:ext uri="{FF2B5EF4-FFF2-40B4-BE49-F238E27FC236}">
                <a16:creationId xmlns:a16="http://schemas.microsoft.com/office/drawing/2014/main" id="{5864F7FB-7229-4934-AE37-717A34571B06}"/>
              </a:ext>
            </a:extLst>
          </p:cNvPr>
          <p:cNvSpPr>
            <a:spLocks noGrp="1"/>
          </p:cNvSpPr>
          <p:nvPr>
            <p:ph type="title"/>
          </p:nvPr>
        </p:nvSpPr>
        <p:spPr/>
        <p:txBody>
          <a:bodyPr/>
          <a:lstStyle/>
          <a:p>
            <a:r>
              <a:rPr lang="en-US" dirty="0"/>
              <a:t>Scenario: What Electronic Evidence Did You Gather?</a:t>
            </a:r>
          </a:p>
        </p:txBody>
      </p:sp>
      <p:sp>
        <p:nvSpPr>
          <p:cNvPr id="4" name="Slide Number Placeholder 3">
            <a:extLst>
              <a:ext uri="{FF2B5EF4-FFF2-40B4-BE49-F238E27FC236}">
                <a16:creationId xmlns:a16="http://schemas.microsoft.com/office/drawing/2014/main" id="{C5FAC628-EAC6-42FC-88F8-B88066AC76A3}"/>
              </a:ext>
            </a:extLst>
          </p:cNvPr>
          <p:cNvSpPr>
            <a:spLocks noGrp="1"/>
          </p:cNvSpPr>
          <p:nvPr>
            <p:ph type="sldNum" sz="quarter" idx="10"/>
          </p:nvPr>
        </p:nvSpPr>
        <p:spPr/>
        <p:txBody>
          <a:bodyPr/>
          <a:lstStyle/>
          <a:p>
            <a:pPr>
              <a:defRPr/>
            </a:pPr>
            <a:fld id="{AE3D6155-E562-314F-801A-7FCA5FAB79F5}" type="slidenum">
              <a:rPr lang="en-US" altLang="en-US" smtClean="0"/>
              <a:pPr>
                <a:defRPr/>
              </a:pPr>
              <a:t>19</a:t>
            </a:fld>
            <a:endParaRPr lang="en-US" altLang="en-US"/>
          </a:p>
        </p:txBody>
      </p:sp>
    </p:spTree>
    <p:extLst>
      <p:ext uri="{BB962C8B-B14F-4D97-AF65-F5344CB8AC3E}">
        <p14:creationId xmlns:p14="http://schemas.microsoft.com/office/powerpoint/2010/main" val="4271433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a:xfrm>
            <a:off x="1831055" y="1623230"/>
            <a:ext cx="5875749" cy="852502"/>
          </a:xfrm>
        </p:spPr>
        <p:txBody>
          <a:bodyPr/>
          <a:lstStyle/>
          <a:p>
            <a:pPr marL="0" indent="0">
              <a:buNone/>
            </a:pPr>
            <a:r>
              <a:rPr lang="en-US" sz="2400" i="1" dirty="0">
                <a:latin typeface="Arial" panose="020B0604020202020204" pitchFamily="34" charset="0"/>
                <a:cs typeface="Arial" panose="020B0604020202020204" pitchFamily="34" charset="0"/>
              </a:rPr>
              <a:t>Condemnation without investigation is the height of ignorance.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2</a:t>
            </a:fld>
            <a:endParaRPr lang="en-US" altLang="en-US"/>
          </a:p>
        </p:txBody>
      </p:sp>
      <p:sp>
        <p:nvSpPr>
          <p:cNvPr id="7" name="Content Placeholder 1">
            <a:extLst>
              <a:ext uri="{FF2B5EF4-FFF2-40B4-BE49-F238E27FC236}">
                <a16:creationId xmlns:a16="http://schemas.microsoft.com/office/drawing/2014/main" id="{B7B6290A-1093-47A8-86F5-A8ABCB719F55}"/>
              </a:ext>
            </a:extLst>
          </p:cNvPr>
          <p:cNvSpPr txBox="1">
            <a:spLocks/>
          </p:cNvSpPr>
          <p:nvPr/>
        </p:nvSpPr>
        <p:spPr bwMode="auto">
          <a:xfrm>
            <a:off x="1155974" y="4146617"/>
            <a:ext cx="7678092" cy="75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4" rtl="0" eaLnBrk="0" fontAlgn="base" hangingPunct="0">
              <a:spcBef>
                <a:spcPct val="20000"/>
              </a:spcBef>
              <a:spcAft>
                <a:spcPct val="0"/>
              </a:spcAft>
              <a:buFont typeface="Arial" panose="020B0604020202020204" pitchFamily="34" charset="0"/>
              <a:buChar char="•"/>
              <a:defRPr sz="1875" b="0" i="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725" b="0" i="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500" b="0" i="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350" b="0" i="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200" b="0" i="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panose="020B0604020202020204" pitchFamily="34" charset="0"/>
              <a:buNone/>
            </a:pPr>
            <a:br>
              <a:rPr lang="en-US" dirty="0"/>
            </a:br>
            <a:r>
              <a:rPr lang="en-US" dirty="0">
                <a:latin typeface="Arial" panose="020B0604020202020204" pitchFamily="34" charset="0"/>
                <a:cs typeface="Arial" panose="020B0604020202020204" pitchFamily="34" charset="0"/>
              </a:rPr>
              <a:t>Albert Einstein </a:t>
            </a:r>
          </a:p>
        </p:txBody>
      </p:sp>
      <p:pic>
        <p:nvPicPr>
          <p:cNvPr id="8" name="Graphic 7" descr="Open quotation mark">
            <a:extLst>
              <a:ext uri="{FF2B5EF4-FFF2-40B4-BE49-F238E27FC236}">
                <a16:creationId xmlns:a16="http://schemas.microsoft.com/office/drawing/2014/main" id="{C0B1A0FD-9992-4AAC-BAA6-F8C2D34A2F31}"/>
              </a:ext>
            </a:extLst>
          </p:cNvPr>
          <p:cNvPicPr>
            <a:picLocks noChangeAspect="1"/>
          </p:cNvPicPr>
          <p:nvPr/>
        </p:nvPicPr>
        <p:blipFill>
          <a:blip r:embed="rId2">
            <a:duotone>
              <a:prstClr val="black"/>
              <a:schemeClr val="tx2">
                <a:tint val="45000"/>
                <a:satMod val="400000"/>
              </a:schemeClr>
            </a:duotone>
            <a:lum bright="-7000"/>
            <a:extLst>
              <a:ext uri="{96DAC541-7B7A-43D3-8B79-37D633B846F1}">
                <asvg:svgBlip xmlns:asvg="http://schemas.microsoft.com/office/drawing/2016/SVG/main" r:embed="rId3"/>
              </a:ext>
            </a:extLst>
          </a:blip>
          <a:stretch>
            <a:fillRect/>
          </a:stretch>
        </p:blipFill>
        <p:spPr>
          <a:xfrm>
            <a:off x="1005840" y="1188720"/>
            <a:ext cx="914400" cy="914400"/>
          </a:xfrm>
          <a:prstGeom prst="rect">
            <a:avLst/>
          </a:prstGeom>
          <a:effectLst>
            <a:outerShdw blurRad="50800" dist="50800" dir="20400000" algn="ctr" rotWithShape="0">
              <a:schemeClr val="accent1">
                <a:lumMod val="50000"/>
              </a:schemeClr>
            </a:outerShdw>
          </a:effectLst>
          <a:scene3d>
            <a:camera prst="orthographicFront">
              <a:rot lat="295433" lon="21547769" rev="21597689"/>
            </a:camera>
            <a:lightRig rig="threePt" dir="t"/>
          </a:scene3d>
        </p:spPr>
      </p:pic>
      <p:pic>
        <p:nvPicPr>
          <p:cNvPr id="10" name="Graphic 9" descr="Closed quotation mark">
            <a:extLst>
              <a:ext uri="{FF2B5EF4-FFF2-40B4-BE49-F238E27FC236}">
                <a16:creationId xmlns:a16="http://schemas.microsoft.com/office/drawing/2014/main" id="{1319679F-D225-45A5-B6BF-41D85DFC2543}"/>
              </a:ext>
            </a:extLst>
          </p:cNvPr>
          <p:cNvPicPr>
            <a:picLocks noChangeAspect="1"/>
          </p:cNvPicPr>
          <p:nvPr/>
        </p:nvPicPr>
        <p:blipFill>
          <a:blip r:embed="rId4">
            <a:duotone>
              <a:prstClr val="black"/>
              <a:schemeClr val="tx2">
                <a:tint val="45000"/>
                <a:satMod val="400000"/>
              </a:schemeClr>
            </a:duotone>
            <a:lum bright="-6000"/>
            <a:extLst>
              <a:ext uri="{96DAC541-7B7A-43D3-8B79-37D633B846F1}">
                <asvg:svgBlip xmlns:asvg="http://schemas.microsoft.com/office/drawing/2016/SVG/main" r:embed="rId5"/>
              </a:ext>
            </a:extLst>
          </a:blip>
          <a:stretch>
            <a:fillRect/>
          </a:stretch>
        </p:blipFill>
        <p:spPr>
          <a:xfrm>
            <a:off x="7617619" y="2018532"/>
            <a:ext cx="914400" cy="914400"/>
          </a:xfrm>
          <a:prstGeom prst="rect">
            <a:avLst/>
          </a:prstGeom>
          <a:effectLst>
            <a:outerShdw blurRad="50800" dist="50800" dir="5400000" algn="ctr" rotWithShape="0">
              <a:schemeClr val="accent1">
                <a:lumMod val="50000"/>
              </a:schemeClr>
            </a:outerShdw>
          </a:effectLst>
          <a:scene3d>
            <a:camera prst="orthographicFront">
              <a:rot lat="0" lon="600000" rev="0"/>
            </a:camera>
            <a:lightRig rig="threePt" dir="t"/>
          </a:scene3d>
        </p:spPr>
      </p:pic>
      <p:pic>
        <p:nvPicPr>
          <p:cNvPr id="5" name="Picture 4">
            <a:extLst>
              <a:ext uri="{FF2B5EF4-FFF2-40B4-BE49-F238E27FC236}">
                <a16:creationId xmlns:a16="http://schemas.microsoft.com/office/drawing/2014/main" id="{A8D99425-DAA9-468F-81E0-E71E75F0F1E6}"/>
              </a:ext>
            </a:extLst>
          </p:cNvPr>
          <p:cNvPicPr>
            <a:picLocks noChangeAspect="1"/>
          </p:cNvPicPr>
          <p:nvPr/>
        </p:nvPicPr>
        <p:blipFill>
          <a:blip r:embed="rId6"/>
          <a:stretch>
            <a:fillRect/>
          </a:stretch>
        </p:blipFill>
        <p:spPr>
          <a:xfrm>
            <a:off x="4991892" y="2196549"/>
            <a:ext cx="2085013" cy="2639797"/>
          </a:xfrm>
          <a:prstGeom prst="rect">
            <a:avLst/>
          </a:prstGeom>
        </p:spPr>
      </p:pic>
    </p:spTree>
    <p:extLst>
      <p:ext uri="{BB962C8B-B14F-4D97-AF65-F5344CB8AC3E}">
        <p14:creationId xmlns:p14="http://schemas.microsoft.com/office/powerpoint/2010/main" val="1640623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E86A420C-2FBC-4A41-B834-38525CB9E0D4}"/>
              </a:ext>
            </a:extLst>
          </p:cNvPr>
          <p:cNvGraphicFramePr>
            <a:graphicFrameLocks noGrp="1"/>
          </p:cNvGraphicFramePr>
          <p:nvPr>
            <p:ph idx="1"/>
            <p:extLst>
              <p:ext uri="{D42A27DB-BD31-4B8C-83A1-F6EECF244321}">
                <p14:modId xmlns:p14="http://schemas.microsoft.com/office/powerpoint/2010/main" val="2324054036"/>
              </p:ext>
            </p:extLst>
          </p:nvPr>
        </p:nvGraphicFramePr>
        <p:xfrm>
          <a:off x="1155974" y="2694148"/>
          <a:ext cx="7933875" cy="2346960"/>
        </p:xfrm>
        <a:graphic>
          <a:graphicData uri="http://schemas.openxmlformats.org/drawingml/2006/table">
            <a:tbl>
              <a:tblPr firstRow="1" bandRow="1">
                <a:tableStyleId>{5C22544A-7EE6-4342-B048-85BDC9FD1C3A}</a:tableStyleId>
              </a:tblPr>
              <a:tblGrid>
                <a:gridCol w="1477980">
                  <a:extLst>
                    <a:ext uri="{9D8B030D-6E8A-4147-A177-3AD203B41FA5}">
                      <a16:colId xmlns:a16="http://schemas.microsoft.com/office/drawing/2014/main" val="292815374"/>
                    </a:ext>
                  </a:extLst>
                </a:gridCol>
                <a:gridCol w="3357413">
                  <a:extLst>
                    <a:ext uri="{9D8B030D-6E8A-4147-A177-3AD203B41FA5}">
                      <a16:colId xmlns:a16="http://schemas.microsoft.com/office/drawing/2014/main" val="1793299906"/>
                    </a:ext>
                  </a:extLst>
                </a:gridCol>
                <a:gridCol w="1637668">
                  <a:extLst>
                    <a:ext uri="{9D8B030D-6E8A-4147-A177-3AD203B41FA5}">
                      <a16:colId xmlns:a16="http://schemas.microsoft.com/office/drawing/2014/main" val="544847246"/>
                    </a:ext>
                  </a:extLst>
                </a:gridCol>
                <a:gridCol w="1460814">
                  <a:extLst>
                    <a:ext uri="{9D8B030D-6E8A-4147-A177-3AD203B41FA5}">
                      <a16:colId xmlns:a16="http://schemas.microsoft.com/office/drawing/2014/main" val="3002906841"/>
                    </a:ext>
                  </a:extLst>
                </a:gridCol>
              </a:tblGrid>
              <a:tr h="316230">
                <a:tc>
                  <a:txBody>
                    <a:bodyPr/>
                    <a:lstStyle/>
                    <a:p>
                      <a:pPr algn="ctr"/>
                      <a:r>
                        <a:rPr lang="en-US" dirty="0">
                          <a:latin typeface="Arial" panose="020B0604020202020204" pitchFamily="34" charset="0"/>
                          <a:cs typeface="Arial" panose="020B0604020202020204" pitchFamily="34" charset="0"/>
                        </a:rPr>
                        <a:t>Date Collected</a:t>
                      </a:r>
                    </a:p>
                  </a:txBody>
                  <a:tcPr/>
                </a:tc>
                <a:tc>
                  <a:txBody>
                    <a:bodyPr/>
                    <a:lstStyle/>
                    <a:p>
                      <a:pPr algn="ctr"/>
                      <a:r>
                        <a:rPr lang="en-US" dirty="0">
                          <a:latin typeface="Arial" panose="020B0604020202020204" pitchFamily="34" charset="0"/>
                          <a:cs typeface="Arial" panose="020B0604020202020204" pitchFamily="34" charset="0"/>
                        </a:rPr>
                        <a:t>Description</a:t>
                      </a:r>
                    </a:p>
                  </a:txBody>
                  <a:tcPr/>
                </a:tc>
                <a:tc>
                  <a:txBody>
                    <a:bodyPr/>
                    <a:lstStyle/>
                    <a:p>
                      <a:pPr algn="ctr"/>
                      <a:r>
                        <a:rPr lang="en-US" dirty="0">
                          <a:latin typeface="Arial" panose="020B0604020202020204" pitchFamily="34" charset="0"/>
                          <a:cs typeface="Arial" panose="020B0604020202020204" pitchFamily="34" charset="0"/>
                        </a:rPr>
                        <a:t>Collected From</a:t>
                      </a:r>
                    </a:p>
                  </a:txBody>
                  <a:tcPr/>
                </a:tc>
                <a:tc>
                  <a:txBody>
                    <a:bodyPr/>
                    <a:lstStyle/>
                    <a:p>
                      <a:pPr algn="ctr"/>
                      <a:r>
                        <a:rPr lang="en-US" dirty="0">
                          <a:latin typeface="Arial" panose="020B0604020202020204" pitchFamily="34" charset="0"/>
                          <a:cs typeface="Arial" panose="020B0604020202020204" pitchFamily="34" charset="0"/>
                        </a:rPr>
                        <a:t>Relevant: Y/N</a:t>
                      </a:r>
                    </a:p>
                  </a:txBody>
                  <a:tcPr/>
                </a:tc>
                <a:extLst>
                  <a:ext uri="{0D108BD9-81ED-4DB2-BD59-A6C34878D82A}">
                    <a16:rowId xmlns:a16="http://schemas.microsoft.com/office/drawing/2014/main" val="1554858838"/>
                  </a:ext>
                </a:extLst>
              </a:tr>
              <a:tr h="316230">
                <a:tc>
                  <a:txBody>
                    <a:bodyPr/>
                    <a:lstStyle/>
                    <a:p>
                      <a:r>
                        <a:rPr lang="en-US" sz="1350" dirty="0">
                          <a:latin typeface="Arial" panose="020B0604020202020204" pitchFamily="34" charset="0"/>
                          <a:cs typeface="Arial" panose="020B0604020202020204" pitchFamily="34" charset="0"/>
                        </a:rPr>
                        <a:t>06/01/2021</a:t>
                      </a:r>
                    </a:p>
                  </a:txBody>
                  <a:tcPr/>
                </a:tc>
                <a:tc>
                  <a:txBody>
                    <a:bodyPr/>
                    <a:lstStyle/>
                    <a:p>
                      <a:r>
                        <a:rPr lang="en-US" sz="1350" dirty="0">
                          <a:latin typeface="Arial" panose="020B0604020202020204" pitchFamily="34" charset="0"/>
                          <a:cs typeface="Arial" panose="020B0604020202020204" pitchFamily="34" charset="0"/>
                        </a:rPr>
                        <a:t>Personnel files for Respondent</a:t>
                      </a:r>
                    </a:p>
                  </a:txBody>
                  <a:tcPr/>
                </a:tc>
                <a:tc>
                  <a:txBody>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lang="en-US" sz="1350" dirty="0">
                          <a:latin typeface="Arial" panose="020B0604020202020204" pitchFamily="34" charset="0"/>
                          <a:cs typeface="Arial" panose="020B0604020202020204" pitchFamily="34" charset="0"/>
                        </a:rPr>
                        <a:t>HR: Sue Sample</a:t>
                      </a:r>
                    </a:p>
                  </a:txBody>
                  <a:tcPr/>
                </a:tc>
                <a:tc>
                  <a:txBody>
                    <a:bodyPr/>
                    <a:lstStyle/>
                    <a:p>
                      <a:r>
                        <a:rPr lang="en-US" sz="1350" dirty="0">
                          <a:latin typeface="Arial" panose="020B0604020202020204" pitchFamily="34" charset="0"/>
                          <a:cs typeface="Arial" panose="020B0604020202020204" pitchFamily="34" charset="0"/>
                        </a:rPr>
                        <a:t>Y</a:t>
                      </a:r>
                    </a:p>
                  </a:txBody>
                  <a:tcPr/>
                </a:tc>
                <a:extLst>
                  <a:ext uri="{0D108BD9-81ED-4DB2-BD59-A6C34878D82A}">
                    <a16:rowId xmlns:a16="http://schemas.microsoft.com/office/drawing/2014/main" val="3455977616"/>
                  </a:ext>
                </a:extLst>
              </a:tr>
              <a:tr h="316230">
                <a:tc>
                  <a:txBody>
                    <a:bodyPr/>
                    <a:lstStyle/>
                    <a:p>
                      <a:r>
                        <a:rPr lang="en-US" sz="1350" dirty="0">
                          <a:latin typeface="Arial" panose="020B0604020202020204" pitchFamily="34" charset="0"/>
                          <a:cs typeface="Arial" panose="020B0604020202020204" pitchFamily="34" charset="0"/>
                        </a:rPr>
                        <a:t>06/01/2021</a:t>
                      </a:r>
                    </a:p>
                  </a:txBody>
                  <a:tcPr/>
                </a:tc>
                <a:tc>
                  <a:txBody>
                    <a:bodyPr/>
                    <a:lstStyle/>
                    <a:p>
                      <a:r>
                        <a:rPr lang="en-US" sz="1350" dirty="0">
                          <a:latin typeface="Arial" panose="020B0604020202020204" pitchFamily="34" charset="0"/>
                          <a:cs typeface="Arial" panose="020B0604020202020204" pitchFamily="34" charset="0"/>
                        </a:rPr>
                        <a:t>Email logs for Complainant and Respondent</a:t>
                      </a:r>
                    </a:p>
                  </a:txBody>
                  <a:tcPr/>
                </a:tc>
                <a:tc>
                  <a:txBody>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lang="en-US" sz="1350" dirty="0">
                          <a:latin typeface="Arial" panose="020B0604020202020204" pitchFamily="34" charset="0"/>
                          <a:cs typeface="Arial" panose="020B0604020202020204" pitchFamily="34" charset="0"/>
                        </a:rPr>
                        <a:t>IT Department</a:t>
                      </a:r>
                    </a:p>
                  </a:txBody>
                  <a:tcPr/>
                </a:tc>
                <a:tc>
                  <a:txBody>
                    <a:bodyPr/>
                    <a:lstStyle/>
                    <a:p>
                      <a:r>
                        <a:rPr lang="en-US" sz="1350" dirty="0">
                          <a:latin typeface="Arial" panose="020B0604020202020204" pitchFamily="34" charset="0"/>
                          <a:cs typeface="Arial" panose="020B0604020202020204" pitchFamily="34" charset="0"/>
                        </a:rPr>
                        <a:t>Y</a:t>
                      </a:r>
                    </a:p>
                  </a:txBody>
                  <a:tcPr/>
                </a:tc>
                <a:extLst>
                  <a:ext uri="{0D108BD9-81ED-4DB2-BD59-A6C34878D82A}">
                    <a16:rowId xmlns:a16="http://schemas.microsoft.com/office/drawing/2014/main" val="464853847"/>
                  </a:ext>
                </a:extLst>
              </a:tr>
              <a:tr h="316230">
                <a:tc>
                  <a:txBody>
                    <a:bodyPr/>
                    <a:lstStyle/>
                    <a:p>
                      <a:r>
                        <a:rPr lang="en-US" sz="1350" dirty="0">
                          <a:latin typeface="Arial" panose="020B0604020202020204" pitchFamily="34" charset="0"/>
                          <a:cs typeface="Arial" panose="020B0604020202020204" pitchFamily="34" charset="0"/>
                        </a:rPr>
                        <a:t>06/04/2021</a:t>
                      </a:r>
                    </a:p>
                  </a:txBody>
                  <a:tcPr/>
                </a:tc>
                <a:tc>
                  <a:txBody>
                    <a:bodyPr/>
                    <a:lstStyle/>
                    <a:p>
                      <a:r>
                        <a:rPr lang="en-US" sz="1350" dirty="0">
                          <a:latin typeface="Arial" panose="020B0604020202020204" pitchFamily="34" charset="0"/>
                          <a:cs typeface="Arial" panose="020B0604020202020204" pitchFamily="34" charset="0"/>
                        </a:rPr>
                        <a:t>Photograph Complainant took of Respondent eating lunch in Student Union</a:t>
                      </a:r>
                    </a:p>
                  </a:txBody>
                  <a:tcPr/>
                </a:tc>
                <a:tc>
                  <a:txBody>
                    <a:bodyPr/>
                    <a:lstStyle/>
                    <a:p>
                      <a:r>
                        <a:rPr lang="en-US" sz="1350" dirty="0">
                          <a:latin typeface="Arial" panose="020B0604020202020204" pitchFamily="34" charset="0"/>
                          <a:cs typeface="Arial" panose="020B0604020202020204" pitchFamily="34" charset="0"/>
                        </a:rPr>
                        <a:t>Complainant</a:t>
                      </a:r>
                    </a:p>
                  </a:txBody>
                  <a:tcPr/>
                </a:tc>
                <a:tc>
                  <a:txBody>
                    <a:bodyPr/>
                    <a:lstStyle/>
                    <a:p>
                      <a:r>
                        <a:rPr lang="en-US" sz="1350" dirty="0">
                          <a:latin typeface="Arial" panose="020B0604020202020204" pitchFamily="34" charset="0"/>
                          <a:cs typeface="Arial" panose="020B0604020202020204" pitchFamily="34" charset="0"/>
                        </a:rPr>
                        <a:t>N</a:t>
                      </a:r>
                    </a:p>
                  </a:txBody>
                  <a:tcPr/>
                </a:tc>
                <a:extLst>
                  <a:ext uri="{0D108BD9-81ED-4DB2-BD59-A6C34878D82A}">
                    <a16:rowId xmlns:a16="http://schemas.microsoft.com/office/drawing/2014/main" val="2894938850"/>
                  </a:ext>
                </a:extLst>
              </a:tr>
              <a:tr h="316230">
                <a:tc>
                  <a:txBody>
                    <a:bodyPr/>
                    <a:lstStyle/>
                    <a:p>
                      <a:r>
                        <a:rPr lang="en-US" sz="1350" dirty="0">
                          <a:latin typeface="Arial" panose="020B0604020202020204" pitchFamily="34" charset="0"/>
                          <a:cs typeface="Arial" panose="020B0604020202020204" pitchFamily="34" charset="0"/>
                        </a:rPr>
                        <a:t>06/10/2021</a:t>
                      </a:r>
                    </a:p>
                  </a:txBody>
                  <a:tcPr/>
                </a:tc>
                <a:tc>
                  <a:txBody>
                    <a:bodyPr/>
                    <a:lstStyle/>
                    <a:p>
                      <a:r>
                        <a:rPr lang="en-US" sz="1350" dirty="0">
                          <a:latin typeface="Arial" panose="020B0604020202020204" pitchFamily="34" charset="0"/>
                          <a:cs typeface="Arial" panose="020B0604020202020204" pitchFamily="34" charset="0"/>
                        </a:rPr>
                        <a:t>Screen capture of texts from Complainant asking Respondent on a date</a:t>
                      </a:r>
                    </a:p>
                  </a:txBody>
                  <a:tcPr/>
                </a:tc>
                <a:tc>
                  <a:txBody>
                    <a:bodyPr/>
                    <a:lstStyle/>
                    <a:p>
                      <a:r>
                        <a:rPr lang="en-US" sz="1350" dirty="0">
                          <a:latin typeface="Arial" panose="020B0604020202020204" pitchFamily="34" charset="0"/>
                          <a:cs typeface="Arial" panose="020B0604020202020204" pitchFamily="34" charset="0"/>
                        </a:rPr>
                        <a:t>Respondent</a:t>
                      </a:r>
                    </a:p>
                  </a:txBody>
                  <a:tcPr/>
                </a:tc>
                <a:tc>
                  <a:txBody>
                    <a:bodyPr/>
                    <a:lstStyle/>
                    <a:p>
                      <a:r>
                        <a:rPr lang="en-US" sz="1350" dirty="0">
                          <a:latin typeface="Arial" panose="020B0604020202020204" pitchFamily="34" charset="0"/>
                          <a:cs typeface="Arial" panose="020B0604020202020204" pitchFamily="34" charset="0"/>
                        </a:rPr>
                        <a:t>Y</a:t>
                      </a:r>
                    </a:p>
                  </a:txBody>
                  <a:tcPr/>
                </a:tc>
                <a:extLst>
                  <a:ext uri="{0D108BD9-81ED-4DB2-BD59-A6C34878D82A}">
                    <a16:rowId xmlns:a16="http://schemas.microsoft.com/office/drawing/2014/main" val="557673126"/>
                  </a:ext>
                </a:extLst>
              </a:tr>
            </a:tbl>
          </a:graphicData>
        </a:graphic>
      </p:graphicFrame>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Evidence Logs</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20</a:t>
            </a:fld>
            <a:endParaRPr lang="en-US" altLang="en-US"/>
          </a:p>
        </p:txBody>
      </p:sp>
      <p:sp>
        <p:nvSpPr>
          <p:cNvPr id="7" name="Content Placeholder 1">
            <a:extLst>
              <a:ext uri="{FF2B5EF4-FFF2-40B4-BE49-F238E27FC236}">
                <a16:creationId xmlns:a16="http://schemas.microsoft.com/office/drawing/2014/main" id="{E0D06C83-437E-406F-B83E-33C6A7777995}"/>
              </a:ext>
            </a:extLst>
          </p:cNvPr>
          <p:cNvSpPr txBox="1">
            <a:spLocks/>
          </p:cNvSpPr>
          <p:nvPr/>
        </p:nvSpPr>
        <p:spPr bwMode="auto">
          <a:xfrm>
            <a:off x="1097002" y="1330200"/>
            <a:ext cx="7933875" cy="129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4" rtl="0" eaLnBrk="0" fontAlgn="base" hangingPunct="0">
              <a:spcBef>
                <a:spcPct val="20000"/>
              </a:spcBef>
              <a:spcAft>
                <a:spcPct val="0"/>
              </a:spcAft>
              <a:buFont typeface="Arial" panose="020B0604020202020204" pitchFamily="34" charset="0"/>
              <a:buChar char="•"/>
              <a:defRPr sz="1875" b="0" i="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725" b="0" i="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500" b="0" i="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350" b="0" i="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200" b="0" i="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Create an evidence log to track evidence collected, where it was received from, and some information about the evidence.</a:t>
            </a:r>
          </a:p>
          <a:p>
            <a:pPr lvl="1"/>
            <a:r>
              <a:rPr lang="en-US" sz="1800" dirty="0">
                <a:latin typeface="Arial" panose="020B0604020202020204" pitchFamily="34" charset="0"/>
                <a:cs typeface="Arial" panose="020B0604020202020204" pitchFamily="34" charset="0"/>
              </a:rPr>
              <a:t>Evidence logs help at the summarizing phase</a:t>
            </a:r>
          </a:p>
          <a:p>
            <a:pPr lvl="1"/>
            <a:r>
              <a:rPr lang="en-US" sz="1800" dirty="0">
                <a:latin typeface="Arial" panose="020B0604020202020204" pitchFamily="34" charset="0"/>
                <a:cs typeface="Arial" panose="020B0604020202020204" pitchFamily="34" charset="0"/>
              </a:rPr>
              <a:t>Shows your work</a:t>
            </a:r>
          </a:p>
          <a:p>
            <a:pPr marL="0" indent="0">
              <a:buNone/>
            </a:pPr>
            <a:endParaRPr lang="en-US" sz="1730" dirty="0"/>
          </a:p>
          <a:p>
            <a:endParaRPr lang="en-US" dirty="0"/>
          </a:p>
        </p:txBody>
      </p:sp>
    </p:spTree>
    <p:extLst>
      <p:ext uri="{BB962C8B-B14F-4D97-AF65-F5344CB8AC3E}">
        <p14:creationId xmlns:p14="http://schemas.microsoft.com/office/powerpoint/2010/main" val="1301008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a:xfrm>
            <a:off x="1071569" y="1295827"/>
            <a:ext cx="7881931" cy="3483339"/>
          </a:xfrm>
        </p:spPr>
        <p:txBody>
          <a:bodyPr/>
          <a:lstStyle/>
          <a:p>
            <a:pPr marL="0" lvl="0" indent="0" defTabSz="914400" eaLnBrk="1" fontAlgn="auto" hangingPunct="1">
              <a:lnSpc>
                <a:spcPct val="90000"/>
              </a:lnSpc>
              <a:spcBef>
                <a:spcPts val="1000"/>
              </a:spcBef>
              <a:spcAft>
                <a:spcPts val="400"/>
              </a:spcAft>
              <a:buNone/>
            </a:pPr>
            <a:r>
              <a:rPr lang="en-US" sz="2000" dirty="0">
                <a:ea typeface="+mn-ea"/>
              </a:rPr>
              <a:t>Outline the discussion topics with specific questions on key points.</a:t>
            </a:r>
          </a:p>
          <a:p>
            <a:pPr marL="574675" lvl="1" indent="-344488" defTabSz="914400" eaLnBrk="1" fontAlgn="auto" hangingPunct="1">
              <a:lnSpc>
                <a:spcPct val="90000"/>
              </a:lnSpc>
              <a:spcBef>
                <a:spcPts val="500"/>
              </a:spcBef>
              <a:spcAft>
                <a:spcPts val="400"/>
              </a:spcAft>
              <a:buFont typeface="+mj-lt"/>
              <a:buAutoNum type="arabicPeriod"/>
            </a:pPr>
            <a:r>
              <a:rPr lang="en-US" sz="1800" dirty="0">
                <a:ea typeface="+mn-ea"/>
              </a:rPr>
              <a:t>Introduction.</a:t>
            </a:r>
          </a:p>
          <a:p>
            <a:pPr marL="874697" lvl="2" indent="-344488" defTabSz="914400" eaLnBrk="1" fontAlgn="auto" hangingPunct="1">
              <a:lnSpc>
                <a:spcPct val="90000"/>
              </a:lnSpc>
              <a:spcBef>
                <a:spcPts val="500"/>
              </a:spcBef>
              <a:spcAft>
                <a:spcPts val="400"/>
              </a:spcAft>
            </a:pPr>
            <a:r>
              <a:rPr lang="en-US" sz="1600" dirty="0">
                <a:ea typeface="+mn-ea"/>
              </a:rPr>
              <a:t>Context, roles, confidentiality, non-retaliation.</a:t>
            </a:r>
          </a:p>
          <a:p>
            <a:pPr marL="574675" lvl="1" indent="-344488" defTabSz="914400" eaLnBrk="1" fontAlgn="auto" hangingPunct="1">
              <a:lnSpc>
                <a:spcPct val="90000"/>
              </a:lnSpc>
              <a:spcBef>
                <a:spcPts val="500"/>
              </a:spcBef>
              <a:spcAft>
                <a:spcPts val="400"/>
              </a:spcAft>
              <a:buFont typeface="+mj-lt"/>
              <a:buAutoNum type="arabicPeriod"/>
            </a:pPr>
            <a:r>
              <a:rPr lang="en-US" sz="1800" dirty="0">
                <a:ea typeface="+mn-ea"/>
              </a:rPr>
              <a:t>Background and connection to parties.</a:t>
            </a:r>
          </a:p>
          <a:p>
            <a:pPr marL="574675" lvl="1" indent="-344488" defTabSz="914400" eaLnBrk="1" fontAlgn="auto" hangingPunct="1">
              <a:lnSpc>
                <a:spcPct val="90000"/>
              </a:lnSpc>
              <a:spcBef>
                <a:spcPts val="500"/>
              </a:spcBef>
              <a:spcAft>
                <a:spcPts val="400"/>
              </a:spcAft>
              <a:buFont typeface="+mj-lt"/>
              <a:buAutoNum type="arabicPeriod"/>
            </a:pPr>
            <a:r>
              <a:rPr lang="en-US" sz="1800" dirty="0">
                <a:ea typeface="+mn-ea"/>
              </a:rPr>
              <a:t>General understanding of parties’ relationship and history.</a:t>
            </a:r>
          </a:p>
          <a:p>
            <a:pPr marL="574675" lvl="1" indent="-344488" defTabSz="914400" eaLnBrk="1" fontAlgn="auto" hangingPunct="1">
              <a:lnSpc>
                <a:spcPct val="90000"/>
              </a:lnSpc>
              <a:spcBef>
                <a:spcPts val="500"/>
              </a:spcBef>
              <a:spcAft>
                <a:spcPts val="400"/>
              </a:spcAft>
              <a:buFont typeface="+mj-lt"/>
              <a:buAutoNum type="arabicPeriod"/>
            </a:pPr>
            <a:r>
              <a:rPr lang="en-US" sz="1800" dirty="0">
                <a:ea typeface="+mn-ea"/>
              </a:rPr>
              <a:t>Timeline and details of specific allegations (and documents)</a:t>
            </a:r>
          </a:p>
          <a:p>
            <a:pPr marL="574675" lvl="1" indent="-344488" defTabSz="914400" eaLnBrk="1" fontAlgn="auto" hangingPunct="1">
              <a:lnSpc>
                <a:spcPct val="90000"/>
              </a:lnSpc>
              <a:spcBef>
                <a:spcPts val="500"/>
              </a:spcBef>
              <a:spcAft>
                <a:spcPts val="400"/>
              </a:spcAft>
              <a:buFont typeface="+mj-lt"/>
              <a:buAutoNum type="arabicPeriod"/>
            </a:pPr>
            <a:r>
              <a:rPr lang="en-US" sz="1800" dirty="0">
                <a:ea typeface="+mn-ea"/>
              </a:rPr>
              <a:t>Additional material facts and context.</a:t>
            </a:r>
          </a:p>
          <a:p>
            <a:pPr marL="874697" lvl="2" indent="-344488" defTabSz="914400" eaLnBrk="1" fontAlgn="auto" hangingPunct="1">
              <a:lnSpc>
                <a:spcPct val="90000"/>
              </a:lnSpc>
              <a:spcBef>
                <a:spcPts val="500"/>
              </a:spcBef>
              <a:spcAft>
                <a:spcPts val="400"/>
              </a:spcAft>
            </a:pPr>
            <a:r>
              <a:rPr lang="en-US" sz="1600" i="1" dirty="0">
                <a:ea typeface="+mn-ea"/>
              </a:rPr>
              <a:t>E.g.</a:t>
            </a:r>
            <a:r>
              <a:rPr lang="en-US" sz="1600" dirty="0">
                <a:ea typeface="+mn-ea"/>
              </a:rPr>
              <a:t>, personal experience with Respondent.</a:t>
            </a:r>
          </a:p>
          <a:p>
            <a:pPr marL="574675" lvl="1" indent="-344488" defTabSz="914400" eaLnBrk="1" fontAlgn="auto" hangingPunct="1">
              <a:lnSpc>
                <a:spcPct val="90000"/>
              </a:lnSpc>
              <a:spcBef>
                <a:spcPts val="500"/>
              </a:spcBef>
              <a:spcAft>
                <a:spcPts val="400"/>
              </a:spcAft>
              <a:buFont typeface="+mj-lt"/>
              <a:buAutoNum type="arabicPeriod"/>
            </a:pPr>
            <a:r>
              <a:rPr lang="en-US" sz="1800" dirty="0">
                <a:ea typeface="+mn-ea"/>
              </a:rPr>
              <a:t>Ask if there is anything else?</a:t>
            </a:r>
          </a:p>
          <a:p>
            <a:pPr marL="574675" lvl="1" indent="-344488" defTabSz="914400" eaLnBrk="1" fontAlgn="auto" hangingPunct="1">
              <a:lnSpc>
                <a:spcPct val="90000"/>
              </a:lnSpc>
              <a:spcBef>
                <a:spcPts val="500"/>
              </a:spcBef>
              <a:spcAft>
                <a:spcPts val="400"/>
              </a:spcAft>
              <a:buFont typeface="+mj-lt"/>
              <a:buAutoNum type="arabicPeriod"/>
            </a:pPr>
            <a:r>
              <a:rPr lang="en-US" sz="1800" dirty="0">
                <a:ea typeface="+mn-ea"/>
              </a:rPr>
              <a:t>Conclusion.</a:t>
            </a:r>
          </a:p>
          <a:p>
            <a:endParaRPr lang="en-US" sz="1100" dirty="0">
              <a:latin typeface="Georgia" panose="02040502050405020303" pitchFamily="18" charset="0"/>
            </a:endParaRPr>
          </a:p>
          <a:p>
            <a:pPr marL="0" indent="0">
              <a:buNone/>
            </a:pPr>
            <a:br>
              <a:rPr lang="en-US" sz="1100" dirty="0">
                <a:latin typeface="Georgia" panose="02040502050405020303" pitchFamily="18" charset="0"/>
              </a:rPr>
            </a:br>
            <a:endParaRPr lang="en-US" sz="1100" dirty="0">
              <a:latin typeface="Georgia" panose="02040502050405020303" pitchFamily="18" charset="0"/>
            </a:endParaRPr>
          </a:p>
        </p:txBody>
      </p:sp>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Interviews: Preparing for the Interview</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21</a:t>
            </a:fld>
            <a:endParaRPr lang="en-US" altLang="en-US"/>
          </a:p>
        </p:txBody>
      </p:sp>
      <p:sp>
        <p:nvSpPr>
          <p:cNvPr id="7" name="Oval 6">
            <a:extLst>
              <a:ext uri="{FF2B5EF4-FFF2-40B4-BE49-F238E27FC236}">
                <a16:creationId xmlns:a16="http://schemas.microsoft.com/office/drawing/2014/main" id="{14F79731-5076-48C8-A89C-DE08172A3EDF}"/>
              </a:ext>
            </a:extLst>
          </p:cNvPr>
          <p:cNvSpPr/>
          <p:nvPr/>
        </p:nvSpPr>
        <p:spPr>
          <a:xfrm>
            <a:off x="5054737" y="4100092"/>
            <a:ext cx="4029075" cy="876300"/>
          </a:xfrm>
          <a:prstGeom prst="ellipse">
            <a:avLst/>
          </a:prstGeom>
          <a:solidFill>
            <a:srgbClr val="36333C"/>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Identify material documents you need to discuss with the witness and have copies ready.</a:t>
            </a:r>
          </a:p>
        </p:txBody>
      </p:sp>
    </p:spTree>
    <p:extLst>
      <p:ext uri="{BB962C8B-B14F-4D97-AF65-F5344CB8AC3E}">
        <p14:creationId xmlns:p14="http://schemas.microsoft.com/office/powerpoint/2010/main" val="3802304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C1E88-0B4D-452E-8C6F-68111EDA52C9}"/>
              </a:ext>
            </a:extLst>
          </p:cNvPr>
          <p:cNvSpPr>
            <a:spLocks noGrp="1"/>
          </p:cNvSpPr>
          <p:nvPr>
            <p:ph idx="1"/>
          </p:nvPr>
        </p:nvSpPr>
        <p:spPr>
          <a:xfrm>
            <a:off x="1155974" y="1426101"/>
            <a:ext cx="7797526" cy="3615007"/>
          </a:xfrm>
        </p:spPr>
        <p:txBody>
          <a:bodyPr/>
          <a:lstStyle/>
          <a:p>
            <a:r>
              <a:rPr lang="en-US" sz="2000" dirty="0">
                <a:latin typeface="Arial" panose="020B0604020202020204" pitchFamily="34" charset="0"/>
                <a:cs typeface="Arial" panose="020B0604020202020204" pitchFamily="34" charset="0"/>
              </a:rPr>
              <a:t>Be prepared:</a:t>
            </a:r>
          </a:p>
          <a:p>
            <a:pPr lvl="1"/>
            <a:r>
              <a:rPr lang="en-US" sz="1880" dirty="0">
                <a:latin typeface="Arial" panose="020B0604020202020204" pitchFamily="34" charset="0"/>
                <a:cs typeface="Arial" panose="020B0604020202020204" pitchFamily="34" charset="0"/>
              </a:rPr>
              <a:t>Written outline of allegations</a:t>
            </a:r>
          </a:p>
          <a:p>
            <a:pPr lvl="1"/>
            <a:r>
              <a:rPr lang="en-US" sz="1880" dirty="0">
                <a:latin typeface="Arial" panose="020B0604020202020204" pitchFamily="34" charset="0"/>
                <a:cs typeface="Arial" panose="020B0604020202020204" pitchFamily="34" charset="0"/>
              </a:rPr>
              <a:t>Written list of basic questions </a:t>
            </a:r>
            <a:br>
              <a:rPr lang="en-US" sz="1880" dirty="0">
                <a:latin typeface="Arial" panose="020B0604020202020204" pitchFamily="34" charset="0"/>
                <a:cs typeface="Arial" panose="020B0604020202020204" pitchFamily="34" charset="0"/>
              </a:rPr>
            </a:br>
            <a:r>
              <a:rPr lang="en-US" sz="1880" dirty="0">
                <a:latin typeface="Arial" panose="020B0604020202020204" pitchFamily="34" charset="0"/>
                <a:cs typeface="Arial" panose="020B0604020202020204" pitchFamily="34" charset="0"/>
              </a:rPr>
              <a:t>organized by allegation</a:t>
            </a:r>
          </a:p>
          <a:p>
            <a:pPr lvl="1"/>
            <a:r>
              <a:rPr lang="en-US" sz="1880" dirty="0">
                <a:latin typeface="Arial" panose="020B0604020202020204" pitchFamily="34" charset="0"/>
                <a:cs typeface="Arial" panose="020B0604020202020204" pitchFamily="34" charset="0"/>
              </a:rPr>
              <a:t>Space for “parking lot” issues</a:t>
            </a:r>
          </a:p>
          <a:p>
            <a:r>
              <a:rPr lang="en-US" sz="2000" dirty="0">
                <a:latin typeface="Arial" panose="020B0604020202020204" pitchFamily="34" charset="0"/>
                <a:cs typeface="Arial" panose="020B0604020202020204" pitchFamily="34" charset="0"/>
              </a:rPr>
              <a:t>Typed or hand-written?</a:t>
            </a:r>
          </a:p>
          <a:p>
            <a:r>
              <a:rPr lang="en-US" sz="2000" dirty="0">
                <a:latin typeface="Arial" panose="020B0604020202020204" pitchFamily="34" charset="0"/>
                <a:cs typeface="Arial" panose="020B0604020202020204" pitchFamily="34" charset="0"/>
              </a:rPr>
              <a:t>Record non-verbal information:</a:t>
            </a:r>
          </a:p>
          <a:p>
            <a:pPr lvl="1"/>
            <a:r>
              <a:rPr lang="en-US" sz="1880" dirty="0">
                <a:latin typeface="Arial" panose="020B0604020202020204" pitchFamily="34" charset="0"/>
                <a:cs typeface="Arial" panose="020B0604020202020204" pitchFamily="34" charset="0"/>
              </a:rPr>
              <a:t>Body language </a:t>
            </a:r>
          </a:p>
          <a:p>
            <a:pPr lvl="1"/>
            <a:r>
              <a:rPr lang="en-US" sz="1880" dirty="0">
                <a:latin typeface="Arial" panose="020B0604020202020204" pitchFamily="34" charset="0"/>
                <a:cs typeface="Arial" panose="020B0604020202020204" pitchFamily="34" charset="0"/>
              </a:rPr>
              <a:t>Cooperation level </a:t>
            </a:r>
          </a:p>
          <a:p>
            <a:pPr lvl="1"/>
            <a:r>
              <a:rPr lang="en-US" sz="1880" dirty="0">
                <a:latin typeface="Arial" panose="020B0604020202020204" pitchFamily="34" charset="0"/>
                <a:cs typeface="Arial" panose="020B0604020202020204" pitchFamily="34" charset="0"/>
              </a:rPr>
              <a:t>Forthcoming or elusive  </a:t>
            </a:r>
          </a:p>
          <a:p>
            <a:endParaRPr lang="en-US" dirty="0"/>
          </a:p>
        </p:txBody>
      </p:sp>
      <p:sp>
        <p:nvSpPr>
          <p:cNvPr id="3" name="Title 2">
            <a:extLst>
              <a:ext uri="{FF2B5EF4-FFF2-40B4-BE49-F238E27FC236}">
                <a16:creationId xmlns:a16="http://schemas.microsoft.com/office/drawing/2014/main" id="{3C6F74C2-3DBD-493E-B9B4-C8D01D275FB4}"/>
              </a:ext>
            </a:extLst>
          </p:cNvPr>
          <p:cNvSpPr>
            <a:spLocks noGrp="1"/>
          </p:cNvSpPr>
          <p:nvPr>
            <p:ph type="title"/>
          </p:nvPr>
        </p:nvSpPr>
        <p:spPr/>
        <p:txBody>
          <a:bodyPr/>
          <a:lstStyle/>
          <a:p>
            <a:r>
              <a:rPr lang="en-US" dirty="0"/>
              <a:t>Documenting </a:t>
            </a:r>
            <a:r>
              <a:rPr lang="en-US"/>
              <a:t>the Interview</a:t>
            </a:r>
            <a:endParaRPr lang="en-US" dirty="0"/>
          </a:p>
        </p:txBody>
      </p:sp>
      <p:sp>
        <p:nvSpPr>
          <p:cNvPr id="4" name="Slide Number Placeholder 3">
            <a:extLst>
              <a:ext uri="{FF2B5EF4-FFF2-40B4-BE49-F238E27FC236}">
                <a16:creationId xmlns:a16="http://schemas.microsoft.com/office/drawing/2014/main" id="{ED53BBD5-C0F0-4299-9E0A-704CFB93DB12}"/>
              </a:ext>
            </a:extLst>
          </p:cNvPr>
          <p:cNvSpPr>
            <a:spLocks noGrp="1"/>
          </p:cNvSpPr>
          <p:nvPr>
            <p:ph type="sldNum" sz="quarter" idx="10"/>
          </p:nvPr>
        </p:nvSpPr>
        <p:spPr/>
        <p:txBody>
          <a:bodyPr/>
          <a:lstStyle/>
          <a:p>
            <a:pPr>
              <a:defRPr/>
            </a:pPr>
            <a:fld id="{AE3D6155-E562-314F-801A-7FCA5FAB79F5}" type="slidenum">
              <a:rPr lang="en-US" altLang="en-US" smtClean="0"/>
              <a:pPr>
                <a:defRPr/>
              </a:pPr>
              <a:t>22</a:t>
            </a:fld>
            <a:endParaRPr lang="en-US" altLang="en-US"/>
          </a:p>
        </p:txBody>
      </p:sp>
      <p:pic>
        <p:nvPicPr>
          <p:cNvPr id="6" name="Picture 5">
            <a:extLst>
              <a:ext uri="{FF2B5EF4-FFF2-40B4-BE49-F238E27FC236}">
                <a16:creationId xmlns:a16="http://schemas.microsoft.com/office/drawing/2014/main" id="{0D7DB383-0E62-4BAC-A825-87BB4F843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879" y="1930252"/>
            <a:ext cx="3099592" cy="2555651"/>
          </a:xfrm>
          <a:prstGeom prst="rect">
            <a:avLst/>
          </a:prstGeom>
        </p:spPr>
      </p:pic>
    </p:spTree>
    <p:extLst>
      <p:ext uri="{BB962C8B-B14F-4D97-AF65-F5344CB8AC3E}">
        <p14:creationId xmlns:p14="http://schemas.microsoft.com/office/powerpoint/2010/main" val="715965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Documenting the Investigation </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23</a:t>
            </a:fld>
            <a:endParaRPr lang="en-US" altLang="en-US"/>
          </a:p>
        </p:txBody>
      </p:sp>
      <p:sp>
        <p:nvSpPr>
          <p:cNvPr id="7" name="Content Placeholder 5">
            <a:extLst>
              <a:ext uri="{FF2B5EF4-FFF2-40B4-BE49-F238E27FC236}">
                <a16:creationId xmlns:a16="http://schemas.microsoft.com/office/drawing/2014/main" id="{2CBB25FB-5183-474A-951F-CB238AFCC042}"/>
              </a:ext>
            </a:extLst>
          </p:cNvPr>
          <p:cNvSpPr txBox="1">
            <a:spLocks/>
          </p:cNvSpPr>
          <p:nvPr/>
        </p:nvSpPr>
        <p:spPr>
          <a:xfrm>
            <a:off x="5154896" y="2155902"/>
            <a:ext cx="3638476" cy="2477143"/>
          </a:xfrm>
          <a:prstGeom prst="rect">
            <a:avLst/>
          </a:prstGeom>
        </p:spPr>
        <p:txBody>
          <a:bodyPr anchor="t">
            <a:normAutofit/>
          </a:bodyPr>
          <a:lstStyle>
            <a:lvl1pPr marL="457200" indent="-457200" algn="l" defTabSz="914400" rtl="0" eaLnBrk="1" latinLnBrk="0" hangingPunct="1">
              <a:lnSpc>
                <a:spcPct val="90000"/>
              </a:lnSpc>
              <a:spcBef>
                <a:spcPts val="1000"/>
              </a:spcBef>
              <a:spcAft>
                <a:spcPts val="400"/>
              </a:spcAft>
              <a:buFont typeface="Arial" panose="020B0604020202020204" pitchFamily="34" charset="0"/>
              <a:buChar char="•"/>
              <a:defRPr sz="24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20000"/>
              </a:lnSpc>
              <a:spcBef>
                <a:spcPts val="600"/>
              </a:spcBef>
              <a:buFont typeface="Arial" panose="020B0604020202020204" pitchFamily="34" charset="0"/>
              <a:buNone/>
              <a:tabLst>
                <a:tab pos="53975" algn="l"/>
              </a:tabLst>
            </a:pPr>
            <a:r>
              <a:rPr lang="en-US" sz="2200" b="1" dirty="0">
                <a:solidFill>
                  <a:srgbClr val="FF0000"/>
                </a:solidFill>
                <a:latin typeface="Arial" panose="020B0604020202020204" pitchFamily="34" charset="0"/>
                <a:cs typeface="Arial" panose="020B0604020202020204" pitchFamily="34" charset="0"/>
              </a:rPr>
              <a:t>DON’T </a:t>
            </a:r>
          </a:p>
          <a:p>
            <a:pPr marL="342900" lvl="2" fontAlgn="auto">
              <a:lnSpc>
                <a:spcPct val="120000"/>
              </a:lnSpc>
              <a:spcBef>
                <a:spcPts val="0"/>
              </a:spcBef>
              <a:spcAft>
                <a:spcPts val="600"/>
              </a:spcAft>
              <a:tabLst>
                <a:tab pos="573088" algn="l"/>
              </a:tabLst>
            </a:pPr>
            <a:r>
              <a:rPr lang="en-US" sz="1700" dirty="0">
                <a:latin typeface="Arial" panose="020B0604020202020204" pitchFamily="34" charset="0"/>
                <a:cs typeface="Arial" panose="020B0604020202020204" pitchFamily="34" charset="0"/>
              </a:rPr>
              <a:t>Make conclusions about facts and credibility </a:t>
            </a:r>
          </a:p>
          <a:p>
            <a:pPr marL="342900" lvl="2" fontAlgn="auto">
              <a:lnSpc>
                <a:spcPct val="120000"/>
              </a:lnSpc>
              <a:spcBef>
                <a:spcPts val="0"/>
              </a:spcBef>
              <a:spcAft>
                <a:spcPts val="600"/>
              </a:spcAft>
              <a:tabLst>
                <a:tab pos="573088" algn="l"/>
              </a:tabLst>
            </a:pPr>
            <a:r>
              <a:rPr lang="en-US" sz="1700" dirty="0">
                <a:latin typeface="Arial" panose="020B0604020202020204" pitchFamily="34" charset="0"/>
                <a:cs typeface="Arial" panose="020B0604020202020204" pitchFamily="34" charset="0"/>
              </a:rPr>
              <a:t>Use quotes as shorthand</a:t>
            </a:r>
          </a:p>
          <a:p>
            <a:pPr marL="0" lvl="2" indent="0" fontAlgn="auto">
              <a:lnSpc>
                <a:spcPct val="100000"/>
              </a:lnSpc>
              <a:spcAft>
                <a:spcPts val="1200"/>
              </a:spcAft>
              <a:buFont typeface="Apple Symbols" panose="02000000000000000000" pitchFamily="2" charset="-79"/>
              <a:buNone/>
              <a:tabLst>
                <a:tab pos="573088" algn="l"/>
              </a:tabLst>
            </a:pPr>
            <a:endParaRPr lang="en-US" sz="1880" dirty="0">
              <a:latin typeface="Georgia" panose="02040502050405020303" pitchFamily="18" charset="0"/>
            </a:endParaRPr>
          </a:p>
          <a:p>
            <a:pPr marL="0" lvl="2" indent="0" algn="ctr" fontAlgn="auto">
              <a:lnSpc>
                <a:spcPct val="120000"/>
              </a:lnSpc>
              <a:spcAft>
                <a:spcPts val="1200"/>
              </a:spcAft>
              <a:buFont typeface="Apple Symbols" panose="02000000000000000000" pitchFamily="2" charset="-79"/>
              <a:buNone/>
              <a:tabLst>
                <a:tab pos="573088" algn="l"/>
              </a:tabLst>
            </a:pPr>
            <a:endParaRPr lang="en-US" sz="1880" dirty="0">
              <a:latin typeface="Georgia" panose="02040502050405020303" pitchFamily="18" charset="0"/>
            </a:endParaRPr>
          </a:p>
        </p:txBody>
      </p:sp>
      <p:pic>
        <p:nvPicPr>
          <p:cNvPr id="8" name="Picture 7">
            <a:extLst>
              <a:ext uri="{FF2B5EF4-FFF2-40B4-BE49-F238E27FC236}">
                <a16:creationId xmlns:a16="http://schemas.microsoft.com/office/drawing/2014/main" id="{5F8E6B4A-A60B-4509-9429-9943260932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56" t="20000" r="52187" b="21111"/>
          <a:stretch/>
        </p:blipFill>
        <p:spPr>
          <a:xfrm>
            <a:off x="2575932" y="1331840"/>
            <a:ext cx="799898" cy="799898"/>
          </a:xfrm>
          <a:prstGeom prst="rect">
            <a:avLst/>
          </a:prstGeom>
        </p:spPr>
      </p:pic>
      <p:pic>
        <p:nvPicPr>
          <p:cNvPr id="9" name="Picture 8">
            <a:extLst>
              <a:ext uri="{FF2B5EF4-FFF2-40B4-BE49-F238E27FC236}">
                <a16:creationId xmlns:a16="http://schemas.microsoft.com/office/drawing/2014/main" id="{F9F37C6E-3C61-4A1B-8C05-BBD86DDE94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847" t="20000" r="7897" b="21111"/>
          <a:stretch/>
        </p:blipFill>
        <p:spPr>
          <a:xfrm>
            <a:off x="6574185" y="1315143"/>
            <a:ext cx="799898" cy="799898"/>
          </a:xfrm>
          <a:prstGeom prst="rect">
            <a:avLst/>
          </a:prstGeom>
        </p:spPr>
      </p:pic>
      <p:sp>
        <p:nvSpPr>
          <p:cNvPr id="11" name="Content Placeholder 5">
            <a:extLst>
              <a:ext uri="{FF2B5EF4-FFF2-40B4-BE49-F238E27FC236}">
                <a16:creationId xmlns:a16="http://schemas.microsoft.com/office/drawing/2014/main" id="{600175CE-A5A5-494A-98C2-DD395B596C06}"/>
              </a:ext>
            </a:extLst>
          </p:cNvPr>
          <p:cNvSpPr txBox="1">
            <a:spLocks/>
          </p:cNvSpPr>
          <p:nvPr/>
        </p:nvSpPr>
        <p:spPr>
          <a:xfrm>
            <a:off x="1156642" y="1941896"/>
            <a:ext cx="3998254" cy="3099211"/>
          </a:xfrm>
          <a:prstGeom prst="rect">
            <a:avLst/>
          </a:prstGeom>
        </p:spPr>
        <p:txBody>
          <a:bodyPr anchor="t">
            <a:noAutofit/>
          </a:bodyPr>
          <a:lstStyle>
            <a:lvl1pPr marL="457200" indent="-457200" algn="l" defTabSz="914400" rtl="0" eaLnBrk="1" latinLnBrk="0" hangingPunct="1">
              <a:lnSpc>
                <a:spcPct val="90000"/>
              </a:lnSpc>
              <a:spcBef>
                <a:spcPts val="1000"/>
              </a:spcBef>
              <a:spcAft>
                <a:spcPts val="400"/>
              </a:spcAft>
              <a:buFont typeface="Arial" panose="020B0604020202020204" pitchFamily="34" charset="0"/>
              <a:buChar char="•"/>
              <a:defRPr sz="24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spcAft>
                <a:spcPts val="0"/>
              </a:spcAft>
              <a:buFont typeface="Arial" panose="020B0604020202020204" pitchFamily="34" charset="0"/>
              <a:buNone/>
              <a:tabLst>
                <a:tab pos="53975" algn="l"/>
              </a:tabLst>
            </a:pPr>
            <a:r>
              <a:rPr lang="en-US" sz="3600" b="1" dirty="0">
                <a:solidFill>
                  <a:srgbClr val="57B204"/>
                </a:solidFill>
                <a:latin typeface="Arial" panose="020B0604020202020204" pitchFamily="34" charset="0"/>
                <a:cs typeface="Arial" panose="020B0604020202020204" pitchFamily="34" charset="0"/>
              </a:rPr>
              <a:t>	</a:t>
            </a:r>
            <a:r>
              <a:rPr lang="en-US" sz="2200" b="1" dirty="0">
                <a:solidFill>
                  <a:srgbClr val="57B204"/>
                </a:solidFill>
                <a:latin typeface="Arial" panose="020B0604020202020204" pitchFamily="34" charset="0"/>
                <a:cs typeface="Arial" panose="020B0604020202020204" pitchFamily="34" charset="0"/>
              </a:rPr>
              <a:t>	        DO</a:t>
            </a:r>
            <a:r>
              <a:rPr lang="en-US" sz="2200" b="1" dirty="0">
                <a:solidFill>
                  <a:srgbClr val="FF0000"/>
                </a:solidFill>
                <a:latin typeface="Arial" panose="020B0604020202020204" pitchFamily="34" charset="0"/>
                <a:cs typeface="Arial" panose="020B0604020202020204" pitchFamily="34" charset="0"/>
              </a:rPr>
              <a:t> </a:t>
            </a:r>
          </a:p>
          <a:p>
            <a:pPr marL="342900" lvl="2" fontAlgn="auto">
              <a:lnSpc>
                <a:spcPct val="120000"/>
              </a:lnSpc>
              <a:spcBef>
                <a:spcPts val="0"/>
              </a:spcBef>
              <a:spcAft>
                <a:spcPts val="300"/>
              </a:spcAft>
              <a:tabLst>
                <a:tab pos="573088" algn="l"/>
              </a:tabLst>
            </a:pPr>
            <a:r>
              <a:rPr lang="en-US" sz="1700" dirty="0">
                <a:latin typeface="Arial" panose="020B0604020202020204" pitchFamily="34" charset="0"/>
                <a:cs typeface="Arial" panose="020B0604020202020204" pitchFamily="34" charset="0"/>
              </a:rPr>
              <a:t>Write objectively</a:t>
            </a:r>
          </a:p>
          <a:p>
            <a:pPr marL="342900" lvl="2" fontAlgn="auto">
              <a:lnSpc>
                <a:spcPct val="120000"/>
              </a:lnSpc>
              <a:spcBef>
                <a:spcPts val="0"/>
              </a:spcBef>
              <a:spcAft>
                <a:spcPts val="300"/>
              </a:spcAft>
              <a:tabLst>
                <a:tab pos="573088" algn="l"/>
              </a:tabLst>
            </a:pPr>
            <a:r>
              <a:rPr lang="en-US" sz="1700" dirty="0">
                <a:latin typeface="Arial" panose="020B0604020202020204" pitchFamily="34" charset="0"/>
                <a:cs typeface="Arial" panose="020B0604020202020204" pitchFamily="34" charset="0"/>
              </a:rPr>
              <a:t>Summarize knowledge</a:t>
            </a:r>
          </a:p>
          <a:p>
            <a:pPr marL="342900" lvl="2" fontAlgn="auto">
              <a:lnSpc>
                <a:spcPct val="120000"/>
              </a:lnSpc>
              <a:spcBef>
                <a:spcPts val="0"/>
              </a:spcBef>
              <a:spcAft>
                <a:spcPts val="300"/>
              </a:spcAft>
              <a:tabLst>
                <a:tab pos="573088" algn="l"/>
              </a:tabLst>
            </a:pPr>
            <a:r>
              <a:rPr lang="en-US" sz="1700" dirty="0">
                <a:latin typeface="Arial" panose="020B0604020202020204" pitchFamily="34" charset="0"/>
                <a:cs typeface="Arial" panose="020B0604020202020204" pitchFamily="34" charset="0"/>
              </a:rPr>
              <a:t>Use quotes</a:t>
            </a:r>
          </a:p>
          <a:p>
            <a:pPr marL="342900" lvl="2" fontAlgn="auto">
              <a:lnSpc>
                <a:spcPct val="120000"/>
              </a:lnSpc>
              <a:spcBef>
                <a:spcPts val="0"/>
              </a:spcBef>
              <a:spcAft>
                <a:spcPts val="300"/>
              </a:spcAft>
              <a:tabLst>
                <a:tab pos="573088" algn="l"/>
              </a:tabLst>
            </a:pPr>
            <a:r>
              <a:rPr lang="en-US" sz="1700" dirty="0">
                <a:latin typeface="Arial" panose="020B0604020202020204" pitchFamily="34" charset="0"/>
                <a:cs typeface="Arial" panose="020B0604020202020204" pitchFamily="34" charset="0"/>
              </a:rPr>
              <a:t>Document specific responses to key questions and evidence</a:t>
            </a:r>
          </a:p>
          <a:p>
            <a:pPr marL="342900" lvl="2" fontAlgn="auto">
              <a:lnSpc>
                <a:spcPct val="120000"/>
              </a:lnSpc>
              <a:spcBef>
                <a:spcPts val="0"/>
              </a:spcBef>
              <a:spcAft>
                <a:spcPts val="300"/>
              </a:spcAft>
              <a:tabLst>
                <a:tab pos="573088" algn="l"/>
              </a:tabLst>
            </a:pPr>
            <a:r>
              <a:rPr lang="en-US" sz="1700" dirty="0">
                <a:latin typeface="Arial" panose="020B0604020202020204" pitchFamily="34" charset="0"/>
                <a:cs typeface="Arial" panose="020B0604020202020204" pitchFamily="34" charset="0"/>
              </a:rPr>
              <a:t>Document material facts about credibility</a:t>
            </a:r>
          </a:p>
        </p:txBody>
      </p:sp>
    </p:spTree>
    <p:extLst>
      <p:ext uri="{BB962C8B-B14F-4D97-AF65-F5344CB8AC3E}">
        <p14:creationId xmlns:p14="http://schemas.microsoft.com/office/powerpoint/2010/main" val="12246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1000"/>
                                        <p:tgtEl>
                                          <p:spTgt spid="11">
                                            <p:txEl>
                                              <p:pRg st="0" end="0"/>
                                            </p:txEl>
                                          </p:spTgt>
                                        </p:tgtEl>
                                      </p:cBhvr>
                                    </p:animEffect>
                                    <p:anim calcmode="lin" valueType="num">
                                      <p:cBhvr>
                                        <p:cTn id="1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6203C-3D3B-407E-8FA9-71D6BE15017A}"/>
              </a:ext>
            </a:extLst>
          </p:cNvPr>
          <p:cNvSpPr>
            <a:spLocks noGrp="1"/>
          </p:cNvSpPr>
          <p:nvPr>
            <p:ph idx="1"/>
          </p:nvPr>
        </p:nvSpPr>
        <p:spPr>
          <a:xfrm>
            <a:off x="1115030" y="1338528"/>
            <a:ext cx="7864201" cy="3675284"/>
          </a:xfrm>
        </p:spPr>
        <p:txBody>
          <a:bodyPr/>
          <a:lstStyle/>
          <a:p>
            <a:pPr marL="0" indent="0">
              <a:buNone/>
            </a:pPr>
            <a:r>
              <a:rPr lang="en-US" sz="2000" b="1" dirty="0"/>
              <a:t>Who is in the room?</a:t>
            </a:r>
          </a:p>
          <a:p>
            <a:r>
              <a:rPr lang="en-US" sz="1800" dirty="0"/>
              <a:t>Have two persons present for Complainant/Respondent interviews in delicate cases such as sexual assault or serious faculty misconduct.</a:t>
            </a:r>
            <a:endParaRPr lang="en-US" sz="1600" dirty="0"/>
          </a:p>
          <a:p>
            <a:pPr>
              <a:spcAft>
                <a:spcPts val="600"/>
              </a:spcAft>
            </a:pPr>
            <a:r>
              <a:rPr lang="en-US" sz="1800" dirty="0"/>
              <a:t>Interviewer gender diversity helps in M/F sexual harassment or sexual assault cases, particularly for Complainant and Respondent.</a:t>
            </a:r>
          </a:p>
          <a:p>
            <a:pPr marL="0" indent="0">
              <a:buNone/>
            </a:pPr>
            <a:r>
              <a:rPr lang="en-US" sz="2000" b="1" dirty="0"/>
              <a:t>Order</a:t>
            </a:r>
          </a:p>
          <a:p>
            <a:pPr>
              <a:spcAft>
                <a:spcPts val="600"/>
              </a:spcAft>
            </a:pPr>
            <a:r>
              <a:rPr lang="en-US" sz="1800" dirty="0"/>
              <a:t>My preference is Complainant, Key Witnesses, Respondent, Additional Witnesses, and Follow-up</a:t>
            </a:r>
            <a:r>
              <a:rPr lang="en-US" sz="1600" dirty="0"/>
              <a:t>.</a:t>
            </a:r>
          </a:p>
          <a:p>
            <a:pPr marL="0" indent="0">
              <a:buNone/>
            </a:pPr>
            <a:r>
              <a:rPr lang="en-US" sz="2000" b="1" dirty="0"/>
              <a:t>Format</a:t>
            </a:r>
            <a:endParaRPr lang="en-US" sz="2000" dirty="0"/>
          </a:p>
          <a:p>
            <a:r>
              <a:rPr lang="en-US" sz="1800" dirty="0"/>
              <a:t>In person preferred, particularly for Parties (but video if necessary).</a:t>
            </a:r>
          </a:p>
          <a:p>
            <a:r>
              <a:rPr lang="en-US" sz="1800" dirty="0"/>
              <a:t>Other witnesses by video or telephone, as needed.</a:t>
            </a:r>
          </a:p>
          <a:p>
            <a:endParaRPr lang="en-US" dirty="0"/>
          </a:p>
        </p:txBody>
      </p:sp>
      <p:sp>
        <p:nvSpPr>
          <p:cNvPr id="3" name="Title 2">
            <a:extLst>
              <a:ext uri="{FF2B5EF4-FFF2-40B4-BE49-F238E27FC236}">
                <a16:creationId xmlns:a16="http://schemas.microsoft.com/office/drawing/2014/main" id="{2AAB5651-F657-42C4-A3F9-97161ED548DC}"/>
              </a:ext>
            </a:extLst>
          </p:cNvPr>
          <p:cNvSpPr>
            <a:spLocks noGrp="1"/>
          </p:cNvSpPr>
          <p:nvPr>
            <p:ph type="title"/>
          </p:nvPr>
        </p:nvSpPr>
        <p:spPr/>
        <p:txBody>
          <a:bodyPr/>
          <a:lstStyle/>
          <a:p>
            <a:r>
              <a:rPr lang="en-US" dirty="0"/>
              <a:t>Key Issues in Interview</a:t>
            </a:r>
          </a:p>
        </p:txBody>
      </p:sp>
      <p:sp>
        <p:nvSpPr>
          <p:cNvPr id="4" name="Slide Number Placeholder 3">
            <a:extLst>
              <a:ext uri="{FF2B5EF4-FFF2-40B4-BE49-F238E27FC236}">
                <a16:creationId xmlns:a16="http://schemas.microsoft.com/office/drawing/2014/main" id="{F85B830E-F782-4893-9656-1654F35455DB}"/>
              </a:ext>
            </a:extLst>
          </p:cNvPr>
          <p:cNvSpPr>
            <a:spLocks noGrp="1"/>
          </p:cNvSpPr>
          <p:nvPr>
            <p:ph type="sldNum" sz="quarter" idx="10"/>
          </p:nvPr>
        </p:nvSpPr>
        <p:spPr/>
        <p:txBody>
          <a:bodyPr/>
          <a:lstStyle/>
          <a:p>
            <a:pPr>
              <a:defRPr/>
            </a:pPr>
            <a:fld id="{AE3D6155-E562-314F-801A-7FCA5FAB79F5}" type="slidenum">
              <a:rPr lang="en-US" altLang="en-US" smtClean="0"/>
              <a:pPr>
                <a:defRPr/>
              </a:pPr>
              <a:t>24</a:t>
            </a:fld>
            <a:endParaRPr lang="en-US" altLang="en-US"/>
          </a:p>
        </p:txBody>
      </p:sp>
    </p:spTree>
    <p:extLst>
      <p:ext uri="{BB962C8B-B14F-4D97-AF65-F5344CB8AC3E}">
        <p14:creationId xmlns:p14="http://schemas.microsoft.com/office/powerpoint/2010/main" val="3470819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6203C-3D3B-407E-8FA9-71D6BE15017A}"/>
              </a:ext>
            </a:extLst>
          </p:cNvPr>
          <p:cNvSpPr>
            <a:spLocks noGrp="1"/>
          </p:cNvSpPr>
          <p:nvPr>
            <p:ph idx="1"/>
          </p:nvPr>
        </p:nvSpPr>
        <p:spPr>
          <a:xfrm>
            <a:off x="1105603" y="1276112"/>
            <a:ext cx="7873726" cy="3603935"/>
          </a:xfrm>
        </p:spPr>
        <p:txBody>
          <a:bodyPr/>
          <a:lstStyle/>
          <a:p>
            <a:pPr marL="0" indent="0">
              <a:buNone/>
            </a:pPr>
            <a:r>
              <a:rPr lang="en-US" sz="1880" b="1" dirty="0"/>
              <a:t>Introduction</a:t>
            </a:r>
          </a:p>
          <a:p>
            <a:r>
              <a:rPr lang="en-US" sz="1700" dirty="0"/>
              <a:t>Tell interviewee your name, title, and role as a neutral factfinder for Component.</a:t>
            </a:r>
          </a:p>
          <a:p>
            <a:r>
              <a:rPr lang="en-US" sz="1700" dirty="0"/>
              <a:t>Provide short statement of meeting’ purpose but maintain confidentiality.</a:t>
            </a:r>
          </a:p>
          <a:p>
            <a:r>
              <a:rPr lang="en-US" sz="1700" dirty="0"/>
              <a:t>Explain to witness that they are not in trouble.</a:t>
            </a:r>
          </a:p>
          <a:p>
            <a:pPr marL="0" indent="0">
              <a:buNone/>
            </a:pPr>
            <a:r>
              <a:rPr lang="en-US" sz="1880" b="1" dirty="0"/>
              <a:t>Address confidentiality</a:t>
            </a:r>
          </a:p>
          <a:p>
            <a:r>
              <a:rPr lang="en-US" sz="1700" dirty="0"/>
              <a:t>Address confidentiality in context of investigation </a:t>
            </a:r>
            <a:r>
              <a:rPr lang="en-US" sz="1700" u="sng" dirty="0"/>
              <a:t>and</a:t>
            </a:r>
            <a:r>
              <a:rPr lang="en-US" sz="1700" dirty="0"/>
              <a:t> the report. </a:t>
            </a:r>
          </a:p>
          <a:p>
            <a:r>
              <a:rPr lang="en-US" sz="1700" dirty="0"/>
              <a:t>Explain witness confidentiality is not guaranteed; Report identifies witnesses.</a:t>
            </a:r>
          </a:p>
          <a:p>
            <a:pPr marL="0" indent="0">
              <a:buNone/>
            </a:pPr>
            <a:r>
              <a:rPr lang="en-US" sz="1880" b="1" dirty="0"/>
              <a:t>Address non-retaliation</a:t>
            </a:r>
          </a:p>
          <a:p>
            <a:r>
              <a:rPr lang="en-US" sz="1700" dirty="0"/>
              <a:t>Explain witnesses protected from retaliation and reporting process.</a:t>
            </a:r>
          </a:p>
          <a:p>
            <a:pPr marL="0" indent="0">
              <a:buNone/>
            </a:pPr>
            <a:r>
              <a:rPr lang="en-US" sz="1880" b="1" dirty="0"/>
              <a:t>Questions</a:t>
            </a:r>
            <a:r>
              <a:rPr lang="en-US" sz="1880" dirty="0"/>
              <a:t>  </a:t>
            </a:r>
          </a:p>
          <a:p>
            <a:r>
              <a:rPr lang="en-US" sz="1700" dirty="0"/>
              <a:t>Ask if there are any questions about the process before you get started.</a:t>
            </a:r>
          </a:p>
          <a:p>
            <a:endParaRPr lang="en-US" dirty="0"/>
          </a:p>
        </p:txBody>
      </p:sp>
      <p:sp>
        <p:nvSpPr>
          <p:cNvPr id="3" name="Title 2">
            <a:extLst>
              <a:ext uri="{FF2B5EF4-FFF2-40B4-BE49-F238E27FC236}">
                <a16:creationId xmlns:a16="http://schemas.microsoft.com/office/drawing/2014/main" id="{2AAB5651-F657-42C4-A3F9-97161ED548DC}"/>
              </a:ext>
            </a:extLst>
          </p:cNvPr>
          <p:cNvSpPr>
            <a:spLocks noGrp="1"/>
          </p:cNvSpPr>
          <p:nvPr>
            <p:ph type="title"/>
          </p:nvPr>
        </p:nvSpPr>
        <p:spPr/>
        <p:txBody>
          <a:bodyPr/>
          <a:lstStyle/>
          <a:p>
            <a:r>
              <a:rPr lang="en-US" dirty="0"/>
              <a:t>Opening the Interview</a:t>
            </a:r>
          </a:p>
        </p:txBody>
      </p:sp>
      <p:sp>
        <p:nvSpPr>
          <p:cNvPr id="4" name="Slide Number Placeholder 3">
            <a:extLst>
              <a:ext uri="{FF2B5EF4-FFF2-40B4-BE49-F238E27FC236}">
                <a16:creationId xmlns:a16="http://schemas.microsoft.com/office/drawing/2014/main" id="{F85B830E-F782-4893-9656-1654F35455DB}"/>
              </a:ext>
            </a:extLst>
          </p:cNvPr>
          <p:cNvSpPr>
            <a:spLocks noGrp="1"/>
          </p:cNvSpPr>
          <p:nvPr>
            <p:ph type="sldNum" sz="quarter" idx="10"/>
          </p:nvPr>
        </p:nvSpPr>
        <p:spPr/>
        <p:txBody>
          <a:bodyPr/>
          <a:lstStyle/>
          <a:p>
            <a:pPr>
              <a:defRPr/>
            </a:pPr>
            <a:fld id="{AE3D6155-E562-314F-801A-7FCA5FAB79F5}" type="slidenum">
              <a:rPr lang="en-US" altLang="en-US" smtClean="0"/>
              <a:pPr>
                <a:defRPr/>
              </a:pPr>
              <a:t>25</a:t>
            </a:fld>
            <a:endParaRPr lang="en-US" altLang="en-US"/>
          </a:p>
        </p:txBody>
      </p:sp>
    </p:spTree>
    <p:extLst>
      <p:ext uri="{BB962C8B-B14F-4D97-AF65-F5344CB8AC3E}">
        <p14:creationId xmlns:p14="http://schemas.microsoft.com/office/powerpoint/2010/main" val="152685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0EF589-3CA9-4D9F-BA61-7D2DA34BB821}"/>
              </a:ext>
            </a:extLst>
          </p:cNvPr>
          <p:cNvSpPr>
            <a:spLocks noGrp="1"/>
          </p:cNvSpPr>
          <p:nvPr>
            <p:ph idx="1"/>
          </p:nvPr>
        </p:nvSpPr>
        <p:spPr>
          <a:xfrm>
            <a:off x="1101381" y="1373928"/>
            <a:ext cx="4021596" cy="3483339"/>
          </a:xfrm>
        </p:spPr>
        <p:txBody>
          <a:bodyPr/>
          <a:lstStyle/>
          <a:p>
            <a:pPr marL="380990" indent="-380990">
              <a:lnSpc>
                <a:spcPct val="110000"/>
              </a:lnSpc>
              <a:buFontTx/>
              <a:buChar char="•"/>
              <a:defRPr/>
            </a:pPr>
            <a:r>
              <a:rPr lang="en-US" sz="2000" dirty="0"/>
              <a:t>Interviewee name, title, position  </a:t>
            </a:r>
          </a:p>
          <a:p>
            <a:pPr marL="380990" indent="-380990">
              <a:lnSpc>
                <a:spcPct val="110000"/>
              </a:lnSpc>
              <a:buFontTx/>
              <a:buChar char="•"/>
              <a:defRPr/>
            </a:pPr>
            <a:r>
              <a:rPr lang="en-US" sz="2000" dirty="0"/>
              <a:t>Interviewee’s background with the Parties </a:t>
            </a:r>
          </a:p>
          <a:p>
            <a:pPr marL="380990" indent="-380990">
              <a:lnSpc>
                <a:spcPct val="110000"/>
              </a:lnSpc>
              <a:buFontTx/>
              <a:buChar char="•"/>
              <a:defRPr/>
            </a:pPr>
            <a:r>
              <a:rPr lang="en-US" sz="2000" dirty="0"/>
              <a:t>Understanding of Complainant’s concerns/allegations </a:t>
            </a:r>
          </a:p>
          <a:p>
            <a:pPr marL="380990" indent="-380990">
              <a:lnSpc>
                <a:spcPct val="110000"/>
              </a:lnSpc>
              <a:buFontTx/>
              <a:buChar char="•"/>
              <a:defRPr/>
            </a:pPr>
            <a:r>
              <a:rPr lang="en-US" sz="2000" dirty="0"/>
              <a:t>Awareness of facts, documents, or persons related to allegations</a:t>
            </a:r>
          </a:p>
          <a:p>
            <a:pPr marL="300023" lvl="1" indent="0">
              <a:lnSpc>
                <a:spcPct val="110000"/>
              </a:lnSpc>
              <a:buNone/>
              <a:defRPr/>
            </a:pPr>
            <a:endParaRPr lang="en-US" sz="1580" dirty="0"/>
          </a:p>
        </p:txBody>
      </p:sp>
      <p:sp>
        <p:nvSpPr>
          <p:cNvPr id="3" name="Title 2">
            <a:extLst>
              <a:ext uri="{FF2B5EF4-FFF2-40B4-BE49-F238E27FC236}">
                <a16:creationId xmlns:a16="http://schemas.microsoft.com/office/drawing/2014/main" id="{F92416D6-D4CF-4634-8B94-778C1ED05E07}"/>
              </a:ext>
            </a:extLst>
          </p:cNvPr>
          <p:cNvSpPr>
            <a:spLocks noGrp="1"/>
          </p:cNvSpPr>
          <p:nvPr>
            <p:ph type="title"/>
          </p:nvPr>
        </p:nvSpPr>
        <p:spPr/>
        <p:txBody>
          <a:bodyPr/>
          <a:lstStyle/>
          <a:p>
            <a:r>
              <a:rPr lang="en-US" dirty="0"/>
              <a:t>Key Topics to Cover</a:t>
            </a:r>
          </a:p>
        </p:txBody>
      </p:sp>
      <p:sp>
        <p:nvSpPr>
          <p:cNvPr id="4" name="Slide Number Placeholder 3">
            <a:extLst>
              <a:ext uri="{FF2B5EF4-FFF2-40B4-BE49-F238E27FC236}">
                <a16:creationId xmlns:a16="http://schemas.microsoft.com/office/drawing/2014/main" id="{D78DAB37-8D7D-4063-89D8-EA9754024C18}"/>
              </a:ext>
            </a:extLst>
          </p:cNvPr>
          <p:cNvSpPr>
            <a:spLocks noGrp="1"/>
          </p:cNvSpPr>
          <p:nvPr>
            <p:ph type="sldNum" sz="quarter" idx="10"/>
          </p:nvPr>
        </p:nvSpPr>
        <p:spPr/>
        <p:txBody>
          <a:bodyPr/>
          <a:lstStyle/>
          <a:p>
            <a:pPr>
              <a:defRPr/>
            </a:pPr>
            <a:fld id="{AE3D6155-E562-314F-801A-7FCA5FAB79F5}" type="slidenum">
              <a:rPr lang="en-US" altLang="en-US" smtClean="0"/>
              <a:pPr>
                <a:defRPr/>
              </a:pPr>
              <a:t>26</a:t>
            </a:fld>
            <a:endParaRPr lang="en-US" altLang="en-US"/>
          </a:p>
        </p:txBody>
      </p:sp>
      <p:sp>
        <p:nvSpPr>
          <p:cNvPr id="6" name="Content Placeholder 3">
            <a:extLst>
              <a:ext uri="{FF2B5EF4-FFF2-40B4-BE49-F238E27FC236}">
                <a16:creationId xmlns:a16="http://schemas.microsoft.com/office/drawing/2014/main" id="{B29C3B4C-4A13-43B8-B4F4-8D3B0083D5F5}"/>
              </a:ext>
            </a:extLst>
          </p:cNvPr>
          <p:cNvSpPr txBox="1">
            <a:spLocks/>
          </p:cNvSpPr>
          <p:nvPr/>
        </p:nvSpPr>
        <p:spPr>
          <a:xfrm>
            <a:off x="5122977" y="1375407"/>
            <a:ext cx="3898763" cy="3483339"/>
          </a:xfrm>
          <a:prstGeom prst="rect">
            <a:avLst/>
          </a:prstGeom>
        </p:spPr>
        <p:txBody>
          <a:bodyPr/>
          <a:lstStyle>
            <a:lvl1pPr marL="257162" indent="-257162" algn="l" defTabSz="342884" rtl="0" eaLnBrk="0" fontAlgn="base" hangingPunct="0">
              <a:spcBef>
                <a:spcPct val="20000"/>
              </a:spcBef>
              <a:spcAft>
                <a:spcPct val="0"/>
              </a:spcAft>
              <a:buFont typeface="Arial" panose="020B0604020202020204" pitchFamily="34" charset="0"/>
              <a:buChar char="•"/>
              <a:defRPr sz="225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95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65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20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05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marL="380990" indent="-380990">
              <a:lnSpc>
                <a:spcPct val="110000"/>
              </a:lnSpc>
              <a:buFontTx/>
              <a:buChar char="•"/>
              <a:defRPr/>
            </a:pPr>
            <a:r>
              <a:rPr lang="en-US" sz="2000" dirty="0">
                <a:latin typeface="Arial" panose="020B0604020202020204" pitchFamily="34" charset="0"/>
                <a:cs typeface="Arial" panose="020B0604020202020204" pitchFamily="34" charset="0"/>
              </a:rPr>
              <a:t>Who, what, when, where of incident</a:t>
            </a:r>
          </a:p>
          <a:p>
            <a:pPr marL="380990" indent="-380990">
              <a:lnSpc>
                <a:spcPct val="110000"/>
              </a:lnSpc>
              <a:buFontTx/>
              <a:buChar char="•"/>
              <a:defRPr/>
            </a:pPr>
            <a:r>
              <a:rPr lang="en-US" sz="2000" dirty="0">
                <a:latin typeface="Arial" panose="020B0604020202020204" pitchFamily="34" charset="0"/>
                <a:cs typeface="Arial" panose="020B0604020202020204" pitchFamily="34" charset="0"/>
              </a:rPr>
              <a:t>Persons involved in incident, including names/relationships of other material witnesses</a:t>
            </a:r>
          </a:p>
          <a:p>
            <a:pPr marL="342900" indent="-342900">
              <a:lnSpc>
                <a:spcPct val="110000"/>
              </a:lnSpc>
              <a:defRPr/>
            </a:pPr>
            <a:r>
              <a:rPr lang="en-US" sz="2000" dirty="0">
                <a:latin typeface="Arial" panose="020B0604020202020204" pitchFamily="34" charset="0"/>
                <a:cs typeface="Arial" panose="020B0604020202020204" pitchFamily="34" charset="0"/>
              </a:rPr>
              <a:t>Post-event communications with Complainant or Respondent</a:t>
            </a:r>
          </a:p>
          <a:p>
            <a:pPr marL="642923" lvl="1" indent="-342900">
              <a:lnSpc>
                <a:spcPct val="110000"/>
              </a:lnSpc>
              <a:defRPr/>
            </a:pPr>
            <a:r>
              <a:rPr lang="en-US" sz="1800" dirty="0">
                <a:latin typeface="Arial" panose="020B0604020202020204" pitchFamily="34" charset="0"/>
                <a:cs typeface="Arial" panose="020B0604020202020204" pitchFamily="34" charset="0"/>
              </a:rPr>
              <a:t>Any reason for bias against either Party</a:t>
            </a:r>
          </a:p>
          <a:p>
            <a:pPr marL="642923" lvl="1" indent="-342900">
              <a:lnSpc>
                <a:spcPct val="110000"/>
              </a:lnSpc>
              <a:defRPr/>
            </a:pPr>
            <a:endParaRPr lang="en-US" sz="1430" dirty="0"/>
          </a:p>
        </p:txBody>
      </p:sp>
    </p:spTree>
    <p:extLst>
      <p:ext uri="{BB962C8B-B14F-4D97-AF65-F5344CB8AC3E}">
        <p14:creationId xmlns:p14="http://schemas.microsoft.com/office/powerpoint/2010/main" val="2677978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416D6-D4CF-4634-8B94-778C1ED05E07}"/>
              </a:ext>
            </a:extLst>
          </p:cNvPr>
          <p:cNvSpPr>
            <a:spLocks noGrp="1"/>
          </p:cNvSpPr>
          <p:nvPr>
            <p:ph type="title"/>
          </p:nvPr>
        </p:nvSpPr>
        <p:spPr/>
        <p:txBody>
          <a:bodyPr/>
          <a:lstStyle/>
          <a:p>
            <a:r>
              <a:rPr lang="en-US" dirty="0"/>
              <a:t>The Funnel Technique </a:t>
            </a:r>
          </a:p>
        </p:txBody>
      </p:sp>
      <p:sp>
        <p:nvSpPr>
          <p:cNvPr id="4" name="Slide Number Placeholder 3">
            <a:extLst>
              <a:ext uri="{FF2B5EF4-FFF2-40B4-BE49-F238E27FC236}">
                <a16:creationId xmlns:a16="http://schemas.microsoft.com/office/drawing/2014/main" id="{D78DAB37-8D7D-4063-89D8-EA9754024C18}"/>
              </a:ext>
            </a:extLst>
          </p:cNvPr>
          <p:cNvSpPr>
            <a:spLocks noGrp="1"/>
          </p:cNvSpPr>
          <p:nvPr>
            <p:ph type="sldNum" sz="quarter" idx="10"/>
          </p:nvPr>
        </p:nvSpPr>
        <p:spPr/>
        <p:txBody>
          <a:bodyPr/>
          <a:lstStyle/>
          <a:p>
            <a:pPr>
              <a:defRPr/>
            </a:pPr>
            <a:fld id="{AE3D6155-E562-314F-801A-7FCA5FAB79F5}" type="slidenum">
              <a:rPr lang="en-US" altLang="en-US" smtClean="0"/>
              <a:pPr>
                <a:defRPr/>
              </a:pPr>
              <a:t>27</a:t>
            </a:fld>
            <a:endParaRPr lang="en-US" altLang="en-US"/>
          </a:p>
        </p:txBody>
      </p:sp>
      <p:grpSp>
        <p:nvGrpSpPr>
          <p:cNvPr id="7" name="Group 6">
            <a:extLst>
              <a:ext uri="{FF2B5EF4-FFF2-40B4-BE49-F238E27FC236}">
                <a16:creationId xmlns:a16="http://schemas.microsoft.com/office/drawing/2014/main" id="{78C4F372-49B5-4EB3-9F26-B596514865F3}"/>
              </a:ext>
            </a:extLst>
          </p:cNvPr>
          <p:cNvGrpSpPr/>
          <p:nvPr/>
        </p:nvGrpSpPr>
        <p:grpSpPr>
          <a:xfrm>
            <a:off x="4772471" y="1731361"/>
            <a:ext cx="4089263" cy="2806319"/>
            <a:chOff x="352425" y="1136650"/>
            <a:chExt cx="5244334" cy="4937126"/>
          </a:xfrm>
        </p:grpSpPr>
        <p:pic>
          <p:nvPicPr>
            <p:cNvPr id="8" name="Picture 7">
              <a:extLst>
                <a:ext uri="{FF2B5EF4-FFF2-40B4-BE49-F238E27FC236}">
                  <a16:creationId xmlns:a16="http://schemas.microsoft.com/office/drawing/2014/main" id="{F348F292-1F46-4132-BA92-8FB978FDB6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2" t="11029" r="56172" b="14823"/>
            <a:stretch/>
          </p:blipFill>
          <p:spPr>
            <a:xfrm>
              <a:off x="352425" y="1136650"/>
              <a:ext cx="5244334" cy="4937126"/>
            </a:xfrm>
            <a:prstGeom prst="rect">
              <a:avLst/>
            </a:prstGeom>
          </p:spPr>
        </p:pic>
        <p:sp>
          <p:nvSpPr>
            <p:cNvPr id="9" name="TextBox 8">
              <a:extLst>
                <a:ext uri="{FF2B5EF4-FFF2-40B4-BE49-F238E27FC236}">
                  <a16:creationId xmlns:a16="http://schemas.microsoft.com/office/drawing/2014/main" id="{7B253615-858B-4D2C-8F54-A53DB6C0EB65}"/>
                </a:ext>
              </a:extLst>
            </p:cNvPr>
            <p:cNvSpPr txBox="1"/>
            <p:nvPr/>
          </p:nvSpPr>
          <p:spPr>
            <a:xfrm>
              <a:off x="1537256" y="1647329"/>
              <a:ext cx="3066900" cy="630846"/>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OPEN</a:t>
              </a:r>
              <a:endParaRPr lang="en-US" sz="1000" b="1" dirty="0">
                <a:solidFill>
                  <a:schemeClr val="bg1"/>
                </a:solidFill>
                <a:cs typeface="Arial" panose="020B0604020202020204" pitchFamily="34" charset="0"/>
              </a:endParaRPr>
            </a:p>
          </p:txBody>
        </p:sp>
        <p:sp>
          <p:nvSpPr>
            <p:cNvPr id="10" name="TextBox 9">
              <a:extLst>
                <a:ext uri="{FF2B5EF4-FFF2-40B4-BE49-F238E27FC236}">
                  <a16:creationId xmlns:a16="http://schemas.microsoft.com/office/drawing/2014/main" id="{8ABB8073-FE51-4813-9019-2F4250EBF496}"/>
                </a:ext>
              </a:extLst>
            </p:cNvPr>
            <p:cNvSpPr txBox="1"/>
            <p:nvPr/>
          </p:nvSpPr>
          <p:spPr>
            <a:xfrm>
              <a:off x="1059638" y="2732711"/>
              <a:ext cx="4022135" cy="630846"/>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CLARIFICATION</a:t>
              </a:r>
              <a:endParaRPr lang="en-US" sz="1000" b="1"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6206346A-874E-433F-8F1E-889EC60F9ADC}"/>
                </a:ext>
              </a:extLst>
            </p:cNvPr>
            <p:cNvSpPr txBox="1"/>
            <p:nvPr/>
          </p:nvSpPr>
          <p:spPr>
            <a:xfrm>
              <a:off x="2058623" y="4192700"/>
              <a:ext cx="2165541" cy="1089644"/>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PINNING</a:t>
              </a:r>
              <a:br>
                <a:rPr lang="en-US" sz="1600" b="1" dirty="0">
                  <a:solidFill>
                    <a:schemeClr val="bg1"/>
                  </a:solidFill>
                  <a:cs typeface="Arial" panose="020B0604020202020204" pitchFamily="34" charset="0"/>
                </a:rPr>
              </a:br>
              <a:r>
                <a:rPr lang="en-US" sz="1600" b="1" dirty="0">
                  <a:solidFill>
                    <a:schemeClr val="bg1"/>
                  </a:solidFill>
                  <a:cs typeface="Arial" panose="020B0604020202020204" pitchFamily="34" charset="0"/>
                </a:rPr>
                <a:t>DOWN</a:t>
              </a:r>
              <a:endParaRPr lang="en-US" sz="1000" b="1" dirty="0">
                <a:solidFill>
                  <a:schemeClr val="bg1"/>
                </a:solidFill>
                <a:cs typeface="Arial" panose="020B0604020202020204" pitchFamily="34" charset="0"/>
              </a:endParaRPr>
            </a:p>
          </p:txBody>
        </p:sp>
      </p:grpSp>
      <p:sp>
        <p:nvSpPr>
          <p:cNvPr id="14" name="Content Placeholder 3">
            <a:extLst>
              <a:ext uri="{FF2B5EF4-FFF2-40B4-BE49-F238E27FC236}">
                <a16:creationId xmlns:a16="http://schemas.microsoft.com/office/drawing/2014/main" id="{6F85EFA7-79BC-4EBB-92E0-01365FC8AA10}"/>
              </a:ext>
            </a:extLst>
          </p:cNvPr>
          <p:cNvSpPr txBox="1">
            <a:spLocks/>
          </p:cNvSpPr>
          <p:nvPr/>
        </p:nvSpPr>
        <p:spPr>
          <a:xfrm>
            <a:off x="1285471" y="1557769"/>
            <a:ext cx="3749040" cy="3483339"/>
          </a:xfrm>
          <a:prstGeom prst="rect">
            <a:avLst/>
          </a:prstGeom>
        </p:spPr>
        <p:txBody>
          <a:bodyPr/>
          <a:lstStyle>
            <a:lvl1pPr marL="257162" indent="-257162" algn="l" defTabSz="342884" rtl="0" eaLnBrk="0" fontAlgn="base" hangingPunct="0">
              <a:spcBef>
                <a:spcPct val="20000"/>
              </a:spcBef>
              <a:spcAft>
                <a:spcPct val="0"/>
              </a:spcAft>
              <a:buFont typeface="Arial" panose="020B0604020202020204" pitchFamily="34" charset="0"/>
              <a:buChar char="•"/>
              <a:defRPr sz="225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95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65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20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05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marL="342900" indent="-342900">
              <a:lnSpc>
                <a:spcPct val="110000"/>
              </a:lnSpc>
              <a:defRPr/>
            </a:pPr>
            <a:endParaRPr lang="en-US" sz="1730" dirty="0"/>
          </a:p>
          <a:p>
            <a:pPr marL="342900" indent="-342900">
              <a:lnSpc>
                <a:spcPct val="110000"/>
              </a:lnSpc>
              <a:defRPr/>
            </a:pPr>
            <a:endParaRPr lang="en-US" sz="1730" dirty="0"/>
          </a:p>
          <a:p>
            <a:pPr marL="0" indent="0">
              <a:lnSpc>
                <a:spcPct val="110000"/>
              </a:lnSpc>
              <a:buNone/>
              <a:defRPr/>
            </a:pPr>
            <a:r>
              <a:rPr lang="en-US" sz="2000" b="1" dirty="0">
                <a:latin typeface="Arial" panose="020B0604020202020204" pitchFamily="34" charset="0"/>
                <a:cs typeface="Arial" panose="020B0604020202020204" pitchFamily="34" charset="0"/>
              </a:rPr>
              <a:t>Use “Funneled” Questioning</a:t>
            </a:r>
          </a:p>
          <a:p>
            <a:pPr lvl="1"/>
            <a:r>
              <a:rPr lang="en-US" sz="1880" dirty="0">
                <a:latin typeface="Arial" panose="020B0604020202020204" pitchFamily="34" charset="0"/>
                <a:cs typeface="Arial" panose="020B0604020202020204" pitchFamily="34" charset="0"/>
              </a:rPr>
              <a:t>Open-ended phase</a:t>
            </a:r>
          </a:p>
          <a:p>
            <a:pPr lvl="1"/>
            <a:r>
              <a:rPr lang="en-US" sz="1880" dirty="0">
                <a:latin typeface="Arial" panose="020B0604020202020204" pitchFamily="34" charset="0"/>
                <a:cs typeface="Arial" panose="020B0604020202020204" pitchFamily="34" charset="0"/>
              </a:rPr>
              <a:t>Clarification phase</a:t>
            </a:r>
          </a:p>
          <a:p>
            <a:pPr lvl="1"/>
            <a:r>
              <a:rPr lang="en-US" sz="1880" dirty="0">
                <a:latin typeface="Arial" panose="020B0604020202020204" pitchFamily="34" charset="0"/>
                <a:cs typeface="Arial" panose="020B0604020202020204" pitchFamily="34" charset="0"/>
              </a:rPr>
              <a:t>Pinning-down phase </a:t>
            </a:r>
            <a:br>
              <a:rPr lang="en-US" sz="1880" dirty="0">
                <a:latin typeface="Arial" panose="020B0604020202020204" pitchFamily="34" charset="0"/>
                <a:cs typeface="Arial" panose="020B0604020202020204" pitchFamily="34" charset="0"/>
              </a:rPr>
            </a:br>
            <a:r>
              <a:rPr lang="en-US" sz="1880" dirty="0">
                <a:latin typeface="Arial" panose="020B0604020202020204" pitchFamily="34" charset="0"/>
                <a:cs typeface="Arial" panose="020B0604020202020204" pitchFamily="34" charset="0"/>
              </a:rPr>
              <a:t>(</a:t>
            </a:r>
            <a:r>
              <a:rPr lang="en-US" sz="1880" i="1" dirty="0">
                <a:latin typeface="Arial" panose="020B0604020202020204" pitchFamily="34" charset="0"/>
                <a:cs typeface="Arial" panose="020B0604020202020204" pitchFamily="34" charset="0"/>
              </a:rPr>
              <a:t>i.e</a:t>
            </a:r>
            <a:r>
              <a:rPr lang="en-US" sz="1880" dirty="0">
                <a:latin typeface="Arial" panose="020B0604020202020204" pitchFamily="34" charset="0"/>
                <a:cs typeface="Arial" panose="020B0604020202020204" pitchFamily="34" charset="0"/>
              </a:rPr>
              <a:t>., closing the door)</a:t>
            </a:r>
          </a:p>
          <a:p>
            <a:pPr marL="342900" indent="-342900">
              <a:lnSpc>
                <a:spcPct val="110000"/>
              </a:lnSpc>
              <a:defRPr/>
            </a:pPr>
            <a:endParaRPr lang="en-US" sz="1730" dirty="0"/>
          </a:p>
          <a:p>
            <a:pPr marL="642923" lvl="1" indent="-342900">
              <a:lnSpc>
                <a:spcPct val="110000"/>
              </a:lnSpc>
              <a:defRPr/>
            </a:pPr>
            <a:endParaRPr lang="en-US" sz="1430" dirty="0"/>
          </a:p>
        </p:txBody>
      </p:sp>
    </p:spTree>
    <p:extLst>
      <p:ext uri="{BB962C8B-B14F-4D97-AF65-F5344CB8AC3E}">
        <p14:creationId xmlns:p14="http://schemas.microsoft.com/office/powerpoint/2010/main" val="349102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416D6-D4CF-4634-8B94-778C1ED05E07}"/>
              </a:ext>
            </a:extLst>
          </p:cNvPr>
          <p:cNvSpPr>
            <a:spLocks noGrp="1"/>
          </p:cNvSpPr>
          <p:nvPr>
            <p:ph type="title"/>
          </p:nvPr>
        </p:nvSpPr>
        <p:spPr/>
        <p:txBody>
          <a:bodyPr/>
          <a:lstStyle/>
          <a:p>
            <a:r>
              <a:rPr lang="en-US" dirty="0"/>
              <a:t>Opening Questions</a:t>
            </a:r>
          </a:p>
        </p:txBody>
      </p:sp>
      <p:sp>
        <p:nvSpPr>
          <p:cNvPr id="4" name="Slide Number Placeholder 3">
            <a:extLst>
              <a:ext uri="{FF2B5EF4-FFF2-40B4-BE49-F238E27FC236}">
                <a16:creationId xmlns:a16="http://schemas.microsoft.com/office/drawing/2014/main" id="{D78DAB37-8D7D-4063-89D8-EA9754024C18}"/>
              </a:ext>
            </a:extLst>
          </p:cNvPr>
          <p:cNvSpPr>
            <a:spLocks noGrp="1"/>
          </p:cNvSpPr>
          <p:nvPr>
            <p:ph type="sldNum" sz="quarter" idx="10"/>
          </p:nvPr>
        </p:nvSpPr>
        <p:spPr/>
        <p:txBody>
          <a:bodyPr/>
          <a:lstStyle/>
          <a:p>
            <a:pPr>
              <a:defRPr/>
            </a:pPr>
            <a:fld id="{AE3D6155-E562-314F-801A-7FCA5FAB79F5}" type="slidenum">
              <a:rPr lang="en-US" altLang="en-US" smtClean="0"/>
              <a:pPr>
                <a:defRPr/>
              </a:pPr>
              <a:t>28</a:t>
            </a:fld>
            <a:endParaRPr lang="en-US" altLang="en-US"/>
          </a:p>
        </p:txBody>
      </p:sp>
      <p:grpSp>
        <p:nvGrpSpPr>
          <p:cNvPr id="7" name="Group 6">
            <a:extLst>
              <a:ext uri="{FF2B5EF4-FFF2-40B4-BE49-F238E27FC236}">
                <a16:creationId xmlns:a16="http://schemas.microsoft.com/office/drawing/2014/main" id="{78C4F372-49B5-4EB3-9F26-B596514865F3}"/>
              </a:ext>
            </a:extLst>
          </p:cNvPr>
          <p:cNvGrpSpPr/>
          <p:nvPr/>
        </p:nvGrpSpPr>
        <p:grpSpPr>
          <a:xfrm>
            <a:off x="5821749" y="2172657"/>
            <a:ext cx="3348813" cy="2488088"/>
            <a:chOff x="352425" y="1136650"/>
            <a:chExt cx="5244334" cy="4937126"/>
          </a:xfrm>
        </p:grpSpPr>
        <p:pic>
          <p:nvPicPr>
            <p:cNvPr id="8" name="Picture 7">
              <a:extLst>
                <a:ext uri="{FF2B5EF4-FFF2-40B4-BE49-F238E27FC236}">
                  <a16:creationId xmlns:a16="http://schemas.microsoft.com/office/drawing/2014/main" id="{F348F292-1F46-4132-BA92-8FB978FDB6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2" t="11029" r="56172" b="14823"/>
            <a:stretch/>
          </p:blipFill>
          <p:spPr>
            <a:xfrm>
              <a:off x="352425" y="1136650"/>
              <a:ext cx="5244334" cy="4937126"/>
            </a:xfrm>
            <a:prstGeom prst="rect">
              <a:avLst/>
            </a:prstGeom>
          </p:spPr>
        </p:pic>
        <p:sp>
          <p:nvSpPr>
            <p:cNvPr id="9" name="TextBox 8">
              <a:extLst>
                <a:ext uri="{FF2B5EF4-FFF2-40B4-BE49-F238E27FC236}">
                  <a16:creationId xmlns:a16="http://schemas.microsoft.com/office/drawing/2014/main" id="{7B253615-858B-4D2C-8F54-A53DB6C0EB65}"/>
                </a:ext>
              </a:extLst>
            </p:cNvPr>
            <p:cNvSpPr txBox="1"/>
            <p:nvPr/>
          </p:nvSpPr>
          <p:spPr>
            <a:xfrm>
              <a:off x="1537256" y="1647329"/>
              <a:ext cx="3066900" cy="630846"/>
            </a:xfrm>
            <a:prstGeom prst="rect">
              <a:avLst/>
            </a:prstGeom>
            <a:noFill/>
          </p:spPr>
          <p:txBody>
            <a:bodyPr wrap="square" rtlCol="0">
              <a:spAutoFit/>
            </a:bodyPr>
            <a:lstStyle/>
            <a:p>
              <a:pPr algn="ctr"/>
              <a:r>
                <a:rPr lang="en-US" sz="1600" b="1" dirty="0">
                  <a:solidFill>
                    <a:srgbClr val="FDDA64"/>
                  </a:solidFill>
                  <a:cs typeface="Arial" panose="020B0604020202020204" pitchFamily="34" charset="0"/>
                </a:rPr>
                <a:t>OPEN</a:t>
              </a:r>
              <a:endParaRPr lang="en-US" sz="1000" b="1" dirty="0">
                <a:solidFill>
                  <a:srgbClr val="FDDA64"/>
                </a:solidFill>
                <a:cs typeface="Arial" panose="020B0604020202020204" pitchFamily="34" charset="0"/>
              </a:endParaRPr>
            </a:p>
          </p:txBody>
        </p:sp>
        <p:sp>
          <p:nvSpPr>
            <p:cNvPr id="10" name="TextBox 9">
              <a:extLst>
                <a:ext uri="{FF2B5EF4-FFF2-40B4-BE49-F238E27FC236}">
                  <a16:creationId xmlns:a16="http://schemas.microsoft.com/office/drawing/2014/main" id="{8ABB8073-FE51-4813-9019-2F4250EBF496}"/>
                </a:ext>
              </a:extLst>
            </p:cNvPr>
            <p:cNvSpPr txBox="1"/>
            <p:nvPr/>
          </p:nvSpPr>
          <p:spPr>
            <a:xfrm>
              <a:off x="1059638" y="2732711"/>
              <a:ext cx="4022135" cy="630846"/>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CLARIFICATION</a:t>
              </a:r>
              <a:endParaRPr lang="en-US" sz="1000" b="1"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6206346A-874E-433F-8F1E-889EC60F9ADC}"/>
                </a:ext>
              </a:extLst>
            </p:cNvPr>
            <p:cNvSpPr txBox="1"/>
            <p:nvPr/>
          </p:nvSpPr>
          <p:spPr>
            <a:xfrm>
              <a:off x="2058623" y="4192700"/>
              <a:ext cx="2165541" cy="1089644"/>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PINNING</a:t>
              </a:r>
              <a:br>
                <a:rPr lang="en-US" sz="1600" b="1" dirty="0">
                  <a:solidFill>
                    <a:schemeClr val="bg1"/>
                  </a:solidFill>
                  <a:cs typeface="Arial" panose="020B0604020202020204" pitchFamily="34" charset="0"/>
                </a:rPr>
              </a:br>
              <a:r>
                <a:rPr lang="en-US" sz="1600" b="1" dirty="0">
                  <a:solidFill>
                    <a:schemeClr val="bg1"/>
                  </a:solidFill>
                  <a:cs typeface="Arial" panose="020B0604020202020204" pitchFamily="34" charset="0"/>
                </a:rPr>
                <a:t>DOWN</a:t>
              </a:r>
              <a:endParaRPr lang="en-US" sz="1000" b="1" dirty="0">
                <a:solidFill>
                  <a:schemeClr val="bg1"/>
                </a:solidFill>
                <a:cs typeface="Arial" panose="020B0604020202020204" pitchFamily="34" charset="0"/>
              </a:endParaRPr>
            </a:p>
          </p:txBody>
        </p:sp>
      </p:grpSp>
      <p:sp>
        <p:nvSpPr>
          <p:cNvPr id="14" name="Content Placeholder 3">
            <a:extLst>
              <a:ext uri="{FF2B5EF4-FFF2-40B4-BE49-F238E27FC236}">
                <a16:creationId xmlns:a16="http://schemas.microsoft.com/office/drawing/2014/main" id="{6F85EFA7-79BC-4EBB-92E0-01365FC8AA10}"/>
              </a:ext>
            </a:extLst>
          </p:cNvPr>
          <p:cNvSpPr txBox="1">
            <a:spLocks/>
          </p:cNvSpPr>
          <p:nvPr/>
        </p:nvSpPr>
        <p:spPr>
          <a:xfrm>
            <a:off x="1045928" y="1311639"/>
            <a:ext cx="7743763" cy="3729469"/>
          </a:xfrm>
          <a:prstGeom prst="rect">
            <a:avLst/>
          </a:prstGeom>
        </p:spPr>
        <p:txBody>
          <a:bodyPr/>
          <a:lstStyle>
            <a:lvl1pPr marL="257162" indent="-257162" algn="l" defTabSz="342884" rtl="0" eaLnBrk="0" fontAlgn="base" hangingPunct="0">
              <a:spcBef>
                <a:spcPct val="20000"/>
              </a:spcBef>
              <a:spcAft>
                <a:spcPct val="0"/>
              </a:spcAft>
              <a:buFont typeface="Arial" panose="020B0604020202020204" pitchFamily="34" charset="0"/>
              <a:buChar char="•"/>
              <a:defRPr sz="225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95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65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20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05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marL="342900" indent="-342900">
              <a:lnSpc>
                <a:spcPct val="110000"/>
              </a:lnSpc>
              <a:defRPr/>
            </a:pPr>
            <a:r>
              <a:rPr lang="en-US" sz="2000" dirty="0">
                <a:latin typeface="Arial" panose="020B0604020202020204" pitchFamily="34" charset="0"/>
                <a:cs typeface="Arial" panose="020B0604020202020204" pitchFamily="34" charset="0"/>
              </a:rPr>
              <a:t>Ask open-ended questions:</a:t>
            </a:r>
          </a:p>
          <a:p>
            <a:pPr marL="574675" lvl="1" indent="-342900">
              <a:lnSpc>
                <a:spcPct val="110000"/>
              </a:lnSpc>
              <a:spcBef>
                <a:spcPts val="0"/>
              </a:spcBef>
              <a:defRPr/>
            </a:pPr>
            <a:r>
              <a:rPr lang="en-US" sz="1800" dirty="0">
                <a:latin typeface="Arial" panose="020B0604020202020204" pitchFamily="34" charset="0"/>
                <a:cs typeface="Arial" panose="020B0604020202020204" pitchFamily="34" charset="0"/>
              </a:rPr>
              <a:t>“How would you describe your relationship with your supervisor?”</a:t>
            </a:r>
          </a:p>
          <a:p>
            <a:pPr marL="574675" lvl="1" indent="-342900">
              <a:lnSpc>
                <a:spcPct val="110000"/>
              </a:lnSpc>
              <a:spcBef>
                <a:spcPts val="0"/>
              </a:spcBef>
              <a:defRPr/>
            </a:pPr>
            <a:r>
              <a:rPr lang="en-US" sz="1800" dirty="0">
                <a:latin typeface="Arial" panose="020B0604020202020204" pitchFamily="34" charset="0"/>
                <a:cs typeface="Arial" panose="020B0604020202020204" pitchFamily="34" charset="0"/>
              </a:rPr>
              <a:t>“What do you remember about the party?” </a:t>
            </a:r>
          </a:p>
          <a:p>
            <a:pPr>
              <a:spcAft>
                <a:spcPts val="400"/>
              </a:spcAft>
            </a:pPr>
            <a:r>
              <a:rPr lang="en-US" sz="2000" dirty="0">
                <a:latin typeface="Arial" panose="020B0604020202020204" pitchFamily="34" charset="0"/>
                <a:cs typeface="Arial" panose="020B0604020202020204" pitchFamily="34" charset="0"/>
              </a:rPr>
              <a:t>Aim for all </a:t>
            </a:r>
            <a:r>
              <a:rPr lang="en-US" sz="2000" b="1" i="1" dirty="0">
                <a:latin typeface="Arial" panose="020B0604020202020204" pitchFamily="34" charset="0"/>
                <a:cs typeface="Arial" panose="020B0604020202020204" pitchFamily="34" charset="0"/>
              </a:rPr>
              <a:t>material</a:t>
            </a:r>
            <a:r>
              <a:rPr lang="en-US" sz="2000" dirty="0">
                <a:latin typeface="Arial" panose="020B0604020202020204" pitchFamily="34" charset="0"/>
                <a:cs typeface="Arial" panose="020B0604020202020204" pitchFamily="34" charset="0"/>
              </a:rPr>
              <a:t> evidence about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allegations.</a:t>
            </a:r>
          </a:p>
          <a:p>
            <a:r>
              <a:rPr lang="en-US" sz="2000" dirty="0">
                <a:latin typeface="Arial" panose="020B0604020202020204" pitchFamily="34" charset="0"/>
                <a:cs typeface="Arial" panose="020B0604020202020204" pitchFamily="34" charset="0"/>
              </a:rPr>
              <a:t>Identify ways to refresh witness’ memory: </a:t>
            </a:r>
          </a:p>
          <a:p>
            <a:pPr marL="574675" lvl="1" indent="-347663">
              <a:spcAft>
                <a:spcPts val="600"/>
              </a:spcAft>
            </a:pPr>
            <a:r>
              <a:rPr lang="en-US" sz="1800" i="1" dirty="0">
                <a:latin typeface="Arial" panose="020B0604020202020204" pitchFamily="34" charset="0"/>
                <a:cs typeface="Arial" panose="020B0604020202020204" pitchFamily="34" charset="0"/>
              </a:rPr>
              <a:t>E.g.</a:t>
            </a:r>
            <a:r>
              <a:rPr lang="en-US" sz="1800" dirty="0">
                <a:latin typeface="Arial" panose="020B0604020202020204" pitchFamily="34" charset="0"/>
                <a:cs typeface="Arial" panose="020B0604020202020204" pitchFamily="34" charset="0"/>
              </a:rPr>
              <a:t>, documents; emails.</a:t>
            </a:r>
          </a:p>
          <a:p>
            <a:pPr>
              <a:spcBef>
                <a:spcPts val="0"/>
              </a:spcBef>
              <a:spcAft>
                <a:spcPts val="600"/>
              </a:spcAft>
            </a:pPr>
            <a:r>
              <a:rPr lang="en-US" sz="2000" dirty="0">
                <a:latin typeface="Arial" panose="020B0604020202020204" pitchFamily="34" charset="0"/>
                <a:cs typeface="Arial" panose="020B0604020202020204" pitchFamily="34" charset="0"/>
              </a:rPr>
              <a:t>Make sure the witness fully answers questions. </a:t>
            </a:r>
          </a:p>
          <a:p>
            <a:pPr>
              <a:spcBef>
                <a:spcPts val="0"/>
              </a:spcBef>
            </a:pPr>
            <a:r>
              <a:rPr lang="en-US" sz="2000" dirty="0">
                <a:latin typeface="Arial" panose="020B0604020202020204" pitchFamily="34" charset="0"/>
                <a:cs typeface="Arial" panose="020B0604020202020204" pitchFamily="34" charset="0"/>
              </a:rPr>
              <a:t>Ask: “Do you remember anything else?”</a:t>
            </a:r>
          </a:p>
          <a:p>
            <a:pPr marL="342900" indent="-342900">
              <a:lnSpc>
                <a:spcPct val="110000"/>
              </a:lnSpc>
              <a:defRPr/>
            </a:pPr>
            <a:endParaRPr lang="en-US" sz="1730" dirty="0"/>
          </a:p>
          <a:p>
            <a:pPr marL="342900" indent="-342900">
              <a:lnSpc>
                <a:spcPct val="110000"/>
              </a:lnSpc>
              <a:defRPr/>
            </a:pPr>
            <a:endParaRPr lang="en-US" sz="1730" dirty="0"/>
          </a:p>
          <a:p>
            <a:pPr marL="342900" indent="-342900">
              <a:lnSpc>
                <a:spcPct val="110000"/>
              </a:lnSpc>
              <a:defRPr/>
            </a:pPr>
            <a:endParaRPr lang="en-US" sz="1730" dirty="0"/>
          </a:p>
          <a:p>
            <a:pPr marL="342900" indent="-342900">
              <a:lnSpc>
                <a:spcPct val="110000"/>
              </a:lnSpc>
              <a:defRPr/>
            </a:pPr>
            <a:endParaRPr lang="en-US" sz="1730" dirty="0"/>
          </a:p>
          <a:p>
            <a:pPr marL="642923" lvl="1" indent="-342900">
              <a:lnSpc>
                <a:spcPct val="110000"/>
              </a:lnSpc>
              <a:defRPr/>
            </a:pPr>
            <a:endParaRPr lang="en-US" sz="1430" dirty="0"/>
          </a:p>
        </p:txBody>
      </p:sp>
    </p:spTree>
    <p:extLst>
      <p:ext uri="{BB962C8B-B14F-4D97-AF65-F5344CB8AC3E}">
        <p14:creationId xmlns:p14="http://schemas.microsoft.com/office/powerpoint/2010/main" val="587803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416D6-D4CF-4634-8B94-778C1ED05E07}"/>
              </a:ext>
            </a:extLst>
          </p:cNvPr>
          <p:cNvSpPr>
            <a:spLocks noGrp="1"/>
          </p:cNvSpPr>
          <p:nvPr>
            <p:ph type="title"/>
          </p:nvPr>
        </p:nvSpPr>
        <p:spPr/>
        <p:txBody>
          <a:bodyPr/>
          <a:lstStyle/>
          <a:p>
            <a:r>
              <a:rPr lang="en-US" dirty="0"/>
              <a:t>Clarification Questions</a:t>
            </a:r>
          </a:p>
        </p:txBody>
      </p:sp>
      <p:sp>
        <p:nvSpPr>
          <p:cNvPr id="4" name="Slide Number Placeholder 3">
            <a:extLst>
              <a:ext uri="{FF2B5EF4-FFF2-40B4-BE49-F238E27FC236}">
                <a16:creationId xmlns:a16="http://schemas.microsoft.com/office/drawing/2014/main" id="{D78DAB37-8D7D-4063-89D8-EA9754024C18}"/>
              </a:ext>
            </a:extLst>
          </p:cNvPr>
          <p:cNvSpPr>
            <a:spLocks noGrp="1"/>
          </p:cNvSpPr>
          <p:nvPr>
            <p:ph type="sldNum" sz="quarter" idx="10"/>
          </p:nvPr>
        </p:nvSpPr>
        <p:spPr/>
        <p:txBody>
          <a:bodyPr/>
          <a:lstStyle/>
          <a:p>
            <a:pPr>
              <a:defRPr/>
            </a:pPr>
            <a:fld id="{AE3D6155-E562-314F-801A-7FCA5FAB79F5}" type="slidenum">
              <a:rPr lang="en-US" altLang="en-US" smtClean="0"/>
              <a:pPr>
                <a:defRPr/>
              </a:pPr>
              <a:t>29</a:t>
            </a:fld>
            <a:endParaRPr lang="en-US" altLang="en-US"/>
          </a:p>
        </p:txBody>
      </p:sp>
      <p:grpSp>
        <p:nvGrpSpPr>
          <p:cNvPr id="7" name="Group 6">
            <a:extLst>
              <a:ext uri="{FF2B5EF4-FFF2-40B4-BE49-F238E27FC236}">
                <a16:creationId xmlns:a16="http://schemas.microsoft.com/office/drawing/2014/main" id="{78C4F372-49B5-4EB3-9F26-B596514865F3}"/>
              </a:ext>
            </a:extLst>
          </p:cNvPr>
          <p:cNvGrpSpPr/>
          <p:nvPr/>
        </p:nvGrpSpPr>
        <p:grpSpPr>
          <a:xfrm>
            <a:off x="5311912" y="1548342"/>
            <a:ext cx="3641588" cy="2649589"/>
            <a:chOff x="352425" y="1136650"/>
            <a:chExt cx="5244334" cy="4937126"/>
          </a:xfrm>
        </p:grpSpPr>
        <p:pic>
          <p:nvPicPr>
            <p:cNvPr id="8" name="Picture 7">
              <a:extLst>
                <a:ext uri="{FF2B5EF4-FFF2-40B4-BE49-F238E27FC236}">
                  <a16:creationId xmlns:a16="http://schemas.microsoft.com/office/drawing/2014/main" id="{F348F292-1F46-4132-BA92-8FB978FDB6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2" t="11029" r="56172" b="14823"/>
            <a:stretch/>
          </p:blipFill>
          <p:spPr>
            <a:xfrm>
              <a:off x="352425" y="1136650"/>
              <a:ext cx="5244334" cy="4937126"/>
            </a:xfrm>
            <a:prstGeom prst="rect">
              <a:avLst/>
            </a:prstGeom>
          </p:spPr>
        </p:pic>
        <p:sp>
          <p:nvSpPr>
            <p:cNvPr id="9" name="TextBox 8">
              <a:extLst>
                <a:ext uri="{FF2B5EF4-FFF2-40B4-BE49-F238E27FC236}">
                  <a16:creationId xmlns:a16="http://schemas.microsoft.com/office/drawing/2014/main" id="{7B253615-858B-4D2C-8F54-A53DB6C0EB65}"/>
                </a:ext>
              </a:extLst>
            </p:cNvPr>
            <p:cNvSpPr txBox="1"/>
            <p:nvPr/>
          </p:nvSpPr>
          <p:spPr>
            <a:xfrm>
              <a:off x="1537256" y="1647329"/>
              <a:ext cx="3066900" cy="630846"/>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OPEN</a:t>
              </a:r>
              <a:endParaRPr lang="en-US" sz="1000" b="1" dirty="0">
                <a:solidFill>
                  <a:schemeClr val="bg1"/>
                </a:solidFill>
                <a:cs typeface="Arial" panose="020B0604020202020204" pitchFamily="34" charset="0"/>
              </a:endParaRPr>
            </a:p>
          </p:txBody>
        </p:sp>
        <p:sp>
          <p:nvSpPr>
            <p:cNvPr id="10" name="TextBox 9">
              <a:extLst>
                <a:ext uri="{FF2B5EF4-FFF2-40B4-BE49-F238E27FC236}">
                  <a16:creationId xmlns:a16="http://schemas.microsoft.com/office/drawing/2014/main" id="{8ABB8073-FE51-4813-9019-2F4250EBF496}"/>
                </a:ext>
              </a:extLst>
            </p:cNvPr>
            <p:cNvSpPr txBox="1"/>
            <p:nvPr/>
          </p:nvSpPr>
          <p:spPr>
            <a:xfrm>
              <a:off x="1059638" y="2732711"/>
              <a:ext cx="4022135" cy="630846"/>
            </a:xfrm>
            <a:prstGeom prst="rect">
              <a:avLst/>
            </a:prstGeom>
            <a:noFill/>
          </p:spPr>
          <p:txBody>
            <a:bodyPr wrap="square" rtlCol="0">
              <a:spAutoFit/>
            </a:bodyPr>
            <a:lstStyle/>
            <a:p>
              <a:pPr algn="ctr"/>
              <a:r>
                <a:rPr lang="en-US" sz="1600" b="1" dirty="0">
                  <a:solidFill>
                    <a:srgbClr val="FDDA64"/>
                  </a:solidFill>
                  <a:cs typeface="Arial" panose="020B0604020202020204" pitchFamily="34" charset="0"/>
                </a:rPr>
                <a:t>CLARIFICATION</a:t>
              </a:r>
              <a:endParaRPr lang="en-US" sz="1000" b="1" dirty="0">
                <a:solidFill>
                  <a:srgbClr val="FDDA64"/>
                </a:solidFill>
                <a:cs typeface="Arial" panose="020B0604020202020204" pitchFamily="34" charset="0"/>
              </a:endParaRPr>
            </a:p>
          </p:txBody>
        </p:sp>
        <p:sp>
          <p:nvSpPr>
            <p:cNvPr id="11" name="TextBox 10">
              <a:extLst>
                <a:ext uri="{FF2B5EF4-FFF2-40B4-BE49-F238E27FC236}">
                  <a16:creationId xmlns:a16="http://schemas.microsoft.com/office/drawing/2014/main" id="{6206346A-874E-433F-8F1E-889EC60F9ADC}"/>
                </a:ext>
              </a:extLst>
            </p:cNvPr>
            <p:cNvSpPr txBox="1"/>
            <p:nvPr/>
          </p:nvSpPr>
          <p:spPr>
            <a:xfrm>
              <a:off x="2058623" y="4192700"/>
              <a:ext cx="2165541" cy="1089644"/>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PINNING</a:t>
              </a:r>
              <a:br>
                <a:rPr lang="en-US" sz="1600" b="1" dirty="0">
                  <a:solidFill>
                    <a:schemeClr val="bg1"/>
                  </a:solidFill>
                  <a:cs typeface="Arial" panose="020B0604020202020204" pitchFamily="34" charset="0"/>
                </a:rPr>
              </a:br>
              <a:r>
                <a:rPr lang="en-US" sz="1600" b="1" dirty="0">
                  <a:solidFill>
                    <a:schemeClr val="bg1"/>
                  </a:solidFill>
                  <a:cs typeface="Arial" panose="020B0604020202020204" pitchFamily="34" charset="0"/>
                </a:rPr>
                <a:t>DOWN</a:t>
              </a:r>
              <a:endParaRPr lang="en-US" sz="1000" b="1" dirty="0">
                <a:solidFill>
                  <a:schemeClr val="bg1"/>
                </a:solidFill>
                <a:cs typeface="Arial" panose="020B0604020202020204" pitchFamily="34" charset="0"/>
              </a:endParaRPr>
            </a:p>
          </p:txBody>
        </p:sp>
      </p:grpSp>
      <p:sp>
        <p:nvSpPr>
          <p:cNvPr id="14" name="Content Placeholder 3">
            <a:extLst>
              <a:ext uri="{FF2B5EF4-FFF2-40B4-BE49-F238E27FC236}">
                <a16:creationId xmlns:a16="http://schemas.microsoft.com/office/drawing/2014/main" id="{6F85EFA7-79BC-4EBB-92E0-01365FC8AA10}"/>
              </a:ext>
            </a:extLst>
          </p:cNvPr>
          <p:cNvSpPr txBox="1">
            <a:spLocks/>
          </p:cNvSpPr>
          <p:nvPr/>
        </p:nvSpPr>
        <p:spPr>
          <a:xfrm>
            <a:off x="1127691" y="1548342"/>
            <a:ext cx="6982847" cy="3483339"/>
          </a:xfrm>
          <a:prstGeom prst="rect">
            <a:avLst/>
          </a:prstGeom>
        </p:spPr>
        <p:txBody>
          <a:bodyPr/>
          <a:lstStyle>
            <a:lvl1pPr marL="257162" indent="-257162" algn="l" defTabSz="342884" rtl="0" eaLnBrk="0" fontAlgn="base" hangingPunct="0">
              <a:spcBef>
                <a:spcPct val="20000"/>
              </a:spcBef>
              <a:spcAft>
                <a:spcPct val="0"/>
              </a:spcAft>
              <a:buFont typeface="Arial" panose="020B0604020202020204" pitchFamily="34" charset="0"/>
              <a:buChar char="•"/>
              <a:defRPr sz="225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95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65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20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05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620"/>
              </a:spcAft>
            </a:pPr>
            <a:r>
              <a:rPr lang="en-US" sz="2000" dirty="0">
                <a:latin typeface="Arial" panose="020B0604020202020204" pitchFamily="34" charset="0"/>
                <a:cs typeface="Arial" panose="020B0604020202020204" pitchFamily="34" charset="0"/>
              </a:rPr>
              <a:t>What? Who? Where? When? </a:t>
            </a:r>
          </a:p>
          <a:p>
            <a:pPr>
              <a:spcBef>
                <a:spcPts val="0"/>
              </a:spcBef>
              <a:spcAft>
                <a:spcPts val="600"/>
              </a:spcAft>
            </a:pPr>
            <a:r>
              <a:rPr lang="en-US" sz="2000" dirty="0">
                <a:latin typeface="Arial" panose="020B0604020202020204" pitchFamily="34" charset="0"/>
                <a:cs typeface="Arial" panose="020B0604020202020204" pitchFamily="34" charset="0"/>
              </a:rPr>
              <a:t>Don’t disrupt a train of thought.</a:t>
            </a:r>
          </a:p>
          <a:p>
            <a:pPr>
              <a:spcBef>
                <a:spcPts val="0"/>
              </a:spcBef>
              <a:spcAft>
                <a:spcPts val="200"/>
              </a:spcAft>
            </a:pPr>
            <a:r>
              <a:rPr lang="en-US" sz="2000" dirty="0">
                <a:latin typeface="Arial" panose="020B0604020202020204" pitchFamily="34" charset="0"/>
                <a:cs typeface="Arial" panose="020B0604020202020204" pitchFamily="34" charset="0"/>
              </a:rPr>
              <a:t>Use active listening: </a:t>
            </a:r>
          </a:p>
          <a:p>
            <a:pPr lvl="1"/>
            <a:r>
              <a:rPr lang="en-US" sz="1880" dirty="0">
                <a:latin typeface="Arial" panose="020B0604020202020204" pitchFamily="34" charset="0"/>
                <a:cs typeface="Arial" panose="020B0604020202020204" pitchFamily="34" charset="0"/>
              </a:rPr>
              <a:t>Don’t be wed to your outline.</a:t>
            </a:r>
          </a:p>
          <a:p>
            <a:pPr lvl="1">
              <a:spcAft>
                <a:spcPts val="600"/>
              </a:spcAft>
            </a:pPr>
            <a:r>
              <a:rPr lang="en-US" sz="1880" dirty="0">
                <a:latin typeface="Arial" panose="020B0604020202020204" pitchFamily="34" charset="0"/>
                <a:cs typeface="Arial" panose="020B0604020202020204" pitchFamily="34" charset="0"/>
              </a:rPr>
              <a:t>Listen for subtle changes to answers</a:t>
            </a:r>
            <a:br>
              <a:rPr lang="en-US" sz="1880" dirty="0">
                <a:latin typeface="Arial" panose="020B0604020202020204" pitchFamily="34" charset="0"/>
                <a:cs typeface="Arial" panose="020B0604020202020204" pitchFamily="34" charset="0"/>
              </a:rPr>
            </a:br>
            <a:r>
              <a:rPr lang="en-US" sz="1880" dirty="0">
                <a:latin typeface="Arial" panose="020B0604020202020204" pitchFamily="34" charset="0"/>
                <a:cs typeface="Arial" panose="020B0604020202020204" pitchFamily="34" charset="0"/>
              </a:rPr>
              <a:t>and clarify.</a:t>
            </a:r>
          </a:p>
          <a:p>
            <a:pPr>
              <a:spcBef>
                <a:spcPts val="0"/>
              </a:spcBef>
              <a:spcAft>
                <a:spcPts val="200"/>
              </a:spcAft>
            </a:pPr>
            <a:r>
              <a:rPr lang="en-US" sz="2000" dirty="0">
                <a:latin typeface="Arial" panose="020B0604020202020204" pitchFamily="34" charset="0"/>
                <a:cs typeface="Arial" panose="020B0604020202020204" pitchFamily="34" charset="0"/>
              </a:rPr>
              <a:t>Follow up on cues:</a:t>
            </a:r>
          </a:p>
          <a:p>
            <a:pPr lvl="1">
              <a:spcBef>
                <a:spcPts val="0"/>
              </a:spcBef>
              <a:spcAft>
                <a:spcPts val="600"/>
              </a:spcAft>
            </a:pPr>
            <a:r>
              <a:rPr lang="en-US" sz="1880" dirty="0">
                <a:latin typeface="Arial" panose="020B0604020202020204" pitchFamily="34" charset="0"/>
                <a:cs typeface="Arial" panose="020B0604020202020204" pitchFamily="34" charset="0"/>
              </a:rPr>
              <a:t>Watch for eye contact and body language.</a:t>
            </a:r>
          </a:p>
          <a:p>
            <a:pPr>
              <a:spcBef>
                <a:spcPts val="0"/>
              </a:spcBef>
            </a:pPr>
            <a:r>
              <a:rPr lang="en-US" sz="2000" dirty="0">
                <a:latin typeface="Arial" panose="020B0604020202020204" pitchFamily="34" charset="0"/>
                <a:cs typeface="Arial" panose="020B0604020202020204" pitchFamily="34" charset="0"/>
              </a:rPr>
              <a:t>Summarize so witness can offer facts that were left out.</a:t>
            </a:r>
          </a:p>
          <a:p>
            <a:pPr marL="342900" indent="-342900">
              <a:lnSpc>
                <a:spcPct val="110000"/>
              </a:lnSpc>
              <a:defRPr/>
            </a:pPr>
            <a:endParaRPr lang="en-US" sz="1800" dirty="0">
              <a:latin typeface="Arial" panose="020B0604020202020204" pitchFamily="34" charset="0"/>
              <a:cs typeface="Arial" panose="020B0604020202020204" pitchFamily="34" charset="0"/>
            </a:endParaRPr>
          </a:p>
          <a:p>
            <a:pPr marL="342900" indent="-342900">
              <a:lnSpc>
                <a:spcPct val="110000"/>
              </a:lnSpc>
              <a:defRPr/>
            </a:pPr>
            <a:endParaRPr lang="en-US" sz="1730" dirty="0">
              <a:latin typeface="Arial" panose="020B0604020202020204" pitchFamily="34" charset="0"/>
              <a:cs typeface="Arial" panose="020B0604020202020204" pitchFamily="34" charset="0"/>
            </a:endParaRPr>
          </a:p>
          <a:p>
            <a:pPr marL="342900" indent="-342900">
              <a:lnSpc>
                <a:spcPct val="110000"/>
              </a:lnSpc>
              <a:defRPr/>
            </a:pPr>
            <a:endParaRPr lang="en-US" sz="1730" dirty="0">
              <a:latin typeface="Arial" panose="020B0604020202020204" pitchFamily="34" charset="0"/>
              <a:cs typeface="Arial" panose="020B0604020202020204" pitchFamily="34" charset="0"/>
            </a:endParaRPr>
          </a:p>
          <a:p>
            <a:pPr marL="342900" indent="-342900">
              <a:lnSpc>
                <a:spcPct val="110000"/>
              </a:lnSpc>
              <a:defRPr/>
            </a:pPr>
            <a:endParaRPr lang="en-US" sz="1730" dirty="0">
              <a:latin typeface="Arial" panose="020B0604020202020204" pitchFamily="34" charset="0"/>
              <a:cs typeface="Arial" panose="020B0604020202020204" pitchFamily="34" charset="0"/>
            </a:endParaRPr>
          </a:p>
          <a:p>
            <a:pPr marL="642923" lvl="1" indent="-342900">
              <a:lnSpc>
                <a:spcPct val="110000"/>
              </a:lnSpc>
              <a:defRPr/>
            </a:pPr>
            <a:endParaRPr lang="en-US" sz="143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960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pic>
        <p:nvPicPr>
          <p:cNvPr id="3" name="Picture 2">
            <a:extLst>
              <a:ext uri="{FF2B5EF4-FFF2-40B4-BE49-F238E27FC236}">
                <a16:creationId xmlns:a16="http://schemas.microsoft.com/office/drawing/2014/main" id="{B82EC05E-71B2-43CF-B230-B4FEF145D165}"/>
              </a:ext>
            </a:extLst>
          </p:cNvPr>
          <p:cNvPicPr>
            <a:picLocks noChangeAspect="1"/>
          </p:cNvPicPr>
          <p:nvPr/>
        </p:nvPicPr>
        <p:blipFill>
          <a:blip r:embed="rId2"/>
          <a:stretch>
            <a:fillRect/>
          </a:stretch>
        </p:blipFill>
        <p:spPr>
          <a:xfrm>
            <a:off x="6851686" y="2292827"/>
            <a:ext cx="1944793" cy="2243522"/>
          </a:xfrm>
          <a:prstGeom prst="rect">
            <a:avLst/>
          </a:prstGeom>
        </p:spPr>
      </p:pic>
      <p:sp>
        <p:nvSpPr>
          <p:cNvPr id="6" name="Content Placeholder 1">
            <a:extLst>
              <a:ext uri="{FF2B5EF4-FFF2-40B4-BE49-F238E27FC236}">
                <a16:creationId xmlns:a16="http://schemas.microsoft.com/office/drawing/2014/main" id="{94D6B0E1-7542-4A37-A271-5949B67102FB}"/>
              </a:ext>
            </a:extLst>
          </p:cNvPr>
          <p:cNvSpPr txBox="1">
            <a:spLocks/>
          </p:cNvSpPr>
          <p:nvPr/>
        </p:nvSpPr>
        <p:spPr bwMode="auto">
          <a:xfrm>
            <a:off x="1155974" y="1750048"/>
            <a:ext cx="6103488" cy="27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4" rtl="0" eaLnBrk="0" fontAlgn="base" hangingPunct="0">
              <a:spcBef>
                <a:spcPct val="20000"/>
              </a:spcBef>
              <a:spcAft>
                <a:spcPct val="0"/>
              </a:spcAft>
              <a:buFont typeface="Arial" panose="020B0604020202020204" pitchFamily="34" charset="0"/>
              <a:buChar char="•"/>
              <a:defRPr sz="1875" b="0" i="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725" b="0" i="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500" b="0" i="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350" b="0" i="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200" b="0" i="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en-US" sz="2000" dirty="0">
                <a:latin typeface="Arial" panose="020B0604020202020204" pitchFamily="34" charset="0"/>
                <a:cs typeface="Arial" panose="020B0604020202020204" pitchFamily="34" charset="0"/>
              </a:rPr>
              <a:t>Strategy for planning an investigation</a:t>
            </a:r>
          </a:p>
          <a:p>
            <a:pPr>
              <a:defRPr/>
            </a:pPr>
            <a:r>
              <a:rPr lang="en-US" sz="2000" dirty="0">
                <a:latin typeface="Arial" panose="020B0604020202020204" pitchFamily="34" charset="0"/>
                <a:cs typeface="Arial" panose="020B0604020202020204" pitchFamily="34" charset="0"/>
              </a:rPr>
              <a:t>Documenting the investigation</a:t>
            </a:r>
          </a:p>
          <a:p>
            <a:pPr>
              <a:defRPr/>
            </a:pPr>
            <a:r>
              <a:rPr lang="en-US" sz="2000" dirty="0">
                <a:latin typeface="Arial" panose="020B0604020202020204" pitchFamily="34" charset="0"/>
                <a:cs typeface="Arial" panose="020B0604020202020204" pitchFamily="34" charset="0"/>
              </a:rPr>
              <a:t>Gathering evidence </a:t>
            </a:r>
          </a:p>
          <a:p>
            <a:pPr>
              <a:defRPr/>
            </a:pPr>
            <a:r>
              <a:rPr lang="en-US" sz="2000" dirty="0">
                <a:latin typeface="Arial" panose="020B0604020202020204" pitchFamily="34" charset="0"/>
                <a:cs typeface="Arial" panose="020B0604020202020204" pitchFamily="34" charset="0"/>
              </a:rPr>
              <a:t>Interviews and interviewing techniques</a:t>
            </a:r>
          </a:p>
          <a:p>
            <a:pPr>
              <a:defRPr/>
            </a:pPr>
            <a:r>
              <a:rPr lang="en-US" sz="2000" dirty="0">
                <a:latin typeface="Arial" panose="020B0604020202020204" pitchFamily="34" charset="0"/>
                <a:cs typeface="Arial" panose="020B0604020202020204" pitchFamily="34" charset="0"/>
              </a:rPr>
              <a:t>Handling Special Situations</a:t>
            </a:r>
          </a:p>
          <a:p>
            <a:pPr lvl="1">
              <a:defRPr/>
            </a:pPr>
            <a:r>
              <a:rPr lang="en-US" sz="1800" dirty="0">
                <a:latin typeface="Arial" panose="020B0604020202020204" pitchFamily="34" charset="0"/>
                <a:cs typeface="Arial" panose="020B0604020202020204" pitchFamily="34" charset="0"/>
              </a:rPr>
              <a:t>Delicate Subject Matters</a:t>
            </a:r>
          </a:p>
          <a:p>
            <a:pPr lvl="1">
              <a:defRPr/>
            </a:pPr>
            <a:r>
              <a:rPr lang="en-US" sz="1800" dirty="0">
                <a:latin typeface="Arial" panose="020B0604020202020204" pitchFamily="34" charset="0"/>
                <a:cs typeface="Arial" panose="020B0604020202020204" pitchFamily="34" charset="0"/>
              </a:rPr>
              <a:t>Emotional Interviews</a:t>
            </a:r>
          </a:p>
          <a:p>
            <a:pPr lvl="1">
              <a:defRPr/>
            </a:pPr>
            <a:r>
              <a:rPr lang="en-US" sz="1800" dirty="0">
                <a:latin typeface="Arial" panose="020B0604020202020204" pitchFamily="34" charset="0"/>
                <a:cs typeface="Arial" panose="020B0604020202020204" pitchFamily="34" charset="0"/>
              </a:rPr>
              <a:t>Hostile Parties and/or Advisors</a:t>
            </a:r>
            <a:endParaRPr lang="en-US" sz="200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323D780-A317-4955-BFC2-A090A203DBF5}"/>
              </a:ext>
            </a:extLst>
          </p:cNvPr>
          <p:cNvSpPr>
            <a:spLocks noGrp="1"/>
          </p:cNvSpPr>
          <p:nvPr>
            <p:ph type="sldNum" sz="quarter" idx="10"/>
          </p:nvPr>
        </p:nvSpPr>
        <p:spPr/>
        <p:txBody>
          <a:bodyPr/>
          <a:lstStyle/>
          <a:p>
            <a:pPr>
              <a:defRPr/>
            </a:pPr>
            <a:fld id="{AE3D6155-E562-314F-801A-7FCA5FAB79F5}" type="slidenum">
              <a:rPr lang="en-US" altLang="en-US" smtClean="0"/>
              <a:pPr>
                <a:defRPr/>
              </a:pPr>
              <a:t>3</a:t>
            </a:fld>
            <a:endParaRPr lang="en-US" altLang="en-US"/>
          </a:p>
        </p:txBody>
      </p:sp>
    </p:spTree>
    <p:extLst>
      <p:ext uri="{BB962C8B-B14F-4D97-AF65-F5344CB8AC3E}">
        <p14:creationId xmlns:p14="http://schemas.microsoft.com/office/powerpoint/2010/main" val="3861349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416D6-D4CF-4634-8B94-778C1ED05E07}"/>
              </a:ext>
            </a:extLst>
          </p:cNvPr>
          <p:cNvSpPr>
            <a:spLocks noGrp="1"/>
          </p:cNvSpPr>
          <p:nvPr>
            <p:ph type="title"/>
          </p:nvPr>
        </p:nvSpPr>
        <p:spPr/>
        <p:txBody>
          <a:bodyPr/>
          <a:lstStyle/>
          <a:p>
            <a:r>
              <a:rPr lang="en-US" dirty="0"/>
              <a:t>Pinning Down the Interviewee’s Statements</a:t>
            </a:r>
          </a:p>
        </p:txBody>
      </p:sp>
      <p:sp>
        <p:nvSpPr>
          <p:cNvPr id="4" name="Slide Number Placeholder 3">
            <a:extLst>
              <a:ext uri="{FF2B5EF4-FFF2-40B4-BE49-F238E27FC236}">
                <a16:creationId xmlns:a16="http://schemas.microsoft.com/office/drawing/2014/main" id="{D78DAB37-8D7D-4063-89D8-EA9754024C18}"/>
              </a:ext>
            </a:extLst>
          </p:cNvPr>
          <p:cNvSpPr>
            <a:spLocks noGrp="1"/>
          </p:cNvSpPr>
          <p:nvPr>
            <p:ph type="sldNum" sz="quarter" idx="10"/>
          </p:nvPr>
        </p:nvSpPr>
        <p:spPr/>
        <p:txBody>
          <a:bodyPr/>
          <a:lstStyle/>
          <a:p>
            <a:pPr>
              <a:defRPr/>
            </a:pPr>
            <a:fld id="{AE3D6155-E562-314F-801A-7FCA5FAB79F5}" type="slidenum">
              <a:rPr lang="en-US" altLang="en-US" smtClean="0"/>
              <a:pPr>
                <a:defRPr/>
              </a:pPr>
              <a:t>30</a:t>
            </a:fld>
            <a:endParaRPr lang="en-US" altLang="en-US"/>
          </a:p>
        </p:txBody>
      </p:sp>
      <p:grpSp>
        <p:nvGrpSpPr>
          <p:cNvPr id="7" name="Group 6">
            <a:extLst>
              <a:ext uri="{FF2B5EF4-FFF2-40B4-BE49-F238E27FC236}">
                <a16:creationId xmlns:a16="http://schemas.microsoft.com/office/drawing/2014/main" id="{78C4F372-49B5-4EB3-9F26-B596514865F3}"/>
              </a:ext>
            </a:extLst>
          </p:cNvPr>
          <p:cNvGrpSpPr/>
          <p:nvPr/>
        </p:nvGrpSpPr>
        <p:grpSpPr>
          <a:xfrm>
            <a:off x="5654437" y="1608138"/>
            <a:ext cx="3451088" cy="2649589"/>
            <a:chOff x="352425" y="1136650"/>
            <a:chExt cx="5244334" cy="4937126"/>
          </a:xfrm>
        </p:grpSpPr>
        <p:pic>
          <p:nvPicPr>
            <p:cNvPr id="8" name="Picture 7">
              <a:extLst>
                <a:ext uri="{FF2B5EF4-FFF2-40B4-BE49-F238E27FC236}">
                  <a16:creationId xmlns:a16="http://schemas.microsoft.com/office/drawing/2014/main" id="{F348F292-1F46-4132-BA92-8FB978FDB6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2" t="11029" r="56172" b="14823"/>
            <a:stretch/>
          </p:blipFill>
          <p:spPr>
            <a:xfrm>
              <a:off x="352425" y="1136650"/>
              <a:ext cx="5244334" cy="4937126"/>
            </a:xfrm>
            <a:prstGeom prst="rect">
              <a:avLst/>
            </a:prstGeom>
          </p:spPr>
        </p:pic>
        <p:sp>
          <p:nvSpPr>
            <p:cNvPr id="9" name="TextBox 8">
              <a:extLst>
                <a:ext uri="{FF2B5EF4-FFF2-40B4-BE49-F238E27FC236}">
                  <a16:creationId xmlns:a16="http://schemas.microsoft.com/office/drawing/2014/main" id="{7B253615-858B-4D2C-8F54-A53DB6C0EB65}"/>
                </a:ext>
              </a:extLst>
            </p:cNvPr>
            <p:cNvSpPr txBox="1"/>
            <p:nvPr/>
          </p:nvSpPr>
          <p:spPr>
            <a:xfrm>
              <a:off x="1537256" y="1647329"/>
              <a:ext cx="3066900" cy="630846"/>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OPEN</a:t>
              </a:r>
              <a:endParaRPr lang="en-US" sz="1000" b="1" dirty="0">
                <a:solidFill>
                  <a:schemeClr val="bg1"/>
                </a:solidFill>
                <a:cs typeface="Arial" panose="020B0604020202020204" pitchFamily="34" charset="0"/>
              </a:endParaRPr>
            </a:p>
          </p:txBody>
        </p:sp>
        <p:sp>
          <p:nvSpPr>
            <p:cNvPr id="10" name="TextBox 9">
              <a:extLst>
                <a:ext uri="{FF2B5EF4-FFF2-40B4-BE49-F238E27FC236}">
                  <a16:creationId xmlns:a16="http://schemas.microsoft.com/office/drawing/2014/main" id="{8ABB8073-FE51-4813-9019-2F4250EBF496}"/>
                </a:ext>
              </a:extLst>
            </p:cNvPr>
            <p:cNvSpPr txBox="1"/>
            <p:nvPr/>
          </p:nvSpPr>
          <p:spPr>
            <a:xfrm>
              <a:off x="1059638" y="2732711"/>
              <a:ext cx="4022135" cy="630846"/>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CLARIFICATION</a:t>
              </a:r>
              <a:endParaRPr lang="en-US" sz="1000" b="1"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6206346A-874E-433F-8F1E-889EC60F9ADC}"/>
                </a:ext>
              </a:extLst>
            </p:cNvPr>
            <p:cNvSpPr txBox="1"/>
            <p:nvPr/>
          </p:nvSpPr>
          <p:spPr>
            <a:xfrm>
              <a:off x="2058623" y="4192700"/>
              <a:ext cx="2165541" cy="1089644"/>
            </a:xfrm>
            <a:prstGeom prst="rect">
              <a:avLst/>
            </a:prstGeom>
            <a:noFill/>
          </p:spPr>
          <p:txBody>
            <a:bodyPr wrap="square" rtlCol="0">
              <a:spAutoFit/>
            </a:bodyPr>
            <a:lstStyle/>
            <a:p>
              <a:pPr algn="ctr"/>
              <a:r>
                <a:rPr lang="en-US" sz="1600" b="1" dirty="0">
                  <a:solidFill>
                    <a:srgbClr val="FDDA64"/>
                  </a:solidFill>
                  <a:cs typeface="Arial" panose="020B0604020202020204" pitchFamily="34" charset="0"/>
                </a:rPr>
                <a:t>PINNING</a:t>
              </a:r>
              <a:br>
                <a:rPr lang="en-US" sz="1600" b="1" dirty="0">
                  <a:solidFill>
                    <a:srgbClr val="FDDA64"/>
                  </a:solidFill>
                  <a:cs typeface="Arial" panose="020B0604020202020204" pitchFamily="34" charset="0"/>
                </a:rPr>
              </a:br>
              <a:r>
                <a:rPr lang="en-US" sz="1600" b="1" dirty="0">
                  <a:solidFill>
                    <a:srgbClr val="FDDA64"/>
                  </a:solidFill>
                  <a:cs typeface="Arial" panose="020B0604020202020204" pitchFamily="34" charset="0"/>
                </a:rPr>
                <a:t>DOWN</a:t>
              </a:r>
              <a:endParaRPr lang="en-US" sz="1000" b="1" dirty="0">
                <a:solidFill>
                  <a:srgbClr val="FDDA64"/>
                </a:solidFill>
                <a:cs typeface="Arial" panose="020B0604020202020204" pitchFamily="34" charset="0"/>
              </a:endParaRPr>
            </a:p>
          </p:txBody>
        </p:sp>
      </p:grpSp>
      <p:sp>
        <p:nvSpPr>
          <p:cNvPr id="14" name="Content Placeholder 3">
            <a:extLst>
              <a:ext uri="{FF2B5EF4-FFF2-40B4-BE49-F238E27FC236}">
                <a16:creationId xmlns:a16="http://schemas.microsoft.com/office/drawing/2014/main" id="{6F85EFA7-79BC-4EBB-92E0-01365FC8AA10}"/>
              </a:ext>
            </a:extLst>
          </p:cNvPr>
          <p:cNvSpPr txBox="1">
            <a:spLocks/>
          </p:cNvSpPr>
          <p:nvPr/>
        </p:nvSpPr>
        <p:spPr>
          <a:xfrm>
            <a:off x="1076260" y="1475816"/>
            <a:ext cx="5503649" cy="3483339"/>
          </a:xfrm>
          <a:prstGeom prst="rect">
            <a:avLst/>
          </a:prstGeom>
        </p:spPr>
        <p:txBody>
          <a:bodyPr/>
          <a:lstStyle>
            <a:lvl1pPr marL="257162" indent="-257162" algn="l" defTabSz="342884" rtl="0" eaLnBrk="0" fontAlgn="base" hangingPunct="0">
              <a:spcBef>
                <a:spcPct val="20000"/>
              </a:spcBef>
              <a:spcAft>
                <a:spcPct val="0"/>
              </a:spcAft>
              <a:buFont typeface="Arial" panose="020B0604020202020204" pitchFamily="34" charset="0"/>
              <a:buChar char="•"/>
              <a:defRPr sz="225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95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65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20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05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Close the door and exhaust subject.</a:t>
            </a:r>
          </a:p>
          <a:p>
            <a:r>
              <a:rPr lang="en-US" sz="2000" dirty="0">
                <a:latin typeface="Arial" panose="020B0604020202020204" pitchFamily="34" charset="0"/>
                <a:cs typeface="Arial" panose="020B0604020202020204" pitchFamily="34" charset="0"/>
              </a:rPr>
              <a:t>Get final answers.</a:t>
            </a:r>
          </a:p>
          <a:p>
            <a:r>
              <a:rPr lang="en-US" sz="2000" dirty="0">
                <a:latin typeface="Arial" panose="020B0604020202020204" pitchFamily="34" charset="0"/>
                <a:cs typeface="Arial" panose="020B0604020202020204" pitchFamily="34" charset="0"/>
              </a:rPr>
              <a:t>Ask whether there are any documents supporting witness’s testimony.</a:t>
            </a:r>
          </a:p>
          <a:p>
            <a:r>
              <a:rPr lang="en-US" sz="2000" dirty="0">
                <a:latin typeface="Arial" panose="020B0604020202020204" pitchFamily="34" charset="0"/>
                <a:cs typeface="Arial" panose="020B0604020202020204" pitchFamily="34" charset="0"/>
              </a:rPr>
              <a:t>Encircle knowledge with wrap-up questions:</a:t>
            </a:r>
          </a:p>
          <a:p>
            <a:pPr lvl="1"/>
            <a:r>
              <a:rPr lang="en-US" sz="1880" dirty="0">
                <a:latin typeface="Arial" panose="020B0604020202020204" pitchFamily="34" charset="0"/>
                <a:cs typeface="Arial" panose="020B0604020202020204" pitchFamily="34" charset="0"/>
              </a:rPr>
              <a:t>“Is there anything else?”</a:t>
            </a:r>
          </a:p>
          <a:p>
            <a:pPr lvl="1"/>
            <a:r>
              <a:rPr lang="en-US" sz="1880" dirty="0">
                <a:latin typeface="Arial" panose="020B0604020202020204" pitchFamily="34" charset="0"/>
                <a:cs typeface="Arial" panose="020B0604020202020204" pitchFamily="34" charset="0"/>
              </a:rPr>
              <a:t>“Is there anything you thought I would ask you about that we haven’t covered?”</a:t>
            </a:r>
          </a:p>
          <a:p>
            <a:pPr marL="342900" indent="-342900">
              <a:lnSpc>
                <a:spcPct val="110000"/>
              </a:lnSpc>
              <a:defRPr/>
            </a:pPr>
            <a:endParaRPr lang="en-US" sz="1730" dirty="0">
              <a:latin typeface="Arial" panose="020B0604020202020204" pitchFamily="34" charset="0"/>
              <a:cs typeface="Arial" panose="020B0604020202020204" pitchFamily="34" charset="0"/>
            </a:endParaRPr>
          </a:p>
          <a:p>
            <a:pPr marL="342900" indent="-342900">
              <a:lnSpc>
                <a:spcPct val="110000"/>
              </a:lnSpc>
              <a:defRPr/>
            </a:pPr>
            <a:endParaRPr lang="en-US" sz="1730" dirty="0">
              <a:latin typeface="Arial" panose="020B0604020202020204" pitchFamily="34" charset="0"/>
              <a:cs typeface="Arial" panose="020B0604020202020204" pitchFamily="34" charset="0"/>
            </a:endParaRPr>
          </a:p>
          <a:p>
            <a:pPr marL="342900" indent="-342900">
              <a:lnSpc>
                <a:spcPct val="110000"/>
              </a:lnSpc>
              <a:defRPr/>
            </a:pPr>
            <a:endParaRPr lang="en-US" sz="1730" dirty="0">
              <a:latin typeface="Arial" panose="020B0604020202020204" pitchFamily="34" charset="0"/>
              <a:cs typeface="Arial" panose="020B0604020202020204" pitchFamily="34" charset="0"/>
            </a:endParaRPr>
          </a:p>
          <a:p>
            <a:pPr marL="342900" indent="-342900">
              <a:lnSpc>
                <a:spcPct val="110000"/>
              </a:lnSpc>
              <a:defRPr/>
            </a:pPr>
            <a:endParaRPr lang="en-US" sz="1730" dirty="0">
              <a:latin typeface="Arial" panose="020B0604020202020204" pitchFamily="34" charset="0"/>
              <a:cs typeface="Arial" panose="020B0604020202020204" pitchFamily="34" charset="0"/>
            </a:endParaRPr>
          </a:p>
          <a:p>
            <a:pPr marL="642923" lvl="1" indent="-342900">
              <a:lnSpc>
                <a:spcPct val="110000"/>
              </a:lnSpc>
              <a:defRPr/>
            </a:pPr>
            <a:endParaRPr lang="en-US" sz="143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06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26DA3E-E3A3-4C61-8FA3-BAAE900003E5}"/>
              </a:ext>
            </a:extLst>
          </p:cNvPr>
          <p:cNvSpPr>
            <a:spLocks noGrp="1"/>
          </p:cNvSpPr>
          <p:nvPr>
            <p:ph idx="1"/>
          </p:nvPr>
        </p:nvSpPr>
        <p:spPr>
          <a:xfrm>
            <a:off x="1089549" y="1408820"/>
            <a:ext cx="7797526" cy="3483339"/>
          </a:xfrm>
        </p:spPr>
        <p:txBody>
          <a:bodyPr/>
          <a:lstStyle/>
          <a:p>
            <a:pPr marL="0" indent="0">
              <a:spcBef>
                <a:spcPts val="0"/>
              </a:spcBef>
              <a:spcAft>
                <a:spcPts val="600"/>
              </a:spcAft>
              <a:buNone/>
            </a:pPr>
            <a:r>
              <a:rPr lang="en-US" sz="1600" dirty="0"/>
              <a:t>Complaint from Emma:</a:t>
            </a:r>
          </a:p>
          <a:p>
            <a:pPr marL="0" indent="0">
              <a:buNone/>
            </a:pPr>
            <a:r>
              <a:rPr lang="en-US" sz="1600" dirty="0"/>
              <a:t>Malik and I are undergrads in the same major, and we have been dating for three months. We were not having sex because of my strong religious beliefs against premarital sex. Malik has no concerns about premarital sex and would like to have sex with me but for my beliefs. On Saturday night, I went to a party at my sorority house and got pretty drunk from too many tequila shots. I live at home with my conservative parents and couldn’t go home. Malik’s apartment is close to the sorority house, so a sorority sister walked me to Malik’s apartment to sober up after the party. Shortly after I got to his apartment, I passed out and don’t remember anything else that happened that night. The next morning, I woke up and was naked in his bed and it was clear we had sex. When I confronted Malik, he told me we had sex. He had sex with me without my consent. I was passed out and don’t remember anything.</a:t>
            </a:r>
          </a:p>
          <a:p>
            <a:pPr marL="0" indent="0">
              <a:buNone/>
            </a:pPr>
            <a:endParaRPr lang="en-US" dirty="0"/>
          </a:p>
        </p:txBody>
      </p:sp>
      <p:sp>
        <p:nvSpPr>
          <p:cNvPr id="3" name="Title 2">
            <a:extLst>
              <a:ext uri="{FF2B5EF4-FFF2-40B4-BE49-F238E27FC236}">
                <a16:creationId xmlns:a16="http://schemas.microsoft.com/office/drawing/2014/main" id="{3BAC1C69-F97E-44C0-8686-6D9B77940453}"/>
              </a:ext>
            </a:extLst>
          </p:cNvPr>
          <p:cNvSpPr>
            <a:spLocks noGrp="1"/>
          </p:cNvSpPr>
          <p:nvPr>
            <p:ph type="title"/>
          </p:nvPr>
        </p:nvSpPr>
        <p:spPr/>
        <p:txBody>
          <a:bodyPr/>
          <a:lstStyle/>
          <a:p>
            <a:r>
              <a:rPr lang="en-US" dirty="0"/>
              <a:t>Scenario: Alleged Student Sexual Assault 	</a:t>
            </a:r>
          </a:p>
        </p:txBody>
      </p:sp>
      <p:sp>
        <p:nvSpPr>
          <p:cNvPr id="4" name="Slide Number Placeholder 3">
            <a:extLst>
              <a:ext uri="{FF2B5EF4-FFF2-40B4-BE49-F238E27FC236}">
                <a16:creationId xmlns:a16="http://schemas.microsoft.com/office/drawing/2014/main" id="{8C16A61F-94CA-44BC-B602-93387165C7CD}"/>
              </a:ext>
            </a:extLst>
          </p:cNvPr>
          <p:cNvSpPr>
            <a:spLocks noGrp="1"/>
          </p:cNvSpPr>
          <p:nvPr>
            <p:ph type="sldNum" sz="quarter" idx="10"/>
          </p:nvPr>
        </p:nvSpPr>
        <p:spPr/>
        <p:txBody>
          <a:bodyPr/>
          <a:lstStyle/>
          <a:p>
            <a:pPr>
              <a:defRPr/>
            </a:pPr>
            <a:fld id="{AE3D6155-E562-314F-801A-7FCA5FAB79F5}" type="slidenum">
              <a:rPr lang="en-US" altLang="en-US" smtClean="0"/>
              <a:pPr>
                <a:defRPr/>
              </a:pPr>
              <a:t>31</a:t>
            </a:fld>
            <a:endParaRPr lang="en-US" altLang="en-US"/>
          </a:p>
        </p:txBody>
      </p:sp>
    </p:spTree>
    <p:extLst>
      <p:ext uri="{BB962C8B-B14F-4D97-AF65-F5344CB8AC3E}">
        <p14:creationId xmlns:p14="http://schemas.microsoft.com/office/powerpoint/2010/main" val="1742953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77EF72-A563-4FA5-B7B3-D44DFD5716DB}"/>
              </a:ext>
            </a:extLst>
          </p:cNvPr>
          <p:cNvSpPr>
            <a:spLocks noGrp="1"/>
          </p:cNvSpPr>
          <p:nvPr>
            <p:ph idx="1"/>
          </p:nvPr>
        </p:nvSpPr>
        <p:spPr>
          <a:xfrm>
            <a:off x="1089548" y="1364285"/>
            <a:ext cx="7863951" cy="3483339"/>
          </a:xfrm>
        </p:spPr>
        <p:txBody>
          <a:bodyPr/>
          <a:lstStyle/>
          <a:p>
            <a:pPr marL="0" indent="0">
              <a:spcBef>
                <a:spcPts val="0"/>
              </a:spcBef>
              <a:spcAft>
                <a:spcPts val="600"/>
              </a:spcAft>
              <a:buNone/>
            </a:pPr>
            <a:r>
              <a:rPr lang="en-US" sz="2000" dirty="0"/>
              <a:t>Assume you’re interviewing Emma and you’ve gotten through introductions, confidentiality, and background.</a:t>
            </a:r>
          </a:p>
          <a:p>
            <a:r>
              <a:rPr lang="en-US" sz="1880" dirty="0"/>
              <a:t>How would you use the funnel method to ask her about the night in question?</a:t>
            </a:r>
          </a:p>
          <a:p>
            <a:r>
              <a:rPr lang="en-US" sz="1880" dirty="0"/>
              <a:t>How would you start?</a:t>
            </a:r>
          </a:p>
          <a:p>
            <a:r>
              <a:rPr lang="en-US" sz="1880" dirty="0"/>
              <a:t>What type of clarifying questions would you ask?</a:t>
            </a:r>
          </a:p>
          <a:p>
            <a:r>
              <a:rPr lang="en-US" sz="1880" dirty="0"/>
              <a:t>How would you close the loop to ensure you have all material information?</a:t>
            </a:r>
          </a:p>
          <a:p>
            <a:r>
              <a:rPr lang="en-US" sz="1880" dirty="0"/>
              <a:t>What type of “anything else” questions might you want to ask?</a:t>
            </a:r>
          </a:p>
          <a:p>
            <a:r>
              <a:rPr lang="en-US" sz="1880" dirty="0"/>
              <a:t>What type of questions would you ask about other material evidence?</a:t>
            </a:r>
          </a:p>
          <a:p>
            <a:endParaRPr lang="en-US" dirty="0"/>
          </a:p>
        </p:txBody>
      </p:sp>
      <p:sp>
        <p:nvSpPr>
          <p:cNvPr id="3" name="Title 2">
            <a:extLst>
              <a:ext uri="{FF2B5EF4-FFF2-40B4-BE49-F238E27FC236}">
                <a16:creationId xmlns:a16="http://schemas.microsoft.com/office/drawing/2014/main" id="{A374A557-AE5E-4FE3-8116-76EDFF609D11}"/>
              </a:ext>
            </a:extLst>
          </p:cNvPr>
          <p:cNvSpPr>
            <a:spLocks noGrp="1"/>
          </p:cNvSpPr>
          <p:nvPr>
            <p:ph type="title"/>
          </p:nvPr>
        </p:nvSpPr>
        <p:spPr/>
        <p:txBody>
          <a:bodyPr/>
          <a:lstStyle/>
          <a:p>
            <a:r>
              <a:rPr lang="en-US" dirty="0"/>
              <a:t>Case Study: Interviewing the Complainant </a:t>
            </a:r>
          </a:p>
        </p:txBody>
      </p:sp>
      <p:sp>
        <p:nvSpPr>
          <p:cNvPr id="4" name="Slide Number Placeholder 3">
            <a:extLst>
              <a:ext uri="{FF2B5EF4-FFF2-40B4-BE49-F238E27FC236}">
                <a16:creationId xmlns:a16="http://schemas.microsoft.com/office/drawing/2014/main" id="{A5E8578E-0719-408B-BA52-E9452301316E}"/>
              </a:ext>
            </a:extLst>
          </p:cNvPr>
          <p:cNvSpPr>
            <a:spLocks noGrp="1"/>
          </p:cNvSpPr>
          <p:nvPr>
            <p:ph type="sldNum" sz="quarter" idx="10"/>
          </p:nvPr>
        </p:nvSpPr>
        <p:spPr/>
        <p:txBody>
          <a:bodyPr/>
          <a:lstStyle/>
          <a:p>
            <a:pPr>
              <a:defRPr/>
            </a:pPr>
            <a:fld id="{AE3D6155-E562-314F-801A-7FCA5FAB79F5}" type="slidenum">
              <a:rPr lang="en-US" altLang="en-US" smtClean="0"/>
              <a:pPr>
                <a:defRPr/>
              </a:pPr>
              <a:t>32</a:t>
            </a:fld>
            <a:endParaRPr lang="en-US" altLang="en-US"/>
          </a:p>
        </p:txBody>
      </p:sp>
    </p:spTree>
    <p:extLst>
      <p:ext uri="{BB962C8B-B14F-4D97-AF65-F5344CB8AC3E}">
        <p14:creationId xmlns:p14="http://schemas.microsoft.com/office/powerpoint/2010/main" val="1441396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26DA3E-E3A3-4C61-8FA3-BAAE900003E5}"/>
              </a:ext>
            </a:extLst>
          </p:cNvPr>
          <p:cNvSpPr>
            <a:spLocks noGrp="1"/>
          </p:cNvSpPr>
          <p:nvPr>
            <p:ph idx="1"/>
          </p:nvPr>
        </p:nvSpPr>
        <p:spPr>
          <a:xfrm>
            <a:off x="1089548" y="1401993"/>
            <a:ext cx="7863951" cy="3483339"/>
          </a:xfrm>
        </p:spPr>
        <p:txBody>
          <a:bodyPr/>
          <a:lstStyle/>
          <a:p>
            <a:pPr marL="0" indent="0">
              <a:spcBef>
                <a:spcPts val="0"/>
              </a:spcBef>
              <a:spcAft>
                <a:spcPts val="600"/>
              </a:spcAft>
              <a:buNone/>
            </a:pPr>
            <a:r>
              <a:rPr lang="en-US" sz="1600" dirty="0"/>
              <a:t>Malik’s Response:</a:t>
            </a:r>
            <a:endParaRPr lang="en-US" sz="1200" dirty="0"/>
          </a:p>
          <a:p>
            <a:pPr marL="0" indent="0">
              <a:buNone/>
            </a:pPr>
            <a:r>
              <a:rPr lang="en-US" sz="1600" dirty="0"/>
              <a:t>I did not have sex with Emma without her consent. She’s my girlfriend, and we have been dating for about three months. Late Saturday night, she showed up at my apartment, with a smell of alcohol on her breath. She said she had been at a frat party and got “wasted” on tequila. She also said that being around all the guys at the frat party got her “really horny.” She told me that she wanted to stay the night and have sex with me. I told her I thought she wanted to wait for religious reasons, and she said she couldn’t wait any longer and wanted to take our relationship to the next level. While she had clearly been drinking, she was aware of her surroundings and was asking me to have sex with her. I agreed, and we had sex and went to sleep. The next morning, Emma got up and said that she did not remember anything after she left the fraternity house. When I told her what happened, she accused me of taking advantage of her and having sex without her consent. </a:t>
            </a:r>
          </a:p>
          <a:p>
            <a:pPr marL="0" indent="0">
              <a:buNone/>
            </a:pPr>
            <a:endParaRPr lang="en-US" dirty="0"/>
          </a:p>
        </p:txBody>
      </p:sp>
      <p:sp>
        <p:nvSpPr>
          <p:cNvPr id="3" name="Title 2">
            <a:extLst>
              <a:ext uri="{FF2B5EF4-FFF2-40B4-BE49-F238E27FC236}">
                <a16:creationId xmlns:a16="http://schemas.microsoft.com/office/drawing/2014/main" id="{3BAC1C69-F97E-44C0-8686-6D9B77940453}"/>
              </a:ext>
            </a:extLst>
          </p:cNvPr>
          <p:cNvSpPr>
            <a:spLocks noGrp="1"/>
          </p:cNvSpPr>
          <p:nvPr>
            <p:ph type="title"/>
          </p:nvPr>
        </p:nvSpPr>
        <p:spPr/>
        <p:txBody>
          <a:bodyPr/>
          <a:lstStyle/>
          <a:p>
            <a:r>
              <a:rPr lang="en-US" dirty="0"/>
              <a:t>Scenario: Alleged Student Sexual Assault 	</a:t>
            </a:r>
          </a:p>
        </p:txBody>
      </p:sp>
      <p:sp>
        <p:nvSpPr>
          <p:cNvPr id="4" name="Slide Number Placeholder 3">
            <a:extLst>
              <a:ext uri="{FF2B5EF4-FFF2-40B4-BE49-F238E27FC236}">
                <a16:creationId xmlns:a16="http://schemas.microsoft.com/office/drawing/2014/main" id="{8C16A61F-94CA-44BC-B602-93387165C7CD}"/>
              </a:ext>
            </a:extLst>
          </p:cNvPr>
          <p:cNvSpPr>
            <a:spLocks noGrp="1"/>
          </p:cNvSpPr>
          <p:nvPr>
            <p:ph type="sldNum" sz="quarter" idx="10"/>
          </p:nvPr>
        </p:nvSpPr>
        <p:spPr/>
        <p:txBody>
          <a:bodyPr/>
          <a:lstStyle/>
          <a:p>
            <a:pPr>
              <a:defRPr/>
            </a:pPr>
            <a:fld id="{AE3D6155-E562-314F-801A-7FCA5FAB79F5}" type="slidenum">
              <a:rPr lang="en-US" altLang="en-US" smtClean="0"/>
              <a:pPr>
                <a:defRPr/>
              </a:pPr>
              <a:t>33</a:t>
            </a:fld>
            <a:endParaRPr lang="en-US" altLang="en-US"/>
          </a:p>
        </p:txBody>
      </p:sp>
    </p:spTree>
    <p:extLst>
      <p:ext uri="{BB962C8B-B14F-4D97-AF65-F5344CB8AC3E}">
        <p14:creationId xmlns:p14="http://schemas.microsoft.com/office/powerpoint/2010/main" val="550077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77EF72-A563-4FA5-B7B3-D44DFD5716DB}"/>
              </a:ext>
            </a:extLst>
          </p:cNvPr>
          <p:cNvSpPr>
            <a:spLocks noGrp="1"/>
          </p:cNvSpPr>
          <p:nvPr>
            <p:ph idx="1"/>
          </p:nvPr>
        </p:nvSpPr>
        <p:spPr>
          <a:xfrm>
            <a:off x="1137120" y="1414073"/>
            <a:ext cx="7797526" cy="3483339"/>
          </a:xfrm>
        </p:spPr>
        <p:txBody>
          <a:bodyPr/>
          <a:lstStyle/>
          <a:p>
            <a:pPr marL="0" indent="0">
              <a:spcBef>
                <a:spcPts val="0"/>
              </a:spcBef>
              <a:buNone/>
            </a:pPr>
            <a:r>
              <a:rPr lang="en-US" sz="2000" dirty="0"/>
              <a:t>Now assume you’re interviewing Malik and you’ve gotten through introductions and background.</a:t>
            </a:r>
          </a:p>
          <a:p>
            <a:r>
              <a:rPr lang="en-US" sz="1880" dirty="0"/>
              <a:t>How would you use the funnel method to ask the him about the night in question?</a:t>
            </a:r>
          </a:p>
          <a:p>
            <a:r>
              <a:rPr lang="en-US" sz="1880" dirty="0"/>
              <a:t>Where would you start?</a:t>
            </a:r>
          </a:p>
          <a:p>
            <a:r>
              <a:rPr lang="en-US" sz="1880" dirty="0"/>
              <a:t>What type of clarifying questions would you ask? </a:t>
            </a:r>
          </a:p>
          <a:p>
            <a:r>
              <a:rPr lang="en-US" sz="1880" dirty="0"/>
              <a:t>How are they different than questions you asked Emma?</a:t>
            </a:r>
          </a:p>
          <a:p>
            <a:r>
              <a:rPr lang="en-US" sz="1880" dirty="0"/>
              <a:t>What type of “anything else” questions might you want to ask him?</a:t>
            </a:r>
          </a:p>
          <a:p>
            <a:endParaRPr lang="en-US" dirty="0"/>
          </a:p>
        </p:txBody>
      </p:sp>
      <p:sp>
        <p:nvSpPr>
          <p:cNvPr id="3" name="Title 2">
            <a:extLst>
              <a:ext uri="{FF2B5EF4-FFF2-40B4-BE49-F238E27FC236}">
                <a16:creationId xmlns:a16="http://schemas.microsoft.com/office/drawing/2014/main" id="{A374A557-AE5E-4FE3-8116-76EDFF609D11}"/>
              </a:ext>
            </a:extLst>
          </p:cNvPr>
          <p:cNvSpPr>
            <a:spLocks noGrp="1"/>
          </p:cNvSpPr>
          <p:nvPr>
            <p:ph type="title"/>
          </p:nvPr>
        </p:nvSpPr>
        <p:spPr/>
        <p:txBody>
          <a:bodyPr/>
          <a:lstStyle/>
          <a:p>
            <a:r>
              <a:rPr lang="en-US" dirty="0"/>
              <a:t>Case Study: Interviewing the Respondent </a:t>
            </a:r>
          </a:p>
        </p:txBody>
      </p:sp>
      <p:sp>
        <p:nvSpPr>
          <p:cNvPr id="4" name="Slide Number Placeholder 3">
            <a:extLst>
              <a:ext uri="{FF2B5EF4-FFF2-40B4-BE49-F238E27FC236}">
                <a16:creationId xmlns:a16="http://schemas.microsoft.com/office/drawing/2014/main" id="{A5E8578E-0719-408B-BA52-E9452301316E}"/>
              </a:ext>
            </a:extLst>
          </p:cNvPr>
          <p:cNvSpPr>
            <a:spLocks noGrp="1"/>
          </p:cNvSpPr>
          <p:nvPr>
            <p:ph type="sldNum" sz="quarter" idx="10"/>
          </p:nvPr>
        </p:nvSpPr>
        <p:spPr/>
        <p:txBody>
          <a:bodyPr/>
          <a:lstStyle/>
          <a:p>
            <a:pPr>
              <a:defRPr/>
            </a:pPr>
            <a:fld id="{AE3D6155-E562-314F-801A-7FCA5FAB79F5}" type="slidenum">
              <a:rPr lang="en-US" altLang="en-US" smtClean="0"/>
              <a:pPr>
                <a:defRPr/>
              </a:pPr>
              <a:t>34</a:t>
            </a:fld>
            <a:endParaRPr lang="en-US" altLang="en-US"/>
          </a:p>
        </p:txBody>
      </p:sp>
    </p:spTree>
    <p:extLst>
      <p:ext uri="{BB962C8B-B14F-4D97-AF65-F5344CB8AC3E}">
        <p14:creationId xmlns:p14="http://schemas.microsoft.com/office/powerpoint/2010/main" val="1788632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Useful Questions</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35</a:t>
            </a:fld>
            <a:endParaRPr lang="en-US" altLang="en-US"/>
          </a:p>
        </p:txBody>
      </p:sp>
      <p:sp>
        <p:nvSpPr>
          <p:cNvPr id="6" name="Right Arrow 11">
            <a:extLst>
              <a:ext uri="{FF2B5EF4-FFF2-40B4-BE49-F238E27FC236}">
                <a16:creationId xmlns:a16="http://schemas.microsoft.com/office/drawing/2014/main" id="{59F083CB-7B8D-458B-8DE6-FD69D09C7828}"/>
              </a:ext>
            </a:extLst>
          </p:cNvPr>
          <p:cNvSpPr/>
          <p:nvPr/>
        </p:nvSpPr>
        <p:spPr>
          <a:xfrm>
            <a:off x="4648826" y="3977979"/>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7" name="Rounded Rectangle 14">
            <a:extLst>
              <a:ext uri="{FF2B5EF4-FFF2-40B4-BE49-F238E27FC236}">
                <a16:creationId xmlns:a16="http://schemas.microsoft.com/office/drawing/2014/main" id="{667087CD-87BB-4396-ADC1-6099D5061301}"/>
              </a:ext>
            </a:extLst>
          </p:cNvPr>
          <p:cNvSpPr/>
          <p:nvPr/>
        </p:nvSpPr>
        <p:spPr>
          <a:xfrm>
            <a:off x="1202671" y="2605213"/>
            <a:ext cx="3369329" cy="838724"/>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chemeClr val="bg1"/>
                </a:solidFill>
                <a:latin typeface="Arial" panose="020B0604020202020204" pitchFamily="34" charset="0"/>
                <a:cs typeface="Arial" panose="020B0604020202020204" pitchFamily="34" charset="0"/>
              </a:rPr>
              <a:t>“Let me give you this information so that you can respond.”</a:t>
            </a:r>
            <a:endParaRPr lang="en-US" sz="1650" b="1" dirty="0">
              <a:latin typeface="Arial" panose="020B0604020202020204" pitchFamily="34" charset="0"/>
              <a:cs typeface="Arial" panose="020B0604020202020204" pitchFamily="34" charset="0"/>
            </a:endParaRPr>
          </a:p>
        </p:txBody>
      </p:sp>
      <p:sp>
        <p:nvSpPr>
          <p:cNvPr id="8" name="Rounded Rectangle 15">
            <a:extLst>
              <a:ext uri="{FF2B5EF4-FFF2-40B4-BE49-F238E27FC236}">
                <a16:creationId xmlns:a16="http://schemas.microsoft.com/office/drawing/2014/main" id="{F26689FC-A82A-4DFE-92A8-3BCF46E0E6ED}"/>
              </a:ext>
            </a:extLst>
          </p:cNvPr>
          <p:cNvSpPr/>
          <p:nvPr/>
        </p:nvSpPr>
        <p:spPr>
          <a:xfrm>
            <a:off x="1202671" y="3660812"/>
            <a:ext cx="3369329" cy="838724"/>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chemeClr val="bg1"/>
                </a:solidFill>
                <a:latin typeface="Arial" panose="020B0604020202020204" pitchFamily="34" charset="0"/>
                <a:cs typeface="Arial" panose="020B0604020202020204" pitchFamily="34" charset="0"/>
              </a:rPr>
              <a:t>“Is there anything else that you would like to add to this?”</a:t>
            </a:r>
            <a:endParaRPr lang="en-US" sz="1650" b="1" dirty="0">
              <a:latin typeface="Arial" panose="020B0604020202020204" pitchFamily="34" charset="0"/>
              <a:cs typeface="Arial" panose="020B0604020202020204" pitchFamily="34" charset="0"/>
            </a:endParaRPr>
          </a:p>
        </p:txBody>
      </p:sp>
      <p:sp>
        <p:nvSpPr>
          <p:cNvPr id="9" name="Rounded Rectangle 16">
            <a:extLst>
              <a:ext uri="{FF2B5EF4-FFF2-40B4-BE49-F238E27FC236}">
                <a16:creationId xmlns:a16="http://schemas.microsoft.com/office/drawing/2014/main" id="{043FADB0-F37E-4832-8357-38941C2F517A}"/>
              </a:ext>
            </a:extLst>
          </p:cNvPr>
          <p:cNvSpPr/>
          <p:nvPr/>
        </p:nvSpPr>
        <p:spPr>
          <a:xfrm>
            <a:off x="1202671" y="1572427"/>
            <a:ext cx="3369329" cy="769569"/>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latin typeface="Arial" panose="020B0604020202020204" pitchFamily="34" charset="0"/>
                <a:cs typeface="Arial" panose="020B0604020202020204" pitchFamily="34" charset="0"/>
              </a:rPr>
              <a:t>QUESTION</a:t>
            </a:r>
            <a:endParaRPr lang="en-US" b="1" dirty="0">
              <a:latin typeface="Arial" panose="020B0604020202020204" pitchFamily="34" charset="0"/>
              <a:cs typeface="Arial" panose="020B0604020202020204" pitchFamily="34" charset="0"/>
            </a:endParaRPr>
          </a:p>
        </p:txBody>
      </p:sp>
      <p:sp>
        <p:nvSpPr>
          <p:cNvPr id="10" name="Rounded Rectangle 17">
            <a:extLst>
              <a:ext uri="{FF2B5EF4-FFF2-40B4-BE49-F238E27FC236}">
                <a16:creationId xmlns:a16="http://schemas.microsoft.com/office/drawing/2014/main" id="{0F262690-9BA0-489E-8C47-E9E0D1C6CF5F}"/>
              </a:ext>
            </a:extLst>
          </p:cNvPr>
          <p:cNvSpPr/>
          <p:nvPr/>
        </p:nvSpPr>
        <p:spPr>
          <a:xfrm>
            <a:off x="5272504" y="2605213"/>
            <a:ext cx="3369329" cy="838724"/>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rgbClr val="36333C"/>
                </a:solidFill>
                <a:latin typeface="Arial" panose="020B0604020202020204" pitchFamily="34" charset="0"/>
                <a:cs typeface="Arial" panose="020B0604020202020204" pitchFamily="34" charset="0"/>
              </a:rPr>
              <a:t>Refreshes recollection and provides a chance to respond.</a:t>
            </a:r>
            <a:endParaRPr lang="en-US" sz="1650" b="1" dirty="0">
              <a:solidFill>
                <a:srgbClr val="36333C"/>
              </a:solidFill>
              <a:latin typeface="Arial" panose="020B0604020202020204" pitchFamily="34" charset="0"/>
              <a:cs typeface="Arial" panose="020B0604020202020204" pitchFamily="34" charset="0"/>
            </a:endParaRPr>
          </a:p>
        </p:txBody>
      </p:sp>
      <p:sp>
        <p:nvSpPr>
          <p:cNvPr id="11" name="Rounded Rectangle 18">
            <a:extLst>
              <a:ext uri="{FF2B5EF4-FFF2-40B4-BE49-F238E27FC236}">
                <a16:creationId xmlns:a16="http://schemas.microsoft.com/office/drawing/2014/main" id="{1C29E3FD-8AE1-4237-93C4-5AA15944F15E}"/>
              </a:ext>
            </a:extLst>
          </p:cNvPr>
          <p:cNvSpPr/>
          <p:nvPr/>
        </p:nvSpPr>
        <p:spPr>
          <a:xfrm>
            <a:off x="5272503" y="3660812"/>
            <a:ext cx="3369329" cy="838724"/>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rgbClr val="36333C"/>
                </a:solidFill>
                <a:latin typeface="Arial" panose="020B0604020202020204" pitchFamily="34" charset="0"/>
                <a:cs typeface="Arial" panose="020B0604020202020204" pitchFamily="34" charset="0"/>
              </a:rPr>
              <a:t>Gather full story, including context and background.</a:t>
            </a:r>
            <a:endParaRPr lang="en-US" sz="1650" b="1" dirty="0">
              <a:solidFill>
                <a:srgbClr val="36333C"/>
              </a:solidFill>
              <a:latin typeface="Arial" panose="020B0604020202020204" pitchFamily="34" charset="0"/>
              <a:cs typeface="Arial" panose="020B0604020202020204" pitchFamily="34" charset="0"/>
            </a:endParaRPr>
          </a:p>
        </p:txBody>
      </p:sp>
      <p:sp>
        <p:nvSpPr>
          <p:cNvPr id="12" name="Rounded Rectangle 19">
            <a:extLst>
              <a:ext uri="{FF2B5EF4-FFF2-40B4-BE49-F238E27FC236}">
                <a16:creationId xmlns:a16="http://schemas.microsoft.com/office/drawing/2014/main" id="{6F6DCEB5-8346-4806-881A-AA59D5F451AF}"/>
              </a:ext>
            </a:extLst>
          </p:cNvPr>
          <p:cNvSpPr/>
          <p:nvPr/>
        </p:nvSpPr>
        <p:spPr>
          <a:xfrm>
            <a:off x="5272506" y="1562222"/>
            <a:ext cx="3369329" cy="769569"/>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rgbClr val="36333C"/>
                </a:solidFill>
                <a:latin typeface="Arial" panose="020B0604020202020204" pitchFamily="34" charset="0"/>
                <a:cs typeface="Arial" panose="020B0604020202020204" pitchFamily="34" charset="0"/>
              </a:rPr>
              <a:t>PURPOSE</a:t>
            </a:r>
            <a:endParaRPr lang="en-US" b="1" dirty="0">
              <a:solidFill>
                <a:srgbClr val="36333C"/>
              </a:solidFill>
              <a:latin typeface="Arial" panose="020B0604020202020204" pitchFamily="34" charset="0"/>
              <a:cs typeface="Arial" panose="020B0604020202020204" pitchFamily="34" charset="0"/>
            </a:endParaRPr>
          </a:p>
        </p:txBody>
      </p:sp>
      <p:sp>
        <p:nvSpPr>
          <p:cNvPr id="13" name="Right Arrow 11">
            <a:extLst>
              <a:ext uri="{FF2B5EF4-FFF2-40B4-BE49-F238E27FC236}">
                <a16:creationId xmlns:a16="http://schemas.microsoft.com/office/drawing/2014/main" id="{1DFB5169-D9CA-435B-A8FA-B485C270F032}"/>
              </a:ext>
            </a:extLst>
          </p:cNvPr>
          <p:cNvSpPr/>
          <p:nvPr/>
        </p:nvSpPr>
        <p:spPr>
          <a:xfrm>
            <a:off x="4648826" y="2846313"/>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14" name="Right Arrow 11">
            <a:extLst>
              <a:ext uri="{FF2B5EF4-FFF2-40B4-BE49-F238E27FC236}">
                <a16:creationId xmlns:a16="http://schemas.microsoft.com/office/drawing/2014/main" id="{1E829043-9F81-4AA3-AF04-4FC29F0E5898}"/>
              </a:ext>
            </a:extLst>
          </p:cNvPr>
          <p:cNvSpPr/>
          <p:nvPr/>
        </p:nvSpPr>
        <p:spPr>
          <a:xfrm>
            <a:off x="4648826" y="1833642"/>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3367619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Useful Questions</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36</a:t>
            </a:fld>
            <a:endParaRPr lang="en-US" altLang="en-US"/>
          </a:p>
        </p:txBody>
      </p:sp>
      <p:sp>
        <p:nvSpPr>
          <p:cNvPr id="6" name="Right Arrow 11">
            <a:extLst>
              <a:ext uri="{FF2B5EF4-FFF2-40B4-BE49-F238E27FC236}">
                <a16:creationId xmlns:a16="http://schemas.microsoft.com/office/drawing/2014/main" id="{59F083CB-7B8D-458B-8DE6-FD69D09C7828}"/>
              </a:ext>
            </a:extLst>
          </p:cNvPr>
          <p:cNvSpPr/>
          <p:nvPr/>
        </p:nvSpPr>
        <p:spPr>
          <a:xfrm>
            <a:off x="4648826" y="3977979"/>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7" name="Rounded Rectangle 14">
            <a:extLst>
              <a:ext uri="{FF2B5EF4-FFF2-40B4-BE49-F238E27FC236}">
                <a16:creationId xmlns:a16="http://schemas.microsoft.com/office/drawing/2014/main" id="{667087CD-87BB-4396-ADC1-6099D5061301}"/>
              </a:ext>
            </a:extLst>
          </p:cNvPr>
          <p:cNvSpPr/>
          <p:nvPr/>
        </p:nvSpPr>
        <p:spPr>
          <a:xfrm>
            <a:off x="1202671" y="2605213"/>
            <a:ext cx="3369329" cy="838724"/>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chemeClr val="bg1"/>
                </a:solidFill>
                <a:latin typeface="Arial" panose="020B0604020202020204" pitchFamily="34" charset="0"/>
                <a:cs typeface="Arial" panose="020B0604020202020204" pitchFamily="34" charset="0"/>
              </a:rPr>
              <a:t>“Is there any other evidence </a:t>
            </a:r>
            <a:br>
              <a:rPr lang="en-US" sz="1650" b="1" dirty="0">
                <a:ln/>
                <a:solidFill>
                  <a:schemeClr val="bg1"/>
                </a:solidFill>
                <a:latin typeface="Arial" panose="020B0604020202020204" pitchFamily="34" charset="0"/>
                <a:cs typeface="Arial" panose="020B0604020202020204" pitchFamily="34" charset="0"/>
              </a:rPr>
            </a:br>
            <a:r>
              <a:rPr lang="en-US" sz="1650" b="1" dirty="0">
                <a:ln/>
                <a:solidFill>
                  <a:schemeClr val="bg1"/>
                </a:solidFill>
                <a:latin typeface="Arial" panose="020B0604020202020204" pitchFamily="34" charset="0"/>
                <a:cs typeface="Arial" panose="020B0604020202020204" pitchFamily="34" charset="0"/>
              </a:rPr>
              <a:t>that would help us resolve this?”</a:t>
            </a:r>
            <a:endParaRPr lang="en-US" sz="1650" b="1" dirty="0">
              <a:latin typeface="Arial" panose="020B0604020202020204" pitchFamily="34" charset="0"/>
              <a:cs typeface="Arial" panose="020B0604020202020204" pitchFamily="34" charset="0"/>
            </a:endParaRPr>
          </a:p>
        </p:txBody>
      </p:sp>
      <p:sp>
        <p:nvSpPr>
          <p:cNvPr id="8" name="Rounded Rectangle 15">
            <a:extLst>
              <a:ext uri="{FF2B5EF4-FFF2-40B4-BE49-F238E27FC236}">
                <a16:creationId xmlns:a16="http://schemas.microsoft.com/office/drawing/2014/main" id="{F26689FC-A82A-4DFE-92A8-3BCF46E0E6ED}"/>
              </a:ext>
            </a:extLst>
          </p:cNvPr>
          <p:cNvSpPr/>
          <p:nvPr/>
        </p:nvSpPr>
        <p:spPr>
          <a:xfrm>
            <a:off x="1202671" y="3660812"/>
            <a:ext cx="3369329" cy="838724"/>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chemeClr val="bg1"/>
                </a:solidFill>
                <a:latin typeface="Arial" panose="020B0604020202020204" pitchFamily="34" charset="0"/>
                <a:cs typeface="Arial" panose="020B0604020202020204" pitchFamily="34" charset="0"/>
              </a:rPr>
              <a:t>“Is there anyone else we should speak with about this claim?”</a:t>
            </a:r>
            <a:endParaRPr lang="en-US" sz="1650" b="1" dirty="0">
              <a:latin typeface="Arial" panose="020B0604020202020204" pitchFamily="34" charset="0"/>
              <a:cs typeface="Arial" panose="020B0604020202020204" pitchFamily="34" charset="0"/>
            </a:endParaRPr>
          </a:p>
        </p:txBody>
      </p:sp>
      <p:sp>
        <p:nvSpPr>
          <p:cNvPr id="9" name="Rounded Rectangle 16">
            <a:extLst>
              <a:ext uri="{FF2B5EF4-FFF2-40B4-BE49-F238E27FC236}">
                <a16:creationId xmlns:a16="http://schemas.microsoft.com/office/drawing/2014/main" id="{043FADB0-F37E-4832-8357-38941C2F517A}"/>
              </a:ext>
            </a:extLst>
          </p:cNvPr>
          <p:cNvSpPr/>
          <p:nvPr/>
        </p:nvSpPr>
        <p:spPr>
          <a:xfrm>
            <a:off x="1202671" y="1572427"/>
            <a:ext cx="3369329" cy="769569"/>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latin typeface="Arial" panose="020B0604020202020204" pitchFamily="34" charset="0"/>
                <a:cs typeface="Arial" panose="020B0604020202020204" pitchFamily="34" charset="0"/>
              </a:rPr>
              <a:t>QUESTION</a:t>
            </a:r>
            <a:endParaRPr lang="en-US" b="1" dirty="0">
              <a:latin typeface="Arial" panose="020B0604020202020204" pitchFamily="34" charset="0"/>
              <a:cs typeface="Arial" panose="020B0604020202020204" pitchFamily="34" charset="0"/>
            </a:endParaRPr>
          </a:p>
        </p:txBody>
      </p:sp>
      <p:sp>
        <p:nvSpPr>
          <p:cNvPr id="10" name="Rounded Rectangle 17">
            <a:extLst>
              <a:ext uri="{FF2B5EF4-FFF2-40B4-BE49-F238E27FC236}">
                <a16:creationId xmlns:a16="http://schemas.microsoft.com/office/drawing/2014/main" id="{0F262690-9BA0-489E-8C47-E9E0D1C6CF5F}"/>
              </a:ext>
            </a:extLst>
          </p:cNvPr>
          <p:cNvSpPr/>
          <p:nvPr/>
        </p:nvSpPr>
        <p:spPr>
          <a:xfrm>
            <a:off x="5272504" y="2605213"/>
            <a:ext cx="3369329" cy="838724"/>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rgbClr val="36333C"/>
                </a:solidFill>
                <a:latin typeface="Arial" panose="020B0604020202020204" pitchFamily="34" charset="0"/>
                <a:cs typeface="Arial" panose="020B0604020202020204" pitchFamily="34" charset="0"/>
              </a:rPr>
              <a:t>Uncover documents and</a:t>
            </a:r>
            <a:br>
              <a:rPr lang="en-US" sz="1650" b="1" dirty="0">
                <a:ln/>
                <a:solidFill>
                  <a:srgbClr val="36333C"/>
                </a:solidFill>
                <a:latin typeface="Arial" panose="020B0604020202020204" pitchFamily="34" charset="0"/>
                <a:cs typeface="Arial" panose="020B0604020202020204" pitchFamily="34" charset="0"/>
              </a:rPr>
            </a:br>
            <a:r>
              <a:rPr lang="en-US" sz="1650" b="1" dirty="0">
                <a:ln/>
                <a:solidFill>
                  <a:srgbClr val="36333C"/>
                </a:solidFill>
                <a:latin typeface="Arial" panose="020B0604020202020204" pitchFamily="34" charset="0"/>
                <a:cs typeface="Arial" panose="020B0604020202020204" pitchFamily="34" charset="0"/>
              </a:rPr>
              <a:t>seals off “universe of facts”</a:t>
            </a:r>
            <a:endParaRPr lang="en-US" sz="1650" b="1" dirty="0">
              <a:solidFill>
                <a:srgbClr val="36333C"/>
              </a:solidFill>
              <a:latin typeface="Arial" panose="020B0604020202020204" pitchFamily="34" charset="0"/>
              <a:cs typeface="Arial" panose="020B0604020202020204" pitchFamily="34" charset="0"/>
            </a:endParaRPr>
          </a:p>
        </p:txBody>
      </p:sp>
      <p:sp>
        <p:nvSpPr>
          <p:cNvPr id="11" name="Rounded Rectangle 18">
            <a:extLst>
              <a:ext uri="{FF2B5EF4-FFF2-40B4-BE49-F238E27FC236}">
                <a16:creationId xmlns:a16="http://schemas.microsoft.com/office/drawing/2014/main" id="{1C29E3FD-8AE1-4237-93C4-5AA15944F15E}"/>
              </a:ext>
            </a:extLst>
          </p:cNvPr>
          <p:cNvSpPr/>
          <p:nvPr/>
        </p:nvSpPr>
        <p:spPr>
          <a:xfrm>
            <a:off x="5272503" y="3660812"/>
            <a:ext cx="3369329" cy="838724"/>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rgbClr val="36333C"/>
                </a:solidFill>
                <a:latin typeface="Arial" panose="020B0604020202020204" pitchFamily="34" charset="0"/>
                <a:cs typeface="Arial" panose="020B0604020202020204" pitchFamily="34" charset="0"/>
              </a:rPr>
              <a:t>Chance to provide response and create witness list</a:t>
            </a:r>
            <a:endParaRPr lang="en-US" sz="1650" b="1" dirty="0">
              <a:solidFill>
                <a:srgbClr val="36333C"/>
              </a:solidFill>
              <a:latin typeface="Arial" panose="020B0604020202020204" pitchFamily="34" charset="0"/>
              <a:cs typeface="Arial" panose="020B0604020202020204" pitchFamily="34" charset="0"/>
            </a:endParaRPr>
          </a:p>
        </p:txBody>
      </p:sp>
      <p:sp>
        <p:nvSpPr>
          <p:cNvPr id="12" name="Rounded Rectangle 19">
            <a:extLst>
              <a:ext uri="{FF2B5EF4-FFF2-40B4-BE49-F238E27FC236}">
                <a16:creationId xmlns:a16="http://schemas.microsoft.com/office/drawing/2014/main" id="{6F6DCEB5-8346-4806-881A-AA59D5F451AF}"/>
              </a:ext>
            </a:extLst>
          </p:cNvPr>
          <p:cNvSpPr/>
          <p:nvPr/>
        </p:nvSpPr>
        <p:spPr>
          <a:xfrm>
            <a:off x="5272506" y="1562222"/>
            <a:ext cx="3369329" cy="769569"/>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rgbClr val="36333C"/>
                </a:solidFill>
                <a:latin typeface="Arial" panose="020B0604020202020204" pitchFamily="34" charset="0"/>
                <a:cs typeface="Arial" panose="020B0604020202020204" pitchFamily="34" charset="0"/>
              </a:rPr>
              <a:t>PURPOSE</a:t>
            </a:r>
            <a:endParaRPr lang="en-US" b="1" dirty="0">
              <a:solidFill>
                <a:srgbClr val="36333C"/>
              </a:solidFill>
              <a:latin typeface="Arial" panose="020B0604020202020204" pitchFamily="34" charset="0"/>
              <a:cs typeface="Arial" panose="020B0604020202020204" pitchFamily="34" charset="0"/>
            </a:endParaRPr>
          </a:p>
        </p:txBody>
      </p:sp>
      <p:sp>
        <p:nvSpPr>
          <p:cNvPr id="13" name="Right Arrow 11">
            <a:extLst>
              <a:ext uri="{FF2B5EF4-FFF2-40B4-BE49-F238E27FC236}">
                <a16:creationId xmlns:a16="http://schemas.microsoft.com/office/drawing/2014/main" id="{1DFB5169-D9CA-435B-A8FA-B485C270F032}"/>
              </a:ext>
            </a:extLst>
          </p:cNvPr>
          <p:cNvSpPr/>
          <p:nvPr/>
        </p:nvSpPr>
        <p:spPr>
          <a:xfrm>
            <a:off x="4648826" y="2846313"/>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14" name="Right Arrow 11">
            <a:extLst>
              <a:ext uri="{FF2B5EF4-FFF2-40B4-BE49-F238E27FC236}">
                <a16:creationId xmlns:a16="http://schemas.microsoft.com/office/drawing/2014/main" id="{1E829043-9F81-4AA3-AF04-4FC29F0E5898}"/>
              </a:ext>
            </a:extLst>
          </p:cNvPr>
          <p:cNvSpPr/>
          <p:nvPr/>
        </p:nvSpPr>
        <p:spPr>
          <a:xfrm>
            <a:off x="4648826" y="1833642"/>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5599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Useful Questions</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37</a:t>
            </a:fld>
            <a:endParaRPr lang="en-US" altLang="en-US"/>
          </a:p>
        </p:txBody>
      </p:sp>
      <p:sp>
        <p:nvSpPr>
          <p:cNvPr id="6" name="Right Arrow 11">
            <a:extLst>
              <a:ext uri="{FF2B5EF4-FFF2-40B4-BE49-F238E27FC236}">
                <a16:creationId xmlns:a16="http://schemas.microsoft.com/office/drawing/2014/main" id="{59F083CB-7B8D-458B-8DE6-FD69D09C7828}"/>
              </a:ext>
            </a:extLst>
          </p:cNvPr>
          <p:cNvSpPr/>
          <p:nvPr/>
        </p:nvSpPr>
        <p:spPr>
          <a:xfrm>
            <a:off x="4648826" y="3977979"/>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7" name="Rounded Rectangle 14">
            <a:extLst>
              <a:ext uri="{FF2B5EF4-FFF2-40B4-BE49-F238E27FC236}">
                <a16:creationId xmlns:a16="http://schemas.microsoft.com/office/drawing/2014/main" id="{667087CD-87BB-4396-ADC1-6099D5061301}"/>
              </a:ext>
            </a:extLst>
          </p:cNvPr>
          <p:cNvSpPr/>
          <p:nvPr/>
        </p:nvSpPr>
        <p:spPr>
          <a:xfrm>
            <a:off x="1202671" y="2605213"/>
            <a:ext cx="3369329" cy="838724"/>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chemeClr val="bg1"/>
                </a:solidFill>
                <a:latin typeface="Arial" panose="020B0604020202020204" pitchFamily="34" charset="0"/>
                <a:cs typeface="Arial" panose="020B0604020202020204" pitchFamily="34" charset="0"/>
              </a:rPr>
              <a:t>“It’s been reported that you said X,Y, or Z.”</a:t>
            </a:r>
            <a:endParaRPr lang="en-US" sz="1650" b="1" dirty="0">
              <a:latin typeface="Arial" panose="020B0604020202020204" pitchFamily="34" charset="0"/>
              <a:cs typeface="Arial" panose="020B0604020202020204" pitchFamily="34" charset="0"/>
            </a:endParaRPr>
          </a:p>
        </p:txBody>
      </p:sp>
      <p:sp>
        <p:nvSpPr>
          <p:cNvPr id="8" name="Rounded Rectangle 15">
            <a:extLst>
              <a:ext uri="{FF2B5EF4-FFF2-40B4-BE49-F238E27FC236}">
                <a16:creationId xmlns:a16="http://schemas.microsoft.com/office/drawing/2014/main" id="{F26689FC-A82A-4DFE-92A8-3BCF46E0E6ED}"/>
              </a:ext>
            </a:extLst>
          </p:cNvPr>
          <p:cNvSpPr/>
          <p:nvPr/>
        </p:nvSpPr>
        <p:spPr>
          <a:xfrm>
            <a:off x="1202671" y="3660812"/>
            <a:ext cx="3369329" cy="838724"/>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chemeClr val="bg1"/>
                </a:solidFill>
                <a:latin typeface="Arial" panose="020B0604020202020204" pitchFamily="34" charset="0"/>
                <a:cs typeface="Arial" panose="020B0604020202020204" pitchFamily="34" charset="0"/>
              </a:rPr>
              <a:t>“Why would someone make these allegations if they are not true?”</a:t>
            </a:r>
            <a:endParaRPr lang="en-US" sz="1650" b="1" dirty="0">
              <a:latin typeface="Arial" panose="020B0604020202020204" pitchFamily="34" charset="0"/>
              <a:cs typeface="Arial" panose="020B0604020202020204" pitchFamily="34" charset="0"/>
            </a:endParaRPr>
          </a:p>
        </p:txBody>
      </p:sp>
      <p:sp>
        <p:nvSpPr>
          <p:cNvPr id="9" name="Rounded Rectangle 16">
            <a:extLst>
              <a:ext uri="{FF2B5EF4-FFF2-40B4-BE49-F238E27FC236}">
                <a16:creationId xmlns:a16="http://schemas.microsoft.com/office/drawing/2014/main" id="{043FADB0-F37E-4832-8357-38941C2F517A}"/>
              </a:ext>
            </a:extLst>
          </p:cNvPr>
          <p:cNvSpPr/>
          <p:nvPr/>
        </p:nvSpPr>
        <p:spPr>
          <a:xfrm>
            <a:off x="1202671" y="1572427"/>
            <a:ext cx="3369329" cy="769569"/>
          </a:xfrm>
          <a:prstGeom prst="roundRect">
            <a:avLst/>
          </a:prstGeom>
          <a:solidFill>
            <a:srgbClr val="36333C"/>
          </a:solidFill>
          <a:ln>
            <a:solidFill>
              <a:srgbClr val="CEC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latin typeface="Arial" panose="020B0604020202020204" pitchFamily="34" charset="0"/>
                <a:cs typeface="Arial" panose="020B0604020202020204" pitchFamily="34" charset="0"/>
              </a:rPr>
              <a:t>QUESTION</a:t>
            </a:r>
            <a:endParaRPr lang="en-US" b="1" dirty="0">
              <a:latin typeface="Arial" panose="020B0604020202020204" pitchFamily="34" charset="0"/>
              <a:cs typeface="Arial" panose="020B0604020202020204" pitchFamily="34" charset="0"/>
            </a:endParaRPr>
          </a:p>
        </p:txBody>
      </p:sp>
      <p:sp>
        <p:nvSpPr>
          <p:cNvPr id="10" name="Rounded Rectangle 17">
            <a:extLst>
              <a:ext uri="{FF2B5EF4-FFF2-40B4-BE49-F238E27FC236}">
                <a16:creationId xmlns:a16="http://schemas.microsoft.com/office/drawing/2014/main" id="{0F262690-9BA0-489E-8C47-E9E0D1C6CF5F}"/>
              </a:ext>
            </a:extLst>
          </p:cNvPr>
          <p:cNvSpPr/>
          <p:nvPr/>
        </p:nvSpPr>
        <p:spPr>
          <a:xfrm>
            <a:off x="5272504" y="2605213"/>
            <a:ext cx="3369329" cy="838724"/>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rgbClr val="36333C"/>
                </a:solidFill>
                <a:latin typeface="Arial" panose="020B0604020202020204" pitchFamily="34" charset="0"/>
                <a:cs typeface="Arial" panose="020B0604020202020204" pitchFamily="34" charset="0"/>
              </a:rPr>
              <a:t>Responding to denial; corroboration</a:t>
            </a:r>
            <a:endParaRPr lang="en-US" sz="1650" b="1" dirty="0">
              <a:solidFill>
                <a:srgbClr val="36333C"/>
              </a:solidFill>
              <a:latin typeface="Arial" panose="020B0604020202020204" pitchFamily="34" charset="0"/>
              <a:cs typeface="Arial" panose="020B0604020202020204" pitchFamily="34" charset="0"/>
            </a:endParaRPr>
          </a:p>
        </p:txBody>
      </p:sp>
      <p:sp>
        <p:nvSpPr>
          <p:cNvPr id="11" name="Rounded Rectangle 18">
            <a:extLst>
              <a:ext uri="{FF2B5EF4-FFF2-40B4-BE49-F238E27FC236}">
                <a16:creationId xmlns:a16="http://schemas.microsoft.com/office/drawing/2014/main" id="{1C29E3FD-8AE1-4237-93C4-5AA15944F15E}"/>
              </a:ext>
            </a:extLst>
          </p:cNvPr>
          <p:cNvSpPr/>
          <p:nvPr/>
        </p:nvSpPr>
        <p:spPr>
          <a:xfrm>
            <a:off x="5272503" y="3660812"/>
            <a:ext cx="3369329" cy="838724"/>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ln/>
                <a:solidFill>
                  <a:srgbClr val="36333C"/>
                </a:solidFill>
                <a:latin typeface="Arial" panose="020B0604020202020204" pitchFamily="34" charset="0"/>
                <a:cs typeface="Arial" panose="020B0604020202020204" pitchFamily="34" charset="0"/>
              </a:rPr>
              <a:t>Uncover bias and potential credibility issues with witness</a:t>
            </a:r>
            <a:endParaRPr lang="en-US" sz="1650" b="1" dirty="0">
              <a:solidFill>
                <a:srgbClr val="36333C"/>
              </a:solidFill>
              <a:latin typeface="Arial" panose="020B0604020202020204" pitchFamily="34" charset="0"/>
              <a:cs typeface="Arial" panose="020B0604020202020204" pitchFamily="34" charset="0"/>
            </a:endParaRPr>
          </a:p>
        </p:txBody>
      </p:sp>
      <p:sp>
        <p:nvSpPr>
          <p:cNvPr id="12" name="Rounded Rectangle 19">
            <a:extLst>
              <a:ext uri="{FF2B5EF4-FFF2-40B4-BE49-F238E27FC236}">
                <a16:creationId xmlns:a16="http://schemas.microsoft.com/office/drawing/2014/main" id="{6F6DCEB5-8346-4806-881A-AA59D5F451AF}"/>
              </a:ext>
            </a:extLst>
          </p:cNvPr>
          <p:cNvSpPr/>
          <p:nvPr/>
        </p:nvSpPr>
        <p:spPr>
          <a:xfrm>
            <a:off x="5272506" y="1562222"/>
            <a:ext cx="3369329" cy="769569"/>
          </a:xfrm>
          <a:prstGeom prst="roundRect">
            <a:avLst/>
          </a:prstGeom>
          <a:solidFill>
            <a:srgbClr val="CECAC6"/>
          </a:solidFill>
          <a:ln>
            <a:solidFill>
              <a:srgbClr val="36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rgbClr val="36333C"/>
                </a:solidFill>
                <a:latin typeface="Arial" panose="020B0604020202020204" pitchFamily="34" charset="0"/>
                <a:cs typeface="Arial" panose="020B0604020202020204" pitchFamily="34" charset="0"/>
              </a:rPr>
              <a:t>PURPOSE</a:t>
            </a:r>
            <a:endParaRPr lang="en-US" b="1" dirty="0">
              <a:solidFill>
                <a:srgbClr val="36333C"/>
              </a:solidFill>
              <a:latin typeface="Arial" panose="020B0604020202020204" pitchFamily="34" charset="0"/>
              <a:cs typeface="Arial" panose="020B0604020202020204" pitchFamily="34" charset="0"/>
            </a:endParaRPr>
          </a:p>
        </p:txBody>
      </p:sp>
      <p:sp>
        <p:nvSpPr>
          <p:cNvPr id="13" name="Right Arrow 11">
            <a:extLst>
              <a:ext uri="{FF2B5EF4-FFF2-40B4-BE49-F238E27FC236}">
                <a16:creationId xmlns:a16="http://schemas.microsoft.com/office/drawing/2014/main" id="{1DFB5169-D9CA-435B-A8FA-B485C270F032}"/>
              </a:ext>
            </a:extLst>
          </p:cNvPr>
          <p:cNvSpPr/>
          <p:nvPr/>
        </p:nvSpPr>
        <p:spPr>
          <a:xfrm>
            <a:off x="4648826" y="2846313"/>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14" name="Right Arrow 11">
            <a:extLst>
              <a:ext uri="{FF2B5EF4-FFF2-40B4-BE49-F238E27FC236}">
                <a16:creationId xmlns:a16="http://schemas.microsoft.com/office/drawing/2014/main" id="{1E829043-9F81-4AA3-AF04-4FC29F0E5898}"/>
              </a:ext>
            </a:extLst>
          </p:cNvPr>
          <p:cNvSpPr/>
          <p:nvPr/>
        </p:nvSpPr>
        <p:spPr>
          <a:xfrm>
            <a:off x="4648826" y="1833642"/>
            <a:ext cx="551624" cy="356524"/>
          </a:xfrm>
          <a:prstGeom prst="rightArrow">
            <a:avLst>
              <a:gd name="adj1" fmla="val 66700"/>
              <a:gd name="adj2" fmla="val 50000"/>
            </a:avLst>
          </a:prstGeom>
          <a:solidFill>
            <a:schemeClr val="accent2"/>
          </a:solidFill>
          <a:ln w="12700">
            <a:solidFill>
              <a:schemeClr val="tx2"/>
            </a:solidFill>
          </a:ln>
          <a:effectLst/>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901426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B425AC-98A3-4202-81BD-5CD8EB8CED82}"/>
              </a:ext>
            </a:extLst>
          </p:cNvPr>
          <p:cNvSpPr>
            <a:spLocks noGrp="1"/>
          </p:cNvSpPr>
          <p:nvPr>
            <p:ph idx="1"/>
          </p:nvPr>
        </p:nvSpPr>
        <p:spPr>
          <a:xfrm>
            <a:off x="1096176" y="1356920"/>
            <a:ext cx="8006880" cy="3684188"/>
          </a:xfrm>
        </p:spPr>
        <p:txBody>
          <a:bodyPr/>
          <a:lstStyle/>
          <a:p>
            <a:r>
              <a:rPr lang="en-US" sz="2000" b="1" dirty="0"/>
              <a:t>Thank the Interviewee</a:t>
            </a:r>
          </a:p>
          <a:p>
            <a:pPr lvl="1">
              <a:spcBef>
                <a:spcPts val="25"/>
              </a:spcBef>
              <a:spcAft>
                <a:spcPts val="60"/>
              </a:spcAft>
            </a:pPr>
            <a:r>
              <a:rPr lang="en-US" sz="1730" dirty="0"/>
              <a:t>Thank you for your time in this serious and important process. </a:t>
            </a:r>
          </a:p>
          <a:p>
            <a:pPr lvl="1">
              <a:spcBef>
                <a:spcPts val="25"/>
              </a:spcBef>
              <a:spcAft>
                <a:spcPts val="200"/>
              </a:spcAft>
            </a:pPr>
            <a:r>
              <a:rPr lang="en-US" sz="1730" dirty="0"/>
              <a:t>Your participation helps support Component’s compliance in this area and ensures we address serious allegations promptly and fairly.</a:t>
            </a:r>
          </a:p>
          <a:p>
            <a:r>
              <a:rPr lang="en-US" sz="2000" b="1" dirty="0"/>
              <a:t>Keep Communication Open</a:t>
            </a:r>
          </a:p>
          <a:p>
            <a:pPr lvl="1">
              <a:spcBef>
                <a:spcPts val="0"/>
              </a:spcBef>
              <a:spcAft>
                <a:spcPts val="200"/>
              </a:spcAft>
            </a:pPr>
            <a:r>
              <a:rPr lang="en-US" sz="1730" dirty="0"/>
              <a:t>Please feel free to contact me if you recall any other details or information.</a:t>
            </a:r>
          </a:p>
          <a:p>
            <a:r>
              <a:rPr lang="en-US" sz="2000" b="1" dirty="0"/>
              <a:t>Preserve Evidence</a:t>
            </a:r>
          </a:p>
          <a:p>
            <a:pPr lvl="1">
              <a:spcBef>
                <a:spcPts val="0"/>
              </a:spcBef>
            </a:pPr>
            <a:r>
              <a:rPr lang="en-US" sz="1730" dirty="0"/>
              <a:t>Please remember you are not to destroy or alter documents or information.</a:t>
            </a:r>
          </a:p>
          <a:p>
            <a:r>
              <a:rPr lang="en-US" sz="2000" b="1" dirty="0"/>
              <a:t>Confidentiality and Retaliation Reminder</a:t>
            </a:r>
          </a:p>
          <a:p>
            <a:pPr lvl="1">
              <a:spcBef>
                <a:spcPts val="0"/>
              </a:spcBef>
              <a:spcAft>
                <a:spcPts val="20"/>
              </a:spcAft>
            </a:pPr>
            <a:r>
              <a:rPr lang="en-US" sz="1730" dirty="0"/>
              <a:t>You are also protected by Component’s non-retaliation policy. Do not hesitate to contact me if you have any concerns in that regard.</a:t>
            </a:r>
          </a:p>
          <a:p>
            <a:pPr lvl="1">
              <a:spcBef>
                <a:spcPts val="40"/>
              </a:spcBef>
            </a:pPr>
            <a:r>
              <a:rPr lang="en-US" sz="1730" dirty="0"/>
              <a:t>Reminder of Component confidentiality policy.</a:t>
            </a:r>
          </a:p>
          <a:p>
            <a:endParaRPr lang="en-US" sz="1730" dirty="0"/>
          </a:p>
        </p:txBody>
      </p:sp>
      <p:sp>
        <p:nvSpPr>
          <p:cNvPr id="3" name="Title 2">
            <a:extLst>
              <a:ext uri="{FF2B5EF4-FFF2-40B4-BE49-F238E27FC236}">
                <a16:creationId xmlns:a16="http://schemas.microsoft.com/office/drawing/2014/main" id="{671564D4-98D1-4A1A-A808-333E934FACE2}"/>
              </a:ext>
            </a:extLst>
          </p:cNvPr>
          <p:cNvSpPr>
            <a:spLocks noGrp="1"/>
          </p:cNvSpPr>
          <p:nvPr>
            <p:ph type="title"/>
          </p:nvPr>
        </p:nvSpPr>
        <p:spPr/>
        <p:txBody>
          <a:bodyPr/>
          <a:lstStyle/>
          <a:p>
            <a:r>
              <a:rPr lang="en-US" dirty="0"/>
              <a:t>Closing the Interview </a:t>
            </a:r>
          </a:p>
        </p:txBody>
      </p:sp>
      <p:sp>
        <p:nvSpPr>
          <p:cNvPr id="4" name="Slide Number Placeholder 3">
            <a:extLst>
              <a:ext uri="{FF2B5EF4-FFF2-40B4-BE49-F238E27FC236}">
                <a16:creationId xmlns:a16="http://schemas.microsoft.com/office/drawing/2014/main" id="{6F635758-2C4B-4C7A-8B7C-5C80066E5BC0}"/>
              </a:ext>
            </a:extLst>
          </p:cNvPr>
          <p:cNvSpPr>
            <a:spLocks noGrp="1"/>
          </p:cNvSpPr>
          <p:nvPr>
            <p:ph type="sldNum" sz="quarter" idx="10"/>
          </p:nvPr>
        </p:nvSpPr>
        <p:spPr/>
        <p:txBody>
          <a:bodyPr/>
          <a:lstStyle/>
          <a:p>
            <a:pPr>
              <a:defRPr/>
            </a:pPr>
            <a:fld id="{AE3D6155-E562-314F-801A-7FCA5FAB79F5}" type="slidenum">
              <a:rPr lang="en-US" altLang="en-US" smtClean="0"/>
              <a:pPr>
                <a:defRPr/>
              </a:pPr>
              <a:t>38</a:t>
            </a:fld>
            <a:endParaRPr lang="en-US" altLang="en-US"/>
          </a:p>
        </p:txBody>
      </p:sp>
    </p:spTree>
    <p:extLst>
      <p:ext uri="{BB962C8B-B14F-4D97-AF65-F5344CB8AC3E}">
        <p14:creationId xmlns:p14="http://schemas.microsoft.com/office/powerpoint/2010/main" val="1455363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085764" y="1323341"/>
            <a:ext cx="8025734" cy="3717767"/>
          </a:xfrm>
        </p:spPr>
        <p:txBody>
          <a:bodyPr/>
          <a:lstStyle/>
          <a:p>
            <a:pPr marL="166615" indent="-166615">
              <a:spcBef>
                <a:spcPts val="0"/>
              </a:spcBef>
              <a:spcAft>
                <a:spcPts val="50"/>
              </a:spcAft>
            </a:pPr>
            <a:r>
              <a:rPr lang="en-US" sz="1930" dirty="0"/>
              <a:t>Avoid confrontational or accusatory questions.</a:t>
            </a:r>
          </a:p>
          <a:p>
            <a:pPr marL="166615" indent="-166615">
              <a:spcAft>
                <a:spcPts val="50"/>
              </a:spcAft>
            </a:pPr>
            <a:r>
              <a:rPr lang="en-US" sz="1930" dirty="0"/>
              <a:t>Maintain objectivity: Do not admonish or reprimand even if troubling conduct is revealed. </a:t>
            </a:r>
          </a:p>
          <a:p>
            <a:pPr marL="166615" indent="-166615"/>
            <a:r>
              <a:rPr lang="en-US" sz="1930" dirty="0"/>
              <a:t>Don’t agree or disagree with what you’re hearing. </a:t>
            </a:r>
          </a:p>
          <a:p>
            <a:pPr marL="466638" lvl="1" indent="-166615">
              <a:spcBef>
                <a:spcPts val="200"/>
              </a:spcBef>
              <a:spcAft>
                <a:spcPts val="250"/>
              </a:spcAft>
            </a:pPr>
            <a:r>
              <a:rPr lang="en-US" sz="1730" dirty="0"/>
              <a:t>Instead, use a non-binding, non-committal clause such as “I understand.”</a:t>
            </a:r>
          </a:p>
          <a:p>
            <a:pPr marL="166615" indent="-166615"/>
            <a:r>
              <a:rPr lang="en-US" sz="1930" dirty="0"/>
              <a:t>Don’t lead witnesses. </a:t>
            </a:r>
          </a:p>
          <a:p>
            <a:pPr marL="466638" lvl="1" indent="-166615">
              <a:spcBef>
                <a:spcPts val="200"/>
              </a:spcBef>
              <a:spcAft>
                <a:spcPts val="250"/>
              </a:spcAft>
            </a:pPr>
            <a:r>
              <a:rPr lang="en-US" sz="1730" dirty="0"/>
              <a:t>E.g., “. . . And then you heard Bud say . . .”</a:t>
            </a:r>
          </a:p>
          <a:p>
            <a:pPr marL="166615" indent="-166615"/>
            <a:r>
              <a:rPr lang="en-US" sz="1930" dirty="0"/>
              <a:t>Repeat important questions with different wording.</a:t>
            </a:r>
          </a:p>
          <a:p>
            <a:pPr marL="466638" lvl="1" indent="-166615">
              <a:spcBef>
                <a:spcPts val="200"/>
              </a:spcBef>
              <a:spcAft>
                <a:spcPts val="250"/>
              </a:spcAft>
            </a:pPr>
            <a:r>
              <a:rPr lang="en-US" sz="1730" dirty="0"/>
              <a:t>Tests witness credibility: Does the witness provide the same answer?</a:t>
            </a:r>
          </a:p>
          <a:p>
            <a:pPr marL="166615" indent="-166615"/>
            <a:r>
              <a:rPr lang="en-US" sz="1930" dirty="0"/>
              <a:t>Use silence after a question as a technique to encourage reticent witnesses to start talking; People often feel a need to "fill" silence.</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Interviewing Best Practices</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39</a:t>
            </a:fld>
            <a:endParaRPr lang="en-US" altLang="en-US" dirty="0"/>
          </a:p>
        </p:txBody>
      </p:sp>
    </p:spTree>
    <p:extLst>
      <p:ext uri="{BB962C8B-B14F-4D97-AF65-F5344CB8AC3E}">
        <p14:creationId xmlns:p14="http://schemas.microsoft.com/office/powerpoint/2010/main" val="117875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pic>
        <p:nvPicPr>
          <p:cNvPr id="3" name="Picture 2">
            <a:extLst>
              <a:ext uri="{FF2B5EF4-FFF2-40B4-BE49-F238E27FC236}">
                <a16:creationId xmlns:a16="http://schemas.microsoft.com/office/drawing/2014/main" id="{B82EC05E-71B2-43CF-B230-B4FEF145D165}"/>
              </a:ext>
            </a:extLst>
          </p:cNvPr>
          <p:cNvPicPr>
            <a:picLocks noChangeAspect="1"/>
          </p:cNvPicPr>
          <p:nvPr/>
        </p:nvPicPr>
        <p:blipFill>
          <a:blip r:embed="rId2"/>
          <a:stretch>
            <a:fillRect/>
          </a:stretch>
        </p:blipFill>
        <p:spPr>
          <a:xfrm>
            <a:off x="7008707" y="2156416"/>
            <a:ext cx="1944793" cy="2243522"/>
          </a:xfrm>
          <a:prstGeom prst="rect">
            <a:avLst/>
          </a:prstGeom>
        </p:spPr>
      </p:pic>
      <p:sp>
        <p:nvSpPr>
          <p:cNvPr id="6" name="Content Placeholder 1">
            <a:extLst>
              <a:ext uri="{FF2B5EF4-FFF2-40B4-BE49-F238E27FC236}">
                <a16:creationId xmlns:a16="http://schemas.microsoft.com/office/drawing/2014/main" id="{94D6B0E1-7542-4A37-A271-5949B67102FB}"/>
              </a:ext>
            </a:extLst>
          </p:cNvPr>
          <p:cNvSpPr txBox="1">
            <a:spLocks/>
          </p:cNvSpPr>
          <p:nvPr/>
        </p:nvSpPr>
        <p:spPr bwMode="auto">
          <a:xfrm>
            <a:off x="1118266" y="1825435"/>
            <a:ext cx="6215788" cy="27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4" rtl="0" eaLnBrk="0" fontAlgn="base" hangingPunct="0">
              <a:spcBef>
                <a:spcPct val="20000"/>
              </a:spcBef>
              <a:spcAft>
                <a:spcPct val="0"/>
              </a:spcAft>
              <a:buFont typeface="Arial" panose="020B0604020202020204" pitchFamily="34" charset="0"/>
              <a:buChar char="•"/>
              <a:defRPr sz="1875" b="0" i="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725" b="0" i="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500" b="0" i="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350" b="0" i="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200" b="0" i="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en-US" sz="2000" dirty="0">
                <a:latin typeface="Arial" panose="020B0604020202020204" pitchFamily="34" charset="0"/>
                <a:cs typeface="Arial" panose="020B0604020202020204" pitchFamily="34" charset="0"/>
              </a:rPr>
              <a:t>Drafting the Report </a:t>
            </a:r>
          </a:p>
          <a:p>
            <a:pPr>
              <a:defRPr/>
            </a:pPr>
            <a:r>
              <a:rPr lang="en-US" sz="2000" dirty="0">
                <a:latin typeface="Arial" panose="020B0604020202020204" pitchFamily="34" charset="0"/>
                <a:cs typeface="Arial" panose="020B0604020202020204" pitchFamily="34" charset="0"/>
              </a:rPr>
              <a:t>Testifying at the Live Hearing: Investigator as a Witness</a:t>
            </a:r>
          </a:p>
          <a:p>
            <a:pPr>
              <a:defRPr/>
            </a:pPr>
            <a:r>
              <a:rPr lang="en-US" sz="2000" dirty="0">
                <a:latin typeface="Arial" panose="020B0604020202020204" pitchFamily="34" charset="0"/>
                <a:cs typeface="Arial" panose="020B0604020202020204" pitchFamily="34" charset="0"/>
              </a:rPr>
              <a:t>Ensuring Equitable Treatment of the Parties</a:t>
            </a:r>
          </a:p>
          <a:p>
            <a:pPr>
              <a:defRPr/>
            </a:pPr>
            <a:r>
              <a:rPr lang="en-US" sz="2000" dirty="0">
                <a:latin typeface="Arial" panose="020B0604020202020204" pitchFamily="34" charset="0"/>
                <a:cs typeface="Arial" panose="020B0604020202020204" pitchFamily="34" charset="0"/>
              </a:rPr>
              <a:t>Trauma-Informed Investigations</a:t>
            </a:r>
          </a:p>
          <a:p>
            <a:pPr>
              <a:defRPr/>
            </a:pPr>
            <a:r>
              <a:rPr lang="en-US" sz="2000" dirty="0">
                <a:latin typeface="Arial" panose="020B0604020202020204" pitchFamily="34" charset="0"/>
                <a:cs typeface="Arial" panose="020B0604020202020204" pitchFamily="34" charset="0"/>
              </a:rPr>
              <a:t>Dealing with Consent, Coercion, and Incapacitation</a:t>
            </a:r>
          </a:p>
          <a:p>
            <a:pPr marL="342882" lvl="1" indent="0">
              <a:buFont typeface="Arial" panose="020B0604020202020204" pitchFamily="34" charset="0"/>
              <a:buNone/>
            </a:pPr>
            <a:endParaRPr lang="en-US" dirty="0"/>
          </a:p>
          <a:p>
            <a:endParaRPr lang="en-US" dirty="0"/>
          </a:p>
        </p:txBody>
      </p:sp>
      <p:sp>
        <p:nvSpPr>
          <p:cNvPr id="4" name="Slide Number Placeholder 3">
            <a:extLst>
              <a:ext uri="{FF2B5EF4-FFF2-40B4-BE49-F238E27FC236}">
                <a16:creationId xmlns:a16="http://schemas.microsoft.com/office/drawing/2014/main" id="{6A55D86A-53EE-4481-BD7B-400478796CEE}"/>
              </a:ext>
            </a:extLst>
          </p:cNvPr>
          <p:cNvSpPr>
            <a:spLocks noGrp="1"/>
          </p:cNvSpPr>
          <p:nvPr>
            <p:ph type="sldNum" sz="quarter" idx="10"/>
          </p:nvPr>
        </p:nvSpPr>
        <p:spPr/>
        <p:txBody>
          <a:bodyPr/>
          <a:lstStyle/>
          <a:p>
            <a:pPr>
              <a:defRPr/>
            </a:pPr>
            <a:fld id="{AE3D6155-E562-314F-801A-7FCA5FAB79F5}" type="slidenum">
              <a:rPr lang="en-US" altLang="en-US" smtClean="0"/>
              <a:pPr>
                <a:defRPr/>
              </a:pPr>
              <a:t>4</a:t>
            </a:fld>
            <a:endParaRPr lang="en-US" altLang="en-US"/>
          </a:p>
        </p:txBody>
      </p:sp>
    </p:spTree>
    <p:extLst>
      <p:ext uri="{BB962C8B-B14F-4D97-AF65-F5344CB8AC3E}">
        <p14:creationId xmlns:p14="http://schemas.microsoft.com/office/powerpoint/2010/main" val="620348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0ADB760-3937-429A-805A-77F7BDAF2AB4}"/>
              </a:ext>
            </a:extLst>
          </p:cNvPr>
          <p:cNvPicPr>
            <a:picLocks noGrp="1" noChangeAspect="1"/>
          </p:cNvPicPr>
          <p:nvPr>
            <p:ph idx="1"/>
          </p:nvPr>
        </p:nvPicPr>
        <p:blipFill>
          <a:blip r:embed="rId2"/>
          <a:stretch>
            <a:fillRect/>
          </a:stretch>
        </p:blipFill>
        <p:spPr>
          <a:xfrm>
            <a:off x="2002032" y="1466850"/>
            <a:ext cx="6198799" cy="3482975"/>
          </a:xfrm>
          <a:prstGeom prst="rect">
            <a:avLst/>
          </a:prstGeom>
        </p:spPr>
      </p:pic>
      <p:sp>
        <p:nvSpPr>
          <p:cNvPr id="3" name="Title 2">
            <a:extLst>
              <a:ext uri="{FF2B5EF4-FFF2-40B4-BE49-F238E27FC236}">
                <a16:creationId xmlns:a16="http://schemas.microsoft.com/office/drawing/2014/main" id="{17BA335F-BD6F-4B2C-AE7F-196C02B61ECA}"/>
              </a:ext>
            </a:extLst>
          </p:cNvPr>
          <p:cNvSpPr>
            <a:spLocks noGrp="1"/>
          </p:cNvSpPr>
          <p:nvPr>
            <p:ph type="title"/>
          </p:nvPr>
        </p:nvSpPr>
        <p:spPr/>
        <p:txBody>
          <a:bodyPr/>
          <a:lstStyle/>
          <a:p>
            <a:r>
              <a:rPr lang="en-US" dirty="0"/>
              <a:t>Interview Minefields, Curveballs, and Delicate Situations</a:t>
            </a:r>
          </a:p>
        </p:txBody>
      </p:sp>
      <p:sp>
        <p:nvSpPr>
          <p:cNvPr id="4" name="Slide Number Placeholder 3">
            <a:extLst>
              <a:ext uri="{FF2B5EF4-FFF2-40B4-BE49-F238E27FC236}">
                <a16:creationId xmlns:a16="http://schemas.microsoft.com/office/drawing/2014/main" id="{BBE6B288-F601-4A5D-8291-5D28C2BC1DEF}"/>
              </a:ext>
            </a:extLst>
          </p:cNvPr>
          <p:cNvSpPr>
            <a:spLocks noGrp="1"/>
          </p:cNvSpPr>
          <p:nvPr>
            <p:ph type="sldNum" sz="quarter" idx="10"/>
          </p:nvPr>
        </p:nvSpPr>
        <p:spPr/>
        <p:txBody>
          <a:bodyPr/>
          <a:lstStyle/>
          <a:p>
            <a:pPr>
              <a:defRPr/>
            </a:pPr>
            <a:fld id="{AE3D6155-E562-314F-801A-7FCA5FAB79F5}" type="slidenum">
              <a:rPr lang="en-US" altLang="en-US" smtClean="0"/>
              <a:pPr>
                <a:defRPr/>
              </a:pPr>
              <a:t>40</a:t>
            </a:fld>
            <a:endParaRPr lang="en-US" altLang="en-US"/>
          </a:p>
        </p:txBody>
      </p:sp>
    </p:spTree>
    <p:extLst>
      <p:ext uri="{BB962C8B-B14F-4D97-AF65-F5344CB8AC3E}">
        <p14:creationId xmlns:p14="http://schemas.microsoft.com/office/powerpoint/2010/main" val="1161081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089549" y="1378967"/>
            <a:ext cx="7969610" cy="3483339"/>
          </a:xfrm>
        </p:spPr>
        <p:txBody>
          <a:bodyPr/>
          <a:lstStyle/>
          <a:p>
            <a:pPr>
              <a:spcAft>
                <a:spcPts val="600"/>
              </a:spcAft>
            </a:pPr>
            <a:r>
              <a:rPr lang="en-US" sz="2000" dirty="0"/>
              <a:t>Stay levelheaded and rework your strategy. </a:t>
            </a:r>
          </a:p>
          <a:p>
            <a:r>
              <a:rPr lang="en-US" sz="2000" dirty="0"/>
              <a:t>When an Interviewee does not answer a question, ask more:</a:t>
            </a:r>
          </a:p>
          <a:p>
            <a:pPr lvl="1">
              <a:spcBef>
                <a:spcPts val="350"/>
              </a:spcBef>
            </a:pPr>
            <a:r>
              <a:rPr lang="en-US" sz="1880" dirty="0"/>
              <a:t>Would you like me to phrase the question another way?</a:t>
            </a:r>
          </a:p>
          <a:p>
            <a:pPr lvl="1">
              <a:spcBef>
                <a:spcPts val="350"/>
              </a:spcBef>
            </a:pPr>
            <a:r>
              <a:rPr lang="en-US" sz="1880" dirty="0"/>
              <a:t>What do you think I am asking you?</a:t>
            </a:r>
          </a:p>
          <a:p>
            <a:pPr lvl="1">
              <a:spcBef>
                <a:spcPts val="350"/>
              </a:spcBef>
            </a:pPr>
            <a:r>
              <a:rPr lang="en-US" sz="1880" dirty="0"/>
              <a:t>Will you tell me why you do not wish to answer?</a:t>
            </a:r>
          </a:p>
          <a:p>
            <a:pPr lvl="1">
              <a:spcBef>
                <a:spcPts val="350"/>
              </a:spcBef>
              <a:spcAft>
                <a:spcPts val="600"/>
              </a:spcAft>
            </a:pPr>
            <a:r>
              <a:rPr lang="en-US" sz="1880" dirty="0"/>
              <a:t>Do you need a moment to gather your thoughts?</a:t>
            </a:r>
          </a:p>
          <a:p>
            <a:pPr>
              <a:spcAft>
                <a:spcPts val="600"/>
              </a:spcAft>
            </a:pPr>
            <a:r>
              <a:rPr lang="en-US" sz="2000" dirty="0"/>
              <a:t>Remember effects of trauma can impact the interview or the interviewee may be embarrassed</a:t>
            </a:r>
            <a:r>
              <a:rPr lang="en-US" dirty="0"/>
              <a:t>. </a:t>
            </a:r>
            <a:endParaRPr lang="en-US" sz="1000" dirty="0"/>
          </a:p>
          <a:p>
            <a:r>
              <a:rPr lang="en-US" sz="2000" dirty="0"/>
              <a:t>Remind disruptive Advisors of their role in the proceedings. End the interview if disruptions persist</a:t>
            </a:r>
            <a:r>
              <a:rPr lang="en-US" dirty="0"/>
              <a:t>.</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normAutofit/>
          </a:bodyPr>
          <a:lstStyle/>
          <a:p>
            <a:r>
              <a:rPr lang="en-US" dirty="0"/>
              <a:t>Personal Topics, Emotional Interviews, Hostility</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41</a:t>
            </a:fld>
            <a:endParaRPr lang="en-US" altLang="en-US"/>
          </a:p>
        </p:txBody>
      </p:sp>
    </p:spTree>
    <p:extLst>
      <p:ext uri="{BB962C8B-B14F-4D97-AF65-F5344CB8AC3E}">
        <p14:creationId xmlns:p14="http://schemas.microsoft.com/office/powerpoint/2010/main" val="987340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a:xfrm>
            <a:off x="1155535" y="1409847"/>
            <a:ext cx="7884769" cy="3483339"/>
          </a:xfrm>
        </p:spPr>
        <p:txBody>
          <a:bodyPr/>
          <a:lstStyle/>
          <a:p>
            <a:pPr marL="0" indent="0">
              <a:buNone/>
              <a:defRPr/>
            </a:pPr>
            <a:r>
              <a:rPr lang="en-US" altLang="en-US" sz="2000" i="1" dirty="0"/>
              <a:t>Garrity v. New Jersey </a:t>
            </a:r>
            <a:r>
              <a:rPr lang="en-US" altLang="en-US" sz="2000" dirty="0"/>
              <a:t>and its progeny outline boundaries for public employers when conducting employee witness interviews in internal investigations that raise potential criminal liability. </a:t>
            </a:r>
          </a:p>
          <a:p>
            <a:pPr marL="0" indent="0">
              <a:buNone/>
              <a:defRPr/>
            </a:pPr>
            <a:endParaRPr lang="en-US" altLang="en-US" sz="1050" dirty="0"/>
          </a:p>
          <a:p>
            <a:pPr>
              <a:defRPr/>
            </a:pPr>
            <a:r>
              <a:rPr lang="en-US" altLang="en-US" sz="1880" dirty="0"/>
              <a:t>Garrity rights protect public employees from compelled self-incrimination during investigatory interviews conducted by their employers.</a:t>
            </a:r>
          </a:p>
          <a:p>
            <a:pPr lvl="1">
              <a:defRPr/>
            </a:pPr>
            <a:r>
              <a:rPr lang="en-US" altLang="en-US" sz="1730" dirty="0"/>
              <a:t>“The protection of the individual under the Fourteenth Amendment against coerced statements prohibits use in subsequent criminal proceedings of statements obtained under threat of removal from office, and that it extends to all, whether they are policemen or other members of our body politic.”</a:t>
            </a:r>
          </a:p>
          <a:p>
            <a:endParaRPr lang="en-US" dirty="0"/>
          </a:p>
          <a:p>
            <a:pPr marL="0" indent="0">
              <a:buNone/>
            </a:pPr>
            <a:br>
              <a:rPr lang="en-US" dirty="0"/>
            </a:br>
            <a:endParaRPr lang="en-US" dirty="0"/>
          </a:p>
        </p:txBody>
      </p:sp>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Employee Interviews: Garrity Warnings</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42</a:t>
            </a:fld>
            <a:endParaRPr lang="en-US" altLang="en-US"/>
          </a:p>
        </p:txBody>
      </p:sp>
    </p:spTree>
    <p:extLst>
      <p:ext uri="{BB962C8B-B14F-4D97-AF65-F5344CB8AC3E}">
        <p14:creationId xmlns:p14="http://schemas.microsoft.com/office/powerpoint/2010/main" val="261948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a:xfrm>
            <a:off x="1090532" y="1332180"/>
            <a:ext cx="7950758" cy="3483339"/>
          </a:xfrm>
        </p:spPr>
        <p:txBody>
          <a:bodyPr/>
          <a:lstStyle/>
          <a:p>
            <a:pPr marL="0" lvl="0" indent="0" defTabSz="457200">
              <a:buNone/>
              <a:defRPr/>
            </a:pPr>
            <a:r>
              <a:rPr lang="en-US" altLang="en-US" sz="2000" dirty="0">
                <a:solidFill>
                  <a:schemeClr val="tx1"/>
                </a:solidFill>
              </a:rPr>
              <a:t>Practically, </a:t>
            </a:r>
            <a:r>
              <a:rPr lang="en-US" altLang="en-US" sz="2000" i="1" dirty="0">
                <a:solidFill>
                  <a:schemeClr val="tx1"/>
                </a:solidFill>
              </a:rPr>
              <a:t>Garrity</a:t>
            </a:r>
            <a:r>
              <a:rPr lang="en-US" altLang="en-US" sz="2000" dirty="0">
                <a:solidFill>
                  <a:schemeClr val="tx1"/>
                </a:solidFill>
              </a:rPr>
              <a:t> prohibits public employers from </a:t>
            </a:r>
            <a:r>
              <a:rPr lang="en-US" altLang="en-US" sz="2000" i="1" dirty="0">
                <a:solidFill>
                  <a:schemeClr val="tx1"/>
                </a:solidFill>
              </a:rPr>
              <a:t>both:</a:t>
            </a:r>
          </a:p>
          <a:p>
            <a:pPr marL="231775" lvl="1" indent="0" defTabSz="457200">
              <a:buNone/>
              <a:defRPr/>
            </a:pPr>
            <a:r>
              <a:rPr lang="en-US" altLang="en-US" sz="1800" dirty="0">
                <a:solidFill>
                  <a:schemeClr val="tx1"/>
                </a:solidFill>
              </a:rPr>
              <a:t>(1) Compelled cooperation with internal investigations by threat of job loss; </a:t>
            </a:r>
            <a:r>
              <a:rPr lang="en-US" altLang="en-US" sz="1800" i="1" dirty="0">
                <a:solidFill>
                  <a:schemeClr val="tx1"/>
                </a:solidFill>
              </a:rPr>
              <a:t>and</a:t>
            </a:r>
          </a:p>
          <a:p>
            <a:pPr marL="231775" lvl="1" indent="0" defTabSz="457200">
              <a:spcAft>
                <a:spcPts val="600"/>
              </a:spcAft>
              <a:buNone/>
              <a:defRPr/>
            </a:pPr>
            <a:r>
              <a:rPr lang="en-US" altLang="en-US" sz="1800" dirty="0">
                <a:solidFill>
                  <a:schemeClr val="tx1"/>
                </a:solidFill>
              </a:rPr>
              <a:t>(2) Requiring employees waive Fifth Amendment rights against self-incrimination by allowing use of interview information in criminal proceedings</a:t>
            </a:r>
            <a:r>
              <a:rPr lang="en-US" altLang="en-US" sz="1600" dirty="0">
                <a:solidFill>
                  <a:schemeClr val="tx1"/>
                </a:solidFill>
              </a:rPr>
              <a:t>.</a:t>
            </a:r>
            <a:endParaRPr lang="en-US" altLang="en-US" sz="1000" dirty="0">
              <a:solidFill>
                <a:schemeClr val="tx1"/>
              </a:solidFill>
            </a:endParaRPr>
          </a:p>
          <a:p>
            <a:pPr marL="0" lvl="0" indent="0" defTabSz="457200">
              <a:spcBef>
                <a:spcPts val="0"/>
              </a:spcBef>
              <a:buNone/>
              <a:defRPr/>
            </a:pPr>
            <a:r>
              <a:rPr lang="en-US" altLang="en-US" sz="2000" dirty="0">
                <a:solidFill>
                  <a:schemeClr val="tx1"/>
                </a:solidFill>
              </a:rPr>
              <a:t>Two options. Employers can either:</a:t>
            </a:r>
          </a:p>
          <a:p>
            <a:pPr marL="287338" lvl="0" indent="-287338" defTabSz="457200">
              <a:defRPr/>
            </a:pPr>
            <a:r>
              <a:rPr lang="en-US" altLang="en-US" sz="1750" dirty="0">
                <a:solidFill>
                  <a:schemeClr val="tx1"/>
                </a:solidFill>
              </a:rPr>
              <a:t>Compel cooperation by providing immunity from use of testimony in criminal proceedings, but terminate employees still refusing to answer questions; </a:t>
            </a:r>
            <a:r>
              <a:rPr lang="en-US" altLang="en-US" sz="1750" i="1" dirty="0">
                <a:solidFill>
                  <a:schemeClr val="tx1"/>
                </a:solidFill>
              </a:rPr>
              <a:t>or </a:t>
            </a:r>
          </a:p>
          <a:p>
            <a:pPr marL="287338" lvl="0" indent="-287338" defTabSz="457200">
              <a:defRPr/>
            </a:pPr>
            <a:r>
              <a:rPr lang="en-US" altLang="en-US" sz="1750" dirty="0">
                <a:solidFill>
                  <a:schemeClr val="tx1"/>
                </a:solidFill>
              </a:rPr>
              <a:t>Make it clear that participation in the questioning is voluntary and the employee will not be disciplined for failing to answer questions, but any answers may be used in criminal proceedings.</a:t>
            </a:r>
          </a:p>
          <a:p>
            <a:endParaRPr lang="en-US" dirty="0">
              <a:solidFill>
                <a:schemeClr val="tx1"/>
              </a:solidFill>
            </a:endParaRPr>
          </a:p>
          <a:p>
            <a:pPr marL="0" indent="0">
              <a:buNone/>
            </a:pPr>
            <a:br>
              <a:rPr lang="en-US" dirty="0">
                <a:solidFill>
                  <a:schemeClr val="tx1"/>
                </a:solidFill>
              </a:rPr>
            </a:br>
            <a:endParaRPr lang="en-US" dirty="0">
              <a:solidFill>
                <a:schemeClr val="tx1"/>
              </a:solidFill>
            </a:endParaRPr>
          </a:p>
        </p:txBody>
      </p:sp>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Garrity Warnings</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43</a:t>
            </a:fld>
            <a:endParaRPr lang="en-US" altLang="en-US"/>
          </a:p>
        </p:txBody>
      </p:sp>
    </p:spTree>
    <p:extLst>
      <p:ext uri="{BB962C8B-B14F-4D97-AF65-F5344CB8AC3E}">
        <p14:creationId xmlns:p14="http://schemas.microsoft.com/office/powerpoint/2010/main" val="3949138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a:xfrm>
            <a:off x="1095738" y="1310142"/>
            <a:ext cx="7857762" cy="3616700"/>
          </a:xfrm>
        </p:spPr>
        <p:txBody>
          <a:bodyPr/>
          <a:lstStyle/>
          <a:p>
            <a:pPr>
              <a:defRPr/>
            </a:pPr>
            <a:r>
              <a:rPr lang="en-US" altLang="en-US" sz="1880" dirty="0"/>
              <a:t>Employers cannot draw adverse inferences with respect to underlying conduct to justify termination merely based on the failure to testify alone. </a:t>
            </a:r>
          </a:p>
          <a:p>
            <a:pPr lvl="1">
              <a:spcBef>
                <a:spcPts val="200"/>
              </a:spcBef>
              <a:spcAft>
                <a:spcPts val="400"/>
              </a:spcAft>
              <a:defRPr/>
            </a:pPr>
            <a:r>
              <a:rPr lang="en-US" altLang="en-US" sz="1730" dirty="0"/>
              <a:t>However, employers may draw adverse inferences where probative evidence of guilt is not otherwise addressed by the employee.</a:t>
            </a:r>
          </a:p>
          <a:p>
            <a:pPr>
              <a:spcBef>
                <a:spcPts val="200"/>
              </a:spcBef>
              <a:spcAft>
                <a:spcPts val="600"/>
              </a:spcAft>
              <a:defRPr/>
            </a:pPr>
            <a:r>
              <a:rPr lang="en-US" altLang="en-US" sz="1880" dirty="0"/>
              <a:t>Precedent supports suits against state actors who inflict constitutional injury by violating employees’ </a:t>
            </a:r>
            <a:r>
              <a:rPr lang="en-US" altLang="en-US" sz="1880" i="1" dirty="0"/>
              <a:t>Garrity</a:t>
            </a:r>
            <a:r>
              <a:rPr lang="en-US" altLang="en-US" sz="1880" dirty="0"/>
              <a:t> rights in internal investigations thus resulting in improper use of statements in criminal proceedings.</a:t>
            </a:r>
          </a:p>
          <a:p>
            <a:pPr>
              <a:spcBef>
                <a:spcPts val="200"/>
              </a:spcBef>
              <a:defRPr/>
            </a:pPr>
            <a:r>
              <a:rPr lang="en-US" altLang="en-US" sz="1880" dirty="0"/>
              <a:t>Law enforcement requests for documents and witness statements created during internal investigations may raise </a:t>
            </a:r>
            <a:r>
              <a:rPr lang="en-US" altLang="en-US" sz="1880" i="1" dirty="0"/>
              <a:t>Garrity</a:t>
            </a:r>
            <a:r>
              <a:rPr lang="en-US" altLang="en-US" sz="1880" dirty="0"/>
              <a:t> concerns.</a:t>
            </a:r>
          </a:p>
          <a:p>
            <a:pPr lvl="1">
              <a:spcBef>
                <a:spcPts val="200"/>
              </a:spcBef>
              <a:defRPr/>
            </a:pPr>
            <a:r>
              <a:rPr lang="en-US" altLang="en-US" sz="1730" dirty="0"/>
              <a:t>Be cautious about sharing interview notes with criminal authorities. Consult with attorneys.</a:t>
            </a:r>
          </a:p>
          <a:p>
            <a:endParaRPr lang="en-US" dirty="0"/>
          </a:p>
          <a:p>
            <a:pPr marL="0" indent="0">
              <a:buNone/>
            </a:pPr>
            <a:br>
              <a:rPr lang="en-US" dirty="0"/>
            </a:br>
            <a:endParaRPr lang="en-US" dirty="0"/>
          </a:p>
        </p:txBody>
      </p:sp>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Garrity Warnings</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44</a:t>
            </a:fld>
            <a:endParaRPr lang="en-US" altLang="en-US"/>
          </a:p>
        </p:txBody>
      </p:sp>
    </p:spTree>
    <p:extLst>
      <p:ext uri="{BB962C8B-B14F-4D97-AF65-F5344CB8AC3E}">
        <p14:creationId xmlns:p14="http://schemas.microsoft.com/office/powerpoint/2010/main" val="866296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46108" y="1447555"/>
            <a:ext cx="7807391" cy="3483339"/>
          </a:xfrm>
        </p:spPr>
        <p:txBody>
          <a:bodyPr/>
          <a:lstStyle/>
          <a:p>
            <a:r>
              <a:rPr lang="en-US" sz="2000" dirty="0"/>
              <a:t>Components must provide Parties and their Advisors an equal opportunity to inspect and review all obtained evidence </a:t>
            </a:r>
            <a:r>
              <a:rPr lang="en-US" sz="2000" u="sng" dirty="0"/>
              <a:t>directly relating</a:t>
            </a:r>
            <a:r>
              <a:rPr lang="en-US" sz="2000" dirty="0"/>
              <a:t> to the allegations once fact gathering concludes.</a:t>
            </a:r>
          </a:p>
          <a:p>
            <a:pPr lvl="1"/>
            <a:r>
              <a:rPr lang="en-US" sz="1800" dirty="0"/>
              <a:t>“Directly relating” includes more than just relevant evidence. </a:t>
            </a:r>
          </a:p>
          <a:p>
            <a:pPr lvl="1"/>
            <a:endParaRPr lang="en-US" sz="1100" dirty="0"/>
          </a:p>
          <a:p>
            <a:r>
              <a:rPr lang="en-US" sz="2000" dirty="0"/>
              <a:t>Parties have a right to respond to evidence in a meaningful way, so summaries must provide enough information to facilitate response.</a:t>
            </a:r>
          </a:p>
          <a:p>
            <a:endParaRPr lang="en-US" sz="1100" dirty="0"/>
          </a:p>
          <a:p>
            <a:r>
              <a:rPr lang="en-US" sz="2000" dirty="0"/>
              <a:t>Use your Chronology to build the summary. </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Summarizing Evidence</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45</a:t>
            </a:fld>
            <a:endParaRPr lang="en-US" altLang="en-US"/>
          </a:p>
        </p:txBody>
      </p:sp>
    </p:spTree>
    <p:extLst>
      <p:ext uri="{BB962C8B-B14F-4D97-AF65-F5344CB8AC3E}">
        <p14:creationId xmlns:p14="http://schemas.microsoft.com/office/powerpoint/2010/main" val="1105000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6F531A0-B13D-4C29-8151-AAAEB6261ED3}"/>
              </a:ext>
            </a:extLst>
          </p:cNvPr>
          <p:cNvSpPr>
            <a:spLocks noGrp="1"/>
          </p:cNvSpPr>
          <p:nvPr>
            <p:ph type="title"/>
          </p:nvPr>
        </p:nvSpPr>
        <p:spPr>
          <a:xfrm>
            <a:off x="1155974" y="482318"/>
            <a:ext cx="7530826" cy="607000"/>
          </a:xfrm>
        </p:spPr>
        <p:txBody>
          <a:bodyPr/>
          <a:lstStyle/>
          <a:p>
            <a:r>
              <a:rPr lang="en-US" dirty="0"/>
              <a:t>The Investigative Report</a:t>
            </a:r>
          </a:p>
        </p:txBody>
      </p:sp>
      <p:sp>
        <p:nvSpPr>
          <p:cNvPr id="20" name="Content Placeholder 2">
            <a:extLst>
              <a:ext uri="{FF2B5EF4-FFF2-40B4-BE49-F238E27FC236}">
                <a16:creationId xmlns:a16="http://schemas.microsoft.com/office/drawing/2014/main" id="{783435D7-0A01-4BE5-BCC8-49A18A72B362}"/>
              </a:ext>
            </a:extLst>
          </p:cNvPr>
          <p:cNvSpPr>
            <a:spLocks noGrp="1"/>
          </p:cNvSpPr>
          <p:nvPr>
            <p:ph sz="half" idx="1"/>
          </p:nvPr>
        </p:nvSpPr>
        <p:spPr>
          <a:xfrm>
            <a:off x="1122679" y="1429261"/>
            <a:ext cx="4995317" cy="3529260"/>
          </a:xfrm>
        </p:spPr>
        <p:txBody>
          <a:bodyPr/>
          <a:lstStyle/>
          <a:p>
            <a:pPr marL="0" lvl="0" indent="0">
              <a:buNone/>
            </a:pPr>
            <a:r>
              <a:rPr lang="en-US" sz="2000" dirty="0"/>
              <a:t>Purpose:</a:t>
            </a:r>
          </a:p>
          <a:p>
            <a:pPr lvl="0">
              <a:spcAft>
                <a:spcPts val="600"/>
              </a:spcAft>
            </a:pPr>
            <a:r>
              <a:rPr lang="en-US" sz="1730" dirty="0"/>
              <a:t>Record of investigation steps and evidence collected. </a:t>
            </a:r>
          </a:p>
          <a:p>
            <a:pPr lvl="0">
              <a:spcAft>
                <a:spcPts val="600"/>
              </a:spcAft>
            </a:pPr>
            <a:r>
              <a:rPr lang="en-US" sz="1730" dirty="0"/>
              <a:t>Writing process can clarify analysis and uncover additional questions. </a:t>
            </a:r>
          </a:p>
          <a:p>
            <a:r>
              <a:rPr lang="en-US" sz="1730" dirty="0"/>
              <a:t>Likely used to justify action based on findings.</a:t>
            </a:r>
          </a:p>
          <a:p>
            <a:pPr lvl="1">
              <a:spcAft>
                <a:spcPts val="600"/>
              </a:spcAft>
            </a:pPr>
            <a:r>
              <a:rPr lang="en-US" sz="1580" i="1" dirty="0"/>
              <a:t>E.g.</a:t>
            </a:r>
            <a:r>
              <a:rPr lang="en-US" sz="1580" dirty="0"/>
              <a:t>, dismissal, reprimand, etc.</a:t>
            </a:r>
          </a:p>
          <a:p>
            <a:pPr lvl="0">
              <a:spcAft>
                <a:spcPts val="600"/>
              </a:spcAft>
            </a:pPr>
            <a:r>
              <a:rPr lang="en-US" sz="1730" dirty="0"/>
              <a:t>May be cited in legal proceeding, OCR investigation, or other related proceeding.</a:t>
            </a:r>
          </a:p>
          <a:p>
            <a:pPr lvl="0"/>
            <a:r>
              <a:rPr lang="en-US" sz="1730" dirty="0"/>
              <a:t>Must consider a Party’s response to evidence.</a:t>
            </a:r>
          </a:p>
          <a:p>
            <a:pPr lvl="0"/>
            <a:endParaRPr lang="en-US" sz="1730" dirty="0"/>
          </a:p>
          <a:p>
            <a:pPr lvl="1"/>
            <a:endParaRPr lang="en-US" sz="1730" dirty="0"/>
          </a:p>
        </p:txBody>
      </p:sp>
      <p:pic>
        <p:nvPicPr>
          <p:cNvPr id="6" name="Content Placeholder 5">
            <a:extLst>
              <a:ext uri="{FF2B5EF4-FFF2-40B4-BE49-F238E27FC236}">
                <a16:creationId xmlns:a16="http://schemas.microsoft.com/office/drawing/2014/main" id="{ADC5C447-B4E4-4511-8B3D-4589B576A736}"/>
              </a:ext>
            </a:extLst>
          </p:cNvPr>
          <p:cNvPicPr>
            <a:picLocks noGrp="1" noChangeAspect="1"/>
          </p:cNvPicPr>
          <p:nvPr>
            <p:ph sz="half" idx="2"/>
          </p:nvPr>
        </p:nvPicPr>
        <p:blipFill rotWithShape="1">
          <a:blip r:embed="rId3"/>
          <a:srcRect r="4" b="5195"/>
          <a:stretch/>
        </p:blipFill>
        <p:spPr>
          <a:xfrm>
            <a:off x="6014300" y="1773688"/>
            <a:ext cx="2891454" cy="2617993"/>
          </a:xfrm>
          <a:prstGeom prst="rect">
            <a:avLst/>
          </a:prstGeom>
          <a:noFill/>
        </p:spPr>
      </p:pic>
      <p:sp>
        <p:nvSpPr>
          <p:cNvPr id="4" name="Slide Number Placeholder 3">
            <a:extLst>
              <a:ext uri="{FF2B5EF4-FFF2-40B4-BE49-F238E27FC236}">
                <a16:creationId xmlns:a16="http://schemas.microsoft.com/office/drawing/2014/main" id="{798F40F8-E99D-48E0-9F02-71170A0A2A80}"/>
              </a:ext>
            </a:extLst>
          </p:cNvPr>
          <p:cNvSpPr>
            <a:spLocks noGrp="1"/>
          </p:cNvSpPr>
          <p:nvPr>
            <p:ph type="sldNum" sz="quarter" idx="10"/>
          </p:nvPr>
        </p:nvSpPr>
        <p:spPr>
          <a:xfrm>
            <a:off x="8110538" y="4767264"/>
            <a:ext cx="842962" cy="273844"/>
          </a:xfrm>
        </p:spPr>
        <p:txBody>
          <a:bodyPr wrap="square" anchor="b">
            <a:normAutofit/>
          </a:bodyPr>
          <a:lstStyle/>
          <a:p>
            <a:pPr>
              <a:spcAft>
                <a:spcPts val="600"/>
              </a:spcAft>
              <a:defRPr/>
            </a:pPr>
            <a:fld id="{AE3D6155-E562-314F-801A-7FCA5FAB79F5}" type="slidenum">
              <a:rPr lang="en-US" altLang="en-US" smtClean="0"/>
              <a:pPr>
                <a:spcAft>
                  <a:spcPts val="600"/>
                </a:spcAft>
                <a:defRPr/>
              </a:pPr>
              <a:t>46</a:t>
            </a:fld>
            <a:endParaRPr lang="en-US" altLang="en-US"/>
          </a:p>
        </p:txBody>
      </p:sp>
    </p:spTree>
    <p:extLst>
      <p:ext uri="{BB962C8B-B14F-4D97-AF65-F5344CB8AC3E}">
        <p14:creationId xmlns:p14="http://schemas.microsoft.com/office/powerpoint/2010/main" val="381233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55535" y="1428701"/>
            <a:ext cx="7750829" cy="3483339"/>
          </a:xfrm>
        </p:spPr>
        <p:txBody>
          <a:bodyPr/>
          <a:lstStyle/>
          <a:p>
            <a:pPr>
              <a:spcAft>
                <a:spcPts val="400"/>
              </a:spcAft>
            </a:pPr>
            <a:r>
              <a:rPr lang="en-US" sz="1900" dirty="0"/>
              <a:t>Third parties must be able to understand full picture without outside explanation.</a:t>
            </a:r>
          </a:p>
          <a:p>
            <a:pPr>
              <a:spcBef>
                <a:spcPts val="400"/>
              </a:spcBef>
              <a:spcAft>
                <a:spcPts val="400"/>
              </a:spcAft>
            </a:pPr>
            <a:r>
              <a:rPr lang="en-US" sz="1900" dirty="0"/>
              <a:t>Document factual findings objectively and accurately.</a:t>
            </a:r>
          </a:p>
          <a:p>
            <a:pPr>
              <a:spcBef>
                <a:spcPts val="400"/>
              </a:spcBef>
              <a:spcAft>
                <a:spcPts val="400"/>
              </a:spcAft>
            </a:pPr>
            <a:r>
              <a:rPr lang="en-US" sz="1900" dirty="0"/>
              <a:t>Avoid unnecessarily controversial commentary.</a:t>
            </a:r>
          </a:p>
          <a:p>
            <a:r>
              <a:rPr lang="en-US" sz="1900" dirty="0"/>
              <a:t>Provide enough information for Decision Makers to</a:t>
            </a:r>
            <a:br>
              <a:rPr lang="en-US" sz="1900" dirty="0"/>
            </a:br>
            <a:r>
              <a:rPr lang="en-US" sz="1900" dirty="0"/>
              <a:t>make a determination. Discuss:</a:t>
            </a:r>
          </a:p>
          <a:p>
            <a:pPr lvl="1"/>
            <a:r>
              <a:rPr lang="en-US" sz="1780" dirty="0"/>
              <a:t>All allegations raised;</a:t>
            </a:r>
          </a:p>
          <a:p>
            <a:pPr lvl="1"/>
            <a:r>
              <a:rPr lang="en-US" sz="1780" dirty="0"/>
              <a:t>Applicable policies discussed;</a:t>
            </a:r>
          </a:p>
          <a:p>
            <a:pPr lvl="1"/>
            <a:r>
              <a:rPr lang="en-US" sz="1780" dirty="0"/>
              <a:t>Material evidence, findings, and reasoning for</a:t>
            </a:r>
            <a:br>
              <a:rPr lang="en-US" sz="1780" dirty="0"/>
            </a:br>
            <a:r>
              <a:rPr lang="en-US" sz="1780" dirty="0"/>
              <a:t>relevancy determinations.</a:t>
            </a:r>
          </a:p>
          <a:p>
            <a:endParaRPr lang="en-US" dirty="0"/>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Critical Tasks of an Investigative Report</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47</a:t>
            </a:fld>
            <a:endParaRPr lang="en-US" altLang="en-US"/>
          </a:p>
        </p:txBody>
      </p:sp>
      <p:pic>
        <p:nvPicPr>
          <p:cNvPr id="6" name="Picture 5" descr="A picture containing diagram&#10;&#10;Description automatically generated">
            <a:extLst>
              <a:ext uri="{FF2B5EF4-FFF2-40B4-BE49-F238E27FC236}">
                <a16:creationId xmlns:a16="http://schemas.microsoft.com/office/drawing/2014/main" id="{7D994AE8-9F8F-4EF6-8D79-1722EC49DC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560"/>
          <a:stretch/>
        </p:blipFill>
        <p:spPr>
          <a:xfrm>
            <a:off x="6465783" y="2571750"/>
            <a:ext cx="2436325" cy="2325211"/>
          </a:xfrm>
          <a:prstGeom prst="rect">
            <a:avLst/>
          </a:prstGeom>
        </p:spPr>
      </p:pic>
    </p:spTree>
    <p:extLst>
      <p:ext uri="{BB962C8B-B14F-4D97-AF65-F5344CB8AC3E}">
        <p14:creationId xmlns:p14="http://schemas.microsoft.com/office/powerpoint/2010/main" val="1616338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07136" y="1385923"/>
            <a:ext cx="7846363" cy="3713526"/>
          </a:xfrm>
        </p:spPr>
        <p:txBody>
          <a:bodyPr/>
          <a:lstStyle/>
          <a:p>
            <a:pPr marL="514350" indent="-514350">
              <a:spcBef>
                <a:spcPts val="0"/>
              </a:spcBef>
              <a:spcAft>
                <a:spcPts val="600"/>
              </a:spcAft>
              <a:buFont typeface="+mj-lt"/>
              <a:buAutoNum type="romanUcPeriod"/>
            </a:pPr>
            <a:r>
              <a:rPr lang="en-US" sz="2000" dirty="0"/>
              <a:t>Executive Summary</a:t>
            </a:r>
          </a:p>
          <a:p>
            <a:pPr marL="514350" indent="-514350">
              <a:spcBef>
                <a:spcPts val="0"/>
              </a:spcBef>
              <a:spcAft>
                <a:spcPts val="600"/>
              </a:spcAft>
              <a:buFont typeface="+mj-lt"/>
              <a:buAutoNum type="romanUcPeriod"/>
            </a:pPr>
            <a:r>
              <a:rPr lang="en-US" sz="2000" dirty="0"/>
              <a:t>Summary of Allegations and Applicable Policies</a:t>
            </a:r>
          </a:p>
          <a:p>
            <a:pPr marL="514350" indent="-514350">
              <a:spcBef>
                <a:spcPts val="0"/>
              </a:spcBef>
              <a:spcAft>
                <a:spcPts val="600"/>
              </a:spcAft>
              <a:buFont typeface="+mj-lt"/>
              <a:buAutoNum type="romanUcPeriod"/>
            </a:pPr>
            <a:r>
              <a:rPr lang="en-US" sz="2000" dirty="0"/>
              <a:t>Timeline of Investigation</a:t>
            </a:r>
          </a:p>
          <a:p>
            <a:pPr marL="514350" indent="-514350">
              <a:spcBef>
                <a:spcPts val="0"/>
              </a:spcBef>
              <a:spcAft>
                <a:spcPts val="600"/>
              </a:spcAft>
              <a:buFont typeface="+mj-lt"/>
              <a:buAutoNum type="romanUcPeriod"/>
            </a:pPr>
            <a:r>
              <a:rPr lang="en-US" sz="2000" dirty="0"/>
              <a:t>Witness Identified Interviewed</a:t>
            </a:r>
          </a:p>
          <a:p>
            <a:pPr marL="514350" indent="-514350">
              <a:spcBef>
                <a:spcPts val="0"/>
              </a:spcBef>
              <a:spcAft>
                <a:spcPts val="600"/>
              </a:spcAft>
              <a:buFont typeface="+mj-lt"/>
              <a:buAutoNum type="romanUcPeriod"/>
            </a:pPr>
            <a:r>
              <a:rPr lang="en-US" sz="2000" dirty="0"/>
              <a:t>Witness Credibility Determination</a:t>
            </a:r>
          </a:p>
          <a:p>
            <a:pPr marL="514350" indent="-514350">
              <a:spcBef>
                <a:spcPts val="0"/>
              </a:spcBef>
              <a:spcAft>
                <a:spcPts val="600"/>
              </a:spcAft>
              <a:buFont typeface="+mj-lt"/>
              <a:buAutoNum type="romanUcPeriod"/>
            </a:pPr>
            <a:r>
              <a:rPr lang="en-US" sz="2000" dirty="0"/>
              <a:t>Additional Evidence Considered</a:t>
            </a:r>
          </a:p>
          <a:p>
            <a:pPr marL="514350" indent="-514350">
              <a:spcBef>
                <a:spcPts val="0"/>
              </a:spcBef>
              <a:spcAft>
                <a:spcPts val="300"/>
              </a:spcAft>
              <a:buFont typeface="+mj-lt"/>
              <a:buAutoNum type="romanUcPeriod"/>
            </a:pPr>
            <a:r>
              <a:rPr lang="en-US" sz="2000" dirty="0"/>
              <a:t>Summary of Witness Interviews and Evidence</a:t>
            </a:r>
          </a:p>
          <a:p>
            <a:pPr marL="814373" lvl="1" indent="-514350">
              <a:spcBef>
                <a:spcPts val="0"/>
              </a:spcBef>
              <a:spcAft>
                <a:spcPts val="600"/>
              </a:spcAft>
              <a:buFont typeface="Arial" panose="020B0604020202020204" pitchFamily="34" charset="0"/>
              <a:buChar char="•"/>
            </a:pPr>
            <a:r>
              <a:rPr lang="en-US" sz="1800" i="1" dirty="0"/>
              <a:t>Not copied interview notes.</a:t>
            </a:r>
            <a:endParaRPr lang="en-US" sz="1800" dirty="0"/>
          </a:p>
          <a:p>
            <a:pPr marL="514350" indent="-514350">
              <a:spcBef>
                <a:spcPts val="0"/>
              </a:spcBef>
              <a:buFont typeface="+mj-lt"/>
              <a:buAutoNum type="romanUcPeriod"/>
            </a:pPr>
            <a:r>
              <a:rPr lang="en-US" sz="2000" dirty="0"/>
              <a:t>Parties’ Response to Evidentiary Record</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Proposed Report Outline</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48</a:t>
            </a:fld>
            <a:endParaRPr lang="en-US" altLang="en-US"/>
          </a:p>
        </p:txBody>
      </p:sp>
      <p:pic>
        <p:nvPicPr>
          <p:cNvPr id="9" name="Graphic 8" descr="Document">
            <a:extLst>
              <a:ext uri="{FF2B5EF4-FFF2-40B4-BE49-F238E27FC236}">
                <a16:creationId xmlns:a16="http://schemas.microsoft.com/office/drawing/2014/main" id="{2F33858A-80C3-4489-AD67-F1D95EF42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1558" y="2286715"/>
            <a:ext cx="1911941" cy="1911941"/>
          </a:xfrm>
          <a:prstGeom prst="rect">
            <a:avLst/>
          </a:prstGeom>
        </p:spPr>
      </p:pic>
    </p:spTree>
    <p:extLst>
      <p:ext uri="{BB962C8B-B14F-4D97-AF65-F5344CB8AC3E}">
        <p14:creationId xmlns:p14="http://schemas.microsoft.com/office/powerpoint/2010/main" val="2529854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18266" y="1317150"/>
            <a:ext cx="7835234" cy="3575360"/>
          </a:xfrm>
        </p:spPr>
        <p:txBody>
          <a:bodyPr/>
          <a:lstStyle/>
          <a:p>
            <a:pPr marL="0" indent="0">
              <a:spcBef>
                <a:spcPts val="0"/>
              </a:spcBef>
              <a:buNone/>
            </a:pPr>
            <a:r>
              <a:rPr lang="en-US" sz="2000" u="sng" dirty="0"/>
              <a:t>Basics</a:t>
            </a:r>
          </a:p>
          <a:p>
            <a:pPr>
              <a:spcAft>
                <a:spcPts val="400"/>
              </a:spcAft>
            </a:pPr>
            <a:r>
              <a:rPr lang="en-US" sz="1880" dirty="0"/>
              <a:t>Document investigation chronology: Note interviews conducted, documents reviewed, and evidence examined.</a:t>
            </a:r>
          </a:p>
          <a:p>
            <a:pPr marL="0" indent="0">
              <a:spcBef>
                <a:spcPts val="200"/>
              </a:spcBef>
              <a:buNone/>
            </a:pPr>
            <a:r>
              <a:rPr lang="en-US" sz="2000" u="sng" dirty="0"/>
              <a:t>Summary of Evidence</a:t>
            </a:r>
          </a:p>
          <a:p>
            <a:pPr>
              <a:spcBef>
                <a:spcPts val="200"/>
              </a:spcBef>
            </a:pPr>
            <a:r>
              <a:rPr lang="en-US" sz="1880" dirty="0"/>
              <a:t>State facts, not conclusions.</a:t>
            </a:r>
          </a:p>
          <a:p>
            <a:pPr lvl="1">
              <a:spcBef>
                <a:spcPts val="0"/>
              </a:spcBef>
            </a:pPr>
            <a:r>
              <a:rPr lang="en-US" sz="1700" dirty="0"/>
              <a:t>Avoid opinions, rumors, hearsay.</a:t>
            </a:r>
          </a:p>
          <a:p>
            <a:pPr lvl="1"/>
            <a:r>
              <a:rPr lang="en-US" sz="1700" dirty="0"/>
              <a:t>Give concrete examples.</a:t>
            </a:r>
          </a:p>
          <a:p>
            <a:pPr>
              <a:spcBef>
                <a:spcPts val="224"/>
              </a:spcBef>
            </a:pPr>
            <a:r>
              <a:rPr lang="en-US" sz="1880" dirty="0"/>
              <a:t>Attach key evidence as exhibits; acknowledge conflicting evidence. </a:t>
            </a:r>
          </a:p>
          <a:p>
            <a:pPr>
              <a:spcBef>
                <a:spcPts val="225"/>
              </a:spcBef>
              <a:spcAft>
                <a:spcPts val="400"/>
              </a:spcAft>
            </a:pPr>
            <a:r>
              <a:rPr lang="en-US" sz="1880" dirty="0"/>
              <a:t>Acknowledge when credibility assessment is required; explain basis. </a:t>
            </a:r>
          </a:p>
          <a:p>
            <a:pPr marL="0" indent="0">
              <a:buNone/>
            </a:pPr>
            <a:r>
              <a:rPr lang="en-US" sz="2000" u="sng" dirty="0"/>
              <a:t>Conclusions</a:t>
            </a:r>
          </a:p>
          <a:p>
            <a:pPr>
              <a:spcBef>
                <a:spcPts val="200"/>
              </a:spcBef>
            </a:pPr>
            <a:r>
              <a:rPr lang="en-US" sz="1880" dirty="0"/>
              <a:t>None. That is the Decision Maker’s job.</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Drafting the Investigative Report</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49</a:t>
            </a:fld>
            <a:endParaRPr lang="en-US" altLang="en-US"/>
          </a:p>
        </p:txBody>
      </p:sp>
    </p:spTree>
    <p:extLst>
      <p:ext uri="{BB962C8B-B14F-4D97-AF65-F5344CB8AC3E}">
        <p14:creationId xmlns:p14="http://schemas.microsoft.com/office/powerpoint/2010/main" val="658936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ED354-02D3-40AE-8115-8ACE80B0B09E}"/>
              </a:ext>
            </a:extLst>
          </p:cNvPr>
          <p:cNvPicPr>
            <a:picLocks noChangeAspect="1"/>
          </p:cNvPicPr>
          <p:nvPr/>
        </p:nvPicPr>
        <p:blipFill>
          <a:blip r:embed="rId2"/>
          <a:stretch>
            <a:fillRect/>
          </a:stretch>
        </p:blipFill>
        <p:spPr>
          <a:xfrm>
            <a:off x="6563030" y="1282020"/>
            <a:ext cx="2580970" cy="3861480"/>
          </a:xfrm>
          <a:prstGeom prst="rect">
            <a:avLst/>
          </a:prstGeom>
        </p:spPr>
      </p:pic>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a:xfrm>
            <a:off x="1098761" y="1589809"/>
            <a:ext cx="7920547" cy="3342409"/>
          </a:xfrm>
        </p:spPr>
        <p:txBody>
          <a:bodyPr/>
          <a:lstStyle/>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Backed by policy with compliant procedure</a:t>
            </a:r>
          </a:p>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Timely investigation</a:t>
            </a:r>
          </a:p>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Speak with Complainant</a:t>
            </a:r>
          </a:p>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Interview witnesses</a:t>
            </a:r>
          </a:p>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Speak with Respondent</a:t>
            </a:r>
          </a:p>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Documented interviews</a:t>
            </a:r>
          </a:p>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Documents collected and secured</a:t>
            </a:r>
          </a:p>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Thorough report based on objective facts</a:t>
            </a:r>
          </a:p>
          <a:p>
            <a:pPr marL="0" lvl="1" indent="0">
              <a:buNone/>
            </a:pPr>
            <a:endParaRPr lang="en-US" sz="1730" dirty="0"/>
          </a:p>
          <a:p>
            <a:pPr marL="0" indent="0">
              <a:buNone/>
            </a:pPr>
            <a:br>
              <a:rPr lang="en-US" sz="1850" dirty="0">
                <a:highlight>
                  <a:srgbClr val="FFFF00"/>
                </a:highlight>
              </a:rPr>
            </a:br>
            <a:r>
              <a:rPr lang="en-US" sz="1850" dirty="0"/>
              <a:t>				</a:t>
            </a:r>
            <a:endParaRPr lang="en-US" dirty="0"/>
          </a:p>
          <a:p>
            <a:pPr marL="0" indent="0">
              <a:buNone/>
            </a:pPr>
            <a:endParaRPr lang="en-US" dirty="0"/>
          </a:p>
        </p:txBody>
      </p:sp>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A “Good” Investigation Defined:</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5</a:t>
            </a:fld>
            <a:endParaRPr lang="en-US" altLang="en-US"/>
          </a:p>
        </p:txBody>
      </p:sp>
    </p:spTree>
    <p:extLst>
      <p:ext uri="{BB962C8B-B14F-4D97-AF65-F5344CB8AC3E}">
        <p14:creationId xmlns:p14="http://schemas.microsoft.com/office/powerpoint/2010/main" val="2738349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Drafting the Report</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50</a:t>
            </a:fld>
            <a:endParaRPr lang="en-US" altLang="en-US"/>
          </a:p>
        </p:txBody>
      </p:sp>
      <p:sp>
        <p:nvSpPr>
          <p:cNvPr id="7" name="Content Placeholder 5">
            <a:extLst>
              <a:ext uri="{FF2B5EF4-FFF2-40B4-BE49-F238E27FC236}">
                <a16:creationId xmlns:a16="http://schemas.microsoft.com/office/drawing/2014/main" id="{2CBB25FB-5183-474A-951F-CB238AFCC042}"/>
              </a:ext>
            </a:extLst>
          </p:cNvPr>
          <p:cNvSpPr txBox="1">
            <a:spLocks/>
          </p:cNvSpPr>
          <p:nvPr/>
        </p:nvSpPr>
        <p:spPr>
          <a:xfrm>
            <a:off x="5154896" y="2285492"/>
            <a:ext cx="3638476" cy="2483394"/>
          </a:xfrm>
          <a:prstGeom prst="rect">
            <a:avLst/>
          </a:prstGeom>
        </p:spPr>
        <p:txBody>
          <a:bodyPr anchor="t">
            <a:normAutofit/>
          </a:bodyPr>
          <a:lstStyle>
            <a:lvl1pPr marL="457200" indent="-457200" algn="l" defTabSz="914400" rtl="0" eaLnBrk="1" latinLnBrk="0" hangingPunct="1">
              <a:lnSpc>
                <a:spcPct val="90000"/>
              </a:lnSpc>
              <a:spcBef>
                <a:spcPts val="1000"/>
              </a:spcBef>
              <a:spcAft>
                <a:spcPts val="400"/>
              </a:spcAft>
              <a:buFont typeface="Arial" panose="020B0604020202020204" pitchFamily="34" charset="0"/>
              <a:buChar char="•"/>
              <a:defRPr sz="24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20000"/>
              </a:lnSpc>
              <a:spcBef>
                <a:spcPts val="600"/>
              </a:spcBef>
              <a:buFont typeface="Arial" panose="020B0604020202020204" pitchFamily="34" charset="0"/>
              <a:buNone/>
              <a:tabLst>
                <a:tab pos="53975" algn="l"/>
              </a:tabLst>
            </a:pPr>
            <a:r>
              <a:rPr lang="en-US" b="1" dirty="0">
                <a:solidFill>
                  <a:srgbClr val="FF0000"/>
                </a:solidFill>
                <a:latin typeface="Arial" panose="020B0604020202020204" pitchFamily="34" charset="0"/>
                <a:cs typeface="Arial" panose="020B0604020202020204" pitchFamily="34" charset="0"/>
              </a:rPr>
              <a:t>DON’T</a:t>
            </a:r>
            <a:r>
              <a:rPr lang="en-US" sz="2900" b="1" dirty="0">
                <a:solidFill>
                  <a:srgbClr val="FF0000"/>
                </a:solidFill>
                <a:latin typeface="Arial" panose="020B0604020202020204" pitchFamily="34" charset="0"/>
                <a:cs typeface="Arial" panose="020B0604020202020204" pitchFamily="34" charset="0"/>
              </a:rPr>
              <a:t> </a:t>
            </a:r>
          </a:p>
          <a:p>
            <a:pPr marL="285750" lvl="2" indent="-285750" fontAlgn="auto">
              <a:lnSpc>
                <a:spcPct val="100000"/>
              </a:lnSpc>
              <a:spcAft>
                <a:spcPts val="1200"/>
              </a:spcAft>
              <a:tabLst>
                <a:tab pos="573088" algn="l"/>
              </a:tabLst>
            </a:pPr>
            <a:r>
              <a:rPr lang="en-US" sz="1800" dirty="0">
                <a:latin typeface="Arial" panose="020B0604020202020204" pitchFamily="34" charset="0"/>
                <a:cs typeface="Arial" panose="020B0604020202020204" pitchFamily="34" charset="0"/>
              </a:rPr>
              <a:t>Reach conclusions.</a:t>
            </a:r>
          </a:p>
          <a:p>
            <a:pPr marL="285750" lvl="2" indent="-285750" fontAlgn="auto">
              <a:lnSpc>
                <a:spcPct val="100000"/>
              </a:lnSpc>
              <a:spcAft>
                <a:spcPts val="1200"/>
              </a:spcAft>
              <a:tabLst>
                <a:tab pos="573088" algn="l"/>
              </a:tabLst>
            </a:pPr>
            <a:r>
              <a:rPr lang="en-US" sz="1800" dirty="0">
                <a:latin typeface="Arial" panose="020B0604020202020204" pitchFamily="34" charset="0"/>
                <a:cs typeface="Arial" panose="020B0604020202020204" pitchFamily="34" charset="0"/>
              </a:rPr>
              <a:t>Put words in a Party’s mouth.</a:t>
            </a:r>
          </a:p>
          <a:p>
            <a:pPr marL="285750" lvl="2" indent="-285750" fontAlgn="auto">
              <a:lnSpc>
                <a:spcPct val="100000"/>
              </a:lnSpc>
              <a:spcAft>
                <a:spcPts val="1200"/>
              </a:spcAft>
              <a:tabLst>
                <a:tab pos="573088" algn="l"/>
              </a:tabLst>
            </a:pPr>
            <a:r>
              <a:rPr lang="en-US" sz="1800" dirty="0">
                <a:latin typeface="Arial" panose="020B0604020202020204" pitchFamily="34" charset="0"/>
                <a:cs typeface="Arial" panose="020B0604020202020204" pitchFamily="34" charset="0"/>
              </a:rPr>
              <a:t>Rely on stereotypes.</a:t>
            </a:r>
          </a:p>
        </p:txBody>
      </p:sp>
      <p:pic>
        <p:nvPicPr>
          <p:cNvPr id="8" name="Picture 7">
            <a:extLst>
              <a:ext uri="{FF2B5EF4-FFF2-40B4-BE49-F238E27FC236}">
                <a16:creationId xmlns:a16="http://schemas.microsoft.com/office/drawing/2014/main" id="{5F8E6B4A-A60B-4509-9429-9943260932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56" t="20000" r="52187" b="21111"/>
          <a:stretch/>
        </p:blipFill>
        <p:spPr>
          <a:xfrm>
            <a:off x="2575932" y="1378975"/>
            <a:ext cx="799898" cy="799898"/>
          </a:xfrm>
          <a:prstGeom prst="rect">
            <a:avLst/>
          </a:prstGeom>
        </p:spPr>
      </p:pic>
      <p:pic>
        <p:nvPicPr>
          <p:cNvPr id="9" name="Picture 8">
            <a:extLst>
              <a:ext uri="{FF2B5EF4-FFF2-40B4-BE49-F238E27FC236}">
                <a16:creationId xmlns:a16="http://schemas.microsoft.com/office/drawing/2014/main" id="{F9F37C6E-3C61-4A1B-8C05-BBD86DDE94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847" t="20000" r="7897" b="21111"/>
          <a:stretch/>
        </p:blipFill>
        <p:spPr>
          <a:xfrm>
            <a:off x="6574185" y="1381132"/>
            <a:ext cx="799898" cy="799898"/>
          </a:xfrm>
          <a:prstGeom prst="rect">
            <a:avLst/>
          </a:prstGeom>
        </p:spPr>
      </p:pic>
      <p:sp>
        <p:nvSpPr>
          <p:cNvPr id="11" name="Content Placeholder 5">
            <a:extLst>
              <a:ext uri="{FF2B5EF4-FFF2-40B4-BE49-F238E27FC236}">
                <a16:creationId xmlns:a16="http://schemas.microsoft.com/office/drawing/2014/main" id="{600175CE-A5A5-494A-98C2-DD395B596C06}"/>
              </a:ext>
            </a:extLst>
          </p:cNvPr>
          <p:cNvSpPr txBox="1">
            <a:spLocks/>
          </p:cNvSpPr>
          <p:nvPr/>
        </p:nvSpPr>
        <p:spPr>
          <a:xfrm>
            <a:off x="1156643" y="2285492"/>
            <a:ext cx="3638476" cy="2483394"/>
          </a:xfrm>
          <a:prstGeom prst="rect">
            <a:avLst/>
          </a:prstGeom>
        </p:spPr>
        <p:txBody>
          <a:bodyPr anchor="t">
            <a:normAutofit/>
          </a:bodyPr>
          <a:lstStyle>
            <a:lvl1pPr marL="457200" indent="-457200" algn="l" defTabSz="914400" rtl="0" eaLnBrk="1" latinLnBrk="0" hangingPunct="1">
              <a:lnSpc>
                <a:spcPct val="90000"/>
              </a:lnSpc>
              <a:spcBef>
                <a:spcPts val="1000"/>
              </a:spcBef>
              <a:spcAft>
                <a:spcPts val="400"/>
              </a:spcAft>
              <a:buFont typeface="Arial" panose="020B0604020202020204" pitchFamily="34" charset="0"/>
              <a:buChar char="•"/>
              <a:defRPr sz="24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spcAft>
                <a:spcPts val="400"/>
              </a:spcAft>
              <a:buFont typeface="Apple Symbols" panose="02000000000000000000" pitchFamily="2" charset="-79"/>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20000"/>
              </a:lnSpc>
              <a:spcBef>
                <a:spcPts val="600"/>
              </a:spcBef>
              <a:buFont typeface="Arial" panose="020B0604020202020204" pitchFamily="34" charset="0"/>
              <a:buNone/>
              <a:tabLst>
                <a:tab pos="53975" algn="l"/>
              </a:tabLst>
            </a:pPr>
            <a:r>
              <a:rPr lang="en-US" b="1" dirty="0">
                <a:solidFill>
                  <a:srgbClr val="57B204"/>
                </a:solidFill>
                <a:latin typeface="Arial" panose="020B0604020202020204" pitchFamily="34" charset="0"/>
                <a:cs typeface="Arial" panose="020B0604020202020204" pitchFamily="34" charset="0"/>
              </a:rPr>
              <a:t>DO</a:t>
            </a:r>
            <a:r>
              <a:rPr lang="en-US" sz="2900" b="1" dirty="0">
                <a:solidFill>
                  <a:srgbClr val="FF0000"/>
                </a:solidFill>
                <a:latin typeface="Arial" panose="020B0604020202020204" pitchFamily="34" charset="0"/>
                <a:cs typeface="Arial" panose="020B0604020202020204" pitchFamily="34" charset="0"/>
              </a:rPr>
              <a:t> </a:t>
            </a:r>
          </a:p>
          <a:p>
            <a:pPr marL="285750" lvl="2" indent="-285750" fontAlgn="auto">
              <a:lnSpc>
                <a:spcPct val="100000"/>
              </a:lnSpc>
              <a:spcAft>
                <a:spcPts val="1200"/>
              </a:spcAft>
              <a:tabLst>
                <a:tab pos="573088" algn="l"/>
              </a:tabLst>
            </a:pPr>
            <a:r>
              <a:rPr lang="en-US" sz="1800" dirty="0">
                <a:latin typeface="Arial" panose="020B0604020202020204" pitchFamily="34" charset="0"/>
                <a:cs typeface="Arial" panose="020B0604020202020204" pitchFamily="34" charset="0"/>
              </a:rPr>
              <a:t>Use objective language.</a:t>
            </a:r>
          </a:p>
          <a:p>
            <a:pPr marL="285750" lvl="2" indent="-285750" fontAlgn="auto">
              <a:lnSpc>
                <a:spcPct val="100000"/>
              </a:lnSpc>
              <a:spcAft>
                <a:spcPts val="1200"/>
              </a:spcAft>
              <a:tabLst>
                <a:tab pos="573088" algn="l"/>
              </a:tabLst>
            </a:pPr>
            <a:r>
              <a:rPr lang="en-US" sz="1800" dirty="0">
                <a:latin typeface="Arial" panose="020B0604020202020204" pitchFamily="34" charset="0"/>
                <a:cs typeface="Arial" panose="020B0604020202020204" pitchFamily="34" charset="0"/>
              </a:rPr>
              <a:t>Be as detailed as possible.</a:t>
            </a:r>
          </a:p>
          <a:p>
            <a:pPr marL="285750" lvl="2" indent="-285750" fontAlgn="auto">
              <a:lnSpc>
                <a:spcPct val="100000"/>
              </a:lnSpc>
              <a:spcAft>
                <a:spcPts val="1200"/>
              </a:spcAft>
              <a:tabLst>
                <a:tab pos="573088" algn="l"/>
              </a:tabLst>
            </a:pPr>
            <a:r>
              <a:rPr lang="en-US" sz="1800" dirty="0">
                <a:latin typeface="Arial" panose="020B0604020202020204" pitchFamily="34" charset="0"/>
                <a:cs typeface="Arial" panose="020B0604020202020204" pitchFamily="34" charset="0"/>
              </a:rPr>
              <a:t>Group together logically.</a:t>
            </a:r>
          </a:p>
        </p:txBody>
      </p:sp>
    </p:spTree>
    <p:extLst>
      <p:ext uri="{BB962C8B-B14F-4D97-AF65-F5344CB8AC3E}">
        <p14:creationId xmlns:p14="http://schemas.microsoft.com/office/powerpoint/2010/main" val="198978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6DEEEA-3CCF-424C-BF0C-59AD70E77997}"/>
              </a:ext>
            </a:extLst>
          </p:cNvPr>
          <p:cNvSpPr>
            <a:spLocks noGrp="1"/>
          </p:cNvSpPr>
          <p:nvPr>
            <p:ph idx="1"/>
          </p:nvPr>
        </p:nvSpPr>
        <p:spPr>
          <a:xfrm>
            <a:off x="1098971" y="1342592"/>
            <a:ext cx="7797526" cy="3670235"/>
          </a:xfrm>
        </p:spPr>
        <p:txBody>
          <a:bodyPr/>
          <a:lstStyle/>
          <a:p>
            <a:pPr>
              <a:spcBef>
                <a:spcPts val="0"/>
              </a:spcBef>
            </a:pPr>
            <a:r>
              <a:rPr lang="en-US" sz="2000" dirty="0">
                <a:solidFill>
                  <a:schemeClr val="tx1"/>
                </a:solidFill>
              </a:rPr>
              <a:t>Investigative report may contain Investigator’s credibility assessments</a:t>
            </a:r>
          </a:p>
          <a:p>
            <a:pPr marL="519113" lvl="1" indent="-212725"/>
            <a:r>
              <a:rPr lang="en-US" sz="1730" dirty="0">
                <a:solidFill>
                  <a:schemeClr val="tx1"/>
                </a:solidFill>
              </a:rPr>
              <a:t>Go through applicable credibility factors in</a:t>
            </a:r>
            <a:br>
              <a:rPr lang="en-US" sz="1730" dirty="0">
                <a:solidFill>
                  <a:schemeClr val="tx1"/>
                </a:solidFill>
              </a:rPr>
            </a:br>
            <a:r>
              <a:rPr lang="en-US" sz="1730" dirty="0">
                <a:solidFill>
                  <a:schemeClr val="tx1"/>
                </a:solidFill>
              </a:rPr>
              <a:t>report when making credibility assessments. </a:t>
            </a:r>
          </a:p>
          <a:p>
            <a:pPr lvl="1"/>
            <a:endParaRPr lang="en-US" sz="1580" dirty="0"/>
          </a:p>
          <a:p>
            <a:pPr lvl="1"/>
            <a:endParaRPr lang="en-US" sz="1580" dirty="0"/>
          </a:p>
          <a:p>
            <a:pPr marL="519113" lvl="1" indent="-212725"/>
            <a:r>
              <a:rPr lang="en-US" sz="1730" dirty="0">
                <a:solidFill>
                  <a:schemeClr val="tx1"/>
                </a:solidFill>
              </a:rPr>
              <a:t>Apply factors to specific statements and/or </a:t>
            </a:r>
            <a:br>
              <a:rPr lang="en-US" sz="1730" dirty="0">
                <a:solidFill>
                  <a:schemeClr val="tx1"/>
                </a:solidFill>
              </a:rPr>
            </a:br>
            <a:r>
              <a:rPr lang="en-US" sz="1730" dirty="0">
                <a:solidFill>
                  <a:schemeClr val="tx1"/>
                </a:solidFill>
              </a:rPr>
              <a:t>witnesses.</a:t>
            </a:r>
          </a:p>
          <a:p>
            <a:pPr marL="519113" lvl="1" indent="-212725">
              <a:spcAft>
                <a:spcPts val="600"/>
              </a:spcAft>
            </a:pPr>
            <a:r>
              <a:rPr lang="en-US" sz="1730" dirty="0">
                <a:solidFill>
                  <a:schemeClr val="tx1"/>
                </a:solidFill>
              </a:rPr>
              <a:t>Clearly explain why one party or witness</a:t>
            </a:r>
            <a:br>
              <a:rPr lang="en-US" sz="1730" dirty="0">
                <a:solidFill>
                  <a:schemeClr val="tx1"/>
                </a:solidFill>
              </a:rPr>
            </a:br>
            <a:r>
              <a:rPr lang="en-US" sz="1730" dirty="0">
                <a:solidFill>
                  <a:schemeClr val="tx1"/>
                </a:solidFill>
              </a:rPr>
              <a:t>appears more credible than another. </a:t>
            </a:r>
          </a:p>
          <a:p>
            <a:pPr lvl="0"/>
            <a:r>
              <a:rPr lang="en-US" sz="1880" dirty="0"/>
              <a:t>Decision Maker not bound by Investigator’s</a:t>
            </a:r>
            <a:br>
              <a:rPr lang="en-US" sz="1880" dirty="0"/>
            </a:br>
            <a:r>
              <a:rPr lang="en-US" sz="1880" dirty="0"/>
              <a:t>assessments.</a:t>
            </a:r>
          </a:p>
          <a:p>
            <a:pPr lvl="0"/>
            <a:endParaRPr lang="en-US" sz="1730" dirty="0"/>
          </a:p>
          <a:p>
            <a:endParaRPr lang="en-US" dirty="0"/>
          </a:p>
        </p:txBody>
      </p:sp>
      <p:sp>
        <p:nvSpPr>
          <p:cNvPr id="3" name="Title 2">
            <a:extLst>
              <a:ext uri="{FF2B5EF4-FFF2-40B4-BE49-F238E27FC236}">
                <a16:creationId xmlns:a16="http://schemas.microsoft.com/office/drawing/2014/main" id="{5CA1E56B-754B-4010-8320-116A2E13C7BE}"/>
              </a:ext>
            </a:extLst>
          </p:cNvPr>
          <p:cNvSpPr>
            <a:spLocks noGrp="1"/>
          </p:cNvSpPr>
          <p:nvPr>
            <p:ph type="title"/>
          </p:nvPr>
        </p:nvSpPr>
        <p:spPr/>
        <p:txBody>
          <a:bodyPr/>
          <a:lstStyle/>
          <a:p>
            <a:r>
              <a:rPr lang="en-US" dirty="0"/>
              <a:t>Credibility Assessments</a:t>
            </a:r>
          </a:p>
        </p:txBody>
      </p:sp>
      <p:sp>
        <p:nvSpPr>
          <p:cNvPr id="4" name="Slide Number Placeholder 3">
            <a:extLst>
              <a:ext uri="{FF2B5EF4-FFF2-40B4-BE49-F238E27FC236}">
                <a16:creationId xmlns:a16="http://schemas.microsoft.com/office/drawing/2014/main" id="{B9B36A2F-4C66-4976-B354-0CBEFC46AFDC}"/>
              </a:ext>
            </a:extLst>
          </p:cNvPr>
          <p:cNvSpPr>
            <a:spLocks noGrp="1"/>
          </p:cNvSpPr>
          <p:nvPr>
            <p:ph type="sldNum" sz="quarter" idx="10"/>
          </p:nvPr>
        </p:nvSpPr>
        <p:spPr/>
        <p:txBody>
          <a:bodyPr/>
          <a:lstStyle/>
          <a:p>
            <a:pPr>
              <a:defRPr/>
            </a:pPr>
            <a:fld id="{AE3D6155-E562-314F-801A-7FCA5FAB79F5}" type="slidenum">
              <a:rPr lang="en-US" altLang="en-US" smtClean="0"/>
              <a:pPr>
                <a:defRPr/>
              </a:pPr>
              <a:t>51</a:t>
            </a:fld>
            <a:endParaRPr lang="en-US" altLang="en-US"/>
          </a:p>
        </p:txBody>
      </p:sp>
      <p:graphicFrame>
        <p:nvGraphicFramePr>
          <p:cNvPr id="7" name="Table 7">
            <a:extLst>
              <a:ext uri="{FF2B5EF4-FFF2-40B4-BE49-F238E27FC236}">
                <a16:creationId xmlns:a16="http://schemas.microsoft.com/office/drawing/2014/main" id="{768830A4-5A31-4C67-A90E-2F0E31B1081F}"/>
              </a:ext>
            </a:extLst>
          </p:cNvPr>
          <p:cNvGraphicFramePr>
            <a:graphicFrameLocks noGrp="1"/>
          </p:cNvGraphicFramePr>
          <p:nvPr>
            <p:extLst>
              <p:ext uri="{D42A27DB-BD31-4B8C-83A1-F6EECF244321}">
                <p14:modId xmlns:p14="http://schemas.microsoft.com/office/powerpoint/2010/main" val="1893856949"/>
              </p:ext>
            </p:extLst>
          </p:nvPr>
        </p:nvGraphicFramePr>
        <p:xfrm>
          <a:off x="1819373" y="2600810"/>
          <a:ext cx="4166648" cy="573024"/>
        </p:xfrm>
        <a:graphic>
          <a:graphicData uri="http://schemas.openxmlformats.org/drawingml/2006/table">
            <a:tbl>
              <a:tblPr firstRow="1" bandRow="1">
                <a:tableStyleId>{5C22544A-7EE6-4342-B048-85BDC9FD1C3A}</a:tableStyleId>
              </a:tblPr>
              <a:tblGrid>
                <a:gridCol w="2083324">
                  <a:extLst>
                    <a:ext uri="{9D8B030D-6E8A-4147-A177-3AD203B41FA5}">
                      <a16:colId xmlns:a16="http://schemas.microsoft.com/office/drawing/2014/main" val="2883811913"/>
                    </a:ext>
                  </a:extLst>
                </a:gridCol>
                <a:gridCol w="2083324">
                  <a:extLst>
                    <a:ext uri="{9D8B030D-6E8A-4147-A177-3AD203B41FA5}">
                      <a16:colId xmlns:a16="http://schemas.microsoft.com/office/drawing/2014/main" val="2213145062"/>
                    </a:ext>
                  </a:extLst>
                </a:gridCol>
              </a:tblGrid>
              <a:tr h="561056">
                <a:tc>
                  <a:txBody>
                    <a:bodyPr/>
                    <a:lstStyle/>
                    <a:p>
                      <a:pPr algn="l"/>
                      <a:r>
                        <a:rPr lang="en-US" sz="1580" b="0" dirty="0">
                          <a:solidFill>
                            <a:schemeClr val="tx1"/>
                          </a:solidFill>
                          <a:latin typeface="Arial" panose="020B0604020202020204" pitchFamily="34" charset="0"/>
                          <a:cs typeface="Arial" panose="020B0604020202020204" pitchFamily="34" charset="0"/>
                        </a:rPr>
                        <a:t>Inherent Plausibility</a:t>
                      </a:r>
                    </a:p>
                    <a:p>
                      <a:pPr algn="l"/>
                      <a:r>
                        <a:rPr lang="en-US" sz="1580" b="0" dirty="0">
                          <a:solidFill>
                            <a:schemeClr val="tx1"/>
                          </a:solidFill>
                          <a:latin typeface="Arial" panose="020B0604020202020204" pitchFamily="34" charset="0"/>
                          <a:cs typeface="Arial" panose="020B0604020202020204" pitchFamily="34" charset="0"/>
                        </a:rPr>
                        <a:t>Motive to Falsify</a:t>
                      </a:r>
                    </a:p>
                  </a:txBody>
                  <a:tcPr>
                    <a:solidFill>
                      <a:schemeClr val="bg1"/>
                    </a:solidFill>
                  </a:tcPr>
                </a:tc>
                <a:tc>
                  <a:txBody>
                    <a:bodyPr/>
                    <a:lstStyle/>
                    <a:p>
                      <a:pPr algn="l"/>
                      <a:r>
                        <a:rPr lang="en-US" sz="1580" b="0" dirty="0">
                          <a:solidFill>
                            <a:schemeClr val="tx1"/>
                          </a:solidFill>
                          <a:latin typeface="Arial" panose="020B0604020202020204" pitchFamily="34" charset="0"/>
                          <a:cs typeface="Arial" panose="020B0604020202020204" pitchFamily="34" charset="0"/>
                        </a:rPr>
                        <a:t>Demeanor</a:t>
                      </a:r>
                    </a:p>
                    <a:p>
                      <a:pPr algn="l"/>
                      <a:r>
                        <a:rPr lang="en-US" sz="1580" b="0" dirty="0">
                          <a:solidFill>
                            <a:schemeClr val="tx1"/>
                          </a:solidFill>
                          <a:latin typeface="Arial" panose="020B0604020202020204" pitchFamily="34" charset="0"/>
                          <a:cs typeface="Arial" panose="020B0604020202020204" pitchFamily="34" charset="0"/>
                        </a:rPr>
                        <a:t>Corroboration</a:t>
                      </a:r>
                    </a:p>
                  </a:txBody>
                  <a:tcPr>
                    <a:solidFill>
                      <a:schemeClr val="bg1"/>
                    </a:solidFill>
                  </a:tcPr>
                </a:tc>
                <a:extLst>
                  <a:ext uri="{0D108BD9-81ED-4DB2-BD59-A6C34878D82A}">
                    <a16:rowId xmlns:a16="http://schemas.microsoft.com/office/drawing/2014/main" val="1049106877"/>
                  </a:ext>
                </a:extLst>
              </a:tr>
            </a:tbl>
          </a:graphicData>
        </a:graphic>
      </p:graphicFrame>
      <p:pic>
        <p:nvPicPr>
          <p:cNvPr id="8" name="Picture 2" descr="Image result for credibility meme">
            <a:extLst>
              <a:ext uri="{FF2B5EF4-FFF2-40B4-BE49-F238E27FC236}">
                <a16:creationId xmlns:a16="http://schemas.microsoft.com/office/drawing/2014/main" id="{534217CE-5060-4030-8A31-E284A2530972}"/>
              </a:ext>
            </a:extLst>
          </p:cNvPr>
          <p:cNvPicPr>
            <a:picLocks noChangeAspect="1" noChangeArrowheads="1"/>
          </p:cNvPicPr>
          <p:nvPr/>
        </p:nvPicPr>
        <p:blipFill>
          <a:blip r:embed="rId3"/>
          <a:srcRect/>
          <a:stretch>
            <a:fillRect/>
          </a:stretch>
        </p:blipFill>
        <p:spPr>
          <a:xfrm>
            <a:off x="6200734" y="1775924"/>
            <a:ext cx="2791233" cy="317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502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24584-85E2-4A9C-98EE-894531121D5E}"/>
              </a:ext>
            </a:extLst>
          </p:cNvPr>
          <p:cNvSpPr>
            <a:spLocks noGrp="1"/>
          </p:cNvSpPr>
          <p:nvPr>
            <p:ph idx="1"/>
          </p:nvPr>
        </p:nvSpPr>
        <p:spPr>
          <a:xfrm>
            <a:off x="1117828" y="1327959"/>
            <a:ext cx="7835672" cy="3612671"/>
          </a:xfrm>
        </p:spPr>
        <p:txBody>
          <a:bodyPr/>
          <a:lstStyle/>
          <a:p>
            <a:pPr marL="0" lvl="0" indent="0">
              <a:buNone/>
            </a:pPr>
            <a:r>
              <a:rPr lang="en-US" sz="2000" b="1" dirty="0"/>
              <a:t>Insufficient Structure</a:t>
            </a:r>
          </a:p>
          <a:p>
            <a:pPr>
              <a:spcBef>
                <a:spcPts val="200"/>
              </a:spcBef>
            </a:pPr>
            <a:r>
              <a:rPr lang="en-US" sz="1800" dirty="0"/>
              <a:t>Use sections and headings to help guide readers and your own writing.</a:t>
            </a:r>
          </a:p>
          <a:p>
            <a:pPr>
              <a:spcAft>
                <a:spcPts val="400"/>
              </a:spcAft>
            </a:pPr>
            <a:r>
              <a:rPr lang="en-US" sz="1800" dirty="0"/>
              <a:t>Delineate between applicable policies, investigation process, outcome of interviews, and factual findings.</a:t>
            </a:r>
          </a:p>
          <a:p>
            <a:pPr marL="0" indent="0">
              <a:spcBef>
                <a:spcPts val="0"/>
              </a:spcBef>
              <a:buNone/>
            </a:pPr>
            <a:r>
              <a:rPr lang="en-US" sz="2000" b="1" dirty="0"/>
              <a:t>Lack of citations to evidence</a:t>
            </a:r>
          </a:p>
          <a:p>
            <a:pPr>
              <a:spcBef>
                <a:spcPts val="200"/>
              </a:spcBef>
              <a:spcAft>
                <a:spcPts val="400"/>
              </a:spcAft>
            </a:pPr>
            <a:r>
              <a:rPr lang="en-US" sz="1800" dirty="0"/>
              <a:t>Cite only to </a:t>
            </a:r>
            <a:r>
              <a:rPr lang="en-US" sz="1800" u="sng" dirty="0"/>
              <a:t>key</a:t>
            </a:r>
            <a:r>
              <a:rPr lang="en-US" sz="1800" dirty="0"/>
              <a:t> documents that tell the story; Attach as exhibits. </a:t>
            </a:r>
          </a:p>
          <a:p>
            <a:pPr marL="0" indent="0">
              <a:buNone/>
            </a:pPr>
            <a:r>
              <a:rPr lang="en-US" sz="2000" b="1" dirty="0"/>
              <a:t>Failure to clearly delineate the claims and conclusions</a:t>
            </a:r>
          </a:p>
          <a:p>
            <a:pPr>
              <a:spcAft>
                <a:spcPts val="400"/>
              </a:spcAft>
            </a:pPr>
            <a:r>
              <a:rPr lang="en-US" sz="1800" dirty="0"/>
              <a:t>Identify each specific claim, definition, relevant facts and outcome.</a:t>
            </a:r>
          </a:p>
          <a:p>
            <a:pPr marL="0" indent="0">
              <a:buNone/>
            </a:pPr>
            <a:r>
              <a:rPr lang="en-US" sz="2000" b="1" dirty="0"/>
              <a:t>Doesn’t show policy was followed in conducting investigation</a:t>
            </a:r>
          </a:p>
          <a:p>
            <a:pPr>
              <a:spcBef>
                <a:spcPts val="200"/>
              </a:spcBef>
            </a:pPr>
            <a:r>
              <a:rPr lang="en-US" sz="1800" dirty="0"/>
              <a:t>Go through process and show compliance with all notice and investigation requirements (with accompanying policy citations).</a:t>
            </a:r>
          </a:p>
          <a:p>
            <a:endParaRPr lang="en-US" dirty="0"/>
          </a:p>
        </p:txBody>
      </p:sp>
      <p:sp>
        <p:nvSpPr>
          <p:cNvPr id="3" name="Title 2">
            <a:extLst>
              <a:ext uri="{FF2B5EF4-FFF2-40B4-BE49-F238E27FC236}">
                <a16:creationId xmlns:a16="http://schemas.microsoft.com/office/drawing/2014/main" id="{04355D08-8670-4AA5-A335-60FB364C07EE}"/>
              </a:ext>
            </a:extLst>
          </p:cNvPr>
          <p:cNvSpPr>
            <a:spLocks noGrp="1"/>
          </p:cNvSpPr>
          <p:nvPr>
            <p:ph type="title"/>
          </p:nvPr>
        </p:nvSpPr>
        <p:spPr/>
        <p:txBody>
          <a:bodyPr/>
          <a:lstStyle/>
          <a:p>
            <a:r>
              <a:rPr lang="en-US" dirty="0"/>
              <a:t>Common Issues with Investigative Reports</a:t>
            </a:r>
          </a:p>
        </p:txBody>
      </p:sp>
      <p:sp>
        <p:nvSpPr>
          <p:cNvPr id="4" name="Slide Number Placeholder 3">
            <a:extLst>
              <a:ext uri="{FF2B5EF4-FFF2-40B4-BE49-F238E27FC236}">
                <a16:creationId xmlns:a16="http://schemas.microsoft.com/office/drawing/2014/main" id="{1D1707D4-265F-485C-AB5D-6A4706DBDADD}"/>
              </a:ext>
            </a:extLst>
          </p:cNvPr>
          <p:cNvSpPr>
            <a:spLocks noGrp="1"/>
          </p:cNvSpPr>
          <p:nvPr>
            <p:ph type="sldNum" sz="quarter" idx="10"/>
          </p:nvPr>
        </p:nvSpPr>
        <p:spPr/>
        <p:txBody>
          <a:bodyPr/>
          <a:lstStyle/>
          <a:p>
            <a:pPr>
              <a:defRPr/>
            </a:pPr>
            <a:fld id="{AE3D6155-E562-314F-801A-7FCA5FAB79F5}" type="slidenum">
              <a:rPr lang="en-US" altLang="en-US" smtClean="0"/>
              <a:pPr>
                <a:defRPr/>
              </a:pPr>
              <a:t>52</a:t>
            </a:fld>
            <a:endParaRPr lang="en-US" altLang="en-US" dirty="0"/>
          </a:p>
        </p:txBody>
      </p:sp>
    </p:spTree>
    <p:extLst>
      <p:ext uri="{BB962C8B-B14F-4D97-AF65-F5344CB8AC3E}">
        <p14:creationId xmlns:p14="http://schemas.microsoft.com/office/powerpoint/2010/main" val="403835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24584-85E2-4A9C-98EE-894531121D5E}"/>
              </a:ext>
            </a:extLst>
          </p:cNvPr>
          <p:cNvSpPr>
            <a:spLocks noGrp="1"/>
          </p:cNvSpPr>
          <p:nvPr>
            <p:ph idx="1"/>
          </p:nvPr>
        </p:nvSpPr>
        <p:spPr>
          <a:xfrm>
            <a:off x="1109386" y="1372139"/>
            <a:ext cx="7913050" cy="3483339"/>
          </a:xfrm>
        </p:spPr>
        <p:txBody>
          <a:bodyPr/>
          <a:lstStyle/>
          <a:p>
            <a:pPr marL="0" lvl="0" indent="0">
              <a:buNone/>
            </a:pPr>
            <a:r>
              <a:rPr lang="en-US" sz="2000" b="1" dirty="0"/>
              <a:t>Failure to recognize both sides </a:t>
            </a:r>
          </a:p>
          <a:p>
            <a:pPr>
              <a:spcBef>
                <a:spcPts val="200"/>
              </a:spcBef>
              <a:spcAft>
                <a:spcPts val="600"/>
              </a:spcAft>
            </a:pPr>
            <a:r>
              <a:rPr lang="en-US" sz="1800" dirty="0"/>
              <a:t>If there is a dispute in the facts, recognize it and address it. </a:t>
            </a:r>
          </a:p>
          <a:p>
            <a:pPr marL="0" indent="0">
              <a:buNone/>
            </a:pPr>
            <a:r>
              <a:rPr lang="en-US" sz="2000" b="1" dirty="0"/>
              <a:t>Credibility determinations are not explained</a:t>
            </a:r>
          </a:p>
          <a:p>
            <a:pPr>
              <a:spcBef>
                <a:spcPts val="200"/>
              </a:spcBef>
            </a:pPr>
            <a:r>
              <a:rPr lang="en-US" sz="1800" dirty="0"/>
              <a:t>Recognize and discuss credibility assessment factors when credibility matters</a:t>
            </a:r>
            <a:r>
              <a:rPr lang="en-US" sz="1650" dirty="0"/>
              <a:t>. </a:t>
            </a:r>
          </a:p>
          <a:p>
            <a:pPr marL="463550" lvl="1" indent="-157163">
              <a:spcAft>
                <a:spcPts val="600"/>
              </a:spcAft>
            </a:pPr>
            <a:r>
              <a:rPr lang="en-US" sz="1650" dirty="0"/>
              <a:t>Citing jury instructions in footnotes provides reliability to credibility assessments.</a:t>
            </a:r>
          </a:p>
          <a:p>
            <a:pPr marL="0" indent="0">
              <a:spcBef>
                <a:spcPts val="0"/>
              </a:spcBef>
              <a:buNone/>
            </a:pPr>
            <a:r>
              <a:rPr lang="en-US" sz="2000" b="1" dirty="0"/>
              <a:t>No narrative of chronology of events</a:t>
            </a:r>
          </a:p>
          <a:p>
            <a:pPr>
              <a:spcBef>
                <a:spcPts val="200"/>
              </a:spcBef>
            </a:pPr>
            <a:r>
              <a:rPr lang="en-US" sz="1800" dirty="0"/>
              <a:t>Reports often merely repeat evidence gathered then make determination. </a:t>
            </a:r>
          </a:p>
          <a:p>
            <a:r>
              <a:rPr lang="en-US" sz="1800" dirty="0"/>
              <a:t>Reports should tell the story of what happened using preponderance standard.</a:t>
            </a:r>
          </a:p>
          <a:p>
            <a:endParaRPr lang="en-US" dirty="0"/>
          </a:p>
        </p:txBody>
      </p:sp>
      <p:sp>
        <p:nvSpPr>
          <p:cNvPr id="3" name="Title 2">
            <a:extLst>
              <a:ext uri="{FF2B5EF4-FFF2-40B4-BE49-F238E27FC236}">
                <a16:creationId xmlns:a16="http://schemas.microsoft.com/office/drawing/2014/main" id="{04355D08-8670-4AA5-A335-60FB364C07EE}"/>
              </a:ext>
            </a:extLst>
          </p:cNvPr>
          <p:cNvSpPr>
            <a:spLocks noGrp="1"/>
          </p:cNvSpPr>
          <p:nvPr>
            <p:ph type="title"/>
          </p:nvPr>
        </p:nvSpPr>
        <p:spPr/>
        <p:txBody>
          <a:bodyPr/>
          <a:lstStyle/>
          <a:p>
            <a:r>
              <a:rPr lang="en-US" dirty="0"/>
              <a:t>Common Issues with Investigative Reports</a:t>
            </a:r>
          </a:p>
        </p:txBody>
      </p:sp>
      <p:sp>
        <p:nvSpPr>
          <p:cNvPr id="4" name="Slide Number Placeholder 3">
            <a:extLst>
              <a:ext uri="{FF2B5EF4-FFF2-40B4-BE49-F238E27FC236}">
                <a16:creationId xmlns:a16="http://schemas.microsoft.com/office/drawing/2014/main" id="{1D1707D4-265F-485C-AB5D-6A4706DBDADD}"/>
              </a:ext>
            </a:extLst>
          </p:cNvPr>
          <p:cNvSpPr>
            <a:spLocks noGrp="1"/>
          </p:cNvSpPr>
          <p:nvPr>
            <p:ph type="sldNum" sz="quarter" idx="10"/>
          </p:nvPr>
        </p:nvSpPr>
        <p:spPr/>
        <p:txBody>
          <a:bodyPr/>
          <a:lstStyle/>
          <a:p>
            <a:pPr>
              <a:defRPr/>
            </a:pPr>
            <a:fld id="{AE3D6155-E562-314F-801A-7FCA5FAB79F5}" type="slidenum">
              <a:rPr lang="en-US" altLang="en-US" smtClean="0"/>
              <a:pPr>
                <a:defRPr/>
              </a:pPr>
              <a:t>53</a:t>
            </a:fld>
            <a:endParaRPr lang="en-US" altLang="en-US"/>
          </a:p>
        </p:txBody>
      </p:sp>
    </p:spTree>
    <p:extLst>
      <p:ext uri="{BB962C8B-B14F-4D97-AF65-F5344CB8AC3E}">
        <p14:creationId xmlns:p14="http://schemas.microsoft.com/office/powerpoint/2010/main" val="3170927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8F4204-71BA-40CA-83D5-498D61C0341F}"/>
              </a:ext>
            </a:extLst>
          </p:cNvPr>
          <p:cNvPicPr>
            <a:picLocks noChangeAspect="1"/>
          </p:cNvPicPr>
          <p:nvPr/>
        </p:nvPicPr>
        <p:blipFill>
          <a:blip r:embed="rId3"/>
          <a:stretch>
            <a:fillRect/>
          </a:stretch>
        </p:blipFill>
        <p:spPr>
          <a:xfrm>
            <a:off x="1265537" y="3232278"/>
            <a:ext cx="2551580" cy="1911222"/>
          </a:xfrm>
          <a:prstGeom prst="rect">
            <a:avLst/>
          </a:prstGeom>
        </p:spPr>
      </p:pic>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27255" y="1390993"/>
            <a:ext cx="7816818" cy="3483339"/>
          </a:xfrm>
        </p:spPr>
        <p:txBody>
          <a:bodyPr/>
          <a:lstStyle/>
          <a:p>
            <a:pPr marL="0" indent="0">
              <a:buNone/>
            </a:pPr>
            <a:r>
              <a:rPr lang="en-US" sz="2000" dirty="0"/>
              <a:t>The Investigator can be called as a witness during the Live Hearing.</a:t>
            </a:r>
          </a:p>
          <a:p>
            <a:r>
              <a:rPr lang="en-US" sz="1880" dirty="0"/>
              <a:t>Investigator’s role is limited to summarizing evidence in report and serving as a witness;</a:t>
            </a:r>
          </a:p>
          <a:p>
            <a:r>
              <a:rPr lang="en-US" sz="1880" dirty="0"/>
              <a:t>Subject to being called as a witness and questioned by decision-maker and parties’ advisors;</a:t>
            </a:r>
          </a:p>
          <a:p>
            <a:r>
              <a:rPr lang="en-US" sz="1880" dirty="0"/>
              <a:t>Not allowed to ask questions of witnesses during hearing.</a:t>
            </a:r>
          </a:p>
          <a:p>
            <a:endParaRPr lang="en-US" dirty="0"/>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Investigator as a Witness: Testifying at the Live Hearing</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54</a:t>
            </a:fld>
            <a:endParaRPr lang="en-US" altLang="en-US"/>
          </a:p>
        </p:txBody>
      </p:sp>
    </p:spTree>
    <p:extLst>
      <p:ext uri="{BB962C8B-B14F-4D97-AF65-F5344CB8AC3E}">
        <p14:creationId xmlns:p14="http://schemas.microsoft.com/office/powerpoint/2010/main" val="3986915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08400" y="1336401"/>
            <a:ext cx="7903623" cy="3483339"/>
          </a:xfrm>
        </p:spPr>
        <p:txBody>
          <a:bodyPr/>
          <a:lstStyle/>
          <a:p>
            <a:pPr marL="0" indent="0">
              <a:buNone/>
            </a:pPr>
            <a:r>
              <a:rPr lang="en-US" sz="2150" dirty="0"/>
              <a:t>Treat Parties equitably throughout the Grievance Process.</a:t>
            </a:r>
          </a:p>
          <a:p>
            <a:r>
              <a:rPr lang="en-US" sz="2000" dirty="0"/>
              <a:t>This does not mean Parties are asked identical questions or can only submit an equal amount of evidence.	</a:t>
            </a:r>
          </a:p>
          <a:p>
            <a:r>
              <a:rPr lang="en-US" sz="2000" dirty="0"/>
              <a:t>It means:</a:t>
            </a:r>
          </a:p>
          <a:p>
            <a:pPr lvl="1">
              <a:spcBef>
                <a:spcPts val="200"/>
              </a:spcBef>
            </a:pPr>
            <a:r>
              <a:rPr lang="en-US" sz="1880" dirty="0"/>
              <a:t>Acting without bias, conflict of interest, or stereotypes;</a:t>
            </a:r>
          </a:p>
          <a:p>
            <a:pPr lvl="1">
              <a:spcBef>
                <a:spcPts val="200"/>
              </a:spcBef>
            </a:pPr>
            <a:r>
              <a:rPr lang="en-US" sz="1880" dirty="0"/>
              <a:t>Adhering to established processes;</a:t>
            </a:r>
          </a:p>
          <a:p>
            <a:pPr lvl="1">
              <a:spcBef>
                <a:spcPts val="200"/>
              </a:spcBef>
            </a:pPr>
            <a:r>
              <a:rPr lang="en-US" sz="1880" dirty="0"/>
              <a:t>Applying investigation procedures equally;</a:t>
            </a:r>
          </a:p>
          <a:p>
            <a:pPr lvl="2"/>
            <a:r>
              <a:rPr lang="en-US" sz="1580" i="1" dirty="0"/>
              <a:t>E.g.</a:t>
            </a:r>
            <a:r>
              <a:rPr lang="en-US" sz="1580" dirty="0"/>
              <a:t>, deadlines</a:t>
            </a:r>
          </a:p>
          <a:p>
            <a:pPr lvl="1">
              <a:spcBef>
                <a:spcPts val="300"/>
              </a:spcBef>
            </a:pPr>
            <a:r>
              <a:rPr lang="en-US" sz="1880" dirty="0"/>
              <a:t>Adhering to presumption of non-responsibility for Respondent;</a:t>
            </a:r>
          </a:p>
          <a:p>
            <a:pPr lvl="1">
              <a:spcBef>
                <a:spcPts val="200"/>
              </a:spcBef>
            </a:pPr>
            <a:r>
              <a:rPr lang="en-US" sz="1880" dirty="0"/>
              <a:t>Being mindful of unique stress and trauma each Party may be under.</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Ensuring Equitable Treatment of the Parties</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55</a:t>
            </a:fld>
            <a:endParaRPr lang="en-US" altLang="en-US"/>
          </a:p>
        </p:txBody>
      </p:sp>
    </p:spTree>
    <p:extLst>
      <p:ext uri="{BB962C8B-B14F-4D97-AF65-F5344CB8AC3E}">
        <p14:creationId xmlns:p14="http://schemas.microsoft.com/office/powerpoint/2010/main" val="1956820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098974" y="1338607"/>
            <a:ext cx="7950758" cy="3554580"/>
          </a:xfrm>
        </p:spPr>
        <p:txBody>
          <a:bodyPr/>
          <a:lstStyle/>
          <a:p>
            <a:pPr marL="0" indent="0">
              <a:buNone/>
            </a:pPr>
            <a:r>
              <a:rPr lang="en-US" sz="2000" dirty="0"/>
              <a:t>What is a trauma-informed investigation?</a:t>
            </a:r>
          </a:p>
          <a:p>
            <a:r>
              <a:rPr lang="en-US" sz="1880" dirty="0"/>
              <a:t>Considers the potential neurobiological effects of trauma. </a:t>
            </a:r>
          </a:p>
          <a:p>
            <a:r>
              <a:rPr lang="en-US" sz="1880" dirty="0"/>
              <a:t>Goal: Objective and impartial investigation that minimizes reliance on sex stereotypes and generalizations.</a:t>
            </a:r>
          </a:p>
          <a:p>
            <a:endParaRPr lang="en-US" sz="1200" dirty="0"/>
          </a:p>
          <a:p>
            <a:pPr marL="0" indent="0">
              <a:buNone/>
            </a:pPr>
            <a:r>
              <a:rPr lang="en-US" sz="2000" dirty="0"/>
              <a:t>Why follow trauma-informed practices?</a:t>
            </a:r>
          </a:p>
          <a:p>
            <a:r>
              <a:rPr lang="en-US" sz="1880" dirty="0"/>
              <a:t>Safety: </a:t>
            </a:r>
          </a:p>
          <a:p>
            <a:pPr lvl="1"/>
            <a:r>
              <a:rPr lang="en-US" sz="1730" dirty="0"/>
              <a:t>Avoid re-traumatization and perpetuating a hostile environment.</a:t>
            </a:r>
          </a:p>
          <a:p>
            <a:r>
              <a:rPr lang="en-US" sz="1880" dirty="0"/>
              <a:t>Accountability: Conduct better investigations</a:t>
            </a:r>
          </a:p>
          <a:p>
            <a:r>
              <a:rPr lang="en-US" sz="1880" dirty="0"/>
              <a:t>Required by state law for university peace officers. </a:t>
            </a:r>
          </a:p>
          <a:p>
            <a:pPr lvl="1"/>
            <a:r>
              <a:rPr lang="en-US" sz="1400" i="1" dirty="0"/>
              <a:t>Texas Education Code §51.288 (HB 1735).</a:t>
            </a:r>
          </a:p>
          <a:p>
            <a:pPr lvl="1"/>
            <a:endParaRPr lang="en-US" dirty="0"/>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Trauma Informed Investigations</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56</a:t>
            </a:fld>
            <a:endParaRPr lang="en-US" altLang="en-US"/>
          </a:p>
        </p:txBody>
      </p:sp>
      <p:pic>
        <p:nvPicPr>
          <p:cNvPr id="6" name="Picture 5">
            <a:extLst>
              <a:ext uri="{FF2B5EF4-FFF2-40B4-BE49-F238E27FC236}">
                <a16:creationId xmlns:a16="http://schemas.microsoft.com/office/drawing/2014/main" id="{43EFEA07-23F6-4361-AE2A-F3C79EBD50FA}"/>
              </a:ext>
            </a:extLst>
          </p:cNvPr>
          <p:cNvPicPr>
            <a:picLocks noChangeAspect="1"/>
          </p:cNvPicPr>
          <p:nvPr/>
        </p:nvPicPr>
        <p:blipFill>
          <a:blip r:embed="rId3"/>
          <a:stretch>
            <a:fillRect/>
          </a:stretch>
        </p:blipFill>
        <p:spPr>
          <a:xfrm>
            <a:off x="6126213" y="2436627"/>
            <a:ext cx="2523737" cy="1126704"/>
          </a:xfrm>
          <a:prstGeom prst="rect">
            <a:avLst/>
          </a:prstGeom>
        </p:spPr>
      </p:pic>
    </p:spTree>
    <p:extLst>
      <p:ext uri="{BB962C8B-B14F-4D97-AF65-F5344CB8AC3E}">
        <p14:creationId xmlns:p14="http://schemas.microsoft.com/office/powerpoint/2010/main" val="3556072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E06AE6-941B-4ACF-A318-48CCF7FEE66D}"/>
              </a:ext>
            </a:extLst>
          </p:cNvPr>
          <p:cNvSpPr>
            <a:spLocks noGrp="1"/>
          </p:cNvSpPr>
          <p:nvPr>
            <p:ph idx="1"/>
          </p:nvPr>
        </p:nvSpPr>
        <p:spPr>
          <a:xfrm>
            <a:off x="1128678" y="1379903"/>
            <a:ext cx="7824822" cy="3483339"/>
          </a:xfrm>
        </p:spPr>
        <p:txBody>
          <a:bodyPr/>
          <a:lstStyle/>
          <a:p>
            <a:r>
              <a:rPr lang="en-US" sz="2000" dirty="0"/>
              <a:t>“While the final regulations do not use the term ‘trauma-informed,’ nothing in the final regulations precludes a recipient from applying trauma-informed techniques, practices, or approaches so long as such practices are consistent with the requirements of § 106.45(b)(1)(iii) and other requirements in § 106.45.” </a:t>
            </a:r>
          </a:p>
          <a:p>
            <a:pPr lvl="1">
              <a:spcAft>
                <a:spcPts val="600"/>
              </a:spcAft>
            </a:pPr>
            <a:r>
              <a:rPr lang="en-US" sz="1400" dirty="0"/>
              <a:t>Preamble p. 591</a:t>
            </a:r>
          </a:p>
          <a:p>
            <a:r>
              <a:rPr lang="en-US" sz="2000" dirty="0"/>
              <a:t>“While trauma-informed approaches that are grounded in science benefit sexual violence investigations, trauma-informed techniques should be undertaken contemporaneously with a rigorous commitment to a fair process for all parties.” </a:t>
            </a:r>
          </a:p>
          <a:p>
            <a:pPr lvl="1"/>
            <a:r>
              <a:rPr lang="en-US" sz="1400" dirty="0"/>
              <a:t>Candice Jackson, </a:t>
            </a:r>
            <a:r>
              <a:rPr lang="en-US" sz="1400" dirty="0" err="1"/>
              <a:t>Fmr</a:t>
            </a:r>
            <a:r>
              <a:rPr lang="en-US" sz="1400" dirty="0"/>
              <a:t>. Deputy </a:t>
            </a:r>
            <a:r>
              <a:rPr lang="en-US" sz="1400" dirty="0" err="1"/>
              <a:t>Ass’t</a:t>
            </a:r>
            <a:r>
              <a:rPr lang="en-US" sz="1400" dirty="0"/>
              <a:t>. Sec., DOE, </a:t>
            </a:r>
            <a:r>
              <a:rPr lang="en-US" sz="1400" i="1" dirty="0"/>
              <a:t>NACUA Briefing </a:t>
            </a:r>
            <a:r>
              <a:rPr lang="en-US" sz="1400" dirty="0"/>
              <a:t>(Sept. 28, 2017)</a:t>
            </a:r>
          </a:p>
          <a:p>
            <a:endParaRPr lang="en-US" dirty="0"/>
          </a:p>
        </p:txBody>
      </p:sp>
      <p:sp>
        <p:nvSpPr>
          <p:cNvPr id="3" name="Title 2">
            <a:extLst>
              <a:ext uri="{FF2B5EF4-FFF2-40B4-BE49-F238E27FC236}">
                <a16:creationId xmlns:a16="http://schemas.microsoft.com/office/drawing/2014/main" id="{9C65AAB0-7F3F-4306-9538-C13B71A3E504}"/>
              </a:ext>
            </a:extLst>
          </p:cNvPr>
          <p:cNvSpPr>
            <a:spLocks noGrp="1"/>
          </p:cNvSpPr>
          <p:nvPr>
            <p:ph type="title"/>
          </p:nvPr>
        </p:nvSpPr>
        <p:spPr/>
        <p:txBody>
          <a:bodyPr/>
          <a:lstStyle/>
          <a:p>
            <a:r>
              <a:rPr lang="en-US" dirty="0"/>
              <a:t>DOE Statements on Trauma-Informed Practices</a:t>
            </a:r>
          </a:p>
        </p:txBody>
      </p:sp>
      <p:sp>
        <p:nvSpPr>
          <p:cNvPr id="4" name="Slide Number Placeholder 3">
            <a:extLst>
              <a:ext uri="{FF2B5EF4-FFF2-40B4-BE49-F238E27FC236}">
                <a16:creationId xmlns:a16="http://schemas.microsoft.com/office/drawing/2014/main" id="{ACBE8CC4-FEEC-443F-A79D-E5D31C7C627D}"/>
              </a:ext>
            </a:extLst>
          </p:cNvPr>
          <p:cNvSpPr>
            <a:spLocks noGrp="1"/>
          </p:cNvSpPr>
          <p:nvPr>
            <p:ph type="sldNum" sz="quarter" idx="10"/>
          </p:nvPr>
        </p:nvSpPr>
        <p:spPr/>
        <p:txBody>
          <a:bodyPr/>
          <a:lstStyle/>
          <a:p>
            <a:pPr>
              <a:defRPr/>
            </a:pPr>
            <a:fld id="{AE3D6155-E562-314F-801A-7FCA5FAB79F5}" type="slidenum">
              <a:rPr lang="en-US" altLang="en-US" smtClean="0"/>
              <a:pPr>
                <a:defRPr/>
              </a:pPr>
              <a:t>57</a:t>
            </a:fld>
            <a:endParaRPr lang="en-US" altLang="en-US"/>
          </a:p>
        </p:txBody>
      </p:sp>
    </p:spTree>
    <p:extLst>
      <p:ext uri="{BB962C8B-B14F-4D97-AF65-F5344CB8AC3E}">
        <p14:creationId xmlns:p14="http://schemas.microsoft.com/office/powerpoint/2010/main" val="1879021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39B8B4-311C-49D7-9707-3C4F39E86C3C}"/>
              </a:ext>
            </a:extLst>
          </p:cNvPr>
          <p:cNvSpPr>
            <a:spLocks noGrp="1"/>
          </p:cNvSpPr>
          <p:nvPr>
            <p:ph idx="1"/>
          </p:nvPr>
        </p:nvSpPr>
        <p:spPr>
          <a:xfrm>
            <a:off x="1089549" y="1298606"/>
            <a:ext cx="7797526" cy="3483339"/>
          </a:xfrm>
        </p:spPr>
        <p:txBody>
          <a:bodyPr/>
          <a:lstStyle/>
          <a:p>
            <a:pPr marL="0" indent="0">
              <a:buNone/>
            </a:pPr>
            <a:r>
              <a:rPr lang="en-US" sz="2000" dirty="0"/>
              <a:t>September 2017, </a:t>
            </a:r>
            <a:r>
              <a:rPr lang="en-US" sz="2000" i="1" dirty="0"/>
              <a:t>The Bad Science Behind Campus Response to Sexual Assault,</a:t>
            </a:r>
            <a:r>
              <a:rPr lang="en-US" sz="2000" dirty="0"/>
              <a:t> The Atlantic:</a:t>
            </a:r>
          </a:p>
          <a:p>
            <a:r>
              <a:rPr lang="en-US" dirty="0"/>
              <a:t>Argues trauma-informed, neurobiology-focused approach is based on “bad science.”</a:t>
            </a:r>
          </a:p>
          <a:p>
            <a:pPr>
              <a:spcBef>
                <a:spcPts val="200"/>
              </a:spcBef>
            </a:pPr>
            <a:r>
              <a:rPr lang="en-US" dirty="0"/>
              <a:t>Presents alternative views by scientists that “[h]</a:t>
            </a:r>
            <a:r>
              <a:rPr lang="en-US" dirty="0" err="1"/>
              <a:t>igh</a:t>
            </a:r>
            <a:r>
              <a:rPr lang="en-US" dirty="0"/>
              <a:t> levels of emotional stress enhance explicit, declarative memory for the trauma itself; they do not impair it.”</a:t>
            </a:r>
          </a:p>
          <a:p>
            <a:pPr>
              <a:spcBef>
                <a:spcPts val="200"/>
              </a:spcBef>
              <a:spcAft>
                <a:spcPts val="1200"/>
              </a:spcAft>
            </a:pPr>
            <a:r>
              <a:rPr lang="en-US" dirty="0"/>
              <a:t>Article elicited response from yet other scientists arguing in favor of psychological effects on trauma.</a:t>
            </a:r>
          </a:p>
          <a:p>
            <a:pPr marL="0" indent="0">
              <a:buNone/>
            </a:pPr>
            <a:r>
              <a:rPr lang="en-US" sz="1400" i="1" dirty="0">
                <a:solidFill>
                  <a:schemeClr val="tx1"/>
                </a:solidFill>
              </a:rPr>
              <a:t>See </a:t>
            </a:r>
            <a:r>
              <a:rPr lang="en-US" sz="1400" dirty="0">
                <a:solidFill>
                  <a:schemeClr val="tx1"/>
                </a:solidFill>
              </a:rPr>
              <a:t>Emily </a:t>
            </a:r>
            <a:r>
              <a:rPr lang="en-US" sz="1400" dirty="0" err="1">
                <a:solidFill>
                  <a:schemeClr val="tx1"/>
                </a:solidFill>
              </a:rPr>
              <a:t>Yoffe</a:t>
            </a:r>
            <a:r>
              <a:rPr lang="en-US" sz="1400" dirty="0">
                <a:solidFill>
                  <a:schemeClr val="tx1"/>
                </a:solidFill>
              </a:rPr>
              <a:t>, </a:t>
            </a:r>
            <a:r>
              <a:rPr lang="en-US" sz="1400" i="1" dirty="0">
                <a:solidFill>
                  <a:schemeClr val="tx1"/>
                </a:solidFill>
                <a:hlinkClick r:id="rId3"/>
              </a:rPr>
              <a:t>The Bad Science Behind Campus Response to Sexual Assault</a:t>
            </a:r>
            <a:r>
              <a:rPr lang="en-US" sz="1400" dirty="0">
                <a:solidFill>
                  <a:schemeClr val="tx1"/>
                </a:solidFill>
              </a:rPr>
              <a:t>, The Atlantic (Sept. 8, 2017); Jim Hopper, </a:t>
            </a:r>
            <a:r>
              <a:rPr lang="en-US" sz="1400" i="1" dirty="0">
                <a:solidFill>
                  <a:schemeClr val="tx1"/>
                </a:solidFill>
                <a:hlinkClick r:id="rId4"/>
              </a:rPr>
              <a:t>Sexual Assault and Neuroscience: Alarmist Claims vs. Facts</a:t>
            </a:r>
            <a:r>
              <a:rPr lang="en-US" sz="1400" dirty="0">
                <a:solidFill>
                  <a:schemeClr val="tx1"/>
                </a:solidFill>
              </a:rPr>
              <a:t>, Psychology Today (Jan. 22, 2018).</a:t>
            </a:r>
            <a:endParaRPr lang="en-US" sz="1600" dirty="0"/>
          </a:p>
        </p:txBody>
      </p:sp>
      <p:sp>
        <p:nvSpPr>
          <p:cNvPr id="3" name="Title 2">
            <a:extLst>
              <a:ext uri="{FF2B5EF4-FFF2-40B4-BE49-F238E27FC236}">
                <a16:creationId xmlns:a16="http://schemas.microsoft.com/office/drawing/2014/main" id="{13E89B14-2657-43AD-88A4-B01CC215A14D}"/>
              </a:ext>
            </a:extLst>
          </p:cNvPr>
          <p:cNvSpPr>
            <a:spLocks noGrp="1"/>
          </p:cNvSpPr>
          <p:nvPr>
            <p:ph type="title"/>
          </p:nvPr>
        </p:nvSpPr>
        <p:spPr/>
        <p:txBody>
          <a:bodyPr/>
          <a:lstStyle/>
          <a:p>
            <a:r>
              <a:rPr lang="en-US" dirty="0"/>
              <a:t>Critiques of Trauma-Informed Theory</a:t>
            </a:r>
          </a:p>
        </p:txBody>
      </p:sp>
      <p:sp>
        <p:nvSpPr>
          <p:cNvPr id="4" name="Slide Number Placeholder 3">
            <a:extLst>
              <a:ext uri="{FF2B5EF4-FFF2-40B4-BE49-F238E27FC236}">
                <a16:creationId xmlns:a16="http://schemas.microsoft.com/office/drawing/2014/main" id="{861ED65A-78F8-49D9-89F9-A5A9A7831AE1}"/>
              </a:ext>
            </a:extLst>
          </p:cNvPr>
          <p:cNvSpPr>
            <a:spLocks noGrp="1"/>
          </p:cNvSpPr>
          <p:nvPr>
            <p:ph type="sldNum" sz="quarter" idx="10"/>
          </p:nvPr>
        </p:nvSpPr>
        <p:spPr/>
        <p:txBody>
          <a:bodyPr/>
          <a:lstStyle/>
          <a:p>
            <a:pPr>
              <a:defRPr/>
            </a:pPr>
            <a:fld id="{AE3D6155-E562-314F-801A-7FCA5FAB79F5}" type="slidenum">
              <a:rPr lang="en-US" altLang="en-US" smtClean="0"/>
              <a:pPr>
                <a:defRPr/>
              </a:pPr>
              <a:t>58</a:t>
            </a:fld>
            <a:endParaRPr lang="en-US" altLang="en-US"/>
          </a:p>
        </p:txBody>
      </p:sp>
    </p:spTree>
    <p:extLst>
      <p:ext uri="{BB962C8B-B14F-4D97-AF65-F5344CB8AC3E}">
        <p14:creationId xmlns:p14="http://schemas.microsoft.com/office/powerpoint/2010/main" val="2321217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17827" y="1379821"/>
            <a:ext cx="7724515" cy="3661287"/>
          </a:xfrm>
        </p:spPr>
        <p:txBody>
          <a:bodyPr/>
          <a:lstStyle/>
          <a:p>
            <a:pPr marL="0" indent="0">
              <a:buNone/>
            </a:pPr>
            <a:r>
              <a:rPr lang="en-US" sz="2000" dirty="0"/>
              <a:t>Psychological trauma is the unique individual experience of an event or enduring conditions, in which:</a:t>
            </a:r>
          </a:p>
          <a:p>
            <a:r>
              <a:rPr lang="en-US" sz="1800" dirty="0"/>
              <a:t>The individual’s ability to integrate his/her emotional experience is overwhelmed, or</a:t>
            </a:r>
          </a:p>
          <a:p>
            <a:pPr>
              <a:spcAft>
                <a:spcPts val="1200"/>
              </a:spcAft>
            </a:pPr>
            <a:r>
              <a:rPr lang="en-US" sz="1800" dirty="0"/>
              <a:t>The individual experiences (subjectively) a threat to life, bodily integrity, or sanity.</a:t>
            </a:r>
          </a:p>
          <a:p>
            <a:pPr marL="0" indent="0">
              <a:buNone/>
            </a:pPr>
            <a:r>
              <a:rPr lang="en-US" sz="2800" dirty="0"/>
              <a:t>“</a:t>
            </a:r>
            <a:r>
              <a:rPr lang="en-US" sz="2000" dirty="0"/>
              <a:t>[T]</a:t>
            </a:r>
            <a:r>
              <a:rPr lang="en-US" sz="2000" dirty="0" err="1"/>
              <a:t>rauma</a:t>
            </a:r>
            <a:r>
              <a:rPr lang="en-US" sz="2000" dirty="0"/>
              <a:t> is defined by the </a:t>
            </a:r>
            <a:r>
              <a:rPr lang="en-US" sz="2000" i="1" dirty="0"/>
              <a:t>experience of the survivor</a:t>
            </a:r>
            <a:r>
              <a:rPr lang="en-US" sz="2000" dirty="0"/>
              <a:t>. Two people could undergo the same noxious event and one person might be traumatized while the other person remained relatively unscathed.”</a:t>
            </a:r>
          </a:p>
          <a:p>
            <a:pPr lvl="1"/>
            <a:r>
              <a:rPr lang="en-US" sz="1400" dirty="0"/>
              <a:t>Esther </a:t>
            </a:r>
            <a:r>
              <a:rPr lang="en-US" sz="1400" dirty="0" err="1"/>
              <a:t>Giller</a:t>
            </a:r>
            <a:r>
              <a:rPr lang="en-US" sz="1400" dirty="0"/>
              <a:t>, </a:t>
            </a:r>
            <a:r>
              <a:rPr lang="en-US" sz="1400" i="1" dirty="0">
                <a:hlinkClick r:id="rId2"/>
              </a:rPr>
              <a:t>What is Psychological Trauma</a:t>
            </a:r>
            <a:r>
              <a:rPr lang="en-US" sz="1400" i="1" dirty="0"/>
              <a:t>?</a:t>
            </a:r>
            <a:r>
              <a:rPr lang="en-US" sz="1400" dirty="0"/>
              <a:t>, Sidran Institute (1999)</a:t>
            </a:r>
          </a:p>
          <a:p>
            <a:pPr lvl="1"/>
            <a:endParaRPr lang="en-US" sz="1580" dirty="0"/>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What Is Trauma </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59</a:t>
            </a:fld>
            <a:endParaRPr lang="en-US" altLang="en-US"/>
          </a:p>
        </p:txBody>
      </p:sp>
    </p:spTree>
    <p:extLst>
      <p:ext uri="{BB962C8B-B14F-4D97-AF65-F5344CB8AC3E}">
        <p14:creationId xmlns:p14="http://schemas.microsoft.com/office/powerpoint/2010/main" val="187660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Visualizing the Investigation Process</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6</a:t>
            </a:fld>
            <a:endParaRPr lang="en-US" altLang="en-US"/>
          </a:p>
        </p:txBody>
      </p:sp>
      <p:pic>
        <p:nvPicPr>
          <p:cNvPr id="12" name="Content Placeholder 11">
            <a:extLst>
              <a:ext uri="{FF2B5EF4-FFF2-40B4-BE49-F238E27FC236}">
                <a16:creationId xmlns:a16="http://schemas.microsoft.com/office/drawing/2014/main" id="{B1295822-CB45-414C-9051-93146E0C9C3B}"/>
              </a:ext>
            </a:extLst>
          </p:cNvPr>
          <p:cNvPicPr>
            <a:picLocks noGrp="1" noChangeAspect="1"/>
          </p:cNvPicPr>
          <p:nvPr>
            <p:ph idx="1"/>
          </p:nvPr>
        </p:nvPicPr>
        <p:blipFill>
          <a:blip r:embed="rId3"/>
          <a:stretch>
            <a:fillRect/>
          </a:stretch>
        </p:blipFill>
        <p:spPr>
          <a:xfrm>
            <a:off x="1064566" y="1402500"/>
            <a:ext cx="7888933" cy="3588909"/>
          </a:xfrm>
          <a:prstGeom prst="rect">
            <a:avLst/>
          </a:prstGeom>
        </p:spPr>
      </p:pic>
    </p:spTree>
    <p:extLst>
      <p:ext uri="{BB962C8B-B14F-4D97-AF65-F5344CB8AC3E}">
        <p14:creationId xmlns:p14="http://schemas.microsoft.com/office/powerpoint/2010/main" val="381781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02815" y="1368415"/>
            <a:ext cx="7928063" cy="3597277"/>
          </a:xfrm>
        </p:spPr>
        <p:txBody>
          <a:bodyPr/>
          <a:lstStyle/>
          <a:p>
            <a:r>
              <a:rPr lang="en-US" sz="1900" dirty="0"/>
              <a:t>Scientists have proposed that neurobiological effects of trauma result in brain chemistry interfering with the brain function in encoding of memory. </a:t>
            </a:r>
          </a:p>
          <a:p>
            <a:r>
              <a:rPr lang="en-US" sz="1900" dirty="0"/>
              <a:t>Theory states individuals who experience trauma may be unable to recall events in chronological order; may not recall some details at all; ability to recall details may improve over time; and affect may initially seem evasive or counterintuitive. </a:t>
            </a:r>
          </a:p>
          <a:p>
            <a:pPr>
              <a:spcAft>
                <a:spcPts val="1200"/>
              </a:spcAft>
            </a:pPr>
            <a:r>
              <a:rPr lang="en-US" sz="1900" dirty="0"/>
              <a:t>Response to trauma may include fighting, fleeing, or freezing.</a:t>
            </a:r>
            <a:endParaRPr lang="en-US" sz="1900" i="1" dirty="0"/>
          </a:p>
          <a:p>
            <a:pPr marL="0" lvl="1" indent="1588">
              <a:buNone/>
            </a:pPr>
            <a:r>
              <a:rPr lang="en-US" sz="1400" i="1" dirty="0"/>
              <a:t>See, e.g., </a:t>
            </a:r>
            <a:r>
              <a:rPr lang="en-US" sz="1400" dirty="0"/>
              <a:t>Rebecca Campbell, Ph.D., </a:t>
            </a:r>
            <a:r>
              <a:rPr lang="en-US" sz="1400" i="1" dirty="0"/>
              <a:t>The Neurobiology of Sexual Assault, </a:t>
            </a:r>
            <a:r>
              <a:rPr lang="en-US" sz="1400" dirty="0" err="1"/>
              <a:t>Nat’l</a:t>
            </a:r>
            <a:r>
              <a:rPr lang="en-US" sz="1400" dirty="0"/>
              <a:t> Inst. for Justice </a:t>
            </a:r>
            <a:r>
              <a:rPr lang="en-US" sz="1400" dirty="0" err="1"/>
              <a:t>Rsch</a:t>
            </a:r>
            <a:r>
              <a:rPr lang="en-US" sz="1400" dirty="0"/>
              <a:t>. for the Real World Seminar (Dec. 3, 2012); Harvey Simon, M.D., </a:t>
            </a:r>
            <a:r>
              <a:rPr lang="en-US" sz="1400" i="1" dirty="0"/>
              <a:t>Stress &amp; Anxiety – The Body’s Response,</a:t>
            </a:r>
            <a:r>
              <a:rPr lang="en-US" sz="1400" dirty="0"/>
              <a:t> N.Y. Times (Jan. 30, 2013); James W. Hopper., </a:t>
            </a:r>
            <a:r>
              <a:rPr lang="en-US" sz="1400" i="1" dirty="0"/>
              <a:t>Why Many Rape Victims Don’t Fight or Yell,</a:t>
            </a:r>
            <a:r>
              <a:rPr lang="en-US" sz="1400" dirty="0"/>
              <a:t> Wash. Post (June 23, 2015).</a:t>
            </a:r>
          </a:p>
          <a:p>
            <a:endParaRPr lang="en-US" sz="1730" dirty="0"/>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Potential Effects of Trauma </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60</a:t>
            </a:fld>
            <a:endParaRPr lang="en-US" altLang="en-US"/>
          </a:p>
        </p:txBody>
      </p:sp>
    </p:spTree>
    <p:extLst>
      <p:ext uri="{BB962C8B-B14F-4D97-AF65-F5344CB8AC3E}">
        <p14:creationId xmlns:p14="http://schemas.microsoft.com/office/powerpoint/2010/main" val="508458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32446" y="1420847"/>
            <a:ext cx="7854087" cy="3483339"/>
          </a:xfrm>
        </p:spPr>
        <p:txBody>
          <a:bodyPr/>
          <a:lstStyle/>
          <a:p>
            <a:pPr marL="227013" indent="-227013"/>
            <a:r>
              <a:rPr lang="en-US" sz="2000" dirty="0"/>
              <a:t>Campus investigators and adjudicators need not determine precise effects of trauma in a particular case.</a:t>
            </a:r>
          </a:p>
          <a:p>
            <a:pPr lvl="1">
              <a:spcAft>
                <a:spcPts val="600"/>
              </a:spcAft>
            </a:pPr>
            <a:r>
              <a:rPr lang="en-US" sz="1800" dirty="0"/>
              <a:t>They need to understand the potential effects of trauma and check personal biases regarding potential impact.</a:t>
            </a:r>
          </a:p>
          <a:p>
            <a:pPr marL="227013" indent="-227013"/>
            <a:r>
              <a:rPr lang="en-US" sz="2000" dirty="0"/>
              <a:t>Avoid assuming individuals are “lying” based if unable to recall every detail in chronological manner.</a:t>
            </a:r>
          </a:p>
          <a:p>
            <a:pPr lvl="1"/>
            <a:r>
              <a:rPr lang="en-US" sz="1800" dirty="0"/>
              <a:t>However, if investigation shows behaviors that may be related to trauma, that doesn’t equate to policy violation.</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Trauma Informed Investigations</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61</a:t>
            </a:fld>
            <a:endParaRPr lang="en-US" altLang="en-US"/>
          </a:p>
        </p:txBody>
      </p:sp>
    </p:spTree>
    <p:extLst>
      <p:ext uri="{BB962C8B-B14F-4D97-AF65-F5344CB8AC3E}">
        <p14:creationId xmlns:p14="http://schemas.microsoft.com/office/powerpoint/2010/main" val="4003575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55974" y="1557769"/>
            <a:ext cx="5301388" cy="3483339"/>
          </a:xfrm>
        </p:spPr>
        <p:txBody>
          <a:bodyPr/>
          <a:lstStyle/>
          <a:p>
            <a:pPr marL="0" indent="0">
              <a:buNone/>
            </a:pPr>
            <a:endParaRPr lang="en-US" sz="1600" dirty="0"/>
          </a:p>
          <a:p>
            <a:pPr marL="227013" indent="-227013">
              <a:spcAft>
                <a:spcPts val="600"/>
              </a:spcAft>
            </a:pPr>
            <a:r>
              <a:rPr lang="en-US" sz="2000" dirty="0"/>
              <a:t>DO NOT accept everything Complainant recalls as absolutely “true.” </a:t>
            </a:r>
          </a:p>
          <a:p>
            <a:pPr marL="227013" indent="-227013">
              <a:spcAft>
                <a:spcPts val="600"/>
              </a:spcAft>
            </a:pPr>
            <a:r>
              <a:rPr lang="en-US" sz="2000" dirty="0"/>
              <a:t>DO examine inconsistencies.</a:t>
            </a:r>
          </a:p>
          <a:p>
            <a:pPr marL="227013" indent="-227013"/>
            <a:r>
              <a:rPr lang="en-US" sz="2000" dirty="0"/>
              <a:t>Avoid assigning truthfulness or responsibility based on conventions of “victim” and “perpetrator.”</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Trauma Informed Investigations</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62</a:t>
            </a:fld>
            <a:endParaRPr lang="en-US" altLang="en-US"/>
          </a:p>
        </p:txBody>
      </p:sp>
      <p:pic>
        <p:nvPicPr>
          <p:cNvPr id="6" name="Picture 5" descr="Text, letter&#10;&#10;Description automatically generated">
            <a:extLst>
              <a:ext uri="{FF2B5EF4-FFF2-40B4-BE49-F238E27FC236}">
                <a16:creationId xmlns:a16="http://schemas.microsoft.com/office/drawing/2014/main" id="{E246E427-5D5B-4D5F-90E1-FA145BDA66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866" t="-1129" b="1131"/>
          <a:stretch/>
        </p:blipFill>
        <p:spPr>
          <a:xfrm>
            <a:off x="6660107" y="1684169"/>
            <a:ext cx="2291629" cy="3071701"/>
          </a:xfrm>
          <a:prstGeom prst="rect">
            <a:avLst/>
          </a:prstGeom>
          <a:noFill/>
        </p:spPr>
      </p:pic>
    </p:spTree>
    <p:extLst>
      <p:ext uri="{BB962C8B-B14F-4D97-AF65-F5344CB8AC3E}">
        <p14:creationId xmlns:p14="http://schemas.microsoft.com/office/powerpoint/2010/main" val="3808294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F80B76-7D7E-4214-93D4-4B3054FE883E}"/>
              </a:ext>
            </a:extLst>
          </p:cNvPr>
          <p:cNvSpPr>
            <a:spLocks noGrp="1"/>
          </p:cNvSpPr>
          <p:nvPr>
            <p:ph idx="1"/>
          </p:nvPr>
        </p:nvSpPr>
        <p:spPr>
          <a:xfrm>
            <a:off x="1155974" y="1420847"/>
            <a:ext cx="7851285" cy="3483339"/>
          </a:xfrm>
        </p:spPr>
        <p:txBody>
          <a:bodyPr/>
          <a:lstStyle/>
          <a:p>
            <a:r>
              <a:rPr lang="en-US" sz="2000" dirty="0"/>
              <a:t>Some interviewees’ behavior during interviews may appear odd. </a:t>
            </a:r>
          </a:p>
          <a:p>
            <a:pPr marL="3317875" indent="-255588"/>
            <a:r>
              <a:rPr lang="en-US" dirty="0"/>
              <a:t>Remember that they may continue to be affected by trauma when recalling a traumatic event</a:t>
            </a:r>
          </a:p>
          <a:p>
            <a:pPr marL="3317875" indent="-255588"/>
            <a:r>
              <a:rPr lang="en-US" dirty="0"/>
              <a:t>Various “normal” responses include:</a:t>
            </a:r>
          </a:p>
          <a:p>
            <a:pPr marL="3544888" lvl="1" indent="-212725"/>
            <a:r>
              <a:rPr lang="en-US" sz="1730" dirty="0"/>
              <a:t>Emotional, crying, hysterical</a:t>
            </a:r>
          </a:p>
          <a:p>
            <a:pPr marL="3544888" lvl="1" indent="-212725"/>
            <a:r>
              <a:rPr lang="en-US" sz="1730" dirty="0"/>
              <a:t>Flat affect – seeming numb </a:t>
            </a:r>
          </a:p>
          <a:p>
            <a:pPr marL="3544888" lvl="1" indent="-212725"/>
            <a:r>
              <a:rPr lang="en-US" sz="1730" dirty="0"/>
              <a:t>Laughing, light-heartedness, inappropriate </a:t>
            </a:r>
          </a:p>
          <a:p>
            <a:pPr marL="3544888" lvl="1" indent="-212725"/>
            <a:r>
              <a:rPr lang="en-US" sz="1730" dirty="0"/>
              <a:t>Cycling of emotions</a:t>
            </a:r>
          </a:p>
          <a:p>
            <a:endParaRPr lang="en-US" dirty="0"/>
          </a:p>
        </p:txBody>
      </p:sp>
      <p:sp>
        <p:nvSpPr>
          <p:cNvPr id="3" name="Title 2">
            <a:extLst>
              <a:ext uri="{FF2B5EF4-FFF2-40B4-BE49-F238E27FC236}">
                <a16:creationId xmlns:a16="http://schemas.microsoft.com/office/drawing/2014/main" id="{F892F83C-80FA-40BE-B949-2CBC5666B057}"/>
              </a:ext>
            </a:extLst>
          </p:cNvPr>
          <p:cNvSpPr>
            <a:spLocks noGrp="1"/>
          </p:cNvSpPr>
          <p:nvPr>
            <p:ph type="title"/>
          </p:nvPr>
        </p:nvSpPr>
        <p:spPr/>
        <p:txBody>
          <a:bodyPr/>
          <a:lstStyle/>
          <a:p>
            <a:r>
              <a:rPr lang="en-US" dirty="0"/>
              <a:t>Behavior During Interviews</a:t>
            </a:r>
          </a:p>
        </p:txBody>
      </p:sp>
      <p:sp>
        <p:nvSpPr>
          <p:cNvPr id="4" name="Slide Number Placeholder 3">
            <a:extLst>
              <a:ext uri="{FF2B5EF4-FFF2-40B4-BE49-F238E27FC236}">
                <a16:creationId xmlns:a16="http://schemas.microsoft.com/office/drawing/2014/main" id="{2EA7D5D9-7DFD-4C1A-893A-0C3A64DA9C03}"/>
              </a:ext>
            </a:extLst>
          </p:cNvPr>
          <p:cNvSpPr>
            <a:spLocks noGrp="1"/>
          </p:cNvSpPr>
          <p:nvPr>
            <p:ph type="sldNum" sz="quarter" idx="10"/>
          </p:nvPr>
        </p:nvSpPr>
        <p:spPr/>
        <p:txBody>
          <a:bodyPr/>
          <a:lstStyle/>
          <a:p>
            <a:pPr>
              <a:defRPr/>
            </a:pPr>
            <a:fld id="{AE3D6155-E562-314F-801A-7FCA5FAB79F5}" type="slidenum">
              <a:rPr lang="en-US" altLang="en-US" smtClean="0"/>
              <a:pPr>
                <a:defRPr/>
              </a:pPr>
              <a:t>63</a:t>
            </a:fld>
            <a:endParaRPr lang="en-US" altLang="en-US"/>
          </a:p>
        </p:txBody>
      </p:sp>
      <p:pic>
        <p:nvPicPr>
          <p:cNvPr id="6" name="Picture 5" descr="A picture containing person, person&#10;&#10;Description automatically generated">
            <a:extLst>
              <a:ext uri="{FF2B5EF4-FFF2-40B4-BE49-F238E27FC236}">
                <a16:creationId xmlns:a16="http://schemas.microsoft.com/office/drawing/2014/main" id="{176242E6-EFFD-46B3-BD43-0EF4618E00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5974" y="2116375"/>
            <a:ext cx="3057447" cy="2040845"/>
          </a:xfrm>
          <a:prstGeom prst="rect">
            <a:avLst/>
          </a:prstGeom>
          <a:noFill/>
        </p:spPr>
      </p:pic>
    </p:spTree>
    <p:extLst>
      <p:ext uri="{BB962C8B-B14F-4D97-AF65-F5344CB8AC3E}">
        <p14:creationId xmlns:p14="http://schemas.microsoft.com/office/powerpoint/2010/main" val="3985289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70BC0-21FB-4900-ABA5-E5C63546B3FF}"/>
              </a:ext>
            </a:extLst>
          </p:cNvPr>
          <p:cNvSpPr>
            <a:spLocks noGrp="1"/>
          </p:cNvSpPr>
          <p:nvPr>
            <p:ph idx="1"/>
          </p:nvPr>
        </p:nvSpPr>
        <p:spPr>
          <a:xfrm>
            <a:off x="1108401" y="1409847"/>
            <a:ext cx="7913050" cy="3483339"/>
          </a:xfrm>
        </p:spPr>
        <p:txBody>
          <a:bodyPr/>
          <a:lstStyle/>
          <a:p>
            <a:r>
              <a:rPr lang="en-US" sz="2000" dirty="0"/>
              <a:t>If you find yourself thinking this:</a:t>
            </a:r>
          </a:p>
          <a:p>
            <a:pPr marL="519113" lvl="1" indent="-212725"/>
            <a:r>
              <a:rPr lang="en-US" sz="1800" dirty="0"/>
              <a:t>She can’t get her story straight…</a:t>
            </a:r>
          </a:p>
          <a:p>
            <a:pPr marL="519113" lvl="1" indent="-212725"/>
            <a:r>
              <a:rPr lang="en-US" sz="1800" dirty="0"/>
              <a:t>How could they not remember something as significant as that?</a:t>
            </a:r>
          </a:p>
          <a:p>
            <a:pPr marL="519113" lvl="1" indent="-212725">
              <a:spcAft>
                <a:spcPts val="600"/>
              </a:spcAft>
            </a:pPr>
            <a:r>
              <a:rPr lang="en-US" sz="1800" dirty="0"/>
              <a:t>He is obviously making it up as he goes along…</a:t>
            </a:r>
          </a:p>
          <a:p>
            <a:r>
              <a:rPr lang="en-US" sz="2000" dirty="0"/>
              <a:t>Remember this:</a:t>
            </a:r>
          </a:p>
          <a:p>
            <a:pPr marL="519113" lvl="1" indent="-212725"/>
            <a:r>
              <a:rPr lang="en-US" sz="1800" dirty="0"/>
              <a:t>Extreme stress interrupts the brain’s process for sorting memories.</a:t>
            </a:r>
          </a:p>
          <a:p>
            <a:pPr marL="744538" lvl="2" indent="-169863"/>
            <a:r>
              <a:rPr lang="en-US" sz="1650" dirty="0"/>
              <a:t>Memories formed during trauma stored in amygdala. </a:t>
            </a:r>
          </a:p>
          <a:p>
            <a:pPr marL="744538" lvl="2" indent="-169863"/>
            <a:r>
              <a:rPr lang="en-US" sz="1650" dirty="0"/>
              <a:t>Memories of non-traumatic events stored in the hippocampus.</a:t>
            </a:r>
          </a:p>
          <a:p>
            <a:pPr marL="519113" lvl="1" indent="-212725"/>
            <a:r>
              <a:rPr lang="en-US" sz="1800" dirty="0"/>
              <a:t>Storage impacts recall.</a:t>
            </a:r>
          </a:p>
          <a:p>
            <a:pPr marL="744538" lvl="2" indent="-169863"/>
            <a:r>
              <a:rPr lang="en-US" sz="1650" dirty="0"/>
              <a:t>Traumatic memories tend to be non-linear, fuzzy, and lack recall of context. </a:t>
            </a:r>
          </a:p>
        </p:txBody>
      </p:sp>
      <p:sp>
        <p:nvSpPr>
          <p:cNvPr id="3" name="Title 2">
            <a:extLst>
              <a:ext uri="{FF2B5EF4-FFF2-40B4-BE49-F238E27FC236}">
                <a16:creationId xmlns:a16="http://schemas.microsoft.com/office/drawing/2014/main" id="{ED10DEE4-86DF-4013-BD06-7DB1F4E194B0}"/>
              </a:ext>
            </a:extLst>
          </p:cNvPr>
          <p:cNvSpPr>
            <a:spLocks noGrp="1"/>
          </p:cNvSpPr>
          <p:nvPr>
            <p:ph type="title"/>
          </p:nvPr>
        </p:nvSpPr>
        <p:spPr/>
        <p:txBody>
          <a:bodyPr/>
          <a:lstStyle/>
          <a:p>
            <a:r>
              <a:rPr lang="en-US" dirty="0"/>
              <a:t>Trauma and Memory</a:t>
            </a:r>
          </a:p>
        </p:txBody>
      </p:sp>
      <p:sp>
        <p:nvSpPr>
          <p:cNvPr id="4" name="Slide Number Placeholder 3">
            <a:extLst>
              <a:ext uri="{FF2B5EF4-FFF2-40B4-BE49-F238E27FC236}">
                <a16:creationId xmlns:a16="http://schemas.microsoft.com/office/drawing/2014/main" id="{1198E7BD-7459-453A-9E88-40646570CBD4}"/>
              </a:ext>
            </a:extLst>
          </p:cNvPr>
          <p:cNvSpPr>
            <a:spLocks noGrp="1"/>
          </p:cNvSpPr>
          <p:nvPr>
            <p:ph type="sldNum" sz="quarter" idx="10"/>
          </p:nvPr>
        </p:nvSpPr>
        <p:spPr/>
        <p:txBody>
          <a:bodyPr/>
          <a:lstStyle/>
          <a:p>
            <a:pPr>
              <a:defRPr/>
            </a:pPr>
            <a:fld id="{AE3D6155-E562-314F-801A-7FCA5FAB79F5}" type="slidenum">
              <a:rPr lang="en-US" altLang="en-US" smtClean="0"/>
              <a:pPr>
                <a:defRPr/>
              </a:pPr>
              <a:t>64</a:t>
            </a:fld>
            <a:endParaRPr lang="en-US" altLang="en-US"/>
          </a:p>
        </p:txBody>
      </p:sp>
    </p:spTree>
    <p:extLst>
      <p:ext uri="{BB962C8B-B14F-4D97-AF65-F5344CB8AC3E}">
        <p14:creationId xmlns:p14="http://schemas.microsoft.com/office/powerpoint/2010/main" val="4123310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BFAB1F-2DE1-475D-8540-59D723084EC6}"/>
              </a:ext>
            </a:extLst>
          </p:cNvPr>
          <p:cNvSpPr>
            <a:spLocks noGrp="1"/>
          </p:cNvSpPr>
          <p:nvPr>
            <p:ph idx="1"/>
          </p:nvPr>
        </p:nvSpPr>
        <p:spPr>
          <a:xfrm>
            <a:off x="1136682" y="1390993"/>
            <a:ext cx="5546922" cy="3483339"/>
          </a:xfrm>
        </p:spPr>
        <p:txBody>
          <a:bodyPr/>
          <a:lstStyle/>
          <a:p>
            <a:pPr>
              <a:spcAft>
                <a:spcPts val="1200"/>
              </a:spcAft>
            </a:pPr>
            <a:r>
              <a:rPr lang="en-US" sz="2000" dirty="0"/>
              <a:t>Think about presentation and atmosphere.</a:t>
            </a:r>
          </a:p>
          <a:p>
            <a:r>
              <a:rPr lang="en-US" sz="2000" dirty="0"/>
              <a:t>Be mindful of first impressions. </a:t>
            </a:r>
            <a:endParaRPr lang="en-US" sz="1730" dirty="0"/>
          </a:p>
          <a:p>
            <a:pPr marL="519113" lvl="1" indent="-212725"/>
            <a:r>
              <a:rPr lang="en-US" sz="1880" dirty="0"/>
              <a:t>How do you present yourself?</a:t>
            </a:r>
          </a:p>
          <a:p>
            <a:pPr marL="519113" lvl="1" indent="-212725"/>
            <a:r>
              <a:rPr lang="en-US" sz="1880" dirty="0"/>
              <a:t>Where is the interview occurring? </a:t>
            </a:r>
          </a:p>
          <a:p>
            <a:pPr marL="519113" lvl="1" indent="-212725">
              <a:spcAft>
                <a:spcPts val="1200"/>
              </a:spcAft>
            </a:pPr>
            <a:r>
              <a:rPr lang="en-US" sz="1880" dirty="0"/>
              <a:t>Consider privacy, light, noise,</a:t>
            </a:r>
            <a:br>
              <a:rPr lang="en-US" sz="1880" dirty="0"/>
            </a:br>
            <a:r>
              <a:rPr lang="en-US" sz="1880" dirty="0"/>
              <a:t>accessibility, etc.</a:t>
            </a:r>
          </a:p>
          <a:p>
            <a:pPr marL="342900" lvl="1" indent="-342900">
              <a:buFont typeface="Arial" panose="020B0604020202020204" pitchFamily="34" charset="0"/>
              <a:buChar char="•"/>
            </a:pPr>
            <a:r>
              <a:rPr lang="en-US" sz="2000" dirty="0"/>
              <a:t>Allow for variety of reactions to</a:t>
            </a:r>
            <a:br>
              <a:rPr lang="en-US" sz="2000" dirty="0"/>
            </a:br>
            <a:r>
              <a:rPr lang="en-US" sz="2000" dirty="0"/>
              <a:t>trauma.</a:t>
            </a:r>
          </a:p>
          <a:p>
            <a:endParaRPr lang="en-US" dirty="0"/>
          </a:p>
        </p:txBody>
      </p:sp>
      <p:sp>
        <p:nvSpPr>
          <p:cNvPr id="3" name="Title 2">
            <a:extLst>
              <a:ext uri="{FF2B5EF4-FFF2-40B4-BE49-F238E27FC236}">
                <a16:creationId xmlns:a16="http://schemas.microsoft.com/office/drawing/2014/main" id="{8BB2C4B6-FC98-4E05-AD42-6682A08F35F3}"/>
              </a:ext>
            </a:extLst>
          </p:cNvPr>
          <p:cNvSpPr>
            <a:spLocks noGrp="1"/>
          </p:cNvSpPr>
          <p:nvPr>
            <p:ph type="title"/>
          </p:nvPr>
        </p:nvSpPr>
        <p:spPr/>
        <p:txBody>
          <a:bodyPr/>
          <a:lstStyle/>
          <a:p>
            <a:r>
              <a:rPr lang="en-US" dirty="0"/>
              <a:t>Trauma-Informed Interview Tips</a:t>
            </a:r>
          </a:p>
        </p:txBody>
      </p:sp>
      <p:sp>
        <p:nvSpPr>
          <p:cNvPr id="4" name="Slide Number Placeholder 3">
            <a:extLst>
              <a:ext uri="{FF2B5EF4-FFF2-40B4-BE49-F238E27FC236}">
                <a16:creationId xmlns:a16="http://schemas.microsoft.com/office/drawing/2014/main" id="{32FB8523-22AC-4063-AAEC-B726B238AF14}"/>
              </a:ext>
            </a:extLst>
          </p:cNvPr>
          <p:cNvSpPr>
            <a:spLocks noGrp="1"/>
          </p:cNvSpPr>
          <p:nvPr>
            <p:ph type="sldNum" sz="quarter" idx="10"/>
          </p:nvPr>
        </p:nvSpPr>
        <p:spPr/>
        <p:txBody>
          <a:bodyPr/>
          <a:lstStyle/>
          <a:p>
            <a:pPr>
              <a:defRPr/>
            </a:pPr>
            <a:fld id="{AE3D6155-E562-314F-801A-7FCA5FAB79F5}" type="slidenum">
              <a:rPr lang="en-US" altLang="en-US" smtClean="0"/>
              <a:pPr>
                <a:defRPr/>
              </a:pPr>
              <a:t>65</a:t>
            </a:fld>
            <a:endParaRPr lang="en-US" altLang="en-US"/>
          </a:p>
        </p:txBody>
      </p:sp>
      <p:pic>
        <p:nvPicPr>
          <p:cNvPr id="7" name="Picture 6">
            <a:extLst>
              <a:ext uri="{FF2B5EF4-FFF2-40B4-BE49-F238E27FC236}">
                <a16:creationId xmlns:a16="http://schemas.microsoft.com/office/drawing/2014/main" id="{668799E7-DD15-4C9F-A2C5-F514C84A717D}"/>
              </a:ext>
            </a:extLst>
          </p:cNvPr>
          <p:cNvPicPr>
            <a:picLocks noChangeAspect="1"/>
          </p:cNvPicPr>
          <p:nvPr/>
        </p:nvPicPr>
        <p:blipFill>
          <a:blip r:embed="rId3"/>
          <a:stretch>
            <a:fillRect/>
          </a:stretch>
        </p:blipFill>
        <p:spPr>
          <a:xfrm>
            <a:off x="5326387" y="1866508"/>
            <a:ext cx="3433501" cy="2754560"/>
          </a:xfrm>
          <a:prstGeom prst="rect">
            <a:avLst/>
          </a:prstGeom>
        </p:spPr>
      </p:pic>
    </p:spTree>
    <p:extLst>
      <p:ext uri="{BB962C8B-B14F-4D97-AF65-F5344CB8AC3E}">
        <p14:creationId xmlns:p14="http://schemas.microsoft.com/office/powerpoint/2010/main" val="25328750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090530" y="1396199"/>
            <a:ext cx="7862970" cy="3483339"/>
          </a:xfrm>
        </p:spPr>
        <p:txBody>
          <a:bodyPr/>
          <a:lstStyle/>
          <a:p>
            <a:r>
              <a:rPr lang="en-US" sz="2000" dirty="0"/>
              <a:t>More than 90% of sexual assault victims on college campuses do not report the assault. </a:t>
            </a:r>
          </a:p>
          <a:p>
            <a:pPr lvl="1">
              <a:spcAft>
                <a:spcPts val="600"/>
              </a:spcAft>
            </a:pPr>
            <a:r>
              <a:rPr lang="en-US" sz="1400" i="1" dirty="0"/>
              <a:t>Cullen, F., Fisher, B., &amp; Turner, M., 2000</a:t>
            </a:r>
          </a:p>
          <a:p>
            <a:r>
              <a:rPr lang="en-US" sz="2000" dirty="0"/>
              <a:t>About 1 in 3 women and 1 in 6 men have</a:t>
            </a:r>
            <a:br>
              <a:rPr lang="en-US" sz="2000" dirty="0"/>
            </a:br>
            <a:r>
              <a:rPr lang="en-US" sz="2000" dirty="0"/>
              <a:t>been the victim of a contact sexual assault.</a:t>
            </a:r>
          </a:p>
          <a:p>
            <a:pPr lvl="1">
              <a:spcAft>
                <a:spcPts val="600"/>
              </a:spcAft>
            </a:pPr>
            <a:r>
              <a:rPr lang="en-US" sz="1400" i="1" dirty="0"/>
              <a:t>CDC NIPSVS, 2011</a:t>
            </a:r>
          </a:p>
          <a:p>
            <a:r>
              <a:rPr lang="en-US" sz="2000" dirty="0"/>
              <a:t>In 8 out of 10 cases of rape, the victim knew</a:t>
            </a:r>
            <a:br>
              <a:rPr lang="en-US" sz="2000" dirty="0"/>
            </a:br>
            <a:r>
              <a:rPr lang="en-US" sz="2000" dirty="0"/>
              <a:t>the perpetrator. </a:t>
            </a:r>
          </a:p>
          <a:p>
            <a:pPr lvl="1">
              <a:spcAft>
                <a:spcPts val="600"/>
              </a:spcAft>
            </a:pPr>
            <a:r>
              <a:rPr lang="en-US" sz="1400" i="1" dirty="0"/>
              <a:t>Miller, T. R., Cohen, M. A., &amp; Wiersema, B., 1996</a:t>
            </a:r>
          </a:p>
          <a:p>
            <a:r>
              <a:rPr lang="en-US" sz="2000" dirty="0"/>
              <a:t>More than 25% of transgender individuals had been sexually assaulted after the age of 13.</a:t>
            </a:r>
            <a:br>
              <a:rPr lang="en-US" sz="1800" dirty="0"/>
            </a:br>
            <a:endParaRPr lang="en-US" dirty="0"/>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Dealing with Consent, Coercion, and Incapacitation</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66</a:t>
            </a:fld>
            <a:endParaRPr lang="en-US" altLang="en-US"/>
          </a:p>
        </p:txBody>
      </p:sp>
      <p:pic>
        <p:nvPicPr>
          <p:cNvPr id="6" name="Picture 5">
            <a:extLst>
              <a:ext uri="{FF2B5EF4-FFF2-40B4-BE49-F238E27FC236}">
                <a16:creationId xmlns:a16="http://schemas.microsoft.com/office/drawing/2014/main" id="{9A1E66A3-41DE-499E-B9A7-8377335F7BE2}"/>
              </a:ext>
            </a:extLst>
          </p:cNvPr>
          <p:cNvPicPr>
            <a:picLocks noChangeAspect="1"/>
          </p:cNvPicPr>
          <p:nvPr/>
        </p:nvPicPr>
        <p:blipFill rotWithShape="1">
          <a:blip r:embed="rId3"/>
          <a:srcRect l="12654" r="17600" b="1"/>
          <a:stretch/>
        </p:blipFill>
        <p:spPr>
          <a:xfrm>
            <a:off x="6482687" y="1981557"/>
            <a:ext cx="2542197" cy="2215955"/>
          </a:xfrm>
          <a:prstGeom prst="rect">
            <a:avLst/>
          </a:prstGeom>
          <a:noFill/>
        </p:spPr>
      </p:pic>
    </p:spTree>
    <p:extLst>
      <p:ext uri="{BB962C8B-B14F-4D97-AF65-F5344CB8AC3E}">
        <p14:creationId xmlns:p14="http://schemas.microsoft.com/office/powerpoint/2010/main" val="302696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2336AF-4C09-4F73-8E3C-B0B69B2DA4DB}"/>
              </a:ext>
            </a:extLst>
          </p:cNvPr>
          <p:cNvSpPr>
            <a:spLocks noGrp="1"/>
          </p:cNvSpPr>
          <p:nvPr>
            <p:ph idx="1"/>
          </p:nvPr>
        </p:nvSpPr>
        <p:spPr>
          <a:xfrm>
            <a:off x="1071678" y="1317547"/>
            <a:ext cx="8045026" cy="3483339"/>
          </a:xfrm>
        </p:spPr>
        <p:txBody>
          <a:bodyPr/>
          <a:lstStyle/>
          <a:p>
            <a:pPr marL="177800" indent="-177800"/>
            <a:r>
              <a:rPr lang="en-US" sz="2000" dirty="0"/>
              <a:t>Many victims do not characterize their experience as a crime due to:</a:t>
            </a:r>
          </a:p>
          <a:p>
            <a:pPr lvl="1">
              <a:spcBef>
                <a:spcPts val="200"/>
              </a:spcBef>
            </a:pPr>
            <a:r>
              <a:rPr lang="en-US" sz="1800" dirty="0"/>
              <a:t>Embarrassment;</a:t>
            </a:r>
          </a:p>
          <a:p>
            <a:pPr lvl="1"/>
            <a:r>
              <a:rPr lang="en-US" sz="1800" dirty="0"/>
              <a:t>Lack of understanding of the legal definition of rape;</a:t>
            </a:r>
          </a:p>
          <a:p>
            <a:pPr lvl="1"/>
            <a:r>
              <a:rPr lang="en-US" sz="1800" dirty="0"/>
              <a:t>Sympathy for the rapist; and</a:t>
            </a:r>
          </a:p>
          <a:p>
            <a:pPr lvl="1"/>
            <a:r>
              <a:rPr lang="en-US" sz="1800" dirty="0"/>
              <a:t>Self-blame. </a:t>
            </a:r>
          </a:p>
          <a:p>
            <a:pPr marL="177800" indent="-177800">
              <a:spcBef>
                <a:spcPts val="300"/>
              </a:spcBef>
            </a:pPr>
            <a:r>
              <a:rPr lang="en-US" sz="2000" dirty="0"/>
              <a:t>The most common reason for not reporting incidents of sexual assault and sexual misconduct was that it was not considered serious enough. </a:t>
            </a:r>
          </a:p>
          <a:p>
            <a:pPr marL="573088" lvl="1" indent="-231775">
              <a:spcBef>
                <a:spcPts val="24"/>
              </a:spcBef>
              <a:spcAft>
                <a:spcPts val="400"/>
              </a:spcAft>
            </a:pPr>
            <a:r>
              <a:rPr lang="en-US" sz="1800" dirty="0"/>
              <a:t>Other reasons included because they were “</a:t>
            </a:r>
            <a:r>
              <a:rPr lang="en-US" sz="1800" b="1" dirty="0"/>
              <a:t>embarrassed, ashamed or that it would be too emotionally difficult;</a:t>
            </a:r>
            <a:r>
              <a:rPr lang="en-US" sz="1800" dirty="0"/>
              <a:t>” and because they “</a:t>
            </a:r>
            <a:r>
              <a:rPr lang="en-US" sz="1800" b="1" dirty="0"/>
              <a:t>did not think anything would be done about it</a:t>
            </a:r>
            <a:r>
              <a:rPr lang="en-US" sz="1800" dirty="0"/>
              <a:t>.”</a:t>
            </a:r>
          </a:p>
          <a:p>
            <a:pPr marL="0" indent="0">
              <a:buNone/>
            </a:pPr>
            <a:r>
              <a:rPr lang="en-US" sz="1400" i="1" dirty="0"/>
              <a:t>AAU Campus Climate Survey on Sexual Misconduct, 2015</a:t>
            </a:r>
          </a:p>
        </p:txBody>
      </p:sp>
      <p:sp>
        <p:nvSpPr>
          <p:cNvPr id="3" name="Title 2">
            <a:extLst>
              <a:ext uri="{FF2B5EF4-FFF2-40B4-BE49-F238E27FC236}">
                <a16:creationId xmlns:a16="http://schemas.microsoft.com/office/drawing/2014/main" id="{821630EC-E270-4044-8B7B-EAF7EDFABC0B}"/>
              </a:ext>
            </a:extLst>
          </p:cNvPr>
          <p:cNvSpPr>
            <a:spLocks noGrp="1"/>
          </p:cNvSpPr>
          <p:nvPr>
            <p:ph type="title"/>
          </p:nvPr>
        </p:nvSpPr>
        <p:spPr/>
        <p:txBody>
          <a:bodyPr/>
          <a:lstStyle/>
          <a:p>
            <a:r>
              <a:rPr lang="en-US" dirty="0"/>
              <a:t>Sexual Assault in College</a:t>
            </a:r>
          </a:p>
        </p:txBody>
      </p:sp>
      <p:sp>
        <p:nvSpPr>
          <p:cNvPr id="4" name="Slide Number Placeholder 3">
            <a:extLst>
              <a:ext uri="{FF2B5EF4-FFF2-40B4-BE49-F238E27FC236}">
                <a16:creationId xmlns:a16="http://schemas.microsoft.com/office/drawing/2014/main" id="{D173FC49-9A6F-4B01-9D71-D5B2EA8A6ACD}"/>
              </a:ext>
            </a:extLst>
          </p:cNvPr>
          <p:cNvSpPr>
            <a:spLocks noGrp="1"/>
          </p:cNvSpPr>
          <p:nvPr>
            <p:ph type="sldNum" sz="quarter" idx="10"/>
          </p:nvPr>
        </p:nvSpPr>
        <p:spPr/>
        <p:txBody>
          <a:bodyPr/>
          <a:lstStyle/>
          <a:p>
            <a:pPr>
              <a:defRPr/>
            </a:pPr>
            <a:fld id="{AE3D6155-E562-314F-801A-7FCA5FAB79F5}" type="slidenum">
              <a:rPr lang="en-US" altLang="en-US" smtClean="0"/>
              <a:pPr>
                <a:defRPr/>
              </a:pPr>
              <a:t>67</a:t>
            </a:fld>
            <a:endParaRPr lang="en-US" altLang="en-US"/>
          </a:p>
        </p:txBody>
      </p:sp>
    </p:spTree>
    <p:extLst>
      <p:ext uri="{BB962C8B-B14F-4D97-AF65-F5344CB8AC3E}">
        <p14:creationId xmlns:p14="http://schemas.microsoft.com/office/powerpoint/2010/main" val="1450029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73609B-447D-449B-A823-254E0F174E4B}"/>
              </a:ext>
            </a:extLst>
          </p:cNvPr>
          <p:cNvSpPr>
            <a:spLocks noGrp="1"/>
          </p:cNvSpPr>
          <p:nvPr>
            <p:ph idx="1"/>
          </p:nvPr>
        </p:nvSpPr>
        <p:spPr>
          <a:xfrm>
            <a:off x="1070696" y="1370600"/>
            <a:ext cx="8073304" cy="3163693"/>
          </a:xfrm>
        </p:spPr>
        <p:txBody>
          <a:bodyPr/>
          <a:lstStyle/>
          <a:p>
            <a:pPr marL="0" indent="0">
              <a:spcAft>
                <a:spcPts val="300"/>
              </a:spcAft>
              <a:buNone/>
            </a:pPr>
            <a:r>
              <a:rPr lang="en-US" sz="2000" dirty="0"/>
              <a:t>Participants receiving a definition of affirmative consent are more likely to:</a:t>
            </a:r>
          </a:p>
          <a:p>
            <a:pPr>
              <a:spcBef>
                <a:spcPts val="0"/>
              </a:spcBef>
            </a:pPr>
            <a:r>
              <a:rPr lang="en-US" sz="1750" dirty="0"/>
              <a:t>Assign more responsibility, endorse greater consequences for perpetrators; </a:t>
            </a:r>
          </a:p>
          <a:p>
            <a:pPr>
              <a:spcBef>
                <a:spcPts val="200"/>
              </a:spcBef>
            </a:pPr>
            <a:r>
              <a:rPr lang="en-US" sz="1750" dirty="0"/>
              <a:t>Perceive a higher degree of victim suffering;</a:t>
            </a:r>
          </a:p>
          <a:p>
            <a:r>
              <a:rPr lang="en-US" sz="1750" dirty="0"/>
              <a:t>Be willing to intervene and provide victim support; and</a:t>
            </a:r>
          </a:p>
          <a:p>
            <a:pPr>
              <a:spcBef>
                <a:spcPts val="200"/>
              </a:spcBef>
            </a:pPr>
            <a:r>
              <a:rPr lang="en-US" sz="1750" dirty="0"/>
              <a:t>Report consent was not granted and label the encounter as a sexual assault.</a:t>
            </a:r>
          </a:p>
          <a:p>
            <a:r>
              <a:rPr lang="en-US" sz="1750" dirty="0"/>
              <a:t>These effects will be greater for those who read a vignette in which consent is less ambiguous.</a:t>
            </a:r>
          </a:p>
          <a:p>
            <a:pPr marL="0" indent="0">
              <a:buNone/>
            </a:pPr>
            <a:endParaRPr lang="en-US" sz="1800" dirty="0"/>
          </a:p>
          <a:p>
            <a:endParaRPr lang="en-US" dirty="0"/>
          </a:p>
        </p:txBody>
      </p:sp>
      <p:sp>
        <p:nvSpPr>
          <p:cNvPr id="3" name="Title 2">
            <a:extLst>
              <a:ext uri="{FF2B5EF4-FFF2-40B4-BE49-F238E27FC236}">
                <a16:creationId xmlns:a16="http://schemas.microsoft.com/office/drawing/2014/main" id="{52171621-4312-451D-850C-0749EFECFEBE}"/>
              </a:ext>
            </a:extLst>
          </p:cNvPr>
          <p:cNvSpPr>
            <a:spLocks noGrp="1"/>
          </p:cNvSpPr>
          <p:nvPr>
            <p:ph type="title"/>
          </p:nvPr>
        </p:nvSpPr>
        <p:spPr/>
        <p:txBody>
          <a:bodyPr/>
          <a:lstStyle/>
          <a:p>
            <a:r>
              <a:rPr lang="en-US" dirty="0"/>
              <a:t>Understanding Consent</a:t>
            </a:r>
          </a:p>
        </p:txBody>
      </p:sp>
      <p:sp>
        <p:nvSpPr>
          <p:cNvPr id="4" name="Slide Number Placeholder 3">
            <a:extLst>
              <a:ext uri="{FF2B5EF4-FFF2-40B4-BE49-F238E27FC236}">
                <a16:creationId xmlns:a16="http://schemas.microsoft.com/office/drawing/2014/main" id="{CB6617C3-2499-4C17-980B-43AAA9F9D5D6}"/>
              </a:ext>
            </a:extLst>
          </p:cNvPr>
          <p:cNvSpPr>
            <a:spLocks noGrp="1"/>
          </p:cNvSpPr>
          <p:nvPr>
            <p:ph type="sldNum" sz="quarter" idx="10"/>
          </p:nvPr>
        </p:nvSpPr>
        <p:spPr/>
        <p:txBody>
          <a:bodyPr/>
          <a:lstStyle/>
          <a:p>
            <a:pPr>
              <a:defRPr/>
            </a:pPr>
            <a:fld id="{AE3D6155-E562-314F-801A-7FCA5FAB79F5}" type="slidenum">
              <a:rPr lang="en-US" altLang="en-US" smtClean="0"/>
              <a:pPr>
                <a:defRPr/>
              </a:pPr>
              <a:t>68</a:t>
            </a:fld>
            <a:endParaRPr lang="en-US" altLang="en-US"/>
          </a:p>
        </p:txBody>
      </p:sp>
      <p:pic>
        <p:nvPicPr>
          <p:cNvPr id="7" name="Picture 6" descr="Text, whiteboard&#10;&#10;Description automatically generated">
            <a:extLst>
              <a:ext uri="{FF2B5EF4-FFF2-40B4-BE49-F238E27FC236}">
                <a16:creationId xmlns:a16="http://schemas.microsoft.com/office/drawing/2014/main" id="{34D50CC0-153F-4279-8ABB-45A49450D56C}"/>
              </a:ext>
            </a:extLst>
          </p:cNvPr>
          <p:cNvPicPr>
            <a:picLocks noChangeAspect="1"/>
          </p:cNvPicPr>
          <p:nvPr/>
        </p:nvPicPr>
        <p:blipFill>
          <a:blip r:embed="rId3"/>
          <a:stretch>
            <a:fillRect/>
          </a:stretch>
        </p:blipFill>
        <p:spPr>
          <a:xfrm>
            <a:off x="3346569" y="3624095"/>
            <a:ext cx="3313539" cy="1457957"/>
          </a:xfrm>
          <a:prstGeom prst="rect">
            <a:avLst/>
          </a:prstGeom>
          <a:noFill/>
        </p:spPr>
      </p:pic>
    </p:spTree>
    <p:extLst>
      <p:ext uri="{BB962C8B-B14F-4D97-AF65-F5344CB8AC3E}">
        <p14:creationId xmlns:p14="http://schemas.microsoft.com/office/powerpoint/2010/main" val="33823439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2336AF-4C09-4F73-8E3C-B0B69B2DA4DB}"/>
              </a:ext>
            </a:extLst>
          </p:cNvPr>
          <p:cNvSpPr>
            <a:spLocks noGrp="1"/>
          </p:cNvSpPr>
          <p:nvPr>
            <p:ph idx="1"/>
          </p:nvPr>
        </p:nvSpPr>
        <p:spPr>
          <a:xfrm>
            <a:off x="1136682" y="1419274"/>
            <a:ext cx="7913050" cy="3483339"/>
          </a:xfrm>
        </p:spPr>
        <p:txBody>
          <a:bodyPr/>
          <a:lstStyle/>
          <a:p>
            <a:pPr marL="0" indent="0">
              <a:buNone/>
            </a:pPr>
            <a:r>
              <a:rPr lang="en-US" sz="2000" u="sng" dirty="0">
                <a:solidFill>
                  <a:schemeClr val="tx1"/>
                </a:solidFill>
              </a:rPr>
              <a:t>Consent</a:t>
            </a:r>
            <a:r>
              <a:rPr lang="en-US" sz="2000" i="1" dirty="0">
                <a:solidFill>
                  <a:schemeClr val="tx1"/>
                </a:solidFill>
              </a:rPr>
              <a:t> </a:t>
            </a:r>
            <a:r>
              <a:rPr lang="en-US" sz="2000" dirty="0">
                <a:solidFill>
                  <a:schemeClr val="tx1"/>
                </a:solidFill>
              </a:rPr>
              <a:t>is an informed and freely and affirmatively communicated willingness to participate in particular sexual activity. Consent can be expressed either by words or by clear and unambiguous actions, as long as those words or actions create mutually understandable permission regarding the conditions of each instance of sexual activity. It is the responsibility of the person who wants to engage in the sexual activity to ensure that s/he has the consent of the other to engage in each instance of sexual activity.</a:t>
            </a:r>
            <a:endParaRPr lang="en-US" sz="1800" dirty="0">
              <a:solidFill>
                <a:schemeClr val="tx1"/>
              </a:solidFill>
            </a:endParaRPr>
          </a:p>
          <a:p>
            <a:pPr marL="0" indent="0">
              <a:buNone/>
            </a:pPr>
            <a:br>
              <a:rPr lang="en-US" sz="1730" dirty="0"/>
            </a:br>
            <a:r>
              <a:rPr lang="en-US" sz="1400" i="1" dirty="0"/>
              <a:t>Sexual Misconduct Policy</a:t>
            </a:r>
            <a:r>
              <a:rPr lang="en-US" sz="1400" dirty="0"/>
              <a:t>, </a:t>
            </a:r>
            <a:r>
              <a:rPr lang="en-US" sz="1400" i="1" dirty="0"/>
              <a:t>Glossary </a:t>
            </a:r>
            <a:r>
              <a:rPr lang="en-US" sz="1400" dirty="0"/>
              <a:t>at pages 52-53</a:t>
            </a:r>
          </a:p>
          <a:p>
            <a:pPr marL="0" indent="0">
              <a:buNone/>
            </a:pPr>
            <a:endParaRPr lang="en-US" sz="1730" dirty="0"/>
          </a:p>
        </p:txBody>
      </p:sp>
      <p:sp>
        <p:nvSpPr>
          <p:cNvPr id="3" name="Title 2">
            <a:extLst>
              <a:ext uri="{FF2B5EF4-FFF2-40B4-BE49-F238E27FC236}">
                <a16:creationId xmlns:a16="http://schemas.microsoft.com/office/drawing/2014/main" id="{821630EC-E270-4044-8B7B-EAF7EDFABC0B}"/>
              </a:ext>
            </a:extLst>
          </p:cNvPr>
          <p:cNvSpPr>
            <a:spLocks noGrp="1"/>
          </p:cNvSpPr>
          <p:nvPr>
            <p:ph type="title"/>
          </p:nvPr>
        </p:nvSpPr>
        <p:spPr/>
        <p:txBody>
          <a:bodyPr/>
          <a:lstStyle/>
          <a:p>
            <a:r>
              <a:rPr lang="en-US" dirty="0"/>
              <a:t>What is Consent?</a:t>
            </a:r>
          </a:p>
        </p:txBody>
      </p:sp>
      <p:sp>
        <p:nvSpPr>
          <p:cNvPr id="4" name="Slide Number Placeholder 3">
            <a:extLst>
              <a:ext uri="{FF2B5EF4-FFF2-40B4-BE49-F238E27FC236}">
                <a16:creationId xmlns:a16="http://schemas.microsoft.com/office/drawing/2014/main" id="{D173FC49-9A6F-4B01-9D71-D5B2EA8A6ACD}"/>
              </a:ext>
            </a:extLst>
          </p:cNvPr>
          <p:cNvSpPr>
            <a:spLocks noGrp="1"/>
          </p:cNvSpPr>
          <p:nvPr>
            <p:ph type="sldNum" sz="quarter" idx="10"/>
          </p:nvPr>
        </p:nvSpPr>
        <p:spPr/>
        <p:txBody>
          <a:bodyPr/>
          <a:lstStyle/>
          <a:p>
            <a:pPr>
              <a:defRPr/>
            </a:pPr>
            <a:fld id="{AE3D6155-E562-314F-801A-7FCA5FAB79F5}" type="slidenum">
              <a:rPr lang="en-US" altLang="en-US" smtClean="0"/>
              <a:pPr>
                <a:defRPr/>
              </a:pPr>
              <a:t>69</a:t>
            </a:fld>
            <a:endParaRPr lang="en-US" altLang="en-US"/>
          </a:p>
        </p:txBody>
      </p:sp>
    </p:spTree>
    <p:extLst>
      <p:ext uri="{BB962C8B-B14F-4D97-AF65-F5344CB8AC3E}">
        <p14:creationId xmlns:p14="http://schemas.microsoft.com/office/powerpoint/2010/main" val="114221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AF5C25-AF4E-42D3-81AA-CB20513D7BD6}"/>
              </a:ext>
            </a:extLst>
          </p:cNvPr>
          <p:cNvPicPr>
            <a:picLocks noChangeAspect="1"/>
          </p:cNvPicPr>
          <p:nvPr/>
        </p:nvPicPr>
        <p:blipFill>
          <a:blip r:embed="rId2"/>
          <a:stretch>
            <a:fillRect/>
          </a:stretch>
        </p:blipFill>
        <p:spPr>
          <a:xfrm>
            <a:off x="5186149" y="4053585"/>
            <a:ext cx="3953094" cy="1081041"/>
          </a:xfrm>
          <a:prstGeom prst="rect">
            <a:avLst/>
          </a:prstGeom>
        </p:spPr>
      </p:pic>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28678" y="1381383"/>
            <a:ext cx="7873726" cy="3483339"/>
          </a:xfrm>
        </p:spPr>
        <p:txBody>
          <a:bodyPr/>
          <a:lstStyle/>
          <a:p>
            <a:r>
              <a:rPr lang="en-US" sz="1800" dirty="0">
                <a:latin typeface="Arial" panose="020B0604020202020204" pitchFamily="34" charset="0"/>
                <a:cs typeface="Arial" panose="020B0604020202020204" pitchFamily="34" charset="0"/>
              </a:rPr>
              <a:t>Who are the Parties; What is alleged?</a:t>
            </a:r>
          </a:p>
          <a:p>
            <a:pPr marL="461963" lvl="1" indent="-212725"/>
            <a:r>
              <a:rPr lang="en-US" sz="1580" i="1" dirty="0">
                <a:latin typeface="Arial" panose="020B0604020202020204" pitchFamily="34" charset="0"/>
                <a:cs typeface="Arial" panose="020B0604020202020204" pitchFamily="34" charset="0"/>
              </a:rPr>
              <a:t>E.g.</a:t>
            </a:r>
            <a:r>
              <a:rPr lang="en-US" sz="1580" dirty="0">
                <a:latin typeface="Arial" panose="020B0604020202020204" pitchFamily="34" charset="0"/>
                <a:cs typeface="Arial" panose="020B0604020202020204" pitchFamily="34" charset="0"/>
              </a:rPr>
              <a:t>, Student stalking Student; Teaching Assistant sexually </a:t>
            </a:r>
            <a:r>
              <a:rPr lang="en-US" sz="1580" dirty="0"/>
              <a:t>h</a:t>
            </a:r>
            <a:r>
              <a:rPr lang="en-US" sz="1580" dirty="0">
                <a:latin typeface="Arial" panose="020B0604020202020204" pitchFamily="34" charset="0"/>
                <a:cs typeface="Arial" panose="020B0604020202020204" pitchFamily="34" charset="0"/>
              </a:rPr>
              <a:t>arassed Student; </a:t>
            </a:r>
            <a:r>
              <a:rPr lang="en-US" sz="1580" dirty="0"/>
              <a:t>S</a:t>
            </a:r>
            <a:r>
              <a:rPr lang="en-US" sz="1580" dirty="0">
                <a:latin typeface="Arial" panose="020B0604020202020204" pitchFamily="34" charset="0"/>
                <a:cs typeface="Arial" panose="020B0604020202020204" pitchFamily="34" charset="0"/>
              </a:rPr>
              <a:t>upervising Faculty retaliates against Staff for opposing Sex Discrimination</a:t>
            </a:r>
          </a:p>
          <a:p>
            <a:r>
              <a:rPr lang="en-US" sz="1800" dirty="0">
                <a:latin typeface="Arial" panose="020B0604020202020204" pitchFamily="34" charset="0"/>
                <a:cs typeface="Arial" panose="020B0604020202020204" pitchFamily="34" charset="0"/>
              </a:rPr>
              <a:t>Determine applicable policies and procedures.</a:t>
            </a:r>
          </a:p>
          <a:p>
            <a:pPr marL="461963" lvl="1" indent="-212725"/>
            <a:r>
              <a:rPr lang="en-US" sz="1580" dirty="0">
                <a:latin typeface="Arial" panose="020B0604020202020204" pitchFamily="34" charset="0"/>
                <a:cs typeface="Arial" panose="020B0604020202020204" pitchFamily="34" charset="0"/>
              </a:rPr>
              <a:t>Is this a Title IX or Non-Title IX Investigation?</a:t>
            </a:r>
          </a:p>
          <a:p>
            <a:r>
              <a:rPr lang="en-US" sz="1800" dirty="0">
                <a:latin typeface="Arial" panose="020B0604020202020204" pitchFamily="34" charset="0"/>
                <a:cs typeface="Arial" panose="020B0604020202020204" pitchFamily="34" charset="0"/>
              </a:rPr>
              <a:t>Identify evidence for preservation/collection and relevant custodians.</a:t>
            </a:r>
          </a:p>
          <a:p>
            <a:pPr marL="461963" lvl="1" indent="-212725"/>
            <a:r>
              <a:rPr lang="en-US" sz="1580" dirty="0">
                <a:latin typeface="Arial" panose="020B0604020202020204" pitchFamily="34" charset="0"/>
                <a:cs typeface="Arial" panose="020B0604020202020204" pitchFamily="34" charset="0"/>
              </a:rPr>
              <a:t>Human Resources, IT Department, Campus Security</a:t>
            </a:r>
          </a:p>
          <a:p>
            <a:r>
              <a:rPr lang="en-US" sz="1800" dirty="0">
                <a:latin typeface="Arial" panose="020B0604020202020204" pitchFamily="34" charset="0"/>
                <a:cs typeface="Arial" panose="020B0604020202020204" pitchFamily="34" charset="0"/>
              </a:rPr>
              <a:t>Identify interviewees, set proposed order, and schedule.</a:t>
            </a:r>
          </a:p>
          <a:p>
            <a:pPr marL="461963" lvl="1" indent="-212725"/>
            <a:r>
              <a:rPr lang="en-US" sz="1580" i="1" dirty="0">
                <a:latin typeface="Arial" panose="020B0604020202020204" pitchFamily="34" charset="0"/>
                <a:cs typeface="Arial" panose="020B0604020202020204" pitchFamily="34" charset="0"/>
              </a:rPr>
              <a:t>E.g.</a:t>
            </a:r>
            <a:r>
              <a:rPr lang="en-US" sz="1580" dirty="0">
                <a:latin typeface="Arial" panose="020B0604020202020204" pitchFamily="34" charset="0"/>
                <a:cs typeface="Arial" panose="020B0604020202020204" pitchFamily="34" charset="0"/>
              </a:rPr>
              <a:t>, Parties, fact witnesses, background witnesses</a:t>
            </a:r>
          </a:p>
          <a:p>
            <a:r>
              <a:rPr lang="en-US" sz="1800" dirty="0">
                <a:latin typeface="Arial" panose="020B0604020202020204" pitchFamily="34" charset="0"/>
                <a:cs typeface="Arial" panose="020B0604020202020204" pitchFamily="34" charset="0"/>
              </a:rPr>
              <a:t>Identify required notices, deadlines, and events.</a:t>
            </a:r>
          </a:p>
          <a:p>
            <a:endParaRPr lang="en-US" dirty="0"/>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Planning the Investigation: A Written Plan</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7</a:t>
            </a:fld>
            <a:endParaRPr lang="en-US" altLang="en-US"/>
          </a:p>
        </p:txBody>
      </p:sp>
    </p:spTree>
    <p:extLst>
      <p:ext uri="{BB962C8B-B14F-4D97-AF65-F5344CB8AC3E}">
        <p14:creationId xmlns:p14="http://schemas.microsoft.com/office/powerpoint/2010/main" val="3493848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2336AF-4C09-4F73-8E3C-B0B69B2DA4DB}"/>
              </a:ext>
            </a:extLst>
          </p:cNvPr>
          <p:cNvSpPr>
            <a:spLocks noGrp="1"/>
          </p:cNvSpPr>
          <p:nvPr>
            <p:ph idx="1"/>
          </p:nvPr>
        </p:nvSpPr>
        <p:spPr>
          <a:xfrm>
            <a:off x="1098212" y="1297479"/>
            <a:ext cx="7913050" cy="3483339"/>
          </a:xfrm>
        </p:spPr>
        <p:txBody>
          <a:bodyPr/>
          <a:lstStyle/>
          <a:p>
            <a:r>
              <a:rPr lang="en-US" sz="1880" dirty="0">
                <a:solidFill>
                  <a:schemeClr val="tx1"/>
                </a:solidFill>
              </a:rPr>
              <a:t>Consent is a voluntary agreement/assent to engage in sexual activity;</a:t>
            </a:r>
          </a:p>
          <a:p>
            <a:r>
              <a:rPr lang="en-US" sz="1880" dirty="0">
                <a:solidFill>
                  <a:schemeClr val="tx1"/>
                </a:solidFill>
              </a:rPr>
              <a:t>Someone who is incapacitated cannot consent;</a:t>
            </a:r>
          </a:p>
          <a:p>
            <a:r>
              <a:rPr lang="en-US" sz="1880" dirty="0">
                <a:solidFill>
                  <a:schemeClr val="tx1"/>
                </a:solidFill>
              </a:rPr>
              <a:t>Consent can be withdrawn at any time;</a:t>
            </a:r>
          </a:p>
          <a:p>
            <a:r>
              <a:rPr lang="en-US" sz="1880" dirty="0">
                <a:solidFill>
                  <a:schemeClr val="tx1"/>
                </a:solidFill>
              </a:rPr>
              <a:t>Past consent does not imply future consent;</a:t>
            </a:r>
          </a:p>
          <a:p>
            <a:r>
              <a:rPr lang="en-US" sz="1880" dirty="0">
                <a:solidFill>
                  <a:schemeClr val="tx1"/>
                </a:solidFill>
              </a:rPr>
              <a:t>Silence or absence of resistance does not imply consent;</a:t>
            </a:r>
          </a:p>
          <a:p>
            <a:r>
              <a:rPr lang="en-US" sz="1880" dirty="0">
                <a:solidFill>
                  <a:schemeClr val="tx1"/>
                </a:solidFill>
              </a:rPr>
              <a:t>Consent to engage in sexual activity with one person does not imply consent to engage in sexual activity with another. </a:t>
            </a:r>
          </a:p>
          <a:p>
            <a:r>
              <a:rPr lang="en-US" sz="1880" dirty="0">
                <a:solidFill>
                  <a:schemeClr val="tx1"/>
                </a:solidFill>
              </a:rPr>
              <a:t>Coercion, force, or threat invalidates consent; and</a:t>
            </a:r>
          </a:p>
          <a:p>
            <a:pPr>
              <a:spcAft>
                <a:spcPts val="600"/>
              </a:spcAft>
            </a:pPr>
            <a:r>
              <a:rPr lang="en-US" sz="1880" dirty="0">
                <a:solidFill>
                  <a:schemeClr val="tx1"/>
                </a:solidFill>
              </a:rPr>
              <a:t>Being intoxicated or under the influence is never an excuse for engaging in Sexual Misconduct. </a:t>
            </a:r>
          </a:p>
          <a:p>
            <a:pPr marL="0" indent="0">
              <a:buNone/>
            </a:pPr>
            <a:r>
              <a:rPr lang="en-US" sz="1400" i="1" dirty="0"/>
              <a:t>Sexual Misconduct Policy</a:t>
            </a:r>
            <a:r>
              <a:rPr lang="en-US" sz="1400" dirty="0"/>
              <a:t>, </a:t>
            </a:r>
            <a:r>
              <a:rPr lang="en-US" sz="1400" i="1" dirty="0"/>
              <a:t>Glossary </a:t>
            </a:r>
            <a:r>
              <a:rPr lang="en-US" sz="1400" dirty="0"/>
              <a:t>at page 53</a:t>
            </a:r>
          </a:p>
          <a:p>
            <a:pPr marL="0" indent="0">
              <a:buNone/>
            </a:pPr>
            <a:endParaRPr lang="en-US" sz="1730" dirty="0"/>
          </a:p>
        </p:txBody>
      </p:sp>
      <p:sp>
        <p:nvSpPr>
          <p:cNvPr id="3" name="Title 2">
            <a:extLst>
              <a:ext uri="{FF2B5EF4-FFF2-40B4-BE49-F238E27FC236}">
                <a16:creationId xmlns:a16="http://schemas.microsoft.com/office/drawing/2014/main" id="{821630EC-E270-4044-8B7B-EAF7EDFABC0B}"/>
              </a:ext>
            </a:extLst>
          </p:cNvPr>
          <p:cNvSpPr>
            <a:spLocks noGrp="1"/>
          </p:cNvSpPr>
          <p:nvPr>
            <p:ph type="title"/>
          </p:nvPr>
        </p:nvSpPr>
        <p:spPr/>
        <p:txBody>
          <a:bodyPr/>
          <a:lstStyle/>
          <a:p>
            <a:r>
              <a:rPr lang="en-US" dirty="0"/>
              <a:t>Component-Considered Consent Factors</a:t>
            </a:r>
          </a:p>
        </p:txBody>
      </p:sp>
      <p:sp>
        <p:nvSpPr>
          <p:cNvPr id="4" name="Slide Number Placeholder 3">
            <a:extLst>
              <a:ext uri="{FF2B5EF4-FFF2-40B4-BE49-F238E27FC236}">
                <a16:creationId xmlns:a16="http://schemas.microsoft.com/office/drawing/2014/main" id="{D173FC49-9A6F-4B01-9D71-D5B2EA8A6ACD}"/>
              </a:ext>
            </a:extLst>
          </p:cNvPr>
          <p:cNvSpPr>
            <a:spLocks noGrp="1"/>
          </p:cNvSpPr>
          <p:nvPr>
            <p:ph type="sldNum" sz="quarter" idx="10"/>
          </p:nvPr>
        </p:nvSpPr>
        <p:spPr/>
        <p:txBody>
          <a:bodyPr/>
          <a:lstStyle/>
          <a:p>
            <a:pPr>
              <a:defRPr/>
            </a:pPr>
            <a:fld id="{AE3D6155-E562-314F-801A-7FCA5FAB79F5}" type="slidenum">
              <a:rPr lang="en-US" altLang="en-US" smtClean="0"/>
              <a:pPr>
                <a:defRPr/>
              </a:pPr>
              <a:t>70</a:t>
            </a:fld>
            <a:endParaRPr lang="en-US" altLang="en-US"/>
          </a:p>
        </p:txBody>
      </p:sp>
    </p:spTree>
    <p:extLst>
      <p:ext uri="{BB962C8B-B14F-4D97-AF65-F5344CB8AC3E}">
        <p14:creationId xmlns:p14="http://schemas.microsoft.com/office/powerpoint/2010/main" val="1908858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30437773-F0CC-4E99-8DB7-DBC2F4C12B46}"/>
              </a:ext>
            </a:extLst>
          </p:cNvPr>
          <p:cNvSpPr>
            <a:spLocks noGrp="1"/>
          </p:cNvSpPr>
          <p:nvPr>
            <p:ph idx="1"/>
          </p:nvPr>
        </p:nvSpPr>
        <p:spPr>
          <a:xfrm>
            <a:off x="1118588" y="1355059"/>
            <a:ext cx="7834912" cy="3509172"/>
          </a:xfrm>
        </p:spPr>
        <p:txBody>
          <a:bodyPr/>
          <a:lstStyle/>
          <a:p>
            <a:pPr>
              <a:spcBef>
                <a:spcPts val="0"/>
              </a:spcBef>
              <a:spcAft>
                <a:spcPts val="600"/>
              </a:spcAft>
            </a:pPr>
            <a:r>
              <a:rPr lang="en-US" sz="1950" dirty="0"/>
              <a:t>You can think of consent and offering beverages to guests similarly</a:t>
            </a:r>
          </a:p>
          <a:p>
            <a:pPr marL="3025775" indent="-255588">
              <a:spcBef>
                <a:spcPts val="0"/>
              </a:spcBef>
              <a:spcAft>
                <a:spcPts val="600"/>
              </a:spcAft>
            </a:pPr>
            <a:r>
              <a:rPr lang="en-US" sz="1900" dirty="0"/>
              <a:t>Provide the drink if your guests accept your offer;</a:t>
            </a:r>
          </a:p>
          <a:p>
            <a:pPr marL="3025775" indent="-255588">
              <a:spcBef>
                <a:spcPts val="0"/>
              </a:spcBef>
              <a:spcAft>
                <a:spcPts val="600"/>
              </a:spcAft>
            </a:pPr>
            <a:r>
              <a:rPr lang="en-US" sz="1900" dirty="0"/>
              <a:t>Don’t make them drink it if they change their mind; </a:t>
            </a:r>
          </a:p>
          <a:p>
            <a:pPr marL="3025775" indent="-255588">
              <a:spcBef>
                <a:spcPts val="0"/>
              </a:spcBef>
              <a:spcAft>
                <a:spcPts val="600"/>
              </a:spcAft>
            </a:pPr>
            <a:r>
              <a:rPr lang="en-US" sz="1900" dirty="0"/>
              <a:t>If the decline the offer, don’t give them a drink;</a:t>
            </a:r>
          </a:p>
          <a:p>
            <a:pPr marL="3025775" indent="-255588">
              <a:spcBef>
                <a:spcPts val="0"/>
              </a:spcBef>
              <a:spcAft>
                <a:spcPts val="600"/>
              </a:spcAft>
            </a:pPr>
            <a:r>
              <a:rPr lang="en-US" sz="1900" dirty="0"/>
              <a:t>Don’t guilt them for not wanting the drink.</a:t>
            </a:r>
          </a:p>
          <a:p>
            <a:pPr marL="3025775" indent="-255588">
              <a:spcBef>
                <a:spcPts val="0"/>
              </a:spcBef>
              <a:spcAft>
                <a:spcPts val="600"/>
              </a:spcAft>
            </a:pPr>
            <a:endParaRPr lang="en-US" sz="1900" dirty="0"/>
          </a:p>
          <a:p>
            <a:r>
              <a:rPr lang="en-US" dirty="0"/>
              <a:t>https://youtu.be/fGoWLWS4-kU</a:t>
            </a:r>
          </a:p>
        </p:txBody>
      </p:sp>
      <p:sp>
        <p:nvSpPr>
          <p:cNvPr id="3" name="Title 2">
            <a:extLst>
              <a:ext uri="{FF2B5EF4-FFF2-40B4-BE49-F238E27FC236}">
                <a16:creationId xmlns:a16="http://schemas.microsoft.com/office/drawing/2014/main" id="{11E653CC-701C-4011-B54C-9926418563A3}"/>
              </a:ext>
            </a:extLst>
          </p:cNvPr>
          <p:cNvSpPr>
            <a:spLocks noGrp="1"/>
          </p:cNvSpPr>
          <p:nvPr>
            <p:ph type="title"/>
          </p:nvPr>
        </p:nvSpPr>
        <p:spPr/>
        <p:txBody>
          <a:bodyPr/>
          <a:lstStyle/>
          <a:p>
            <a:r>
              <a:rPr lang="en-US" dirty="0"/>
              <a:t>Consent and Beverages</a:t>
            </a:r>
          </a:p>
        </p:txBody>
      </p:sp>
      <p:sp>
        <p:nvSpPr>
          <p:cNvPr id="4" name="Slide Number Placeholder 3">
            <a:extLst>
              <a:ext uri="{FF2B5EF4-FFF2-40B4-BE49-F238E27FC236}">
                <a16:creationId xmlns:a16="http://schemas.microsoft.com/office/drawing/2014/main" id="{0B781E2B-4224-4B1F-8A96-962EB4EC1521}"/>
              </a:ext>
            </a:extLst>
          </p:cNvPr>
          <p:cNvSpPr>
            <a:spLocks noGrp="1"/>
          </p:cNvSpPr>
          <p:nvPr>
            <p:ph type="sldNum" sz="quarter" idx="10"/>
          </p:nvPr>
        </p:nvSpPr>
        <p:spPr/>
        <p:txBody>
          <a:bodyPr/>
          <a:lstStyle/>
          <a:p>
            <a:pPr>
              <a:defRPr/>
            </a:pPr>
            <a:fld id="{AE3D6155-E562-314F-801A-7FCA5FAB79F5}" type="slidenum">
              <a:rPr lang="en-US" altLang="en-US" smtClean="0"/>
              <a:pPr>
                <a:defRPr/>
              </a:pPr>
              <a:t>71</a:t>
            </a:fld>
            <a:endParaRPr lang="en-US" altLang="en-US"/>
          </a:p>
        </p:txBody>
      </p:sp>
      <p:pic>
        <p:nvPicPr>
          <p:cNvPr id="2" name="Picture 1">
            <a:extLst>
              <a:ext uri="{FF2B5EF4-FFF2-40B4-BE49-F238E27FC236}">
                <a16:creationId xmlns:a16="http://schemas.microsoft.com/office/drawing/2014/main" id="{EE5D226A-1DA9-4F72-9A9E-BD40B4FD61A7}"/>
              </a:ext>
            </a:extLst>
          </p:cNvPr>
          <p:cNvPicPr>
            <a:picLocks noChangeAspect="1"/>
          </p:cNvPicPr>
          <p:nvPr/>
        </p:nvPicPr>
        <p:blipFill>
          <a:blip r:embed="rId2"/>
          <a:stretch>
            <a:fillRect/>
          </a:stretch>
        </p:blipFill>
        <p:spPr>
          <a:xfrm>
            <a:off x="1217985" y="2430195"/>
            <a:ext cx="2524453" cy="1714063"/>
          </a:xfrm>
          <a:prstGeom prst="rect">
            <a:avLst/>
          </a:prstGeom>
        </p:spPr>
      </p:pic>
    </p:spTree>
    <p:extLst>
      <p:ext uri="{BB962C8B-B14F-4D97-AF65-F5344CB8AC3E}">
        <p14:creationId xmlns:p14="http://schemas.microsoft.com/office/powerpoint/2010/main" val="32196841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3B0258-DD5C-455E-B02E-93487E7F9241}"/>
              </a:ext>
            </a:extLst>
          </p:cNvPr>
          <p:cNvSpPr>
            <a:spLocks noGrp="1"/>
          </p:cNvSpPr>
          <p:nvPr>
            <p:ph idx="1"/>
          </p:nvPr>
        </p:nvSpPr>
        <p:spPr>
          <a:xfrm>
            <a:off x="1164963" y="1379297"/>
            <a:ext cx="7797526" cy="3483339"/>
          </a:xfrm>
        </p:spPr>
        <p:txBody>
          <a:bodyPr/>
          <a:lstStyle/>
          <a:p>
            <a:pPr marL="0" indent="0" algn="ctr">
              <a:buNone/>
            </a:pPr>
            <a:r>
              <a:rPr lang="en-US" sz="2000" b="1" dirty="0"/>
              <a:t>Consent is not consent unless it is truly voluntary.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“Involuntary consent” = Coercion.</a:t>
            </a:r>
          </a:p>
          <a:p>
            <a:pPr marL="0" indent="0">
              <a:buNone/>
            </a:pPr>
            <a:endParaRPr lang="en-US" dirty="0"/>
          </a:p>
          <a:p>
            <a:pPr marL="0" indent="0">
              <a:buNone/>
            </a:pPr>
            <a:endParaRPr lang="en-US" dirty="0"/>
          </a:p>
          <a:p>
            <a:pPr marL="0" indent="0">
              <a:buNone/>
            </a:pPr>
            <a:endParaRPr lang="en-US" dirty="0"/>
          </a:p>
          <a:p>
            <a:pPr marL="0" indent="0">
              <a:buNone/>
            </a:pPr>
            <a:r>
              <a:rPr lang="en-US" dirty="0"/>
              <a:t>https://youtu.be/laMtr-rUEmY</a:t>
            </a:r>
          </a:p>
        </p:txBody>
      </p:sp>
      <p:pic>
        <p:nvPicPr>
          <p:cNvPr id="6" name="Picture 5">
            <a:extLst>
              <a:ext uri="{FF2B5EF4-FFF2-40B4-BE49-F238E27FC236}">
                <a16:creationId xmlns:a16="http://schemas.microsoft.com/office/drawing/2014/main" id="{7354FB0E-42D3-4E87-93AE-6D21270873EF}"/>
              </a:ext>
            </a:extLst>
          </p:cNvPr>
          <p:cNvPicPr>
            <a:picLocks noChangeAspect="1"/>
          </p:cNvPicPr>
          <p:nvPr/>
        </p:nvPicPr>
        <p:blipFill>
          <a:blip r:embed="rId3"/>
          <a:stretch>
            <a:fillRect/>
          </a:stretch>
        </p:blipFill>
        <p:spPr>
          <a:xfrm>
            <a:off x="5429084" y="1948340"/>
            <a:ext cx="2549953" cy="2552643"/>
          </a:xfrm>
          <a:prstGeom prst="rect">
            <a:avLst/>
          </a:prstGeom>
        </p:spPr>
      </p:pic>
      <p:sp>
        <p:nvSpPr>
          <p:cNvPr id="3" name="Title 2">
            <a:extLst>
              <a:ext uri="{FF2B5EF4-FFF2-40B4-BE49-F238E27FC236}">
                <a16:creationId xmlns:a16="http://schemas.microsoft.com/office/drawing/2014/main" id="{76B9C753-7DD5-4041-A254-10BEA6F16CF3}"/>
              </a:ext>
            </a:extLst>
          </p:cNvPr>
          <p:cNvSpPr>
            <a:spLocks noGrp="1"/>
          </p:cNvSpPr>
          <p:nvPr>
            <p:ph type="title"/>
          </p:nvPr>
        </p:nvSpPr>
        <p:spPr/>
        <p:txBody>
          <a:bodyPr/>
          <a:lstStyle/>
          <a:p>
            <a:r>
              <a:rPr lang="en-US" dirty="0"/>
              <a:t>Coercion	</a:t>
            </a:r>
          </a:p>
        </p:txBody>
      </p:sp>
      <p:sp>
        <p:nvSpPr>
          <p:cNvPr id="4" name="Slide Number Placeholder 3">
            <a:extLst>
              <a:ext uri="{FF2B5EF4-FFF2-40B4-BE49-F238E27FC236}">
                <a16:creationId xmlns:a16="http://schemas.microsoft.com/office/drawing/2014/main" id="{719DAE7B-F0CD-4FC1-AE51-F56C2D4E804E}"/>
              </a:ext>
            </a:extLst>
          </p:cNvPr>
          <p:cNvSpPr>
            <a:spLocks noGrp="1"/>
          </p:cNvSpPr>
          <p:nvPr>
            <p:ph type="sldNum" sz="quarter" idx="10"/>
          </p:nvPr>
        </p:nvSpPr>
        <p:spPr/>
        <p:txBody>
          <a:bodyPr/>
          <a:lstStyle/>
          <a:p>
            <a:pPr>
              <a:defRPr/>
            </a:pPr>
            <a:fld id="{AE3D6155-E562-314F-801A-7FCA5FAB79F5}" type="slidenum">
              <a:rPr lang="en-US" altLang="en-US" smtClean="0"/>
              <a:pPr>
                <a:defRPr/>
              </a:pPr>
              <a:t>72</a:t>
            </a:fld>
            <a:endParaRPr lang="en-US" altLang="en-US"/>
          </a:p>
        </p:txBody>
      </p:sp>
    </p:spTree>
    <p:extLst>
      <p:ext uri="{BB962C8B-B14F-4D97-AF65-F5344CB8AC3E}">
        <p14:creationId xmlns:p14="http://schemas.microsoft.com/office/powerpoint/2010/main" val="2223412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5723FA-A654-4D95-82EF-189BFDD4B181}"/>
              </a:ext>
            </a:extLst>
          </p:cNvPr>
          <p:cNvPicPr>
            <a:picLocks noChangeAspect="1"/>
          </p:cNvPicPr>
          <p:nvPr/>
        </p:nvPicPr>
        <p:blipFill>
          <a:blip r:embed="rId3"/>
          <a:stretch>
            <a:fillRect/>
          </a:stretch>
        </p:blipFill>
        <p:spPr>
          <a:xfrm>
            <a:off x="5800299" y="2767953"/>
            <a:ext cx="3343701" cy="2345581"/>
          </a:xfrm>
          <a:prstGeom prst="rect">
            <a:avLst/>
          </a:prstGeom>
        </p:spPr>
      </p:pic>
      <p:sp>
        <p:nvSpPr>
          <p:cNvPr id="2" name="Content Placeholder 1">
            <a:extLst>
              <a:ext uri="{FF2B5EF4-FFF2-40B4-BE49-F238E27FC236}">
                <a16:creationId xmlns:a16="http://schemas.microsoft.com/office/drawing/2014/main" id="{BBB3C3A2-FB69-4092-ABB3-6D5C4232E733}"/>
              </a:ext>
            </a:extLst>
          </p:cNvPr>
          <p:cNvSpPr>
            <a:spLocks noGrp="1"/>
          </p:cNvSpPr>
          <p:nvPr>
            <p:ph idx="1"/>
          </p:nvPr>
        </p:nvSpPr>
        <p:spPr>
          <a:xfrm>
            <a:off x="1136680" y="1372139"/>
            <a:ext cx="7638829" cy="3621834"/>
          </a:xfrm>
        </p:spPr>
        <p:txBody>
          <a:bodyPr/>
          <a:lstStyle/>
          <a:p>
            <a:pPr>
              <a:spcBef>
                <a:spcPts val="0"/>
              </a:spcBef>
              <a:spcAft>
                <a:spcPts val="600"/>
              </a:spcAft>
            </a:pPr>
            <a:r>
              <a:rPr lang="en-US" sz="2000" dirty="0"/>
              <a:t>Physical force is used or there is a reasonable belief of the threat of physical force; </a:t>
            </a:r>
          </a:p>
          <a:p>
            <a:pPr>
              <a:spcBef>
                <a:spcPts val="0"/>
              </a:spcBef>
              <a:spcAft>
                <a:spcPts val="600"/>
              </a:spcAft>
            </a:pPr>
            <a:r>
              <a:rPr lang="en-US" sz="2000" dirty="0"/>
              <a:t>When duress is present; </a:t>
            </a:r>
          </a:p>
          <a:p>
            <a:pPr>
              <a:spcBef>
                <a:spcPts val="0"/>
              </a:spcBef>
              <a:spcAft>
                <a:spcPts val="600"/>
              </a:spcAft>
            </a:pPr>
            <a:r>
              <a:rPr lang="en-US" sz="2000" dirty="0"/>
              <a:t>When one person overcomes the physical limitations of another person; and </a:t>
            </a:r>
          </a:p>
          <a:p>
            <a:pPr>
              <a:spcBef>
                <a:spcPts val="0"/>
              </a:spcBef>
              <a:spcAft>
                <a:spcPts val="600"/>
              </a:spcAft>
            </a:pPr>
            <a:r>
              <a:rPr lang="en-US" sz="2000" dirty="0"/>
              <a:t>When a person is incapable of making an</a:t>
            </a:r>
            <a:br>
              <a:rPr lang="en-US" sz="2000" dirty="0"/>
            </a:br>
            <a:r>
              <a:rPr lang="en-US" sz="2000" dirty="0"/>
              <a:t>intentional decision to participate in a</a:t>
            </a:r>
            <a:br>
              <a:rPr lang="en-US" sz="2000" dirty="0"/>
            </a:br>
            <a:r>
              <a:rPr lang="en-US" sz="2000" dirty="0"/>
              <a:t>sexual act, which could include instances</a:t>
            </a:r>
            <a:br>
              <a:rPr lang="en-US" sz="2000" dirty="0"/>
            </a:br>
            <a:r>
              <a:rPr lang="en-US" sz="2000" dirty="0"/>
              <a:t>of incapacitation.</a:t>
            </a:r>
          </a:p>
          <a:p>
            <a:endParaRPr lang="en-US" dirty="0"/>
          </a:p>
        </p:txBody>
      </p:sp>
      <p:sp>
        <p:nvSpPr>
          <p:cNvPr id="3" name="Title 2">
            <a:extLst>
              <a:ext uri="{FF2B5EF4-FFF2-40B4-BE49-F238E27FC236}">
                <a16:creationId xmlns:a16="http://schemas.microsoft.com/office/drawing/2014/main" id="{A3A9AD32-B4E4-4430-A3E4-618572EE20B4}"/>
              </a:ext>
            </a:extLst>
          </p:cNvPr>
          <p:cNvSpPr>
            <a:spLocks noGrp="1"/>
          </p:cNvSpPr>
          <p:nvPr>
            <p:ph type="title"/>
          </p:nvPr>
        </p:nvSpPr>
        <p:spPr/>
        <p:txBody>
          <a:bodyPr/>
          <a:lstStyle/>
          <a:p>
            <a:r>
              <a:rPr lang="en-US" dirty="0"/>
              <a:t>Indications of a Lack of Consent</a:t>
            </a:r>
          </a:p>
        </p:txBody>
      </p:sp>
      <p:sp>
        <p:nvSpPr>
          <p:cNvPr id="4" name="Slide Number Placeholder 3">
            <a:extLst>
              <a:ext uri="{FF2B5EF4-FFF2-40B4-BE49-F238E27FC236}">
                <a16:creationId xmlns:a16="http://schemas.microsoft.com/office/drawing/2014/main" id="{1F5ED5B4-64E1-4391-A3A4-57A26F4FB63A}"/>
              </a:ext>
            </a:extLst>
          </p:cNvPr>
          <p:cNvSpPr>
            <a:spLocks noGrp="1"/>
          </p:cNvSpPr>
          <p:nvPr>
            <p:ph type="sldNum" sz="quarter" idx="10"/>
          </p:nvPr>
        </p:nvSpPr>
        <p:spPr/>
        <p:txBody>
          <a:bodyPr/>
          <a:lstStyle/>
          <a:p>
            <a:pPr>
              <a:defRPr/>
            </a:pPr>
            <a:fld id="{AE3D6155-E562-314F-801A-7FCA5FAB79F5}" type="slidenum">
              <a:rPr lang="en-US" altLang="en-US" smtClean="0"/>
              <a:pPr>
                <a:defRPr/>
              </a:pPr>
              <a:t>73</a:t>
            </a:fld>
            <a:endParaRPr lang="en-US" altLang="en-US"/>
          </a:p>
        </p:txBody>
      </p:sp>
    </p:spTree>
    <p:extLst>
      <p:ext uri="{BB962C8B-B14F-4D97-AF65-F5344CB8AC3E}">
        <p14:creationId xmlns:p14="http://schemas.microsoft.com/office/powerpoint/2010/main" val="3578623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8FB41C-6470-4211-9576-7B8ABC50F4CF}"/>
              </a:ext>
            </a:extLst>
          </p:cNvPr>
          <p:cNvSpPr>
            <a:spLocks noGrp="1"/>
          </p:cNvSpPr>
          <p:nvPr>
            <p:ph idx="1"/>
          </p:nvPr>
        </p:nvSpPr>
        <p:spPr>
          <a:xfrm>
            <a:off x="1098045" y="1365235"/>
            <a:ext cx="7895126" cy="3483339"/>
          </a:xfrm>
        </p:spPr>
        <p:txBody>
          <a:bodyPr/>
          <a:lstStyle/>
          <a:p>
            <a:r>
              <a:rPr lang="en-US" sz="1850" dirty="0"/>
              <a:t>The state when a person cannot rationally decide whether to engage in sexual activity because he or she lacks ability to give knowing Consent.</a:t>
            </a:r>
            <a:r>
              <a:rPr lang="en-US" sz="1800" dirty="0"/>
              <a:t> </a:t>
            </a:r>
          </a:p>
          <a:p>
            <a:pPr marL="519113" lvl="1" indent="-212725">
              <a:spcAft>
                <a:spcPts val="600"/>
              </a:spcAft>
            </a:pPr>
            <a:r>
              <a:rPr lang="en-US" sz="1700" i="1" dirty="0"/>
              <a:t>E.g.</a:t>
            </a:r>
            <a:r>
              <a:rPr lang="en-US" sz="1700" dirty="0"/>
              <a:t>, understanding the "who, what, when, where, why, or how" of the sexual interaction. </a:t>
            </a:r>
          </a:p>
          <a:p>
            <a:pPr>
              <a:spcBef>
                <a:spcPts val="200"/>
              </a:spcBef>
            </a:pPr>
            <a:r>
              <a:rPr lang="en-US" sz="1850" dirty="0"/>
              <a:t>The temporary or permanent inability to give Consent because drug or alcohol consumption, voluntary or involuntary, renders the individual mentally and/or physically helpless, unconscious, asleep, or otherwise unaware that sexual activity is occurring.</a:t>
            </a:r>
          </a:p>
          <a:p>
            <a:pPr lvl="1">
              <a:spcBef>
                <a:spcPts val="200"/>
              </a:spcBef>
            </a:pPr>
            <a:r>
              <a:rPr lang="en-US" sz="1700" dirty="0"/>
              <a:t>Incapacitation is determined through consideration of all relevant indicators of an individual’s state.</a:t>
            </a:r>
            <a:r>
              <a:rPr lang="en-US" sz="1700" b="1" dirty="0"/>
              <a:t> </a:t>
            </a:r>
          </a:p>
          <a:p>
            <a:pPr lvl="1">
              <a:spcBef>
                <a:spcPts val="200"/>
              </a:spcBef>
            </a:pPr>
            <a:r>
              <a:rPr lang="en-US" sz="1700" b="1" dirty="0"/>
              <a:t>NOT</a:t>
            </a:r>
            <a:r>
              <a:rPr lang="en-US" sz="1700" dirty="0"/>
              <a:t> synonymous with intoxication, impairment, blackout, or being drunk.</a:t>
            </a:r>
          </a:p>
          <a:p>
            <a:pPr lvl="1">
              <a:spcBef>
                <a:spcPts val="200"/>
              </a:spcBef>
            </a:pPr>
            <a:r>
              <a:rPr lang="en-US" sz="1700" dirty="0"/>
              <a:t>Incapacitation is a step beyond drunkenness or intoxication. </a:t>
            </a:r>
          </a:p>
          <a:p>
            <a:pPr lvl="1"/>
            <a:endParaRPr lang="en-US" sz="1430" dirty="0"/>
          </a:p>
          <a:p>
            <a:endParaRPr lang="en-US" sz="1580" dirty="0"/>
          </a:p>
          <a:p>
            <a:endParaRPr lang="en-US" dirty="0"/>
          </a:p>
        </p:txBody>
      </p:sp>
      <p:sp>
        <p:nvSpPr>
          <p:cNvPr id="3" name="Title 2">
            <a:extLst>
              <a:ext uri="{FF2B5EF4-FFF2-40B4-BE49-F238E27FC236}">
                <a16:creationId xmlns:a16="http://schemas.microsoft.com/office/drawing/2014/main" id="{AB8EE53C-A3F9-47D0-A6FB-AB47846B3E98}"/>
              </a:ext>
            </a:extLst>
          </p:cNvPr>
          <p:cNvSpPr>
            <a:spLocks noGrp="1"/>
          </p:cNvSpPr>
          <p:nvPr>
            <p:ph type="title"/>
          </p:nvPr>
        </p:nvSpPr>
        <p:spPr/>
        <p:txBody>
          <a:bodyPr/>
          <a:lstStyle/>
          <a:p>
            <a:r>
              <a:rPr lang="en-US" dirty="0"/>
              <a:t>Incapacity</a:t>
            </a:r>
          </a:p>
        </p:txBody>
      </p:sp>
      <p:sp>
        <p:nvSpPr>
          <p:cNvPr id="4" name="Slide Number Placeholder 3">
            <a:extLst>
              <a:ext uri="{FF2B5EF4-FFF2-40B4-BE49-F238E27FC236}">
                <a16:creationId xmlns:a16="http://schemas.microsoft.com/office/drawing/2014/main" id="{8BEE78FF-90C8-465B-BFA9-63A57FC03871}"/>
              </a:ext>
            </a:extLst>
          </p:cNvPr>
          <p:cNvSpPr>
            <a:spLocks noGrp="1"/>
          </p:cNvSpPr>
          <p:nvPr>
            <p:ph type="sldNum" sz="quarter" idx="10"/>
          </p:nvPr>
        </p:nvSpPr>
        <p:spPr/>
        <p:txBody>
          <a:bodyPr/>
          <a:lstStyle/>
          <a:p>
            <a:pPr>
              <a:defRPr/>
            </a:pPr>
            <a:fld id="{AE3D6155-E562-314F-801A-7FCA5FAB79F5}" type="slidenum">
              <a:rPr lang="en-US" altLang="en-US" smtClean="0"/>
              <a:pPr>
                <a:defRPr/>
              </a:pPr>
              <a:t>74</a:t>
            </a:fld>
            <a:endParaRPr lang="en-US" altLang="en-US"/>
          </a:p>
        </p:txBody>
      </p:sp>
    </p:spTree>
    <p:extLst>
      <p:ext uri="{BB962C8B-B14F-4D97-AF65-F5344CB8AC3E}">
        <p14:creationId xmlns:p14="http://schemas.microsoft.com/office/powerpoint/2010/main" val="3267556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6BD950-41EB-4689-BDAB-6B7F994CED85}"/>
              </a:ext>
            </a:extLst>
          </p:cNvPr>
          <p:cNvSpPr>
            <a:spLocks noGrp="1"/>
          </p:cNvSpPr>
          <p:nvPr>
            <p:ph idx="1"/>
          </p:nvPr>
        </p:nvSpPr>
        <p:spPr>
          <a:xfrm>
            <a:off x="1136682" y="1392023"/>
            <a:ext cx="4839912" cy="2068824"/>
          </a:xfrm>
        </p:spPr>
        <p:txBody>
          <a:bodyPr/>
          <a:lstStyle/>
          <a:p>
            <a:r>
              <a:rPr lang="en-US" sz="2000" dirty="0"/>
              <a:t>Lack of control over physical movement; </a:t>
            </a:r>
          </a:p>
          <a:p>
            <a:r>
              <a:rPr lang="en-US" sz="2000" dirty="0"/>
              <a:t>Lack of awareness of circumstances or surroundings; or</a:t>
            </a:r>
          </a:p>
          <a:p>
            <a:r>
              <a:rPr lang="en-US" sz="2000" dirty="0"/>
              <a:t>Inability to communicate for any reason.</a:t>
            </a:r>
          </a:p>
          <a:p>
            <a:endParaRPr lang="en-US" sz="1730" dirty="0"/>
          </a:p>
          <a:p>
            <a:endParaRPr lang="en-US" sz="1730" dirty="0"/>
          </a:p>
          <a:p>
            <a:endParaRPr lang="en-US" sz="1730" dirty="0"/>
          </a:p>
          <a:p>
            <a:pPr marL="0" indent="0">
              <a:buNone/>
            </a:pPr>
            <a:endParaRPr lang="en-US" sz="1730" dirty="0"/>
          </a:p>
          <a:p>
            <a:endParaRPr lang="en-US" dirty="0"/>
          </a:p>
        </p:txBody>
      </p:sp>
      <p:sp>
        <p:nvSpPr>
          <p:cNvPr id="3" name="Title 2">
            <a:extLst>
              <a:ext uri="{FF2B5EF4-FFF2-40B4-BE49-F238E27FC236}">
                <a16:creationId xmlns:a16="http://schemas.microsoft.com/office/drawing/2014/main" id="{B4C826BF-0E13-4640-993E-F1CA1393234E}"/>
              </a:ext>
            </a:extLst>
          </p:cNvPr>
          <p:cNvSpPr>
            <a:spLocks noGrp="1"/>
          </p:cNvSpPr>
          <p:nvPr>
            <p:ph type="title"/>
          </p:nvPr>
        </p:nvSpPr>
        <p:spPr/>
        <p:txBody>
          <a:bodyPr/>
          <a:lstStyle/>
          <a:p>
            <a:r>
              <a:rPr lang="en-US" dirty="0"/>
              <a:t>Indicators of Incapacity</a:t>
            </a:r>
          </a:p>
        </p:txBody>
      </p:sp>
      <p:sp>
        <p:nvSpPr>
          <p:cNvPr id="4" name="Slide Number Placeholder 3">
            <a:extLst>
              <a:ext uri="{FF2B5EF4-FFF2-40B4-BE49-F238E27FC236}">
                <a16:creationId xmlns:a16="http://schemas.microsoft.com/office/drawing/2014/main" id="{8C781B68-0B7B-43EA-8164-3B22BFD2B977}"/>
              </a:ext>
            </a:extLst>
          </p:cNvPr>
          <p:cNvSpPr>
            <a:spLocks noGrp="1"/>
          </p:cNvSpPr>
          <p:nvPr>
            <p:ph type="sldNum" sz="quarter" idx="10"/>
          </p:nvPr>
        </p:nvSpPr>
        <p:spPr/>
        <p:txBody>
          <a:bodyPr/>
          <a:lstStyle/>
          <a:p>
            <a:pPr>
              <a:defRPr/>
            </a:pPr>
            <a:fld id="{AE3D6155-E562-314F-801A-7FCA5FAB79F5}" type="slidenum">
              <a:rPr lang="en-US" altLang="en-US" smtClean="0"/>
              <a:pPr>
                <a:defRPr/>
              </a:pPr>
              <a:t>75</a:t>
            </a:fld>
            <a:endParaRPr lang="en-US" altLang="en-US"/>
          </a:p>
        </p:txBody>
      </p:sp>
      <p:sp>
        <p:nvSpPr>
          <p:cNvPr id="6" name="Content Placeholder 1">
            <a:extLst>
              <a:ext uri="{FF2B5EF4-FFF2-40B4-BE49-F238E27FC236}">
                <a16:creationId xmlns:a16="http://schemas.microsoft.com/office/drawing/2014/main" id="{F7A0B0F6-3AFB-4D01-84CD-73BC65888063}"/>
              </a:ext>
            </a:extLst>
          </p:cNvPr>
          <p:cNvSpPr txBox="1">
            <a:spLocks/>
          </p:cNvSpPr>
          <p:nvPr/>
        </p:nvSpPr>
        <p:spPr bwMode="auto">
          <a:xfrm>
            <a:off x="1155974" y="3504173"/>
            <a:ext cx="7858754" cy="149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4" rtl="0" eaLnBrk="0" fontAlgn="base" hangingPunct="0">
              <a:spcBef>
                <a:spcPct val="20000"/>
              </a:spcBef>
              <a:spcAft>
                <a:spcPct val="0"/>
              </a:spcAft>
              <a:buFont typeface="Arial" panose="020B0604020202020204" pitchFamily="34" charset="0"/>
              <a:buChar char="•"/>
              <a:defRPr sz="1875" b="0" i="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725" b="0" i="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500" b="0" i="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350" b="0" i="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200" b="0" i="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880" dirty="0">
                <a:latin typeface="Arial" panose="020B0604020202020204" pitchFamily="34" charset="0"/>
                <a:cs typeface="Arial" panose="020B0604020202020204" pitchFamily="34" charset="0"/>
              </a:rPr>
              <a:t>An individual in a blackout state may appear to give consent while lacking the ability to consent or conscious awareness. Therefore, it is especially important that anyone engaging in sexual activity be aware of their partner’s intoxication level. </a:t>
            </a:r>
          </a:p>
          <a:p>
            <a:pPr marL="0" indent="0">
              <a:buNone/>
            </a:pPr>
            <a:endParaRPr lang="en-US" sz="1730" dirty="0"/>
          </a:p>
          <a:p>
            <a:endParaRPr lang="en-US" dirty="0"/>
          </a:p>
        </p:txBody>
      </p:sp>
      <p:pic>
        <p:nvPicPr>
          <p:cNvPr id="7" name="Picture 6">
            <a:extLst>
              <a:ext uri="{FF2B5EF4-FFF2-40B4-BE49-F238E27FC236}">
                <a16:creationId xmlns:a16="http://schemas.microsoft.com/office/drawing/2014/main" id="{A02C6D2C-08B4-432E-A3AB-95556534D121}"/>
              </a:ext>
            </a:extLst>
          </p:cNvPr>
          <p:cNvPicPr>
            <a:picLocks noChangeAspect="1"/>
          </p:cNvPicPr>
          <p:nvPr/>
        </p:nvPicPr>
        <p:blipFill>
          <a:blip r:embed="rId3"/>
          <a:stretch>
            <a:fillRect/>
          </a:stretch>
        </p:blipFill>
        <p:spPr>
          <a:xfrm>
            <a:off x="6054563" y="1458502"/>
            <a:ext cx="2754508" cy="1830608"/>
          </a:xfrm>
          <a:prstGeom prst="rect">
            <a:avLst/>
          </a:prstGeom>
        </p:spPr>
      </p:pic>
    </p:spTree>
    <p:extLst>
      <p:ext uri="{BB962C8B-B14F-4D97-AF65-F5344CB8AC3E}">
        <p14:creationId xmlns:p14="http://schemas.microsoft.com/office/powerpoint/2010/main" val="1672403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41AC1A-B635-4324-A57D-D379B4E9EDEC}"/>
              </a:ext>
            </a:extLst>
          </p:cNvPr>
          <p:cNvSpPr>
            <a:spLocks noGrp="1"/>
          </p:cNvSpPr>
          <p:nvPr>
            <p:ph idx="1"/>
          </p:nvPr>
        </p:nvSpPr>
        <p:spPr>
          <a:xfrm>
            <a:off x="4835951" y="1420847"/>
            <a:ext cx="4100662" cy="3483339"/>
          </a:xfrm>
        </p:spPr>
        <p:txBody>
          <a:bodyPr/>
          <a:lstStyle/>
          <a:p>
            <a:pPr marL="801688" indent="-255588" algn="r"/>
            <a:r>
              <a:rPr lang="en-US" sz="1730" dirty="0"/>
              <a:t>I’ d rather be alone right now. </a:t>
            </a:r>
          </a:p>
          <a:p>
            <a:pPr marL="801688" indent="-255588" algn="r"/>
            <a:r>
              <a:rPr lang="en-US" sz="1730" dirty="0"/>
              <a:t>Let’s just go to sleep.</a:t>
            </a:r>
          </a:p>
          <a:p>
            <a:pPr marL="801688" indent="-255588" algn="r"/>
            <a:r>
              <a:rPr lang="en-US" sz="1730" dirty="0"/>
              <a:t>I changed my mind.</a:t>
            </a:r>
          </a:p>
          <a:p>
            <a:pPr marL="801688" indent="-255588" algn="r"/>
            <a:r>
              <a:rPr lang="en-US" sz="1730" dirty="0"/>
              <a:t>Don’t touch me.</a:t>
            </a:r>
          </a:p>
          <a:p>
            <a:pPr marL="801688" indent="-255588" algn="r"/>
            <a:r>
              <a:rPr lang="en-US" sz="1730" dirty="0"/>
              <a:t>I’m not ready.</a:t>
            </a:r>
          </a:p>
          <a:p>
            <a:pPr marL="801688" indent="-255588" algn="r"/>
            <a:r>
              <a:rPr lang="en-US" sz="1730" dirty="0"/>
              <a:t>Not now. </a:t>
            </a:r>
          </a:p>
          <a:p>
            <a:pPr marL="801688" indent="-255588" algn="r"/>
            <a:r>
              <a:rPr lang="en-US" sz="1730" dirty="0"/>
              <a:t>Maybe later.</a:t>
            </a:r>
          </a:p>
          <a:p>
            <a:pPr marL="801688" indent="-255588" algn="r"/>
            <a:r>
              <a:rPr lang="en-US" sz="1730" dirty="0"/>
              <a:t>I don’t feel like it.</a:t>
            </a:r>
          </a:p>
          <a:p>
            <a:pPr marL="255588" indent="-255588" algn="r"/>
            <a:r>
              <a:rPr lang="en-US" sz="1730" dirty="0"/>
              <a:t>I have a boyfriend/girlfriend/partner.</a:t>
            </a:r>
          </a:p>
          <a:p>
            <a:pPr marL="255588" indent="-255588" algn="r"/>
            <a:r>
              <a:rPr lang="en-US" sz="1730" dirty="0"/>
              <a:t>STOP!</a:t>
            </a:r>
          </a:p>
          <a:p>
            <a:pPr marL="0" indent="0" algn="r">
              <a:buNone/>
            </a:pPr>
            <a:endParaRPr lang="en-US" sz="1730" dirty="0"/>
          </a:p>
        </p:txBody>
      </p:sp>
      <p:sp>
        <p:nvSpPr>
          <p:cNvPr id="3" name="Title 2">
            <a:extLst>
              <a:ext uri="{FF2B5EF4-FFF2-40B4-BE49-F238E27FC236}">
                <a16:creationId xmlns:a16="http://schemas.microsoft.com/office/drawing/2014/main" id="{1FBD54A0-4CB4-4845-85CE-5CFBCB7A7181}"/>
              </a:ext>
            </a:extLst>
          </p:cNvPr>
          <p:cNvSpPr>
            <a:spLocks noGrp="1"/>
          </p:cNvSpPr>
          <p:nvPr>
            <p:ph type="title"/>
          </p:nvPr>
        </p:nvSpPr>
        <p:spPr/>
        <p:txBody>
          <a:bodyPr/>
          <a:lstStyle/>
          <a:p>
            <a:r>
              <a:rPr lang="en-US" dirty="0"/>
              <a:t>No: What It Looks and Sounds Like</a:t>
            </a:r>
          </a:p>
        </p:txBody>
      </p:sp>
      <p:sp>
        <p:nvSpPr>
          <p:cNvPr id="4" name="Slide Number Placeholder 3">
            <a:extLst>
              <a:ext uri="{FF2B5EF4-FFF2-40B4-BE49-F238E27FC236}">
                <a16:creationId xmlns:a16="http://schemas.microsoft.com/office/drawing/2014/main" id="{2336E5D9-EF32-4E75-868D-19FCDE416C7E}"/>
              </a:ext>
            </a:extLst>
          </p:cNvPr>
          <p:cNvSpPr>
            <a:spLocks noGrp="1"/>
          </p:cNvSpPr>
          <p:nvPr>
            <p:ph type="sldNum" sz="quarter" idx="10"/>
          </p:nvPr>
        </p:nvSpPr>
        <p:spPr/>
        <p:txBody>
          <a:bodyPr/>
          <a:lstStyle/>
          <a:p>
            <a:pPr>
              <a:defRPr/>
            </a:pPr>
            <a:fld id="{AE3D6155-E562-314F-801A-7FCA5FAB79F5}" type="slidenum">
              <a:rPr lang="en-US" altLang="en-US" smtClean="0"/>
              <a:pPr>
                <a:defRPr/>
              </a:pPr>
              <a:t>76</a:t>
            </a:fld>
            <a:endParaRPr lang="en-US" altLang="en-US"/>
          </a:p>
        </p:txBody>
      </p:sp>
      <p:sp>
        <p:nvSpPr>
          <p:cNvPr id="6" name="Content Placeholder 1">
            <a:extLst>
              <a:ext uri="{FF2B5EF4-FFF2-40B4-BE49-F238E27FC236}">
                <a16:creationId xmlns:a16="http://schemas.microsoft.com/office/drawing/2014/main" id="{9EC95DC7-4EB0-4664-BFC6-6D1A1B16F228}"/>
              </a:ext>
            </a:extLst>
          </p:cNvPr>
          <p:cNvSpPr txBox="1">
            <a:spLocks/>
          </p:cNvSpPr>
          <p:nvPr/>
        </p:nvSpPr>
        <p:spPr bwMode="auto">
          <a:xfrm>
            <a:off x="1210001" y="1433227"/>
            <a:ext cx="3625950" cy="348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4" rtl="0" eaLnBrk="0" fontAlgn="base" hangingPunct="0">
              <a:spcBef>
                <a:spcPct val="20000"/>
              </a:spcBef>
              <a:spcAft>
                <a:spcPct val="0"/>
              </a:spcAft>
              <a:buFont typeface="Arial" panose="020B0604020202020204" pitchFamily="34" charset="0"/>
              <a:buChar char="•"/>
              <a:defRPr sz="1875" b="0" i="0" kern="1200">
                <a:solidFill>
                  <a:srgbClr val="36333C"/>
                </a:solidFill>
                <a:latin typeface="Georgia"/>
                <a:ea typeface="ヒラギノ角ゴ Pro W3" pitchFamily="-109" charset="-128"/>
                <a:cs typeface="Georgia"/>
              </a:defRPr>
            </a:lvl1pPr>
            <a:lvl2pPr marL="557185" indent="-214303" algn="l" defTabSz="342884" rtl="0" eaLnBrk="0" fontAlgn="base" hangingPunct="0">
              <a:spcBef>
                <a:spcPct val="20000"/>
              </a:spcBef>
              <a:spcAft>
                <a:spcPct val="0"/>
              </a:spcAft>
              <a:buFont typeface="Arial" panose="020B0604020202020204" pitchFamily="34" charset="0"/>
              <a:buChar char="–"/>
              <a:defRPr sz="1725" b="0" i="0" kern="1200">
                <a:solidFill>
                  <a:srgbClr val="36333C"/>
                </a:solidFill>
                <a:latin typeface="Georgia"/>
                <a:ea typeface="ヒラギノ角ゴ Pro W3" pitchFamily="-109" charset="-128"/>
                <a:cs typeface="Georgia"/>
              </a:defRPr>
            </a:lvl2pPr>
            <a:lvl3pPr marL="857207" indent="-171442" algn="l" defTabSz="342884" rtl="0" eaLnBrk="0" fontAlgn="base" hangingPunct="0">
              <a:spcBef>
                <a:spcPct val="20000"/>
              </a:spcBef>
              <a:spcAft>
                <a:spcPct val="0"/>
              </a:spcAft>
              <a:buFont typeface="Arial" panose="020B0604020202020204" pitchFamily="34" charset="0"/>
              <a:buChar char="•"/>
              <a:defRPr sz="1500" b="0" i="0" kern="1200">
                <a:solidFill>
                  <a:srgbClr val="36333C"/>
                </a:solidFill>
                <a:latin typeface="Georgia"/>
                <a:ea typeface="ヒラギノ角ゴ Pro W3" pitchFamily="-109" charset="-128"/>
                <a:cs typeface="Georgia"/>
              </a:defRPr>
            </a:lvl3pPr>
            <a:lvl4pPr marL="1200090" indent="-171442" algn="l" defTabSz="342884" rtl="0" eaLnBrk="0" fontAlgn="base" hangingPunct="0">
              <a:spcBef>
                <a:spcPct val="20000"/>
              </a:spcBef>
              <a:spcAft>
                <a:spcPct val="0"/>
              </a:spcAft>
              <a:buFont typeface="Arial" panose="020B0604020202020204" pitchFamily="34" charset="0"/>
              <a:buChar char="–"/>
              <a:defRPr sz="1350" b="0" i="0" kern="1200">
                <a:solidFill>
                  <a:srgbClr val="36333C"/>
                </a:solidFill>
                <a:latin typeface="Georgia"/>
                <a:ea typeface="ヒラギノ角ゴ Pro W3" pitchFamily="-109" charset="-128"/>
                <a:cs typeface="Georgia"/>
              </a:defRPr>
            </a:lvl4pPr>
            <a:lvl5pPr marL="1542974" indent="-171442" algn="l" defTabSz="342884" rtl="0" eaLnBrk="0" fontAlgn="base" hangingPunct="0">
              <a:spcBef>
                <a:spcPct val="20000"/>
              </a:spcBef>
              <a:spcAft>
                <a:spcPct val="0"/>
              </a:spcAft>
              <a:buFont typeface="Arial" panose="020B0604020202020204" pitchFamily="34" charset="0"/>
              <a:buChar char="»"/>
              <a:defRPr sz="1200" b="0" i="0" kern="1200">
                <a:solidFill>
                  <a:srgbClr val="36333C"/>
                </a:solidFill>
                <a:latin typeface="Georgia"/>
                <a:ea typeface="ヒラギノ角ゴ Pro W3" pitchFamily="-109" charset="-128"/>
                <a:cs typeface="Georgia"/>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a:lstStyle>
          <a:p>
            <a:r>
              <a:rPr lang="en-US" sz="1730" dirty="0">
                <a:latin typeface="Arial" panose="020B0604020202020204" pitchFamily="34" charset="0"/>
                <a:cs typeface="Arial" panose="020B0604020202020204" pitchFamily="34" charset="0"/>
              </a:rPr>
              <a:t>Lying there in fear.</a:t>
            </a:r>
          </a:p>
          <a:p>
            <a:r>
              <a:rPr lang="en-US" sz="1730" dirty="0">
                <a:latin typeface="Arial" panose="020B0604020202020204" pitchFamily="34" charset="0"/>
                <a:cs typeface="Arial" panose="020B0604020202020204" pitchFamily="34" charset="0"/>
              </a:rPr>
              <a:t>Pushing away.  </a:t>
            </a:r>
          </a:p>
          <a:p>
            <a:r>
              <a:rPr lang="en-US" sz="1730" dirty="0">
                <a:latin typeface="Arial" panose="020B0604020202020204" pitchFamily="34" charset="0"/>
                <a:cs typeface="Arial" panose="020B0604020202020204" pitchFamily="34" charset="0"/>
              </a:rPr>
              <a:t>Turning away. </a:t>
            </a:r>
          </a:p>
          <a:p>
            <a:r>
              <a:rPr lang="en-US" sz="1730" dirty="0">
                <a:latin typeface="Arial" panose="020B0604020202020204" pitchFamily="34" charset="0"/>
                <a:cs typeface="Arial" panose="020B0604020202020204" pitchFamily="34" charset="0"/>
              </a:rPr>
              <a:t>Passed out.</a:t>
            </a:r>
          </a:p>
          <a:p>
            <a:r>
              <a:rPr lang="en-US" sz="1730" dirty="0">
                <a:latin typeface="Arial" panose="020B0604020202020204" pitchFamily="34" charset="0"/>
                <a:cs typeface="Arial" panose="020B0604020202020204" pitchFamily="34" charset="0"/>
              </a:rPr>
              <a:t>Sleeping. </a:t>
            </a:r>
          </a:p>
          <a:p>
            <a:r>
              <a:rPr lang="en-US" sz="1730" dirty="0">
                <a:latin typeface="Arial" panose="020B0604020202020204" pitchFamily="34" charset="0"/>
                <a:cs typeface="Arial" panose="020B0604020202020204" pitchFamily="34" charset="0"/>
              </a:rPr>
              <a:t>Crying.</a:t>
            </a:r>
          </a:p>
          <a:p>
            <a:r>
              <a:rPr lang="en-US" sz="1730" dirty="0">
                <a:latin typeface="Arial" panose="020B0604020202020204" pitchFamily="34" charset="0"/>
                <a:cs typeface="Arial" panose="020B0604020202020204" pitchFamily="34" charset="0"/>
              </a:rPr>
              <a:t>Silence.</a:t>
            </a:r>
          </a:p>
          <a:p>
            <a:r>
              <a:rPr lang="en-US" sz="1730" dirty="0">
                <a:latin typeface="Arial" panose="020B0604020202020204" pitchFamily="34" charset="0"/>
                <a:cs typeface="Arial" panose="020B0604020202020204" pitchFamily="34" charset="0"/>
              </a:rPr>
              <a:t>Shaking.</a:t>
            </a:r>
          </a:p>
          <a:p>
            <a:r>
              <a:rPr lang="en-US" sz="1730" dirty="0">
                <a:latin typeface="Arial" panose="020B0604020202020204" pitchFamily="34" charset="0"/>
                <a:cs typeface="Arial" panose="020B0604020202020204" pitchFamily="34" charset="0"/>
              </a:rPr>
              <a:t>Screaming.</a:t>
            </a:r>
          </a:p>
          <a:p>
            <a:r>
              <a:rPr lang="en-US" sz="1730" dirty="0">
                <a:latin typeface="Arial" panose="020B0604020202020204" pitchFamily="34" charset="0"/>
                <a:cs typeface="Arial" panose="020B0604020202020204" pitchFamily="34" charset="0"/>
              </a:rPr>
              <a:t>Pushing away.</a:t>
            </a:r>
          </a:p>
        </p:txBody>
      </p:sp>
      <p:pic>
        <p:nvPicPr>
          <p:cNvPr id="7" name="Picture 6">
            <a:extLst>
              <a:ext uri="{FF2B5EF4-FFF2-40B4-BE49-F238E27FC236}">
                <a16:creationId xmlns:a16="http://schemas.microsoft.com/office/drawing/2014/main" id="{7BCF9B1A-8AD9-4E36-A670-88404FA1A237}"/>
              </a:ext>
            </a:extLst>
          </p:cNvPr>
          <p:cNvPicPr>
            <a:picLocks noChangeAspect="1"/>
          </p:cNvPicPr>
          <p:nvPr/>
        </p:nvPicPr>
        <p:blipFill>
          <a:blip r:embed="rId3"/>
          <a:stretch>
            <a:fillRect/>
          </a:stretch>
        </p:blipFill>
        <p:spPr>
          <a:xfrm>
            <a:off x="3220093" y="2124966"/>
            <a:ext cx="3231716" cy="1811144"/>
          </a:xfrm>
          <a:prstGeom prst="rect">
            <a:avLst/>
          </a:prstGeom>
        </p:spPr>
      </p:pic>
    </p:spTree>
    <p:extLst>
      <p:ext uri="{BB962C8B-B14F-4D97-AF65-F5344CB8AC3E}">
        <p14:creationId xmlns:p14="http://schemas.microsoft.com/office/powerpoint/2010/main" val="11971741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36333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E43803-D6EB-4502-877F-A9CB779D7656}"/>
              </a:ext>
            </a:extLst>
          </p:cNvPr>
          <p:cNvSpPr>
            <a:spLocks noGrp="1"/>
          </p:cNvSpPr>
          <p:nvPr>
            <p:ph type="title"/>
          </p:nvPr>
        </p:nvSpPr>
        <p:spPr>
          <a:xfrm>
            <a:off x="457199" y="377907"/>
            <a:ext cx="8229600" cy="1028700"/>
          </a:xfrm>
        </p:spPr>
        <p:txBody>
          <a:bodyPr wrap="square" anchor="t">
            <a:normAutofit/>
          </a:bodyPr>
          <a:lstStyle/>
          <a:p>
            <a:r>
              <a:rPr lang="en-US" sz="4000" dirty="0">
                <a:solidFill>
                  <a:schemeClr val="bg1"/>
                </a:solidFill>
                <a:latin typeface="Arial" panose="020B0604020202020204" pitchFamily="34" charset="0"/>
                <a:cs typeface="Arial" panose="020B0604020202020204" pitchFamily="34" charset="0"/>
              </a:rPr>
              <a:t>Questions</a:t>
            </a:r>
          </a:p>
        </p:txBody>
      </p:sp>
      <p:sp>
        <p:nvSpPr>
          <p:cNvPr id="4" name="Slide Number Placeholder 3" hidden="1">
            <a:extLst>
              <a:ext uri="{FF2B5EF4-FFF2-40B4-BE49-F238E27FC236}">
                <a16:creationId xmlns:a16="http://schemas.microsoft.com/office/drawing/2014/main" id="{F9721A6E-6795-4F76-9FD3-15DDDC66D593}"/>
              </a:ext>
            </a:extLst>
          </p:cNvPr>
          <p:cNvSpPr>
            <a:spLocks noGrp="1"/>
          </p:cNvSpPr>
          <p:nvPr>
            <p:ph type="sldNum" sz="quarter" idx="4294967295"/>
          </p:nvPr>
        </p:nvSpPr>
        <p:spPr>
          <a:xfrm>
            <a:off x="8301038" y="4767263"/>
            <a:ext cx="842962" cy="274637"/>
          </a:xfrm>
        </p:spPr>
        <p:txBody>
          <a:bodyPr/>
          <a:lstStyle/>
          <a:p>
            <a:pPr marL="0" marR="0" lvl="0" indent="0" algn="r" defTabSz="457200" rtl="0" eaLnBrk="1" fontAlgn="base" latinLnBrk="0" hangingPunct="1">
              <a:lnSpc>
                <a:spcPct val="100000"/>
              </a:lnSpc>
              <a:spcBef>
                <a:spcPct val="0"/>
              </a:spcBef>
              <a:spcAft>
                <a:spcPts val="600"/>
              </a:spcAft>
              <a:buClrTx/>
              <a:buSzTx/>
              <a:buFontTx/>
              <a:buNone/>
              <a:tabLst/>
              <a:defRPr/>
            </a:pPr>
            <a:fld id="{AE3D6155-E562-314F-801A-7FCA5FAB79F5}" type="slidenum">
              <a:rPr kumimoji="0" lang="en-US" altLang="en-US" sz="675" b="0" i="0" u="none" strike="noStrike" kern="1200" cap="none" spc="0" normalizeH="0" baseline="0" noProof="0" smtClean="0">
                <a:ln>
                  <a:noFill/>
                </a:ln>
                <a:solidFill>
                  <a:srgbClr val="8E857B"/>
                </a:solidFill>
                <a:effectLst/>
                <a:uLnTx/>
                <a:uFillTx/>
                <a:latin typeface="Arial" panose="020B0604020202020204" pitchFamily="34" charset="0"/>
                <a:ea typeface="ヒラギノ角ゴ Pro W3" pitchFamily="-109" charset="-128"/>
                <a:cs typeface="+mn-cs"/>
              </a:rPr>
              <a:pPr marL="0" marR="0" lvl="0" indent="0" algn="r" defTabSz="457200" rtl="0" eaLnBrk="1" fontAlgn="base" latinLnBrk="0" hangingPunct="1">
                <a:lnSpc>
                  <a:spcPct val="100000"/>
                </a:lnSpc>
                <a:spcBef>
                  <a:spcPct val="0"/>
                </a:spcBef>
                <a:spcAft>
                  <a:spcPts val="600"/>
                </a:spcAft>
                <a:buClrTx/>
                <a:buSzTx/>
                <a:buFontTx/>
                <a:buNone/>
                <a:tabLst/>
                <a:defRPr/>
              </a:pPr>
              <a:t>77</a:t>
            </a:fld>
            <a:endParaRPr kumimoji="0" lang="en-US" altLang="en-US" sz="675" b="0" i="0" u="none" strike="noStrike" kern="1200" cap="none" spc="0" normalizeH="0" baseline="0" noProof="0">
              <a:ln>
                <a:noFill/>
              </a:ln>
              <a:solidFill>
                <a:srgbClr val="8E857B"/>
              </a:solidFill>
              <a:effectLst/>
              <a:uLnTx/>
              <a:uFillTx/>
              <a:latin typeface="Arial" panose="020B0604020202020204" pitchFamily="34" charset="0"/>
              <a:ea typeface="ヒラギノ角ゴ Pro W3" pitchFamily="-109" charset="-128"/>
              <a:cs typeface="+mn-cs"/>
            </a:endParaRPr>
          </a:p>
        </p:txBody>
      </p:sp>
      <p:pic>
        <p:nvPicPr>
          <p:cNvPr id="8" name="Graphic 7" descr="Confused person">
            <a:extLst>
              <a:ext uri="{FF2B5EF4-FFF2-40B4-BE49-F238E27FC236}">
                <a16:creationId xmlns:a16="http://schemas.microsoft.com/office/drawing/2014/main" id="{E7CAF63E-7B65-4E41-AE0E-763A4E1550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2822" y="2333410"/>
            <a:ext cx="1278355" cy="1278355"/>
          </a:xfrm>
          <a:prstGeom prst="rect">
            <a:avLst/>
          </a:prstGeom>
        </p:spPr>
      </p:pic>
      <p:pic>
        <p:nvPicPr>
          <p:cNvPr id="18" name="Graphic 17" descr="Help">
            <a:extLst>
              <a:ext uri="{FF2B5EF4-FFF2-40B4-BE49-F238E27FC236}">
                <a16:creationId xmlns:a16="http://schemas.microsoft.com/office/drawing/2014/main" id="{50F0DEF0-1A9F-4878-924F-9B0C20F6E8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177" y="1389504"/>
            <a:ext cx="943906" cy="943906"/>
          </a:xfrm>
          <a:prstGeom prst="rect">
            <a:avLst/>
          </a:prstGeom>
        </p:spPr>
      </p:pic>
      <p:pic>
        <p:nvPicPr>
          <p:cNvPr id="23" name="Graphic 22" descr="Help">
            <a:extLst>
              <a:ext uri="{FF2B5EF4-FFF2-40B4-BE49-F238E27FC236}">
                <a16:creationId xmlns:a16="http://schemas.microsoft.com/office/drawing/2014/main" id="{A804B582-A2A7-43AF-82B9-813AAA080AA2}"/>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5915400" y="2322309"/>
            <a:ext cx="943906" cy="943906"/>
          </a:xfrm>
          <a:prstGeom prst="rect">
            <a:avLst/>
          </a:prstGeom>
        </p:spPr>
      </p:pic>
      <p:pic>
        <p:nvPicPr>
          <p:cNvPr id="25" name="Graphic 24" descr="Help">
            <a:extLst>
              <a:ext uri="{FF2B5EF4-FFF2-40B4-BE49-F238E27FC236}">
                <a16:creationId xmlns:a16="http://schemas.microsoft.com/office/drawing/2014/main" id="{48396246-BDFC-4DDC-97F4-EA3EBDA593F2}"/>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5351332" y="3410307"/>
            <a:ext cx="943906" cy="943906"/>
          </a:xfrm>
          <a:prstGeom prst="rect">
            <a:avLst/>
          </a:prstGeom>
        </p:spPr>
      </p:pic>
      <p:pic>
        <p:nvPicPr>
          <p:cNvPr id="26" name="Graphic 25" descr="Help">
            <a:extLst>
              <a:ext uri="{FF2B5EF4-FFF2-40B4-BE49-F238E27FC236}">
                <a16:creationId xmlns:a16="http://schemas.microsoft.com/office/drawing/2014/main" id="{C3AF563A-2F90-4F9C-B626-6C360DA1A16D}"/>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2727587" y="1389504"/>
            <a:ext cx="943906" cy="943906"/>
          </a:xfrm>
          <a:prstGeom prst="rect">
            <a:avLst/>
          </a:prstGeom>
        </p:spPr>
      </p:pic>
      <p:pic>
        <p:nvPicPr>
          <p:cNvPr id="27" name="Graphic 26" descr="Help">
            <a:extLst>
              <a:ext uri="{FF2B5EF4-FFF2-40B4-BE49-F238E27FC236}">
                <a16:creationId xmlns:a16="http://schemas.microsoft.com/office/drawing/2014/main" id="{AD8326B6-23AC-4667-BAD0-536968FEC1F6}"/>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2255634" y="2322309"/>
            <a:ext cx="943906" cy="943906"/>
          </a:xfrm>
          <a:prstGeom prst="rect">
            <a:avLst/>
          </a:prstGeom>
        </p:spPr>
      </p:pic>
      <p:pic>
        <p:nvPicPr>
          <p:cNvPr id="28" name="Graphic 27" descr="Help">
            <a:extLst>
              <a:ext uri="{FF2B5EF4-FFF2-40B4-BE49-F238E27FC236}">
                <a16:creationId xmlns:a16="http://schemas.microsoft.com/office/drawing/2014/main" id="{16EF5E8D-8D1C-4A5B-BB22-11AE42D78D51}"/>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2805355" y="3410307"/>
            <a:ext cx="943906" cy="943906"/>
          </a:xfrm>
          <a:prstGeom prst="rect">
            <a:avLst/>
          </a:prstGeom>
        </p:spPr>
      </p:pic>
    </p:spTree>
    <p:extLst>
      <p:ext uri="{BB962C8B-B14F-4D97-AF65-F5344CB8AC3E}">
        <p14:creationId xmlns:p14="http://schemas.microsoft.com/office/powerpoint/2010/main" val="825666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D8E84-6D32-4276-BFBA-E914D652F884}"/>
              </a:ext>
            </a:extLst>
          </p:cNvPr>
          <p:cNvSpPr>
            <a:spLocks noGrp="1"/>
          </p:cNvSpPr>
          <p:nvPr>
            <p:ph idx="1"/>
          </p:nvPr>
        </p:nvSpPr>
        <p:spPr/>
        <p:txBody>
          <a:bodyPr/>
          <a:lstStyle/>
          <a:p>
            <a:r>
              <a:rPr lang="en-US" sz="2000" dirty="0"/>
              <a:t>Enter</a:t>
            </a:r>
            <a:endParaRPr lang="en-US" sz="1730" dirty="0"/>
          </a:p>
          <a:p>
            <a:endParaRPr lang="en-US" dirty="0"/>
          </a:p>
        </p:txBody>
      </p:sp>
      <p:sp>
        <p:nvSpPr>
          <p:cNvPr id="3" name="Title 2">
            <a:extLst>
              <a:ext uri="{FF2B5EF4-FFF2-40B4-BE49-F238E27FC236}">
                <a16:creationId xmlns:a16="http://schemas.microsoft.com/office/drawing/2014/main" id="{073E80B3-6868-4A6E-99F8-DF5028ADC460}"/>
              </a:ext>
            </a:extLst>
          </p:cNvPr>
          <p:cNvSpPr>
            <a:spLocks noGrp="1"/>
          </p:cNvSpPr>
          <p:nvPr>
            <p:ph type="title"/>
          </p:nvPr>
        </p:nvSpPr>
        <p:spPr/>
        <p:txBody>
          <a:bodyPr/>
          <a:lstStyle/>
          <a:p>
            <a:r>
              <a:rPr lang="en-US" dirty="0"/>
              <a:t>Step 1: Identify the Issues</a:t>
            </a:r>
          </a:p>
        </p:txBody>
      </p:sp>
      <p:sp>
        <p:nvSpPr>
          <p:cNvPr id="4" name="Slide Number Placeholder 3">
            <a:extLst>
              <a:ext uri="{FF2B5EF4-FFF2-40B4-BE49-F238E27FC236}">
                <a16:creationId xmlns:a16="http://schemas.microsoft.com/office/drawing/2014/main" id="{698D15A0-2CE5-41B7-97A3-B4A73591E39D}"/>
              </a:ext>
            </a:extLst>
          </p:cNvPr>
          <p:cNvSpPr>
            <a:spLocks noGrp="1"/>
          </p:cNvSpPr>
          <p:nvPr>
            <p:ph type="sldNum" sz="quarter" idx="10"/>
          </p:nvPr>
        </p:nvSpPr>
        <p:spPr/>
        <p:txBody>
          <a:bodyPr/>
          <a:lstStyle/>
          <a:p>
            <a:pPr>
              <a:defRPr/>
            </a:pPr>
            <a:fld id="{AE3D6155-E562-314F-801A-7FCA5FAB79F5}" type="slidenum">
              <a:rPr lang="en-US" altLang="en-US" smtClean="0"/>
              <a:pPr>
                <a:defRPr/>
              </a:pPr>
              <a:t>8</a:t>
            </a:fld>
            <a:endParaRPr lang="en-US" altLang="en-US"/>
          </a:p>
        </p:txBody>
      </p:sp>
      <p:sp>
        <p:nvSpPr>
          <p:cNvPr id="6" name="Freeform 5">
            <a:extLst>
              <a:ext uri="{FF2B5EF4-FFF2-40B4-BE49-F238E27FC236}">
                <a16:creationId xmlns:a16="http://schemas.microsoft.com/office/drawing/2014/main" id="{C6BB2CC3-75D2-4E7A-ADED-CAFDC0BEA622}"/>
              </a:ext>
            </a:extLst>
          </p:cNvPr>
          <p:cNvSpPr/>
          <p:nvPr/>
        </p:nvSpPr>
        <p:spPr>
          <a:xfrm>
            <a:off x="1155976" y="3398771"/>
            <a:ext cx="7636796" cy="1253128"/>
          </a:xfrm>
          <a:custGeom>
            <a:avLst/>
            <a:gdLst>
              <a:gd name="connsiteX0" fmla="*/ 0 w 8189136"/>
              <a:gd name="connsiteY0" fmla="*/ 0 h 1810494"/>
              <a:gd name="connsiteX1" fmla="*/ 8189136 w 8189136"/>
              <a:gd name="connsiteY1" fmla="*/ 0 h 1810494"/>
              <a:gd name="connsiteX2" fmla="*/ 8189136 w 8189136"/>
              <a:gd name="connsiteY2" fmla="*/ 1810494 h 1810494"/>
              <a:gd name="connsiteX3" fmla="*/ 0 w 8189136"/>
              <a:gd name="connsiteY3" fmla="*/ 1810494 h 1810494"/>
              <a:gd name="connsiteX4" fmla="*/ 0 w 8189136"/>
              <a:gd name="connsiteY4" fmla="*/ 0 h 181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136" h="1810494">
                <a:moveTo>
                  <a:pt x="0" y="0"/>
                </a:moveTo>
                <a:lnTo>
                  <a:pt x="8189136" y="0"/>
                </a:lnTo>
                <a:lnTo>
                  <a:pt x="8189136" y="1810494"/>
                </a:lnTo>
                <a:lnTo>
                  <a:pt x="0" y="1810494"/>
                </a:lnTo>
                <a:lnTo>
                  <a:pt x="0" y="0"/>
                </a:lnTo>
                <a:close/>
              </a:path>
            </a:pathLst>
          </a:custGeom>
          <a:solidFill>
            <a:srgbClr val="001042"/>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81356" tIns="181356" rIns="181356" bIns="805977" numCol="1" spcCol="1270" anchor="ctr" anchorCtr="0">
            <a:noAutofit/>
          </a:bodyPr>
          <a:lstStyle/>
          <a:p>
            <a:pPr algn="ctr" defTabSz="1133475">
              <a:lnSpc>
                <a:spcPct val="90000"/>
              </a:lnSpc>
              <a:spcAft>
                <a:spcPct val="35000"/>
              </a:spcAft>
            </a:pPr>
            <a:r>
              <a:rPr lang="en-US" sz="2000" b="1" dirty="0">
                <a:latin typeface="Arial" panose="020B0604020202020204" pitchFamily="34" charset="0"/>
                <a:cs typeface="Arial" panose="020B0604020202020204" pitchFamily="34" charset="0"/>
              </a:rPr>
              <a:t>Select the Means</a:t>
            </a:r>
            <a:endParaRPr lang="en-US" sz="2000" dirty="0">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70A72DFC-51C2-4EA0-8501-16E64A5CDF88}"/>
              </a:ext>
            </a:extLst>
          </p:cNvPr>
          <p:cNvSpPr/>
          <p:nvPr/>
        </p:nvSpPr>
        <p:spPr>
          <a:xfrm>
            <a:off x="1173653" y="4057510"/>
            <a:ext cx="2676044" cy="576439"/>
          </a:xfrm>
          <a:custGeom>
            <a:avLst/>
            <a:gdLst>
              <a:gd name="connsiteX0" fmla="*/ 0 w 2727046"/>
              <a:gd name="connsiteY0" fmla="*/ 0 h 832827"/>
              <a:gd name="connsiteX1" fmla="*/ 2727046 w 2727046"/>
              <a:gd name="connsiteY1" fmla="*/ 0 h 832827"/>
              <a:gd name="connsiteX2" fmla="*/ 2727046 w 2727046"/>
              <a:gd name="connsiteY2" fmla="*/ 832827 h 832827"/>
              <a:gd name="connsiteX3" fmla="*/ 0 w 2727046"/>
              <a:gd name="connsiteY3" fmla="*/ 832827 h 832827"/>
              <a:gd name="connsiteX4" fmla="*/ 0 w 2727046"/>
              <a:gd name="connsiteY4" fmla="*/ 0 h 83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046" h="832827">
                <a:moveTo>
                  <a:pt x="0" y="0"/>
                </a:moveTo>
                <a:lnTo>
                  <a:pt x="2727046" y="0"/>
                </a:lnTo>
                <a:lnTo>
                  <a:pt x="2727046" y="832827"/>
                </a:lnTo>
                <a:lnTo>
                  <a:pt x="0" y="832827"/>
                </a:lnTo>
                <a:lnTo>
                  <a:pt x="0" y="0"/>
                </a:lnTo>
                <a:close/>
              </a:path>
            </a:pathLst>
          </a:custGeom>
          <a:gradFill>
            <a:gsLst>
              <a:gs pos="7000">
                <a:schemeClr val="accent1">
                  <a:tint val="100000"/>
                  <a:shade val="100000"/>
                  <a:satMod val="130000"/>
                </a:schemeClr>
              </a:gs>
              <a:gs pos="100000">
                <a:schemeClr val="accent1">
                  <a:tint val="50000"/>
                  <a:shade val="100000"/>
                  <a:satMod val="350000"/>
                </a:schemeClr>
              </a:gs>
            </a:gsLst>
            <a:lin ang="16200000" scaled="0"/>
          </a:gra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0020" tIns="28575" rIns="160020" bIns="28575" numCol="1" spcCol="1270" anchor="ctr" anchorCtr="0">
            <a:noAutofit/>
          </a:bodyPr>
          <a:lstStyle/>
          <a:p>
            <a:pPr algn="ctr" defTabSz="1000125">
              <a:lnSpc>
                <a:spcPct val="90000"/>
              </a:lnSpc>
              <a:spcAft>
                <a:spcPct val="35000"/>
              </a:spcAft>
            </a:pPr>
            <a:r>
              <a:rPr lang="en-US" i="1" dirty="0">
                <a:latin typeface="Arial" panose="020B0604020202020204" pitchFamily="34" charset="0"/>
                <a:cs typeface="Arial" panose="020B0604020202020204" pitchFamily="34" charset="0"/>
              </a:rPr>
              <a:t>Documents</a:t>
            </a:r>
            <a:endParaRPr lang="en-US" dirty="0">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D9CCA3CE-A014-466F-B6E0-8C771719B47F}"/>
              </a:ext>
            </a:extLst>
          </p:cNvPr>
          <p:cNvSpPr/>
          <p:nvPr/>
        </p:nvSpPr>
        <p:spPr>
          <a:xfrm>
            <a:off x="3857967" y="4055251"/>
            <a:ext cx="2532993" cy="576439"/>
          </a:xfrm>
          <a:custGeom>
            <a:avLst/>
            <a:gdLst>
              <a:gd name="connsiteX0" fmla="*/ 0 w 2727046"/>
              <a:gd name="connsiteY0" fmla="*/ 0 h 832827"/>
              <a:gd name="connsiteX1" fmla="*/ 2727046 w 2727046"/>
              <a:gd name="connsiteY1" fmla="*/ 0 h 832827"/>
              <a:gd name="connsiteX2" fmla="*/ 2727046 w 2727046"/>
              <a:gd name="connsiteY2" fmla="*/ 832827 h 832827"/>
              <a:gd name="connsiteX3" fmla="*/ 0 w 2727046"/>
              <a:gd name="connsiteY3" fmla="*/ 832827 h 832827"/>
              <a:gd name="connsiteX4" fmla="*/ 0 w 2727046"/>
              <a:gd name="connsiteY4" fmla="*/ 0 h 83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046" h="832827">
                <a:moveTo>
                  <a:pt x="0" y="0"/>
                </a:moveTo>
                <a:lnTo>
                  <a:pt x="2727046" y="0"/>
                </a:lnTo>
                <a:lnTo>
                  <a:pt x="2727046" y="832827"/>
                </a:lnTo>
                <a:lnTo>
                  <a:pt x="0" y="832827"/>
                </a:lnTo>
                <a:lnTo>
                  <a:pt x="0" y="0"/>
                </a:lnTo>
                <a:close/>
              </a:path>
            </a:pathLst>
          </a:cu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0" scaled="1"/>
            <a:tileRect/>
          </a:gradFill>
        </p:spPr>
        <p:style>
          <a:lnRef idx="2">
            <a:schemeClr val="accent4">
              <a:tint val="40000"/>
              <a:alpha val="90000"/>
              <a:hueOff val="2788729"/>
              <a:satOff val="9515"/>
              <a:lumOff val="4069"/>
              <a:alphaOff val="0"/>
            </a:schemeClr>
          </a:lnRef>
          <a:fillRef idx="1">
            <a:schemeClr val="accent4">
              <a:tint val="40000"/>
              <a:alpha val="90000"/>
              <a:hueOff val="2788729"/>
              <a:satOff val="9515"/>
              <a:lumOff val="4069"/>
              <a:alphaOff val="0"/>
            </a:schemeClr>
          </a:fillRef>
          <a:effectRef idx="0">
            <a:schemeClr val="accent4">
              <a:tint val="40000"/>
              <a:alpha val="90000"/>
              <a:hueOff val="2788729"/>
              <a:satOff val="9515"/>
              <a:lumOff val="4069"/>
              <a:alphaOff val="0"/>
            </a:schemeClr>
          </a:effectRef>
          <a:fontRef idx="minor">
            <a:schemeClr val="dk1">
              <a:hueOff val="0"/>
              <a:satOff val="0"/>
              <a:lumOff val="0"/>
              <a:alphaOff val="0"/>
            </a:schemeClr>
          </a:fontRef>
        </p:style>
        <p:txBody>
          <a:bodyPr spcFirstLastPara="0" vert="horz" wrap="square" lIns="160020" tIns="28575" rIns="160020" bIns="28575" numCol="1" spcCol="1270" anchor="ctr" anchorCtr="0">
            <a:noAutofit/>
          </a:bodyPr>
          <a:lstStyle/>
          <a:p>
            <a:pPr algn="ctr" defTabSz="1000125">
              <a:lnSpc>
                <a:spcPct val="90000"/>
              </a:lnSpc>
              <a:spcAft>
                <a:spcPct val="35000"/>
              </a:spcAft>
            </a:pPr>
            <a:r>
              <a:rPr lang="en-US" i="1" dirty="0">
                <a:latin typeface="Arial" panose="020B0604020202020204" pitchFamily="34" charset="0"/>
                <a:cs typeface="Arial" panose="020B0604020202020204" pitchFamily="34" charset="0"/>
              </a:rPr>
              <a:t>Interviews</a:t>
            </a:r>
            <a:endParaRPr lang="en-US" dirty="0">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8D7EB3C4-63CB-4738-944B-AD792CA54824}"/>
              </a:ext>
            </a:extLst>
          </p:cNvPr>
          <p:cNvSpPr/>
          <p:nvPr/>
        </p:nvSpPr>
        <p:spPr>
          <a:xfrm>
            <a:off x="6409622" y="4053740"/>
            <a:ext cx="2372760" cy="576439"/>
          </a:xfrm>
          <a:custGeom>
            <a:avLst/>
            <a:gdLst>
              <a:gd name="connsiteX0" fmla="*/ 0 w 2727046"/>
              <a:gd name="connsiteY0" fmla="*/ 0 h 832827"/>
              <a:gd name="connsiteX1" fmla="*/ 2727046 w 2727046"/>
              <a:gd name="connsiteY1" fmla="*/ 0 h 832827"/>
              <a:gd name="connsiteX2" fmla="*/ 2727046 w 2727046"/>
              <a:gd name="connsiteY2" fmla="*/ 832827 h 832827"/>
              <a:gd name="connsiteX3" fmla="*/ 0 w 2727046"/>
              <a:gd name="connsiteY3" fmla="*/ 832827 h 832827"/>
              <a:gd name="connsiteX4" fmla="*/ 0 w 2727046"/>
              <a:gd name="connsiteY4" fmla="*/ 0 h 83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046" h="832827">
                <a:moveTo>
                  <a:pt x="0" y="0"/>
                </a:moveTo>
                <a:lnTo>
                  <a:pt x="2727046" y="0"/>
                </a:lnTo>
                <a:lnTo>
                  <a:pt x="2727046" y="832827"/>
                </a:lnTo>
                <a:lnTo>
                  <a:pt x="0" y="832827"/>
                </a:lnTo>
                <a:lnTo>
                  <a:pt x="0" y="0"/>
                </a:lnTo>
                <a:close/>
              </a:path>
            </a:pathLst>
          </a:custGeom>
          <a:solidFill>
            <a:srgbClr val="CECAC6">
              <a:alpha val="90000"/>
            </a:srgbClr>
          </a:solidFill>
        </p:spPr>
        <p:style>
          <a:lnRef idx="2">
            <a:schemeClr val="accent4">
              <a:tint val="40000"/>
              <a:alpha val="90000"/>
              <a:hueOff val="5577458"/>
              <a:satOff val="19029"/>
              <a:lumOff val="8139"/>
              <a:alphaOff val="0"/>
            </a:schemeClr>
          </a:lnRef>
          <a:fillRef idx="1">
            <a:schemeClr val="accent4">
              <a:tint val="40000"/>
              <a:alpha val="90000"/>
              <a:hueOff val="5577458"/>
              <a:satOff val="19029"/>
              <a:lumOff val="8139"/>
              <a:alphaOff val="0"/>
            </a:schemeClr>
          </a:fillRef>
          <a:effectRef idx="0">
            <a:schemeClr val="accent4">
              <a:tint val="40000"/>
              <a:alpha val="90000"/>
              <a:hueOff val="5577458"/>
              <a:satOff val="19029"/>
              <a:lumOff val="8139"/>
              <a:alphaOff val="0"/>
            </a:schemeClr>
          </a:effectRef>
          <a:fontRef idx="minor">
            <a:schemeClr val="dk1">
              <a:hueOff val="0"/>
              <a:satOff val="0"/>
              <a:lumOff val="0"/>
              <a:alphaOff val="0"/>
            </a:schemeClr>
          </a:fontRef>
        </p:style>
        <p:txBody>
          <a:bodyPr spcFirstLastPara="0" vert="horz" wrap="square" lIns="160020" tIns="28575" rIns="160020" bIns="28575" numCol="1" spcCol="1270" anchor="ctr" anchorCtr="0">
            <a:noAutofit/>
          </a:bodyPr>
          <a:lstStyle/>
          <a:p>
            <a:pPr algn="ctr" defTabSz="1000125">
              <a:lnSpc>
                <a:spcPct val="90000"/>
              </a:lnSpc>
              <a:spcAft>
                <a:spcPct val="35000"/>
              </a:spcAft>
            </a:pPr>
            <a:r>
              <a:rPr lang="en-US" i="1" dirty="0">
                <a:latin typeface="Arial" panose="020B0604020202020204" pitchFamily="34" charset="0"/>
                <a:cs typeface="Arial" panose="020B0604020202020204" pitchFamily="34" charset="0"/>
              </a:rPr>
              <a:t>Other means</a:t>
            </a:r>
            <a:endParaRPr lang="en-US" dirty="0">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82876744-2D57-4BD1-9B7A-9DB75C80A958}"/>
              </a:ext>
            </a:extLst>
          </p:cNvPr>
          <p:cNvSpPr/>
          <p:nvPr/>
        </p:nvSpPr>
        <p:spPr>
          <a:xfrm>
            <a:off x="1152232" y="1486758"/>
            <a:ext cx="7636797" cy="1927310"/>
          </a:xfrm>
          <a:custGeom>
            <a:avLst/>
            <a:gdLst>
              <a:gd name="connsiteX0" fmla="*/ 0 w 8189136"/>
              <a:gd name="connsiteY0" fmla="*/ 975229 h 2784539"/>
              <a:gd name="connsiteX1" fmla="*/ 3746501 w 8189136"/>
              <a:gd name="connsiteY1" fmla="*/ 975229 h 2784539"/>
              <a:gd name="connsiteX2" fmla="*/ 3746501 w 8189136"/>
              <a:gd name="connsiteY2" fmla="*/ 696135 h 2784539"/>
              <a:gd name="connsiteX3" fmla="*/ 3398433 w 8189136"/>
              <a:gd name="connsiteY3" fmla="*/ 696135 h 2784539"/>
              <a:gd name="connsiteX4" fmla="*/ 4094568 w 8189136"/>
              <a:gd name="connsiteY4" fmla="*/ 0 h 2784539"/>
              <a:gd name="connsiteX5" fmla="*/ 4790703 w 8189136"/>
              <a:gd name="connsiteY5" fmla="*/ 696135 h 2784539"/>
              <a:gd name="connsiteX6" fmla="*/ 4442635 w 8189136"/>
              <a:gd name="connsiteY6" fmla="*/ 696135 h 2784539"/>
              <a:gd name="connsiteX7" fmla="*/ 4442635 w 8189136"/>
              <a:gd name="connsiteY7" fmla="*/ 975229 h 2784539"/>
              <a:gd name="connsiteX8" fmla="*/ 8189136 w 8189136"/>
              <a:gd name="connsiteY8" fmla="*/ 975229 h 2784539"/>
              <a:gd name="connsiteX9" fmla="*/ 8189136 w 8189136"/>
              <a:gd name="connsiteY9" fmla="*/ 2784539 h 2784539"/>
              <a:gd name="connsiteX10" fmla="*/ 0 w 8189136"/>
              <a:gd name="connsiteY10" fmla="*/ 2784539 h 2784539"/>
              <a:gd name="connsiteX11" fmla="*/ 0 w 8189136"/>
              <a:gd name="connsiteY11" fmla="*/ 975229 h 278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9136" h="2784539">
                <a:moveTo>
                  <a:pt x="8189136" y="1809310"/>
                </a:moveTo>
                <a:lnTo>
                  <a:pt x="4442635" y="1809310"/>
                </a:lnTo>
                <a:lnTo>
                  <a:pt x="4442635" y="2088404"/>
                </a:lnTo>
                <a:lnTo>
                  <a:pt x="4790703" y="2088404"/>
                </a:lnTo>
                <a:lnTo>
                  <a:pt x="4094568" y="2784538"/>
                </a:lnTo>
                <a:lnTo>
                  <a:pt x="3398433" y="2088404"/>
                </a:lnTo>
                <a:lnTo>
                  <a:pt x="3746501" y="2088404"/>
                </a:lnTo>
                <a:lnTo>
                  <a:pt x="3746501" y="1809310"/>
                </a:lnTo>
                <a:lnTo>
                  <a:pt x="0" y="1809310"/>
                </a:lnTo>
                <a:lnTo>
                  <a:pt x="0" y="1"/>
                </a:lnTo>
                <a:lnTo>
                  <a:pt x="8189136" y="1"/>
                </a:lnTo>
                <a:lnTo>
                  <a:pt x="8189136" y="1809310"/>
                </a:lnTo>
                <a:close/>
              </a:path>
            </a:pathLst>
          </a:custGeom>
          <a:solidFill>
            <a:srgbClr val="001042"/>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81356" tIns="181356" rIns="181356" bIns="805977" numCol="1" spcCol="1270" anchor="ctr" anchorCtr="0">
            <a:noAutofit/>
          </a:bodyPr>
          <a:lstStyle/>
          <a:p>
            <a:pPr algn="ctr" defTabSz="1133475">
              <a:lnSpc>
                <a:spcPct val="60000"/>
              </a:lnSpc>
              <a:spcAft>
                <a:spcPts val="350"/>
              </a:spcAft>
            </a:pPr>
            <a:r>
              <a:rPr lang="en-US" sz="2000" b="1" dirty="0">
                <a:latin typeface="Arial" panose="020B0604020202020204" pitchFamily="34" charset="0"/>
                <a:cs typeface="Arial" panose="020B0604020202020204" pitchFamily="34" charset="0"/>
              </a:rPr>
              <a:t>Identify the Issues</a:t>
            </a:r>
          </a:p>
          <a:p>
            <a:pPr algn="ctr" defTabSz="1133475">
              <a:lnSpc>
                <a:spcPct val="50000"/>
              </a:lnSpc>
              <a:spcAft>
                <a:spcPts val="400"/>
              </a:spcAft>
            </a:pPr>
            <a:endParaRPr lang="en-US" b="1" dirty="0">
              <a:latin typeface="Arial" panose="020B0604020202020204" pitchFamily="34" charset="0"/>
              <a:cs typeface="Arial" panose="020B0604020202020204" pitchFamily="34" charset="0"/>
            </a:endParaRPr>
          </a:p>
          <a:p>
            <a:pPr algn="ctr" defTabSz="1133475">
              <a:lnSpc>
                <a:spcPct val="90000"/>
              </a:lnSpc>
              <a:spcAft>
                <a:spcPct val="35000"/>
              </a:spcAft>
            </a:pPr>
            <a:endParaRPr lang="en-US" b="1" dirty="0">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55506122-BC37-4923-A7BA-F5BAE014CC37}"/>
              </a:ext>
            </a:extLst>
          </p:cNvPr>
          <p:cNvSpPr/>
          <p:nvPr/>
        </p:nvSpPr>
        <p:spPr>
          <a:xfrm>
            <a:off x="1174641" y="2162280"/>
            <a:ext cx="3818396" cy="576266"/>
          </a:xfrm>
          <a:custGeom>
            <a:avLst/>
            <a:gdLst>
              <a:gd name="connsiteX0" fmla="*/ 0 w 4094568"/>
              <a:gd name="connsiteY0" fmla="*/ 0 h 832577"/>
              <a:gd name="connsiteX1" fmla="*/ 4094568 w 4094568"/>
              <a:gd name="connsiteY1" fmla="*/ 0 h 832577"/>
              <a:gd name="connsiteX2" fmla="*/ 4094568 w 4094568"/>
              <a:gd name="connsiteY2" fmla="*/ 832577 h 832577"/>
              <a:gd name="connsiteX3" fmla="*/ 0 w 4094568"/>
              <a:gd name="connsiteY3" fmla="*/ 832577 h 832577"/>
              <a:gd name="connsiteX4" fmla="*/ 0 w 4094568"/>
              <a:gd name="connsiteY4" fmla="*/ 0 h 83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568" h="832577">
                <a:moveTo>
                  <a:pt x="0" y="0"/>
                </a:moveTo>
                <a:lnTo>
                  <a:pt x="4094568" y="0"/>
                </a:lnTo>
                <a:lnTo>
                  <a:pt x="4094568" y="832577"/>
                </a:lnTo>
                <a:lnTo>
                  <a:pt x="0" y="832577"/>
                </a:lnTo>
                <a:lnTo>
                  <a:pt x="0" y="0"/>
                </a:lnTo>
                <a:close/>
              </a:path>
            </a:pathLst>
          </a:custGeom>
        </p:spPr>
        <p:style>
          <a:lnRef idx="2">
            <a:schemeClr val="accent4">
              <a:tint val="40000"/>
              <a:alpha val="90000"/>
              <a:hueOff val="8366188"/>
              <a:satOff val="28544"/>
              <a:lumOff val="12208"/>
              <a:alphaOff val="0"/>
            </a:schemeClr>
          </a:lnRef>
          <a:fillRef idx="1">
            <a:schemeClr val="accent4">
              <a:tint val="40000"/>
              <a:alpha val="90000"/>
              <a:hueOff val="8366188"/>
              <a:satOff val="28544"/>
              <a:lumOff val="12208"/>
              <a:alphaOff val="0"/>
            </a:schemeClr>
          </a:fillRef>
          <a:effectRef idx="0">
            <a:schemeClr val="accent4">
              <a:tint val="40000"/>
              <a:alpha val="90000"/>
              <a:hueOff val="8366188"/>
              <a:satOff val="28544"/>
              <a:lumOff val="12208"/>
              <a:alphaOff val="0"/>
            </a:schemeClr>
          </a:effectRef>
          <a:fontRef idx="minor">
            <a:schemeClr val="dk1">
              <a:hueOff val="0"/>
              <a:satOff val="0"/>
              <a:lumOff val="0"/>
              <a:alphaOff val="0"/>
            </a:schemeClr>
          </a:fontRef>
        </p:style>
        <p:txBody>
          <a:bodyPr spcFirstLastPara="0" vert="horz" wrap="square" lIns="160020" tIns="28575" rIns="160020" bIns="28575" numCol="1" spcCol="1270" anchor="ctr" anchorCtr="0">
            <a:noAutofit/>
          </a:bodyPr>
          <a:lstStyle/>
          <a:p>
            <a:pPr algn="ctr" defTabSz="1000125">
              <a:lnSpc>
                <a:spcPct val="90000"/>
              </a:lnSpc>
              <a:spcAft>
                <a:spcPct val="35000"/>
              </a:spcAft>
            </a:pPr>
            <a:r>
              <a:rPr lang="en-US" i="1" dirty="0">
                <a:latin typeface="Arial" panose="020B0604020202020204" pitchFamily="34" charset="0"/>
                <a:cs typeface="Arial" panose="020B0604020202020204" pitchFamily="34" charset="0"/>
              </a:rPr>
              <a:t>Specific allegation(s)</a:t>
            </a:r>
            <a:endParaRPr lang="en-US" dirty="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FE443BAC-E309-43F3-81D2-EB559838BD9A}"/>
              </a:ext>
            </a:extLst>
          </p:cNvPr>
          <p:cNvSpPr/>
          <p:nvPr/>
        </p:nvSpPr>
        <p:spPr>
          <a:xfrm>
            <a:off x="4970633" y="2162280"/>
            <a:ext cx="3818396" cy="576266"/>
          </a:xfrm>
          <a:custGeom>
            <a:avLst/>
            <a:gdLst>
              <a:gd name="connsiteX0" fmla="*/ 0 w 4094568"/>
              <a:gd name="connsiteY0" fmla="*/ 0 h 832577"/>
              <a:gd name="connsiteX1" fmla="*/ 4094568 w 4094568"/>
              <a:gd name="connsiteY1" fmla="*/ 0 h 832577"/>
              <a:gd name="connsiteX2" fmla="*/ 4094568 w 4094568"/>
              <a:gd name="connsiteY2" fmla="*/ 832577 h 832577"/>
              <a:gd name="connsiteX3" fmla="*/ 0 w 4094568"/>
              <a:gd name="connsiteY3" fmla="*/ 832577 h 832577"/>
              <a:gd name="connsiteX4" fmla="*/ 0 w 4094568"/>
              <a:gd name="connsiteY4" fmla="*/ 0 h 83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568" h="832577">
                <a:moveTo>
                  <a:pt x="0" y="0"/>
                </a:moveTo>
                <a:lnTo>
                  <a:pt x="4094568" y="0"/>
                </a:lnTo>
                <a:lnTo>
                  <a:pt x="4094568" y="832577"/>
                </a:lnTo>
                <a:lnTo>
                  <a:pt x="0" y="832577"/>
                </a:lnTo>
                <a:lnTo>
                  <a:pt x="0" y="0"/>
                </a:lnTo>
                <a:close/>
              </a:path>
            </a:pathLst>
          </a:cu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5400000" scaled="1"/>
            <a:tileRect/>
          </a:gradFill>
        </p:spPr>
        <p:style>
          <a:lnRef idx="2">
            <a:schemeClr val="accent4">
              <a:tint val="40000"/>
              <a:alpha val="90000"/>
              <a:hueOff val="11154917"/>
              <a:satOff val="38059"/>
              <a:lumOff val="16277"/>
              <a:alphaOff val="0"/>
            </a:schemeClr>
          </a:lnRef>
          <a:fillRef idx="1">
            <a:schemeClr val="accent4">
              <a:tint val="40000"/>
              <a:alpha val="90000"/>
              <a:hueOff val="11154917"/>
              <a:satOff val="38059"/>
              <a:lumOff val="16277"/>
              <a:alphaOff val="0"/>
            </a:schemeClr>
          </a:fillRef>
          <a:effectRef idx="0">
            <a:schemeClr val="accent4">
              <a:tint val="40000"/>
              <a:alpha val="90000"/>
              <a:hueOff val="11154917"/>
              <a:satOff val="38059"/>
              <a:lumOff val="16277"/>
              <a:alphaOff val="0"/>
            </a:schemeClr>
          </a:effectRef>
          <a:fontRef idx="minor">
            <a:schemeClr val="dk1">
              <a:hueOff val="0"/>
              <a:satOff val="0"/>
              <a:lumOff val="0"/>
              <a:alphaOff val="0"/>
            </a:schemeClr>
          </a:fontRef>
        </p:style>
        <p:txBody>
          <a:bodyPr spcFirstLastPara="0" vert="horz" wrap="square" lIns="160020" tIns="28575" rIns="160020" bIns="28575" numCol="1" spcCol="1270" anchor="ctr" anchorCtr="0">
            <a:noAutofit/>
          </a:bodyPr>
          <a:lstStyle/>
          <a:p>
            <a:pPr algn="ctr" defTabSz="1000125">
              <a:lnSpc>
                <a:spcPct val="90000"/>
              </a:lnSpc>
              <a:spcAft>
                <a:spcPct val="35000"/>
              </a:spcAft>
            </a:pPr>
            <a:r>
              <a:rPr lang="en-US" i="1" dirty="0">
                <a:solidFill>
                  <a:srgbClr val="000000"/>
                </a:solidFill>
                <a:latin typeface="Arial" panose="020B0604020202020204" pitchFamily="34" charset="0"/>
                <a:cs typeface="Arial" panose="020B0604020202020204" pitchFamily="34" charset="0"/>
              </a:rPr>
              <a:t>TSUS Policy &amp; Applicable law(s)</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84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7B7C14-8701-43AD-851C-137D7AE2F5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15" r="14874"/>
          <a:stretch/>
        </p:blipFill>
        <p:spPr>
          <a:xfrm>
            <a:off x="7312710" y="2134882"/>
            <a:ext cx="1595655" cy="2906226"/>
          </a:xfrm>
          <a:prstGeom prst="rect">
            <a:avLst/>
          </a:prstGeom>
        </p:spPr>
      </p:pic>
      <p:sp>
        <p:nvSpPr>
          <p:cNvPr id="2" name="Content Placeholder 1">
            <a:extLst>
              <a:ext uri="{FF2B5EF4-FFF2-40B4-BE49-F238E27FC236}">
                <a16:creationId xmlns:a16="http://schemas.microsoft.com/office/drawing/2014/main" id="{D6863040-B8D2-449A-9440-6B2B375BA4DE}"/>
              </a:ext>
            </a:extLst>
          </p:cNvPr>
          <p:cNvSpPr>
            <a:spLocks noGrp="1"/>
          </p:cNvSpPr>
          <p:nvPr>
            <p:ph idx="1"/>
          </p:nvPr>
        </p:nvSpPr>
        <p:spPr>
          <a:xfrm>
            <a:off x="1174389" y="1419274"/>
            <a:ext cx="7658526" cy="3483339"/>
          </a:xfrm>
        </p:spPr>
        <p:txBody>
          <a:bodyPr/>
          <a:lstStyle/>
          <a:p>
            <a:r>
              <a:rPr lang="en-US" sz="1880" dirty="0">
                <a:latin typeface="Arial" panose="020B0604020202020204" pitchFamily="34" charset="0"/>
                <a:cs typeface="Arial" panose="020B0604020202020204" pitchFamily="34" charset="0"/>
              </a:rPr>
              <a:t>Emails on TSUS email system</a:t>
            </a:r>
          </a:p>
          <a:p>
            <a:r>
              <a:rPr lang="en-US" sz="1880" dirty="0">
                <a:latin typeface="Arial" panose="020B0604020202020204" pitchFamily="34" charset="0"/>
                <a:cs typeface="Arial" panose="020B0604020202020204" pitchFamily="34" charset="0"/>
              </a:rPr>
              <a:t>Text messages, social media posts, emails, and documents in possession of parties (if material)</a:t>
            </a:r>
          </a:p>
          <a:p>
            <a:r>
              <a:rPr lang="en-US" sz="1880" dirty="0">
                <a:latin typeface="Arial" panose="020B0604020202020204" pitchFamily="34" charset="0"/>
                <a:cs typeface="Arial" panose="020B0604020202020204" pitchFamily="34" charset="0"/>
              </a:rPr>
              <a:t>Personnel files</a:t>
            </a:r>
          </a:p>
          <a:p>
            <a:r>
              <a:rPr lang="en-US" sz="1880" dirty="0">
                <a:latin typeface="Arial" panose="020B0604020202020204" pitchFamily="34" charset="0"/>
                <a:cs typeface="Arial" panose="020B0604020202020204" pitchFamily="34" charset="0"/>
              </a:rPr>
              <a:t>Student disciplinary records</a:t>
            </a:r>
          </a:p>
          <a:p>
            <a:r>
              <a:rPr lang="en-US" sz="1880" dirty="0">
                <a:latin typeface="Arial" panose="020B0604020202020204" pitchFamily="34" charset="0"/>
                <a:cs typeface="Arial" panose="020B0604020202020204" pitchFamily="34" charset="0"/>
              </a:rPr>
              <a:t>Video surveillance of buildings</a:t>
            </a:r>
          </a:p>
          <a:p>
            <a:r>
              <a:rPr lang="en-US" sz="1880" dirty="0">
                <a:latin typeface="Arial" panose="020B0604020202020204" pitchFamily="34" charset="0"/>
                <a:cs typeface="Arial" panose="020B0604020202020204" pitchFamily="34" charset="0"/>
              </a:rPr>
              <a:t>Police and medical records (if available)</a:t>
            </a:r>
          </a:p>
          <a:p>
            <a:endParaRPr lang="en-US" sz="188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Materiality depends on the specific allegations.</a:t>
            </a:r>
          </a:p>
        </p:txBody>
      </p:sp>
      <p:sp>
        <p:nvSpPr>
          <p:cNvPr id="3" name="Title 2">
            <a:extLst>
              <a:ext uri="{FF2B5EF4-FFF2-40B4-BE49-F238E27FC236}">
                <a16:creationId xmlns:a16="http://schemas.microsoft.com/office/drawing/2014/main" id="{8D8EE2DE-51BB-4E58-BB45-344B67499B3A}"/>
              </a:ext>
            </a:extLst>
          </p:cNvPr>
          <p:cNvSpPr>
            <a:spLocks noGrp="1"/>
          </p:cNvSpPr>
          <p:nvPr>
            <p:ph type="title"/>
          </p:nvPr>
        </p:nvSpPr>
        <p:spPr/>
        <p:txBody>
          <a:bodyPr/>
          <a:lstStyle/>
          <a:p>
            <a:r>
              <a:rPr lang="en-US" dirty="0"/>
              <a:t>Step 2: Identify Material Evidence </a:t>
            </a:r>
          </a:p>
        </p:txBody>
      </p:sp>
      <p:sp>
        <p:nvSpPr>
          <p:cNvPr id="4" name="Slide Number Placeholder 3">
            <a:extLst>
              <a:ext uri="{FF2B5EF4-FFF2-40B4-BE49-F238E27FC236}">
                <a16:creationId xmlns:a16="http://schemas.microsoft.com/office/drawing/2014/main" id="{02429BCC-9902-4D24-9355-4405D6978599}"/>
              </a:ext>
            </a:extLst>
          </p:cNvPr>
          <p:cNvSpPr>
            <a:spLocks noGrp="1"/>
          </p:cNvSpPr>
          <p:nvPr>
            <p:ph type="sldNum" sz="quarter" idx="10"/>
          </p:nvPr>
        </p:nvSpPr>
        <p:spPr/>
        <p:txBody>
          <a:bodyPr/>
          <a:lstStyle/>
          <a:p>
            <a:pPr>
              <a:defRPr/>
            </a:pPr>
            <a:fld id="{AE3D6155-E562-314F-801A-7FCA5FAB79F5}" type="slidenum">
              <a:rPr lang="en-US" altLang="en-US" smtClean="0"/>
              <a:pPr>
                <a:defRPr/>
              </a:pPr>
              <a:t>9</a:t>
            </a:fld>
            <a:endParaRPr lang="en-US" altLang="en-US"/>
          </a:p>
        </p:txBody>
      </p:sp>
    </p:spTree>
    <p:extLst>
      <p:ext uri="{BB962C8B-B14F-4D97-AF65-F5344CB8AC3E}">
        <p14:creationId xmlns:p14="http://schemas.microsoft.com/office/powerpoint/2010/main" val="2766306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B9150EB9B554408FE199C2DE2FC629" ma:contentTypeVersion="12" ma:contentTypeDescription="Create a new document." ma:contentTypeScope="" ma:versionID="4a2afc13af540616a30ae87fa59aabb0">
  <xsd:schema xmlns:xsd="http://www.w3.org/2001/XMLSchema" xmlns:xs="http://www.w3.org/2001/XMLSchema" xmlns:p="http://schemas.microsoft.com/office/2006/metadata/properties" xmlns:ns3="b71b3bc3-7fdb-46da-8a56-73c91fb9b1f3" xmlns:ns4="bc8ef7e8-8289-4e95-a7c4-f869cbfa9758" targetNamespace="http://schemas.microsoft.com/office/2006/metadata/properties" ma:root="true" ma:fieldsID="51dde30cd8ca770a9a0d6a62cfe4c7cb" ns3:_="" ns4:_="">
    <xsd:import namespace="b71b3bc3-7fdb-46da-8a56-73c91fb9b1f3"/>
    <xsd:import namespace="bc8ef7e8-8289-4e95-a7c4-f869cbfa975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1b3bc3-7fdb-46da-8a56-73c91fb9b1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8ef7e8-8289-4e95-a7c4-f869cbfa975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62D3E5-40CC-4769-9251-BB80E29F14DD}">
  <ds:schemaRefs>
    <ds:schemaRef ds:uri="http://schemas.microsoft.com/sharepoint/v3/contenttype/forms"/>
  </ds:schemaRefs>
</ds:datastoreItem>
</file>

<file path=customXml/itemProps2.xml><?xml version="1.0" encoding="utf-8"?>
<ds:datastoreItem xmlns:ds="http://schemas.openxmlformats.org/officeDocument/2006/customXml" ds:itemID="{C79266B3-26D4-40F2-B73E-D487BBC0C284}">
  <ds:schemaRefs>
    <ds:schemaRef ds:uri="http://schemas.microsoft.com/office/2006/documentManagement/types"/>
    <ds:schemaRef ds:uri="http://purl.org/dc/terms/"/>
    <ds:schemaRef ds:uri="http://schemas.microsoft.com/office/2006/metadata/properties"/>
    <ds:schemaRef ds:uri="bc8ef7e8-8289-4e95-a7c4-f869cbfa9758"/>
    <ds:schemaRef ds:uri="http://purl.org/dc/elements/1.1/"/>
    <ds:schemaRef ds:uri="b71b3bc3-7fdb-46da-8a56-73c91fb9b1f3"/>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F904DFC-0AEB-492B-8628-D6E6C8AEA2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1b3bc3-7fdb-46da-8a56-73c91fb9b1f3"/>
    <ds:schemaRef ds:uri="bc8ef7e8-8289-4e95-a7c4-f869cbfa9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23626</TotalTime>
  <Words>6658</Words>
  <Application>Microsoft Office PowerPoint</Application>
  <PresentationFormat>On-screen Show (16:9)</PresentationFormat>
  <Paragraphs>806</Paragraphs>
  <Slides>77</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Apple Symbols</vt:lpstr>
      <vt:lpstr>Arial</vt:lpstr>
      <vt:lpstr>Calibri</vt:lpstr>
      <vt:lpstr>Georgia</vt:lpstr>
      <vt:lpstr>Office Theme</vt:lpstr>
      <vt:lpstr>Title IX Training </vt:lpstr>
      <vt:lpstr>PowerPoint Presentation</vt:lpstr>
      <vt:lpstr>Agenda</vt:lpstr>
      <vt:lpstr>Agenda</vt:lpstr>
      <vt:lpstr>A “Good” Investigation Defined:</vt:lpstr>
      <vt:lpstr>Visualizing the Investigation Process</vt:lpstr>
      <vt:lpstr>Planning the Investigation: A Written Plan</vt:lpstr>
      <vt:lpstr>Step 1: Identify the Issues</vt:lpstr>
      <vt:lpstr>Step 2: Identify Material Evidence </vt:lpstr>
      <vt:lpstr>Step 3: Identify Material Witnesses for Interviews</vt:lpstr>
      <vt:lpstr>Step 4: Begin the Chronology</vt:lpstr>
      <vt:lpstr>In Support of the Chronology</vt:lpstr>
      <vt:lpstr>Scenario: Plan the Investigation</vt:lpstr>
      <vt:lpstr>Gathering Evidence</vt:lpstr>
      <vt:lpstr>Best Practices for Gathering Electronic Evidence</vt:lpstr>
      <vt:lpstr>Best Practices for Gathering Electronic Evidence</vt:lpstr>
      <vt:lpstr>Right to Present Evidence</vt:lpstr>
      <vt:lpstr>Scenario: What Electronic Evidence Do You Gather?</vt:lpstr>
      <vt:lpstr>Scenario: What Electronic Evidence Did You Gather?</vt:lpstr>
      <vt:lpstr>Evidence Logs</vt:lpstr>
      <vt:lpstr>Interviews: Preparing for the Interview</vt:lpstr>
      <vt:lpstr>Documenting the Interview</vt:lpstr>
      <vt:lpstr>Documenting the Investigation </vt:lpstr>
      <vt:lpstr>Key Issues in Interview</vt:lpstr>
      <vt:lpstr>Opening the Interview</vt:lpstr>
      <vt:lpstr>Key Topics to Cover</vt:lpstr>
      <vt:lpstr>The Funnel Technique </vt:lpstr>
      <vt:lpstr>Opening Questions</vt:lpstr>
      <vt:lpstr>Clarification Questions</vt:lpstr>
      <vt:lpstr>Pinning Down the Interviewee’s Statements</vt:lpstr>
      <vt:lpstr>Scenario: Alleged Student Sexual Assault  </vt:lpstr>
      <vt:lpstr>Case Study: Interviewing the Complainant </vt:lpstr>
      <vt:lpstr>Scenario: Alleged Student Sexual Assault  </vt:lpstr>
      <vt:lpstr>Case Study: Interviewing the Respondent </vt:lpstr>
      <vt:lpstr>Useful Questions</vt:lpstr>
      <vt:lpstr>Useful Questions</vt:lpstr>
      <vt:lpstr>Useful Questions</vt:lpstr>
      <vt:lpstr>Closing the Interview </vt:lpstr>
      <vt:lpstr>Interviewing Best Practices</vt:lpstr>
      <vt:lpstr>Interview Minefields, Curveballs, and Delicate Situations</vt:lpstr>
      <vt:lpstr>Personal Topics, Emotional Interviews, Hostility</vt:lpstr>
      <vt:lpstr>Employee Interviews: Garrity Warnings</vt:lpstr>
      <vt:lpstr>Garrity Warnings</vt:lpstr>
      <vt:lpstr>Garrity Warnings</vt:lpstr>
      <vt:lpstr>Summarizing Evidence</vt:lpstr>
      <vt:lpstr>The Investigative Report</vt:lpstr>
      <vt:lpstr>Critical Tasks of an Investigative Report</vt:lpstr>
      <vt:lpstr>Proposed Report Outline</vt:lpstr>
      <vt:lpstr>Drafting the Investigative Report</vt:lpstr>
      <vt:lpstr>Drafting the Report</vt:lpstr>
      <vt:lpstr>Credibility Assessments</vt:lpstr>
      <vt:lpstr>Common Issues with Investigative Reports</vt:lpstr>
      <vt:lpstr>Common Issues with Investigative Reports</vt:lpstr>
      <vt:lpstr>Investigator as a Witness: Testifying at the Live Hearing</vt:lpstr>
      <vt:lpstr>Ensuring Equitable Treatment of the Parties</vt:lpstr>
      <vt:lpstr>Trauma Informed Investigations</vt:lpstr>
      <vt:lpstr>DOE Statements on Trauma-Informed Practices</vt:lpstr>
      <vt:lpstr>Critiques of Trauma-Informed Theory</vt:lpstr>
      <vt:lpstr>What Is Trauma </vt:lpstr>
      <vt:lpstr>Potential Effects of Trauma </vt:lpstr>
      <vt:lpstr>Trauma Informed Investigations</vt:lpstr>
      <vt:lpstr>Trauma Informed Investigations</vt:lpstr>
      <vt:lpstr>Behavior During Interviews</vt:lpstr>
      <vt:lpstr>Trauma and Memory</vt:lpstr>
      <vt:lpstr>Trauma-Informed Interview Tips</vt:lpstr>
      <vt:lpstr>Dealing with Consent, Coercion, and Incapacitation</vt:lpstr>
      <vt:lpstr>Sexual Assault in College</vt:lpstr>
      <vt:lpstr>Understanding Consent</vt:lpstr>
      <vt:lpstr>What is Consent?</vt:lpstr>
      <vt:lpstr>Component-Considered Consent Factors</vt:lpstr>
      <vt:lpstr>Consent and Beverages</vt:lpstr>
      <vt:lpstr>Coercion </vt:lpstr>
      <vt:lpstr>Indications of a Lack of Consent</vt:lpstr>
      <vt:lpstr>Incapacity</vt:lpstr>
      <vt:lpstr>Indicators of Incapacity</vt:lpstr>
      <vt:lpstr>No: What It Looks and Sounds Like</vt:lpstr>
      <vt:lpstr>Questions</vt:lpstr>
    </vt:vector>
  </TitlesOfParts>
  <Company>Hahn,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Rowe</dc:creator>
  <cp:lastModifiedBy>Kelly, Shana</cp:lastModifiedBy>
  <cp:revision>247</cp:revision>
  <cp:lastPrinted>2018-04-02T20:38:08Z</cp:lastPrinted>
  <dcterms:created xsi:type="dcterms:W3CDTF">2013-05-08T13:58:49Z</dcterms:created>
  <dcterms:modified xsi:type="dcterms:W3CDTF">2022-01-20T01:35:37Z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0x0101009EB9150EB9B554408FE199C2DE2FC629</vt:lpwstr>
  </property>
</Properties>
</file>