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1"/>
  </p:sldMasterIdLst>
  <p:notesMasterIdLst>
    <p:notesMasterId r:id="rId17"/>
  </p:notesMasterIdLst>
  <p:sldIdLst>
    <p:sldId id="258" r:id="rId2"/>
    <p:sldId id="298" r:id="rId3"/>
    <p:sldId id="260" r:id="rId4"/>
    <p:sldId id="299" r:id="rId5"/>
    <p:sldId id="259" r:id="rId6"/>
    <p:sldId id="300" r:id="rId7"/>
    <p:sldId id="302" r:id="rId8"/>
    <p:sldId id="303" r:id="rId9"/>
    <p:sldId id="280" r:id="rId10"/>
    <p:sldId id="274" r:id="rId11"/>
    <p:sldId id="285" r:id="rId12"/>
    <p:sldId id="287" r:id="rId13"/>
    <p:sldId id="291" r:id="rId14"/>
    <p:sldId id="301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8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222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25987-5261-8744-86E3-3674118EEB4A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5C1A3-B4A8-8B4C-B753-EDEE7DDF2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7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C5A76-0D18-4416-AA75-2AB74583DED5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7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6040A78-2A4B-4566-8626-79DE0D4C1085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32043"/>
            <a:ext cx="9144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Process Improvement for </a:t>
            </a:r>
            <a:br>
              <a:rPr lang="en-US" dirty="0" smtClean="0"/>
            </a:br>
            <a:r>
              <a:rPr lang="en-US" dirty="0" smtClean="0"/>
              <a:t>a High-Mix, Labor-Intensive </a:t>
            </a:r>
            <a:br>
              <a:rPr lang="en-US" dirty="0" smtClean="0"/>
            </a:br>
            <a:r>
              <a:rPr lang="en-US" dirty="0" smtClean="0"/>
              <a:t>Production System with </a:t>
            </a:r>
            <a:br>
              <a:rPr lang="en-US" dirty="0" smtClean="0"/>
            </a:br>
            <a:r>
              <a:rPr lang="en-US" dirty="0" smtClean="0"/>
              <a:t>Unknown Stochastic Demand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" y="2802068"/>
            <a:ext cx="9144000" cy="243315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500" dirty="0" smtClean="0"/>
              <a:t>Gina </a:t>
            </a:r>
            <a:r>
              <a:rPr lang="en-US" sz="2500" dirty="0" err="1"/>
              <a:t>Adibi</a:t>
            </a:r>
            <a:r>
              <a:rPr lang="en-US" sz="2500" dirty="0"/>
              <a:t>, Sam Ruiz, </a:t>
            </a:r>
            <a:endParaRPr lang="en-US" sz="2500" dirty="0" smtClean="0"/>
          </a:p>
          <a:p>
            <a:pPr algn="ctr"/>
            <a:r>
              <a:rPr lang="en-US" sz="2500" dirty="0" smtClean="0"/>
              <a:t>Andrew Schneider </a:t>
            </a:r>
            <a:r>
              <a:rPr lang="en-US" sz="2500" dirty="0"/>
              <a:t>and Meghan </a:t>
            </a:r>
            <a:r>
              <a:rPr lang="en-US" sz="2500" dirty="0" smtClean="0"/>
              <a:t>Travis</a:t>
            </a:r>
            <a:endParaRPr lang="en-US" sz="2500" dirty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Industrial Engineering - Capstone Design Project 2015</a:t>
            </a:r>
          </a:p>
          <a:p>
            <a:pPr algn="ctr"/>
            <a:r>
              <a:rPr lang="en-US" dirty="0" smtClean="0"/>
              <a:t>Supervisor: Dr. Jesus Jimenez and Dr.  </a:t>
            </a:r>
            <a:r>
              <a:rPr lang="en-US" dirty="0" err="1" smtClean="0"/>
              <a:t>Tongdan</a:t>
            </a:r>
            <a:r>
              <a:rPr lang="en-US" dirty="0" smtClean="0"/>
              <a:t> Jin</a:t>
            </a:r>
          </a:p>
        </p:txBody>
      </p:sp>
    </p:spTree>
    <p:extLst>
      <p:ext uri="{BB962C8B-B14F-4D97-AF65-F5344CB8AC3E}">
        <p14:creationId xmlns:p14="http://schemas.microsoft.com/office/powerpoint/2010/main" val="3154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746896"/>
              </p:ext>
            </p:extLst>
          </p:nvPr>
        </p:nvGraphicFramePr>
        <p:xfrm>
          <a:off x="5023556" y="358146"/>
          <a:ext cx="3434644" cy="2232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4" imgW="3810000" imgH="2476500" progId="Excel.Sheet.12">
                  <p:embed/>
                </p:oleObj>
              </mc:Choice>
              <mc:Fallback>
                <p:oleObj name="Worksheet" r:id="rId4" imgW="3810000" imgH="2476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3556" y="358146"/>
                        <a:ext cx="3434644" cy="2232629"/>
                      </a:xfrm>
                      <a:prstGeom prst="rect">
                        <a:avLst/>
                      </a:prstGeom>
                      <a:ln w="28575" cmpd="sng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790626" y="1369032"/>
            <a:ext cx="3456817" cy="13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tx1"/>
                </a:solidFill>
              </a:rPr>
              <a:t>Description of Cells Generated Through ROC Algorithm</a:t>
            </a:r>
            <a:endParaRPr lang="en-US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889313"/>
              </p:ext>
            </p:extLst>
          </p:nvPr>
        </p:nvGraphicFramePr>
        <p:xfrm>
          <a:off x="685800" y="2901620"/>
          <a:ext cx="8458201" cy="2189281"/>
        </p:xfrm>
        <a:graphic>
          <a:graphicData uri="http://schemas.openxmlformats.org/drawingml/2006/table">
            <a:tbl>
              <a:tblPr/>
              <a:tblGrid>
                <a:gridCol w="1172639"/>
                <a:gridCol w="966341"/>
                <a:gridCol w="966341"/>
                <a:gridCol w="955484"/>
                <a:gridCol w="901195"/>
                <a:gridCol w="662324"/>
                <a:gridCol w="575462"/>
                <a:gridCol w="640608"/>
                <a:gridCol w="575462"/>
                <a:gridCol w="1042345"/>
              </a:tblGrid>
              <a:tr h="324378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Final Cluster Generated Through Rank Order Clustering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1323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Sonobond Seal 3 Sides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Pairing and Sorting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Sonobond Seal 4th Side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Thermo Seal 4th Side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Detailing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Press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Profiling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Joining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Vent Hole &amp; Post Assembly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Parts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Detail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Sealing &amp; Detail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Primary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Joining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23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Felt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77" marR="9977" marT="9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7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Technology Cell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4689" y="5791201"/>
            <a:ext cx="6482644" cy="1066799"/>
          </a:xfrm>
          <a:ln>
            <a:noFill/>
          </a:ln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U-shape layout</a:t>
            </a:r>
          </a:p>
          <a:p>
            <a:pPr>
              <a:buClr>
                <a:schemeClr val="bg1"/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Machine placement based on characteristics of kit families</a:t>
            </a:r>
          </a:p>
          <a:p>
            <a:pPr>
              <a:buClr>
                <a:srgbClr val="0000FF"/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5-05-04 at 8.3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75" y="1280315"/>
            <a:ext cx="2619947" cy="4355663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7" name="Picture 6" descr="Screen Shot 2015-05-04 at 8.29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12529"/>
            <a:ext cx="4925645" cy="4319091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1659467" y="2015067"/>
            <a:ext cx="1676400" cy="23706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59467" y="2091267"/>
            <a:ext cx="1676400" cy="4487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659467" y="2159000"/>
            <a:ext cx="1676400" cy="7027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13933" y="4402667"/>
            <a:ext cx="2387600" cy="28786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413933" y="4690533"/>
            <a:ext cx="2387600" cy="76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16083" y="1587500"/>
            <a:ext cx="118533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801556" y="1693334"/>
            <a:ext cx="331611" cy="307339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810500" y="1883833"/>
            <a:ext cx="31750" cy="305858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810500" y="5253566"/>
            <a:ext cx="574322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Left-Right Arrow 37"/>
          <p:cNvSpPr/>
          <p:nvPr/>
        </p:nvSpPr>
        <p:spPr>
          <a:xfrm>
            <a:off x="5344583" y="2252133"/>
            <a:ext cx="793750" cy="15875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-Right Arrow 38"/>
          <p:cNvSpPr/>
          <p:nvPr/>
        </p:nvSpPr>
        <p:spPr>
          <a:xfrm>
            <a:off x="5344583" y="3769783"/>
            <a:ext cx="793750" cy="15875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697817" y="1587500"/>
            <a:ext cx="118533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104217" y="5253566"/>
            <a:ext cx="103293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835430" y="5247215"/>
            <a:ext cx="585125" cy="635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7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0090"/>
            <a:ext cx="7413978" cy="37338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Maximize throughput by changing number of stations and laborers for each station.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WITNESS defaults to Simulated Annealing Algorithm.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In this simulation optimization, the simulation length was 1 year or 230,400 minutes assuming 16 hour shifts in a day.</a:t>
            </a:r>
            <a:endParaRPr lang="en-US" dirty="0" smtClean="0">
              <a:sym typeface="Wingdings"/>
            </a:endParaRPr>
          </a:p>
          <a:p>
            <a:pPr>
              <a:lnSpc>
                <a:spcPct val="140000"/>
              </a:lnSpc>
            </a:pPr>
            <a:r>
              <a:rPr lang="en-US" dirty="0" smtClean="0">
                <a:sym typeface="Wingdings"/>
              </a:rPr>
              <a:t>Experiment ran 222 scenarios with 5 replications for each scenario.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54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4050"/>
            <a:ext cx="77724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4270" y="1409524"/>
            <a:ext cx="5542952" cy="3789891"/>
          </a:xfrm>
        </p:spPr>
        <p:txBody>
          <a:bodyPr>
            <a:normAutofit/>
          </a:bodyPr>
          <a:lstStyle/>
          <a:p>
            <a:r>
              <a:rPr lang="en-US" dirty="0" smtClean="0"/>
              <a:t>Throughput Straight-Line Model:  1210</a:t>
            </a:r>
          </a:p>
          <a:p>
            <a:r>
              <a:rPr lang="en-US" dirty="0" smtClean="0"/>
              <a:t>Throughput before Optimization: 1495</a:t>
            </a:r>
          </a:p>
          <a:p>
            <a:r>
              <a:rPr lang="en-US" dirty="0" smtClean="0"/>
              <a:t>Throughput  after  Optimization: 1658</a:t>
            </a:r>
          </a:p>
          <a:p>
            <a:r>
              <a:rPr lang="en-US" u="sng" dirty="0"/>
              <a:t>Throughput rate was improved by 37.07%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WIP for Straight-Line Model = 4855</a:t>
            </a:r>
          </a:p>
          <a:p>
            <a:r>
              <a:rPr lang="en-US" dirty="0" smtClean="0"/>
              <a:t>WIP for U-Shaped Model = 4410</a:t>
            </a:r>
          </a:p>
          <a:p>
            <a:r>
              <a:rPr lang="en-US" u="sng" dirty="0" smtClean="0"/>
              <a:t>Percentage Decrease 9.2%</a:t>
            </a:r>
            <a:endParaRPr lang="en-US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503427"/>
              </p:ext>
            </p:extLst>
          </p:nvPr>
        </p:nvGraphicFramePr>
        <p:xfrm>
          <a:off x="5282931" y="1086561"/>
          <a:ext cx="3685793" cy="4174946"/>
        </p:xfrm>
        <a:graphic>
          <a:graphicData uri="http://schemas.openxmlformats.org/drawingml/2006/table">
            <a:tbl>
              <a:tblPr firstRow="1" firstCol="1" bandRow="1"/>
              <a:tblGrid>
                <a:gridCol w="739434"/>
                <a:gridCol w="2206925"/>
                <a:gridCol w="739434"/>
              </a:tblGrid>
              <a:tr h="51191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376" marR="11376" marT="11376" marB="0" anchor="b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Station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376" marR="11376" marT="11376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Operator Outcome</a:t>
                      </a:r>
                    </a:p>
                  </a:txBody>
                  <a:tcPr marL="11376" marR="11376" marT="11376" marB="0" anchor="b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376" marR="11376" marT="11376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Sonobond Seal 3 Sides</a:t>
                      </a:r>
                    </a:p>
                  </a:txBody>
                  <a:tcPr marL="11376" marR="11376" marT="11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Wingdings"/>
                        </a:rPr>
                        <a:t>é</a:t>
                      </a:r>
                    </a:p>
                  </a:txBody>
                  <a:tcPr marL="11376" marR="11376" marT="11376" marB="0" anchor="b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376" marR="11376" marT="11376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Sorting By Part List</a:t>
                      </a:r>
                    </a:p>
                  </a:txBody>
                  <a:tcPr marL="11376" marR="11376" marT="11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Wingdings"/>
                        </a:rPr>
                        <a:t>é</a:t>
                      </a:r>
                    </a:p>
                  </a:txBody>
                  <a:tcPr marL="11376" marR="11376" marT="11376" marB="0" anchor="b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376" marR="11376" marT="11376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Profiling</a:t>
                      </a:r>
                    </a:p>
                  </a:txBody>
                  <a:tcPr marL="11376" marR="11376" marT="11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Wingdings"/>
                        </a:rPr>
                        <a:t>é</a:t>
                      </a:r>
                    </a:p>
                  </a:txBody>
                  <a:tcPr marL="11376" marR="11376" marT="11376" marB="0" anchor="b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1376" marR="11376" marT="11376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Press</a:t>
                      </a:r>
                    </a:p>
                  </a:txBody>
                  <a:tcPr marL="11376" marR="11376" marT="11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Wingdings"/>
                        </a:rPr>
                        <a:t>−</a:t>
                      </a:r>
                    </a:p>
                  </a:txBody>
                  <a:tcPr marL="11376" marR="11376" marT="11376" marB="0" anchor="b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376" marR="11376" marT="11376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Thermo Seal 4th Side</a:t>
                      </a:r>
                    </a:p>
                  </a:txBody>
                  <a:tcPr marL="11376" marR="11376" marT="11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Wingdings"/>
                        </a:rPr>
                        <a:t>−</a:t>
                      </a:r>
                    </a:p>
                  </a:txBody>
                  <a:tcPr marL="11376" marR="11376" marT="11376" marB="0" anchor="b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1376" marR="11376" marT="11376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Sonobond</a:t>
                      </a:r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Seal 4th Side</a:t>
                      </a:r>
                    </a:p>
                  </a:txBody>
                  <a:tcPr marL="11376" marR="11376" marT="11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Wingdings"/>
                        </a:rPr>
                        <a:t>−</a:t>
                      </a:r>
                    </a:p>
                  </a:txBody>
                  <a:tcPr marL="11376" marR="11376" marT="11376" marB="0" anchor="b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1376" marR="11376" marT="11376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Details</a:t>
                      </a:r>
                    </a:p>
                  </a:txBody>
                  <a:tcPr marL="11376" marR="11376" marT="11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Wingdings"/>
                        </a:rPr>
                        <a:t>−</a:t>
                      </a:r>
                    </a:p>
                  </a:txBody>
                  <a:tcPr marL="11376" marR="11376" marT="11376" marB="0" anchor="b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1376" marR="11376" marT="11376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Joining</a:t>
                      </a:r>
                    </a:p>
                  </a:txBody>
                  <a:tcPr marL="11376" marR="11376" marT="11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Wingdings"/>
                        </a:rPr>
                        <a:t>−</a:t>
                      </a:r>
                    </a:p>
                  </a:txBody>
                  <a:tcPr marL="11376" marR="11376" marT="11376" marB="0" anchor="b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1376" marR="11376" marT="11376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Vent Hole &amp; Post Assy</a:t>
                      </a:r>
                    </a:p>
                  </a:txBody>
                  <a:tcPr marL="11376" marR="11376" marT="11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Wingdings"/>
                        </a:rPr>
                        <a:t>é</a:t>
                      </a:r>
                    </a:p>
                  </a:txBody>
                  <a:tcPr marL="11376" marR="11376" marT="11376" marB="0" anchor="b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1376" marR="11376" marT="11376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Final Sort</a:t>
                      </a:r>
                    </a:p>
                  </a:txBody>
                  <a:tcPr marL="11376" marR="11376" marT="11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Wingdings"/>
                        </a:rPr>
                        <a:t>é</a:t>
                      </a:r>
                    </a:p>
                  </a:txBody>
                  <a:tcPr marL="11376" marR="11376" marT="11376" marB="0" anchor="b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1376" marR="11376" marT="11376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Quality Area</a:t>
                      </a:r>
                    </a:p>
                  </a:txBody>
                  <a:tcPr marL="11376" marR="11376" marT="11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Wingdings"/>
                        </a:rPr>
                        <a:t>−</a:t>
                      </a:r>
                    </a:p>
                  </a:txBody>
                  <a:tcPr marL="11376" marR="11376" marT="11376" marB="0" anchor="b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1376" marR="11376" marT="11376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2nd Valid</a:t>
                      </a:r>
                    </a:p>
                  </a:txBody>
                  <a:tcPr marL="11376" marR="11376" marT="11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Wingdings"/>
                        </a:rPr>
                        <a:t>−</a:t>
                      </a:r>
                    </a:p>
                  </a:txBody>
                  <a:tcPr marL="11376" marR="11376" marT="11376" marB="0" anchor="b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1376" marR="11376" marT="11376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Packaging</a:t>
                      </a:r>
                    </a:p>
                  </a:txBody>
                  <a:tcPr marL="11376" marR="11376" marT="11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Wingdings"/>
                        </a:rPr>
                        <a:t>−</a:t>
                      </a:r>
                    </a:p>
                  </a:txBody>
                  <a:tcPr marL="11376" marR="11376" marT="11376" marB="0" anchor="b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1376" marR="11376" marT="11376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Shipping</a:t>
                      </a:r>
                    </a:p>
                  </a:txBody>
                  <a:tcPr marL="11376" marR="11376" marT="113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Wingdings"/>
                        </a:rPr>
                        <a:t>−</a:t>
                      </a:r>
                    </a:p>
                  </a:txBody>
                  <a:tcPr marL="11376" marR="11376" marT="11376" marB="0" anchor="b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1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 and Future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6466" y="1600201"/>
            <a:ext cx="7941734" cy="37338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Shorter setup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Recommend higher quality machines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Generate cross-trained workers and</a:t>
            </a:r>
          </a:p>
          <a:p>
            <a:pPr marL="68580" indent="0">
              <a:lnSpc>
                <a:spcPct val="140000"/>
              </a:lnSpc>
              <a:buNone/>
            </a:pPr>
            <a:r>
              <a:rPr lang="en-US" dirty="0" smtClean="0"/>
              <a:t>    place them on a rotational work cycle 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Build a user interface so the company can</a:t>
            </a:r>
          </a:p>
          <a:p>
            <a:pPr marL="68580" indent="0">
              <a:lnSpc>
                <a:spcPct val="140000"/>
              </a:lnSpc>
              <a:buNone/>
            </a:pPr>
            <a:r>
              <a:rPr lang="en-US" dirty="0" smtClean="0"/>
              <a:t>    forecast labor requirements on a monthly basis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Gain more insight to highly variable demand and custom products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778" y="1417638"/>
            <a:ext cx="2204371" cy="1820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15002" y="2977444"/>
            <a:ext cx="2253433" cy="16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05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Special thanks to: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000" dirty="0" smtClean="0"/>
              <a:t>Anonymous Sponsor and The Lanner Group*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*Sponsor of WITNESS simulation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769728"/>
            <a:ext cx="7840236" cy="48686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300" dirty="0" smtClean="0"/>
              <a:t>Background</a:t>
            </a:r>
            <a:r>
              <a:rPr lang="en-US" sz="3300" dirty="0"/>
              <a:t> </a:t>
            </a:r>
            <a:r>
              <a:rPr lang="en-US" sz="3300" dirty="0" smtClean="0"/>
              <a:t>&amp; Problem Statement</a:t>
            </a:r>
            <a:endParaRPr lang="en-US" sz="3300" dirty="0"/>
          </a:p>
          <a:p>
            <a:pPr>
              <a:lnSpc>
                <a:spcPct val="120000"/>
              </a:lnSpc>
            </a:pPr>
            <a:r>
              <a:rPr lang="en-US" sz="3300" dirty="0" smtClean="0"/>
              <a:t>System Configuration</a:t>
            </a:r>
            <a:endParaRPr lang="en-US" sz="3300" dirty="0"/>
          </a:p>
          <a:p>
            <a:pPr>
              <a:lnSpc>
                <a:spcPct val="120000"/>
              </a:lnSpc>
            </a:pPr>
            <a:r>
              <a:rPr lang="en-US" sz="3300" dirty="0" smtClean="0"/>
              <a:t>Methodology</a:t>
            </a:r>
          </a:p>
          <a:p>
            <a:pPr>
              <a:lnSpc>
                <a:spcPct val="120000"/>
              </a:lnSpc>
            </a:pPr>
            <a:r>
              <a:rPr lang="en-US" sz="3300" dirty="0" smtClean="0"/>
              <a:t>Simulation Optimization</a:t>
            </a:r>
          </a:p>
          <a:p>
            <a:pPr>
              <a:lnSpc>
                <a:spcPct val="120000"/>
              </a:lnSpc>
            </a:pPr>
            <a:r>
              <a:rPr lang="en-US" sz="3300" dirty="0" smtClean="0"/>
              <a:t>Results &amp; Recommendations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38867"/>
            <a:ext cx="8028506" cy="3733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This capstone design project targets the manufacture and assembly of insulated material for airplanes.</a:t>
            </a:r>
          </a:p>
          <a:p>
            <a:r>
              <a:rPr lang="en-US" sz="2600" dirty="0" smtClean="0"/>
              <a:t>The system is labor intensive.</a:t>
            </a:r>
          </a:p>
          <a:p>
            <a:r>
              <a:rPr lang="en-US" sz="2600" dirty="0" smtClean="0"/>
              <a:t>The product is custom-made.</a:t>
            </a:r>
          </a:p>
          <a:p>
            <a:r>
              <a:rPr lang="en-US" sz="2600" dirty="0" smtClean="0"/>
              <a:t>Product demand is highly variable.</a:t>
            </a:r>
          </a:p>
          <a:p>
            <a:r>
              <a:rPr lang="en-US" sz="2600" dirty="0" smtClean="0"/>
              <a:t>Company has requested to keep their name confidential.</a:t>
            </a:r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2678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8608" r="18608"/>
          <a:stretch>
            <a:fillRect/>
          </a:stretch>
        </p:blipFill>
        <p:spPr>
          <a:prstGeom prst="rect">
            <a:avLst/>
          </a:prstGeom>
          <a:ln w="38100" cmpd="sng">
            <a:solidFill>
              <a:srgbClr val="000000"/>
            </a:solidFill>
          </a:ln>
        </p:spPr>
      </p:pic>
      <p:graphicFrame>
        <p:nvGraphicFramePr>
          <p:cNvPr id="6" name="Content Placeholder 1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70478792"/>
              </p:ext>
            </p:extLst>
          </p:nvPr>
        </p:nvGraphicFramePr>
        <p:xfrm>
          <a:off x="4687888" y="2310448"/>
          <a:ext cx="3658784" cy="1869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128"/>
                <a:gridCol w="591414"/>
                <a:gridCol w="976952"/>
                <a:gridCol w="637290"/>
              </a:tblGrid>
              <a:tr h="406047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Product Mix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Demand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99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Low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58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Medium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58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High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84D3"/>
                    </a:solidFill>
                  </a:tcPr>
                </a:tc>
              </a:tr>
              <a:tr h="249968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9968">
                <a:tc>
                  <a:txBody>
                    <a:bodyPr/>
                    <a:lstStyle/>
                    <a:p>
                      <a:r>
                        <a:rPr lang="en-US" dirty="0" smtClean="0"/>
                        <a:t>Medium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9968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14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Statement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953" y="1417638"/>
            <a:ext cx="8925048" cy="4230771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Objective: </a:t>
            </a:r>
            <a:r>
              <a:rPr lang="en-US" sz="2500" b="1" dirty="0"/>
              <a:t>improve the throughput </a:t>
            </a:r>
            <a:r>
              <a:rPr lang="en-US" sz="2500" b="1" dirty="0" smtClean="0"/>
              <a:t>by </a:t>
            </a:r>
            <a:r>
              <a:rPr lang="en-US" sz="2500" b="1" dirty="0"/>
              <a:t>at least 10% by:</a:t>
            </a:r>
          </a:p>
          <a:p>
            <a:pPr lvl="1"/>
            <a:r>
              <a:rPr lang="en-US" sz="2000" dirty="0"/>
              <a:t>Clustering similar parts into families using </a:t>
            </a:r>
            <a:r>
              <a:rPr lang="en-US" sz="2000" dirty="0" smtClean="0"/>
              <a:t>group technology (GT)</a:t>
            </a:r>
            <a:endParaRPr lang="en-US" sz="2000" dirty="0"/>
          </a:p>
          <a:p>
            <a:pPr lvl="1"/>
            <a:r>
              <a:rPr lang="en-US" sz="2000" dirty="0"/>
              <a:t>Designing </a:t>
            </a:r>
            <a:r>
              <a:rPr lang="en-US" sz="2000" dirty="0" smtClean="0"/>
              <a:t>GT cells </a:t>
            </a:r>
            <a:r>
              <a:rPr lang="en-US" sz="2000" dirty="0"/>
              <a:t>using single piece </a:t>
            </a:r>
            <a:r>
              <a:rPr lang="en-US" sz="2000" dirty="0" smtClean="0"/>
              <a:t>flow </a:t>
            </a:r>
            <a:r>
              <a:rPr lang="en-US" sz="2000" dirty="0"/>
              <a:t>assembly lines</a:t>
            </a:r>
          </a:p>
          <a:p>
            <a:pPr lvl="1"/>
            <a:r>
              <a:rPr lang="en-US" sz="2000" dirty="0"/>
              <a:t>Determine required number of operators per </a:t>
            </a:r>
            <a:r>
              <a:rPr lang="en-US" sz="2000" dirty="0" smtClean="0"/>
              <a:t>cell</a:t>
            </a:r>
          </a:p>
          <a:p>
            <a:pPr marL="468630" lvl="1" indent="0">
              <a:buNone/>
            </a:pPr>
            <a:endParaRPr lang="en-US" dirty="0"/>
          </a:p>
          <a:p>
            <a:r>
              <a:rPr lang="en-US" sz="2600" dirty="0" smtClean="0"/>
              <a:t>Company is experiencing the following problems:</a:t>
            </a:r>
          </a:p>
          <a:p>
            <a:pPr lvl="1"/>
            <a:r>
              <a:rPr lang="en-US" sz="2000" dirty="0" smtClean="0"/>
              <a:t>Losing money due to unmet customer demand</a:t>
            </a:r>
          </a:p>
          <a:p>
            <a:pPr lvl="1"/>
            <a:r>
              <a:rPr lang="en-US" sz="2000" dirty="0" smtClean="0"/>
              <a:t>Long cycle times and high work-in process (WIP) levels</a:t>
            </a:r>
          </a:p>
          <a:p>
            <a:pPr lvl="1"/>
            <a:r>
              <a:rPr lang="en-US" sz="2000" dirty="0" smtClean="0"/>
              <a:t>Significant quality problems </a:t>
            </a:r>
          </a:p>
          <a:p>
            <a:pPr lvl="1"/>
            <a:r>
              <a:rPr lang="en-US" sz="2000" dirty="0" smtClean="0"/>
              <a:t>Demand will experience a significant increase over the next few months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37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5812"/>
            <a:ext cx="7772400" cy="1143000"/>
          </a:xfrm>
        </p:spPr>
        <p:txBody>
          <a:bodyPr/>
          <a:lstStyle/>
          <a:p>
            <a:r>
              <a:rPr lang="en-US" dirty="0" smtClean="0"/>
              <a:t>System Configuration</a:t>
            </a:r>
            <a:endParaRPr lang="en-US" dirty="0"/>
          </a:p>
        </p:txBody>
      </p:sp>
      <p:pic>
        <p:nvPicPr>
          <p:cNvPr id="18" name="Picture 1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47" b="93686" l="4071" r="97965">
                        <a14:foregroundMark x1="31072" y1="42363" x2="31072" y2="42363"/>
                        <a14:foregroundMark x1="23881" y1="44399" x2="23881" y2="44399"/>
                        <a14:foregroundMark x1="39891" y1="20163" x2="39891" y2="20163"/>
                        <a14:foregroundMark x1="53053" y1="24033" x2="53053" y2="24033"/>
                        <a14:foregroundMark x1="49932" y1="19348" x2="49932" y2="19348"/>
                        <a14:foregroundMark x1="54681" y1="19552" x2="54681" y2="19552"/>
                        <a14:foregroundMark x1="55360" y1="20163" x2="48711" y2="21385"/>
                        <a14:foregroundMark x1="49118" y1="25458" x2="49118" y2="25458"/>
                        <a14:foregroundMark x1="56716" y1="23829" x2="56716" y2="23829"/>
                        <a14:foregroundMark x1="56445" y1="19756" x2="56445" y2="19756"/>
                        <a14:foregroundMark x1="55360" y1="24644" x2="55360" y2="24644"/>
                        <a14:foregroundMark x1="57531" y1="26069" x2="57531" y2="26069"/>
                        <a14:foregroundMark x1="38670" y1="30143" x2="38670" y2="30143"/>
                        <a14:foregroundMark x1="51967" y1="28921" x2="51967" y2="28921"/>
                        <a14:foregroundMark x1="31072" y1="27088" x2="31072" y2="27088"/>
                        <a14:foregroundMark x1="27408" y1="41752" x2="27408" y2="41752"/>
                        <a14:foregroundMark x1="28494" y1="28513" x2="28494" y2="28513"/>
                        <a14:foregroundMark x1="27815" y1="18737" x2="28765" y2="29939"/>
                        <a14:foregroundMark x1="23881" y1="25255" x2="23881" y2="25255"/>
                        <a14:foregroundMark x1="23609" y1="23625" x2="23609" y2="23625"/>
                        <a14:foregroundMark x1="51696" y1="30346" x2="51696" y2="30346"/>
                        <a14:foregroundMark x1="68385" y1="28513" x2="68385" y2="28513"/>
                        <a14:foregroundMark x1="61194" y1="27495" x2="61194" y2="27495"/>
                        <a14:foregroundMark x1="65943" y1="25255" x2="71913" y2="26680"/>
                        <a14:foregroundMark x1="68250" y1="72301" x2="68250" y2="72301"/>
                        <a14:foregroundMark x1="62008" y1="69450" x2="66757" y2="83910"/>
                        <a14:foregroundMark x1="75305" y1="66599" x2="75577" y2="82281"/>
                        <a14:foregroundMark x1="82225" y1="66802" x2="82090" y2="84114"/>
                        <a14:foregroundMark x1="93623" y1="72301" x2="93623" y2="72301"/>
                        <a14:foregroundMark x1="93758" y1="65377" x2="93080" y2="83096"/>
                        <a14:foregroundMark x1="38399" y1="79430" x2="38399" y2="79430"/>
                        <a14:foregroundMark x1="41927" y1="70672" x2="41927" y2="70672"/>
                        <a14:foregroundMark x1="27137" y1="71079" x2="27137" y2="71079"/>
                        <a14:foregroundMark x1="23609" y1="79022" x2="23609" y2="79022"/>
                        <a14:foregroundMark x1="26730" y1="83707" x2="26730" y2="83707"/>
                        <a14:foregroundMark x1="23474" y1="90835" x2="23474" y2="90835"/>
                        <a14:foregroundMark x1="41655" y1="81670" x2="41655" y2="81670"/>
                        <a14:foregroundMark x1="38670" y1="90020" x2="38670" y2="90020"/>
                        <a14:foregroundMark x1="6242" y1="84929" x2="6242" y2="84929"/>
                        <a14:foregroundMark x1="6513" y1="75560" x2="6513" y2="75560"/>
                        <a14:foregroundMark x1="5699" y1="86762" x2="5699" y2="86762"/>
                        <a14:foregroundMark x1="5699" y1="76782" x2="5699" y2="76782"/>
                        <a14:foregroundMark x1="31343" y1="47047" x2="30258" y2="40937"/>
                        <a14:foregroundMark x1="35685" y1="21996" x2="42741" y2="21996"/>
                        <a14:foregroundMark x1="48304" y1="18330" x2="48304" y2="18330"/>
                        <a14:foregroundMark x1="47761" y1="24033" x2="47761" y2="24033"/>
                        <a14:foregroundMark x1="52646" y1="18330" x2="52646" y2="18330"/>
                        <a14:foregroundMark x1="22931" y1="45418" x2="22931" y2="45418"/>
                        <a14:foregroundMark x1="47354" y1="26069" x2="47354" y2="26069"/>
                        <a14:backgroundMark x1="10855" y1="64562" x2="10855" y2="64562"/>
                        <a14:backgroundMark x1="12890" y1="52342" x2="12890" y2="52342"/>
                        <a14:backgroundMark x1="45997" y1="24033" x2="45997" y2="24033"/>
                        <a14:backgroundMark x1="58209" y1="22403" x2="58209" y2="22403"/>
                        <a14:backgroundMark x1="27951" y1="26680" x2="27951" y2="26680"/>
                        <a14:backgroundMark x1="33921" y1="21996" x2="33921" y2="21996"/>
                        <a14:backgroundMark x1="42334" y1="83503" x2="42334" y2="83503"/>
                        <a14:backgroundMark x1="90366" y1="72709" x2="90366" y2="72709"/>
                        <a14:backgroundMark x1="90502" y1="67617" x2="90502" y2="67617"/>
                        <a14:backgroundMark x1="90638" y1="79430" x2="90638" y2="79430"/>
                        <a14:backgroundMark x1="90638" y1="82688" x2="90638" y2="82688"/>
                        <a14:backgroundMark x1="90366" y1="60489" x2="90366" y2="60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3" y="978823"/>
            <a:ext cx="7772400" cy="4313851"/>
          </a:xfrm>
          <a:prstGeom prst="rect">
            <a:avLst/>
          </a:prstGeom>
          <a:ln w="28575" cmpd="sng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03513" y="1091006"/>
            <a:ext cx="777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Detail Family</a:t>
            </a:r>
            <a:endParaRPr lang="en-US" sz="2500" dirty="0"/>
          </a:p>
        </p:txBody>
      </p:sp>
      <p:pic>
        <p:nvPicPr>
          <p:cNvPr id="12" name="Picture 1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15" b="19030" l="40053" r="442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64" t="10984" r="54768" b="78236"/>
          <a:stretch/>
        </p:blipFill>
        <p:spPr bwMode="auto">
          <a:xfrm>
            <a:off x="6156475" y="1268174"/>
            <a:ext cx="665237" cy="650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618512" y="1369196"/>
            <a:ext cx="18965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= Operator Indicator</a:t>
            </a:r>
            <a:endParaRPr lang="en-US" sz="1500" dirty="0"/>
          </a:p>
        </p:txBody>
      </p:sp>
      <p:sp>
        <p:nvSpPr>
          <p:cNvPr id="20" name="Rectangle 19"/>
          <p:cNvSpPr/>
          <p:nvPr/>
        </p:nvSpPr>
        <p:spPr>
          <a:xfrm>
            <a:off x="2550750" y="1583179"/>
            <a:ext cx="2959474" cy="1733350"/>
          </a:xfrm>
          <a:prstGeom prst="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82094" y="2651291"/>
            <a:ext cx="1268656" cy="1209524"/>
          </a:xfrm>
          <a:prstGeom prst="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82094" y="3860814"/>
            <a:ext cx="4205993" cy="1164873"/>
          </a:xfrm>
          <a:prstGeom prst="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 rot="10800000">
            <a:off x="1413798" y="2651290"/>
            <a:ext cx="1041534" cy="1209524"/>
          </a:xfrm>
          <a:prstGeom prst="wedgeRectCallou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282094" y="1583179"/>
            <a:ext cx="12686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Add these operations when the kit has special features however occurrence is low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85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Configuration</a:t>
            </a:r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100000" l="0" r="98980">
                        <a14:foregroundMark x1="52624" y1="25347" x2="52624" y2="25347"/>
                        <a14:foregroundMark x1="37464" y1="25545" x2="37464" y2="25545"/>
                        <a14:foregroundMark x1="30175" y1="25545" x2="30175" y2="25545"/>
                        <a14:foregroundMark x1="42128" y1="21980" x2="42128" y2="21980"/>
                        <a14:foregroundMark x1="37318" y1="22772" x2="42857" y2="25743"/>
                        <a14:foregroundMark x1="51312" y1="22574" x2="59329" y2="28119"/>
                        <a14:foregroundMark x1="51312" y1="20594" x2="51312" y2="20594"/>
                        <a14:foregroundMark x1="57434" y1="20198" x2="57434" y2="20198"/>
                        <a14:foregroundMark x1="39796" y1="26535" x2="39796" y2="26535"/>
                        <a14:foregroundMark x1="42711" y1="27327" x2="42711" y2="27327"/>
                        <a14:foregroundMark x1="39942" y1="32871" x2="39942" y2="32871"/>
                        <a14:foregroundMark x1="23761" y1="45347" x2="23761" y2="45347"/>
                        <a14:foregroundMark x1="54373" y1="32277" x2="54373" y2="32277"/>
                        <a14:foregroundMark x1="23178" y1="46733" x2="23178" y2="46733"/>
                        <a14:foregroundMark x1="23469" y1="27129" x2="23469" y2="27129"/>
                        <a14:foregroundMark x1="75219" y1="26535" x2="75219" y2="26535"/>
                        <a14:foregroundMark x1="77259" y1="28713" x2="67347" y2="25941"/>
                        <a14:foregroundMark x1="64140" y1="30297" x2="64140" y2="30297"/>
                        <a14:foregroundMark x1="4227" y1="76634" x2="4227" y2="76634"/>
                        <a14:foregroundMark x1="4956" y1="86337" x2="4956" y2="86337"/>
                        <a14:foregroundMark x1="5102" y1="76238" x2="5102" y2="76238"/>
                        <a14:foregroundMark x1="63120" y1="76040" x2="63120" y2="76040"/>
                        <a14:foregroundMark x1="74344" y1="71485" x2="74344" y2="71485"/>
                        <a14:foregroundMark x1="81778" y1="74851" x2="81778" y2="74851"/>
                        <a14:foregroundMark x1="95335" y1="78020" x2="95335" y2="78020"/>
                        <a14:foregroundMark x1="73324" y1="79208" x2="73324" y2="79208"/>
                        <a14:foregroundMark x1="74198" y1="84356" x2="73469" y2="65941"/>
                        <a14:foregroundMark x1="94315" y1="63762" x2="94315" y2="63762"/>
                        <a14:foregroundMark x1="95773" y1="71881" x2="95773" y2="71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89" y="1069541"/>
            <a:ext cx="3352517" cy="239443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97973" l="9752" r="97355">
                        <a14:foregroundMark x1="14545" y1="28378" x2="14545" y2="28378"/>
                        <a14:foregroundMark x1="16529" y1="31982" x2="16529" y2="31982"/>
                        <a14:foregroundMark x1="18347" y1="32432" x2="18347" y2="32432"/>
                        <a14:foregroundMark x1="53058" y1="79730" x2="53058" y2="79730"/>
                        <a14:foregroundMark x1="13554" y1="70495" x2="13554" y2="70495"/>
                        <a14:foregroundMark x1="19835" y1="65315" x2="19835" y2="65315"/>
                        <a14:foregroundMark x1="42479" y1="66667" x2="42479" y2="66667"/>
                        <a14:foregroundMark x1="31074" y1="72973" x2="31074" y2="72973"/>
                        <a14:foregroundMark x1="45289" y1="71171" x2="45289" y2="71171"/>
                        <a14:foregroundMark x1="22645" y1="66216" x2="22645" y2="66216"/>
                        <a14:foregroundMark x1="34215" y1="70721" x2="34215" y2="70721"/>
                        <a14:foregroundMark x1="31901" y1="71847" x2="31901" y2="71847"/>
                        <a14:foregroundMark x1="70579" y1="63288" x2="70579" y2="63288"/>
                        <a14:foregroundMark x1="65950" y1="64640" x2="65950" y2="64640"/>
                        <a14:foregroundMark x1="77355" y1="60135" x2="77355" y2="60135"/>
                        <a14:foregroundMark x1="75041" y1="55856" x2="75041" y2="55856"/>
                        <a14:foregroundMark x1="36860" y1="59009" x2="36860" y2="59009"/>
                        <a14:foregroundMark x1="78843" y1="61486" x2="78843" y2="61486"/>
                        <a14:foregroundMark x1="68760" y1="53829" x2="68760" y2="53829"/>
                        <a14:foregroundMark x1="69752" y1="57658" x2="69752" y2="57658"/>
                        <a14:foregroundMark x1="87107" y1="74775" x2="87107" y2="74775"/>
                        <a14:foregroundMark x1="92727" y1="74099" x2="92727" y2="74099"/>
                        <a14:foregroundMark x1="83802" y1="67793" x2="83802" y2="67793"/>
                        <a14:foregroundMark x1="87934" y1="61036" x2="87934" y2="61036"/>
                        <a14:foregroundMark x1="82810" y1="57883" x2="82810" y2="57883"/>
                        <a14:foregroundMark x1="80826" y1="58559" x2="80826" y2="58559"/>
                        <a14:foregroundMark x1="85620" y1="50676" x2="85620" y2="50676"/>
                        <a14:foregroundMark x1="85455" y1="88288" x2="85124" y2="52477"/>
                        <a14:foregroundMark x1="79339" y1="81306" x2="78843" y2="61486"/>
                        <a14:foregroundMark x1="70083" y1="82432" x2="69587" y2="61486"/>
                        <a14:foregroundMark x1="82810" y1="82432" x2="82810" y2="82432"/>
                        <a14:foregroundMark x1="84463" y1="91667" x2="84463" y2="91667"/>
                        <a14:foregroundMark x1="26281" y1="29730" x2="26281" y2="29730"/>
                        <a14:foregroundMark x1="26612" y1="35135" x2="26612" y2="35135"/>
                        <a14:foregroundMark x1="20661" y1="49550" x2="20661" y2="49550"/>
                        <a14:foregroundMark x1="63140" y1="64189" x2="63140" y2="64189"/>
                        <a14:foregroundMark x1="20661" y1="43243" x2="20661" y2="47072"/>
                        <a14:foregroundMark x1="40992" y1="65541" x2="40992" y2="65541"/>
                        <a14:foregroundMark x1="40826" y1="79730" x2="40826" y2="79730"/>
                        <a14:foregroundMark x1="28099" y1="32432" x2="28099" y2="32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6" y="3369946"/>
            <a:ext cx="2636404" cy="1900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2406" y="1803328"/>
            <a:ext cx="2766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PRODUCT FAMILIES</a:t>
            </a:r>
            <a:endParaRPr lang="en-US" sz="2200" b="1" u="sng" dirty="0"/>
          </a:p>
        </p:txBody>
      </p:sp>
      <p:pic>
        <p:nvPicPr>
          <p:cNvPr id="19" name="Picture 18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54" l="0" r="100000">
                        <a14:foregroundMark x1="54282" y1="32836" x2="54282" y2="32836"/>
                        <a14:foregroundMark x1="39526" y1="34888" x2="39526" y2="34888"/>
                        <a14:foregroundMark x1="22793" y1="33582" x2="31225" y2="38993"/>
                        <a14:foregroundMark x1="37549" y1="33022" x2="37549" y2="33022"/>
                        <a14:foregroundMark x1="42556" y1="33955" x2="42556" y2="33955"/>
                        <a14:foregroundMark x1="39394" y1="33209" x2="39394" y2="33209"/>
                        <a14:foregroundMark x1="35441" y1="32836" x2="35441" y2="32836"/>
                        <a14:foregroundMark x1="28722" y1="39179" x2="28722" y2="39179"/>
                        <a14:foregroundMark x1="23584" y1="39366" x2="23584" y2="39366"/>
                        <a14:foregroundMark x1="27141" y1="28731" x2="27141" y2="28731"/>
                        <a14:foregroundMark x1="39526" y1="28731" x2="39526" y2="28731"/>
                        <a14:foregroundMark x1="42556" y1="15299" x2="42556" y2="15299"/>
                        <a14:foregroundMark x1="45982" y1="16791" x2="45982" y2="16791"/>
                        <a14:foregroundMark x1="55731" y1="15672" x2="50461" y2="15672"/>
                        <a14:foregroundMark x1="48090" y1="15672" x2="48090" y2="15672"/>
                        <a14:foregroundMark x1="25428" y1="69030" x2="25428" y2="69030"/>
                        <a14:foregroundMark x1="21212" y1="62313" x2="21212" y2="62313"/>
                        <a14:foregroundMark x1="27668" y1="62127" x2="27668" y2="62127"/>
                        <a14:foregroundMark x1="25296" y1="58396" x2="25296" y2="58396"/>
                        <a14:foregroundMark x1="37549" y1="57836" x2="37549" y2="57836"/>
                        <a14:foregroundMark x1="51647" y1="57836" x2="51647" y2="57836"/>
                        <a14:foregroundMark x1="13307" y1="55970" x2="13307" y2="55970"/>
                        <a14:foregroundMark x1="10804" y1="46082" x2="10804" y2="46082"/>
                        <a14:foregroundMark x1="6588" y1="43470" x2="6588" y2="43470"/>
                        <a14:foregroundMark x1="49144" y1="34142" x2="49144" y2="34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49"/>
          <a:stretch/>
        </p:blipFill>
        <p:spPr>
          <a:xfrm>
            <a:off x="185505" y="1417638"/>
            <a:ext cx="3352165" cy="19523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9919" y="1587581"/>
            <a:ext cx="501426" cy="1232531"/>
          </a:xfrm>
          <a:prstGeom prst="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7580" y="1587581"/>
            <a:ext cx="909127" cy="4498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01346" y="2290546"/>
            <a:ext cx="1527710" cy="529566"/>
          </a:xfrm>
          <a:prstGeom prst="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ular Callout 22"/>
          <p:cNvSpPr/>
          <p:nvPr/>
        </p:nvSpPr>
        <p:spPr>
          <a:xfrm>
            <a:off x="1241850" y="2290546"/>
            <a:ext cx="360840" cy="529566"/>
          </a:xfrm>
          <a:prstGeom prst="wedgeRectCallou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41850" y="2910173"/>
            <a:ext cx="846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Add these operations when the kit has special features however occurrence is low</a:t>
            </a:r>
            <a:endParaRPr lang="en-US" sz="500" dirty="0"/>
          </a:p>
        </p:txBody>
      </p:sp>
      <p:sp>
        <p:nvSpPr>
          <p:cNvPr id="26" name="TextBox 25"/>
          <p:cNvSpPr txBox="1"/>
          <p:nvPr/>
        </p:nvSpPr>
        <p:spPr>
          <a:xfrm>
            <a:off x="549189" y="1217311"/>
            <a:ext cx="225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Primary Family</a:t>
            </a:r>
            <a:endParaRPr lang="en-US" dirty="0"/>
          </a:p>
        </p:txBody>
      </p:sp>
      <p:pic>
        <p:nvPicPr>
          <p:cNvPr id="27" name="Picture 26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15" b="19030" l="40053" r="442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64" t="10984" r="54768" b="78236"/>
          <a:stretch/>
        </p:blipFill>
        <p:spPr bwMode="auto">
          <a:xfrm>
            <a:off x="7033062" y="431152"/>
            <a:ext cx="365125" cy="394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320409" y="431152"/>
            <a:ext cx="137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= Operator Indicator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6045714" y="1006899"/>
            <a:ext cx="253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Joining Family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-153507" y="4089043"/>
            <a:ext cx="190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Felt </a:t>
            </a:r>
          </a:p>
          <a:p>
            <a:pPr algn="ctr"/>
            <a:r>
              <a:rPr lang="en-US" dirty="0" smtClean="0"/>
              <a:t>Family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89742" y="2047516"/>
            <a:ext cx="575024" cy="671285"/>
          </a:xfrm>
          <a:prstGeom prst="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264766" y="1376231"/>
            <a:ext cx="1366762" cy="1028094"/>
          </a:xfrm>
          <a:prstGeom prst="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89742" y="2718801"/>
            <a:ext cx="1742214" cy="671285"/>
          </a:xfrm>
          <a:prstGeom prst="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79" b="96815" l="2326" r="98495">
                        <a14:foregroundMark x1="55267" y1="33970" x2="55267" y2="33970"/>
                        <a14:foregroundMark x1="49248" y1="33333" x2="49248" y2="33333"/>
                        <a14:foregroundMark x1="42544" y1="39066" x2="42544" y2="39066"/>
                        <a14:foregroundMark x1="37893" y1="29087" x2="37893" y2="29087"/>
                        <a14:foregroundMark x1="26402" y1="30149" x2="26402" y2="30149"/>
                        <a14:foregroundMark x1="28454" y1="38854" x2="28454" y2="38854"/>
                        <a14:foregroundMark x1="26813" y1="34820" x2="26813" y2="34820"/>
                        <a14:foregroundMark x1="26402" y1="42675" x2="26402" y2="42675"/>
                        <a14:foregroundMark x1="21751" y1="36730" x2="21751" y2="36730"/>
                        <a14:foregroundMark x1="30233" y1="42038" x2="30233" y2="42038"/>
                        <a14:foregroundMark x1="23119" y1="41826" x2="23119" y2="41826"/>
                        <a14:foregroundMark x1="54309" y1="35244" x2="54309" y2="35244"/>
                        <a14:foregroundMark x1="6156" y1="54989" x2="6156" y2="54989"/>
                        <a14:foregroundMark x1="6156" y1="38004" x2="6156" y2="38004"/>
                        <a14:foregroundMark x1="5062" y1="75796" x2="5062" y2="75796"/>
                        <a14:foregroundMark x1="5472" y1="87261" x2="5472" y2="87261"/>
                        <a14:foregroundMark x1="59781" y1="33121" x2="59781" y2="33121"/>
                        <a14:foregroundMark x1="58687" y1="38004" x2="58687" y2="38004"/>
                        <a14:foregroundMark x1="67305" y1="78556" x2="67305" y2="78556"/>
                        <a14:foregroundMark x1="75239" y1="73885" x2="75239" y2="73885"/>
                        <a14:foregroundMark x1="92066" y1="77707" x2="92066" y2="77707"/>
                        <a14:foregroundMark x1="93023" y1="78344" x2="93023" y2="78344"/>
                        <a14:foregroundMark x1="92613" y1="61783" x2="92613" y2="61783"/>
                        <a14:backgroundMark x1="33789" y1="81316" x2="33789" y2="81316"/>
                        <a14:backgroundMark x1="44049" y1="81529" x2="44049" y2="81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68"/>
          <a:stretch/>
        </p:blipFill>
        <p:spPr>
          <a:xfrm>
            <a:off x="5125423" y="4006273"/>
            <a:ext cx="3795883" cy="154973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113802" y="4288971"/>
            <a:ext cx="1529730" cy="827315"/>
          </a:xfrm>
          <a:prstGeom prst="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027990" y="3732107"/>
            <a:ext cx="253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Sealing &amp; Detail Family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242821" y="4936717"/>
            <a:ext cx="2077588" cy="521027"/>
          </a:xfrm>
          <a:prstGeom prst="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296068" y="4089043"/>
            <a:ext cx="501426" cy="806084"/>
          </a:xfrm>
          <a:prstGeom prst="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10202" y="4103941"/>
            <a:ext cx="1079548" cy="4498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15" b="19030" l="40053" r="442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64" t="10984" r="54768" b="78236"/>
          <a:stretch/>
        </p:blipFill>
        <p:spPr bwMode="auto">
          <a:xfrm>
            <a:off x="228601" y="2467429"/>
            <a:ext cx="253880" cy="263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6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configuration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55" y="1608667"/>
            <a:ext cx="8158757" cy="4529665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3670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Witness Simulation enabled us to build a baseline model of the manufacturing process including equipment, labors, buffers, process time variability</a:t>
            </a:r>
            <a:r>
              <a:rPr lang="en-US" sz="2000" dirty="0"/>
              <a:t>,</a:t>
            </a:r>
            <a:r>
              <a:rPr lang="en-US" sz="2000" dirty="0" smtClean="0"/>
              <a:t> and layout.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171" y="3087282"/>
            <a:ext cx="6137576" cy="1950179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855" y="5079795"/>
            <a:ext cx="1988255" cy="687527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117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2386</TotalTime>
  <Words>592</Words>
  <Application>Microsoft Office PowerPoint</Application>
  <PresentationFormat>On-screen Show (4:3)</PresentationFormat>
  <Paragraphs>201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Urban Pop</vt:lpstr>
      <vt:lpstr>Worksheet</vt:lpstr>
      <vt:lpstr>Process Improvement for  a High-Mix, Labor-Intensive  Production System with  Unknown Stochastic Demand </vt:lpstr>
      <vt:lpstr>Content</vt:lpstr>
      <vt:lpstr>Background</vt:lpstr>
      <vt:lpstr>Background</vt:lpstr>
      <vt:lpstr>Problem Statement</vt:lpstr>
      <vt:lpstr>System Configuration</vt:lpstr>
      <vt:lpstr>System Configuration</vt:lpstr>
      <vt:lpstr>System configuration</vt:lpstr>
      <vt:lpstr>Simulation </vt:lpstr>
      <vt:lpstr>Methodology</vt:lpstr>
      <vt:lpstr>Group Technology Cell Model</vt:lpstr>
      <vt:lpstr>Simulation Optimization</vt:lpstr>
      <vt:lpstr>Results</vt:lpstr>
      <vt:lpstr>Recommendations and Future Work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&amp; Processes Charts</dc:title>
  <dc:creator>MEGHAN TRAVIS</dc:creator>
  <cp:lastModifiedBy>user1</cp:lastModifiedBy>
  <cp:revision>89</cp:revision>
  <dcterms:created xsi:type="dcterms:W3CDTF">2015-04-07T13:51:40Z</dcterms:created>
  <dcterms:modified xsi:type="dcterms:W3CDTF">2015-05-05T13:25:51Z</dcterms:modified>
</cp:coreProperties>
</file>