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62" r:id="rId6"/>
    <p:sldId id="263"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26" autoAdjust="0"/>
    <p:restoredTop sz="67463" autoAdjust="0"/>
  </p:normalViewPr>
  <p:slideViewPr>
    <p:cSldViewPr snapToGrid="0">
      <p:cViewPr varScale="1">
        <p:scale>
          <a:sx n="86" d="100"/>
          <a:sy n="86" d="100"/>
        </p:scale>
        <p:origin x="451" y="58"/>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4/7/2021</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4/7/2021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422431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4/7/2021</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4/7/2021</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405971" y="4295488"/>
            <a:ext cx="7118295" cy="1200796"/>
          </a:xfrm>
        </p:spPr>
        <p:txBody>
          <a:bodyPr anchor="t">
            <a:normAutofit/>
          </a:bodyPr>
          <a:lstStyle/>
          <a:p>
            <a:pPr algn="l"/>
            <a:r>
              <a:rPr lang="en-US" sz="2400" b="1" cap="all" dirty="0">
                <a:effectLst/>
                <a:ea typeface="Calibri" panose="020F0502020204030204" pitchFamily="34" charset="0"/>
                <a:cs typeface="Times New Roman" panose="02020603050405020304" pitchFamily="18" charset="0"/>
              </a:rPr>
              <a:t>Adoption of TECHNOLOGY AND SOCIAL MEDIA in the post-secondary agricultural classroom BEFORE AND AS A RESULT OF Covid-19 </a:t>
            </a:r>
            <a:endParaRPr lang="en-US" sz="5400" b="1" dirty="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457954" y="6530111"/>
            <a:ext cx="6213005" cy="576738"/>
          </a:xfrm>
        </p:spPr>
        <p:txBody>
          <a:bodyPr anchor="b">
            <a:normAutofit/>
          </a:bodyPr>
          <a:lstStyle/>
          <a:p>
            <a:pPr algn="l"/>
            <a:r>
              <a:rPr lang="en-US" sz="1800" dirty="0">
                <a:effectLst/>
                <a:latin typeface="+mj-lt"/>
                <a:ea typeface="Calibri" panose="020F0502020204030204" pitchFamily="34" charset="0"/>
                <a:cs typeface="Times New Roman" panose="02020603050405020304" pitchFamily="18" charset="0"/>
              </a:rPr>
              <a:t>M. Carrasco, M. L. Drewery,  R. G. Anderson, and M. Swafford</a:t>
            </a:r>
          </a:p>
          <a:p>
            <a:pPr algn="l"/>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000" dirty="0">
              <a:latin typeface="Franklin Gothic Book" panose="020B0503020102020204" pitchFamily="34" charset="0"/>
            </a:endParaRP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1095983" y="502460"/>
            <a:ext cx="5225327" cy="1469965"/>
          </a:xfrm>
        </p:spPr>
        <p:txBody>
          <a:bodyPr anchor="ctr">
            <a:normAutofit/>
          </a:bodyPr>
          <a:lstStyle/>
          <a:p>
            <a:pPr algn="ctr"/>
            <a:r>
              <a:rPr lang="en-US" u="sng" dirty="0">
                <a:latin typeface="+mn-lt"/>
                <a:cs typeface="Segoe UI" panose="020B0502040204020203" pitchFamily="34" charset="0"/>
              </a:rPr>
              <a:t>Introduction</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143742" y="1740254"/>
            <a:ext cx="5406902" cy="4419246"/>
          </a:xfrm>
        </p:spPr>
        <p:txBody>
          <a:bodyPr vert="horz" lIns="91440" tIns="45720" rIns="91440" bIns="45720" rtlCol="0" anchor="t">
            <a:normAutofit/>
          </a:bodyPr>
          <a:lstStyle/>
          <a:p>
            <a:r>
              <a:rPr lang="en-US" sz="2000" dirty="0">
                <a:effectLst/>
                <a:latin typeface="+mj-lt"/>
                <a:ea typeface="Calibri" panose="020F0502020204030204" pitchFamily="34" charset="0"/>
              </a:rPr>
              <a:t>Coronavirus 2019 (COVID-19) disrupted daily life on a global scale. Arguably, those involved in education were among the most affected by COVID-19 as mandated school closures demanded an abrupt shift to online classrooms.</a:t>
            </a:r>
          </a:p>
          <a:p>
            <a:r>
              <a:rPr lang="en-US" sz="2000" dirty="0">
                <a:effectLst/>
                <a:latin typeface="+mj-lt"/>
                <a:ea typeface="Calibri" panose="020F0502020204030204" pitchFamily="34" charset="0"/>
              </a:rPr>
              <a:t>The diffusion of innovation theory provides the framework for our study, which evaluated post-secondary agricultural faculty adoption and plans for continued use of social media for teaching as a result of COVID-19. </a:t>
            </a:r>
            <a:endParaRPr lang="en-US" sz="2000" dirty="0">
              <a:latin typeface="+mj-lt"/>
              <a:ea typeface="Calibri" panose="020F0502020204030204" pitchFamily="34" charset="0"/>
            </a:endParaRPr>
          </a:p>
          <a:p>
            <a:r>
              <a:rPr lang="en-US" sz="2000" dirty="0">
                <a:latin typeface="+mj-lt"/>
                <a:cs typeface="Segoe UI" panose="020B0502040204020203" pitchFamily="34" charset="0"/>
              </a:rPr>
              <a:t>Social media has previously received attention as an educational tool for college students and may be a substitute for traditional approaches to learning.</a:t>
            </a:r>
          </a:p>
          <a:p>
            <a:endParaRPr lang="en-US" sz="2000" dirty="0">
              <a:latin typeface="Franklin Gothic Book" panose="020B0503020102020204" pitchFamily="34" charset="0"/>
            </a:endParaRPr>
          </a:p>
        </p:txBody>
      </p:sp>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689098" y="297485"/>
            <a:ext cx="5406902" cy="1469965"/>
          </a:xfrm>
        </p:spPr>
        <p:txBody>
          <a:bodyPr anchor="ctr">
            <a:normAutofit/>
          </a:bodyPr>
          <a:lstStyle/>
          <a:p>
            <a:pPr algn="ctr"/>
            <a:r>
              <a:rPr lang="en-US" u="sng" dirty="0">
                <a:latin typeface="+mn-lt"/>
                <a:cs typeface="Segoe UI" panose="020B0502040204020203" pitchFamily="34" charset="0"/>
              </a:rPr>
              <a:t>Purpose &amp; Objectives</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408873" y="1639808"/>
            <a:ext cx="6232558" cy="4860744"/>
          </a:xfrm>
        </p:spPr>
        <p:txBody>
          <a:bodyPr vert="horz" lIns="91440" tIns="45720" rIns="91440" bIns="45720" rtlCol="0" anchor="t">
            <a:normAutofit fontScale="92500" lnSpcReduction="20000"/>
          </a:bodyPr>
          <a:lstStyle/>
          <a:p>
            <a:r>
              <a:rPr lang="en-US" sz="2000" b="1" dirty="0">
                <a:latin typeface="+mj-lt"/>
                <a:cs typeface="Segoe UI" panose="020B0502040204020203" pitchFamily="34" charset="0"/>
              </a:rPr>
              <a:t>Purpose: </a:t>
            </a:r>
            <a:r>
              <a:rPr lang="en-US" sz="2000" dirty="0">
                <a:solidFill>
                  <a:srgbClr val="000000"/>
                </a:solidFill>
                <a:effectLst/>
                <a:latin typeface="+mj-lt"/>
                <a:ea typeface="Times New Roman" panose="02020603050405020304" pitchFamily="18" charset="0"/>
              </a:rPr>
              <a:t>to assess faculty adoption of social media in the post-secondary agricultural classroom in response to COVID-19</a:t>
            </a:r>
          </a:p>
          <a:p>
            <a:endParaRPr lang="en-US" sz="2000" dirty="0">
              <a:solidFill>
                <a:srgbClr val="000000"/>
              </a:solidFill>
              <a:latin typeface="+mj-lt"/>
              <a:cs typeface="Segoe UI" panose="020B0502040204020203" pitchFamily="34" charset="0"/>
            </a:endParaRPr>
          </a:p>
          <a:p>
            <a:r>
              <a:rPr lang="en-US" sz="2000" b="1" dirty="0">
                <a:solidFill>
                  <a:srgbClr val="000000"/>
                </a:solidFill>
                <a:latin typeface="+mj-lt"/>
                <a:cs typeface="Segoe UI" panose="020B0502040204020203" pitchFamily="34" charset="0"/>
              </a:rPr>
              <a:t>Objectives:</a:t>
            </a:r>
          </a:p>
          <a:p>
            <a:pPr marL="800100" lvl="1" indent="-342900">
              <a:lnSpc>
                <a:spcPct val="200000"/>
              </a:lnSpc>
              <a:spcBef>
                <a:spcPts val="0"/>
              </a:spcBef>
              <a:buFont typeface="+mj-lt"/>
              <a:buAutoNum type="arabicPeriod"/>
            </a:pPr>
            <a:r>
              <a:rPr lang="en-US" sz="1600" dirty="0">
                <a:solidFill>
                  <a:srgbClr val="000000"/>
                </a:solidFill>
                <a:effectLst/>
                <a:latin typeface="+mj-lt"/>
                <a:ea typeface="Times New Roman" panose="02020603050405020304" pitchFamily="18" charset="0"/>
              </a:rPr>
              <a:t>Determine the frequency of faculty use of technology such as computers, smartphones, and tablets before and as a result of COVID-19.</a:t>
            </a:r>
            <a:r>
              <a:rPr lang="en-US" sz="1600" dirty="0">
                <a:effectLst/>
                <a:latin typeface="+mj-lt"/>
                <a:ea typeface="Times New Roman" panose="02020603050405020304" pitchFamily="18" charset="0"/>
              </a:rPr>
              <a:t> </a:t>
            </a:r>
            <a:endParaRPr lang="en-US" sz="1600" dirty="0">
              <a:effectLst/>
              <a:latin typeface="+mj-lt"/>
              <a:ea typeface="Calibri" panose="020F0502020204030204" pitchFamily="34" charset="0"/>
            </a:endParaRPr>
          </a:p>
          <a:p>
            <a:pPr marL="800100" lvl="1" indent="-342900">
              <a:lnSpc>
                <a:spcPct val="200000"/>
              </a:lnSpc>
              <a:spcBef>
                <a:spcPts val="0"/>
              </a:spcBef>
              <a:buFont typeface="+mj-lt"/>
              <a:buAutoNum type="arabicPeriod"/>
            </a:pPr>
            <a:r>
              <a:rPr lang="en-US" sz="1600" dirty="0">
                <a:solidFill>
                  <a:srgbClr val="000000"/>
                </a:solidFill>
                <a:effectLst/>
                <a:latin typeface="+mj-lt"/>
                <a:ea typeface="Times New Roman" panose="02020603050405020304" pitchFamily="18" charset="0"/>
              </a:rPr>
              <a:t>Determine the adoption and frequency of faculty use of social media for teaching before and as a result of COVID-19.</a:t>
            </a:r>
            <a:r>
              <a:rPr lang="en-US" sz="1600" dirty="0">
                <a:effectLst/>
                <a:latin typeface="+mj-lt"/>
                <a:ea typeface="Times New Roman" panose="02020603050405020304" pitchFamily="18" charset="0"/>
              </a:rPr>
              <a:t> </a:t>
            </a:r>
            <a:endParaRPr lang="en-US" sz="1600" dirty="0">
              <a:effectLst/>
              <a:latin typeface="+mj-lt"/>
              <a:ea typeface="Calibri" panose="020F0502020204030204" pitchFamily="34" charset="0"/>
            </a:endParaRPr>
          </a:p>
          <a:p>
            <a:pPr marL="800100" lvl="1" indent="-342900">
              <a:lnSpc>
                <a:spcPct val="200000"/>
              </a:lnSpc>
              <a:spcBef>
                <a:spcPts val="0"/>
              </a:spcBef>
              <a:buFont typeface="+mj-lt"/>
              <a:buAutoNum type="arabicPeriod"/>
            </a:pPr>
            <a:r>
              <a:rPr lang="en-US" sz="1600" dirty="0">
                <a:solidFill>
                  <a:srgbClr val="000000"/>
                </a:solidFill>
                <a:effectLst/>
                <a:latin typeface="+mj-lt"/>
                <a:ea typeface="Times New Roman" panose="02020603050405020304" pitchFamily="18" charset="0"/>
              </a:rPr>
              <a:t>Determine what social media channels were not regularly utilized in courses prior to COVID-19 but will be incorporated into future courses.</a:t>
            </a:r>
            <a:endParaRPr lang="en-US" sz="1600" dirty="0">
              <a:effectLst/>
              <a:latin typeface="+mj-lt"/>
              <a:ea typeface="Calibri" panose="020F0502020204030204" pitchFamily="34" charset="0"/>
            </a:endParaRPr>
          </a:p>
          <a:p>
            <a:endParaRPr lang="en-US" sz="1800" dirty="0">
              <a:latin typeface="+mj-lt"/>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1396682" y="286401"/>
            <a:ext cx="4431760" cy="1469965"/>
          </a:xfrm>
        </p:spPr>
        <p:txBody>
          <a:bodyPr anchor="ctr">
            <a:normAutofit/>
          </a:bodyPr>
          <a:lstStyle/>
          <a:p>
            <a:pPr algn="ctr"/>
            <a:r>
              <a:rPr lang="en-US" u="sng" dirty="0">
                <a:latin typeface="+mn-lt"/>
                <a:cs typeface="Segoe UI" panose="020B0502040204020203" pitchFamily="34" charset="0"/>
              </a:rPr>
              <a:t>Methods</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583693" y="1460088"/>
            <a:ext cx="6057738" cy="4887834"/>
          </a:xfrm>
        </p:spPr>
        <p:txBody>
          <a:bodyPr vert="horz" lIns="91440" tIns="45720" rIns="91440" bIns="45720" rtlCol="0" anchor="t">
            <a:normAutofit/>
          </a:bodyPr>
          <a:lstStyle/>
          <a:p>
            <a:r>
              <a:rPr lang="en-US" sz="2000" dirty="0">
                <a:latin typeface="+mj-lt"/>
                <a:ea typeface="Calibri" panose="020F0502020204030204" pitchFamily="34" charset="0"/>
              </a:rPr>
              <a:t>M</a:t>
            </a:r>
            <a:r>
              <a:rPr lang="en-US" sz="2000" dirty="0">
                <a:effectLst/>
                <a:latin typeface="+mj-lt"/>
                <a:ea typeface="Calibri" panose="020F0502020204030204" pitchFamily="34" charset="0"/>
              </a:rPr>
              <a:t>ixed-methods approach to data collection, facilitated through an electronic survey-based questionnaire</a:t>
            </a:r>
          </a:p>
          <a:p>
            <a:r>
              <a:rPr lang="en-US" sz="2000" dirty="0">
                <a:latin typeface="+mj-lt"/>
                <a:ea typeface="Calibri" panose="020F0502020204030204" pitchFamily="34" charset="0"/>
              </a:rPr>
              <a:t>P</a:t>
            </a:r>
            <a:r>
              <a:rPr lang="en-US" sz="2000" dirty="0">
                <a:effectLst/>
                <a:latin typeface="+mj-lt"/>
                <a:ea typeface="Calibri" panose="020F0502020204030204" pitchFamily="34" charset="0"/>
              </a:rPr>
              <a:t>opulation of interest: faculty and instructors who held a formal teaching appointment based in agricultural sciences during the COVID-19 pandemic (spring 2020, summer 2020, fall 2021) at colleges and universities across seven southern states.</a:t>
            </a:r>
          </a:p>
          <a:p>
            <a:r>
              <a:rPr lang="en-US" sz="2000" dirty="0">
                <a:latin typeface="+mj-lt"/>
                <a:ea typeface="Calibri" panose="020F0502020204030204" pitchFamily="34" charset="0"/>
              </a:rPr>
              <a:t>Q</a:t>
            </a:r>
            <a:r>
              <a:rPr lang="en-US" sz="2000" dirty="0">
                <a:effectLst/>
                <a:latin typeface="+mj-lt"/>
                <a:ea typeface="Calibri" panose="020F0502020204030204" pitchFamily="34" charset="0"/>
              </a:rPr>
              <a:t>uestionnaire designed to assess the impact of COVID-19 on teaching in agricultural-based disciplines at the postsecondary level.</a:t>
            </a:r>
            <a:endParaRPr lang="en-US" sz="2000" dirty="0">
              <a:latin typeface="+mj-lt"/>
              <a:ea typeface="Calibri" panose="020F0502020204030204" pitchFamily="34" charset="0"/>
            </a:endParaRPr>
          </a:p>
          <a:p>
            <a:r>
              <a:rPr lang="en-US" sz="2000" dirty="0">
                <a:latin typeface="+mj-lt"/>
                <a:cs typeface="Segoe UI" panose="020B0502040204020203" pitchFamily="34" charset="0"/>
              </a:rPr>
              <a:t>Questionnaire consisting of 5 sections about personal and institutional demographics, training in teaching, technology/social media use, teaching experiences during COVID-19, and professional future training and professional development in relation to online teaching.</a:t>
            </a:r>
          </a:p>
        </p:txBody>
      </p:sp>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351425" y="577044"/>
            <a:ext cx="1860357" cy="1079960"/>
          </a:xfrm>
        </p:spPr>
        <p:txBody>
          <a:bodyPr anchor="ctr">
            <a:normAutofit/>
          </a:bodyPr>
          <a:lstStyle/>
          <a:p>
            <a:r>
              <a:rPr lang="en-US" u="sng" dirty="0">
                <a:latin typeface="+mn-lt"/>
                <a:cs typeface="Segoe UI" panose="020B0502040204020203" pitchFamily="34" charset="0"/>
              </a:rPr>
              <a:t>Results</a:t>
            </a:r>
            <a:r>
              <a:rPr lang="en-US" dirty="0">
                <a:latin typeface="+mn-lt"/>
                <a:cs typeface="Segoe UI" panose="020B0502040204020203" pitchFamily="34" charset="0"/>
              </a:rPr>
              <a:t> </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617053" y="1657004"/>
            <a:ext cx="6171673" cy="4623952"/>
          </a:xfrm>
        </p:spPr>
        <p:txBody>
          <a:bodyPr vert="horz" lIns="91440" tIns="45720" rIns="91440" bIns="45720" rtlCol="0" anchor="t">
            <a:normAutofit/>
          </a:bodyPr>
          <a:lstStyle/>
          <a:p>
            <a:r>
              <a:rPr lang="en-US" sz="1800" dirty="0">
                <a:effectLst/>
                <a:latin typeface="+mj-lt"/>
                <a:ea typeface="Calibri" panose="020F0502020204030204" pitchFamily="34" charset="0"/>
                <a:cs typeface="Times New Roman" panose="02020603050405020304" pitchFamily="18" charset="0"/>
              </a:rPr>
              <a:t>There were dramatic shifts in use of technologies for teaching; these shifts overwhelmingly indicate that, as a result of COVID-19, faculty are using their electronic devices at higher frequencies. </a:t>
            </a:r>
          </a:p>
          <a:p>
            <a:r>
              <a:rPr lang="en-US" sz="1800" dirty="0">
                <a:effectLst/>
                <a:latin typeface="+mj-lt"/>
                <a:ea typeface="Calibri" panose="020F0502020204030204" pitchFamily="34" charset="0"/>
                <a:cs typeface="Times New Roman" panose="02020603050405020304" pitchFamily="18" charset="0"/>
              </a:rPr>
              <a:t>Most respondents reported </a:t>
            </a:r>
            <a:r>
              <a:rPr lang="en-US" sz="1800" i="1" dirty="0">
                <a:effectLst/>
                <a:latin typeface="+mj-lt"/>
                <a:ea typeface="Calibri" panose="020F0502020204030204" pitchFamily="34" charset="0"/>
                <a:cs typeface="Times New Roman" panose="02020603050405020304" pitchFamily="18" charset="0"/>
              </a:rPr>
              <a:t>never </a:t>
            </a:r>
            <a:r>
              <a:rPr lang="en-US" sz="1800" dirty="0">
                <a:effectLst/>
                <a:latin typeface="+mj-lt"/>
                <a:ea typeface="Calibri" panose="020F0502020204030204" pitchFamily="34" charset="0"/>
                <a:cs typeface="Times New Roman" panose="02020603050405020304" pitchFamily="18" charset="0"/>
              </a:rPr>
              <a:t>using Facebook, Instagram, Twitter, </a:t>
            </a:r>
            <a:r>
              <a:rPr lang="en-US" sz="1800" dirty="0" err="1">
                <a:effectLst/>
                <a:latin typeface="+mj-lt"/>
                <a:ea typeface="Calibri" panose="020F0502020204030204" pitchFamily="34" charset="0"/>
                <a:cs typeface="Times New Roman" panose="02020603050405020304" pitchFamily="18" charset="0"/>
              </a:rPr>
              <a:t>TikTok</a:t>
            </a:r>
            <a:r>
              <a:rPr lang="en-US" sz="1800" dirty="0">
                <a:effectLst/>
                <a:latin typeface="+mj-lt"/>
                <a:ea typeface="Calibri" panose="020F0502020204030204" pitchFamily="34" charset="0"/>
                <a:cs typeface="Times New Roman" panose="02020603050405020304" pitchFamily="18" charset="0"/>
              </a:rPr>
              <a:t>, </a:t>
            </a:r>
            <a:r>
              <a:rPr lang="en-US" sz="1800" dirty="0" err="1">
                <a:effectLst/>
                <a:latin typeface="+mj-lt"/>
                <a:ea typeface="Calibri" panose="020F0502020204030204" pitchFamily="34" charset="0"/>
                <a:cs typeface="Times New Roman" panose="02020603050405020304" pitchFamily="18" charset="0"/>
              </a:rPr>
              <a:t>SnapChat</a:t>
            </a:r>
            <a:r>
              <a:rPr lang="en-US" sz="1800" dirty="0">
                <a:effectLst/>
                <a:latin typeface="+mj-lt"/>
                <a:ea typeface="Calibri" panose="020F0502020204030204" pitchFamily="34" charset="0"/>
                <a:cs typeface="Times New Roman" panose="02020603050405020304" pitchFamily="18" charset="0"/>
              </a:rPr>
              <a:t>, or LinkedIn prior to COVID-19 and still reported </a:t>
            </a:r>
            <a:r>
              <a:rPr lang="en-US" sz="1800" i="1" dirty="0">
                <a:effectLst/>
                <a:latin typeface="+mj-lt"/>
                <a:ea typeface="Calibri" panose="020F0502020204030204" pitchFamily="34" charset="0"/>
                <a:cs typeface="Times New Roman" panose="02020603050405020304" pitchFamily="18" charset="0"/>
              </a:rPr>
              <a:t>never</a:t>
            </a:r>
            <a:r>
              <a:rPr lang="en-US" sz="1800" dirty="0">
                <a:effectLst/>
                <a:latin typeface="+mj-lt"/>
                <a:ea typeface="Calibri" panose="020F0502020204030204" pitchFamily="34" charset="0"/>
                <a:cs typeface="Times New Roman" panose="02020603050405020304" pitchFamily="18" charset="0"/>
              </a:rPr>
              <a:t> when asked about using them for teaching as a result of the pandemic. </a:t>
            </a:r>
            <a:endParaRPr lang="en-US" sz="1800" dirty="0">
              <a:latin typeface="+mj-lt"/>
              <a:ea typeface="Calibri" panose="020F0502020204030204" pitchFamily="34" charset="0"/>
              <a:cs typeface="Times New Roman" panose="02020603050405020304" pitchFamily="18" charset="0"/>
            </a:endParaRPr>
          </a:p>
          <a:p>
            <a:r>
              <a:rPr lang="en-US" sz="1800" dirty="0">
                <a:effectLst/>
                <a:latin typeface="+mj-lt"/>
                <a:ea typeface="Calibri" panose="020F0502020204030204" pitchFamily="34" charset="0"/>
                <a:cs typeface="Times New Roman" panose="02020603050405020304" pitchFamily="18" charset="0"/>
              </a:rPr>
              <a:t>The most notable change in faculty use of social media for teaching were YouTube where we saw an increase of usage as a result of COVID-19.</a:t>
            </a:r>
          </a:p>
          <a:p>
            <a:r>
              <a:rPr lang="en-US" sz="1800" dirty="0">
                <a:latin typeface="+mj-lt"/>
                <a:ea typeface="Calibri" panose="020F0502020204030204" pitchFamily="34" charset="0"/>
                <a:cs typeface="Times New Roman" panose="02020603050405020304" pitchFamily="18" charset="0"/>
              </a:rPr>
              <a:t>Despite </a:t>
            </a:r>
            <a:r>
              <a:rPr lang="en-US" sz="1800">
                <a:latin typeface="+mj-lt"/>
                <a:ea typeface="Calibri" panose="020F0502020204030204" pitchFamily="34" charset="0"/>
                <a:cs typeface="Times New Roman" panose="02020603050405020304" pitchFamily="18" charset="0"/>
              </a:rPr>
              <a:t>the limited </a:t>
            </a:r>
            <a:r>
              <a:rPr lang="en-US" sz="1800" dirty="0">
                <a:latin typeface="+mj-lt"/>
                <a:ea typeface="Calibri" panose="020F0502020204030204" pitchFamily="34" charset="0"/>
                <a:cs typeface="Times New Roman" panose="02020603050405020304" pitchFamily="18" charset="0"/>
              </a:rPr>
              <a:t>use of most social media channels as a result of COVID-19, </a:t>
            </a:r>
            <a:r>
              <a:rPr lang="en-US" sz="1800">
                <a:latin typeface="+mj-lt"/>
                <a:ea typeface="Calibri" panose="020F0502020204030204" pitchFamily="34" charset="0"/>
                <a:cs typeface="Times New Roman" panose="02020603050405020304" pitchFamily="18" charset="0"/>
              </a:rPr>
              <a:t>faculty who </a:t>
            </a:r>
            <a:r>
              <a:rPr lang="en-US" sz="1800" dirty="0">
                <a:latin typeface="+mj-lt"/>
                <a:ea typeface="Calibri" panose="020F0502020204030204" pitchFamily="34" charset="0"/>
                <a:cs typeface="Times New Roman" panose="02020603050405020304" pitchFamily="18" charset="0"/>
              </a:rPr>
              <a:t>reported not utilizing social media for teaching prior to the pandemic intent to incorporate it into future courses moving forward.</a:t>
            </a:r>
            <a:endParaRPr lang="en-US" sz="1800" dirty="0">
              <a:effectLst/>
              <a:latin typeface="+mj-lt"/>
              <a:ea typeface="Calibri" panose="020F0502020204030204" pitchFamily="34" charset="0"/>
              <a:cs typeface="Times New Roman" panose="02020603050405020304" pitchFamily="18" charset="0"/>
            </a:endParaRPr>
          </a:p>
        </p:txBody>
      </p:sp>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03C7D9E6-B0D9-433E-BD46-EB60F64F4DA8}">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55</TotalTime>
  <Words>1469</Words>
  <Application>Microsoft Office PowerPoint</Application>
  <PresentationFormat>Widescreen</PresentationFormat>
  <Paragraphs>66</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Franklin Gothic Book</vt:lpstr>
      <vt:lpstr>Segoe UI</vt:lpstr>
      <vt:lpstr>Office Theme</vt:lpstr>
      <vt:lpstr>Adoption of TECHNOLOGY AND SOCIAL MEDIA in the post-secondary agricultural classroom BEFORE AND AS A RESULT OF Covid-19 </vt:lpstr>
      <vt:lpstr>Introduction</vt:lpstr>
      <vt:lpstr>Purpose &amp; Objectives</vt:lpstr>
      <vt:lpstr>Methods</vt:lpstr>
      <vt:lpstr>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Adoption of TECHNOLOGY AND SOCIAL MEDIA in the post-secondary agricultural classroom BEFORE AND AS A RESULT OF Covid-19</dc:title>
  <dc:creator>Carrasco, Mikael N</dc:creator>
  <cp:lastModifiedBy>Merritt Drewery</cp:lastModifiedBy>
  <cp:revision>6</cp:revision>
  <dcterms:created xsi:type="dcterms:W3CDTF">2021-04-07T02:56:57Z</dcterms:created>
  <dcterms:modified xsi:type="dcterms:W3CDTF">2021-04-07T13:32:48Z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