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wmf" ContentType="image/x-wmf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66" r:id="rId3"/>
    <p:sldId id="257" r:id="rId4"/>
    <p:sldId id="259" r:id="rId5"/>
    <p:sldId id="268" r:id="rId6"/>
    <p:sldId id="260" r:id="rId7"/>
    <p:sldId id="261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>
          <a:srgbClr val="FF0000"/>
        </p14:laserClr>
      </p:ext>
      <p:ext uri="{2FDB2607-1784-4EEB-B798-7EB5836EED8A}">
        <p14:showMediaCtrls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"/>
      </p:ext>
    </p:extLst>
  </p:showPr>
  <p:clrMru>
    <a:srgbClr val="008000"/>
  </p:clrMru>
  <p:extLst>
    <p:ext uri="{E76CE94A-603C-4142-B9EB-6D1370010A27}">
      <p14:discardImageEditData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4024" y="-20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F58E-8864-48DA-AFFE-39BC87570606}" type="datetimeFigureOut">
              <a:rPr lang="en-US" smtClean="0"/>
              <a:pPr/>
              <a:t>12/11/14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A48D-619D-467E-97A0-FB8FCDCD53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664581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F58E-8864-48DA-AFFE-39BC87570606}" type="datetimeFigureOut">
              <a:rPr lang="en-US" smtClean="0"/>
              <a:pPr/>
              <a:t>12/11/14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A48D-619D-467E-97A0-FB8FCDCD53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841463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F58E-8864-48DA-AFFE-39BC87570606}" type="datetimeFigureOut">
              <a:rPr lang="en-US" smtClean="0"/>
              <a:pPr/>
              <a:t>12/11/14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A48D-619D-467E-97A0-FB8FCDCD53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485923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F58E-8864-48DA-AFFE-39BC87570606}" type="datetimeFigureOut">
              <a:rPr lang="en-US" smtClean="0"/>
              <a:pPr/>
              <a:t>12/11/14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A48D-619D-467E-97A0-FB8FCDCD53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295070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F58E-8864-48DA-AFFE-39BC87570606}" type="datetimeFigureOut">
              <a:rPr lang="en-US" smtClean="0"/>
              <a:pPr/>
              <a:t>12/11/14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A48D-619D-467E-97A0-FB8FCDCD53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93163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F58E-8864-48DA-AFFE-39BC87570606}" type="datetimeFigureOut">
              <a:rPr lang="en-US" smtClean="0"/>
              <a:pPr/>
              <a:t>12/11/14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A48D-619D-467E-97A0-FB8FCDCD53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181754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F58E-8864-48DA-AFFE-39BC87570606}" type="datetimeFigureOut">
              <a:rPr lang="en-US" smtClean="0"/>
              <a:pPr/>
              <a:t>12/11/14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A48D-619D-467E-97A0-FB8FCDCD53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42782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F58E-8864-48DA-AFFE-39BC87570606}" type="datetimeFigureOut">
              <a:rPr lang="en-US" smtClean="0"/>
              <a:pPr/>
              <a:t>12/11/14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A48D-619D-467E-97A0-FB8FCDCD53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73592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F58E-8864-48DA-AFFE-39BC87570606}" type="datetimeFigureOut">
              <a:rPr lang="en-US" smtClean="0"/>
              <a:pPr/>
              <a:t>12/11/14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A48D-619D-467E-97A0-FB8FCDCD53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36266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F58E-8864-48DA-AFFE-39BC87570606}" type="datetimeFigureOut">
              <a:rPr lang="en-US" smtClean="0"/>
              <a:pPr/>
              <a:t>12/11/14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A48D-619D-467E-97A0-FB8FCDCD53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798574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EF58E-8864-48DA-AFFE-39BC87570606}" type="datetimeFigureOut">
              <a:rPr lang="en-US" smtClean="0"/>
              <a:pPr/>
              <a:t>12/11/14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FA48D-619D-467E-97A0-FB8FCDCD53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54422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008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EF58E-8864-48DA-AFFE-39BC87570606}" type="datetimeFigureOut">
              <a:rPr lang="en-US" smtClean="0"/>
              <a:pPr/>
              <a:t>12/11/14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FA48D-619D-467E-97A0-FB8FCDCD53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5080321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Joel\AppData\Local\Microsoft\Windows\Temporary Internet Files\Content.IE5\D359OXJW\MC90031252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685800"/>
            <a:ext cx="4780941" cy="488354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73175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008000"/>
                </a:solidFill>
              </a:rPr>
              <a:t>Golf Swing </a:t>
            </a:r>
            <a:br>
              <a:rPr lang="en-US" b="1" dirty="0" smtClean="0">
                <a:solidFill>
                  <a:srgbClr val="008000"/>
                </a:solidFill>
              </a:rPr>
            </a:br>
            <a:r>
              <a:rPr lang="en-US" b="1" dirty="0" smtClean="0">
                <a:solidFill>
                  <a:srgbClr val="008000"/>
                </a:solidFill>
              </a:rPr>
              <a:t>Analyzer</a:t>
            </a:r>
            <a:endParaRPr lang="en-US" b="1" dirty="0">
              <a:solidFill>
                <a:srgbClr val="008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28194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8000"/>
                </a:solidFill>
              </a:rPr>
              <a:t>Sponsored by: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Texas Instruments</a:t>
            </a:r>
            <a:endParaRPr lang="en-US" dirty="0">
              <a:solidFill>
                <a:srgbClr val="008000"/>
              </a:solidFill>
            </a:endParaRPr>
          </a:p>
        </p:txBody>
      </p:sp>
      <p:pic>
        <p:nvPicPr>
          <p:cNvPr id="1027" name="Picture 3" descr="C:\Users\Joel\AppData\Local\Microsoft\Windows\Temporary Internet Files\Content.IE5\UD4J8T5C\dglxasset[1].aspx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>
            <a:off x="84168" y="4191914"/>
            <a:ext cx="2201832" cy="25136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43687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n w="12700">
                  <a:noFill/>
                </a:ln>
              </a:rPr>
              <a:t>EGMS </a:t>
            </a:r>
            <a:r>
              <a:rPr lang="en-US" sz="4800" b="1" dirty="0" smtClean="0">
                <a:ln w="12700">
                  <a:noFill/>
                </a:ln>
                <a:latin typeface="+mn-lt"/>
              </a:rPr>
              <a:t>Team</a:t>
            </a:r>
            <a:endParaRPr lang="en-US" sz="4800" b="1" dirty="0">
              <a:ln w="12700">
                <a:noFill/>
              </a:ln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  <a:ln>
            <a:noFill/>
          </a:ln>
        </p:spPr>
        <p:txBody>
          <a:bodyPr>
            <a:normAutofit lnSpcReduction="10000"/>
          </a:bodyPr>
          <a:lstStyle/>
          <a:p>
            <a:r>
              <a:rPr lang="en-US" dirty="0" smtClean="0"/>
              <a:t>Project Manager: </a:t>
            </a:r>
          </a:p>
          <a:p>
            <a:pPr lvl="1"/>
            <a:r>
              <a:rPr lang="en-US" sz="3200" dirty="0" smtClean="0"/>
              <a:t>Daniel Getman</a:t>
            </a:r>
            <a:endParaRPr lang="en-US" sz="3200" dirty="0"/>
          </a:p>
          <a:p>
            <a:r>
              <a:rPr lang="en-US" dirty="0" smtClean="0"/>
              <a:t>Team Members:</a:t>
            </a:r>
          </a:p>
          <a:p>
            <a:pPr lvl="1"/>
            <a:r>
              <a:rPr lang="en-US" sz="3200" dirty="0" smtClean="0"/>
              <a:t>Joel </a:t>
            </a:r>
            <a:r>
              <a:rPr lang="en-US" sz="3200" dirty="0" err="1" smtClean="0"/>
              <a:t>Estrella</a:t>
            </a:r>
            <a:endParaRPr lang="en-US" sz="3200" dirty="0" smtClean="0"/>
          </a:p>
          <a:p>
            <a:pPr lvl="1"/>
            <a:r>
              <a:rPr lang="en-US" sz="3200" dirty="0" smtClean="0"/>
              <a:t>Ellen Musgrave</a:t>
            </a:r>
          </a:p>
          <a:p>
            <a:pPr lvl="1"/>
            <a:r>
              <a:rPr lang="en-US" sz="3200" dirty="0" smtClean="0"/>
              <a:t>Javier Silva</a:t>
            </a:r>
          </a:p>
          <a:p>
            <a:r>
              <a:rPr lang="en-US" dirty="0" smtClean="0"/>
              <a:t>Advisor:</a:t>
            </a:r>
          </a:p>
          <a:p>
            <a:pPr lvl="1"/>
            <a:r>
              <a:rPr lang="en-US" sz="3200" dirty="0" smtClean="0"/>
              <a:t>Dr. Semih Aslan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67840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/>
              <a:t>Watch Component’s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>
                <a:cs typeface="Arial" panose="020B0604020202020204" pitchFamily="34" charset="0"/>
              </a:rPr>
              <a:t>Uses TI’s latest low-power microprocessor</a:t>
            </a:r>
          </a:p>
          <a:p>
            <a:pPr lvl="1"/>
            <a:r>
              <a:rPr lang="en-US" sz="3200" dirty="0" smtClean="0">
                <a:cs typeface="Arial" panose="020B0604020202020204" pitchFamily="34" charset="0"/>
              </a:rPr>
              <a:t>MPU-9150</a:t>
            </a:r>
          </a:p>
          <a:p>
            <a:r>
              <a:rPr lang="en-US" dirty="0" smtClean="0">
                <a:cs typeface="Arial" panose="020B0604020202020204" pitchFamily="34" charset="0"/>
              </a:rPr>
              <a:t>Microprocessor is equipped with a 16G accelerometer and 2000 deg/s gyroscope</a:t>
            </a:r>
          </a:p>
          <a:p>
            <a:r>
              <a:rPr lang="en-US" dirty="0" smtClean="0">
                <a:cs typeface="Arial" panose="020B0604020202020204" pitchFamily="34" charset="0"/>
              </a:rPr>
              <a:t>Mapped in </a:t>
            </a:r>
            <a:r>
              <a:rPr lang="en-US" dirty="0" err="1" smtClean="0">
                <a:cs typeface="Arial" panose="020B0604020202020204" pitchFamily="34" charset="0"/>
              </a:rPr>
              <a:t>Matlab</a:t>
            </a:r>
            <a:r>
              <a:rPr lang="en-US" dirty="0" smtClean="0">
                <a:cs typeface="Arial" panose="020B0604020202020204" pitchFamily="34" charset="0"/>
              </a:rPr>
              <a:t>:</a:t>
            </a:r>
          </a:p>
          <a:p>
            <a:pPr lvl="4"/>
            <a:r>
              <a:rPr lang="en-US" sz="3200" dirty="0" smtClean="0">
                <a:cs typeface="Arial" panose="020B0604020202020204" pitchFamily="34" charset="0"/>
              </a:rPr>
              <a:t>Golfer’s swing</a:t>
            </a: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89479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nersc.gov/assets/Vis/matlab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57201"/>
            <a:ext cx="8347806" cy="59736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65982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Swing Extraction</a:t>
            </a:r>
            <a:endParaRPr lang="en-US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95400"/>
            <a:ext cx="822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Market Analysis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EGMS Golf Swing Analyzer</a:t>
            </a:r>
          </a:p>
          <a:p>
            <a:pPr lvl="1"/>
            <a:r>
              <a:rPr lang="en-US" sz="3500" dirty="0" smtClean="0"/>
              <a:t>Wrist-oriented</a:t>
            </a:r>
          </a:p>
          <a:p>
            <a:pPr lvl="1"/>
            <a:r>
              <a:rPr lang="en-US" sz="3500" dirty="0" smtClean="0"/>
              <a:t>$115.00</a:t>
            </a:r>
            <a:endParaRPr lang="en-US" dirty="0" smtClean="0"/>
          </a:p>
          <a:p>
            <a:r>
              <a:rPr lang="en-US" dirty="0" err="1" smtClean="0"/>
              <a:t>SwingTIP</a:t>
            </a:r>
            <a:r>
              <a:rPr lang="en-US" dirty="0" smtClean="0"/>
              <a:t> Golf Swing Analyzer</a:t>
            </a:r>
          </a:p>
          <a:p>
            <a:pPr lvl="1"/>
            <a:r>
              <a:rPr lang="en-US" sz="3200" dirty="0" smtClean="0"/>
              <a:t>Attaches to golf club</a:t>
            </a:r>
          </a:p>
          <a:p>
            <a:pPr lvl="1"/>
            <a:r>
              <a:rPr lang="en-US" sz="3200" dirty="0" smtClean="0"/>
              <a:t>$85.00</a:t>
            </a:r>
          </a:p>
          <a:p>
            <a:r>
              <a:rPr lang="en-US" dirty="0" err="1" smtClean="0"/>
              <a:t>Zepp</a:t>
            </a:r>
            <a:r>
              <a:rPr lang="en-US" dirty="0" smtClean="0"/>
              <a:t> Golf Swing Analyzer </a:t>
            </a:r>
          </a:p>
          <a:p>
            <a:pPr lvl="1"/>
            <a:r>
              <a:rPr lang="en-US" sz="3200" dirty="0" smtClean="0"/>
              <a:t>Easily transferable device</a:t>
            </a:r>
          </a:p>
          <a:p>
            <a:pPr lvl="1"/>
            <a:r>
              <a:rPr lang="en-US" sz="3200" dirty="0" smtClean="0"/>
              <a:t>$150.00</a:t>
            </a:r>
            <a:endParaRPr lang="en-US" sz="3600" dirty="0" smtClean="0"/>
          </a:p>
        </p:txBody>
      </p:sp>
      <p:pic>
        <p:nvPicPr>
          <p:cNvPr id="2050" name="Picture 2" descr="C:\Users\Joel\AppData\Local\Microsoft\Windows\Temporary Internet Files\Content.IE5\D359OXJW\MC90008308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 val="0"/>
              </a:ext>
            </a:extLst>
          </a:blip>
          <a:srcRect/>
          <a:stretch>
            <a:fillRect/>
          </a:stretch>
        </p:blipFill>
        <p:spPr bwMode="auto">
          <a:xfrm rot="2781683">
            <a:off x="6860514" y="4034127"/>
            <a:ext cx="1926714" cy="25166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p="http://schemas.openxmlformats.org/presentationml/2006/main" xmlns:r="http://schemas.openxmlformats.org/officeDocument/2006/relationships" xmlns:a="http://schemas.openxmlformats.org/drawingml/2006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318454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Constraints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Ethical: Competitive golfers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Sustainability: Electronics components must 			be recycled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Health/Safety: Sporting equipment must stand 			up to consistent athletic use</a:t>
            </a:r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80296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smtClean="0"/>
              <a:t>Thank you</a:t>
            </a:r>
            <a:endParaRPr lang="en-US" sz="6600" dirty="0"/>
          </a:p>
        </p:txBody>
      </p:sp>
      <p:pic>
        <p:nvPicPr>
          <p:cNvPr id="1026" name="Picture 2" descr="http://cdn1.bloguin.com/wp-content/uploads/sites/68/2013/05/Texas_State_Bobcats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981200"/>
            <a:ext cx="5080000" cy="38109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804</TotalTime>
  <Words>127</Words>
  <Application>Microsoft Macintosh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Golf Swing  Analyzer</vt:lpstr>
      <vt:lpstr>EGMS Team</vt:lpstr>
      <vt:lpstr>Watch Component’s</vt:lpstr>
      <vt:lpstr>Slide 4</vt:lpstr>
      <vt:lpstr>Swing Extraction</vt:lpstr>
      <vt:lpstr>Market Analysis</vt:lpstr>
      <vt:lpstr>Constraints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Joel</dc:creator>
  <cp:lastModifiedBy>Karl Stephan</cp:lastModifiedBy>
  <cp:revision>39</cp:revision>
  <dcterms:created xsi:type="dcterms:W3CDTF">2014-12-11T20:48:40Z</dcterms:created>
  <dcterms:modified xsi:type="dcterms:W3CDTF">2014-12-11T20:49:07Z</dcterms:modified>
</cp:coreProperties>
</file>