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8"/>
  </p:notesMasterIdLst>
  <p:handoutMasterIdLst>
    <p:handoutMasterId r:id="rId39"/>
  </p:handoutMasterIdLst>
  <p:sldIdLst>
    <p:sldId id="256" r:id="rId2"/>
    <p:sldId id="271" r:id="rId3"/>
    <p:sldId id="257" r:id="rId4"/>
    <p:sldId id="258" r:id="rId5"/>
    <p:sldId id="260" r:id="rId6"/>
    <p:sldId id="298" r:id="rId7"/>
    <p:sldId id="299" r:id="rId8"/>
    <p:sldId id="300" r:id="rId9"/>
    <p:sldId id="306" r:id="rId10"/>
    <p:sldId id="307" r:id="rId11"/>
    <p:sldId id="310" r:id="rId12"/>
    <p:sldId id="311" r:id="rId13"/>
    <p:sldId id="263" r:id="rId14"/>
    <p:sldId id="265" r:id="rId15"/>
    <p:sldId id="312" r:id="rId16"/>
    <p:sldId id="313" r:id="rId17"/>
    <p:sldId id="314" r:id="rId18"/>
    <p:sldId id="315" r:id="rId19"/>
    <p:sldId id="333" r:id="rId20"/>
    <p:sldId id="321" r:id="rId21"/>
    <p:sldId id="320" r:id="rId22"/>
    <p:sldId id="322" r:id="rId23"/>
    <p:sldId id="323" r:id="rId24"/>
    <p:sldId id="324" r:id="rId25"/>
    <p:sldId id="316" r:id="rId26"/>
    <p:sldId id="317" r:id="rId27"/>
    <p:sldId id="334" r:id="rId28"/>
    <p:sldId id="325" r:id="rId29"/>
    <p:sldId id="326" r:id="rId30"/>
    <p:sldId id="327" r:id="rId31"/>
    <p:sldId id="329" r:id="rId32"/>
    <p:sldId id="328" r:id="rId33"/>
    <p:sldId id="330" r:id="rId34"/>
    <p:sldId id="318" r:id="rId35"/>
    <p:sldId id="287" r:id="rId36"/>
    <p:sldId id="286" r:id="rId3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3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2778" y="-102"/>
      </p:cViewPr>
      <p:guideLst>
        <p:guide orient="horz" pos="2928"/>
        <p:guide pos="220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C206921C-89D0-4BA8-AE98-97A23A64FC37}" type="datetimeFigureOut">
              <a:rPr lang="en-US" smtClean="0"/>
              <a:t>7/25/2019</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3ED43593-F703-41A1-B23A-347FADA76C45}" type="slidenum">
              <a:rPr lang="en-US" smtClean="0"/>
              <a:t>‹#›</a:t>
            </a:fld>
            <a:endParaRPr lang="en-US" dirty="0"/>
          </a:p>
        </p:txBody>
      </p:sp>
    </p:spTree>
    <p:extLst>
      <p:ext uri="{BB962C8B-B14F-4D97-AF65-F5344CB8AC3E}">
        <p14:creationId xmlns:p14="http://schemas.microsoft.com/office/powerpoint/2010/main" val="2940407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5B1AA981-7465-41BA-BE6E-E26276F129CF}" type="datetimeFigureOut">
              <a:rPr lang="en-US" smtClean="0"/>
              <a:t>7/25/2019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E1A9C6D6-C9AA-45A3-9A2F-9A2772447DD8}" type="slidenum">
              <a:rPr lang="en-US" smtClean="0"/>
              <a:t>‹#›</a:t>
            </a:fld>
            <a:endParaRPr lang="en-US" dirty="0"/>
          </a:p>
        </p:txBody>
      </p:sp>
    </p:spTree>
    <p:extLst>
      <p:ext uri="{BB962C8B-B14F-4D97-AF65-F5344CB8AC3E}">
        <p14:creationId xmlns:p14="http://schemas.microsoft.com/office/powerpoint/2010/main" val="142904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9C6D6-C9AA-45A3-9A2F-9A2772447DD8}" type="slidenum">
              <a:rPr lang="en-US" smtClean="0"/>
              <a:t>10</a:t>
            </a:fld>
            <a:endParaRPr lang="en-US" dirty="0"/>
          </a:p>
        </p:txBody>
      </p:sp>
    </p:spTree>
    <p:extLst>
      <p:ext uri="{BB962C8B-B14F-4D97-AF65-F5344CB8AC3E}">
        <p14:creationId xmlns:p14="http://schemas.microsoft.com/office/powerpoint/2010/main" val="366409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A9C6D6-C9AA-45A3-9A2F-9A2772447DD8}" type="slidenum">
              <a:rPr lang="en-US" smtClean="0"/>
              <a:t>25</a:t>
            </a:fld>
            <a:endParaRPr lang="en-US" dirty="0"/>
          </a:p>
        </p:txBody>
      </p:sp>
    </p:spTree>
    <p:extLst>
      <p:ext uri="{BB962C8B-B14F-4D97-AF65-F5344CB8AC3E}">
        <p14:creationId xmlns:p14="http://schemas.microsoft.com/office/powerpoint/2010/main" val="146136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9C6D6-C9AA-45A3-9A2F-9A2772447DD8}" type="slidenum">
              <a:rPr lang="en-US" smtClean="0"/>
              <a:t>35</a:t>
            </a:fld>
            <a:endParaRPr lang="en-US" dirty="0"/>
          </a:p>
        </p:txBody>
      </p:sp>
    </p:spTree>
    <p:extLst>
      <p:ext uri="{BB962C8B-B14F-4D97-AF65-F5344CB8AC3E}">
        <p14:creationId xmlns:p14="http://schemas.microsoft.com/office/powerpoint/2010/main" val="247409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A9C6D6-C9AA-45A3-9A2F-9A2772447DD8}" type="slidenum">
              <a:rPr lang="en-US" smtClean="0"/>
              <a:t>36</a:t>
            </a:fld>
            <a:endParaRPr lang="en-US" dirty="0"/>
          </a:p>
        </p:txBody>
      </p:sp>
    </p:spTree>
    <p:extLst>
      <p:ext uri="{BB962C8B-B14F-4D97-AF65-F5344CB8AC3E}">
        <p14:creationId xmlns:p14="http://schemas.microsoft.com/office/powerpoint/2010/main" val="1068328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9043BC2-E496-4E28-B367-162DE5E4807F}" type="datetimeFigureOut">
              <a:rPr lang="en-US" smtClean="0"/>
              <a:t>7/25/2019</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2FC3C0F-EE69-4965-89DB-455FDB9FF956}"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043BC2-E496-4E28-B367-162DE5E4807F}" type="datetimeFigureOut">
              <a:rPr lang="en-US" smtClean="0"/>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C3C0F-EE69-4965-89DB-455FDB9FF9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043BC2-E496-4E28-B367-162DE5E4807F}" type="datetimeFigureOut">
              <a:rPr lang="en-US" smtClean="0"/>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C3C0F-EE69-4965-89DB-455FDB9FF9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043BC2-E496-4E28-B367-162DE5E4807F}" type="datetimeFigureOut">
              <a:rPr lang="en-US" smtClean="0"/>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C3C0F-EE69-4965-89DB-455FDB9FF9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043BC2-E496-4E28-B367-162DE5E4807F}" type="datetimeFigureOut">
              <a:rPr lang="en-US" smtClean="0"/>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C3C0F-EE69-4965-89DB-455FDB9FF9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9043BC2-E496-4E28-B367-162DE5E4807F}" type="datetimeFigureOut">
              <a:rPr lang="en-US" smtClean="0"/>
              <a:t>7/25/2019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FC3C0F-EE69-4965-89DB-455FDB9FF956}"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043BC2-E496-4E28-B367-162DE5E4807F}" type="datetimeFigureOut">
              <a:rPr lang="en-US" smtClean="0"/>
              <a:t>7/25/2019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FC3C0F-EE69-4965-89DB-455FDB9FF9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043BC2-E496-4E28-B367-162DE5E4807F}" type="datetimeFigureOut">
              <a:rPr lang="en-US" smtClean="0"/>
              <a:t>7/25/2019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FC3C0F-EE69-4965-89DB-455FDB9FF9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43BC2-E496-4E28-B367-162DE5E4807F}" type="datetimeFigureOut">
              <a:rPr lang="en-US" smtClean="0"/>
              <a:t>7/25/2019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FC3C0F-EE69-4965-89DB-455FDB9FF9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9043BC2-E496-4E28-B367-162DE5E4807F}" type="datetimeFigureOut">
              <a:rPr lang="en-US" smtClean="0"/>
              <a:t>7/25/2019</a:t>
            </a:fld>
            <a:endParaRPr lang="en-US" dirty="0"/>
          </a:p>
        </p:txBody>
      </p:sp>
      <p:sp>
        <p:nvSpPr>
          <p:cNvPr id="7" name="Slide Number Placeholder 6"/>
          <p:cNvSpPr>
            <a:spLocks noGrp="1"/>
          </p:cNvSpPr>
          <p:nvPr>
            <p:ph type="sldNum" sz="quarter" idx="12"/>
          </p:nvPr>
        </p:nvSpPr>
        <p:spPr/>
        <p:txBody>
          <a:bodyPr/>
          <a:lstStyle/>
          <a:p>
            <a:fld id="{E2FC3C0F-EE69-4965-89DB-455FDB9FF956}"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43BC2-E496-4E28-B367-162DE5E4807F}" type="datetimeFigureOut">
              <a:rPr lang="en-US" smtClean="0"/>
              <a:t>7/25/2019</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E2FC3C0F-EE69-4965-89DB-455FDB9FF9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9043BC2-E496-4E28-B367-162DE5E4807F}" type="datetimeFigureOut">
              <a:rPr lang="en-US" smtClean="0"/>
              <a:t>7/25/2019</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2FC3C0F-EE69-4965-89DB-455FDB9FF95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ivot.proquest.com/funding_mai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mwinn@txstate.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mailto:lisa@txstate.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00600" y="4724400"/>
            <a:ext cx="2514600" cy="1371600"/>
          </a:xfrm>
        </p:spPr>
        <p:txBody>
          <a:bodyPr>
            <a:noAutofit/>
          </a:bodyPr>
          <a:lstStyle/>
          <a:p>
            <a:r>
              <a:rPr lang="en-US" sz="3200" dirty="0"/>
              <a:t>Find Me the Money!! </a:t>
            </a:r>
          </a:p>
          <a:p>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00"/>
            <a:ext cx="7848600" cy="1524000"/>
          </a:xfrm>
          <a:prstGeom prst="rect">
            <a:avLst/>
          </a:prstGeom>
          <a:ln>
            <a:solidFill>
              <a:schemeClr val="tx1">
                <a:lumMod val="50000"/>
                <a:lumOff val="50000"/>
              </a:schemeClr>
            </a:solidFill>
          </a:ln>
        </p:spPr>
      </p:pic>
    </p:spTree>
    <p:extLst>
      <p:ext uri="{BB962C8B-B14F-4D97-AF65-F5344CB8AC3E}">
        <p14:creationId xmlns:p14="http://schemas.microsoft.com/office/powerpoint/2010/main" val="88765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1905000"/>
            <a:ext cx="4996919" cy="4736592"/>
          </a:xfrm>
          <a:solidFill>
            <a:schemeClr val="accent4">
              <a:lumMod val="75000"/>
            </a:schemeClr>
          </a:solidFill>
          <a:ln>
            <a:solidFill>
              <a:schemeClr val="bg2">
                <a:lumMod val="75000"/>
              </a:schemeClr>
            </a:solidFill>
          </a:ln>
        </p:spPr>
        <p:txBody>
          <a:bodyPr>
            <a:normAutofit fontScale="85000" lnSpcReduction="10000"/>
          </a:bodyPr>
          <a:lstStyle/>
          <a:p>
            <a:r>
              <a:rPr lang="en-US" sz="2100" u="sng" dirty="0" smtClean="0">
                <a:solidFill>
                  <a:schemeClr val="accent1">
                    <a:lumMod val="60000"/>
                    <a:lumOff val="40000"/>
                  </a:schemeClr>
                </a:solidFill>
                <a:effectLst>
                  <a:outerShdw blurRad="38100" dist="38100" dir="2700000" algn="tl">
                    <a:srgbClr val="000000">
                      <a:alpha val="43137"/>
                    </a:srgbClr>
                  </a:outerShdw>
                </a:effectLst>
              </a:rPr>
              <a:t>Activity Location </a:t>
            </a:r>
            <a:r>
              <a:rPr lang="en-US" sz="2100" dirty="0" smtClean="0"/>
              <a:t>– </a:t>
            </a:r>
            <a:r>
              <a:rPr lang="en-US" sz="2100" dirty="0">
                <a:solidFill>
                  <a:schemeClr val="bg1"/>
                </a:solidFill>
              </a:rPr>
              <a:t>W</a:t>
            </a:r>
            <a:r>
              <a:rPr lang="en-US" sz="2100" dirty="0" smtClean="0">
                <a:solidFill>
                  <a:schemeClr val="bg1"/>
                </a:solidFill>
              </a:rPr>
              <a:t>here the grant may be used (defaults to U.S. or Unrestricted)</a:t>
            </a:r>
            <a:endParaRPr lang="en-US" sz="2100" dirty="0" smtClean="0">
              <a:solidFill>
                <a:schemeClr val="bg1"/>
              </a:solidFill>
              <a:effectLst>
                <a:outerShdw blurRad="38100" dist="38100" dir="2700000" algn="tl">
                  <a:srgbClr val="000000">
                    <a:alpha val="43137"/>
                  </a:srgbClr>
                </a:outerShdw>
              </a:effectLst>
            </a:endParaRPr>
          </a:p>
          <a:p>
            <a:r>
              <a:rPr lang="en-US" sz="2100" u="sng" dirty="0" smtClean="0">
                <a:solidFill>
                  <a:schemeClr val="accent1">
                    <a:lumMod val="60000"/>
                    <a:lumOff val="40000"/>
                  </a:schemeClr>
                </a:solidFill>
                <a:effectLst>
                  <a:outerShdw blurRad="38100" dist="38100" dir="2700000" algn="tl">
                    <a:srgbClr val="000000">
                      <a:alpha val="43137"/>
                    </a:srgbClr>
                  </a:outerShdw>
                </a:effectLst>
              </a:rPr>
              <a:t>Citizenship/Residency</a:t>
            </a:r>
            <a:r>
              <a:rPr lang="en-US" sz="2100" u="sng" dirty="0" smtClean="0"/>
              <a:t> </a:t>
            </a:r>
            <a:r>
              <a:rPr lang="en-US" sz="2100" dirty="0" smtClean="0"/>
              <a:t>– </a:t>
            </a:r>
            <a:r>
              <a:rPr lang="en-US" sz="2100" dirty="0" smtClean="0">
                <a:solidFill>
                  <a:schemeClr val="bg1"/>
                </a:solidFill>
              </a:rPr>
              <a:t>Applicant’s required citizenship/residency (defaults to U.S. or Unrestricted) </a:t>
            </a:r>
            <a:endParaRPr lang="en-US" sz="2100" dirty="0" smtClean="0">
              <a:solidFill>
                <a:schemeClr val="bg1"/>
              </a:solidFill>
              <a:effectLst>
                <a:outerShdw blurRad="38100" dist="38100" dir="2700000" algn="tl">
                  <a:srgbClr val="000000">
                    <a:alpha val="43137"/>
                  </a:srgbClr>
                </a:outerShdw>
              </a:effectLst>
            </a:endParaRPr>
          </a:p>
          <a:p>
            <a:r>
              <a:rPr lang="en-US" sz="2100" u="sng" dirty="0" smtClean="0">
                <a:solidFill>
                  <a:schemeClr val="accent1">
                    <a:lumMod val="60000"/>
                    <a:lumOff val="40000"/>
                  </a:schemeClr>
                </a:solidFill>
                <a:effectLst>
                  <a:outerShdw blurRad="38100" dist="38100" dir="2700000" algn="tl">
                    <a:srgbClr val="000000">
                      <a:alpha val="43137"/>
                    </a:srgbClr>
                  </a:outerShdw>
                </a:effectLst>
              </a:rPr>
              <a:t>Submission type </a:t>
            </a:r>
            <a:r>
              <a:rPr lang="en-US" sz="2100" dirty="0" smtClean="0"/>
              <a:t>– </a:t>
            </a:r>
            <a:r>
              <a:rPr lang="en-US" sz="2100" dirty="0" smtClean="0">
                <a:solidFill>
                  <a:schemeClr val="bg1"/>
                </a:solidFill>
              </a:rPr>
              <a:t>Possible restrictions </a:t>
            </a:r>
          </a:p>
          <a:p>
            <a:pPr marL="0" indent="0">
              <a:buNone/>
            </a:pPr>
            <a:r>
              <a:rPr lang="en-US" sz="2100" dirty="0" smtClean="0">
                <a:solidFill>
                  <a:srgbClr val="FFC000"/>
                </a:solidFill>
                <a:effectLst>
                  <a:outerShdw blurRad="38100" dist="38100" dir="2700000" algn="tl">
                    <a:srgbClr val="000000">
                      <a:alpha val="43137"/>
                    </a:srgbClr>
                  </a:outerShdw>
                </a:effectLst>
              </a:rPr>
              <a:t>Limited</a:t>
            </a:r>
            <a:r>
              <a:rPr lang="en-US" sz="2100" dirty="0" smtClean="0"/>
              <a:t> </a:t>
            </a:r>
            <a:r>
              <a:rPr lang="en-US" sz="2100" dirty="0"/>
              <a:t>– </a:t>
            </a:r>
            <a:r>
              <a:rPr lang="en-US" sz="2100" dirty="0">
                <a:solidFill>
                  <a:schemeClr val="bg1"/>
                </a:solidFill>
              </a:rPr>
              <a:t>Some type of restriction </a:t>
            </a:r>
            <a:r>
              <a:rPr lang="en-US" sz="2100" dirty="0" smtClean="0">
                <a:solidFill>
                  <a:schemeClr val="bg1"/>
                </a:solidFill>
              </a:rPr>
              <a:t>or “limit” imposed by the sponsor (e.g. only one proposal may be submitted by institution</a:t>
            </a:r>
            <a:r>
              <a:rPr lang="en-US" sz="2100" dirty="0" smtClean="0"/>
              <a:t>)</a:t>
            </a:r>
          </a:p>
          <a:p>
            <a:pPr marL="0" indent="0">
              <a:buNone/>
            </a:pPr>
            <a:endParaRPr lang="en-US" sz="2100" dirty="0"/>
          </a:p>
          <a:p>
            <a:pPr marL="0" indent="0">
              <a:buNone/>
            </a:pPr>
            <a:r>
              <a:rPr lang="en-US" sz="2100" dirty="0" smtClean="0">
                <a:solidFill>
                  <a:srgbClr val="FFC000"/>
                </a:solidFill>
                <a:effectLst>
                  <a:outerShdw blurRad="38100" dist="38100" dir="2700000" algn="tl">
                    <a:srgbClr val="000000">
                      <a:alpha val="43137"/>
                    </a:srgbClr>
                  </a:outerShdw>
                </a:effectLst>
              </a:rPr>
              <a:t>Other </a:t>
            </a:r>
            <a:r>
              <a:rPr lang="en-US" sz="2100" dirty="0">
                <a:solidFill>
                  <a:srgbClr val="FFC000"/>
                </a:solidFill>
                <a:effectLst>
                  <a:outerShdw blurRad="38100" dist="38100" dir="2700000" algn="tl">
                    <a:srgbClr val="000000">
                      <a:alpha val="43137"/>
                    </a:srgbClr>
                  </a:outerShdw>
                </a:effectLst>
              </a:rPr>
              <a:t>internal coordination </a:t>
            </a:r>
            <a:r>
              <a:rPr lang="en-US" sz="2100" dirty="0"/>
              <a:t>– </a:t>
            </a:r>
            <a:r>
              <a:rPr lang="en-US" sz="2100" dirty="0" smtClean="0">
                <a:solidFill>
                  <a:schemeClr val="bg1"/>
                </a:solidFill>
              </a:rPr>
              <a:t>Restriction</a:t>
            </a:r>
            <a:r>
              <a:rPr lang="en-US" sz="2100" dirty="0">
                <a:solidFill>
                  <a:schemeClr val="bg1"/>
                </a:solidFill>
              </a:rPr>
              <a:t> </a:t>
            </a:r>
            <a:r>
              <a:rPr lang="en-US" sz="2100" dirty="0" smtClean="0">
                <a:solidFill>
                  <a:schemeClr val="bg1"/>
                </a:solidFill>
              </a:rPr>
              <a:t>that requires some level of coordination at the university level prior to submission (e.g. ranking requirement, limit on number of time an applicant can submit)</a:t>
            </a:r>
          </a:p>
          <a:p>
            <a:r>
              <a:rPr lang="en-US" sz="2100" u="sng" dirty="0" smtClean="0">
                <a:solidFill>
                  <a:schemeClr val="accent1">
                    <a:lumMod val="60000"/>
                    <a:lumOff val="40000"/>
                  </a:schemeClr>
                </a:solidFill>
                <a:effectLst>
                  <a:outerShdw blurRad="38100" dist="38100" dir="2700000" algn="tl">
                    <a:srgbClr val="000000">
                      <a:alpha val="43137"/>
                    </a:srgbClr>
                  </a:outerShdw>
                </a:effectLst>
              </a:rPr>
              <a:t>Top funding types </a:t>
            </a:r>
            <a:r>
              <a:rPr lang="en-US" sz="2100" dirty="0" smtClean="0"/>
              <a:t>– </a:t>
            </a:r>
            <a:r>
              <a:rPr lang="en-US" sz="2100" dirty="0" smtClean="0">
                <a:solidFill>
                  <a:schemeClr val="bg1"/>
                </a:solidFill>
              </a:rPr>
              <a:t>Required use of funds</a:t>
            </a:r>
          </a:p>
          <a:p>
            <a:pPr marL="365760" lvl="1" indent="0">
              <a:buNone/>
            </a:pPr>
            <a:endParaRPr lang="en-US" sz="2100" dirty="0"/>
          </a:p>
          <a:p>
            <a:pPr marL="365760" lvl="1" indent="0">
              <a:buNone/>
            </a:pPr>
            <a:endParaRPr lang="en-US" dirty="0" smtClean="0"/>
          </a:p>
          <a:p>
            <a:pPr marL="365760" lvl="1" indent="0">
              <a:buNone/>
            </a:pPr>
            <a:endParaRPr lang="en-US" dirty="0" smtClean="0"/>
          </a:p>
        </p:txBody>
      </p:sp>
      <p:sp>
        <p:nvSpPr>
          <p:cNvPr id="2" name="TextBox 1"/>
          <p:cNvSpPr txBox="1"/>
          <p:nvPr/>
        </p:nvSpPr>
        <p:spPr>
          <a:xfrm>
            <a:off x="4800600" y="1065810"/>
            <a:ext cx="3619451" cy="707886"/>
          </a:xfrm>
          <a:prstGeom prst="rect">
            <a:avLst/>
          </a:prstGeom>
          <a:noFill/>
        </p:spPr>
        <p:txBody>
          <a:bodyPr wrap="square" rtlCol="0">
            <a:spAutoFit/>
          </a:bodyPr>
          <a:lstStyle/>
          <a:p>
            <a:pPr algn="r"/>
            <a:r>
              <a:rPr lang="en-US" sz="4000" b="1" dirty="0" smtClean="0">
                <a:solidFill>
                  <a:schemeClr val="accent1"/>
                </a:solidFill>
              </a:rPr>
              <a:t>Search Filters</a:t>
            </a:r>
            <a:endParaRPr lang="en-US" sz="4000" b="1" dirty="0">
              <a:solidFill>
                <a:schemeClr val="accent1"/>
              </a:solidFill>
            </a:endParaRPr>
          </a:p>
        </p:txBody>
      </p:sp>
      <p:pic>
        <p:nvPicPr>
          <p:cNvPr id="5" name="Content Placeholder 3"/>
          <p:cNvPicPr>
            <a:picLocks noChangeAspect="1"/>
          </p:cNvPicPr>
          <p:nvPr/>
        </p:nvPicPr>
        <p:blipFill rotWithShape="1">
          <a:blip r:embed="rId3"/>
          <a:srcRect l="12129" t="39397" r="70257" b="19799"/>
          <a:stretch/>
        </p:blipFill>
        <p:spPr>
          <a:xfrm>
            <a:off x="533400" y="1065810"/>
            <a:ext cx="3006499" cy="5354154"/>
          </a:xfrm>
          <a:prstGeom prst="rect">
            <a:avLst/>
          </a:prstGeom>
        </p:spPr>
      </p:pic>
    </p:spTree>
    <p:extLst>
      <p:ext uri="{BB962C8B-B14F-4D97-AF65-F5344CB8AC3E}">
        <p14:creationId xmlns:p14="http://schemas.microsoft.com/office/powerpoint/2010/main" val="88220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31621"/>
            <a:ext cx="5715000" cy="6476999"/>
          </a:xfrm>
          <a:solidFill>
            <a:schemeClr val="accent4">
              <a:lumMod val="75000"/>
            </a:schemeClr>
          </a:solidFill>
          <a:ln>
            <a:solidFill>
              <a:schemeClr val="bg2">
                <a:lumMod val="75000"/>
              </a:schemeClr>
            </a:solidFill>
          </a:ln>
        </p:spPr>
        <p:txBody>
          <a:bodyPr>
            <a:normAutofit fontScale="92500"/>
          </a:bodyPr>
          <a:lstStyle/>
          <a:p>
            <a:endParaRPr lang="en-US" dirty="0" smtClean="0">
              <a:solidFill>
                <a:schemeClr val="bg2">
                  <a:lumMod val="50000"/>
                  <a:lumOff val="50000"/>
                </a:schemeClr>
              </a:solidFill>
              <a:effectLst>
                <a:outerShdw blurRad="38100" dist="38100" dir="2700000" algn="tl">
                  <a:srgbClr val="000000">
                    <a:alpha val="43137"/>
                  </a:srgbClr>
                </a:outerShdw>
              </a:effectLst>
            </a:endParaRPr>
          </a:p>
          <a:p>
            <a:r>
              <a:rPr lang="en-US" dirty="0" smtClean="0">
                <a:solidFill>
                  <a:schemeClr val="accent1">
                    <a:lumMod val="60000"/>
                    <a:lumOff val="40000"/>
                  </a:schemeClr>
                </a:solidFill>
                <a:effectLst>
                  <a:outerShdw blurRad="38100" dist="38100" dir="2700000" algn="tl">
                    <a:srgbClr val="000000">
                      <a:alpha val="43137"/>
                    </a:srgbClr>
                  </a:outerShdw>
                </a:effectLst>
              </a:rPr>
              <a:t>Top sponsor types </a:t>
            </a:r>
            <a:r>
              <a:rPr lang="en-US" dirty="0" smtClean="0"/>
              <a:t>– </a:t>
            </a:r>
            <a:r>
              <a:rPr lang="en-US" dirty="0" smtClean="0">
                <a:solidFill>
                  <a:schemeClr val="bg1"/>
                </a:solidFill>
              </a:rPr>
              <a:t>Organization providing the funds</a:t>
            </a:r>
          </a:p>
          <a:p>
            <a:endParaRPr lang="en-US" dirty="0" smtClean="0">
              <a:solidFill>
                <a:schemeClr val="bg2">
                  <a:lumMod val="50000"/>
                  <a:lumOff val="50000"/>
                </a:schemeClr>
              </a:solidFill>
              <a:effectLst>
                <a:outerShdw blurRad="38100" dist="38100" dir="2700000" algn="tl">
                  <a:srgbClr val="000000">
                    <a:alpha val="43137"/>
                  </a:srgbClr>
                </a:outerShdw>
              </a:effectLst>
            </a:endParaRPr>
          </a:p>
          <a:p>
            <a:r>
              <a:rPr lang="en-US" dirty="0">
                <a:solidFill>
                  <a:schemeClr val="accent1">
                    <a:lumMod val="60000"/>
                    <a:lumOff val="40000"/>
                  </a:schemeClr>
                </a:solidFill>
                <a:effectLst>
                  <a:outerShdw blurRad="38100" dist="38100" dir="2700000" algn="tl">
                    <a:srgbClr val="000000">
                      <a:alpha val="43137"/>
                    </a:srgbClr>
                  </a:outerShdw>
                </a:effectLst>
              </a:rPr>
              <a:t>Top Requirements </a:t>
            </a:r>
            <a:r>
              <a:rPr lang="en-US" dirty="0"/>
              <a:t>–</a:t>
            </a:r>
            <a:r>
              <a:rPr lang="en-US" dirty="0">
                <a:solidFill>
                  <a:schemeClr val="bg1"/>
                </a:solidFill>
              </a:rPr>
              <a:t> </a:t>
            </a:r>
            <a:r>
              <a:rPr lang="en-US" dirty="0" smtClean="0">
                <a:solidFill>
                  <a:schemeClr val="bg1"/>
                </a:solidFill>
              </a:rPr>
              <a:t>Type of agency that may apply</a:t>
            </a:r>
            <a:endParaRPr lang="en-US" dirty="0">
              <a:solidFill>
                <a:schemeClr val="bg1"/>
              </a:solidFill>
            </a:endParaRPr>
          </a:p>
          <a:p>
            <a:pPr marL="0" indent="0">
              <a:buNone/>
            </a:pPr>
            <a:endParaRPr lang="en-US" dirty="0">
              <a:solidFill>
                <a:schemeClr val="bg2">
                  <a:lumMod val="50000"/>
                  <a:lumOff val="50000"/>
                </a:schemeClr>
              </a:solidFill>
              <a:effectLst>
                <a:outerShdw blurRad="38100" dist="38100" dir="2700000" algn="tl">
                  <a:srgbClr val="000000">
                    <a:alpha val="43137"/>
                  </a:srgbClr>
                </a:outerShdw>
              </a:effectLst>
            </a:endParaRPr>
          </a:p>
          <a:p>
            <a:r>
              <a:rPr lang="en-US" dirty="0" smtClean="0">
                <a:solidFill>
                  <a:schemeClr val="accent1">
                    <a:lumMod val="60000"/>
                    <a:lumOff val="40000"/>
                  </a:schemeClr>
                </a:solidFill>
                <a:effectLst>
                  <a:outerShdw blurRad="38100" dist="38100" dir="2700000" algn="tl">
                    <a:srgbClr val="000000">
                      <a:alpha val="43137"/>
                    </a:srgbClr>
                  </a:outerShdw>
                </a:effectLst>
              </a:rPr>
              <a:t>Top </a:t>
            </a:r>
            <a:r>
              <a:rPr lang="en-US" dirty="0">
                <a:solidFill>
                  <a:schemeClr val="accent1">
                    <a:lumMod val="60000"/>
                    <a:lumOff val="40000"/>
                  </a:schemeClr>
                </a:solidFill>
                <a:effectLst>
                  <a:outerShdw blurRad="38100" dist="38100" dir="2700000" algn="tl">
                    <a:srgbClr val="000000">
                      <a:alpha val="43137"/>
                    </a:srgbClr>
                  </a:outerShdw>
                </a:effectLst>
              </a:rPr>
              <a:t>Keywords </a:t>
            </a:r>
            <a:r>
              <a:rPr lang="en-US" dirty="0"/>
              <a:t>– </a:t>
            </a:r>
            <a:r>
              <a:rPr lang="en-US" dirty="0" smtClean="0">
                <a:solidFill>
                  <a:schemeClr val="bg1"/>
                </a:solidFill>
              </a:rPr>
              <a:t>Keywords that appear the most throughout all solicitations within the search results</a:t>
            </a:r>
          </a:p>
          <a:p>
            <a:endParaRPr lang="en-US" dirty="0"/>
          </a:p>
          <a:p>
            <a:pPr marL="0" indent="0">
              <a:buNone/>
            </a:pPr>
            <a:endParaRPr lang="en-US" dirty="0" smtClean="0"/>
          </a:p>
          <a:p>
            <a:pPr marL="0" indent="0" algn="ctr">
              <a:buNone/>
            </a:pPr>
            <a:r>
              <a:rPr lang="en-US" dirty="0" smtClean="0">
                <a:solidFill>
                  <a:srgbClr val="FFC000"/>
                </a:solidFill>
              </a:rPr>
              <a:t>The number to the right illustrates the number of solicitations that are relevant to these criteria or the number of times these descriptors appear within the solicitation.</a:t>
            </a:r>
            <a:endParaRPr lang="en-US" dirty="0">
              <a:solidFill>
                <a:srgbClr val="FFC000"/>
              </a:solidFill>
            </a:endParaRPr>
          </a:p>
        </p:txBody>
      </p:sp>
      <p:pic>
        <p:nvPicPr>
          <p:cNvPr id="4" name="Picture 3"/>
          <p:cNvPicPr>
            <a:picLocks noChangeAspect="1"/>
          </p:cNvPicPr>
          <p:nvPr/>
        </p:nvPicPr>
        <p:blipFill rotWithShape="1">
          <a:blip r:embed="rId2"/>
          <a:srcRect l="12746" t="30014" r="70003" b="21207"/>
          <a:stretch/>
        </p:blipFill>
        <p:spPr>
          <a:xfrm>
            <a:off x="228600" y="228601"/>
            <a:ext cx="2971800" cy="6400800"/>
          </a:xfrm>
          <a:prstGeom prst="rect">
            <a:avLst/>
          </a:prstGeom>
          <a:ln>
            <a:solidFill>
              <a:schemeClr val="bg2">
                <a:lumMod val="75000"/>
              </a:schemeClr>
            </a:solidFill>
          </a:ln>
        </p:spPr>
      </p:pic>
    </p:spTree>
    <p:extLst>
      <p:ext uri="{BB962C8B-B14F-4D97-AF65-F5344CB8AC3E}">
        <p14:creationId xmlns:p14="http://schemas.microsoft.com/office/powerpoint/2010/main" val="201523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4724400"/>
            <a:ext cx="7467600" cy="1524000"/>
          </a:xfrm>
        </p:spPr>
        <p:txBody>
          <a:bodyPr/>
          <a:lstStyle/>
          <a:p>
            <a:r>
              <a:rPr lang="en-US" dirty="0" smtClean="0"/>
              <a:t>You can </a:t>
            </a:r>
            <a:r>
              <a:rPr lang="en-US" b="1" dirty="0" smtClean="0">
                <a:solidFill>
                  <a:schemeClr val="accent1"/>
                </a:solidFill>
              </a:rPr>
              <a:t>Sort </a:t>
            </a:r>
            <a:r>
              <a:rPr lang="en-US" dirty="0" smtClean="0"/>
              <a:t>your results by Relevance, Title, Sponsor Name, Deadline, or Amount.  The system automatically defaults to Relevance.</a:t>
            </a:r>
          </a:p>
          <a:p>
            <a:pPr marL="0" indent="0">
              <a:buNone/>
            </a:pPr>
            <a:endParaRPr lang="en-US" dirty="0"/>
          </a:p>
        </p:txBody>
      </p:sp>
      <p:pic>
        <p:nvPicPr>
          <p:cNvPr id="7" name="Picture 6"/>
          <p:cNvPicPr>
            <a:picLocks noChangeAspect="1"/>
          </p:cNvPicPr>
          <p:nvPr/>
        </p:nvPicPr>
        <p:blipFill rotWithShape="1">
          <a:blip r:embed="rId2"/>
          <a:srcRect l="28998" t="27077" r="12502" b="41702"/>
          <a:stretch/>
        </p:blipFill>
        <p:spPr>
          <a:xfrm>
            <a:off x="228600" y="762000"/>
            <a:ext cx="8686800" cy="3566160"/>
          </a:xfrm>
          <a:prstGeom prst="rect">
            <a:avLst/>
          </a:prstGeom>
          <a:ln>
            <a:solidFill>
              <a:schemeClr val="bg2">
                <a:lumMod val="75000"/>
              </a:schemeClr>
            </a:solidFill>
          </a:ln>
        </p:spPr>
      </p:pic>
      <p:sp>
        <p:nvSpPr>
          <p:cNvPr id="8" name="Curved Down Arrow 7"/>
          <p:cNvSpPr/>
          <p:nvPr/>
        </p:nvSpPr>
        <p:spPr>
          <a:xfrm>
            <a:off x="2209800" y="205740"/>
            <a:ext cx="990600" cy="762000"/>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3822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051804" cy="914400"/>
          </a:xfrm>
          <a:solidFill>
            <a:schemeClr val="accent4">
              <a:lumMod val="75000"/>
            </a:schemeClr>
          </a:solidFill>
          <a:ln>
            <a:solidFill>
              <a:schemeClr val="bg2">
                <a:lumMod val="75000"/>
              </a:schemeClr>
            </a:solidFill>
          </a:ln>
        </p:spPr>
        <p:txBody>
          <a:bodyPr>
            <a:normAutofit/>
          </a:bodyPr>
          <a:lstStyle/>
          <a:p>
            <a:r>
              <a:rPr lang="en-US" b="1" dirty="0" smtClean="0"/>
              <a:t>Narrowing Your Results </a:t>
            </a:r>
            <a:endParaRPr lang="en-US" b="1" dirty="0"/>
          </a:p>
        </p:txBody>
      </p:sp>
      <p:pic>
        <p:nvPicPr>
          <p:cNvPr id="9" name="Content Placeholder 8"/>
          <p:cNvPicPr>
            <a:picLocks noGrp="1" noChangeAspect="1"/>
          </p:cNvPicPr>
          <p:nvPr>
            <p:ph idx="1"/>
          </p:nvPr>
        </p:nvPicPr>
        <p:blipFill rotWithShape="1">
          <a:blip r:embed="rId2"/>
          <a:srcRect l="1" t="9088" r="2152" b="-5"/>
          <a:stretch/>
        </p:blipFill>
        <p:spPr>
          <a:xfrm>
            <a:off x="533401" y="1120163"/>
            <a:ext cx="7455408" cy="5325423"/>
          </a:xfrm>
          <a:prstGeom prst="rect">
            <a:avLst/>
          </a:prstGeom>
        </p:spPr>
      </p:pic>
      <p:sp>
        <p:nvSpPr>
          <p:cNvPr id="11" name="Left Arrow 10"/>
          <p:cNvSpPr/>
          <p:nvPr/>
        </p:nvSpPr>
        <p:spPr>
          <a:xfrm>
            <a:off x="6477000" y="2057400"/>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98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791200"/>
            <a:ext cx="6845808" cy="914400"/>
          </a:xfrm>
          <a:solidFill>
            <a:schemeClr val="accent4">
              <a:lumMod val="75000"/>
            </a:schemeClr>
          </a:solidFill>
          <a:ln>
            <a:solidFill>
              <a:schemeClr val="bg2">
                <a:lumMod val="75000"/>
              </a:schemeClr>
            </a:solidFill>
          </a:ln>
        </p:spPr>
        <p:txBody>
          <a:bodyPr>
            <a:noAutofit/>
          </a:bodyPr>
          <a:lstStyle/>
          <a:p>
            <a:pPr algn="ctr"/>
            <a:r>
              <a:rPr lang="en-US" sz="3800" dirty="0" smtClean="0"/>
              <a:t>Limit to Research Funding </a:t>
            </a:r>
            <a:endParaRPr lang="en-US" sz="3800" dirty="0"/>
          </a:p>
        </p:txBody>
      </p:sp>
      <p:pic>
        <p:nvPicPr>
          <p:cNvPr id="4" name="Content Placeholder 3"/>
          <p:cNvPicPr>
            <a:picLocks noGrp="1" noChangeAspect="1"/>
          </p:cNvPicPr>
          <p:nvPr>
            <p:ph idx="1"/>
          </p:nvPr>
        </p:nvPicPr>
        <p:blipFill rotWithShape="1">
          <a:blip r:embed="rId2"/>
          <a:srcRect l="1295" t="13129" r="857" b="-3"/>
          <a:stretch/>
        </p:blipFill>
        <p:spPr>
          <a:xfrm>
            <a:off x="381000" y="838200"/>
            <a:ext cx="8382000" cy="5721048"/>
          </a:xfrm>
          <a:prstGeom prst="rect">
            <a:avLst/>
          </a:prstGeom>
          <a:ln>
            <a:solidFill>
              <a:schemeClr val="bg2">
                <a:lumMod val="75000"/>
              </a:schemeClr>
            </a:solidFill>
          </a:ln>
        </p:spPr>
      </p:pic>
      <p:sp>
        <p:nvSpPr>
          <p:cNvPr id="5" name="Left Arrow 4"/>
          <p:cNvSpPr/>
          <p:nvPr/>
        </p:nvSpPr>
        <p:spPr>
          <a:xfrm>
            <a:off x="3822192" y="1676400"/>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7010400" y="914400"/>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69392" y="3630168"/>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37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1852" t="13129" r="1852" b="2019"/>
          <a:stretch/>
        </p:blipFill>
        <p:spPr>
          <a:xfrm>
            <a:off x="304800" y="720090"/>
            <a:ext cx="8686800" cy="5884606"/>
          </a:xfrm>
          <a:prstGeom prst="rect">
            <a:avLst/>
          </a:prstGeom>
        </p:spPr>
      </p:pic>
      <p:sp>
        <p:nvSpPr>
          <p:cNvPr id="7" name="Left Arrow 6"/>
          <p:cNvSpPr/>
          <p:nvPr/>
        </p:nvSpPr>
        <p:spPr>
          <a:xfrm>
            <a:off x="7391400" y="838200"/>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3822192" y="1600200"/>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04800" y="3662393"/>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04800" y="5943600"/>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4800600" y="3232626"/>
            <a:ext cx="4038600" cy="3195606"/>
          </a:xfrm>
          <a:prstGeom prst="rect">
            <a:avLst/>
          </a:prstGeom>
          <a:solidFill>
            <a:schemeClr val="accent4">
              <a:lumMod val="75000"/>
            </a:schemeClr>
          </a:solidFill>
          <a:ln>
            <a:solidFill>
              <a:schemeClr val="bg2">
                <a:lumMod val="75000"/>
              </a:schemeClr>
            </a:solidFill>
          </a:ln>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800" dirty="0" smtClean="0">
                <a:solidFill>
                  <a:schemeClr val="accent1">
                    <a:lumMod val="60000"/>
                    <a:lumOff val="40000"/>
                  </a:schemeClr>
                </a:solidFill>
              </a:rPr>
              <a:t>Limit </a:t>
            </a:r>
            <a:r>
              <a:rPr lang="en-US" sz="3800" dirty="0">
                <a:solidFill>
                  <a:schemeClr val="accent1">
                    <a:lumMod val="60000"/>
                    <a:lumOff val="40000"/>
                  </a:schemeClr>
                </a:solidFill>
              </a:rPr>
              <a:t>to Research Funding &amp; Academic Institutions </a:t>
            </a:r>
          </a:p>
        </p:txBody>
      </p:sp>
    </p:spTree>
    <p:extLst>
      <p:ext uri="{BB962C8B-B14F-4D97-AF65-F5344CB8AC3E}">
        <p14:creationId xmlns:p14="http://schemas.microsoft.com/office/powerpoint/2010/main" val="282692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762000" y="772772"/>
            <a:ext cx="6781800" cy="639762"/>
          </a:xfrm>
        </p:spPr>
        <p:txBody>
          <a:bodyPr>
            <a:normAutofit fontScale="90000"/>
          </a:bodyPr>
          <a:lstStyle/>
          <a:p>
            <a:r>
              <a:rPr lang="en-US" sz="4400" b="1" dirty="0" smtClean="0"/>
              <a:t>Advanced Search Options</a:t>
            </a:r>
            <a:endParaRPr lang="en-US" b="1" dirty="0"/>
          </a:p>
        </p:txBody>
      </p:sp>
      <p:pic>
        <p:nvPicPr>
          <p:cNvPr id="8" name="Content Placeholder 7"/>
          <p:cNvPicPr>
            <a:picLocks noGrp="1" noChangeAspect="1"/>
          </p:cNvPicPr>
          <p:nvPr>
            <p:ph idx="1"/>
          </p:nvPr>
        </p:nvPicPr>
        <p:blipFill rotWithShape="1">
          <a:blip r:embed="rId2"/>
          <a:stretch/>
        </p:blipFill>
        <p:spPr>
          <a:xfrm>
            <a:off x="2320610" y="2356620"/>
            <a:ext cx="5375590" cy="4132486"/>
          </a:xfrm>
          <a:prstGeom prst="rect">
            <a:avLst/>
          </a:prstGeom>
          <a:ln>
            <a:noFill/>
          </a:ln>
        </p:spPr>
      </p:pic>
      <p:sp>
        <p:nvSpPr>
          <p:cNvPr id="7" name="TextBox 6"/>
          <p:cNvSpPr txBox="1"/>
          <p:nvPr/>
        </p:nvSpPr>
        <p:spPr>
          <a:xfrm>
            <a:off x="533399" y="1412534"/>
            <a:ext cx="8138160" cy="923330"/>
          </a:xfrm>
          <a:prstGeom prst="rect">
            <a:avLst/>
          </a:prstGeom>
          <a:noFill/>
        </p:spPr>
        <p:txBody>
          <a:bodyPr wrap="square" rtlCol="0">
            <a:spAutoFit/>
          </a:bodyPr>
          <a:lstStyle/>
          <a:p>
            <a:r>
              <a:rPr lang="en-US" dirty="0" smtClean="0"/>
              <a:t>Advanced search options exist for both funding and profile searches.  To conduct an advanced search, select either the </a:t>
            </a:r>
            <a:r>
              <a:rPr lang="en-US" b="1" dirty="0" smtClean="0">
                <a:solidFill>
                  <a:schemeClr val="accent1"/>
                </a:solidFill>
              </a:rPr>
              <a:t>Funding</a:t>
            </a:r>
            <a:r>
              <a:rPr lang="en-US" dirty="0" smtClean="0">
                <a:solidFill>
                  <a:schemeClr val="accent1"/>
                </a:solidFill>
              </a:rPr>
              <a:t> </a:t>
            </a:r>
            <a:r>
              <a:rPr lang="en-US" dirty="0" smtClean="0"/>
              <a:t>or</a:t>
            </a:r>
            <a:r>
              <a:rPr lang="en-US" b="1" dirty="0" smtClean="0">
                <a:solidFill>
                  <a:schemeClr val="accent1"/>
                </a:solidFill>
              </a:rPr>
              <a:t> Profiles </a:t>
            </a:r>
            <a:r>
              <a:rPr lang="en-US" dirty="0" smtClean="0"/>
              <a:t>tab and click on Advanced Search.</a:t>
            </a:r>
            <a:endParaRPr lang="en-US" dirty="0"/>
          </a:p>
        </p:txBody>
      </p:sp>
      <p:sp>
        <p:nvSpPr>
          <p:cNvPr id="9" name="Down Arrow 8"/>
          <p:cNvSpPr/>
          <p:nvPr/>
        </p:nvSpPr>
        <p:spPr>
          <a:xfrm>
            <a:off x="2926387" y="3052762"/>
            <a:ext cx="408432" cy="4130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429000" y="3048000"/>
            <a:ext cx="408432" cy="4130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3899344" y="3810000"/>
            <a:ext cx="762000" cy="37467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21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1" t="8902" r="952"/>
          <a:stretch/>
        </p:blipFill>
        <p:spPr>
          <a:xfrm>
            <a:off x="565068" y="838200"/>
            <a:ext cx="7924800" cy="5603172"/>
          </a:xfrm>
          <a:prstGeom prst="rect">
            <a:avLst/>
          </a:prstGeom>
        </p:spPr>
      </p:pic>
      <p:sp>
        <p:nvSpPr>
          <p:cNvPr id="4" name="Title 1"/>
          <p:cNvSpPr txBox="1">
            <a:spLocks/>
          </p:cNvSpPr>
          <p:nvPr/>
        </p:nvSpPr>
        <p:spPr>
          <a:xfrm>
            <a:off x="565068" y="353054"/>
            <a:ext cx="3473532" cy="639762"/>
          </a:xfrm>
          <a:prstGeom prst="rect">
            <a:avLst/>
          </a:prstGeom>
        </p:spPr>
        <p:txBody>
          <a:bodyPr vert="horz" lIns="91440" tIns="45720" rIns="91440" bIns="45720" rtlCol="0" anchor="b">
            <a:normAutofit fontScale="9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t>Advanced…</a:t>
            </a:r>
            <a:endParaRPr lang="en-US" b="1" dirty="0"/>
          </a:p>
        </p:txBody>
      </p:sp>
    </p:spTree>
    <p:extLst>
      <p:ext uri="{BB962C8B-B14F-4D97-AF65-F5344CB8AC3E}">
        <p14:creationId xmlns:p14="http://schemas.microsoft.com/office/powerpoint/2010/main" val="21856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3031" t="38640" r="56844" b="40174"/>
          <a:stretch/>
        </p:blipFill>
        <p:spPr bwMode="auto">
          <a:xfrm>
            <a:off x="505691" y="1052080"/>
            <a:ext cx="8014539" cy="2058326"/>
          </a:xfrm>
          <a:prstGeom prst="rect">
            <a:avLst/>
          </a:prstGeom>
          <a:ln w="38100">
            <a:solidFill>
              <a:schemeClr val="bg1"/>
            </a:solidFill>
          </a:ln>
          <a:extLst>
            <a:ext uri="{53640926-AAD7-44D8-BBD7-CCE9431645EC}">
              <a14:shadowObscured xmlns:a14="http://schemas.microsoft.com/office/drawing/2010/main"/>
            </a:ext>
          </a:extLst>
        </p:spPr>
      </p:pic>
      <p:sp>
        <p:nvSpPr>
          <p:cNvPr id="6" name="TextBox 5"/>
          <p:cNvSpPr txBox="1"/>
          <p:nvPr/>
        </p:nvSpPr>
        <p:spPr>
          <a:xfrm>
            <a:off x="609600" y="3136880"/>
            <a:ext cx="8077200"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chemeClr val="tx2"/>
                </a:solidFill>
              </a:rPr>
              <a:t>Match </a:t>
            </a:r>
            <a:r>
              <a:rPr lang="en-US" sz="1600" i="1" dirty="0" smtClean="0">
                <a:solidFill>
                  <a:schemeClr val="tx2"/>
                </a:solidFill>
              </a:rPr>
              <a:t>all</a:t>
            </a:r>
            <a:r>
              <a:rPr lang="en-US" sz="1600" dirty="0" smtClean="0">
                <a:solidFill>
                  <a:schemeClr val="tx2"/>
                </a:solidFill>
              </a:rPr>
              <a:t> fields (default) – Retrieves all funding opportunities that match ALL of your selected search criteria, e.g. sustainability + NSF will only retrieve results that reference BOTH</a:t>
            </a:r>
          </a:p>
          <a:p>
            <a:pPr marL="285750" indent="-285750">
              <a:buFont typeface="Arial" panose="020B0604020202020204" pitchFamily="34" charset="0"/>
              <a:buChar char="•"/>
            </a:pPr>
            <a:endParaRPr lang="en-US" sz="1600" dirty="0" smtClean="0">
              <a:solidFill>
                <a:schemeClr val="tx2"/>
              </a:solidFill>
            </a:endParaRPr>
          </a:p>
          <a:p>
            <a:pPr marL="285750" indent="-285750">
              <a:buFont typeface="Arial" panose="020B0604020202020204" pitchFamily="34" charset="0"/>
              <a:buChar char="•"/>
            </a:pPr>
            <a:r>
              <a:rPr lang="en-US" sz="1600" dirty="0" smtClean="0">
                <a:solidFill>
                  <a:schemeClr val="tx2"/>
                </a:solidFill>
              </a:rPr>
              <a:t>Match </a:t>
            </a:r>
            <a:r>
              <a:rPr lang="en-US" sz="1600" i="1" dirty="0" smtClean="0">
                <a:solidFill>
                  <a:schemeClr val="tx2"/>
                </a:solidFill>
              </a:rPr>
              <a:t>any</a:t>
            </a:r>
            <a:r>
              <a:rPr lang="en-US" sz="1600" dirty="0" smtClean="0">
                <a:solidFill>
                  <a:schemeClr val="tx2"/>
                </a:solidFill>
              </a:rPr>
              <a:t> fields – Retrieves funding opportunities that match ANY of your selected criteria, e.g. sustainability + NSF will retrieve any results that reference EITHER</a:t>
            </a:r>
          </a:p>
          <a:p>
            <a:pPr marL="285750" indent="-285750">
              <a:buFont typeface="Arial" panose="020B0604020202020204" pitchFamily="34" charset="0"/>
              <a:buChar char="•"/>
            </a:pPr>
            <a:endParaRPr lang="en-US" sz="1600" dirty="0" smtClean="0">
              <a:solidFill>
                <a:schemeClr val="tx2"/>
              </a:solidFill>
            </a:endParaRPr>
          </a:p>
          <a:p>
            <a:pPr marL="285750" indent="-285750">
              <a:buFont typeface="Arial" panose="020B0604020202020204" pitchFamily="34" charset="0"/>
              <a:buChar char="•"/>
            </a:pPr>
            <a:r>
              <a:rPr lang="en-US" sz="1600" dirty="0" smtClean="0">
                <a:solidFill>
                  <a:schemeClr val="tx2"/>
                </a:solidFill>
              </a:rPr>
              <a:t>Use “OR” – Retrieves all records containing either key words </a:t>
            </a:r>
          </a:p>
          <a:p>
            <a:pPr marL="285750" indent="-285750">
              <a:buFont typeface="Arial" panose="020B0604020202020204" pitchFamily="34" charset="0"/>
              <a:buChar char="•"/>
            </a:pPr>
            <a:endParaRPr lang="en-US" sz="1600" dirty="0" smtClean="0">
              <a:solidFill>
                <a:schemeClr val="tx2"/>
              </a:solidFill>
            </a:endParaRPr>
          </a:p>
          <a:p>
            <a:pPr marL="285750" indent="-285750">
              <a:buFont typeface="Arial" panose="020B0604020202020204" pitchFamily="34" charset="0"/>
              <a:buChar char="•"/>
            </a:pPr>
            <a:r>
              <a:rPr lang="en-US" sz="1600" dirty="0" smtClean="0">
                <a:solidFill>
                  <a:schemeClr val="tx2"/>
                </a:solidFill>
              </a:rPr>
              <a:t>Use “AND” </a:t>
            </a:r>
            <a:r>
              <a:rPr lang="en-US" sz="1600" dirty="0" smtClean="0"/>
              <a:t>– Retrieves all records containing both keywords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Search by All Fields (default), Abstract, Title, Sponsor, or Sponsor ID</a:t>
            </a:r>
          </a:p>
        </p:txBody>
      </p:sp>
      <p:sp>
        <p:nvSpPr>
          <p:cNvPr id="7" name="Title 1"/>
          <p:cNvSpPr txBox="1">
            <a:spLocks/>
          </p:cNvSpPr>
          <p:nvPr/>
        </p:nvSpPr>
        <p:spPr>
          <a:xfrm>
            <a:off x="533400" y="457200"/>
            <a:ext cx="6781800" cy="639762"/>
          </a:xfrm>
          <a:prstGeom prst="rect">
            <a:avLst/>
          </a:prstGeom>
        </p:spPr>
        <p:txBody>
          <a:bodyPr vert="horz" lIns="91440" tIns="45720" rIns="91440" bIns="45720" rtlCol="0" anchor="b">
            <a:normAutofit fontScale="9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t>Advanced…</a:t>
            </a:r>
            <a:endParaRPr lang="en-US" b="1" dirty="0"/>
          </a:p>
        </p:txBody>
      </p:sp>
    </p:spTree>
    <p:extLst>
      <p:ext uri="{BB962C8B-B14F-4D97-AF65-F5344CB8AC3E}">
        <p14:creationId xmlns:p14="http://schemas.microsoft.com/office/powerpoint/2010/main" val="352602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002" t="10492" r="36824" b="3655"/>
          <a:stretch/>
        </p:blipFill>
        <p:spPr>
          <a:xfrm>
            <a:off x="228600" y="228600"/>
            <a:ext cx="4865812" cy="6400800"/>
          </a:xfrm>
          <a:prstGeom prst="rect">
            <a:avLst/>
          </a:prstGeom>
          <a:ln>
            <a:solidFill>
              <a:schemeClr val="accent1"/>
            </a:solidFill>
          </a:ln>
        </p:spPr>
      </p:pic>
      <p:sp>
        <p:nvSpPr>
          <p:cNvPr id="3" name="TextBox 2"/>
          <p:cNvSpPr txBox="1"/>
          <p:nvPr/>
        </p:nvSpPr>
        <p:spPr>
          <a:xfrm>
            <a:off x="5276603" y="2240095"/>
            <a:ext cx="3200400" cy="3139321"/>
          </a:xfrm>
          <a:prstGeom prst="rect">
            <a:avLst/>
          </a:prstGeom>
          <a:noFill/>
        </p:spPr>
        <p:txBody>
          <a:bodyPr wrap="square" rtlCol="0">
            <a:spAutoFit/>
          </a:bodyPr>
          <a:lstStyle/>
          <a:p>
            <a:r>
              <a:rPr lang="en-US" dirty="0" smtClean="0"/>
              <a:t>The same filter criteria that are available after a search is conducted are available for input to limit an advanced search.  Limit your search immediately by using these criteria, or wait until your search has been initiated to filter your results.</a:t>
            </a:r>
            <a:endParaRPr lang="en-US" dirty="0"/>
          </a:p>
        </p:txBody>
      </p:sp>
      <p:sp>
        <p:nvSpPr>
          <p:cNvPr id="4" name="Left Arrow 3"/>
          <p:cNvSpPr/>
          <p:nvPr/>
        </p:nvSpPr>
        <p:spPr>
          <a:xfrm>
            <a:off x="5276603" y="5638800"/>
            <a:ext cx="2133600" cy="57911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05400" y="914400"/>
            <a:ext cx="3505200" cy="1323439"/>
          </a:xfrm>
          <a:prstGeom prst="rect">
            <a:avLst/>
          </a:prstGeom>
          <a:noFill/>
        </p:spPr>
        <p:txBody>
          <a:bodyPr wrap="square" rtlCol="0">
            <a:spAutoFit/>
          </a:bodyPr>
          <a:lstStyle/>
          <a:p>
            <a:pPr algn="r"/>
            <a:r>
              <a:rPr lang="en-US" sz="4000" b="1" dirty="0" smtClean="0">
                <a:solidFill>
                  <a:schemeClr val="accent1"/>
                </a:solidFill>
                <a:effectLst>
                  <a:outerShdw blurRad="38100" dist="38100" dir="2700000" algn="tl">
                    <a:srgbClr val="000000">
                      <a:alpha val="43137"/>
                    </a:srgbClr>
                  </a:outerShdw>
                </a:effectLst>
              </a:rPr>
              <a:t>Additional Search Limits</a:t>
            </a:r>
            <a:endParaRPr lang="en-US" sz="40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511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66" y="1600200"/>
            <a:ext cx="8229600" cy="8382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sz="4400" b="1" dirty="0" smtClean="0"/>
              <a:t>What can PIVOT do for me?</a:t>
            </a:r>
            <a:endParaRPr lang="en-US" sz="4400" b="1" dirty="0"/>
          </a:p>
        </p:txBody>
      </p:sp>
      <p:sp>
        <p:nvSpPr>
          <p:cNvPr id="3" name="Content Placeholder 2"/>
          <p:cNvSpPr>
            <a:spLocks noGrp="1"/>
          </p:cNvSpPr>
          <p:nvPr>
            <p:ph idx="1"/>
          </p:nvPr>
        </p:nvSpPr>
        <p:spPr>
          <a:xfrm>
            <a:off x="457940" y="2667000"/>
            <a:ext cx="8228860" cy="3962400"/>
          </a:xfrm>
        </p:spPr>
        <p:txBody>
          <a:bodyPr>
            <a:normAutofit fontScale="92500" lnSpcReduction="20000"/>
          </a:bodyPr>
          <a:lstStyle/>
          <a:p>
            <a:r>
              <a:rPr lang="en-US" dirty="0" smtClean="0"/>
              <a:t>Find funding opportunities worldwide</a:t>
            </a:r>
          </a:p>
          <a:p>
            <a:endParaRPr lang="en-US" dirty="0" smtClean="0"/>
          </a:p>
          <a:p>
            <a:r>
              <a:rPr lang="en-US" dirty="0" smtClean="0"/>
              <a:t>Monitor, track, and share funding opportunities</a:t>
            </a:r>
          </a:p>
          <a:p>
            <a:endParaRPr lang="en-US" dirty="0" smtClean="0"/>
          </a:p>
          <a:p>
            <a:r>
              <a:rPr lang="en-US" dirty="0"/>
              <a:t>S</a:t>
            </a:r>
            <a:r>
              <a:rPr lang="en-US" dirty="0" smtClean="0"/>
              <a:t>earch for collaborators within or outside your organization</a:t>
            </a:r>
          </a:p>
          <a:p>
            <a:pPr marL="0" indent="0">
              <a:buNone/>
            </a:pPr>
            <a:endParaRPr lang="en-US" dirty="0" smtClean="0"/>
          </a:p>
          <a:p>
            <a:r>
              <a:rPr lang="en-US" dirty="0" smtClean="0"/>
              <a:t>Share your information so others can identify you as a potential collaborator</a:t>
            </a:r>
          </a:p>
          <a:p>
            <a:pPr marL="0" indent="0">
              <a:buNone/>
            </a:pPr>
            <a:endParaRPr lang="en-US" dirty="0" smtClean="0"/>
          </a:p>
          <a:p>
            <a:r>
              <a:rPr lang="en-US" dirty="0"/>
              <a:t>U</a:t>
            </a:r>
            <a:r>
              <a:rPr lang="en-US" dirty="0" smtClean="0"/>
              <a:t>pdate pertinent profile information on your own, e.g. expertise, keywords, associations, and honors</a:t>
            </a:r>
          </a:p>
          <a:p>
            <a:pPr marL="0" indent="0">
              <a:buNone/>
            </a:pPr>
            <a:endParaRPr lang="en-US" dirty="0" smtClean="0"/>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9263"/>
            <a:ext cx="4711507" cy="1616075"/>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42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2501" t="16738" r="13250" b="12063"/>
          <a:stretch/>
        </p:blipFill>
        <p:spPr>
          <a:xfrm>
            <a:off x="596265" y="762000"/>
            <a:ext cx="7938135" cy="5852160"/>
          </a:xfrm>
          <a:prstGeom prst="rect">
            <a:avLst/>
          </a:prstGeom>
        </p:spPr>
      </p:pic>
      <p:sp>
        <p:nvSpPr>
          <p:cNvPr id="6" name="Left Arrow 5"/>
          <p:cNvSpPr/>
          <p:nvPr/>
        </p:nvSpPr>
        <p:spPr>
          <a:xfrm>
            <a:off x="4724400" y="1283208"/>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2667000" y="2362200"/>
            <a:ext cx="484632"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3497294" y="2362200"/>
            <a:ext cx="484632"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4323016" y="2362200"/>
            <a:ext cx="484632"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9269" y="3810000"/>
            <a:ext cx="2590800" cy="2362200"/>
          </a:xfrm>
          <a:solidFill>
            <a:schemeClr val="accent4">
              <a:lumMod val="75000"/>
            </a:schemeClr>
          </a:solidFill>
          <a:ln>
            <a:solidFill>
              <a:schemeClr val="accent1"/>
            </a:solidFill>
          </a:ln>
        </p:spPr>
        <p:txBody>
          <a:bodyPr>
            <a:normAutofit fontScale="90000"/>
          </a:bodyPr>
          <a:lstStyle/>
          <a:p>
            <a:pPr algn="ctr"/>
            <a:r>
              <a:rPr lang="en-US" b="1" dirty="0" smtClean="0"/>
              <a:t>Search by Sponsor  </a:t>
            </a:r>
            <a:r>
              <a:rPr lang="en-US" dirty="0" smtClean="0"/>
              <a:t/>
            </a:r>
            <a:br>
              <a:rPr lang="en-US" dirty="0" smtClean="0"/>
            </a:br>
            <a:endParaRPr lang="en-US" dirty="0"/>
          </a:p>
        </p:txBody>
      </p:sp>
    </p:spTree>
    <p:extLst>
      <p:ext uri="{BB962C8B-B14F-4D97-AF65-F5344CB8AC3E}">
        <p14:creationId xmlns:p14="http://schemas.microsoft.com/office/powerpoint/2010/main" val="8806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tretch/>
        </p:blipFill>
        <p:spPr>
          <a:xfrm>
            <a:off x="2149637" y="2324100"/>
            <a:ext cx="4563739" cy="3508375"/>
          </a:xfrm>
          <a:prstGeom prst="rect">
            <a:avLst/>
          </a:prstGeom>
        </p:spPr>
      </p:pic>
      <p:sp>
        <p:nvSpPr>
          <p:cNvPr id="8" name="TextBox 7"/>
          <p:cNvSpPr txBox="1"/>
          <p:nvPr/>
        </p:nvSpPr>
        <p:spPr>
          <a:xfrm>
            <a:off x="685800" y="857071"/>
            <a:ext cx="78486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S</a:t>
            </a:r>
            <a:r>
              <a:rPr lang="en-US" dirty="0" smtClean="0"/>
              <a:t>earch for sponsors directly by entering the sponsor name in the search box.</a:t>
            </a:r>
          </a:p>
          <a:p>
            <a:pPr marL="285750" indent="-285750">
              <a:buFont typeface="Arial" panose="020B0604020202020204" pitchFamily="34" charset="0"/>
              <a:buChar char="•"/>
            </a:pPr>
            <a:r>
              <a:rPr lang="en-US" dirty="0" smtClean="0"/>
              <a:t>OR browse through all sponsors by sponsor type or alphabetically by name.</a:t>
            </a:r>
          </a:p>
          <a:p>
            <a:pPr marL="285750" indent="-285750">
              <a:buFont typeface="Arial" panose="020B0604020202020204" pitchFamily="34" charset="0"/>
              <a:buChar char="•"/>
            </a:pPr>
            <a:endParaRPr lang="en-US" dirty="0"/>
          </a:p>
        </p:txBody>
      </p:sp>
      <p:sp>
        <p:nvSpPr>
          <p:cNvPr id="9" name="Right Arrow 8"/>
          <p:cNvSpPr/>
          <p:nvPr/>
        </p:nvSpPr>
        <p:spPr>
          <a:xfrm>
            <a:off x="381000" y="3429000"/>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81000" y="4495800"/>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7174992" y="2590800"/>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248391" y="76200"/>
            <a:ext cx="5105401" cy="838200"/>
          </a:xfrm>
          <a:prstGeom prst="rect">
            <a:avLst/>
          </a:prstGeom>
          <a:solidFill>
            <a:schemeClr val="accent4">
              <a:lumMod val="75000"/>
            </a:schemeClr>
          </a:solidFill>
          <a:ln>
            <a:solidFill>
              <a:schemeClr val="accent1"/>
            </a:solidFill>
          </a:ln>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Search All Sponsors  </a:t>
            </a:r>
            <a:endParaRPr lang="en-US" b="1" dirty="0"/>
          </a:p>
        </p:txBody>
      </p:sp>
    </p:spTree>
    <p:extLst>
      <p:ext uri="{BB962C8B-B14F-4D97-AF65-F5344CB8AC3E}">
        <p14:creationId xmlns:p14="http://schemas.microsoft.com/office/powerpoint/2010/main" val="199204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4694" t="8910" r="56309" b="32954"/>
          <a:stretch/>
        </p:blipFill>
        <p:spPr bwMode="auto">
          <a:xfrm>
            <a:off x="228600" y="1143000"/>
            <a:ext cx="8686800" cy="5410200"/>
          </a:xfrm>
          <a:prstGeom prst="rect">
            <a:avLst/>
          </a:prstGeom>
          <a:ln>
            <a:solidFill>
              <a:schemeClr val="accent1"/>
            </a:solidFill>
          </a:ln>
          <a:extLst>
            <a:ext uri="{53640926-AAD7-44D8-BBD7-CCE9431645EC}">
              <a14:shadowObscured xmlns:a14="http://schemas.microsoft.com/office/drawing/2010/main"/>
            </a:ext>
          </a:extLst>
        </p:spPr>
      </p:pic>
      <p:sp>
        <p:nvSpPr>
          <p:cNvPr id="5" name="Right Arrow 4"/>
          <p:cNvSpPr/>
          <p:nvPr/>
        </p:nvSpPr>
        <p:spPr>
          <a:xfrm>
            <a:off x="228600" y="3429000"/>
            <a:ext cx="2286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28600" y="4648200"/>
            <a:ext cx="2286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48391" y="76200"/>
            <a:ext cx="7905009" cy="838200"/>
          </a:xfrm>
          <a:prstGeom prst="rect">
            <a:avLst/>
          </a:prstGeom>
          <a:solidFill>
            <a:schemeClr val="accent4">
              <a:lumMod val="75000"/>
            </a:schemeClr>
          </a:solidFill>
          <a:ln>
            <a:solidFill>
              <a:schemeClr val="accent1"/>
            </a:solidFill>
          </a:ln>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Search U.S. Federal Sponsors</a:t>
            </a:r>
            <a:endParaRPr lang="en-US" b="1" dirty="0"/>
          </a:p>
        </p:txBody>
      </p:sp>
    </p:spTree>
    <p:extLst>
      <p:ext uri="{BB962C8B-B14F-4D97-AF65-F5344CB8AC3E}">
        <p14:creationId xmlns:p14="http://schemas.microsoft.com/office/powerpoint/2010/main" val="262587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3136" t="8445" r="54975" b="8058"/>
          <a:stretch/>
        </p:blipFill>
        <p:spPr bwMode="auto">
          <a:xfrm>
            <a:off x="548640" y="838200"/>
            <a:ext cx="7955280" cy="5791200"/>
          </a:xfrm>
          <a:prstGeom prst="rect">
            <a:avLst/>
          </a:prstGeom>
          <a:ln>
            <a:solidFill>
              <a:schemeClr val="accent1"/>
            </a:solidFill>
          </a:ln>
          <a:extLst>
            <a:ext uri="{53640926-AAD7-44D8-BBD7-CCE9431645EC}">
              <a14:shadowObscured xmlns:a14="http://schemas.microsoft.com/office/drawing/2010/main"/>
            </a:ext>
          </a:extLst>
        </p:spPr>
      </p:pic>
      <p:sp>
        <p:nvSpPr>
          <p:cNvPr id="5" name="Right Arrow 4"/>
          <p:cNvSpPr/>
          <p:nvPr/>
        </p:nvSpPr>
        <p:spPr>
          <a:xfrm>
            <a:off x="876300" y="2690019"/>
            <a:ext cx="2286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887730" y="3429000"/>
            <a:ext cx="2286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48391" y="76200"/>
            <a:ext cx="8286009" cy="838200"/>
          </a:xfrm>
          <a:prstGeom prst="rect">
            <a:avLst/>
          </a:prstGeom>
          <a:solidFill>
            <a:schemeClr val="accent4">
              <a:lumMod val="75000"/>
            </a:schemeClr>
          </a:solidFill>
          <a:ln>
            <a:solidFill>
              <a:schemeClr val="accent1"/>
            </a:solidFill>
          </a:ln>
        </p:spPr>
        <p:txBody>
          <a:bodyPr vert="horz" lIns="91440" tIns="45720" rIns="91440" bIns="45720" rtlCol="0" anchor="b">
            <a:normAutofit fontScale="9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Search Non- U.S. Federal Sponsors</a:t>
            </a:r>
            <a:endParaRPr lang="en-US" b="1" dirty="0"/>
          </a:p>
        </p:txBody>
      </p:sp>
    </p:spTree>
    <p:extLst>
      <p:ext uri="{BB962C8B-B14F-4D97-AF65-F5344CB8AC3E}">
        <p14:creationId xmlns:p14="http://schemas.microsoft.com/office/powerpoint/2010/main" val="249423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2659" t="7387" r="54739" b="48323"/>
          <a:stretch/>
        </p:blipFill>
        <p:spPr bwMode="auto">
          <a:xfrm>
            <a:off x="228600" y="1554480"/>
            <a:ext cx="8686800" cy="4297680"/>
          </a:xfrm>
          <a:prstGeom prst="rect">
            <a:avLst/>
          </a:prstGeom>
          <a:ln>
            <a:solidFill>
              <a:schemeClr val="accent1"/>
            </a:solidFill>
          </a:ln>
          <a:extLst>
            <a:ext uri="{53640926-AAD7-44D8-BBD7-CCE9431645EC}">
              <a14:shadowObscured xmlns:a14="http://schemas.microsoft.com/office/drawing/2010/main"/>
            </a:ext>
          </a:extLst>
        </p:spPr>
      </p:pic>
      <p:sp>
        <p:nvSpPr>
          <p:cNvPr id="5" name="Right Arrow 4"/>
          <p:cNvSpPr/>
          <p:nvPr/>
        </p:nvSpPr>
        <p:spPr>
          <a:xfrm>
            <a:off x="2590800" y="2872740"/>
            <a:ext cx="2286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48391" y="76200"/>
            <a:ext cx="8286009" cy="838200"/>
          </a:xfrm>
          <a:prstGeom prst="rect">
            <a:avLst/>
          </a:prstGeom>
          <a:solidFill>
            <a:schemeClr val="accent4">
              <a:lumMod val="75000"/>
            </a:schemeClr>
          </a:solidFill>
          <a:ln>
            <a:solidFill>
              <a:schemeClr val="accent1"/>
            </a:solidFill>
          </a:ln>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Search by </a:t>
            </a:r>
            <a:r>
              <a:rPr lang="en-US" b="1" dirty="0"/>
              <a:t>Sponsor/Agency</a:t>
            </a:r>
          </a:p>
        </p:txBody>
      </p:sp>
    </p:spTree>
    <p:extLst>
      <p:ext uri="{BB962C8B-B14F-4D97-AF65-F5344CB8AC3E}">
        <p14:creationId xmlns:p14="http://schemas.microsoft.com/office/powerpoint/2010/main" val="122527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l="14780" t="14691" r="56338" b="35454"/>
          <a:stretch/>
        </p:blipFill>
        <p:spPr bwMode="auto">
          <a:xfrm>
            <a:off x="282038" y="1051977"/>
            <a:ext cx="6934200" cy="5394960"/>
          </a:xfrm>
          <a:prstGeom prst="rect">
            <a:avLst/>
          </a:prstGeom>
          <a:ln>
            <a:noFill/>
          </a:ln>
          <a:extLst>
            <a:ext uri="{53640926-AAD7-44D8-BBD7-CCE9431645EC}">
              <a14:shadowObscured xmlns:a14="http://schemas.microsoft.com/office/drawing/2010/main"/>
            </a:ext>
          </a:extLst>
        </p:spPr>
      </p:pic>
      <p:sp>
        <p:nvSpPr>
          <p:cNvPr id="3" name="Up Arrow 2"/>
          <p:cNvSpPr/>
          <p:nvPr/>
        </p:nvSpPr>
        <p:spPr>
          <a:xfrm>
            <a:off x="1267968" y="1447800"/>
            <a:ext cx="408432" cy="4572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158842" y="1782663"/>
            <a:ext cx="1828800" cy="4770537"/>
          </a:xfrm>
          <a:prstGeom prst="rect">
            <a:avLst/>
          </a:prstGeom>
          <a:solidFill>
            <a:schemeClr val="accent4">
              <a:lumMod val="75000"/>
            </a:schemeClr>
          </a:solidFill>
          <a:ln>
            <a:solidFill>
              <a:schemeClr val="accent1"/>
            </a:solidFill>
          </a:ln>
        </p:spPr>
        <p:txBody>
          <a:bodyPr wrap="square" rtlCol="0">
            <a:spAutoFit/>
          </a:bodyPr>
          <a:lstStyle/>
          <a:p>
            <a:pPr marL="285750" indent="-285750">
              <a:buFont typeface="Arial" panose="020B0604020202020204" pitchFamily="34" charset="0"/>
              <a:buChar char="•"/>
            </a:pPr>
            <a:r>
              <a:rPr lang="en-US" sz="1600" dirty="0" smtClean="0">
                <a:solidFill>
                  <a:schemeClr val="accent1"/>
                </a:solidFill>
              </a:rPr>
              <a:t>Profile tab defaults to associated institution’s profiles for browsing.</a:t>
            </a:r>
          </a:p>
          <a:p>
            <a:pPr marL="285750" indent="-285750">
              <a:buFont typeface="Arial" panose="020B0604020202020204" pitchFamily="34" charset="0"/>
              <a:buChar char="•"/>
            </a:pPr>
            <a:endParaRPr lang="en-US" sz="1600" dirty="0">
              <a:solidFill>
                <a:schemeClr val="accent1"/>
              </a:solidFill>
            </a:endParaRPr>
          </a:p>
          <a:p>
            <a:pPr marL="285750" indent="-285750">
              <a:buFont typeface="Arial" panose="020B0604020202020204" pitchFamily="34" charset="0"/>
              <a:buChar char="•"/>
            </a:pPr>
            <a:r>
              <a:rPr lang="en-US" sz="1600" dirty="0" smtClean="0">
                <a:solidFill>
                  <a:schemeClr val="accent1"/>
                </a:solidFill>
              </a:rPr>
              <a:t>Quick search directly from this page - will default to search ONLY your institution.</a:t>
            </a:r>
          </a:p>
          <a:p>
            <a:endParaRPr lang="en-US" sz="1600" dirty="0">
              <a:solidFill>
                <a:schemeClr val="accent1"/>
              </a:solidFill>
            </a:endParaRPr>
          </a:p>
          <a:p>
            <a:pPr marL="285750" indent="-285750">
              <a:buFont typeface="Arial" panose="020B0604020202020204" pitchFamily="34" charset="0"/>
              <a:buChar char="•"/>
            </a:pPr>
            <a:r>
              <a:rPr lang="en-US" sz="1600" dirty="0" smtClean="0">
                <a:solidFill>
                  <a:schemeClr val="accent1"/>
                </a:solidFill>
              </a:rPr>
              <a:t>Click on Advanced Search for more options.</a:t>
            </a:r>
            <a:endParaRPr lang="en-US" sz="1600" dirty="0">
              <a:solidFill>
                <a:schemeClr val="accent1"/>
              </a:solidFill>
            </a:endParaRPr>
          </a:p>
        </p:txBody>
      </p:sp>
      <p:sp>
        <p:nvSpPr>
          <p:cNvPr id="8" name="Left Arrow 7"/>
          <p:cNvSpPr/>
          <p:nvPr/>
        </p:nvSpPr>
        <p:spPr>
          <a:xfrm>
            <a:off x="2895600" y="2362200"/>
            <a:ext cx="521208" cy="27736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525768" y="2667000"/>
            <a:ext cx="332232" cy="53562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248391" y="76200"/>
            <a:ext cx="8286009" cy="838200"/>
          </a:xfrm>
          <a:prstGeom prst="rect">
            <a:avLst/>
          </a:prstGeom>
          <a:solidFill>
            <a:schemeClr val="accent4">
              <a:lumMod val="75000"/>
            </a:schemeClr>
          </a:solidFill>
          <a:ln>
            <a:solidFill>
              <a:schemeClr val="accent1"/>
            </a:solidFill>
          </a:ln>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Advanced Search for Profiles</a:t>
            </a:r>
            <a:endParaRPr lang="en-US" b="1" dirty="0"/>
          </a:p>
        </p:txBody>
      </p:sp>
    </p:spTree>
    <p:extLst>
      <p:ext uri="{BB962C8B-B14F-4D97-AF65-F5344CB8AC3E}">
        <p14:creationId xmlns:p14="http://schemas.microsoft.com/office/powerpoint/2010/main" val="103511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172200" y="2001083"/>
            <a:ext cx="2743200" cy="4031873"/>
          </a:xfrm>
          <a:prstGeom prst="rect">
            <a:avLst/>
          </a:prstGeom>
          <a:solidFill>
            <a:schemeClr val="accent4">
              <a:lumMod val="75000"/>
            </a:schemeClr>
          </a:solidFill>
          <a:ln>
            <a:solidFill>
              <a:schemeClr val="accent1"/>
            </a:solidFill>
          </a:ln>
        </p:spPr>
        <p:txBody>
          <a:bodyPr wrap="square" rtlCol="0">
            <a:spAutoFit/>
          </a:bodyPr>
          <a:lstStyle/>
          <a:p>
            <a:pPr marL="285750" indent="-285750">
              <a:buFont typeface="Arial" panose="020B0604020202020204" pitchFamily="34" charset="0"/>
              <a:buChar char="•"/>
            </a:pPr>
            <a:r>
              <a:rPr lang="en-US" sz="1600" dirty="0" smtClean="0">
                <a:solidFill>
                  <a:schemeClr val="accent1"/>
                </a:solidFill>
              </a:rPr>
              <a:t>Search inside or outside your institution</a:t>
            </a:r>
          </a:p>
          <a:p>
            <a:pPr marL="285750" indent="-285750">
              <a:buFont typeface="Arial" panose="020B0604020202020204" pitchFamily="34" charset="0"/>
              <a:buChar char="•"/>
            </a:pPr>
            <a:endParaRPr lang="en-US" sz="1600" dirty="0" smtClean="0">
              <a:solidFill>
                <a:schemeClr val="accent1"/>
              </a:solidFill>
            </a:endParaRPr>
          </a:p>
          <a:p>
            <a:pPr marL="285750" indent="-285750">
              <a:buFont typeface="Arial" panose="020B0604020202020204" pitchFamily="34" charset="0"/>
              <a:buChar char="•"/>
            </a:pPr>
            <a:r>
              <a:rPr lang="en-US" sz="1600" dirty="0" smtClean="0">
                <a:solidFill>
                  <a:schemeClr val="accent1"/>
                </a:solidFill>
              </a:rPr>
              <a:t>Search for names or keywords that appear in publications, CVs, expertise, etc.</a:t>
            </a:r>
          </a:p>
          <a:p>
            <a:endParaRPr lang="en-US" sz="1600" dirty="0" smtClean="0">
              <a:solidFill>
                <a:schemeClr val="accent1"/>
              </a:solidFill>
            </a:endParaRPr>
          </a:p>
          <a:p>
            <a:pPr marL="285750" indent="-285750">
              <a:buFont typeface="Arial" panose="020B0604020202020204" pitchFamily="34" charset="0"/>
              <a:buChar char="•"/>
            </a:pPr>
            <a:r>
              <a:rPr lang="en-US" sz="1600" dirty="0" smtClean="0">
                <a:solidFill>
                  <a:schemeClr val="accent1"/>
                </a:solidFill>
              </a:rPr>
              <a:t>Search by name</a:t>
            </a:r>
          </a:p>
          <a:p>
            <a:pPr marL="285750" indent="-285750">
              <a:buFont typeface="Arial" panose="020B0604020202020204" pitchFamily="34" charset="0"/>
              <a:buChar char="•"/>
            </a:pPr>
            <a:endParaRPr lang="en-US" sz="1600" dirty="0" smtClean="0">
              <a:solidFill>
                <a:schemeClr val="accent1"/>
              </a:solidFill>
            </a:endParaRPr>
          </a:p>
          <a:p>
            <a:pPr marL="285750" indent="-285750">
              <a:buFont typeface="Arial" panose="020B0604020202020204" pitchFamily="34" charset="0"/>
              <a:buChar char="•"/>
            </a:pPr>
            <a:r>
              <a:rPr lang="en-US" sz="1600" dirty="0" smtClean="0">
                <a:solidFill>
                  <a:schemeClr val="accent1"/>
                </a:solidFill>
              </a:rPr>
              <a:t>Use the drop down options on Degree, Role, Association or Society, Affiliation, or Country to further limit your search.</a:t>
            </a:r>
          </a:p>
        </p:txBody>
      </p:sp>
      <p:sp>
        <p:nvSpPr>
          <p:cNvPr id="15" name="TextBox 14"/>
          <p:cNvSpPr txBox="1"/>
          <p:nvPr/>
        </p:nvSpPr>
        <p:spPr>
          <a:xfrm>
            <a:off x="6172200" y="868261"/>
            <a:ext cx="2819400" cy="1015663"/>
          </a:xfrm>
          <a:prstGeom prst="rect">
            <a:avLst/>
          </a:prstGeom>
          <a:solidFill>
            <a:schemeClr val="accent4">
              <a:lumMod val="75000"/>
            </a:schemeClr>
          </a:solidFill>
          <a:ln>
            <a:solidFill>
              <a:schemeClr val="accent1"/>
            </a:solidFill>
          </a:ln>
        </p:spPr>
        <p:txBody>
          <a:bodyPr wrap="square" rtlCol="0">
            <a:spAutoFit/>
          </a:bodyPr>
          <a:lstStyle/>
          <a:p>
            <a:r>
              <a:rPr lang="en-US" sz="3000" b="1" dirty="0" smtClean="0">
                <a:solidFill>
                  <a:schemeClr val="accent1"/>
                </a:solidFill>
                <a:effectLst>
                  <a:outerShdw blurRad="38100" dist="38100" dir="2700000" algn="tl">
                    <a:srgbClr val="000000">
                      <a:alpha val="43137"/>
                    </a:srgbClr>
                  </a:outerShdw>
                </a:effectLst>
              </a:rPr>
              <a:t>Advanced Profile Search</a:t>
            </a:r>
            <a:endParaRPr lang="en-US" sz="3000" b="1" dirty="0">
              <a:solidFill>
                <a:schemeClr val="accent1"/>
              </a:solidFill>
              <a:effectLst>
                <a:outerShdw blurRad="38100" dist="38100" dir="2700000" algn="tl">
                  <a:srgbClr val="000000">
                    <a:alpha val="43137"/>
                  </a:srgbClr>
                </a:outerShdw>
              </a:effectLst>
            </a:endParaRPr>
          </a:p>
        </p:txBody>
      </p:sp>
      <p:pic>
        <p:nvPicPr>
          <p:cNvPr id="19" name="Content Placeholder 18"/>
          <p:cNvPicPr>
            <a:picLocks noGrp="1" noChangeAspect="1"/>
          </p:cNvPicPr>
          <p:nvPr>
            <p:ph idx="1"/>
          </p:nvPr>
        </p:nvPicPr>
        <p:blipFill rotWithShape="1">
          <a:blip r:embed="rId2"/>
          <a:srcRect l="30031" t="18521" r="13390" b="5717"/>
          <a:stretch/>
        </p:blipFill>
        <p:spPr>
          <a:xfrm>
            <a:off x="297476" y="228600"/>
            <a:ext cx="5847806" cy="6019800"/>
          </a:xfrm>
          <a:prstGeom prst="rect">
            <a:avLst/>
          </a:prstGeom>
        </p:spPr>
      </p:pic>
      <p:sp>
        <p:nvSpPr>
          <p:cNvPr id="20" name="Right Arrow 19"/>
          <p:cNvSpPr/>
          <p:nvPr/>
        </p:nvSpPr>
        <p:spPr>
          <a:xfrm>
            <a:off x="95794" y="533400"/>
            <a:ext cx="304800" cy="3802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76200" y="2286000"/>
            <a:ext cx="304800" cy="3802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8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6836" r="817" b="666"/>
          <a:stretch/>
        </p:blipFill>
        <p:spPr>
          <a:xfrm>
            <a:off x="228600" y="1074849"/>
            <a:ext cx="8686800" cy="5554551"/>
          </a:xfrm>
          <a:prstGeom prst="rect">
            <a:avLst/>
          </a:prstGeom>
        </p:spPr>
      </p:pic>
      <p:sp>
        <p:nvSpPr>
          <p:cNvPr id="5" name="Title 1"/>
          <p:cNvSpPr txBox="1">
            <a:spLocks/>
          </p:cNvSpPr>
          <p:nvPr/>
        </p:nvSpPr>
        <p:spPr>
          <a:xfrm>
            <a:off x="248391" y="76200"/>
            <a:ext cx="5238009" cy="838200"/>
          </a:xfrm>
          <a:prstGeom prst="rect">
            <a:avLst/>
          </a:prstGeom>
          <a:solidFill>
            <a:schemeClr val="accent4">
              <a:lumMod val="75000"/>
            </a:schemeClr>
          </a:solidFill>
          <a:ln>
            <a:solidFill>
              <a:schemeClr val="accent1"/>
            </a:solidFill>
          </a:ln>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Profile Search Results</a:t>
            </a:r>
          </a:p>
        </p:txBody>
      </p:sp>
    </p:spTree>
    <p:extLst>
      <p:ext uri="{BB962C8B-B14F-4D97-AF65-F5344CB8AC3E}">
        <p14:creationId xmlns:p14="http://schemas.microsoft.com/office/powerpoint/2010/main" val="11919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510" y="1121091"/>
            <a:ext cx="7848600" cy="2971799"/>
          </a:xfrm>
        </p:spPr>
        <p:txBody>
          <a:bodyPr>
            <a:normAutofit fontScale="62500" lnSpcReduction="20000"/>
          </a:bodyPr>
          <a:lstStyle/>
          <a:p>
            <a:r>
              <a:rPr lang="en-US" dirty="0" smtClean="0"/>
              <a:t>Set to Active – Funding opportunities that you have identified and are interested in pursuing.  </a:t>
            </a:r>
          </a:p>
          <a:p>
            <a:endParaRPr lang="en-US" dirty="0" smtClean="0"/>
          </a:p>
          <a:p>
            <a:r>
              <a:rPr lang="en-US" dirty="0"/>
              <a:t>Track – Funding opportunities that you want to monitor, but are less crucial than your Active opportunities. </a:t>
            </a:r>
            <a:endParaRPr lang="en-US" dirty="0" smtClean="0"/>
          </a:p>
          <a:p>
            <a:endParaRPr lang="en-US" dirty="0"/>
          </a:p>
          <a:p>
            <a:r>
              <a:rPr lang="en-US" dirty="0" smtClean="0"/>
              <a:t>Share – </a:t>
            </a:r>
            <a:r>
              <a:rPr lang="en-US" dirty="0"/>
              <a:t>S</a:t>
            </a:r>
            <a:r>
              <a:rPr lang="en-US" dirty="0" smtClean="0"/>
              <a:t>hare funding opportunities and saved searches with colleagues. </a:t>
            </a:r>
            <a:endParaRPr lang="en-US" dirty="0"/>
          </a:p>
          <a:p>
            <a:endParaRPr lang="en-US" dirty="0" smtClean="0"/>
          </a:p>
          <a:p>
            <a:r>
              <a:rPr lang="en-US" dirty="0" smtClean="0"/>
              <a:t>Export – Export full records, specific fields, and search strategies to save data.</a:t>
            </a:r>
          </a:p>
          <a:p>
            <a:endParaRPr lang="en-US" dirty="0"/>
          </a:p>
          <a:p>
            <a:r>
              <a:rPr lang="en-US" dirty="0" smtClean="0"/>
              <a:t>To utilize one of these options, check the box next to the appropriate funding opportunities and then click Track, Set to Active, Share, or Export.  </a:t>
            </a:r>
            <a:endParaRPr lang="en-US" dirty="0"/>
          </a:p>
          <a:p>
            <a:endParaRPr lang="en-US" dirty="0" smtClean="0"/>
          </a:p>
          <a:p>
            <a:endParaRPr lang="en-US" dirty="0"/>
          </a:p>
          <a:p>
            <a:endParaRPr lang="en-US" dirty="0" smtClean="0"/>
          </a:p>
          <a:p>
            <a:endParaRPr lang="en-US" dirty="0"/>
          </a:p>
        </p:txBody>
      </p:sp>
      <p:pic>
        <p:nvPicPr>
          <p:cNvPr id="5" name="Picture 4"/>
          <p:cNvPicPr>
            <a:picLocks noChangeAspect="1"/>
          </p:cNvPicPr>
          <p:nvPr/>
        </p:nvPicPr>
        <p:blipFill rotWithShape="1">
          <a:blip r:embed="rId2"/>
          <a:srcRect l="13256" t="36841" r="13248" b="35842"/>
          <a:stretch/>
        </p:blipFill>
        <p:spPr>
          <a:xfrm>
            <a:off x="228600" y="3886200"/>
            <a:ext cx="8694421" cy="2484120"/>
          </a:xfrm>
          <a:prstGeom prst="rect">
            <a:avLst/>
          </a:prstGeom>
          <a:ln>
            <a:solidFill>
              <a:schemeClr val="accent1"/>
            </a:solidFill>
          </a:ln>
        </p:spPr>
      </p:pic>
      <p:sp>
        <p:nvSpPr>
          <p:cNvPr id="7" name="Right Arrow 6"/>
          <p:cNvSpPr/>
          <p:nvPr/>
        </p:nvSpPr>
        <p:spPr>
          <a:xfrm>
            <a:off x="1383792" y="5015484"/>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5650992" y="3886200"/>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23652" y="76200"/>
            <a:ext cx="8286009" cy="838200"/>
          </a:xfrm>
          <a:prstGeom prst="rect">
            <a:avLst/>
          </a:prstGeom>
          <a:solidFill>
            <a:schemeClr val="accent4">
              <a:lumMod val="75000"/>
            </a:schemeClr>
          </a:solidFill>
          <a:ln>
            <a:solidFill>
              <a:schemeClr val="accent1"/>
            </a:solidFill>
          </a:ln>
        </p:spPr>
        <p:txBody>
          <a:bodyPr vert="horz" lIns="91440" tIns="45720" rIns="91440" bIns="45720" rtlCol="0" anchor="b">
            <a:normAutofit fontScale="9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Set to Active, Track, Share, or Export</a:t>
            </a:r>
          </a:p>
        </p:txBody>
      </p:sp>
    </p:spTree>
    <p:extLst>
      <p:ext uri="{BB962C8B-B14F-4D97-AF65-F5344CB8AC3E}">
        <p14:creationId xmlns:p14="http://schemas.microsoft.com/office/powerpoint/2010/main" val="19423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12506" t="35867" r="13248" b="7550"/>
          <a:stretch/>
        </p:blipFill>
        <p:spPr>
          <a:xfrm>
            <a:off x="228600" y="1524000"/>
            <a:ext cx="8716228" cy="5106478"/>
          </a:xfrm>
          <a:prstGeom prst="rect">
            <a:avLst/>
          </a:prstGeom>
          <a:ln>
            <a:solidFill>
              <a:schemeClr val="accent1"/>
            </a:solidFill>
          </a:ln>
        </p:spPr>
      </p:pic>
      <p:sp>
        <p:nvSpPr>
          <p:cNvPr id="11" name="TextBox 10"/>
          <p:cNvSpPr txBox="1"/>
          <p:nvPr/>
        </p:nvSpPr>
        <p:spPr>
          <a:xfrm>
            <a:off x="3760781" y="122872"/>
            <a:ext cx="5307019" cy="1477328"/>
          </a:xfrm>
          <a:prstGeom prst="rect">
            <a:avLst/>
          </a:prstGeom>
          <a:solidFill>
            <a:schemeClr val="accent4">
              <a:lumMod val="75000"/>
            </a:schemeClr>
          </a:solidFill>
          <a:ln>
            <a:solidFill>
              <a:schemeClr val="accent1"/>
            </a:solidFill>
          </a:ln>
        </p:spPr>
        <p:txBody>
          <a:bodyPr wrap="square" rtlCol="0">
            <a:spAutoFit/>
          </a:bodyPr>
          <a:lstStyle/>
          <a:p>
            <a:pPr algn="r"/>
            <a:r>
              <a:rPr lang="en-US" dirty="0" smtClean="0">
                <a:solidFill>
                  <a:schemeClr val="accent1"/>
                </a:solidFill>
              </a:rPr>
              <a:t>Click Set to Active and you will be prompted to assign a tag to the opportunity.  Click Add.  You will receive an email if the solicitation is updated and it will appear under Active opportunities  on your homepage.</a:t>
            </a:r>
            <a:endParaRPr lang="en-US" dirty="0">
              <a:solidFill>
                <a:schemeClr val="accent1"/>
              </a:solidFill>
            </a:endParaRPr>
          </a:p>
        </p:txBody>
      </p:sp>
      <p:sp>
        <p:nvSpPr>
          <p:cNvPr id="12" name="Left Arrow 11"/>
          <p:cNvSpPr/>
          <p:nvPr/>
        </p:nvSpPr>
        <p:spPr>
          <a:xfrm>
            <a:off x="5410200" y="2362200"/>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28600" y="495300"/>
            <a:ext cx="3409209" cy="838200"/>
          </a:xfrm>
          <a:prstGeom prst="rect">
            <a:avLst/>
          </a:prstGeom>
          <a:solidFill>
            <a:schemeClr val="accent4">
              <a:lumMod val="75000"/>
            </a:schemeClr>
          </a:solidFill>
          <a:ln>
            <a:solidFill>
              <a:schemeClr val="accent1"/>
            </a:solidFill>
          </a:ln>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Set to Active</a:t>
            </a:r>
          </a:p>
        </p:txBody>
      </p:sp>
    </p:spTree>
    <p:extLst>
      <p:ext uri="{BB962C8B-B14F-4D97-AF65-F5344CB8AC3E}">
        <p14:creationId xmlns:p14="http://schemas.microsoft.com/office/powerpoint/2010/main" val="414112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5334000" cy="609600"/>
          </a:xfrm>
        </p:spPr>
        <p:txBody>
          <a:bodyPr>
            <a:noAutofit/>
          </a:bodyPr>
          <a:lstStyle/>
          <a:p>
            <a:r>
              <a:rPr lang="en-US" b="1" dirty="0" smtClean="0"/>
              <a:t>Let’s Get Started</a:t>
            </a:r>
            <a:endParaRPr lang="en-US" b="1" dirty="0"/>
          </a:p>
        </p:txBody>
      </p:sp>
      <p:sp>
        <p:nvSpPr>
          <p:cNvPr id="3" name="Content Placeholder 2"/>
          <p:cNvSpPr>
            <a:spLocks noGrp="1"/>
          </p:cNvSpPr>
          <p:nvPr>
            <p:ph idx="1"/>
          </p:nvPr>
        </p:nvSpPr>
        <p:spPr>
          <a:xfrm>
            <a:off x="914400" y="1905000"/>
            <a:ext cx="7696200" cy="4724400"/>
          </a:xfrm>
        </p:spPr>
        <p:txBody>
          <a:bodyPr>
            <a:normAutofit fontScale="85000" lnSpcReduction="20000"/>
          </a:bodyPr>
          <a:lstStyle/>
          <a:p>
            <a:pPr marL="0" indent="0" algn="ctr">
              <a:buNone/>
            </a:pPr>
            <a:r>
              <a:rPr lang="en-US" dirty="0"/>
              <a:t>Go </a:t>
            </a:r>
            <a:r>
              <a:rPr lang="en-US" dirty="0" smtClean="0"/>
              <a:t>directly to the PIVOT </a:t>
            </a:r>
            <a:r>
              <a:rPr lang="en-US" dirty="0" smtClean="0"/>
              <a:t>website: </a:t>
            </a:r>
            <a:r>
              <a:rPr lang="en-US" dirty="0" smtClean="0">
                <a:hlinkClick r:id="rId2"/>
              </a:rPr>
              <a:t>https</a:t>
            </a:r>
            <a:r>
              <a:rPr lang="en-US" dirty="0">
                <a:hlinkClick r:id="rId2"/>
              </a:rPr>
              <a:t>://pivot.proquest.com/funding_main</a:t>
            </a:r>
            <a:endParaRPr lang="en-US" dirty="0" smtClean="0">
              <a:solidFill>
                <a:schemeClr val="bg2">
                  <a:lumMod val="50000"/>
                  <a:lumOff val="50000"/>
                </a:schemeClr>
              </a:solidFill>
              <a:effectLst>
                <a:outerShdw blurRad="38100" dist="38100" dir="2700000" algn="tl">
                  <a:srgbClr val="000000">
                    <a:alpha val="43137"/>
                  </a:srgbClr>
                </a:outerShdw>
              </a:effectLst>
            </a:endParaRPr>
          </a:p>
          <a:p>
            <a:pPr marL="0" indent="0" algn="ctr">
              <a:buNone/>
            </a:pPr>
            <a:r>
              <a:rPr lang="en-US" dirty="0" smtClean="0">
                <a:solidFill>
                  <a:schemeClr val="bg2">
                    <a:lumMod val="50000"/>
                    <a:lumOff val="50000"/>
                  </a:schemeClr>
                </a:solidFill>
                <a:effectLst>
                  <a:outerShdw blurRad="38100" dist="38100" dir="2700000" algn="tl">
                    <a:srgbClr val="000000">
                      <a:alpha val="43137"/>
                    </a:srgbClr>
                  </a:outerShdw>
                </a:effectLst>
              </a:rPr>
              <a:t>OR</a:t>
            </a:r>
            <a:r>
              <a:rPr lang="en-US" dirty="0" smtClean="0">
                <a:effectLst>
                  <a:outerShdw blurRad="38100" dist="38100" dir="2700000" algn="tl">
                    <a:srgbClr val="000000">
                      <a:alpha val="43137"/>
                    </a:srgbClr>
                  </a:outerShdw>
                </a:effectLst>
              </a:rPr>
              <a:t>….</a:t>
            </a:r>
          </a:p>
          <a:p>
            <a:pPr marL="0" indent="0">
              <a:buNone/>
            </a:pPr>
            <a:endParaRPr lang="en-US" dirty="0" smtClean="0">
              <a:effectLst>
                <a:outerShdw blurRad="38100" dist="38100" dir="2700000" algn="tl">
                  <a:srgbClr val="000000">
                    <a:alpha val="43137"/>
                  </a:srgbClr>
                </a:outerShdw>
              </a:effectLst>
            </a:endParaRPr>
          </a:p>
          <a:p>
            <a:r>
              <a:rPr lang="en-US" dirty="0"/>
              <a:t>Go to Texas State home </a:t>
            </a:r>
            <a:r>
              <a:rPr lang="en-US" dirty="0" smtClean="0"/>
              <a:t>page.</a:t>
            </a:r>
          </a:p>
          <a:p>
            <a:endParaRPr lang="en-US" dirty="0"/>
          </a:p>
          <a:p>
            <a:r>
              <a:rPr lang="en-US" dirty="0"/>
              <a:t>Type PIVOT in the search engine </a:t>
            </a:r>
            <a:r>
              <a:rPr lang="en-US" dirty="0" smtClean="0"/>
              <a:t>box.</a:t>
            </a:r>
          </a:p>
          <a:p>
            <a:endParaRPr lang="en-US" dirty="0"/>
          </a:p>
          <a:p>
            <a:r>
              <a:rPr lang="en-US" dirty="0" smtClean="0"/>
              <a:t>Select “</a:t>
            </a:r>
            <a:r>
              <a:rPr lang="en-US" b="1" dirty="0" smtClean="0"/>
              <a:t>PIVOT </a:t>
            </a:r>
            <a:r>
              <a:rPr lang="en-US" b="1" dirty="0"/>
              <a:t>Funding </a:t>
            </a:r>
            <a:r>
              <a:rPr lang="en-US" b="1" dirty="0" smtClean="0"/>
              <a:t>Database: </a:t>
            </a:r>
            <a:r>
              <a:rPr lang="en-US" dirty="0" smtClean="0"/>
              <a:t>AVP-Research and Federal Relations.</a:t>
            </a:r>
            <a:r>
              <a:rPr lang="en-US" b="1" dirty="0" smtClean="0"/>
              <a:t>”</a:t>
            </a:r>
          </a:p>
          <a:p>
            <a:endParaRPr lang="en-US" b="1" dirty="0"/>
          </a:p>
          <a:p>
            <a:r>
              <a:rPr lang="en-US" dirty="0" smtClean="0"/>
              <a:t>Locate link at the end of the first paragraph: Pivot </a:t>
            </a:r>
            <a:r>
              <a:rPr lang="en-US" dirty="0" smtClean="0"/>
              <a:t>(</a:t>
            </a:r>
            <a:r>
              <a:rPr lang="en-US" dirty="0">
                <a:hlinkClick r:id="rId2"/>
              </a:rPr>
              <a:t>https://pivot.proquest.com/funding_main</a:t>
            </a:r>
            <a:r>
              <a:rPr lang="en-US" dirty="0" smtClean="0"/>
              <a:t>).</a:t>
            </a:r>
            <a:endParaRPr lang="en-US" dirty="0" smtClean="0"/>
          </a:p>
          <a:p>
            <a:endParaRPr lang="en-US" dirty="0" smtClean="0"/>
          </a:p>
          <a:p>
            <a:r>
              <a:rPr lang="en-US" dirty="0" smtClean="0"/>
              <a:t>Click on link.</a:t>
            </a:r>
          </a:p>
          <a:p>
            <a:pPr marL="0" indent="0">
              <a:buNone/>
            </a:pPr>
            <a:r>
              <a:rPr lang="en-US" dirty="0" smtClean="0"/>
              <a:t> </a:t>
            </a:r>
          </a:p>
          <a:p>
            <a:endParaRPr lang="en-US" dirty="0"/>
          </a:p>
        </p:txBody>
      </p:sp>
    </p:spTree>
    <p:extLst>
      <p:ext uri="{BB962C8B-B14F-4D97-AF65-F5344CB8AC3E}">
        <p14:creationId xmlns:p14="http://schemas.microsoft.com/office/powerpoint/2010/main" val="150695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b="30195"/>
          <a:stretch/>
        </p:blipFill>
        <p:spPr>
          <a:xfrm>
            <a:off x="964672" y="2686586"/>
            <a:ext cx="6827520" cy="3663824"/>
          </a:xfrm>
          <a:prstGeom prst="rect">
            <a:avLst/>
          </a:prstGeom>
        </p:spPr>
      </p:pic>
      <p:sp>
        <p:nvSpPr>
          <p:cNvPr id="6" name="TextBox 5"/>
          <p:cNvSpPr txBox="1"/>
          <p:nvPr/>
        </p:nvSpPr>
        <p:spPr>
          <a:xfrm>
            <a:off x="570689" y="1447800"/>
            <a:ext cx="7201711" cy="1200329"/>
          </a:xfrm>
          <a:prstGeom prst="rect">
            <a:avLst/>
          </a:prstGeom>
          <a:noFill/>
        </p:spPr>
        <p:txBody>
          <a:bodyPr wrap="square" rtlCol="0">
            <a:spAutoFit/>
          </a:bodyPr>
          <a:lstStyle/>
          <a:p>
            <a:r>
              <a:rPr lang="en-US" dirty="0" smtClean="0"/>
              <a:t>Click Track and you will be prompted to assign a tag to the opportunity.  Click Add.  You will receive an email if the solicitation is updated and it will appear under Tracked opportunities on your homepage.</a:t>
            </a:r>
            <a:endParaRPr lang="en-US" dirty="0"/>
          </a:p>
        </p:txBody>
      </p:sp>
      <p:sp>
        <p:nvSpPr>
          <p:cNvPr id="7" name="Left Arrow 6"/>
          <p:cNvSpPr/>
          <p:nvPr/>
        </p:nvSpPr>
        <p:spPr>
          <a:xfrm>
            <a:off x="3682340" y="4465974"/>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28600" y="495300"/>
            <a:ext cx="3409209" cy="838200"/>
          </a:xfrm>
          <a:prstGeom prst="rect">
            <a:avLst/>
          </a:prstGeom>
          <a:solidFill>
            <a:schemeClr val="accent4">
              <a:lumMod val="75000"/>
            </a:schemeClr>
          </a:solidFill>
          <a:ln>
            <a:solidFill>
              <a:schemeClr val="accent1"/>
            </a:solidFill>
          </a:ln>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Track</a:t>
            </a:r>
            <a:endParaRPr lang="en-US" b="1" dirty="0"/>
          </a:p>
        </p:txBody>
      </p:sp>
    </p:spTree>
    <p:extLst>
      <p:ext uri="{BB962C8B-B14F-4D97-AF65-F5344CB8AC3E}">
        <p14:creationId xmlns:p14="http://schemas.microsoft.com/office/powerpoint/2010/main" val="15746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2"/>
          <a:stretch/>
        </p:blipFill>
        <p:spPr>
          <a:xfrm>
            <a:off x="2149637" y="2324100"/>
            <a:ext cx="4563739" cy="3508375"/>
          </a:xfrm>
          <a:prstGeom prst="rect">
            <a:avLst/>
          </a:prstGeom>
        </p:spPr>
      </p:pic>
      <p:sp>
        <p:nvSpPr>
          <p:cNvPr id="8" name="TextBox 7"/>
          <p:cNvSpPr txBox="1"/>
          <p:nvPr/>
        </p:nvSpPr>
        <p:spPr>
          <a:xfrm>
            <a:off x="838200" y="1447800"/>
            <a:ext cx="7620000" cy="1200329"/>
          </a:xfrm>
          <a:prstGeom prst="rect">
            <a:avLst/>
          </a:prstGeom>
          <a:noFill/>
        </p:spPr>
        <p:txBody>
          <a:bodyPr wrap="square" rtlCol="0">
            <a:spAutoFit/>
          </a:bodyPr>
          <a:lstStyle/>
          <a:p>
            <a:r>
              <a:rPr lang="en-US" dirty="0" smtClean="0"/>
              <a:t>Click Share and enter the recipient name or email address.  If it is someone within your organization, their name and email should automatically populate.  Shared opportunities will appear under the Shared tab on your homepage.  </a:t>
            </a:r>
            <a:endParaRPr lang="en-US" dirty="0"/>
          </a:p>
        </p:txBody>
      </p:sp>
      <p:sp>
        <p:nvSpPr>
          <p:cNvPr id="9" name="Left Arrow 8"/>
          <p:cNvSpPr/>
          <p:nvPr/>
        </p:nvSpPr>
        <p:spPr>
          <a:xfrm>
            <a:off x="4953000" y="3886200"/>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28600" y="495300"/>
            <a:ext cx="3409209" cy="838200"/>
          </a:xfrm>
          <a:prstGeom prst="rect">
            <a:avLst/>
          </a:prstGeom>
          <a:solidFill>
            <a:schemeClr val="accent4">
              <a:lumMod val="75000"/>
            </a:schemeClr>
          </a:solidFill>
          <a:ln>
            <a:solidFill>
              <a:schemeClr val="accent1"/>
            </a:solidFill>
          </a:ln>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Share</a:t>
            </a:r>
            <a:endParaRPr lang="en-US" b="1" dirty="0"/>
          </a:p>
        </p:txBody>
      </p:sp>
    </p:spTree>
    <p:extLst>
      <p:ext uri="{BB962C8B-B14F-4D97-AF65-F5344CB8AC3E}">
        <p14:creationId xmlns:p14="http://schemas.microsoft.com/office/powerpoint/2010/main" val="334440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tretch/>
        </p:blipFill>
        <p:spPr>
          <a:xfrm>
            <a:off x="2149637" y="2324100"/>
            <a:ext cx="4563739" cy="3508375"/>
          </a:xfrm>
          <a:prstGeom prst="rect">
            <a:avLst/>
          </a:prstGeom>
        </p:spPr>
      </p:pic>
      <p:sp>
        <p:nvSpPr>
          <p:cNvPr id="6" name="TextBox 5"/>
          <p:cNvSpPr txBox="1"/>
          <p:nvPr/>
        </p:nvSpPr>
        <p:spPr>
          <a:xfrm>
            <a:off x="533400" y="1333500"/>
            <a:ext cx="7772400" cy="923330"/>
          </a:xfrm>
          <a:prstGeom prst="rect">
            <a:avLst/>
          </a:prstGeom>
          <a:noFill/>
        </p:spPr>
        <p:txBody>
          <a:bodyPr wrap="square" rtlCol="0">
            <a:spAutoFit/>
          </a:bodyPr>
          <a:lstStyle/>
          <a:p>
            <a:r>
              <a:rPr lang="en-US" dirty="0" smtClean="0"/>
              <a:t>Click Export and select the appropriate format.  You can export the full record, standard fields, or select the fields you want to save.  Click Submit.  </a:t>
            </a:r>
            <a:endParaRPr lang="en-US" dirty="0"/>
          </a:p>
        </p:txBody>
      </p:sp>
      <p:sp>
        <p:nvSpPr>
          <p:cNvPr id="7" name="Left Arrow 6"/>
          <p:cNvSpPr/>
          <p:nvPr/>
        </p:nvSpPr>
        <p:spPr>
          <a:xfrm>
            <a:off x="4572000" y="3578102"/>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28600" y="495300"/>
            <a:ext cx="3409209" cy="838200"/>
          </a:xfrm>
          <a:prstGeom prst="rect">
            <a:avLst/>
          </a:prstGeom>
          <a:solidFill>
            <a:schemeClr val="accent4">
              <a:lumMod val="75000"/>
            </a:schemeClr>
          </a:solidFill>
          <a:ln>
            <a:solidFill>
              <a:schemeClr val="accent1"/>
            </a:solidFill>
          </a:ln>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Export</a:t>
            </a:r>
            <a:endParaRPr lang="en-US" b="1" dirty="0"/>
          </a:p>
        </p:txBody>
      </p:sp>
    </p:spTree>
    <p:extLst>
      <p:ext uri="{BB962C8B-B14F-4D97-AF65-F5344CB8AC3E}">
        <p14:creationId xmlns:p14="http://schemas.microsoft.com/office/powerpoint/2010/main" val="278480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7289" t="8418" r="12734" b="22937"/>
          <a:stretch/>
        </p:blipFill>
        <p:spPr>
          <a:xfrm>
            <a:off x="609600" y="1295400"/>
            <a:ext cx="7703127" cy="5082719"/>
          </a:xfrm>
          <a:prstGeom prst="rect">
            <a:avLst/>
          </a:prstGeom>
        </p:spPr>
      </p:pic>
      <p:sp>
        <p:nvSpPr>
          <p:cNvPr id="6" name="Right Arrow 5"/>
          <p:cNvSpPr/>
          <p:nvPr/>
        </p:nvSpPr>
        <p:spPr>
          <a:xfrm>
            <a:off x="304800" y="1801368"/>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51410" y="533400"/>
            <a:ext cx="4399809" cy="838200"/>
          </a:xfrm>
          <a:prstGeom prst="rect">
            <a:avLst/>
          </a:prstGeom>
          <a:solidFill>
            <a:schemeClr val="accent4">
              <a:lumMod val="75000"/>
            </a:schemeClr>
          </a:solidFill>
          <a:ln>
            <a:solidFill>
              <a:schemeClr val="accent1"/>
            </a:solidFill>
          </a:ln>
        </p:spPr>
        <p:txBody>
          <a:bodyPr vert="horz" lIns="91440" tIns="45720" rIns="91440" bIns="45720" rtlCol="0" anchor="b">
            <a:normAutofit fontScale="82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Homepage Display</a:t>
            </a:r>
          </a:p>
        </p:txBody>
      </p:sp>
    </p:spTree>
    <p:extLst>
      <p:ext uri="{BB962C8B-B14F-4D97-AF65-F5344CB8AC3E}">
        <p14:creationId xmlns:p14="http://schemas.microsoft.com/office/powerpoint/2010/main" val="397913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2887" t="13351" r="14093" b="2350"/>
          <a:stretch/>
        </p:blipFill>
        <p:spPr>
          <a:xfrm>
            <a:off x="228600" y="1117258"/>
            <a:ext cx="5867400" cy="5207342"/>
          </a:xfrm>
          <a:prstGeom prst="rect">
            <a:avLst/>
          </a:prstGeom>
        </p:spPr>
      </p:pic>
      <p:sp>
        <p:nvSpPr>
          <p:cNvPr id="9" name="Right Arrow 8"/>
          <p:cNvSpPr/>
          <p:nvPr/>
        </p:nvSpPr>
        <p:spPr>
          <a:xfrm>
            <a:off x="381000" y="2141187"/>
            <a:ext cx="597408" cy="29721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15235" y="990600"/>
            <a:ext cx="2819400" cy="5062924"/>
          </a:xfrm>
          <a:prstGeom prst="rect">
            <a:avLst/>
          </a:prstGeom>
          <a:solidFill>
            <a:schemeClr val="accent4">
              <a:lumMod val="75000"/>
            </a:schemeClr>
          </a:solidFill>
          <a:ln>
            <a:solidFill>
              <a:schemeClr val="accent1"/>
            </a:solidFill>
          </a:ln>
        </p:spPr>
        <p:txBody>
          <a:bodyPr wrap="square" rtlCol="0">
            <a:spAutoFit/>
          </a:bodyPr>
          <a:lstStyle/>
          <a:p>
            <a:pPr marL="285750" indent="-285750">
              <a:buFont typeface="Arial" panose="020B0604020202020204" pitchFamily="34" charset="0"/>
              <a:buChar char="•"/>
            </a:pPr>
            <a:r>
              <a:rPr lang="en-US" sz="1700" dirty="0" smtClean="0">
                <a:solidFill>
                  <a:schemeClr val="accent1"/>
                </a:solidFill>
              </a:rPr>
              <a:t>Link to official solicitation website</a:t>
            </a:r>
          </a:p>
          <a:p>
            <a:pPr marL="285750" indent="-285750">
              <a:buFont typeface="Arial" panose="020B0604020202020204" pitchFamily="34" charset="0"/>
              <a:buChar char="•"/>
            </a:pPr>
            <a:endParaRPr lang="en-US" sz="1700" dirty="0" smtClean="0">
              <a:solidFill>
                <a:schemeClr val="accent1"/>
              </a:solidFill>
            </a:endParaRPr>
          </a:p>
          <a:p>
            <a:pPr marL="285750" indent="-285750">
              <a:buFont typeface="Arial" panose="020B0604020202020204" pitchFamily="34" charset="0"/>
              <a:buChar char="•"/>
            </a:pPr>
            <a:r>
              <a:rPr lang="en-US" sz="1700" dirty="0" smtClean="0">
                <a:solidFill>
                  <a:schemeClr val="accent1"/>
                </a:solidFill>
              </a:rPr>
              <a:t>General funding information, including amount, requirements, abstract, etc.</a:t>
            </a:r>
          </a:p>
          <a:p>
            <a:pPr marL="285750" indent="-285750">
              <a:buFont typeface="Arial" panose="020B0604020202020204" pitchFamily="34" charset="0"/>
              <a:buChar char="•"/>
            </a:pPr>
            <a:endParaRPr lang="en-US" sz="1700" dirty="0" smtClean="0">
              <a:solidFill>
                <a:schemeClr val="accent1"/>
              </a:solidFill>
            </a:endParaRPr>
          </a:p>
          <a:p>
            <a:pPr marL="285750" indent="-285750">
              <a:buFont typeface="Arial" panose="020B0604020202020204" pitchFamily="34" charset="0"/>
              <a:buChar char="•"/>
            </a:pPr>
            <a:r>
              <a:rPr lang="en-US" sz="1700" dirty="0" smtClean="0">
                <a:solidFill>
                  <a:schemeClr val="accent1"/>
                </a:solidFill>
              </a:rPr>
              <a:t>Option to track, make active, or share</a:t>
            </a:r>
          </a:p>
          <a:p>
            <a:pPr marL="285750" indent="-285750">
              <a:buFont typeface="Arial" panose="020B0604020202020204" pitchFamily="34" charset="0"/>
              <a:buChar char="•"/>
            </a:pPr>
            <a:endParaRPr lang="en-US" sz="1700" dirty="0" smtClean="0">
              <a:solidFill>
                <a:schemeClr val="accent1"/>
              </a:solidFill>
            </a:endParaRPr>
          </a:p>
          <a:p>
            <a:pPr marL="285750" indent="-285750">
              <a:buFont typeface="Arial" panose="020B0604020202020204" pitchFamily="34" charset="0"/>
              <a:buChar char="•"/>
            </a:pPr>
            <a:r>
              <a:rPr lang="en-US" sz="1700" dirty="0" smtClean="0">
                <a:solidFill>
                  <a:schemeClr val="accent1"/>
                </a:solidFill>
              </a:rPr>
              <a:t>Potential collaborators both within and outside your institution</a:t>
            </a:r>
          </a:p>
          <a:p>
            <a:pPr marL="285750" indent="-285750">
              <a:buFont typeface="Arial" panose="020B0604020202020204" pitchFamily="34" charset="0"/>
              <a:buChar char="•"/>
            </a:pPr>
            <a:endParaRPr lang="en-US" sz="1700" dirty="0" smtClean="0">
              <a:solidFill>
                <a:schemeClr val="accent1"/>
              </a:solidFill>
            </a:endParaRPr>
          </a:p>
          <a:p>
            <a:pPr marL="285750" indent="-285750">
              <a:buFont typeface="Arial" panose="020B0604020202020204" pitchFamily="34" charset="0"/>
              <a:buChar char="•"/>
            </a:pPr>
            <a:r>
              <a:rPr lang="en-US" sz="1700" dirty="0" smtClean="0">
                <a:solidFill>
                  <a:schemeClr val="accent1"/>
                </a:solidFill>
              </a:rPr>
              <a:t>Contact information for funding queries</a:t>
            </a:r>
            <a:endParaRPr lang="en-US" sz="1700" dirty="0">
              <a:solidFill>
                <a:schemeClr val="accent1"/>
              </a:solidFill>
            </a:endParaRPr>
          </a:p>
        </p:txBody>
      </p:sp>
      <p:sp>
        <p:nvSpPr>
          <p:cNvPr id="15" name="Right Arrow 14"/>
          <p:cNvSpPr/>
          <p:nvPr/>
        </p:nvSpPr>
        <p:spPr>
          <a:xfrm>
            <a:off x="4050792" y="2522187"/>
            <a:ext cx="597408" cy="29721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045258" y="3512787"/>
            <a:ext cx="597408" cy="29721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045258" y="1143000"/>
            <a:ext cx="597408" cy="29721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1410" y="533400"/>
            <a:ext cx="4399809" cy="838200"/>
          </a:xfrm>
          <a:prstGeom prst="rect">
            <a:avLst/>
          </a:prstGeom>
          <a:solidFill>
            <a:schemeClr val="accent4">
              <a:lumMod val="75000"/>
            </a:schemeClr>
          </a:solidFill>
          <a:ln>
            <a:solidFill>
              <a:schemeClr val="accent1"/>
            </a:solidFill>
          </a:ln>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Example</a:t>
            </a:r>
            <a:endParaRPr lang="en-US" b="1" dirty="0"/>
          </a:p>
        </p:txBody>
      </p:sp>
    </p:spTree>
    <p:extLst>
      <p:ext uri="{BB962C8B-B14F-4D97-AF65-F5344CB8AC3E}">
        <p14:creationId xmlns:p14="http://schemas.microsoft.com/office/powerpoint/2010/main" val="326425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1835" t="27476" r="38331" b="24941"/>
          <a:stretch/>
        </p:blipFill>
        <p:spPr>
          <a:xfrm>
            <a:off x="566056" y="1447800"/>
            <a:ext cx="5910944" cy="4338452"/>
          </a:xfrm>
          <a:prstGeom prst="rect">
            <a:avLst/>
          </a:prstGeom>
        </p:spPr>
      </p:pic>
      <p:sp>
        <p:nvSpPr>
          <p:cNvPr id="8" name="TextBox 7"/>
          <p:cNvSpPr txBox="1"/>
          <p:nvPr/>
        </p:nvSpPr>
        <p:spPr>
          <a:xfrm>
            <a:off x="5486400" y="2971800"/>
            <a:ext cx="3402279" cy="3693319"/>
          </a:xfrm>
          <a:prstGeom prst="rect">
            <a:avLst/>
          </a:prstGeom>
          <a:solidFill>
            <a:schemeClr val="accent4">
              <a:lumMod val="75000"/>
            </a:schemeClr>
          </a:solidFill>
          <a:ln>
            <a:solidFill>
              <a:schemeClr val="accent1"/>
            </a:solidFill>
          </a:ln>
        </p:spPr>
        <p:txBody>
          <a:bodyPr wrap="square" rtlCol="0">
            <a:spAutoFit/>
          </a:bodyPr>
          <a:lstStyle/>
          <a:p>
            <a:r>
              <a:rPr lang="en-US" dirty="0" smtClean="0">
                <a:solidFill>
                  <a:schemeClr val="accent1"/>
                </a:solidFill>
              </a:rPr>
              <a:t>Click on the Potential Collaborators link on the funding solicitation display page.  The database will pull profile matches that it deems relevant to the solicitation.  Filter results by institution,  department, or role. Click on an individual’s name to see contact information, expertise, publications, affiliations, degrees, and keywords.</a:t>
            </a:r>
            <a:endParaRPr lang="en-US" dirty="0">
              <a:solidFill>
                <a:schemeClr val="accent1"/>
              </a:solidFill>
            </a:endParaRPr>
          </a:p>
        </p:txBody>
      </p:sp>
      <p:sp>
        <p:nvSpPr>
          <p:cNvPr id="5" name="Title 1"/>
          <p:cNvSpPr txBox="1">
            <a:spLocks/>
          </p:cNvSpPr>
          <p:nvPr/>
        </p:nvSpPr>
        <p:spPr>
          <a:xfrm>
            <a:off x="151410" y="533400"/>
            <a:ext cx="4399809" cy="838200"/>
          </a:xfrm>
          <a:prstGeom prst="rect">
            <a:avLst/>
          </a:prstGeom>
          <a:solidFill>
            <a:schemeClr val="accent4">
              <a:lumMod val="75000"/>
            </a:schemeClr>
          </a:solidFill>
          <a:ln>
            <a:solidFill>
              <a:schemeClr val="accent1"/>
            </a:solidFill>
          </a:ln>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Collaborate</a:t>
            </a:r>
            <a:endParaRPr lang="en-US" b="1" dirty="0"/>
          </a:p>
        </p:txBody>
      </p:sp>
    </p:spTree>
    <p:extLst>
      <p:ext uri="{BB962C8B-B14F-4D97-AF65-F5344CB8AC3E}">
        <p14:creationId xmlns:p14="http://schemas.microsoft.com/office/powerpoint/2010/main" val="419161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chor="ctr">
            <a:normAutofit/>
          </a:bodyPr>
          <a:lstStyle/>
          <a:p>
            <a:pPr marL="0" indent="0" algn="ctr">
              <a:buNone/>
            </a:pPr>
            <a:endParaRPr lang="en-US" sz="4200" dirty="0" smtClean="0">
              <a:effectLst>
                <a:outerShdw blurRad="38100" dist="38100" dir="2700000" algn="tl">
                  <a:srgbClr val="000000">
                    <a:alpha val="43137"/>
                  </a:srgbClr>
                </a:outerShdw>
              </a:effectLst>
            </a:endParaRPr>
          </a:p>
          <a:p>
            <a:pPr marL="0" indent="0" algn="ctr">
              <a:buNone/>
            </a:pPr>
            <a:r>
              <a:rPr lang="en-US" sz="4200" dirty="0" smtClean="0">
                <a:effectLst>
                  <a:outerShdw blurRad="38100" dist="38100" dir="2700000" algn="tl">
                    <a:srgbClr val="000000">
                      <a:alpha val="43137"/>
                    </a:srgbClr>
                  </a:outerShdw>
                </a:effectLst>
              </a:rPr>
              <a:t>Questions? Ask </a:t>
            </a:r>
          </a:p>
          <a:p>
            <a:pPr marL="0" indent="0" algn="ctr">
              <a:buNone/>
            </a:pPr>
            <a:r>
              <a:rPr lang="en-US" sz="1800" b="1" dirty="0" smtClean="0"/>
              <a:t>Matthew Winn</a:t>
            </a:r>
          </a:p>
          <a:p>
            <a:pPr marL="0" indent="0" algn="ctr">
              <a:buNone/>
            </a:pPr>
            <a:r>
              <a:rPr lang="en-US" sz="1800" dirty="0" smtClean="0"/>
              <a:t>C3 Pre-Award Research Coordinator</a:t>
            </a:r>
          </a:p>
          <a:p>
            <a:pPr marL="0" indent="0" algn="ctr">
              <a:buNone/>
            </a:pPr>
            <a:r>
              <a:rPr lang="en-US" dirty="0" smtClean="0">
                <a:effectLst>
                  <a:outerShdw blurRad="38100" dist="38100" dir="2700000" algn="tl">
                    <a:srgbClr val="000000">
                      <a:alpha val="43137"/>
                    </a:srgbClr>
                  </a:outerShdw>
                </a:effectLst>
                <a:hlinkClick r:id="rId3"/>
              </a:rPr>
              <a:t>mwinn@txstate.edu</a:t>
            </a:r>
            <a:r>
              <a:rPr lang="en-US" dirty="0" smtClean="0">
                <a:effectLst>
                  <a:outerShdw blurRad="38100" dist="38100" dir="2700000" algn="tl">
                    <a:srgbClr val="000000">
                      <a:alpha val="43137"/>
                    </a:srgbClr>
                  </a:outerShdw>
                </a:effectLst>
              </a:rPr>
              <a:t> </a:t>
            </a:r>
            <a:r>
              <a:rPr lang="en-US" sz="1800" dirty="0" smtClean="0"/>
              <a:t>512-245-0040</a:t>
            </a:r>
          </a:p>
          <a:p>
            <a:pPr marL="0" indent="0" algn="ctr">
              <a:buNone/>
            </a:pPr>
            <a:r>
              <a:rPr lang="en-US" dirty="0" smtClean="0">
                <a:effectLst>
                  <a:outerShdw blurRad="38100" dist="38100" dir="2700000" algn="tl">
                    <a:srgbClr val="000000">
                      <a:alpha val="43137"/>
                    </a:srgbClr>
                  </a:outerShdw>
                </a:effectLst>
              </a:rPr>
              <a:t>or</a:t>
            </a:r>
            <a:endParaRPr lang="en-US" dirty="0" smtClean="0">
              <a:effectLst>
                <a:outerShdw blurRad="38100" dist="38100" dir="2700000" algn="tl">
                  <a:srgbClr val="000000">
                    <a:alpha val="43137"/>
                  </a:srgbClr>
                </a:outerShdw>
              </a:effectLst>
            </a:endParaRPr>
          </a:p>
          <a:p>
            <a:pPr marL="68580" indent="0" algn="ctr">
              <a:spcBef>
                <a:spcPts val="0"/>
              </a:spcBef>
              <a:buNone/>
            </a:pPr>
            <a:r>
              <a:rPr lang="en-US" sz="1800" b="1" dirty="0"/>
              <a:t>Lisa M. Westerbeck</a:t>
            </a:r>
          </a:p>
          <a:p>
            <a:pPr marL="68580" indent="0" algn="ctr">
              <a:spcBef>
                <a:spcPts val="0"/>
              </a:spcBef>
              <a:buNone/>
            </a:pPr>
            <a:r>
              <a:rPr lang="en-US" sz="1800" dirty="0"/>
              <a:t>C3 </a:t>
            </a:r>
            <a:r>
              <a:rPr lang="en-US" sz="1800" dirty="0" smtClean="0"/>
              <a:t>Post-Award Research </a:t>
            </a:r>
            <a:r>
              <a:rPr lang="en-US" sz="1800" dirty="0"/>
              <a:t>Coordinator </a:t>
            </a:r>
          </a:p>
          <a:p>
            <a:pPr marL="68580" indent="0" algn="ctr">
              <a:spcBef>
                <a:spcPts val="0"/>
              </a:spcBef>
              <a:buNone/>
            </a:pPr>
            <a:r>
              <a:rPr lang="en-US" sz="1800" dirty="0" smtClean="0">
                <a:hlinkClick r:id="rId4"/>
              </a:rPr>
              <a:t>lisa@txstate.edu</a:t>
            </a:r>
            <a:r>
              <a:rPr lang="en-US" sz="1800" dirty="0" smtClean="0"/>
              <a:t>   </a:t>
            </a:r>
            <a:r>
              <a:rPr lang="en-US" sz="1800" dirty="0"/>
              <a:t>512-245-1356</a:t>
            </a:r>
          </a:p>
          <a:p>
            <a:pPr marL="68580" indent="0" algn="ctr">
              <a:spcBef>
                <a:spcPts val="0"/>
              </a:spcBef>
              <a:buNone/>
            </a:pPr>
            <a:endParaRPr lang="en-US" sz="1800" dirty="0"/>
          </a:p>
          <a:p>
            <a:pPr marL="68580" indent="0" algn="ctr">
              <a:spcBef>
                <a:spcPts val="0"/>
              </a:spcBef>
              <a:buNone/>
            </a:pPr>
            <a:r>
              <a:rPr lang="en-US" sz="1800" b="1" dirty="0"/>
              <a:t>Center for Communication, Collaboration &amp; Creativity</a:t>
            </a:r>
          </a:p>
          <a:p>
            <a:pPr marL="68580" indent="0" algn="ctr">
              <a:spcBef>
                <a:spcPts val="0"/>
              </a:spcBef>
              <a:buNone/>
            </a:pPr>
            <a:r>
              <a:rPr lang="en-US" sz="1800" dirty="0"/>
              <a:t>College of Fine Arts and Communication</a:t>
            </a:r>
          </a:p>
          <a:p>
            <a:pPr marL="68580" indent="0" algn="ctr">
              <a:spcBef>
                <a:spcPts val="0"/>
              </a:spcBef>
              <a:buNone/>
            </a:pPr>
            <a:r>
              <a:rPr lang="en-US" sz="1800" dirty="0"/>
              <a:t>Texas State University</a:t>
            </a:r>
          </a:p>
          <a:p>
            <a:pPr marL="68580" indent="0">
              <a:buNone/>
            </a:pPr>
            <a:endParaRPr lang="en-US" b="1" dirty="0"/>
          </a:p>
          <a:p>
            <a:pPr marL="68580" indent="0">
              <a:spcBef>
                <a:spcPts val="0"/>
              </a:spcBef>
              <a:buNone/>
            </a:pPr>
            <a:r>
              <a:rPr lang="en-US" sz="1800" dirty="0" smtClean="0"/>
              <a:t>	</a:t>
            </a:r>
            <a:endParaRPr lang="en-US" sz="20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762000"/>
            <a:ext cx="1828800" cy="1536192"/>
          </a:xfrm>
          <a:prstGeom prst="rect">
            <a:avLst/>
          </a:prstGeom>
        </p:spPr>
      </p:pic>
    </p:spTree>
    <p:extLst>
      <p:ext uri="{BB962C8B-B14F-4D97-AF65-F5344CB8AC3E}">
        <p14:creationId xmlns:p14="http://schemas.microsoft.com/office/powerpoint/2010/main" val="32117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51" r="20039" b="17898"/>
          <a:stretch/>
        </p:blipFill>
        <p:spPr bwMode="auto">
          <a:xfrm>
            <a:off x="1880557" y="1828800"/>
            <a:ext cx="5339751" cy="4504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19800" y="2089666"/>
            <a:ext cx="304800" cy="369332"/>
          </a:xfrm>
          <a:prstGeom prst="rect">
            <a:avLst/>
          </a:prstGeom>
          <a:noFill/>
        </p:spPr>
        <p:txBody>
          <a:bodyPr wrap="square" rtlCol="0">
            <a:spAutoFit/>
          </a:bodyPr>
          <a:lstStyle/>
          <a:p>
            <a:endParaRPr lang="en-US" dirty="0"/>
          </a:p>
        </p:txBody>
      </p:sp>
      <p:sp>
        <p:nvSpPr>
          <p:cNvPr id="5" name="Title 1"/>
          <p:cNvSpPr txBox="1">
            <a:spLocks/>
          </p:cNvSpPr>
          <p:nvPr/>
        </p:nvSpPr>
        <p:spPr>
          <a:xfrm>
            <a:off x="609600" y="1143000"/>
            <a:ext cx="5334000" cy="609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pivot Home Page</a:t>
            </a:r>
            <a:endParaRPr lang="en-US" b="1" dirty="0"/>
          </a:p>
        </p:txBody>
      </p:sp>
    </p:spTree>
    <p:extLst>
      <p:ext uri="{BB962C8B-B14F-4D97-AF65-F5344CB8AC3E}">
        <p14:creationId xmlns:p14="http://schemas.microsoft.com/office/powerpoint/2010/main" val="118682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8669" t="6026" r="20666" b="70375"/>
          <a:stretch/>
        </p:blipFill>
        <p:spPr bwMode="auto">
          <a:xfrm>
            <a:off x="2133981" y="3200400"/>
            <a:ext cx="4724019" cy="3034536"/>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563593" y="737558"/>
            <a:ext cx="8229600" cy="914400"/>
          </a:xfrm>
        </p:spPr>
        <p:txBody>
          <a:bodyPr>
            <a:noAutofit/>
          </a:bodyPr>
          <a:lstStyle/>
          <a:p>
            <a:r>
              <a:rPr lang="en-US" b="1" dirty="0" smtClean="0"/>
              <a:t>Sign Up for an Account</a:t>
            </a:r>
            <a:endParaRPr lang="en-US" b="1" dirty="0"/>
          </a:p>
        </p:txBody>
      </p:sp>
      <p:sp>
        <p:nvSpPr>
          <p:cNvPr id="3" name="TextBox 2"/>
          <p:cNvSpPr txBox="1"/>
          <p:nvPr/>
        </p:nvSpPr>
        <p:spPr>
          <a:xfrm>
            <a:off x="589472" y="1676400"/>
            <a:ext cx="7162800" cy="1200329"/>
          </a:xfrm>
          <a:prstGeom prst="rect">
            <a:avLst/>
          </a:prstGeom>
          <a:noFill/>
          <a:ln w="57150">
            <a:noFill/>
          </a:ln>
        </p:spPr>
        <p:txBody>
          <a:bodyPr wrap="square" rtlCol="0">
            <a:spAutoFit/>
          </a:bodyPr>
          <a:lstStyle/>
          <a:p>
            <a:r>
              <a:rPr lang="en-US" sz="2000" dirty="0" smtClean="0"/>
              <a:t>Locate the “Sign Up” button at the top right corner of your screen and click.</a:t>
            </a:r>
          </a:p>
          <a:p>
            <a:endParaRPr lang="en-US" sz="3200" dirty="0"/>
          </a:p>
        </p:txBody>
      </p:sp>
      <p:sp>
        <p:nvSpPr>
          <p:cNvPr id="7" name="Down Arrow 6"/>
          <p:cNvSpPr/>
          <p:nvPr/>
        </p:nvSpPr>
        <p:spPr>
          <a:xfrm>
            <a:off x="5791200" y="2634343"/>
            <a:ext cx="1066800" cy="132740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07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025494"/>
            <a:ext cx="8229600" cy="662781"/>
          </a:xfrm>
        </p:spPr>
        <p:txBody>
          <a:bodyPr/>
          <a:lstStyle/>
          <a:p>
            <a:r>
              <a:rPr lang="en-US" dirty="0" smtClean="0"/>
              <a:t>Use YOUR Texas State Email</a:t>
            </a:r>
            <a:endParaRPr lang="en-US" b="1" dirty="0">
              <a:solidFill>
                <a:schemeClr val="tx1"/>
              </a:solidFill>
              <a:effectLst>
                <a:outerShdw blurRad="38100" dist="38100" dir="2700000" algn="tl">
                  <a:srgbClr val="000000">
                    <a:alpha val="43137"/>
                  </a:srgbClr>
                </a:outerShdw>
              </a:effectLst>
            </a:endParaRPr>
          </a:p>
        </p:txBody>
      </p:sp>
      <p:pic>
        <p:nvPicPr>
          <p:cNvPr id="4" name="Picture 3"/>
          <p:cNvPicPr/>
          <p:nvPr/>
        </p:nvPicPr>
        <p:blipFill rotWithShape="1">
          <a:blip r:embed="rId2"/>
          <a:srcRect l="13884" t="7680" r="56230" b="35150"/>
          <a:stretch/>
        </p:blipFill>
        <p:spPr bwMode="auto">
          <a:xfrm>
            <a:off x="785004" y="1672442"/>
            <a:ext cx="7047781" cy="47416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651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87834"/>
            <a:ext cx="8229600" cy="563562"/>
          </a:xfrm>
        </p:spPr>
        <p:txBody>
          <a:bodyPr>
            <a:noAutofit/>
          </a:bodyPr>
          <a:lstStyle/>
          <a:p>
            <a:r>
              <a:rPr lang="en-US" b="1" dirty="0" smtClean="0"/>
              <a:t>House is Home</a:t>
            </a:r>
            <a:endParaRPr lang="en-US" b="1" dirty="0"/>
          </a:p>
        </p:txBody>
      </p:sp>
      <p:pic>
        <p:nvPicPr>
          <p:cNvPr id="5" name="Content Placeholder 4"/>
          <p:cNvPicPr>
            <a:picLocks noGrp="1" noChangeAspect="1"/>
          </p:cNvPicPr>
          <p:nvPr>
            <p:ph idx="1"/>
          </p:nvPr>
        </p:nvPicPr>
        <p:blipFill rotWithShape="1">
          <a:blip r:embed="rId2"/>
          <a:stretch/>
        </p:blipFill>
        <p:spPr>
          <a:xfrm>
            <a:off x="2149637" y="1451396"/>
            <a:ext cx="5698963" cy="4381079"/>
          </a:xfrm>
          <a:prstGeom prst="rect">
            <a:avLst/>
          </a:prstGeom>
        </p:spPr>
      </p:pic>
      <p:sp>
        <p:nvSpPr>
          <p:cNvPr id="3" name="Down Arrow 2"/>
          <p:cNvSpPr/>
          <p:nvPr/>
        </p:nvSpPr>
        <p:spPr>
          <a:xfrm>
            <a:off x="2895600" y="1560806"/>
            <a:ext cx="332232" cy="4892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61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377" t="8948" r="13376" b="26532"/>
          <a:stretch/>
        </p:blipFill>
        <p:spPr>
          <a:xfrm>
            <a:off x="914400" y="1143000"/>
            <a:ext cx="7528560" cy="5029200"/>
          </a:xfrm>
          <a:prstGeom prst="rect">
            <a:avLst/>
          </a:prstGeom>
        </p:spPr>
      </p:pic>
      <p:sp>
        <p:nvSpPr>
          <p:cNvPr id="3" name="Down Arrow 2"/>
          <p:cNvSpPr/>
          <p:nvPr/>
        </p:nvSpPr>
        <p:spPr>
          <a:xfrm>
            <a:off x="1600200" y="1219200"/>
            <a:ext cx="408432" cy="5212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04416" y="579438"/>
            <a:ext cx="3733800" cy="639762"/>
          </a:xfrm>
        </p:spPr>
        <p:txBody>
          <a:bodyPr>
            <a:normAutofit fontScale="90000"/>
          </a:bodyPr>
          <a:lstStyle/>
          <a:p>
            <a:r>
              <a:rPr lang="en-US" sz="4400" b="1" dirty="0" smtClean="0"/>
              <a:t>Funding</a:t>
            </a:r>
            <a:r>
              <a:rPr lang="en-US" b="1" dirty="0" smtClean="0"/>
              <a:t> Page</a:t>
            </a:r>
            <a:endParaRPr lang="en-US" b="1" dirty="0"/>
          </a:p>
        </p:txBody>
      </p:sp>
    </p:spTree>
    <p:extLst>
      <p:ext uri="{BB962C8B-B14F-4D97-AF65-F5344CB8AC3E}">
        <p14:creationId xmlns:p14="http://schemas.microsoft.com/office/powerpoint/2010/main" val="23700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28600"/>
            <a:ext cx="4419600" cy="944562"/>
          </a:xfrm>
          <a:solidFill>
            <a:schemeClr val="accent4">
              <a:lumMod val="75000"/>
            </a:schemeClr>
          </a:solidFill>
          <a:ln>
            <a:solidFill>
              <a:schemeClr val="bg2">
                <a:lumMod val="75000"/>
              </a:schemeClr>
            </a:solidFill>
          </a:ln>
        </p:spPr>
        <p:txBody>
          <a:bodyPr>
            <a:noAutofit/>
          </a:bodyPr>
          <a:lstStyle/>
          <a:p>
            <a:r>
              <a:rPr lang="en-US" sz="4800" dirty="0" smtClean="0"/>
              <a:t>Quick Search</a:t>
            </a:r>
            <a:endParaRPr lang="en-US" sz="4800" dirty="0"/>
          </a:p>
        </p:txBody>
      </p:sp>
      <p:pic>
        <p:nvPicPr>
          <p:cNvPr id="11" name="Content Placeholder 3"/>
          <p:cNvPicPr>
            <a:picLocks noGrp="1" noChangeAspect="1"/>
          </p:cNvPicPr>
          <p:nvPr>
            <p:ph idx="1"/>
          </p:nvPr>
        </p:nvPicPr>
        <p:blipFill rotWithShape="1">
          <a:blip r:embed="rId2"/>
          <a:srcRect l="11547" t="11111" r="10388" b="-6"/>
          <a:stretch/>
        </p:blipFill>
        <p:spPr>
          <a:xfrm>
            <a:off x="914400" y="304800"/>
            <a:ext cx="6483928" cy="5676028"/>
          </a:xfrm>
          <a:prstGeom prst="rect">
            <a:avLst/>
          </a:prstGeom>
        </p:spPr>
      </p:pic>
      <p:sp>
        <p:nvSpPr>
          <p:cNvPr id="8" name="TextBox 7"/>
          <p:cNvSpPr txBox="1"/>
          <p:nvPr/>
        </p:nvSpPr>
        <p:spPr>
          <a:xfrm>
            <a:off x="4953000" y="2514600"/>
            <a:ext cx="3581400" cy="2554545"/>
          </a:xfrm>
          <a:prstGeom prst="rect">
            <a:avLst/>
          </a:prstGeom>
          <a:solidFill>
            <a:schemeClr val="accent4">
              <a:lumMod val="75000"/>
            </a:schemeClr>
          </a:solidFill>
          <a:ln>
            <a:solidFill>
              <a:schemeClr val="bg2">
                <a:lumMod val="75000"/>
              </a:schemeClr>
            </a:solidFill>
          </a:ln>
        </p:spPr>
        <p:txBody>
          <a:bodyPr wrap="square" rtlCol="0">
            <a:spAutoFit/>
          </a:bodyPr>
          <a:lstStyle/>
          <a:p>
            <a:pPr marL="571500" indent="-571500">
              <a:spcBef>
                <a:spcPts val="1200"/>
              </a:spcBef>
              <a:spcAft>
                <a:spcPts val="1200"/>
              </a:spcAft>
              <a:buFont typeface="Arial" panose="020B0604020202020204" pitchFamily="34" charset="0"/>
              <a:buChar char="•"/>
            </a:pPr>
            <a:r>
              <a:rPr lang="en-US" sz="2000" dirty="0">
                <a:solidFill>
                  <a:schemeClr val="bg1"/>
                </a:solidFill>
              </a:rPr>
              <a:t>Similar to Google search and will provide a large range of </a:t>
            </a:r>
            <a:r>
              <a:rPr lang="en-US" sz="2000" dirty="0" smtClean="0">
                <a:solidFill>
                  <a:schemeClr val="bg1"/>
                </a:solidFill>
              </a:rPr>
              <a:t>results</a:t>
            </a:r>
          </a:p>
          <a:p>
            <a:pPr marL="571500" indent="-571500">
              <a:spcBef>
                <a:spcPts val="1200"/>
              </a:spcBef>
              <a:spcAft>
                <a:spcPts val="1200"/>
              </a:spcAft>
              <a:buFont typeface="Arial" panose="020B0604020202020204" pitchFamily="34" charset="0"/>
              <a:buChar char="•"/>
            </a:pPr>
            <a:r>
              <a:rPr lang="en-US" sz="2000" dirty="0" smtClean="0">
                <a:solidFill>
                  <a:schemeClr val="bg1"/>
                </a:solidFill>
              </a:rPr>
              <a:t>Can search by text (keyword) or by sponsor</a:t>
            </a:r>
          </a:p>
        </p:txBody>
      </p:sp>
    </p:spTree>
    <p:extLst>
      <p:ext uri="{BB962C8B-B14F-4D97-AF65-F5344CB8AC3E}">
        <p14:creationId xmlns:p14="http://schemas.microsoft.com/office/powerpoint/2010/main" val="215144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2811</TotalTime>
  <Words>1103</Words>
  <Application>Microsoft Office PowerPoint</Application>
  <PresentationFormat>On-screen Show (4:3)</PresentationFormat>
  <Paragraphs>145</Paragraphs>
  <Slides>36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Century Gothic</vt:lpstr>
      <vt:lpstr>Wingdings 2</vt:lpstr>
      <vt:lpstr>Austin</vt:lpstr>
      <vt:lpstr>PowerPoint Presentation</vt:lpstr>
      <vt:lpstr>       What can PIVOT do for me?</vt:lpstr>
      <vt:lpstr>Let’s Get Started</vt:lpstr>
      <vt:lpstr>PowerPoint Presentation</vt:lpstr>
      <vt:lpstr>Sign Up for an Account</vt:lpstr>
      <vt:lpstr>PowerPoint Presentation</vt:lpstr>
      <vt:lpstr>House is Home</vt:lpstr>
      <vt:lpstr>Funding Page</vt:lpstr>
      <vt:lpstr>Quick Search</vt:lpstr>
      <vt:lpstr>PowerPoint Presentation</vt:lpstr>
      <vt:lpstr>PowerPoint Presentation</vt:lpstr>
      <vt:lpstr>PowerPoint Presentation</vt:lpstr>
      <vt:lpstr>Narrowing Your Results </vt:lpstr>
      <vt:lpstr>Limit to Research Funding </vt:lpstr>
      <vt:lpstr>PowerPoint Presentation</vt:lpstr>
      <vt:lpstr>Advanced Search Options</vt:lpstr>
      <vt:lpstr>PowerPoint Presentation</vt:lpstr>
      <vt:lpstr>PowerPoint Presentation</vt:lpstr>
      <vt:lpstr>PowerPoint Presentation</vt:lpstr>
      <vt:lpstr>Search by Sponsor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State University - San Marcos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tsp</dc:creator>
  <cp:lastModifiedBy>Winn, Matthew R</cp:lastModifiedBy>
  <cp:revision>209</cp:revision>
  <cp:lastPrinted>2014-09-24T16:40:10Z</cp:lastPrinted>
  <dcterms:created xsi:type="dcterms:W3CDTF">2013-11-04T19:17:05Z</dcterms:created>
  <dcterms:modified xsi:type="dcterms:W3CDTF">2019-07-25T15:02:30Z</dcterms:modified>
</cp:coreProperties>
</file>