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2" r:id="rId5"/>
    <p:sldId id="264" r:id="rId6"/>
    <p:sldId id="261" r:id="rId7"/>
    <p:sldId id="265" r:id="rId8"/>
    <p:sldId id="266" r:id="rId9"/>
    <p:sldId id="267" r:id="rId10"/>
    <p:sldId id="263" r:id="rId11"/>
    <p:sldId id="260" r:id="rId12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14"/>
    <a:srgbClr val="311214"/>
    <a:srgbClr val="401214"/>
    <a:srgbClr val="501214"/>
    <a:srgbClr val="1F1214"/>
    <a:srgbClr val="B49800"/>
    <a:srgbClr val="B49859"/>
    <a:srgbClr val="998019"/>
    <a:srgbClr val="501215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586" autoAdjust="0"/>
  </p:normalViewPr>
  <p:slideViewPr>
    <p:cSldViewPr>
      <p:cViewPr varScale="1">
        <p:scale>
          <a:sx n="113" d="100"/>
          <a:sy n="113" d="100"/>
        </p:scale>
        <p:origin x="948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694" y="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415790"/>
            <a:ext cx="5046663" cy="4183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34" tIns="46217" rIns="92434" bIns="462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694" y="8831580"/>
            <a:ext cx="2982119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434" tIns="46217" rIns="92434" bIns="46217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BEFD72E-21C8-064E-8F9F-DAF3C83C2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56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025" indent="-28885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423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593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9761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1931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101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270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439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5A4471F-A8BB-AD45-9C8A-C3BA537C43C3}" type="slidenum">
              <a:rPr lang="en-US" sz="1200"/>
              <a:pPr/>
              <a:t>1</a:t>
            </a:fld>
            <a:endParaRPr lang="en-US" sz="1200" dirty="0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00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51025" indent="-288856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55423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17593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79761" indent="-23108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41931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04101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66270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28439" indent="-23108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058EDD2-5398-1D42-8451-D9483F98707B}" type="slidenum">
              <a:rPr lang="en-US" sz="1200"/>
              <a:pPr/>
              <a:t>2</a:t>
            </a:fld>
            <a:endParaRPr lang="en-US" sz="1200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3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Redo</a:t>
            </a:r>
            <a:r>
              <a:rPr lang="en-US" baseline="0" dirty="0" smtClean="0"/>
              <a:t> the Excel - Formats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BEFD72E-21C8-064E-8F9F-DAF3C83C2994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36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501214"/>
            </a:gs>
            <a:gs pos="100000">
              <a:srgbClr val="281214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98"/>
            <a:ext cx="9145588" cy="685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19812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84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22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609600"/>
            <a:ext cx="173355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609600"/>
            <a:ext cx="504825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50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82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390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96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66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804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4147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23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068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ation2_Slide2-maroon-grad-1440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609600"/>
            <a:ext cx="685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52600" y="1981200"/>
            <a:ext cx="685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501215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v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hyperlink" Target="http://3.bp.blogspot.com/_xqmm25wjgvk/S1er-sMX7YI/AAAAAAAAAHg/PWBGWNyHskk/s1600-h/9.jpg" TargetMode="External"/><Relationship Id="rId10" Type="http://schemas.openxmlformats.org/officeDocument/2006/relationships/image" Target="../media/image9.JPG"/><Relationship Id="rId4" Type="http://schemas.openxmlformats.org/officeDocument/2006/relationships/image" Target="../media/image4.png"/><Relationship Id="rId9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mp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IE 4390 CAPSTONE DESIGN</a:t>
            </a:r>
            <a:b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latin typeface="Arial" charset="0"/>
                <a:ea typeface="ＭＳ Ｐゴシック" charset="0"/>
                <a:cs typeface="ＭＳ Ｐゴシック" charset="0"/>
              </a:rPr>
              <a:t>SPRING 2015</a:t>
            </a:r>
            <a:endParaRPr lang="en-US" sz="3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INSULATED CONCRETE FORM</a:t>
            </a:r>
          </a:p>
          <a:p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PRE-ENGINEERED CONSTRUCTION</a:t>
            </a:r>
          </a:p>
          <a:p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DAVID HOLT, MICHAEL MULLEN, MATTHEW SNEAD</a:t>
            </a:r>
          </a:p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DR. MICHELLE LONDA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59" y="538783"/>
            <a:ext cx="6858000" cy="1524000"/>
          </a:xfrm>
        </p:spPr>
        <p:txBody>
          <a:bodyPr/>
          <a:lstStyle/>
          <a:p>
            <a:r>
              <a:rPr lang="en-US" b="1" dirty="0" smtClean="0"/>
              <a:t>PHASE ONE</a:t>
            </a:r>
          </a:p>
          <a:p>
            <a:pPr lvl="1"/>
            <a:r>
              <a:rPr lang="en-US" dirty="0" smtClean="0"/>
              <a:t>SINGLE FACTORY – SERVICE A 200 MILE RADIUS</a:t>
            </a:r>
          </a:p>
          <a:p>
            <a:pPr lvl="1"/>
            <a:r>
              <a:rPr lang="en-US" dirty="0" smtClean="0"/>
              <a:t>SUPPLY CHAIN MODEL</a:t>
            </a:r>
          </a:p>
          <a:p>
            <a:r>
              <a:rPr lang="en-US" b="1" dirty="0" smtClean="0"/>
              <a:t>PHASE TWO</a:t>
            </a:r>
          </a:p>
          <a:p>
            <a:pPr lvl="1"/>
            <a:r>
              <a:rPr lang="en-US" dirty="0" smtClean="0"/>
              <a:t>CENTRAL FACTORY – SERVICE A 200 MILE RADIUS </a:t>
            </a:r>
          </a:p>
          <a:p>
            <a:pPr lvl="1"/>
            <a:r>
              <a:rPr lang="en-US" dirty="0" smtClean="0"/>
              <a:t>DISTRIBUTION CENTERS – SERVICE AN ADDITIONAL 200 MILES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8159" y="8158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kern="0" dirty="0" smtClean="0"/>
              <a:t>SUPPLY CHAIN</a:t>
            </a:r>
            <a:endParaRPr lang="en-US" sz="3200" kern="0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90745" y="1437861"/>
            <a:ext cx="5715000" cy="449981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2490159" y="2189747"/>
            <a:ext cx="5334000" cy="420704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2645827" y="1437861"/>
            <a:ext cx="5204836" cy="434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5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52600" y="76200"/>
            <a:ext cx="6858000" cy="609600"/>
          </a:xfrm>
        </p:spPr>
        <p:txBody>
          <a:bodyPr/>
          <a:lstStyle/>
          <a:p>
            <a:pPr algn="l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ACKNOWLEDGEMENTS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900989" y="858252"/>
            <a:ext cx="6858001" cy="1580148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Indirect Sponsor - David Schreiber</a:t>
            </a:r>
          </a:p>
          <a:p>
            <a:pPr marL="0" indent="0" algn="ctr">
              <a:buNone/>
            </a:pPr>
            <a:r>
              <a:rPr lang="en-US" b="1" dirty="0" smtClean="0"/>
              <a:t>Advisor - Dr. Michelle Londa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 smtClean="0"/>
              <a:t>This project has no official sponsorship by any industry or company</a:t>
            </a:r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0" indent="0" algn="ctr">
              <a:buNone/>
            </a:pPr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176" y="2819400"/>
            <a:ext cx="2058814" cy="20576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971" y="2819400"/>
            <a:ext cx="1168952" cy="2057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848" y="2819400"/>
            <a:ext cx="2057630" cy="20576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18341" y="5110510"/>
            <a:ext cx="202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/>
              <a:t>Michael Mullen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336205" y="5110510"/>
            <a:ext cx="2022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Matthew Snead</a:t>
            </a:r>
            <a:endParaRPr lang="en-US" sz="1800" b="1" dirty="0"/>
          </a:p>
        </p:txBody>
      </p:sp>
      <p:sp>
        <p:nvSpPr>
          <p:cNvPr id="13" name="Rectangle 12"/>
          <p:cNvSpPr/>
          <p:nvPr/>
        </p:nvSpPr>
        <p:spPr>
          <a:xfrm>
            <a:off x="2414216" y="5110510"/>
            <a:ext cx="13708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David Holt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7550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Insulated concrete forms are frequently used to build Santa Fe style homes with stucco finish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7429" y="1104282"/>
            <a:ext cx="2238703" cy="2218649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6612" y="990600"/>
            <a:ext cx="2800336" cy="238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9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87724" y="3500264"/>
            <a:ext cx="267811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566" y="2794933"/>
            <a:ext cx="2522429" cy="1669777"/>
          </a:xfrm>
          <a:prstGeom prst="rect">
            <a:avLst/>
          </a:prstGeom>
        </p:spPr>
      </p:pic>
      <p:sp>
        <p:nvSpPr>
          <p:cNvPr id="6145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159" y="81583"/>
            <a:ext cx="6858000" cy="45720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MOTIVATION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9138" y="668380"/>
            <a:ext cx="4139242" cy="5651284"/>
          </a:xfrm>
        </p:spPr>
        <p:txBody>
          <a:bodyPr/>
          <a:lstStyle/>
          <a:p>
            <a:r>
              <a:rPr lang="en-US" sz="1400" b="1" dirty="0"/>
              <a:t>Sustainable Building Systems </a:t>
            </a:r>
            <a:r>
              <a:rPr lang="en-US" sz="1400" dirty="0"/>
              <a:t>will lead the </a:t>
            </a:r>
            <a:r>
              <a:rPr lang="en-US" sz="1400" dirty="0" smtClean="0"/>
              <a:t>transformation </a:t>
            </a:r>
            <a:r>
              <a:rPr lang="en-US" sz="1400" dirty="0"/>
              <a:t>of the building and construction </a:t>
            </a:r>
            <a:r>
              <a:rPr lang="en-US" sz="1400" dirty="0" smtClean="0"/>
              <a:t>industry</a:t>
            </a:r>
          </a:p>
          <a:p>
            <a:pPr lvl="1"/>
            <a:r>
              <a:rPr lang="en-US" sz="1200" dirty="0" smtClean="0"/>
              <a:t>Reduce the cost of ICF manufacturing.</a:t>
            </a:r>
          </a:p>
          <a:p>
            <a:pPr lvl="2"/>
            <a:r>
              <a:rPr lang="en-US" sz="1100" dirty="0" smtClean="0"/>
              <a:t>10% more than standard construction </a:t>
            </a:r>
          </a:p>
          <a:p>
            <a:pPr lvl="1"/>
            <a:r>
              <a:rPr lang="en-US" sz="1200" dirty="0" smtClean="0"/>
              <a:t>Practicing </a:t>
            </a:r>
            <a:r>
              <a:rPr lang="en-US" sz="1200" dirty="0"/>
              <a:t>sustainable building techniques.</a:t>
            </a:r>
          </a:p>
          <a:p>
            <a:pPr lvl="1"/>
            <a:r>
              <a:rPr lang="en-US" sz="1200" dirty="0"/>
              <a:t>Developing innovative materials and processes</a:t>
            </a:r>
            <a:r>
              <a:rPr lang="en-US" sz="1200" dirty="0" smtClean="0"/>
              <a:t>.</a:t>
            </a:r>
          </a:p>
          <a:p>
            <a:r>
              <a:rPr lang="en-US" sz="1400" b="1" dirty="0"/>
              <a:t>Insulating Concrete Forms (ICFs</a:t>
            </a:r>
            <a:r>
              <a:rPr lang="en-US" sz="1400" b="1" dirty="0" smtClean="0"/>
              <a:t>)</a:t>
            </a:r>
          </a:p>
          <a:p>
            <a:pPr lvl="1"/>
            <a:r>
              <a:rPr lang="en-US" sz="1200" dirty="0"/>
              <a:t>Stacked Hollow EPS Foam </a:t>
            </a:r>
            <a:r>
              <a:rPr lang="en-US" sz="1200" dirty="0" smtClean="0"/>
              <a:t>Blocks or Panels</a:t>
            </a:r>
            <a:endParaRPr lang="en-US" sz="1200" dirty="0"/>
          </a:p>
          <a:p>
            <a:pPr lvl="1"/>
            <a:r>
              <a:rPr lang="en-US" sz="1200" dirty="0"/>
              <a:t>Reinforced with Rebar</a:t>
            </a:r>
          </a:p>
          <a:p>
            <a:pPr lvl="1"/>
            <a:r>
              <a:rPr lang="en-US" sz="1200" dirty="0"/>
              <a:t>Filled with </a:t>
            </a:r>
            <a:r>
              <a:rPr lang="en-US" sz="1200" dirty="0" smtClean="0"/>
              <a:t>Concrete</a:t>
            </a:r>
          </a:p>
          <a:p>
            <a:r>
              <a:rPr lang="en-US" sz="1400" b="1" dirty="0" smtClean="0"/>
              <a:t>Broad Impact</a:t>
            </a:r>
          </a:p>
          <a:p>
            <a:pPr lvl="1"/>
            <a:r>
              <a:rPr lang="en-US" sz="1200" dirty="0" smtClean="0"/>
              <a:t>ICF structures will </a:t>
            </a:r>
            <a:r>
              <a:rPr lang="en-US" sz="1200" dirty="0"/>
              <a:t>last centuries while wood only lasts </a:t>
            </a:r>
            <a:r>
              <a:rPr lang="en-US" sz="1200" dirty="0" smtClean="0"/>
              <a:t>decades</a:t>
            </a:r>
          </a:p>
          <a:p>
            <a:pPr lvl="1"/>
            <a:r>
              <a:rPr lang="en-US" sz="1200" dirty="0" smtClean="0"/>
              <a:t>Manufacturing pre-engineered wall systems will create a skilled work force</a:t>
            </a:r>
          </a:p>
          <a:p>
            <a:r>
              <a:rPr lang="en-US" sz="1400" b="1" dirty="0" smtClean="0"/>
              <a:t>Benefits</a:t>
            </a:r>
          </a:p>
          <a:p>
            <a:pPr lvl="1"/>
            <a:r>
              <a:rPr lang="en-US" sz="1200" dirty="0" smtClean="0"/>
              <a:t>Reduction </a:t>
            </a:r>
            <a:r>
              <a:rPr lang="en-US" sz="1200" dirty="0"/>
              <a:t>in energy use (</a:t>
            </a:r>
            <a:r>
              <a:rPr lang="en-US" sz="1200" dirty="0" smtClean="0"/>
              <a:t>32</a:t>
            </a:r>
            <a:r>
              <a:rPr lang="en-US" sz="1200" dirty="0"/>
              <a:t>% to 44</a:t>
            </a:r>
            <a:r>
              <a:rPr lang="en-US" sz="1200" dirty="0" smtClean="0"/>
              <a:t>%)*</a:t>
            </a:r>
            <a:endParaRPr lang="en-US" sz="1200" b="1" dirty="0" smtClean="0"/>
          </a:p>
          <a:p>
            <a:pPr lvl="1"/>
            <a:r>
              <a:rPr lang="en-US" sz="1200" dirty="0" smtClean="0"/>
              <a:t>Less </a:t>
            </a:r>
            <a:r>
              <a:rPr lang="en-US" sz="1200" dirty="0"/>
              <a:t>construction </a:t>
            </a:r>
            <a:r>
              <a:rPr lang="en-US" sz="1200" dirty="0" smtClean="0"/>
              <a:t>waste</a:t>
            </a:r>
          </a:p>
          <a:p>
            <a:pPr lvl="1"/>
            <a:r>
              <a:rPr lang="en-US" sz="1200" dirty="0" smtClean="0"/>
              <a:t>No mold</a:t>
            </a:r>
          </a:p>
          <a:p>
            <a:pPr lvl="1"/>
            <a:r>
              <a:rPr lang="en-US" sz="1200" dirty="0" smtClean="0"/>
              <a:t>Safe and Strong</a:t>
            </a:r>
          </a:p>
          <a:p>
            <a:pPr lvl="1"/>
            <a:r>
              <a:rPr lang="en-US" sz="1200" dirty="0" smtClean="0"/>
              <a:t>More people saving $ and making $</a:t>
            </a:r>
          </a:p>
          <a:p>
            <a:pPr marL="0" indent="0">
              <a:buNone/>
            </a:pPr>
            <a:endParaRPr lang="en-US" sz="1400" dirty="0" smtClean="0"/>
          </a:p>
          <a:p>
            <a:pPr lvl="1"/>
            <a:endParaRPr lang="en-US" sz="1200" dirty="0"/>
          </a:p>
          <a:p>
            <a:endParaRPr lang="en-US" sz="1400" dirty="0" smtClean="0"/>
          </a:p>
          <a:p>
            <a:endParaRPr lang="en-US" sz="1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429" y="622884"/>
            <a:ext cx="2101982" cy="19999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406" y="646318"/>
            <a:ext cx="2302749" cy="19637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714" y="4588558"/>
            <a:ext cx="2190132" cy="1806859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26612" y="662631"/>
            <a:ext cx="2800335" cy="565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159" y="81583"/>
            <a:ext cx="6858000" cy="457200"/>
          </a:xfrm>
        </p:spPr>
        <p:txBody>
          <a:bodyPr/>
          <a:lstStyle/>
          <a:p>
            <a:pPr algn="l"/>
            <a:r>
              <a:rPr lang="en-US" sz="3200" dirty="0" smtClean="0">
                <a:latin typeface="Arial" charset="0"/>
                <a:ea typeface="ＭＳ Ｐゴシック" charset="0"/>
                <a:cs typeface="ＭＳ Ｐゴシック" charset="0"/>
              </a:rPr>
              <a:t>PRODUCT DESIGN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182" y="346278"/>
            <a:ext cx="2002887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46278"/>
            <a:ext cx="2511570" cy="2617056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56551" y="554933"/>
            <a:ext cx="3962401" cy="3940867"/>
          </a:xfrm>
        </p:spPr>
        <p:txBody>
          <a:bodyPr/>
          <a:lstStyle/>
          <a:p>
            <a:r>
              <a:rPr lang="en-US" b="1" dirty="0" smtClean="0"/>
              <a:t>Polystyrene Connectors</a:t>
            </a:r>
          </a:p>
          <a:p>
            <a:pPr lvl="1"/>
            <a:r>
              <a:rPr lang="en-US" b="1" dirty="0" smtClean="0"/>
              <a:t>6 x 5 ½ Connectors</a:t>
            </a:r>
          </a:p>
          <a:p>
            <a:pPr lvl="1"/>
            <a:r>
              <a:rPr lang="en-US" b="1" dirty="0" smtClean="0"/>
              <a:t>Provides Horizontal Stability</a:t>
            </a:r>
          </a:p>
          <a:p>
            <a:pPr lvl="1"/>
            <a:r>
              <a:rPr lang="en-US" b="1" dirty="0" smtClean="0"/>
              <a:t>Allows a medium to attach interior drywall and exterior siding</a:t>
            </a:r>
          </a:p>
          <a:p>
            <a:r>
              <a:rPr lang="en-US" b="1" dirty="0" smtClean="0"/>
              <a:t>Expanded Polystyrene Panel</a:t>
            </a:r>
          </a:p>
          <a:p>
            <a:pPr lvl="1"/>
            <a:r>
              <a:rPr lang="en-US" b="1" dirty="0" smtClean="0"/>
              <a:t>2 x 48” x 16” x 2.5” </a:t>
            </a:r>
          </a:p>
          <a:p>
            <a:pPr lvl="1"/>
            <a:r>
              <a:rPr lang="en-US" b="1" dirty="0" smtClean="0"/>
              <a:t>Concrete obtains 28 day cure in 7 days</a:t>
            </a:r>
          </a:p>
          <a:p>
            <a:pPr lvl="1"/>
            <a:r>
              <a:rPr lang="en-US" b="1" dirty="0" smtClean="0"/>
              <a:t>Effective R value of 50</a:t>
            </a:r>
          </a:p>
          <a:p>
            <a:r>
              <a:rPr lang="en-US" b="1" dirty="0" smtClean="0"/>
              <a:t>Stream line manufacturing</a:t>
            </a:r>
          </a:p>
          <a:p>
            <a:pPr lvl="1"/>
            <a:r>
              <a:rPr lang="en-US" b="1" dirty="0" smtClean="0"/>
              <a:t>50% reduction in home construction time</a:t>
            </a:r>
          </a:p>
          <a:p>
            <a:pPr lvl="1"/>
            <a:r>
              <a:rPr lang="en-US" b="1" dirty="0" smtClean="0"/>
              <a:t>Zero waste</a:t>
            </a:r>
          </a:p>
          <a:p>
            <a:pPr lvl="1"/>
            <a:r>
              <a:rPr lang="en-US" b="1" dirty="0" smtClean="0"/>
              <a:t>Used in any floor design</a:t>
            </a:r>
          </a:p>
          <a:p>
            <a:pPr lvl="1"/>
            <a:endParaRPr lang="en-US" b="1" dirty="0" smtClean="0"/>
          </a:p>
          <a:p>
            <a:pPr lvl="1"/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505200"/>
            <a:ext cx="4007244" cy="239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18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053910" y="3010951"/>
            <a:ext cx="5972175" cy="1677745"/>
            <a:chOff x="1885321" y="3276600"/>
            <a:chExt cx="5972175" cy="167774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85321" y="3276600"/>
              <a:ext cx="4114800" cy="57284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85321" y="3849445"/>
              <a:ext cx="5972175" cy="1104900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944564" y="1851424"/>
            <a:ext cx="7014219" cy="3663676"/>
            <a:chOff x="1916853" y="1822724"/>
            <a:chExt cx="6465996" cy="3145384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31468" y="3626329"/>
              <a:ext cx="6451381" cy="134177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6853" y="1822724"/>
              <a:ext cx="4058525" cy="1678526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0597" y="1851424"/>
            <a:ext cx="6802155" cy="291995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159" y="609600"/>
            <a:ext cx="6858000" cy="1066800"/>
          </a:xfrm>
        </p:spPr>
        <p:txBody>
          <a:bodyPr/>
          <a:lstStyle/>
          <a:p>
            <a:r>
              <a:rPr lang="en-US" b="1" dirty="0" smtClean="0"/>
              <a:t>EPS PANEL / FORMS</a:t>
            </a:r>
          </a:p>
          <a:p>
            <a:r>
              <a:rPr lang="en-US" b="1" dirty="0" smtClean="0"/>
              <a:t>POLYPROPYLENE CONNECTORS</a:t>
            </a:r>
          </a:p>
          <a:p>
            <a:r>
              <a:rPr lang="en-US" b="1" dirty="0" smtClean="0"/>
              <a:t>MACHINE REQUIREMENTS/CYCLE TIMES</a:t>
            </a:r>
          </a:p>
          <a:p>
            <a:r>
              <a:rPr lang="en-US" b="1" dirty="0" smtClean="0"/>
              <a:t>REBAR CACLULATIONS</a:t>
            </a:r>
            <a:endParaRPr lang="en-U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159" y="127679"/>
            <a:ext cx="6858000" cy="457200"/>
          </a:xfrm>
        </p:spPr>
        <p:txBody>
          <a:bodyPr/>
          <a:lstStyle/>
          <a:p>
            <a:pPr algn="l"/>
            <a:r>
              <a:rPr lang="en-US" sz="3200" dirty="0" smtClean="0"/>
              <a:t>RAW MATERIAL ALLOCATION</a:t>
            </a:r>
            <a:endParaRPr lang="en-US" sz="3200" dirty="0"/>
          </a:p>
        </p:txBody>
      </p:sp>
      <p:pic>
        <p:nvPicPr>
          <p:cNvPr id="16" name="Picture 15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10" y="1805596"/>
            <a:ext cx="6798842" cy="112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2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00" y="855040"/>
            <a:ext cx="2555405" cy="191976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3747" y="629620"/>
            <a:ext cx="6858000" cy="3164707"/>
          </a:xfrm>
        </p:spPr>
        <p:txBody>
          <a:bodyPr/>
          <a:lstStyle/>
          <a:p>
            <a:r>
              <a:rPr lang="en-US" dirty="0" smtClean="0"/>
              <a:t>EPS PRE EXPANDER</a:t>
            </a:r>
          </a:p>
          <a:p>
            <a:r>
              <a:rPr lang="en-US" dirty="0" smtClean="0"/>
              <a:t>POLYPROPYLENE INJECTION MOLDER</a:t>
            </a:r>
          </a:p>
          <a:p>
            <a:r>
              <a:rPr lang="en-US" dirty="0" smtClean="0"/>
              <a:t>EPS INJECTION MOLDING MACHINE</a:t>
            </a:r>
          </a:p>
          <a:p>
            <a:r>
              <a:rPr lang="en-US" dirty="0" smtClean="0"/>
              <a:t>REBAR BINDER &amp; CUTTER</a:t>
            </a:r>
          </a:p>
          <a:p>
            <a:r>
              <a:rPr lang="en-US" dirty="0" smtClean="0"/>
              <a:t>REBAR </a:t>
            </a:r>
            <a:r>
              <a:rPr lang="en-US" dirty="0"/>
              <a:t>THREADING </a:t>
            </a:r>
            <a:r>
              <a:rPr lang="en-US" dirty="0" smtClean="0"/>
              <a:t>MACHINE</a:t>
            </a:r>
          </a:p>
          <a:p>
            <a:r>
              <a:rPr lang="en-US" dirty="0" smtClean="0"/>
              <a:t>TABLE SAW</a:t>
            </a:r>
          </a:p>
          <a:p>
            <a:r>
              <a:rPr lang="en-US" dirty="0" smtClean="0"/>
              <a:t>AIR COMPRESSOR </a:t>
            </a:r>
          </a:p>
          <a:p>
            <a:r>
              <a:rPr lang="en-US" dirty="0" smtClean="0"/>
              <a:t>FORKLIFT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8159" y="127679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kern="0" dirty="0" smtClean="0"/>
              <a:t>MACHINE/TOOLING</a:t>
            </a:r>
            <a:endParaRPr lang="en-US" sz="3200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00" y="743329"/>
            <a:ext cx="2867740" cy="212043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908" y="2133600"/>
            <a:ext cx="1495835" cy="10267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986" y="2980267"/>
            <a:ext cx="1144696" cy="31612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1510" y="3300682"/>
            <a:ext cx="6113230" cy="278257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000" y="743329"/>
            <a:ext cx="2776000" cy="22284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1" y="743329"/>
            <a:ext cx="2987340" cy="222847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1" y="127679"/>
            <a:ext cx="3011118" cy="309361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66" y="127679"/>
            <a:ext cx="3031067" cy="308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0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336" y="1379829"/>
            <a:ext cx="6589154" cy="495405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932" y="1032507"/>
            <a:ext cx="4242556" cy="53449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242" y="1676769"/>
            <a:ext cx="6404917" cy="469452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1704968" y="2312183"/>
            <a:ext cx="5138872" cy="4088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7597" y="2437016"/>
            <a:ext cx="5278356" cy="2973184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921765" y="1578384"/>
            <a:ext cx="1586469" cy="4826167"/>
            <a:chOff x="6921765" y="1578384"/>
            <a:chExt cx="1586469" cy="482616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21765" y="1578384"/>
              <a:ext cx="1572280" cy="19716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934200" y="3550059"/>
              <a:ext cx="1564907" cy="179104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35603" y="5356456"/>
              <a:ext cx="1572631" cy="1048095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4968" y="762000"/>
            <a:ext cx="4314832" cy="1451798"/>
          </a:xfrm>
        </p:spPr>
        <p:txBody>
          <a:bodyPr/>
          <a:lstStyle/>
          <a:p>
            <a:r>
              <a:rPr lang="en-US" b="1" dirty="0" smtClean="0"/>
              <a:t>Process Maps</a:t>
            </a:r>
          </a:p>
          <a:p>
            <a:r>
              <a:rPr lang="en-US" b="1" dirty="0" smtClean="0"/>
              <a:t>Relationship Diagram</a:t>
            </a:r>
            <a:endParaRPr lang="en-US" b="1" dirty="0"/>
          </a:p>
          <a:p>
            <a:r>
              <a:rPr lang="en-US" b="1" dirty="0" smtClean="0"/>
              <a:t>Space Requirements</a:t>
            </a:r>
            <a:endParaRPr lang="en-US" b="1" dirty="0"/>
          </a:p>
          <a:p>
            <a:r>
              <a:rPr lang="en-US" b="1" dirty="0" smtClean="0"/>
              <a:t>Layout Planning</a:t>
            </a:r>
            <a:endParaRPr lang="en-US" b="1" dirty="0"/>
          </a:p>
          <a:p>
            <a:r>
              <a:rPr lang="en-US" b="1" dirty="0" smtClean="0"/>
              <a:t>Facility Layout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728159" y="81583"/>
            <a:ext cx="6858000" cy="457200"/>
          </a:xfrm>
        </p:spPr>
        <p:txBody>
          <a:bodyPr/>
          <a:lstStyle/>
          <a:p>
            <a:r>
              <a:rPr lang="en-US" sz="3200" dirty="0"/>
              <a:t>FACILITY DESIGN OPTIMIZATION</a:t>
            </a:r>
          </a:p>
        </p:txBody>
      </p:sp>
    </p:spTree>
    <p:extLst>
      <p:ext uri="{BB962C8B-B14F-4D97-AF65-F5344CB8AC3E}">
        <p14:creationId xmlns:p14="http://schemas.microsoft.com/office/powerpoint/2010/main" val="83214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8159" y="8158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kern="0" dirty="0" smtClean="0"/>
              <a:t>FACILITY DESIGN</a:t>
            </a:r>
            <a:endParaRPr lang="en-US" sz="3200" kern="0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685800"/>
            <a:ext cx="5763260" cy="5668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04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8159" y="8158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kern="0" dirty="0" smtClean="0"/>
              <a:t>FACILITY DESIGN</a:t>
            </a:r>
            <a:endParaRPr lang="en-US" sz="3200" kern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4968" y="762000"/>
            <a:ext cx="4314832" cy="381000"/>
          </a:xfrm>
        </p:spPr>
        <p:txBody>
          <a:bodyPr/>
          <a:lstStyle/>
          <a:p>
            <a:r>
              <a:rPr lang="en-US" b="1" dirty="0" smtClean="0"/>
              <a:t>Designed Facility using SIMIO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366217"/>
            <a:ext cx="6907332" cy="419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4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28159" y="81583"/>
            <a:ext cx="685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501215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n-US" sz="3200" kern="0" dirty="0" smtClean="0"/>
              <a:t>QUALITY CONTROL PLAN</a:t>
            </a:r>
            <a:endParaRPr lang="en-US" sz="3200" kern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04968" y="762000"/>
            <a:ext cx="4314832" cy="3577698"/>
          </a:xfrm>
        </p:spPr>
        <p:txBody>
          <a:bodyPr/>
          <a:lstStyle/>
          <a:p>
            <a:r>
              <a:rPr lang="en-US" dirty="0" smtClean="0"/>
              <a:t>Three week’s of cold start-up production</a:t>
            </a:r>
          </a:p>
          <a:p>
            <a:pPr lvl="1"/>
            <a:r>
              <a:rPr lang="en-US" dirty="0" smtClean="0"/>
              <a:t>Morning</a:t>
            </a:r>
          </a:p>
          <a:p>
            <a:pPr lvl="1"/>
            <a:r>
              <a:rPr lang="en-US" dirty="0" smtClean="0"/>
              <a:t>Afternoon</a:t>
            </a:r>
          </a:p>
          <a:p>
            <a:pPr lvl="1"/>
            <a:r>
              <a:rPr lang="en-US" dirty="0" smtClean="0"/>
              <a:t>Evening</a:t>
            </a:r>
          </a:p>
          <a:p>
            <a:r>
              <a:rPr lang="en-US" dirty="0" smtClean="0"/>
              <a:t>Tensile Strength –</a:t>
            </a:r>
          </a:p>
          <a:p>
            <a:pPr lvl="1"/>
            <a:r>
              <a:rPr lang="en-US" dirty="0" smtClean="0"/>
              <a:t>1200 psi LSL</a:t>
            </a:r>
          </a:p>
          <a:p>
            <a:r>
              <a:rPr lang="en-US" dirty="0" smtClean="0"/>
              <a:t>Flexural Strength – </a:t>
            </a:r>
          </a:p>
          <a:p>
            <a:pPr lvl="1"/>
            <a:r>
              <a:rPr lang="en-US" dirty="0" smtClean="0"/>
              <a:t>Minimum </a:t>
            </a:r>
            <a:r>
              <a:rPr lang="en-US" dirty="0"/>
              <a:t>rotational flex is </a:t>
            </a:r>
            <a:r>
              <a:rPr lang="en-US" dirty="0" smtClean="0"/>
              <a:t>90°twist </a:t>
            </a:r>
            <a:r>
              <a:rPr lang="en-US" dirty="0"/>
              <a:t>without a </a:t>
            </a:r>
            <a:r>
              <a:rPr lang="en-US" dirty="0" smtClean="0"/>
              <a:t>fracture</a:t>
            </a:r>
          </a:p>
          <a:p>
            <a:r>
              <a:rPr lang="en-US" dirty="0" smtClean="0"/>
              <a:t>Continual Testing</a:t>
            </a:r>
          </a:p>
          <a:p>
            <a:pPr lvl="1"/>
            <a:r>
              <a:rPr lang="en-US" dirty="0" smtClean="0"/>
              <a:t>New production run</a:t>
            </a:r>
          </a:p>
          <a:p>
            <a:pPr lvl="1"/>
            <a:r>
              <a:rPr lang="en-US" dirty="0" smtClean="0"/>
              <a:t>Material Batch Change</a:t>
            </a:r>
          </a:p>
          <a:p>
            <a:pPr lvl="1"/>
            <a:r>
              <a:rPr lang="en-US" dirty="0" smtClean="0"/>
              <a:t>1000 lbs. of raw material of same batch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0" y="762000"/>
            <a:ext cx="2743200" cy="5484083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053" y="4339698"/>
            <a:ext cx="3789947" cy="1906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54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_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7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FAAA"/>
      </a:accent5>
      <a:accent6>
        <a:srgbClr val="0000E7"/>
      </a:accent6>
      <a:hlink>
        <a:srgbClr val="99CC99"/>
      </a:hlink>
      <a:folHlink>
        <a:srgbClr val="5A0019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Template_2.pot</Template>
  <TotalTime>4160</TotalTime>
  <Words>365</Words>
  <Application>Microsoft Office PowerPoint</Application>
  <PresentationFormat>On-screen Show (4:3)</PresentationFormat>
  <Paragraphs>107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ＭＳ Ｐゴシック</vt:lpstr>
      <vt:lpstr>Arial</vt:lpstr>
      <vt:lpstr>Times New Roman</vt:lpstr>
      <vt:lpstr>Wingdings</vt:lpstr>
      <vt:lpstr>Template_2</vt:lpstr>
      <vt:lpstr>IE 4390 CAPSTONE DESIGN SPRING 2015</vt:lpstr>
      <vt:lpstr>MOTIVATION </vt:lpstr>
      <vt:lpstr>PRODUCT DESIGN </vt:lpstr>
      <vt:lpstr>RAW MATERIAL ALLOCATION</vt:lpstr>
      <vt:lpstr>PowerPoint Presentation</vt:lpstr>
      <vt:lpstr>FACILITY DESIGN OPTIMIZATION</vt:lpstr>
      <vt:lpstr>PowerPoint Presentation</vt:lpstr>
      <vt:lpstr>PowerPoint Presentation</vt:lpstr>
      <vt:lpstr>PowerPoint Presentation</vt:lpstr>
      <vt:lpstr>PowerPoint Presentation</vt:lpstr>
      <vt:lpstr>ACKNOWLEDGEMENTS </vt:lpstr>
    </vt:vector>
  </TitlesOfParts>
  <Company>MRP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MRP</dc:creator>
  <cp:lastModifiedBy>ADMIN</cp:lastModifiedBy>
  <cp:revision>111</cp:revision>
  <cp:lastPrinted>2015-02-17T18:18:07Z</cp:lastPrinted>
  <dcterms:created xsi:type="dcterms:W3CDTF">2008-03-03T18:35:18Z</dcterms:created>
  <dcterms:modified xsi:type="dcterms:W3CDTF">2015-05-05T05:25:03Z</dcterms:modified>
</cp:coreProperties>
</file>