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notesSlides/notesSlide18.xml" ContentType="application/vnd.openxmlformats-officedocument.presentationml.notesSlide+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notesSlides/notesSlide23.xml" ContentType="application/vnd.openxmlformats-officedocument.presentationml.notesSlide+xml"/>
  <Override PartName="/ppt/tags/tag30.xml" ContentType="application/vnd.openxmlformats-officedocument.presentationml.tags+xml"/>
  <Override PartName="/ppt/notesSlides/notesSlide24.xml" ContentType="application/vnd.openxmlformats-officedocument.presentationml.notesSlide+xml"/>
  <Override PartName="/ppt/tags/tag31.xml" ContentType="application/vnd.openxmlformats-officedocument.presentationml.tags+xml"/>
  <Override PartName="/ppt/notesSlides/notesSlide25.xml" ContentType="application/vnd.openxmlformats-officedocument.presentationml.notesSlide+xml"/>
  <Override PartName="/ppt/tags/tag32.xml" ContentType="application/vnd.openxmlformats-officedocument.presentationml.tags+xml"/>
  <Override PartName="/ppt/notesSlides/notesSlide26.xml" ContentType="application/vnd.openxmlformats-officedocument.presentationml.notesSlide+xml"/>
  <Override PartName="/ppt/tags/tag33.xml" ContentType="application/vnd.openxmlformats-officedocument.presentationml.tags+xml"/>
  <Override PartName="/ppt/notesSlides/notesSlide27.xml" ContentType="application/vnd.openxmlformats-officedocument.presentationml.notesSlide+xml"/>
  <Override PartName="/ppt/tags/tag34.xml" ContentType="application/vnd.openxmlformats-officedocument.presentationml.tags+xml"/>
  <Override PartName="/ppt/notesSlides/notesSlide28.xml" ContentType="application/vnd.openxmlformats-officedocument.presentationml.notesSlide+xml"/>
  <Override PartName="/ppt/tags/tag35.xml" ContentType="application/vnd.openxmlformats-officedocument.presentationml.tags+xml"/>
  <Override PartName="/ppt/notesSlides/notesSlide29.xml" ContentType="application/vnd.openxmlformats-officedocument.presentationml.notesSlide+xml"/>
  <Override PartName="/ppt/tags/tag36.xml" ContentType="application/vnd.openxmlformats-officedocument.presentationml.tags+xml"/>
  <Override PartName="/ppt/notesSlides/notesSlide30.xml" ContentType="application/vnd.openxmlformats-officedocument.presentationml.notesSlide+xml"/>
  <Override PartName="/ppt/tags/tag37.xml" ContentType="application/vnd.openxmlformats-officedocument.presentationml.tags+xml"/>
  <Override PartName="/ppt/notesSlides/notesSlide3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32.xml" ContentType="application/vnd.openxmlformats-officedocument.presentationml.notesSlide+xml"/>
  <Override PartName="/ppt/tags/tag41.xml" ContentType="application/vnd.openxmlformats-officedocument.presentationml.tags+xml"/>
  <Override PartName="/ppt/notesSlides/notesSlide33.xml" ContentType="application/vnd.openxmlformats-officedocument.presentationml.notesSlide+xml"/>
  <Override PartName="/ppt/tags/tag42.xml" ContentType="application/vnd.openxmlformats-officedocument.presentationml.tags+xml"/>
  <Override PartName="/ppt/notesSlides/notesSlide34.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35.xml" ContentType="application/vnd.openxmlformats-officedocument.presentationml.notesSlide+xml"/>
  <Override PartName="/ppt/tags/tag46.xml" ContentType="application/vnd.openxmlformats-officedocument.presentationml.tags+xml"/>
  <Override PartName="/ppt/notesSlides/notesSlide36.xml" ContentType="application/vnd.openxmlformats-officedocument.presentationml.notesSlide+xml"/>
  <Override PartName="/ppt/tags/tag47.xml" ContentType="application/vnd.openxmlformats-officedocument.presentationml.tags+xml"/>
  <Override PartName="/ppt/notesSlides/notesSlide37.xml" ContentType="application/vnd.openxmlformats-officedocument.presentationml.notesSlide+xml"/>
  <Override PartName="/ppt/tags/tag48.xml" ContentType="application/vnd.openxmlformats-officedocument.presentationml.tags+xml"/>
  <Override PartName="/ppt/notesSlides/notesSlide38.xml" ContentType="application/vnd.openxmlformats-officedocument.presentationml.notesSlide+xml"/>
  <Override PartName="/ppt/tags/tag49.xml" ContentType="application/vnd.openxmlformats-officedocument.presentationml.tags+xml"/>
  <Override PartName="/ppt/notesSlides/notesSlide39.xml" ContentType="application/vnd.openxmlformats-officedocument.presentationml.notesSlide+xml"/>
  <Override PartName="/ppt/tags/tag50.xml" ContentType="application/vnd.openxmlformats-officedocument.presentationml.tags+xml"/>
  <Override PartName="/ppt/notesSlides/notesSlide40.xml" ContentType="application/vnd.openxmlformats-officedocument.presentationml.notesSlide+xml"/>
  <Override PartName="/ppt/tags/tag51.xml" ContentType="application/vnd.openxmlformats-officedocument.presentationml.tags+xml"/>
  <Override PartName="/ppt/notesSlides/notesSlide41.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42.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43.xml" ContentType="application/vnd.openxmlformats-officedocument.presentationml.notesSlide+xml"/>
  <Override PartName="/ppt/tags/tag56.xml" ContentType="application/vnd.openxmlformats-officedocument.presentationml.tags+xml"/>
  <Override PartName="/ppt/notesSlides/notesSlide44.xml" ContentType="application/vnd.openxmlformats-officedocument.presentationml.notesSlide+xml"/>
  <Override PartName="/ppt/tags/tag57.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89" r:id="rId5"/>
  </p:sldMasterIdLst>
  <p:notesMasterIdLst>
    <p:notesMasterId r:id="rId62"/>
  </p:notesMasterIdLst>
  <p:handoutMasterIdLst>
    <p:handoutMasterId r:id="rId63"/>
  </p:handoutMasterIdLst>
  <p:sldIdLst>
    <p:sldId id="438" r:id="rId6"/>
    <p:sldId id="260" r:id="rId7"/>
    <p:sldId id="261" r:id="rId8"/>
    <p:sldId id="262" r:id="rId9"/>
    <p:sldId id="256" r:id="rId10"/>
    <p:sldId id="267" r:id="rId11"/>
    <p:sldId id="266" r:id="rId12"/>
    <p:sldId id="263" r:id="rId13"/>
    <p:sldId id="317" r:id="rId14"/>
    <p:sldId id="320" r:id="rId15"/>
    <p:sldId id="316" r:id="rId16"/>
    <p:sldId id="342" r:id="rId17"/>
    <p:sldId id="321" r:id="rId18"/>
    <p:sldId id="431" r:id="rId19"/>
    <p:sldId id="437" r:id="rId20"/>
    <p:sldId id="435" r:id="rId21"/>
    <p:sldId id="403" r:id="rId22"/>
    <p:sldId id="405" r:id="rId23"/>
    <p:sldId id="420" r:id="rId24"/>
    <p:sldId id="423" r:id="rId25"/>
    <p:sldId id="422" r:id="rId26"/>
    <p:sldId id="424" r:id="rId27"/>
    <p:sldId id="425" r:id="rId28"/>
    <p:sldId id="426" r:id="rId29"/>
    <p:sldId id="427" r:id="rId30"/>
    <p:sldId id="406" r:id="rId31"/>
    <p:sldId id="326" r:id="rId32"/>
    <p:sldId id="327" r:id="rId33"/>
    <p:sldId id="333" r:id="rId34"/>
    <p:sldId id="412" r:id="rId35"/>
    <p:sldId id="335" r:id="rId36"/>
    <p:sldId id="328" r:id="rId37"/>
    <p:sldId id="330" r:id="rId38"/>
    <p:sldId id="418" r:id="rId39"/>
    <p:sldId id="336" r:id="rId40"/>
    <p:sldId id="407" r:id="rId41"/>
    <p:sldId id="433" r:id="rId42"/>
    <p:sldId id="322" r:id="rId43"/>
    <p:sldId id="323" r:id="rId44"/>
    <p:sldId id="325" r:id="rId45"/>
    <p:sldId id="408" r:id="rId46"/>
    <p:sldId id="299" r:id="rId47"/>
    <p:sldId id="409" r:id="rId48"/>
    <p:sldId id="413" r:id="rId49"/>
    <p:sldId id="415" r:id="rId50"/>
    <p:sldId id="432" r:id="rId51"/>
    <p:sldId id="411" r:id="rId52"/>
    <p:sldId id="414" r:id="rId53"/>
    <p:sldId id="434" r:id="rId54"/>
    <p:sldId id="416" r:id="rId55"/>
    <p:sldId id="417" r:id="rId56"/>
    <p:sldId id="436" r:id="rId57"/>
    <p:sldId id="419" r:id="rId58"/>
    <p:sldId id="302" r:id="rId59"/>
    <p:sldId id="276" r:id="rId60"/>
    <p:sldId id="439" r:id="rId61"/>
  </p:sldIdLst>
  <p:sldSz cx="12192000" cy="6858000"/>
  <p:notesSz cx="6858000" cy="9144000"/>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7C1"/>
    <a:srgbClr val="D0D2E9"/>
    <a:srgbClr val="C9D4D9"/>
    <a:srgbClr val="D9DBEE"/>
    <a:srgbClr val="FCFCFC"/>
    <a:srgbClr val="FF946D"/>
    <a:srgbClr val="FFC864"/>
    <a:srgbClr val="FF8359"/>
    <a:srgbClr val="FFCC99"/>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B506D2-1A8A-4CFE-989F-27F4F47E7A20}" v="1" dt="2022-05-23T22:47:48.590"/>
  </p1510:revLst>
</p1510:revInfo>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0" autoAdjust="0"/>
    <p:restoredTop sz="76618" autoAdjust="0"/>
  </p:normalViewPr>
  <p:slideViewPr>
    <p:cSldViewPr snapToGrid="0">
      <p:cViewPr varScale="1">
        <p:scale>
          <a:sx n="87" d="100"/>
          <a:sy n="87" d="100"/>
        </p:scale>
        <p:origin x="1224" y="9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2" d="100"/>
          <a:sy n="62" d="100"/>
        </p:scale>
        <p:origin x="3154" y="7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gs" Target="tags/tag1.xml"/><Relationship Id="rId69"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Williams" userId="72cd88f5-ba71-4734-ac9a-8c43b79e7cb7" providerId="ADAL" clId="{09B506D2-1A8A-4CFE-989F-27F4F47E7A20}"/>
    <pc:docChg chg="custSel modSld replTag delTag">
      <pc:chgData name="Samantha Williams" userId="72cd88f5-ba71-4734-ac9a-8c43b79e7cb7" providerId="ADAL" clId="{09B506D2-1A8A-4CFE-989F-27F4F47E7A20}" dt="2022-05-23T22:47:54.979" v="13"/>
      <pc:docMkLst>
        <pc:docMk/>
      </pc:docMkLst>
      <pc:sldChg chg="replTag delTag">
        <pc:chgData name="Samantha Williams" userId="72cd88f5-ba71-4734-ac9a-8c43b79e7cb7" providerId="ADAL" clId="{09B506D2-1A8A-4CFE-989F-27F4F47E7A20}" dt="2022-05-23T22:47:52.032" v="11"/>
        <pc:sldMkLst>
          <pc:docMk/>
          <pc:sldMk cId="767611276" sldId="276"/>
        </pc:sldMkLst>
      </pc:sldChg>
      <pc:sldChg chg="replTag delTag">
        <pc:chgData name="Samantha Williams" userId="72cd88f5-ba71-4734-ac9a-8c43b79e7cb7" providerId="ADAL" clId="{09B506D2-1A8A-4CFE-989F-27F4F47E7A20}" dt="2022-05-23T22:47:54.979" v="13"/>
        <pc:sldMkLst>
          <pc:docMk/>
          <pc:sldMk cId="0" sldId="438"/>
        </pc:sldMkLst>
      </pc:sldChg>
      <pc:sldChg chg="replTag delTag">
        <pc:chgData name="Samantha Williams" userId="72cd88f5-ba71-4734-ac9a-8c43b79e7cb7" providerId="ADAL" clId="{09B506D2-1A8A-4CFE-989F-27F4F47E7A20}" dt="2022-05-23T22:47:48.623" v="7"/>
        <pc:sldMkLst>
          <pc:docMk/>
          <pc:sldMk cId="3003875414" sldId="43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75FF46-1C56-49A5-8717-FB233706ED36}"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1E86970C-9E04-4D29-B621-547BB3FA73AF}">
      <dgm:prSet phldrT="[Text]" custT="1"/>
      <dgm:spPr>
        <a:solidFill>
          <a:srgbClr val="C00000"/>
        </a:solidFill>
      </dgm:spPr>
      <dgm:t>
        <a:bodyPr/>
        <a:lstStyle/>
        <a:p>
          <a:r>
            <a:rPr lang="en-US" sz="2400" b="1" dirty="0"/>
            <a:t>Integrity</a:t>
          </a:r>
          <a:endParaRPr lang="en-US" sz="1600" b="1" dirty="0"/>
        </a:p>
      </dgm:t>
    </dgm:pt>
    <dgm:pt modelId="{09DA07B0-FB40-417A-941F-9F9A04B9EE4B}" type="parTrans" cxnId="{186F07FA-1917-40AD-AF07-B4D15B44B91B}">
      <dgm:prSet/>
      <dgm:spPr/>
      <dgm:t>
        <a:bodyPr/>
        <a:lstStyle/>
        <a:p>
          <a:endParaRPr lang="en-US"/>
        </a:p>
      </dgm:t>
    </dgm:pt>
    <dgm:pt modelId="{F0FF6286-3ACE-4178-8CAA-39F60DEB7747}" type="sibTrans" cxnId="{186F07FA-1917-40AD-AF07-B4D15B44B91B}">
      <dgm:prSet/>
      <dgm:spPr/>
      <dgm:t>
        <a:bodyPr/>
        <a:lstStyle/>
        <a:p>
          <a:endParaRPr lang="en-US"/>
        </a:p>
      </dgm:t>
    </dgm:pt>
    <dgm:pt modelId="{7A501F23-40B3-4677-AA02-7CED242856F9}">
      <dgm:prSet phldrT="[Text]" custT="1"/>
      <dgm:spPr/>
      <dgm:t>
        <a:bodyPr/>
        <a:lstStyle/>
        <a:p>
          <a:r>
            <a:rPr lang="en-US" sz="2400" b="1" dirty="0"/>
            <a:t>Authenticity</a:t>
          </a:r>
          <a:endParaRPr lang="en-US" sz="1600" b="1" dirty="0"/>
        </a:p>
      </dgm:t>
    </dgm:pt>
    <dgm:pt modelId="{569BCEC8-955C-45DB-AA3E-BCD3B81614AB}" type="parTrans" cxnId="{909BD9F9-4C24-4DA0-86F6-880D9010210B}">
      <dgm:prSet/>
      <dgm:spPr/>
      <dgm:t>
        <a:bodyPr/>
        <a:lstStyle/>
        <a:p>
          <a:endParaRPr lang="en-US"/>
        </a:p>
      </dgm:t>
    </dgm:pt>
    <dgm:pt modelId="{0C059D6B-992B-45DA-8B80-A53EC758CB22}" type="sibTrans" cxnId="{909BD9F9-4C24-4DA0-86F6-880D9010210B}">
      <dgm:prSet/>
      <dgm:spPr/>
      <dgm:t>
        <a:bodyPr/>
        <a:lstStyle/>
        <a:p>
          <a:endParaRPr lang="en-US"/>
        </a:p>
      </dgm:t>
    </dgm:pt>
    <dgm:pt modelId="{B7C2E5B7-7240-404D-94E0-DEEBBCA1DE44}">
      <dgm:prSet phldrT="[Text]" custT="1"/>
      <dgm:spPr>
        <a:solidFill>
          <a:srgbClr val="CC0099"/>
        </a:solidFill>
      </dgm:spPr>
      <dgm:t>
        <a:bodyPr/>
        <a:lstStyle/>
        <a:p>
          <a:r>
            <a:rPr lang="en-US" sz="2400" b="1" dirty="0"/>
            <a:t>Accountability</a:t>
          </a:r>
          <a:endParaRPr lang="en-US" sz="1600" b="1" dirty="0"/>
        </a:p>
      </dgm:t>
    </dgm:pt>
    <dgm:pt modelId="{02B5415C-49B0-463D-A474-CD270AE54D30}" type="parTrans" cxnId="{DD60278D-2F35-49BF-9283-F5C82FC7AA26}">
      <dgm:prSet/>
      <dgm:spPr/>
      <dgm:t>
        <a:bodyPr/>
        <a:lstStyle/>
        <a:p>
          <a:endParaRPr lang="en-US"/>
        </a:p>
      </dgm:t>
    </dgm:pt>
    <dgm:pt modelId="{5308EB73-BAFC-43CB-BCC3-9042C889914A}" type="sibTrans" cxnId="{DD60278D-2F35-49BF-9283-F5C82FC7AA26}">
      <dgm:prSet/>
      <dgm:spPr/>
      <dgm:t>
        <a:bodyPr/>
        <a:lstStyle/>
        <a:p>
          <a:endParaRPr lang="en-US"/>
        </a:p>
      </dgm:t>
    </dgm:pt>
    <dgm:pt modelId="{FE4009D4-21B3-4021-8720-6A5425EA1629}">
      <dgm:prSet phldrT="[Text]" custT="1"/>
      <dgm:spPr>
        <a:solidFill>
          <a:srgbClr val="996600"/>
        </a:solidFill>
      </dgm:spPr>
      <dgm:t>
        <a:bodyPr/>
        <a:lstStyle/>
        <a:p>
          <a:r>
            <a:rPr lang="en-US" sz="2400" b="1" dirty="0"/>
            <a:t>Presence</a:t>
          </a:r>
          <a:endParaRPr lang="en-US" sz="1600" b="1" dirty="0"/>
        </a:p>
      </dgm:t>
    </dgm:pt>
    <dgm:pt modelId="{17B8131A-B005-4AAB-B3F9-1FE42898175B}" type="parTrans" cxnId="{958B4C6D-6FC0-4EE4-A0A8-47C7A6461359}">
      <dgm:prSet/>
      <dgm:spPr/>
      <dgm:t>
        <a:bodyPr/>
        <a:lstStyle/>
        <a:p>
          <a:endParaRPr lang="en-US"/>
        </a:p>
      </dgm:t>
    </dgm:pt>
    <dgm:pt modelId="{9EFE1C55-89DE-4A8E-8BC0-2C1DE1682737}" type="sibTrans" cxnId="{958B4C6D-6FC0-4EE4-A0A8-47C7A6461359}">
      <dgm:prSet/>
      <dgm:spPr/>
      <dgm:t>
        <a:bodyPr/>
        <a:lstStyle/>
        <a:p>
          <a:endParaRPr lang="en-US"/>
        </a:p>
      </dgm:t>
    </dgm:pt>
    <dgm:pt modelId="{708F873A-0A35-42D4-9BDF-9D958064B89D}">
      <dgm:prSet phldrT="[Text]" custT="1"/>
      <dgm:spPr>
        <a:solidFill>
          <a:srgbClr val="336600"/>
        </a:solidFill>
      </dgm:spPr>
      <dgm:t>
        <a:bodyPr/>
        <a:lstStyle/>
        <a:p>
          <a:r>
            <a:rPr lang="en-US" sz="2400" b="1" dirty="0"/>
            <a:t>Dignity</a:t>
          </a:r>
          <a:endParaRPr lang="en-US" sz="1600" b="1" dirty="0"/>
        </a:p>
      </dgm:t>
    </dgm:pt>
    <dgm:pt modelId="{26575797-69EE-453D-B4AB-0AFB5E15423C}" type="parTrans" cxnId="{7AE96B82-2E6D-419B-89B4-D6909BC495BA}">
      <dgm:prSet/>
      <dgm:spPr/>
      <dgm:t>
        <a:bodyPr/>
        <a:lstStyle/>
        <a:p>
          <a:endParaRPr lang="en-US"/>
        </a:p>
      </dgm:t>
    </dgm:pt>
    <dgm:pt modelId="{71C1E084-59B6-4F39-BBDA-017644BE5804}" type="sibTrans" cxnId="{7AE96B82-2E6D-419B-89B4-D6909BC495BA}">
      <dgm:prSet/>
      <dgm:spPr/>
      <dgm:t>
        <a:bodyPr/>
        <a:lstStyle/>
        <a:p>
          <a:endParaRPr lang="en-US"/>
        </a:p>
      </dgm:t>
    </dgm:pt>
    <dgm:pt modelId="{0C472AA7-D2DF-44A7-A538-BBF2834E83FD}">
      <dgm:prSet phldrT="[Text]" custT="1"/>
      <dgm:spPr>
        <a:solidFill>
          <a:srgbClr val="FFC000"/>
        </a:solidFill>
      </dgm:spPr>
      <dgm:t>
        <a:bodyPr/>
        <a:lstStyle/>
        <a:p>
          <a:r>
            <a:rPr lang="en-US" sz="2400" b="1" dirty="0"/>
            <a:t>Empathy</a:t>
          </a:r>
          <a:endParaRPr lang="en-US" sz="1600" b="1" dirty="0"/>
        </a:p>
      </dgm:t>
    </dgm:pt>
    <dgm:pt modelId="{FC2FE62A-AEF0-4E1E-8CF5-44540952A7E9}" type="parTrans" cxnId="{80923361-2613-44CD-AB58-4C7336B71944}">
      <dgm:prSet/>
      <dgm:spPr/>
      <dgm:t>
        <a:bodyPr/>
        <a:lstStyle/>
        <a:p>
          <a:endParaRPr lang="en-US"/>
        </a:p>
      </dgm:t>
    </dgm:pt>
    <dgm:pt modelId="{E47CB6D2-BE80-4740-BCB6-CD90D76ACC95}" type="sibTrans" cxnId="{80923361-2613-44CD-AB58-4C7336B71944}">
      <dgm:prSet/>
      <dgm:spPr/>
      <dgm:t>
        <a:bodyPr/>
        <a:lstStyle/>
        <a:p>
          <a:endParaRPr lang="en-US"/>
        </a:p>
      </dgm:t>
    </dgm:pt>
    <dgm:pt modelId="{ADFD91E8-3E04-459D-AC6E-AF1D03AAC659}" type="pres">
      <dgm:prSet presAssocID="{2275FF46-1C56-49A5-8717-FB233706ED36}" presName="cycle" presStyleCnt="0">
        <dgm:presLayoutVars>
          <dgm:dir/>
          <dgm:resizeHandles val="exact"/>
        </dgm:presLayoutVars>
      </dgm:prSet>
      <dgm:spPr/>
    </dgm:pt>
    <dgm:pt modelId="{6746589C-2A08-42C5-ABC1-F063C3D0B297}" type="pres">
      <dgm:prSet presAssocID="{1E86970C-9E04-4D29-B621-547BB3FA73AF}" presName="node" presStyleLbl="node1" presStyleIdx="0" presStyleCnt="6" custScaleX="146286">
        <dgm:presLayoutVars>
          <dgm:bulletEnabled val="1"/>
        </dgm:presLayoutVars>
      </dgm:prSet>
      <dgm:spPr/>
    </dgm:pt>
    <dgm:pt modelId="{868B3616-7193-4101-BD73-BC01A50F2D38}" type="pres">
      <dgm:prSet presAssocID="{1E86970C-9E04-4D29-B621-547BB3FA73AF}" presName="spNode" presStyleCnt="0"/>
      <dgm:spPr/>
    </dgm:pt>
    <dgm:pt modelId="{8AB1D138-B098-4ABE-8F2C-EA031530F724}" type="pres">
      <dgm:prSet presAssocID="{F0FF6286-3ACE-4178-8CAA-39F60DEB7747}" presName="sibTrans" presStyleLbl="sibTrans1D1" presStyleIdx="0" presStyleCnt="6"/>
      <dgm:spPr/>
    </dgm:pt>
    <dgm:pt modelId="{70421D3E-4FA4-4024-9184-780B7BB9666F}" type="pres">
      <dgm:prSet presAssocID="{7A501F23-40B3-4677-AA02-7CED242856F9}" presName="node" presStyleLbl="node1" presStyleIdx="1" presStyleCnt="6" custScaleX="156275" custRadScaleRad="94368" custRadScaleInc="32969">
        <dgm:presLayoutVars>
          <dgm:bulletEnabled val="1"/>
        </dgm:presLayoutVars>
      </dgm:prSet>
      <dgm:spPr/>
    </dgm:pt>
    <dgm:pt modelId="{AAEDE3B2-4CC8-4420-940B-F208276DFFC9}" type="pres">
      <dgm:prSet presAssocID="{7A501F23-40B3-4677-AA02-7CED242856F9}" presName="spNode" presStyleCnt="0"/>
      <dgm:spPr/>
    </dgm:pt>
    <dgm:pt modelId="{31FCD787-6451-4E8C-8D74-5E9DD927A1C5}" type="pres">
      <dgm:prSet presAssocID="{0C059D6B-992B-45DA-8B80-A53EC758CB22}" presName="sibTrans" presStyleLbl="sibTrans1D1" presStyleIdx="1" presStyleCnt="6"/>
      <dgm:spPr/>
    </dgm:pt>
    <dgm:pt modelId="{F52AAE60-9575-44C4-9EFF-ECBF037FBAAF}" type="pres">
      <dgm:prSet presAssocID="{0C472AA7-D2DF-44A7-A538-BBF2834E83FD}" presName="node" presStyleLbl="node1" presStyleIdx="2" presStyleCnt="6" custScaleX="141355" custRadScaleRad="94368" custRadScaleInc="-32970">
        <dgm:presLayoutVars>
          <dgm:bulletEnabled val="1"/>
        </dgm:presLayoutVars>
      </dgm:prSet>
      <dgm:spPr/>
    </dgm:pt>
    <dgm:pt modelId="{CABC61EF-00D4-4BEF-8D5A-3BCF815D1C49}" type="pres">
      <dgm:prSet presAssocID="{0C472AA7-D2DF-44A7-A538-BBF2834E83FD}" presName="spNode" presStyleCnt="0"/>
      <dgm:spPr/>
    </dgm:pt>
    <dgm:pt modelId="{38FC0822-3F6E-4916-9DCA-5EB3A3407E49}" type="pres">
      <dgm:prSet presAssocID="{E47CB6D2-BE80-4740-BCB6-CD90D76ACC95}" presName="sibTrans" presStyleLbl="sibTrans1D1" presStyleIdx="2" presStyleCnt="6"/>
      <dgm:spPr/>
    </dgm:pt>
    <dgm:pt modelId="{C9F2DC5F-380D-4413-8E91-8731A77DCD60}" type="pres">
      <dgm:prSet presAssocID="{B7C2E5B7-7240-404D-94E0-DEEBBCA1DE44}" presName="node" presStyleLbl="node1" presStyleIdx="3" presStyleCnt="6" custScaleX="170737">
        <dgm:presLayoutVars>
          <dgm:bulletEnabled val="1"/>
        </dgm:presLayoutVars>
      </dgm:prSet>
      <dgm:spPr/>
    </dgm:pt>
    <dgm:pt modelId="{B8FE2298-E52E-4806-9A01-90CBB0A8B230}" type="pres">
      <dgm:prSet presAssocID="{B7C2E5B7-7240-404D-94E0-DEEBBCA1DE44}" presName="spNode" presStyleCnt="0"/>
      <dgm:spPr/>
    </dgm:pt>
    <dgm:pt modelId="{18612FC4-A1A5-4851-86D9-64AB79FBC140}" type="pres">
      <dgm:prSet presAssocID="{5308EB73-BAFC-43CB-BCC3-9042C889914A}" presName="sibTrans" presStyleLbl="sibTrans1D1" presStyleIdx="3" presStyleCnt="6"/>
      <dgm:spPr/>
    </dgm:pt>
    <dgm:pt modelId="{45FC878D-3BBF-4799-82A5-4940741FAA36}" type="pres">
      <dgm:prSet presAssocID="{FE4009D4-21B3-4021-8720-6A5425EA1629}" presName="node" presStyleLbl="node1" presStyleIdx="4" presStyleCnt="6" custScaleX="141823" custRadScaleRad="94368" custRadScaleInc="32970">
        <dgm:presLayoutVars>
          <dgm:bulletEnabled val="1"/>
        </dgm:presLayoutVars>
      </dgm:prSet>
      <dgm:spPr/>
    </dgm:pt>
    <dgm:pt modelId="{635DA784-EC47-48D2-9419-D0870C8DFF7C}" type="pres">
      <dgm:prSet presAssocID="{FE4009D4-21B3-4021-8720-6A5425EA1629}" presName="spNode" presStyleCnt="0"/>
      <dgm:spPr/>
    </dgm:pt>
    <dgm:pt modelId="{858C74F8-2359-4D70-AA27-D0560E333293}" type="pres">
      <dgm:prSet presAssocID="{9EFE1C55-89DE-4A8E-8BC0-2C1DE1682737}" presName="sibTrans" presStyleLbl="sibTrans1D1" presStyleIdx="4" presStyleCnt="6"/>
      <dgm:spPr/>
    </dgm:pt>
    <dgm:pt modelId="{56C9B180-CD3F-41BD-AC97-31CC15BE1ABB}" type="pres">
      <dgm:prSet presAssocID="{708F873A-0A35-42D4-9BDF-9D958064B89D}" presName="node" presStyleLbl="node1" presStyleIdx="5" presStyleCnt="6" custScaleX="145686" custRadScaleRad="94595" custRadScaleInc="-31389">
        <dgm:presLayoutVars>
          <dgm:bulletEnabled val="1"/>
        </dgm:presLayoutVars>
      </dgm:prSet>
      <dgm:spPr/>
    </dgm:pt>
    <dgm:pt modelId="{DFC74091-F2E1-450F-A23A-ADBD245B3E7B}" type="pres">
      <dgm:prSet presAssocID="{708F873A-0A35-42D4-9BDF-9D958064B89D}" presName="spNode" presStyleCnt="0"/>
      <dgm:spPr/>
    </dgm:pt>
    <dgm:pt modelId="{9AA8094B-9702-43D7-88F2-9B06A6E8D433}" type="pres">
      <dgm:prSet presAssocID="{71C1E084-59B6-4F39-BBDA-017644BE5804}" presName="sibTrans" presStyleLbl="sibTrans1D1" presStyleIdx="5" presStyleCnt="6"/>
      <dgm:spPr/>
    </dgm:pt>
  </dgm:ptLst>
  <dgm:cxnLst>
    <dgm:cxn modelId="{BF566921-BDE0-4F43-93B1-122CDCA8CE44}" type="presOf" srcId="{708F873A-0A35-42D4-9BDF-9D958064B89D}" destId="{56C9B180-CD3F-41BD-AC97-31CC15BE1ABB}" srcOrd="0" destOrd="0" presId="urn:microsoft.com/office/officeart/2005/8/layout/cycle6"/>
    <dgm:cxn modelId="{CF95EA3F-A34D-4629-9D76-A9AC0F4F394C}" type="presOf" srcId="{71C1E084-59B6-4F39-BBDA-017644BE5804}" destId="{9AA8094B-9702-43D7-88F2-9B06A6E8D433}" srcOrd="0" destOrd="0" presId="urn:microsoft.com/office/officeart/2005/8/layout/cycle6"/>
    <dgm:cxn modelId="{80923361-2613-44CD-AB58-4C7336B71944}" srcId="{2275FF46-1C56-49A5-8717-FB233706ED36}" destId="{0C472AA7-D2DF-44A7-A538-BBF2834E83FD}" srcOrd="2" destOrd="0" parTransId="{FC2FE62A-AEF0-4E1E-8CF5-44540952A7E9}" sibTransId="{E47CB6D2-BE80-4740-BCB6-CD90D76ACC95}"/>
    <dgm:cxn modelId="{9095F766-BDA1-484B-82E2-56794AD544C9}" type="presOf" srcId="{2275FF46-1C56-49A5-8717-FB233706ED36}" destId="{ADFD91E8-3E04-459D-AC6E-AF1D03AAC659}" srcOrd="0" destOrd="0" presId="urn:microsoft.com/office/officeart/2005/8/layout/cycle6"/>
    <dgm:cxn modelId="{B399D56C-004E-4D28-A687-BC3A58AD0FA6}" type="presOf" srcId="{B7C2E5B7-7240-404D-94E0-DEEBBCA1DE44}" destId="{C9F2DC5F-380D-4413-8E91-8731A77DCD60}" srcOrd="0" destOrd="0" presId="urn:microsoft.com/office/officeart/2005/8/layout/cycle6"/>
    <dgm:cxn modelId="{958B4C6D-6FC0-4EE4-A0A8-47C7A6461359}" srcId="{2275FF46-1C56-49A5-8717-FB233706ED36}" destId="{FE4009D4-21B3-4021-8720-6A5425EA1629}" srcOrd="4" destOrd="0" parTransId="{17B8131A-B005-4AAB-B3F9-1FE42898175B}" sibTransId="{9EFE1C55-89DE-4A8E-8BC0-2C1DE1682737}"/>
    <dgm:cxn modelId="{BE128274-0B88-44BF-B1DD-E90D544B2763}" type="presOf" srcId="{F0FF6286-3ACE-4178-8CAA-39F60DEB7747}" destId="{8AB1D138-B098-4ABE-8F2C-EA031530F724}" srcOrd="0" destOrd="0" presId="urn:microsoft.com/office/officeart/2005/8/layout/cycle6"/>
    <dgm:cxn modelId="{CA85C374-0D91-4811-9CF7-8230D945D632}" type="presOf" srcId="{1E86970C-9E04-4D29-B621-547BB3FA73AF}" destId="{6746589C-2A08-42C5-ABC1-F063C3D0B297}" srcOrd="0" destOrd="0" presId="urn:microsoft.com/office/officeart/2005/8/layout/cycle6"/>
    <dgm:cxn modelId="{2C6BCE79-6E83-4BFE-A3BC-4610F5A2696E}" type="presOf" srcId="{0C059D6B-992B-45DA-8B80-A53EC758CB22}" destId="{31FCD787-6451-4E8C-8D74-5E9DD927A1C5}" srcOrd="0" destOrd="0" presId="urn:microsoft.com/office/officeart/2005/8/layout/cycle6"/>
    <dgm:cxn modelId="{7AE96B82-2E6D-419B-89B4-D6909BC495BA}" srcId="{2275FF46-1C56-49A5-8717-FB233706ED36}" destId="{708F873A-0A35-42D4-9BDF-9D958064B89D}" srcOrd="5" destOrd="0" parTransId="{26575797-69EE-453D-B4AB-0AFB5E15423C}" sibTransId="{71C1E084-59B6-4F39-BBDA-017644BE5804}"/>
    <dgm:cxn modelId="{DD60278D-2F35-49BF-9283-F5C82FC7AA26}" srcId="{2275FF46-1C56-49A5-8717-FB233706ED36}" destId="{B7C2E5B7-7240-404D-94E0-DEEBBCA1DE44}" srcOrd="3" destOrd="0" parTransId="{02B5415C-49B0-463D-A474-CD270AE54D30}" sibTransId="{5308EB73-BAFC-43CB-BCC3-9042C889914A}"/>
    <dgm:cxn modelId="{80EFC391-3B79-4FF9-A315-CFC66372B9B6}" type="presOf" srcId="{E47CB6D2-BE80-4740-BCB6-CD90D76ACC95}" destId="{38FC0822-3F6E-4916-9DCA-5EB3A3407E49}" srcOrd="0" destOrd="0" presId="urn:microsoft.com/office/officeart/2005/8/layout/cycle6"/>
    <dgm:cxn modelId="{49BA26CD-DB7E-4E20-8474-1E27FC66AAC8}" type="presOf" srcId="{0C472AA7-D2DF-44A7-A538-BBF2834E83FD}" destId="{F52AAE60-9575-44C4-9EFF-ECBF037FBAAF}" srcOrd="0" destOrd="0" presId="urn:microsoft.com/office/officeart/2005/8/layout/cycle6"/>
    <dgm:cxn modelId="{D2C808D2-56C9-4287-9B91-DE1469C984BF}" type="presOf" srcId="{5308EB73-BAFC-43CB-BCC3-9042C889914A}" destId="{18612FC4-A1A5-4851-86D9-64AB79FBC140}" srcOrd="0" destOrd="0" presId="urn:microsoft.com/office/officeart/2005/8/layout/cycle6"/>
    <dgm:cxn modelId="{1F52BFDB-7F67-4FA6-854A-AC1C4A9F6E30}" type="presOf" srcId="{FE4009D4-21B3-4021-8720-6A5425EA1629}" destId="{45FC878D-3BBF-4799-82A5-4940741FAA36}" srcOrd="0" destOrd="0" presId="urn:microsoft.com/office/officeart/2005/8/layout/cycle6"/>
    <dgm:cxn modelId="{207CB5F0-2EA5-4830-B840-7127323375D5}" type="presOf" srcId="{9EFE1C55-89DE-4A8E-8BC0-2C1DE1682737}" destId="{858C74F8-2359-4D70-AA27-D0560E333293}" srcOrd="0" destOrd="0" presId="urn:microsoft.com/office/officeart/2005/8/layout/cycle6"/>
    <dgm:cxn modelId="{59EE4FF5-28F4-4FD7-B472-BC00D37050F7}" type="presOf" srcId="{7A501F23-40B3-4677-AA02-7CED242856F9}" destId="{70421D3E-4FA4-4024-9184-780B7BB9666F}" srcOrd="0" destOrd="0" presId="urn:microsoft.com/office/officeart/2005/8/layout/cycle6"/>
    <dgm:cxn modelId="{909BD9F9-4C24-4DA0-86F6-880D9010210B}" srcId="{2275FF46-1C56-49A5-8717-FB233706ED36}" destId="{7A501F23-40B3-4677-AA02-7CED242856F9}" srcOrd="1" destOrd="0" parTransId="{569BCEC8-955C-45DB-AA3E-BCD3B81614AB}" sibTransId="{0C059D6B-992B-45DA-8B80-A53EC758CB22}"/>
    <dgm:cxn modelId="{186F07FA-1917-40AD-AF07-B4D15B44B91B}" srcId="{2275FF46-1C56-49A5-8717-FB233706ED36}" destId="{1E86970C-9E04-4D29-B621-547BB3FA73AF}" srcOrd="0" destOrd="0" parTransId="{09DA07B0-FB40-417A-941F-9F9A04B9EE4B}" sibTransId="{F0FF6286-3ACE-4178-8CAA-39F60DEB7747}"/>
    <dgm:cxn modelId="{6F69BFEC-3AEC-4781-B847-027B5CBFC38E}" type="presParOf" srcId="{ADFD91E8-3E04-459D-AC6E-AF1D03AAC659}" destId="{6746589C-2A08-42C5-ABC1-F063C3D0B297}" srcOrd="0" destOrd="0" presId="urn:microsoft.com/office/officeart/2005/8/layout/cycle6"/>
    <dgm:cxn modelId="{4B15668E-CF6C-4BFC-9A96-98252D0AA65A}" type="presParOf" srcId="{ADFD91E8-3E04-459D-AC6E-AF1D03AAC659}" destId="{868B3616-7193-4101-BD73-BC01A50F2D38}" srcOrd="1" destOrd="0" presId="urn:microsoft.com/office/officeart/2005/8/layout/cycle6"/>
    <dgm:cxn modelId="{23A96319-F1CE-466D-9AD0-8E815EBBA6A9}" type="presParOf" srcId="{ADFD91E8-3E04-459D-AC6E-AF1D03AAC659}" destId="{8AB1D138-B098-4ABE-8F2C-EA031530F724}" srcOrd="2" destOrd="0" presId="urn:microsoft.com/office/officeart/2005/8/layout/cycle6"/>
    <dgm:cxn modelId="{6BB78EE1-C67A-4455-82BA-A3626D5E8D2E}" type="presParOf" srcId="{ADFD91E8-3E04-459D-AC6E-AF1D03AAC659}" destId="{70421D3E-4FA4-4024-9184-780B7BB9666F}" srcOrd="3" destOrd="0" presId="urn:microsoft.com/office/officeart/2005/8/layout/cycle6"/>
    <dgm:cxn modelId="{F8FE59CA-43C3-42B5-82C0-951D201854B6}" type="presParOf" srcId="{ADFD91E8-3E04-459D-AC6E-AF1D03AAC659}" destId="{AAEDE3B2-4CC8-4420-940B-F208276DFFC9}" srcOrd="4" destOrd="0" presId="urn:microsoft.com/office/officeart/2005/8/layout/cycle6"/>
    <dgm:cxn modelId="{66DB3036-15F4-45DF-85A5-C46BDFB60A68}" type="presParOf" srcId="{ADFD91E8-3E04-459D-AC6E-AF1D03AAC659}" destId="{31FCD787-6451-4E8C-8D74-5E9DD927A1C5}" srcOrd="5" destOrd="0" presId="urn:microsoft.com/office/officeart/2005/8/layout/cycle6"/>
    <dgm:cxn modelId="{AC56FB82-8D68-48C3-9926-2DD5D5FB9E3E}" type="presParOf" srcId="{ADFD91E8-3E04-459D-AC6E-AF1D03AAC659}" destId="{F52AAE60-9575-44C4-9EFF-ECBF037FBAAF}" srcOrd="6" destOrd="0" presId="urn:microsoft.com/office/officeart/2005/8/layout/cycle6"/>
    <dgm:cxn modelId="{54DFC705-A9E7-423C-A1AD-EA45C4F0801F}" type="presParOf" srcId="{ADFD91E8-3E04-459D-AC6E-AF1D03AAC659}" destId="{CABC61EF-00D4-4BEF-8D5A-3BCF815D1C49}" srcOrd="7" destOrd="0" presId="urn:microsoft.com/office/officeart/2005/8/layout/cycle6"/>
    <dgm:cxn modelId="{435633FE-7D25-457B-AAFC-54D6323DA71B}" type="presParOf" srcId="{ADFD91E8-3E04-459D-AC6E-AF1D03AAC659}" destId="{38FC0822-3F6E-4916-9DCA-5EB3A3407E49}" srcOrd="8" destOrd="0" presId="urn:microsoft.com/office/officeart/2005/8/layout/cycle6"/>
    <dgm:cxn modelId="{88E2D200-5C89-4C3D-B9B3-87ECCD52ACDB}" type="presParOf" srcId="{ADFD91E8-3E04-459D-AC6E-AF1D03AAC659}" destId="{C9F2DC5F-380D-4413-8E91-8731A77DCD60}" srcOrd="9" destOrd="0" presId="urn:microsoft.com/office/officeart/2005/8/layout/cycle6"/>
    <dgm:cxn modelId="{C8EB0B08-4AF0-4D56-B58C-6720DE5A9E84}" type="presParOf" srcId="{ADFD91E8-3E04-459D-AC6E-AF1D03AAC659}" destId="{B8FE2298-E52E-4806-9A01-90CBB0A8B230}" srcOrd="10" destOrd="0" presId="urn:microsoft.com/office/officeart/2005/8/layout/cycle6"/>
    <dgm:cxn modelId="{8D5CA90C-D2E8-415F-90E5-602D41ABBAAF}" type="presParOf" srcId="{ADFD91E8-3E04-459D-AC6E-AF1D03AAC659}" destId="{18612FC4-A1A5-4851-86D9-64AB79FBC140}" srcOrd="11" destOrd="0" presId="urn:microsoft.com/office/officeart/2005/8/layout/cycle6"/>
    <dgm:cxn modelId="{C46E6B7B-9DFA-44E0-8EBE-CF15AC0A26D9}" type="presParOf" srcId="{ADFD91E8-3E04-459D-AC6E-AF1D03AAC659}" destId="{45FC878D-3BBF-4799-82A5-4940741FAA36}" srcOrd="12" destOrd="0" presId="urn:microsoft.com/office/officeart/2005/8/layout/cycle6"/>
    <dgm:cxn modelId="{A23D38E5-17A5-4E66-9E78-4F853B2C1F0A}" type="presParOf" srcId="{ADFD91E8-3E04-459D-AC6E-AF1D03AAC659}" destId="{635DA784-EC47-48D2-9419-D0870C8DFF7C}" srcOrd="13" destOrd="0" presId="urn:microsoft.com/office/officeart/2005/8/layout/cycle6"/>
    <dgm:cxn modelId="{23C1D574-A3B5-4481-8AB1-47F278CE2CF1}" type="presParOf" srcId="{ADFD91E8-3E04-459D-AC6E-AF1D03AAC659}" destId="{858C74F8-2359-4D70-AA27-D0560E333293}" srcOrd="14" destOrd="0" presId="urn:microsoft.com/office/officeart/2005/8/layout/cycle6"/>
    <dgm:cxn modelId="{ACE1837E-B59C-4BA5-ABD5-E33D1A07B433}" type="presParOf" srcId="{ADFD91E8-3E04-459D-AC6E-AF1D03AAC659}" destId="{56C9B180-CD3F-41BD-AC97-31CC15BE1ABB}" srcOrd="15" destOrd="0" presId="urn:microsoft.com/office/officeart/2005/8/layout/cycle6"/>
    <dgm:cxn modelId="{0633C5F8-6479-4964-A985-B1034E615A29}" type="presParOf" srcId="{ADFD91E8-3E04-459D-AC6E-AF1D03AAC659}" destId="{DFC74091-F2E1-450F-A23A-ADBD245B3E7B}" srcOrd="16" destOrd="0" presId="urn:microsoft.com/office/officeart/2005/8/layout/cycle6"/>
    <dgm:cxn modelId="{DABDE560-F428-4187-804D-D522A867604D}" type="presParOf" srcId="{ADFD91E8-3E04-459D-AC6E-AF1D03AAC659}" destId="{9AA8094B-9702-43D7-88F2-9B06A6E8D433}" srcOrd="17"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75FF46-1C56-49A5-8717-FB233706ED36}"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1E86970C-9E04-4D29-B621-547BB3FA73AF}">
      <dgm:prSet phldrT="[Text]" custT="1"/>
      <dgm:spPr>
        <a:solidFill>
          <a:srgbClr val="C00000"/>
        </a:solidFill>
      </dgm:spPr>
      <dgm:t>
        <a:bodyPr/>
        <a:lstStyle/>
        <a:p>
          <a:r>
            <a:rPr lang="en-US" sz="2400" b="1" dirty="0"/>
            <a:t>Integrity</a:t>
          </a:r>
          <a:endParaRPr lang="en-US" sz="1600" b="1" dirty="0"/>
        </a:p>
      </dgm:t>
    </dgm:pt>
    <dgm:pt modelId="{09DA07B0-FB40-417A-941F-9F9A04B9EE4B}" type="parTrans" cxnId="{186F07FA-1917-40AD-AF07-B4D15B44B91B}">
      <dgm:prSet/>
      <dgm:spPr/>
      <dgm:t>
        <a:bodyPr/>
        <a:lstStyle/>
        <a:p>
          <a:endParaRPr lang="en-US"/>
        </a:p>
      </dgm:t>
    </dgm:pt>
    <dgm:pt modelId="{F0FF6286-3ACE-4178-8CAA-39F60DEB7747}" type="sibTrans" cxnId="{186F07FA-1917-40AD-AF07-B4D15B44B91B}">
      <dgm:prSet/>
      <dgm:spPr/>
      <dgm:t>
        <a:bodyPr/>
        <a:lstStyle/>
        <a:p>
          <a:endParaRPr lang="en-US"/>
        </a:p>
      </dgm:t>
    </dgm:pt>
    <dgm:pt modelId="{7A501F23-40B3-4677-AA02-7CED242856F9}">
      <dgm:prSet phldrT="[Text]" custT="1"/>
      <dgm:spPr/>
      <dgm:t>
        <a:bodyPr/>
        <a:lstStyle/>
        <a:p>
          <a:r>
            <a:rPr lang="en-US" sz="2400" b="1" dirty="0"/>
            <a:t>Authenticity</a:t>
          </a:r>
          <a:endParaRPr lang="en-US" sz="1600" b="1" dirty="0"/>
        </a:p>
      </dgm:t>
    </dgm:pt>
    <dgm:pt modelId="{569BCEC8-955C-45DB-AA3E-BCD3B81614AB}" type="parTrans" cxnId="{909BD9F9-4C24-4DA0-86F6-880D9010210B}">
      <dgm:prSet/>
      <dgm:spPr/>
      <dgm:t>
        <a:bodyPr/>
        <a:lstStyle/>
        <a:p>
          <a:endParaRPr lang="en-US"/>
        </a:p>
      </dgm:t>
    </dgm:pt>
    <dgm:pt modelId="{0C059D6B-992B-45DA-8B80-A53EC758CB22}" type="sibTrans" cxnId="{909BD9F9-4C24-4DA0-86F6-880D9010210B}">
      <dgm:prSet/>
      <dgm:spPr/>
      <dgm:t>
        <a:bodyPr/>
        <a:lstStyle/>
        <a:p>
          <a:endParaRPr lang="en-US"/>
        </a:p>
      </dgm:t>
    </dgm:pt>
    <dgm:pt modelId="{B7C2E5B7-7240-404D-94E0-DEEBBCA1DE44}">
      <dgm:prSet phldrT="[Text]" custT="1"/>
      <dgm:spPr>
        <a:solidFill>
          <a:srgbClr val="CC0099"/>
        </a:solidFill>
      </dgm:spPr>
      <dgm:t>
        <a:bodyPr/>
        <a:lstStyle/>
        <a:p>
          <a:r>
            <a:rPr lang="en-US" sz="2400" b="1" dirty="0"/>
            <a:t>Accountability</a:t>
          </a:r>
          <a:endParaRPr lang="en-US" sz="1600" b="1" dirty="0"/>
        </a:p>
      </dgm:t>
    </dgm:pt>
    <dgm:pt modelId="{02B5415C-49B0-463D-A474-CD270AE54D30}" type="parTrans" cxnId="{DD60278D-2F35-49BF-9283-F5C82FC7AA26}">
      <dgm:prSet/>
      <dgm:spPr/>
      <dgm:t>
        <a:bodyPr/>
        <a:lstStyle/>
        <a:p>
          <a:endParaRPr lang="en-US"/>
        </a:p>
      </dgm:t>
    </dgm:pt>
    <dgm:pt modelId="{5308EB73-BAFC-43CB-BCC3-9042C889914A}" type="sibTrans" cxnId="{DD60278D-2F35-49BF-9283-F5C82FC7AA26}">
      <dgm:prSet/>
      <dgm:spPr/>
      <dgm:t>
        <a:bodyPr/>
        <a:lstStyle/>
        <a:p>
          <a:endParaRPr lang="en-US"/>
        </a:p>
      </dgm:t>
    </dgm:pt>
    <dgm:pt modelId="{FE4009D4-21B3-4021-8720-6A5425EA1629}">
      <dgm:prSet phldrT="[Text]" custT="1"/>
      <dgm:spPr>
        <a:solidFill>
          <a:srgbClr val="996600"/>
        </a:solidFill>
      </dgm:spPr>
      <dgm:t>
        <a:bodyPr/>
        <a:lstStyle/>
        <a:p>
          <a:r>
            <a:rPr lang="en-US" sz="2400" b="1" dirty="0"/>
            <a:t>Presence</a:t>
          </a:r>
          <a:endParaRPr lang="en-US" sz="1600" b="1" dirty="0"/>
        </a:p>
      </dgm:t>
    </dgm:pt>
    <dgm:pt modelId="{17B8131A-B005-4AAB-B3F9-1FE42898175B}" type="parTrans" cxnId="{958B4C6D-6FC0-4EE4-A0A8-47C7A6461359}">
      <dgm:prSet/>
      <dgm:spPr/>
      <dgm:t>
        <a:bodyPr/>
        <a:lstStyle/>
        <a:p>
          <a:endParaRPr lang="en-US"/>
        </a:p>
      </dgm:t>
    </dgm:pt>
    <dgm:pt modelId="{9EFE1C55-89DE-4A8E-8BC0-2C1DE1682737}" type="sibTrans" cxnId="{958B4C6D-6FC0-4EE4-A0A8-47C7A6461359}">
      <dgm:prSet/>
      <dgm:spPr/>
      <dgm:t>
        <a:bodyPr/>
        <a:lstStyle/>
        <a:p>
          <a:endParaRPr lang="en-US"/>
        </a:p>
      </dgm:t>
    </dgm:pt>
    <dgm:pt modelId="{708F873A-0A35-42D4-9BDF-9D958064B89D}">
      <dgm:prSet phldrT="[Text]" custT="1"/>
      <dgm:spPr>
        <a:solidFill>
          <a:srgbClr val="336600"/>
        </a:solidFill>
      </dgm:spPr>
      <dgm:t>
        <a:bodyPr/>
        <a:lstStyle/>
        <a:p>
          <a:r>
            <a:rPr lang="en-US" sz="2400" b="1" dirty="0"/>
            <a:t>Dignity</a:t>
          </a:r>
          <a:endParaRPr lang="en-US" sz="1600" b="1" dirty="0"/>
        </a:p>
      </dgm:t>
    </dgm:pt>
    <dgm:pt modelId="{26575797-69EE-453D-B4AB-0AFB5E15423C}" type="parTrans" cxnId="{7AE96B82-2E6D-419B-89B4-D6909BC495BA}">
      <dgm:prSet/>
      <dgm:spPr/>
      <dgm:t>
        <a:bodyPr/>
        <a:lstStyle/>
        <a:p>
          <a:endParaRPr lang="en-US"/>
        </a:p>
      </dgm:t>
    </dgm:pt>
    <dgm:pt modelId="{71C1E084-59B6-4F39-BBDA-017644BE5804}" type="sibTrans" cxnId="{7AE96B82-2E6D-419B-89B4-D6909BC495BA}">
      <dgm:prSet/>
      <dgm:spPr/>
      <dgm:t>
        <a:bodyPr/>
        <a:lstStyle/>
        <a:p>
          <a:endParaRPr lang="en-US"/>
        </a:p>
      </dgm:t>
    </dgm:pt>
    <dgm:pt modelId="{0C472AA7-D2DF-44A7-A538-BBF2834E83FD}">
      <dgm:prSet phldrT="[Text]" custT="1"/>
      <dgm:spPr>
        <a:solidFill>
          <a:srgbClr val="FFC000"/>
        </a:solidFill>
      </dgm:spPr>
      <dgm:t>
        <a:bodyPr/>
        <a:lstStyle/>
        <a:p>
          <a:r>
            <a:rPr lang="en-US" sz="2400" b="1" dirty="0"/>
            <a:t>Empathy</a:t>
          </a:r>
          <a:endParaRPr lang="en-US" sz="1600" b="1" dirty="0"/>
        </a:p>
      </dgm:t>
    </dgm:pt>
    <dgm:pt modelId="{FC2FE62A-AEF0-4E1E-8CF5-44540952A7E9}" type="parTrans" cxnId="{80923361-2613-44CD-AB58-4C7336B71944}">
      <dgm:prSet/>
      <dgm:spPr/>
      <dgm:t>
        <a:bodyPr/>
        <a:lstStyle/>
        <a:p>
          <a:endParaRPr lang="en-US"/>
        </a:p>
      </dgm:t>
    </dgm:pt>
    <dgm:pt modelId="{E47CB6D2-BE80-4740-BCB6-CD90D76ACC95}" type="sibTrans" cxnId="{80923361-2613-44CD-AB58-4C7336B71944}">
      <dgm:prSet/>
      <dgm:spPr/>
      <dgm:t>
        <a:bodyPr/>
        <a:lstStyle/>
        <a:p>
          <a:endParaRPr lang="en-US"/>
        </a:p>
      </dgm:t>
    </dgm:pt>
    <dgm:pt modelId="{ADFD91E8-3E04-459D-AC6E-AF1D03AAC659}" type="pres">
      <dgm:prSet presAssocID="{2275FF46-1C56-49A5-8717-FB233706ED36}" presName="cycle" presStyleCnt="0">
        <dgm:presLayoutVars>
          <dgm:dir/>
          <dgm:resizeHandles val="exact"/>
        </dgm:presLayoutVars>
      </dgm:prSet>
      <dgm:spPr/>
    </dgm:pt>
    <dgm:pt modelId="{6746589C-2A08-42C5-ABC1-F063C3D0B297}" type="pres">
      <dgm:prSet presAssocID="{1E86970C-9E04-4D29-B621-547BB3FA73AF}" presName="node" presStyleLbl="node1" presStyleIdx="0" presStyleCnt="6" custScaleX="146286">
        <dgm:presLayoutVars>
          <dgm:bulletEnabled val="1"/>
        </dgm:presLayoutVars>
      </dgm:prSet>
      <dgm:spPr/>
    </dgm:pt>
    <dgm:pt modelId="{868B3616-7193-4101-BD73-BC01A50F2D38}" type="pres">
      <dgm:prSet presAssocID="{1E86970C-9E04-4D29-B621-547BB3FA73AF}" presName="spNode" presStyleCnt="0"/>
      <dgm:spPr/>
    </dgm:pt>
    <dgm:pt modelId="{8AB1D138-B098-4ABE-8F2C-EA031530F724}" type="pres">
      <dgm:prSet presAssocID="{F0FF6286-3ACE-4178-8CAA-39F60DEB7747}" presName="sibTrans" presStyleLbl="sibTrans1D1" presStyleIdx="0" presStyleCnt="6"/>
      <dgm:spPr/>
    </dgm:pt>
    <dgm:pt modelId="{70421D3E-4FA4-4024-9184-780B7BB9666F}" type="pres">
      <dgm:prSet presAssocID="{7A501F23-40B3-4677-AA02-7CED242856F9}" presName="node" presStyleLbl="node1" presStyleIdx="1" presStyleCnt="6" custScaleX="156275" custRadScaleRad="94368" custRadScaleInc="32969">
        <dgm:presLayoutVars>
          <dgm:bulletEnabled val="1"/>
        </dgm:presLayoutVars>
      </dgm:prSet>
      <dgm:spPr/>
    </dgm:pt>
    <dgm:pt modelId="{AAEDE3B2-4CC8-4420-940B-F208276DFFC9}" type="pres">
      <dgm:prSet presAssocID="{7A501F23-40B3-4677-AA02-7CED242856F9}" presName="spNode" presStyleCnt="0"/>
      <dgm:spPr/>
    </dgm:pt>
    <dgm:pt modelId="{31FCD787-6451-4E8C-8D74-5E9DD927A1C5}" type="pres">
      <dgm:prSet presAssocID="{0C059D6B-992B-45DA-8B80-A53EC758CB22}" presName="sibTrans" presStyleLbl="sibTrans1D1" presStyleIdx="1" presStyleCnt="6"/>
      <dgm:spPr/>
    </dgm:pt>
    <dgm:pt modelId="{F52AAE60-9575-44C4-9EFF-ECBF037FBAAF}" type="pres">
      <dgm:prSet presAssocID="{0C472AA7-D2DF-44A7-A538-BBF2834E83FD}" presName="node" presStyleLbl="node1" presStyleIdx="2" presStyleCnt="6" custScaleX="141355" custRadScaleRad="94368" custRadScaleInc="-32970">
        <dgm:presLayoutVars>
          <dgm:bulletEnabled val="1"/>
        </dgm:presLayoutVars>
      </dgm:prSet>
      <dgm:spPr/>
    </dgm:pt>
    <dgm:pt modelId="{CABC61EF-00D4-4BEF-8D5A-3BCF815D1C49}" type="pres">
      <dgm:prSet presAssocID="{0C472AA7-D2DF-44A7-A538-BBF2834E83FD}" presName="spNode" presStyleCnt="0"/>
      <dgm:spPr/>
    </dgm:pt>
    <dgm:pt modelId="{38FC0822-3F6E-4916-9DCA-5EB3A3407E49}" type="pres">
      <dgm:prSet presAssocID="{E47CB6D2-BE80-4740-BCB6-CD90D76ACC95}" presName="sibTrans" presStyleLbl="sibTrans1D1" presStyleIdx="2" presStyleCnt="6"/>
      <dgm:spPr/>
    </dgm:pt>
    <dgm:pt modelId="{C9F2DC5F-380D-4413-8E91-8731A77DCD60}" type="pres">
      <dgm:prSet presAssocID="{B7C2E5B7-7240-404D-94E0-DEEBBCA1DE44}" presName="node" presStyleLbl="node1" presStyleIdx="3" presStyleCnt="6" custScaleX="170737">
        <dgm:presLayoutVars>
          <dgm:bulletEnabled val="1"/>
        </dgm:presLayoutVars>
      </dgm:prSet>
      <dgm:spPr/>
    </dgm:pt>
    <dgm:pt modelId="{B8FE2298-E52E-4806-9A01-90CBB0A8B230}" type="pres">
      <dgm:prSet presAssocID="{B7C2E5B7-7240-404D-94E0-DEEBBCA1DE44}" presName="spNode" presStyleCnt="0"/>
      <dgm:spPr/>
    </dgm:pt>
    <dgm:pt modelId="{18612FC4-A1A5-4851-86D9-64AB79FBC140}" type="pres">
      <dgm:prSet presAssocID="{5308EB73-BAFC-43CB-BCC3-9042C889914A}" presName="sibTrans" presStyleLbl="sibTrans1D1" presStyleIdx="3" presStyleCnt="6"/>
      <dgm:spPr/>
    </dgm:pt>
    <dgm:pt modelId="{45FC878D-3BBF-4799-82A5-4940741FAA36}" type="pres">
      <dgm:prSet presAssocID="{FE4009D4-21B3-4021-8720-6A5425EA1629}" presName="node" presStyleLbl="node1" presStyleIdx="4" presStyleCnt="6" custScaleX="141823" custRadScaleRad="94368" custRadScaleInc="32970">
        <dgm:presLayoutVars>
          <dgm:bulletEnabled val="1"/>
        </dgm:presLayoutVars>
      </dgm:prSet>
      <dgm:spPr/>
    </dgm:pt>
    <dgm:pt modelId="{635DA784-EC47-48D2-9419-D0870C8DFF7C}" type="pres">
      <dgm:prSet presAssocID="{FE4009D4-21B3-4021-8720-6A5425EA1629}" presName="spNode" presStyleCnt="0"/>
      <dgm:spPr/>
    </dgm:pt>
    <dgm:pt modelId="{858C74F8-2359-4D70-AA27-D0560E333293}" type="pres">
      <dgm:prSet presAssocID="{9EFE1C55-89DE-4A8E-8BC0-2C1DE1682737}" presName="sibTrans" presStyleLbl="sibTrans1D1" presStyleIdx="4" presStyleCnt="6"/>
      <dgm:spPr/>
    </dgm:pt>
    <dgm:pt modelId="{56C9B180-CD3F-41BD-AC97-31CC15BE1ABB}" type="pres">
      <dgm:prSet presAssocID="{708F873A-0A35-42D4-9BDF-9D958064B89D}" presName="node" presStyleLbl="node1" presStyleIdx="5" presStyleCnt="6" custScaleX="145686" custRadScaleRad="94595" custRadScaleInc="-31389">
        <dgm:presLayoutVars>
          <dgm:bulletEnabled val="1"/>
        </dgm:presLayoutVars>
      </dgm:prSet>
      <dgm:spPr/>
    </dgm:pt>
    <dgm:pt modelId="{DFC74091-F2E1-450F-A23A-ADBD245B3E7B}" type="pres">
      <dgm:prSet presAssocID="{708F873A-0A35-42D4-9BDF-9D958064B89D}" presName="spNode" presStyleCnt="0"/>
      <dgm:spPr/>
    </dgm:pt>
    <dgm:pt modelId="{9AA8094B-9702-43D7-88F2-9B06A6E8D433}" type="pres">
      <dgm:prSet presAssocID="{71C1E084-59B6-4F39-BBDA-017644BE5804}" presName="sibTrans" presStyleLbl="sibTrans1D1" presStyleIdx="5" presStyleCnt="6"/>
      <dgm:spPr/>
    </dgm:pt>
  </dgm:ptLst>
  <dgm:cxnLst>
    <dgm:cxn modelId="{BF566921-BDE0-4F43-93B1-122CDCA8CE44}" type="presOf" srcId="{708F873A-0A35-42D4-9BDF-9D958064B89D}" destId="{56C9B180-CD3F-41BD-AC97-31CC15BE1ABB}" srcOrd="0" destOrd="0" presId="urn:microsoft.com/office/officeart/2005/8/layout/cycle6"/>
    <dgm:cxn modelId="{CF95EA3F-A34D-4629-9D76-A9AC0F4F394C}" type="presOf" srcId="{71C1E084-59B6-4F39-BBDA-017644BE5804}" destId="{9AA8094B-9702-43D7-88F2-9B06A6E8D433}" srcOrd="0" destOrd="0" presId="urn:microsoft.com/office/officeart/2005/8/layout/cycle6"/>
    <dgm:cxn modelId="{80923361-2613-44CD-AB58-4C7336B71944}" srcId="{2275FF46-1C56-49A5-8717-FB233706ED36}" destId="{0C472AA7-D2DF-44A7-A538-BBF2834E83FD}" srcOrd="2" destOrd="0" parTransId="{FC2FE62A-AEF0-4E1E-8CF5-44540952A7E9}" sibTransId="{E47CB6D2-BE80-4740-BCB6-CD90D76ACC95}"/>
    <dgm:cxn modelId="{9095F766-BDA1-484B-82E2-56794AD544C9}" type="presOf" srcId="{2275FF46-1C56-49A5-8717-FB233706ED36}" destId="{ADFD91E8-3E04-459D-AC6E-AF1D03AAC659}" srcOrd="0" destOrd="0" presId="urn:microsoft.com/office/officeart/2005/8/layout/cycle6"/>
    <dgm:cxn modelId="{B399D56C-004E-4D28-A687-BC3A58AD0FA6}" type="presOf" srcId="{B7C2E5B7-7240-404D-94E0-DEEBBCA1DE44}" destId="{C9F2DC5F-380D-4413-8E91-8731A77DCD60}" srcOrd="0" destOrd="0" presId="urn:microsoft.com/office/officeart/2005/8/layout/cycle6"/>
    <dgm:cxn modelId="{958B4C6D-6FC0-4EE4-A0A8-47C7A6461359}" srcId="{2275FF46-1C56-49A5-8717-FB233706ED36}" destId="{FE4009D4-21B3-4021-8720-6A5425EA1629}" srcOrd="4" destOrd="0" parTransId="{17B8131A-B005-4AAB-B3F9-1FE42898175B}" sibTransId="{9EFE1C55-89DE-4A8E-8BC0-2C1DE1682737}"/>
    <dgm:cxn modelId="{BE128274-0B88-44BF-B1DD-E90D544B2763}" type="presOf" srcId="{F0FF6286-3ACE-4178-8CAA-39F60DEB7747}" destId="{8AB1D138-B098-4ABE-8F2C-EA031530F724}" srcOrd="0" destOrd="0" presId="urn:microsoft.com/office/officeart/2005/8/layout/cycle6"/>
    <dgm:cxn modelId="{CA85C374-0D91-4811-9CF7-8230D945D632}" type="presOf" srcId="{1E86970C-9E04-4D29-B621-547BB3FA73AF}" destId="{6746589C-2A08-42C5-ABC1-F063C3D0B297}" srcOrd="0" destOrd="0" presId="urn:microsoft.com/office/officeart/2005/8/layout/cycle6"/>
    <dgm:cxn modelId="{2C6BCE79-6E83-4BFE-A3BC-4610F5A2696E}" type="presOf" srcId="{0C059D6B-992B-45DA-8B80-A53EC758CB22}" destId="{31FCD787-6451-4E8C-8D74-5E9DD927A1C5}" srcOrd="0" destOrd="0" presId="urn:microsoft.com/office/officeart/2005/8/layout/cycle6"/>
    <dgm:cxn modelId="{7AE96B82-2E6D-419B-89B4-D6909BC495BA}" srcId="{2275FF46-1C56-49A5-8717-FB233706ED36}" destId="{708F873A-0A35-42D4-9BDF-9D958064B89D}" srcOrd="5" destOrd="0" parTransId="{26575797-69EE-453D-B4AB-0AFB5E15423C}" sibTransId="{71C1E084-59B6-4F39-BBDA-017644BE5804}"/>
    <dgm:cxn modelId="{DD60278D-2F35-49BF-9283-F5C82FC7AA26}" srcId="{2275FF46-1C56-49A5-8717-FB233706ED36}" destId="{B7C2E5B7-7240-404D-94E0-DEEBBCA1DE44}" srcOrd="3" destOrd="0" parTransId="{02B5415C-49B0-463D-A474-CD270AE54D30}" sibTransId="{5308EB73-BAFC-43CB-BCC3-9042C889914A}"/>
    <dgm:cxn modelId="{80EFC391-3B79-4FF9-A315-CFC66372B9B6}" type="presOf" srcId="{E47CB6D2-BE80-4740-BCB6-CD90D76ACC95}" destId="{38FC0822-3F6E-4916-9DCA-5EB3A3407E49}" srcOrd="0" destOrd="0" presId="urn:microsoft.com/office/officeart/2005/8/layout/cycle6"/>
    <dgm:cxn modelId="{49BA26CD-DB7E-4E20-8474-1E27FC66AAC8}" type="presOf" srcId="{0C472AA7-D2DF-44A7-A538-BBF2834E83FD}" destId="{F52AAE60-9575-44C4-9EFF-ECBF037FBAAF}" srcOrd="0" destOrd="0" presId="urn:microsoft.com/office/officeart/2005/8/layout/cycle6"/>
    <dgm:cxn modelId="{D2C808D2-56C9-4287-9B91-DE1469C984BF}" type="presOf" srcId="{5308EB73-BAFC-43CB-BCC3-9042C889914A}" destId="{18612FC4-A1A5-4851-86D9-64AB79FBC140}" srcOrd="0" destOrd="0" presId="urn:microsoft.com/office/officeart/2005/8/layout/cycle6"/>
    <dgm:cxn modelId="{1F52BFDB-7F67-4FA6-854A-AC1C4A9F6E30}" type="presOf" srcId="{FE4009D4-21B3-4021-8720-6A5425EA1629}" destId="{45FC878D-3BBF-4799-82A5-4940741FAA36}" srcOrd="0" destOrd="0" presId="urn:microsoft.com/office/officeart/2005/8/layout/cycle6"/>
    <dgm:cxn modelId="{207CB5F0-2EA5-4830-B840-7127323375D5}" type="presOf" srcId="{9EFE1C55-89DE-4A8E-8BC0-2C1DE1682737}" destId="{858C74F8-2359-4D70-AA27-D0560E333293}" srcOrd="0" destOrd="0" presId="urn:microsoft.com/office/officeart/2005/8/layout/cycle6"/>
    <dgm:cxn modelId="{59EE4FF5-28F4-4FD7-B472-BC00D37050F7}" type="presOf" srcId="{7A501F23-40B3-4677-AA02-7CED242856F9}" destId="{70421D3E-4FA4-4024-9184-780B7BB9666F}" srcOrd="0" destOrd="0" presId="urn:microsoft.com/office/officeart/2005/8/layout/cycle6"/>
    <dgm:cxn modelId="{909BD9F9-4C24-4DA0-86F6-880D9010210B}" srcId="{2275FF46-1C56-49A5-8717-FB233706ED36}" destId="{7A501F23-40B3-4677-AA02-7CED242856F9}" srcOrd="1" destOrd="0" parTransId="{569BCEC8-955C-45DB-AA3E-BCD3B81614AB}" sibTransId="{0C059D6B-992B-45DA-8B80-A53EC758CB22}"/>
    <dgm:cxn modelId="{186F07FA-1917-40AD-AF07-B4D15B44B91B}" srcId="{2275FF46-1C56-49A5-8717-FB233706ED36}" destId="{1E86970C-9E04-4D29-B621-547BB3FA73AF}" srcOrd="0" destOrd="0" parTransId="{09DA07B0-FB40-417A-941F-9F9A04B9EE4B}" sibTransId="{F0FF6286-3ACE-4178-8CAA-39F60DEB7747}"/>
    <dgm:cxn modelId="{6F69BFEC-3AEC-4781-B847-027B5CBFC38E}" type="presParOf" srcId="{ADFD91E8-3E04-459D-AC6E-AF1D03AAC659}" destId="{6746589C-2A08-42C5-ABC1-F063C3D0B297}" srcOrd="0" destOrd="0" presId="urn:microsoft.com/office/officeart/2005/8/layout/cycle6"/>
    <dgm:cxn modelId="{4B15668E-CF6C-4BFC-9A96-98252D0AA65A}" type="presParOf" srcId="{ADFD91E8-3E04-459D-AC6E-AF1D03AAC659}" destId="{868B3616-7193-4101-BD73-BC01A50F2D38}" srcOrd="1" destOrd="0" presId="urn:microsoft.com/office/officeart/2005/8/layout/cycle6"/>
    <dgm:cxn modelId="{23A96319-F1CE-466D-9AD0-8E815EBBA6A9}" type="presParOf" srcId="{ADFD91E8-3E04-459D-AC6E-AF1D03AAC659}" destId="{8AB1D138-B098-4ABE-8F2C-EA031530F724}" srcOrd="2" destOrd="0" presId="urn:microsoft.com/office/officeart/2005/8/layout/cycle6"/>
    <dgm:cxn modelId="{6BB78EE1-C67A-4455-82BA-A3626D5E8D2E}" type="presParOf" srcId="{ADFD91E8-3E04-459D-AC6E-AF1D03AAC659}" destId="{70421D3E-4FA4-4024-9184-780B7BB9666F}" srcOrd="3" destOrd="0" presId="urn:microsoft.com/office/officeart/2005/8/layout/cycle6"/>
    <dgm:cxn modelId="{F8FE59CA-43C3-42B5-82C0-951D201854B6}" type="presParOf" srcId="{ADFD91E8-3E04-459D-AC6E-AF1D03AAC659}" destId="{AAEDE3B2-4CC8-4420-940B-F208276DFFC9}" srcOrd="4" destOrd="0" presId="urn:microsoft.com/office/officeart/2005/8/layout/cycle6"/>
    <dgm:cxn modelId="{66DB3036-15F4-45DF-85A5-C46BDFB60A68}" type="presParOf" srcId="{ADFD91E8-3E04-459D-AC6E-AF1D03AAC659}" destId="{31FCD787-6451-4E8C-8D74-5E9DD927A1C5}" srcOrd="5" destOrd="0" presId="urn:microsoft.com/office/officeart/2005/8/layout/cycle6"/>
    <dgm:cxn modelId="{AC56FB82-8D68-48C3-9926-2DD5D5FB9E3E}" type="presParOf" srcId="{ADFD91E8-3E04-459D-AC6E-AF1D03AAC659}" destId="{F52AAE60-9575-44C4-9EFF-ECBF037FBAAF}" srcOrd="6" destOrd="0" presId="urn:microsoft.com/office/officeart/2005/8/layout/cycle6"/>
    <dgm:cxn modelId="{54DFC705-A9E7-423C-A1AD-EA45C4F0801F}" type="presParOf" srcId="{ADFD91E8-3E04-459D-AC6E-AF1D03AAC659}" destId="{CABC61EF-00D4-4BEF-8D5A-3BCF815D1C49}" srcOrd="7" destOrd="0" presId="urn:microsoft.com/office/officeart/2005/8/layout/cycle6"/>
    <dgm:cxn modelId="{435633FE-7D25-457B-AAFC-54D6323DA71B}" type="presParOf" srcId="{ADFD91E8-3E04-459D-AC6E-AF1D03AAC659}" destId="{38FC0822-3F6E-4916-9DCA-5EB3A3407E49}" srcOrd="8" destOrd="0" presId="urn:microsoft.com/office/officeart/2005/8/layout/cycle6"/>
    <dgm:cxn modelId="{88E2D200-5C89-4C3D-B9B3-87ECCD52ACDB}" type="presParOf" srcId="{ADFD91E8-3E04-459D-AC6E-AF1D03AAC659}" destId="{C9F2DC5F-380D-4413-8E91-8731A77DCD60}" srcOrd="9" destOrd="0" presId="urn:microsoft.com/office/officeart/2005/8/layout/cycle6"/>
    <dgm:cxn modelId="{C8EB0B08-4AF0-4D56-B58C-6720DE5A9E84}" type="presParOf" srcId="{ADFD91E8-3E04-459D-AC6E-AF1D03AAC659}" destId="{B8FE2298-E52E-4806-9A01-90CBB0A8B230}" srcOrd="10" destOrd="0" presId="urn:microsoft.com/office/officeart/2005/8/layout/cycle6"/>
    <dgm:cxn modelId="{8D5CA90C-D2E8-415F-90E5-602D41ABBAAF}" type="presParOf" srcId="{ADFD91E8-3E04-459D-AC6E-AF1D03AAC659}" destId="{18612FC4-A1A5-4851-86D9-64AB79FBC140}" srcOrd="11" destOrd="0" presId="urn:microsoft.com/office/officeart/2005/8/layout/cycle6"/>
    <dgm:cxn modelId="{C46E6B7B-9DFA-44E0-8EBE-CF15AC0A26D9}" type="presParOf" srcId="{ADFD91E8-3E04-459D-AC6E-AF1D03AAC659}" destId="{45FC878D-3BBF-4799-82A5-4940741FAA36}" srcOrd="12" destOrd="0" presId="urn:microsoft.com/office/officeart/2005/8/layout/cycle6"/>
    <dgm:cxn modelId="{A23D38E5-17A5-4E66-9E78-4F853B2C1F0A}" type="presParOf" srcId="{ADFD91E8-3E04-459D-AC6E-AF1D03AAC659}" destId="{635DA784-EC47-48D2-9419-D0870C8DFF7C}" srcOrd="13" destOrd="0" presId="urn:microsoft.com/office/officeart/2005/8/layout/cycle6"/>
    <dgm:cxn modelId="{23C1D574-A3B5-4481-8AB1-47F278CE2CF1}" type="presParOf" srcId="{ADFD91E8-3E04-459D-AC6E-AF1D03AAC659}" destId="{858C74F8-2359-4D70-AA27-D0560E333293}" srcOrd="14" destOrd="0" presId="urn:microsoft.com/office/officeart/2005/8/layout/cycle6"/>
    <dgm:cxn modelId="{ACE1837E-B59C-4BA5-ABD5-E33D1A07B433}" type="presParOf" srcId="{ADFD91E8-3E04-459D-AC6E-AF1D03AAC659}" destId="{56C9B180-CD3F-41BD-AC97-31CC15BE1ABB}" srcOrd="15" destOrd="0" presId="urn:microsoft.com/office/officeart/2005/8/layout/cycle6"/>
    <dgm:cxn modelId="{0633C5F8-6479-4964-A985-B1034E615A29}" type="presParOf" srcId="{ADFD91E8-3E04-459D-AC6E-AF1D03AAC659}" destId="{DFC74091-F2E1-450F-A23A-ADBD245B3E7B}" srcOrd="16" destOrd="0" presId="urn:microsoft.com/office/officeart/2005/8/layout/cycle6"/>
    <dgm:cxn modelId="{DABDE560-F428-4187-804D-D522A867604D}" type="presParOf" srcId="{ADFD91E8-3E04-459D-AC6E-AF1D03AAC659}" destId="{9AA8094B-9702-43D7-88F2-9B06A6E8D433}" srcOrd="17"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46589C-2A08-42C5-ABC1-F063C3D0B297}">
      <dsp:nvSpPr>
        <dsp:cNvPr id="0" name=""/>
        <dsp:cNvSpPr/>
      </dsp:nvSpPr>
      <dsp:spPr>
        <a:xfrm>
          <a:off x="2958587" y="2620"/>
          <a:ext cx="2133604" cy="948035"/>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Integrity</a:t>
          </a:r>
          <a:endParaRPr lang="en-US" sz="1600" b="1" kern="1200" dirty="0"/>
        </a:p>
      </dsp:txBody>
      <dsp:txXfrm>
        <a:off x="3004866" y="48899"/>
        <a:ext cx="2041046" cy="855477"/>
      </dsp:txXfrm>
    </dsp:sp>
    <dsp:sp modelId="{8AB1D138-B098-4ABE-8F2C-EA031530F724}">
      <dsp:nvSpPr>
        <dsp:cNvPr id="0" name=""/>
        <dsp:cNvSpPr/>
      </dsp:nvSpPr>
      <dsp:spPr>
        <a:xfrm>
          <a:off x="1519904" y="301472"/>
          <a:ext cx="4465390" cy="4465390"/>
        </a:xfrm>
        <a:custGeom>
          <a:avLst/>
          <a:gdLst/>
          <a:ahLst/>
          <a:cxnLst/>
          <a:rect l="0" t="0" r="0" b="0"/>
          <a:pathLst>
            <a:path>
              <a:moveTo>
                <a:pt x="3579261" y="451772"/>
              </a:moveTo>
              <a:arcTo wR="2232695" hR="2232695" stAng="18425589" swAng="132622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0421D3E-4FA4-4024-9184-780B7BB9666F}">
      <dsp:nvSpPr>
        <dsp:cNvPr id="0" name=""/>
        <dsp:cNvSpPr/>
      </dsp:nvSpPr>
      <dsp:spPr>
        <a:xfrm>
          <a:off x="4819314" y="1398336"/>
          <a:ext cx="2279295" cy="9480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Authenticity</a:t>
          </a:r>
          <a:endParaRPr lang="en-US" sz="1600" b="1" kern="1200" dirty="0"/>
        </a:p>
      </dsp:txBody>
      <dsp:txXfrm>
        <a:off x="4865593" y="1444615"/>
        <a:ext cx="2186737" cy="855477"/>
      </dsp:txXfrm>
    </dsp:sp>
    <dsp:sp modelId="{31FCD787-6451-4E8C-8D74-5E9DD927A1C5}">
      <dsp:nvSpPr>
        <dsp:cNvPr id="0" name=""/>
        <dsp:cNvSpPr/>
      </dsp:nvSpPr>
      <dsp:spPr>
        <a:xfrm>
          <a:off x="1665150" y="476638"/>
          <a:ext cx="4465390" cy="4465390"/>
        </a:xfrm>
        <a:custGeom>
          <a:avLst/>
          <a:gdLst/>
          <a:ahLst/>
          <a:cxnLst/>
          <a:rect l="0" t="0" r="0" b="0"/>
          <a:pathLst>
            <a:path>
              <a:moveTo>
                <a:pt x="4436858" y="1876897"/>
              </a:moveTo>
              <a:arcTo wR="2232695" hR="2232695" stAng="21049822" swAng="110034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52AAE60-9575-44C4-9EFF-ECBF037FBAAF}">
      <dsp:nvSpPr>
        <dsp:cNvPr id="0" name=""/>
        <dsp:cNvSpPr/>
      </dsp:nvSpPr>
      <dsp:spPr>
        <a:xfrm>
          <a:off x="4928122" y="3072289"/>
          <a:ext cx="2061684" cy="94803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Empathy</a:t>
          </a:r>
          <a:endParaRPr lang="en-US" sz="1600" b="1" kern="1200" dirty="0"/>
        </a:p>
      </dsp:txBody>
      <dsp:txXfrm>
        <a:off x="4974401" y="3118568"/>
        <a:ext cx="1969126" cy="855477"/>
      </dsp:txXfrm>
    </dsp:sp>
    <dsp:sp modelId="{38FC0822-3F6E-4916-9DCA-5EB3A3407E49}">
      <dsp:nvSpPr>
        <dsp:cNvPr id="0" name=""/>
        <dsp:cNvSpPr/>
      </dsp:nvSpPr>
      <dsp:spPr>
        <a:xfrm>
          <a:off x="1470628" y="739667"/>
          <a:ext cx="4465390" cy="4465390"/>
        </a:xfrm>
        <a:custGeom>
          <a:avLst/>
          <a:gdLst/>
          <a:ahLst/>
          <a:cxnLst/>
          <a:rect l="0" t="0" r="0" b="0"/>
          <a:pathLst>
            <a:path>
              <a:moveTo>
                <a:pt x="4200983" y="3286624"/>
              </a:moveTo>
              <a:arcTo wR="2232695" hR="2232695" stAng="1690022" swAng="102467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9F2DC5F-380D-4413-8E91-8731A77DCD60}">
      <dsp:nvSpPr>
        <dsp:cNvPr id="0" name=""/>
        <dsp:cNvSpPr/>
      </dsp:nvSpPr>
      <dsp:spPr>
        <a:xfrm>
          <a:off x="2780276" y="4468010"/>
          <a:ext cx="2490225" cy="948035"/>
        </a:xfrm>
        <a:prstGeom prst="roundRect">
          <a:avLst/>
        </a:prstGeom>
        <a:solidFill>
          <a:srgbClr val="CC00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Accountability</a:t>
          </a:r>
          <a:endParaRPr lang="en-US" sz="1600" b="1" kern="1200" dirty="0"/>
        </a:p>
      </dsp:txBody>
      <dsp:txXfrm>
        <a:off x="2826555" y="4514289"/>
        <a:ext cx="2397667" cy="855477"/>
      </dsp:txXfrm>
    </dsp:sp>
    <dsp:sp modelId="{18612FC4-A1A5-4851-86D9-64AB79FBC140}">
      <dsp:nvSpPr>
        <dsp:cNvPr id="0" name=""/>
        <dsp:cNvSpPr/>
      </dsp:nvSpPr>
      <dsp:spPr>
        <a:xfrm>
          <a:off x="2114760" y="739667"/>
          <a:ext cx="4465390" cy="4465390"/>
        </a:xfrm>
        <a:custGeom>
          <a:avLst/>
          <a:gdLst/>
          <a:ahLst/>
          <a:cxnLst/>
          <a:rect l="0" t="0" r="0" b="0"/>
          <a:pathLst>
            <a:path>
              <a:moveTo>
                <a:pt x="660705" y="3818184"/>
              </a:moveTo>
              <a:arcTo wR="2232695" hR="2232695" stAng="8085303" swAng="102467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5FC878D-3BBF-4799-82A5-4940741FAA36}">
      <dsp:nvSpPr>
        <dsp:cNvPr id="0" name=""/>
        <dsp:cNvSpPr/>
      </dsp:nvSpPr>
      <dsp:spPr>
        <a:xfrm>
          <a:off x="1057558" y="3072289"/>
          <a:ext cx="2068510" cy="948035"/>
        </a:xfrm>
        <a:prstGeom prst="roundRect">
          <a:avLst/>
        </a:prstGeom>
        <a:solidFill>
          <a:srgbClr val="99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Presence</a:t>
          </a:r>
          <a:endParaRPr lang="en-US" sz="1600" b="1" kern="1200" dirty="0"/>
        </a:p>
      </dsp:txBody>
      <dsp:txXfrm>
        <a:off x="1103837" y="3118568"/>
        <a:ext cx="1975952" cy="855477"/>
      </dsp:txXfrm>
    </dsp:sp>
    <dsp:sp modelId="{858C74F8-2359-4D70-AA27-D0560E333293}">
      <dsp:nvSpPr>
        <dsp:cNvPr id="0" name=""/>
        <dsp:cNvSpPr/>
      </dsp:nvSpPr>
      <dsp:spPr>
        <a:xfrm>
          <a:off x="1917720" y="461674"/>
          <a:ext cx="4465390" cy="4465390"/>
        </a:xfrm>
        <a:custGeom>
          <a:avLst/>
          <a:gdLst/>
          <a:ahLst/>
          <a:cxnLst/>
          <a:rect l="0" t="0" r="0" b="0"/>
          <a:pathLst>
            <a:path>
              <a:moveTo>
                <a:pt x="30978" y="2603333"/>
              </a:moveTo>
              <a:arcTo wR="2232695" hR="2232695" stAng="10226663" swAng="1119771"/>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6C9B180-CD3F-41BD-AC97-31CC15BE1ABB}">
      <dsp:nvSpPr>
        <dsp:cNvPr id="0" name=""/>
        <dsp:cNvSpPr/>
      </dsp:nvSpPr>
      <dsp:spPr>
        <a:xfrm>
          <a:off x="1029396" y="1385645"/>
          <a:ext cx="2124853" cy="948035"/>
        </a:xfrm>
        <a:prstGeom prst="roundRect">
          <a:avLst/>
        </a:prstGeom>
        <a:solidFill>
          <a:srgbClr val="33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Dignity</a:t>
          </a:r>
          <a:endParaRPr lang="en-US" sz="1600" b="1" kern="1200" dirty="0"/>
        </a:p>
      </dsp:txBody>
      <dsp:txXfrm>
        <a:off x="1075675" y="1431924"/>
        <a:ext cx="2032295" cy="855477"/>
      </dsp:txXfrm>
    </dsp:sp>
    <dsp:sp modelId="{9AA8094B-9702-43D7-88F2-9B06A6E8D433}">
      <dsp:nvSpPr>
        <dsp:cNvPr id="0" name=""/>
        <dsp:cNvSpPr/>
      </dsp:nvSpPr>
      <dsp:spPr>
        <a:xfrm>
          <a:off x="2058403" y="306759"/>
          <a:ext cx="4465390" cy="4465390"/>
        </a:xfrm>
        <a:custGeom>
          <a:avLst/>
          <a:gdLst/>
          <a:ahLst/>
          <a:cxnLst/>
          <a:rect l="0" t="0" r="0" b="0"/>
          <a:pathLst>
            <a:path>
              <a:moveTo>
                <a:pt x="325707" y="1071520"/>
              </a:moveTo>
              <a:arcTo wR="2232695" hR="2232695" stAng="12680246" swAng="130795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46589C-2A08-42C5-ABC1-F063C3D0B297}">
      <dsp:nvSpPr>
        <dsp:cNvPr id="0" name=""/>
        <dsp:cNvSpPr/>
      </dsp:nvSpPr>
      <dsp:spPr>
        <a:xfrm>
          <a:off x="2958587" y="2620"/>
          <a:ext cx="2133604" cy="948035"/>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Integrity</a:t>
          </a:r>
          <a:endParaRPr lang="en-US" sz="1600" b="1" kern="1200" dirty="0"/>
        </a:p>
      </dsp:txBody>
      <dsp:txXfrm>
        <a:off x="3004866" y="48899"/>
        <a:ext cx="2041046" cy="855477"/>
      </dsp:txXfrm>
    </dsp:sp>
    <dsp:sp modelId="{8AB1D138-B098-4ABE-8F2C-EA031530F724}">
      <dsp:nvSpPr>
        <dsp:cNvPr id="0" name=""/>
        <dsp:cNvSpPr/>
      </dsp:nvSpPr>
      <dsp:spPr>
        <a:xfrm>
          <a:off x="1519904" y="301472"/>
          <a:ext cx="4465390" cy="4465390"/>
        </a:xfrm>
        <a:custGeom>
          <a:avLst/>
          <a:gdLst/>
          <a:ahLst/>
          <a:cxnLst/>
          <a:rect l="0" t="0" r="0" b="0"/>
          <a:pathLst>
            <a:path>
              <a:moveTo>
                <a:pt x="3579261" y="451772"/>
              </a:moveTo>
              <a:arcTo wR="2232695" hR="2232695" stAng="18425589" swAng="132622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0421D3E-4FA4-4024-9184-780B7BB9666F}">
      <dsp:nvSpPr>
        <dsp:cNvPr id="0" name=""/>
        <dsp:cNvSpPr/>
      </dsp:nvSpPr>
      <dsp:spPr>
        <a:xfrm>
          <a:off x="4819314" y="1398336"/>
          <a:ext cx="2279295" cy="9480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Authenticity</a:t>
          </a:r>
          <a:endParaRPr lang="en-US" sz="1600" b="1" kern="1200" dirty="0"/>
        </a:p>
      </dsp:txBody>
      <dsp:txXfrm>
        <a:off x="4865593" y="1444615"/>
        <a:ext cx="2186737" cy="855477"/>
      </dsp:txXfrm>
    </dsp:sp>
    <dsp:sp modelId="{31FCD787-6451-4E8C-8D74-5E9DD927A1C5}">
      <dsp:nvSpPr>
        <dsp:cNvPr id="0" name=""/>
        <dsp:cNvSpPr/>
      </dsp:nvSpPr>
      <dsp:spPr>
        <a:xfrm>
          <a:off x="1665150" y="476638"/>
          <a:ext cx="4465390" cy="4465390"/>
        </a:xfrm>
        <a:custGeom>
          <a:avLst/>
          <a:gdLst/>
          <a:ahLst/>
          <a:cxnLst/>
          <a:rect l="0" t="0" r="0" b="0"/>
          <a:pathLst>
            <a:path>
              <a:moveTo>
                <a:pt x="4436858" y="1876897"/>
              </a:moveTo>
              <a:arcTo wR="2232695" hR="2232695" stAng="21049822" swAng="110034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52AAE60-9575-44C4-9EFF-ECBF037FBAAF}">
      <dsp:nvSpPr>
        <dsp:cNvPr id="0" name=""/>
        <dsp:cNvSpPr/>
      </dsp:nvSpPr>
      <dsp:spPr>
        <a:xfrm>
          <a:off x="4928122" y="3072289"/>
          <a:ext cx="2061684" cy="94803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Empathy</a:t>
          </a:r>
          <a:endParaRPr lang="en-US" sz="1600" b="1" kern="1200" dirty="0"/>
        </a:p>
      </dsp:txBody>
      <dsp:txXfrm>
        <a:off x="4974401" y="3118568"/>
        <a:ext cx="1969126" cy="855477"/>
      </dsp:txXfrm>
    </dsp:sp>
    <dsp:sp modelId="{38FC0822-3F6E-4916-9DCA-5EB3A3407E49}">
      <dsp:nvSpPr>
        <dsp:cNvPr id="0" name=""/>
        <dsp:cNvSpPr/>
      </dsp:nvSpPr>
      <dsp:spPr>
        <a:xfrm>
          <a:off x="1470628" y="739667"/>
          <a:ext cx="4465390" cy="4465390"/>
        </a:xfrm>
        <a:custGeom>
          <a:avLst/>
          <a:gdLst/>
          <a:ahLst/>
          <a:cxnLst/>
          <a:rect l="0" t="0" r="0" b="0"/>
          <a:pathLst>
            <a:path>
              <a:moveTo>
                <a:pt x="4200983" y="3286624"/>
              </a:moveTo>
              <a:arcTo wR="2232695" hR="2232695" stAng="1690022" swAng="102467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9F2DC5F-380D-4413-8E91-8731A77DCD60}">
      <dsp:nvSpPr>
        <dsp:cNvPr id="0" name=""/>
        <dsp:cNvSpPr/>
      </dsp:nvSpPr>
      <dsp:spPr>
        <a:xfrm>
          <a:off x="2780276" y="4468010"/>
          <a:ext cx="2490225" cy="948035"/>
        </a:xfrm>
        <a:prstGeom prst="roundRect">
          <a:avLst/>
        </a:prstGeom>
        <a:solidFill>
          <a:srgbClr val="CC00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Accountability</a:t>
          </a:r>
          <a:endParaRPr lang="en-US" sz="1600" b="1" kern="1200" dirty="0"/>
        </a:p>
      </dsp:txBody>
      <dsp:txXfrm>
        <a:off x="2826555" y="4514289"/>
        <a:ext cx="2397667" cy="855477"/>
      </dsp:txXfrm>
    </dsp:sp>
    <dsp:sp modelId="{18612FC4-A1A5-4851-86D9-64AB79FBC140}">
      <dsp:nvSpPr>
        <dsp:cNvPr id="0" name=""/>
        <dsp:cNvSpPr/>
      </dsp:nvSpPr>
      <dsp:spPr>
        <a:xfrm>
          <a:off x="2114760" y="739667"/>
          <a:ext cx="4465390" cy="4465390"/>
        </a:xfrm>
        <a:custGeom>
          <a:avLst/>
          <a:gdLst/>
          <a:ahLst/>
          <a:cxnLst/>
          <a:rect l="0" t="0" r="0" b="0"/>
          <a:pathLst>
            <a:path>
              <a:moveTo>
                <a:pt x="660705" y="3818184"/>
              </a:moveTo>
              <a:arcTo wR="2232695" hR="2232695" stAng="8085303" swAng="102467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5FC878D-3BBF-4799-82A5-4940741FAA36}">
      <dsp:nvSpPr>
        <dsp:cNvPr id="0" name=""/>
        <dsp:cNvSpPr/>
      </dsp:nvSpPr>
      <dsp:spPr>
        <a:xfrm>
          <a:off x="1057558" y="3072289"/>
          <a:ext cx="2068510" cy="948035"/>
        </a:xfrm>
        <a:prstGeom prst="roundRect">
          <a:avLst/>
        </a:prstGeom>
        <a:solidFill>
          <a:srgbClr val="99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Presence</a:t>
          </a:r>
          <a:endParaRPr lang="en-US" sz="1600" b="1" kern="1200" dirty="0"/>
        </a:p>
      </dsp:txBody>
      <dsp:txXfrm>
        <a:off x="1103837" y="3118568"/>
        <a:ext cx="1975952" cy="855477"/>
      </dsp:txXfrm>
    </dsp:sp>
    <dsp:sp modelId="{858C74F8-2359-4D70-AA27-D0560E333293}">
      <dsp:nvSpPr>
        <dsp:cNvPr id="0" name=""/>
        <dsp:cNvSpPr/>
      </dsp:nvSpPr>
      <dsp:spPr>
        <a:xfrm>
          <a:off x="1917720" y="461674"/>
          <a:ext cx="4465390" cy="4465390"/>
        </a:xfrm>
        <a:custGeom>
          <a:avLst/>
          <a:gdLst/>
          <a:ahLst/>
          <a:cxnLst/>
          <a:rect l="0" t="0" r="0" b="0"/>
          <a:pathLst>
            <a:path>
              <a:moveTo>
                <a:pt x="30978" y="2603333"/>
              </a:moveTo>
              <a:arcTo wR="2232695" hR="2232695" stAng="10226663" swAng="1119771"/>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6C9B180-CD3F-41BD-AC97-31CC15BE1ABB}">
      <dsp:nvSpPr>
        <dsp:cNvPr id="0" name=""/>
        <dsp:cNvSpPr/>
      </dsp:nvSpPr>
      <dsp:spPr>
        <a:xfrm>
          <a:off x="1029396" y="1385645"/>
          <a:ext cx="2124853" cy="948035"/>
        </a:xfrm>
        <a:prstGeom prst="roundRect">
          <a:avLst/>
        </a:prstGeom>
        <a:solidFill>
          <a:srgbClr val="33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Dignity</a:t>
          </a:r>
          <a:endParaRPr lang="en-US" sz="1600" b="1" kern="1200" dirty="0"/>
        </a:p>
      </dsp:txBody>
      <dsp:txXfrm>
        <a:off x="1075675" y="1431924"/>
        <a:ext cx="2032295" cy="855477"/>
      </dsp:txXfrm>
    </dsp:sp>
    <dsp:sp modelId="{9AA8094B-9702-43D7-88F2-9B06A6E8D433}">
      <dsp:nvSpPr>
        <dsp:cNvPr id="0" name=""/>
        <dsp:cNvSpPr/>
      </dsp:nvSpPr>
      <dsp:spPr>
        <a:xfrm>
          <a:off x="2058403" y="306759"/>
          <a:ext cx="4465390" cy="4465390"/>
        </a:xfrm>
        <a:custGeom>
          <a:avLst/>
          <a:gdLst/>
          <a:ahLst/>
          <a:cxnLst/>
          <a:rect l="0" t="0" r="0" b="0"/>
          <a:pathLst>
            <a:path>
              <a:moveTo>
                <a:pt x="325707" y="1071520"/>
              </a:moveTo>
              <a:arcTo wR="2232695" hR="2232695" stAng="12680246" swAng="130795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C026C9-4C52-4B60-A858-A50E4BE56D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6160113-35DB-4BB4-9269-631D6FEB5E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10D272-305C-421E-A9EF-95D63D599B42}" type="datetimeFigureOut">
              <a:rPr lang="en-US" smtClean="0"/>
              <a:t>5/23/2022</a:t>
            </a:fld>
            <a:endParaRPr lang="en-US" dirty="0"/>
          </a:p>
        </p:txBody>
      </p:sp>
      <p:sp>
        <p:nvSpPr>
          <p:cNvPr id="4" name="Footer Placeholder 3">
            <a:extLst>
              <a:ext uri="{FF2B5EF4-FFF2-40B4-BE49-F238E27FC236}">
                <a16:creationId xmlns:a16="http://schemas.microsoft.com/office/drawing/2014/main" id="{FF40E5BB-A291-4B94-8433-B9D3F16854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857D678-038E-42A6-961E-EAB034DB47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DE7DFA-63CC-4ED7-B30E-ACF88B4B8932}" type="slidenum">
              <a:rPr lang="en-US" smtClean="0"/>
              <a:t>‹#›</a:t>
            </a:fld>
            <a:endParaRPr lang="en-US" dirty="0"/>
          </a:p>
        </p:txBody>
      </p:sp>
    </p:spTree>
    <p:extLst>
      <p:ext uri="{BB962C8B-B14F-4D97-AF65-F5344CB8AC3E}">
        <p14:creationId xmlns:p14="http://schemas.microsoft.com/office/powerpoint/2010/main" val="2350091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16E63-7886-43BC-8DD4-4F14C3DD7360}" type="datetimeFigureOut">
              <a:rPr lang="en-US" smtClean="0"/>
              <a:t>5/23/2022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C5307-140F-447F-BCBA-BB92E3A2906B}" type="slidenum">
              <a:rPr lang="en-US" smtClean="0"/>
              <a:t>‹#›</a:t>
            </a:fld>
            <a:endParaRPr lang="en-US" dirty="0"/>
          </a:p>
        </p:txBody>
      </p:sp>
    </p:spTree>
    <p:extLst>
      <p:ext uri="{BB962C8B-B14F-4D97-AF65-F5344CB8AC3E}">
        <p14:creationId xmlns:p14="http://schemas.microsoft.com/office/powerpoint/2010/main" val="103315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en.wikipedia.org/wiki/Compassion#cite_note-Emotional_effects_of_compassion_-_NeV-56" TargetMode="External"/><Relationship Id="rId13" Type="http://schemas.openxmlformats.org/officeDocument/2006/relationships/hyperlink" Target="https://en.wikipedia.org/wiki/Compassion#cite_note-Compassion_in_the_workplace-60" TargetMode="External"/><Relationship Id="rId3" Type="http://schemas.openxmlformats.org/officeDocument/2006/relationships/hyperlink" Target="https://en.wikipedia.org/wiki/Optimism" TargetMode="External"/><Relationship Id="rId7" Type="http://schemas.openxmlformats.org/officeDocument/2006/relationships/hyperlink" Target="https://en.wikipedia.org/wiki/Extroversion" TargetMode="External"/><Relationship Id="rId12" Type="http://schemas.openxmlformats.org/officeDocument/2006/relationships/hyperlink" Target="https://en.wikipedia.org/wiki/Compassion#cite_note-59" TargetMode="External"/><Relationship Id="rId17" Type="http://schemas.openxmlformats.org/officeDocument/2006/relationships/hyperlink" Target="https://en.wikipedia.org/wiki/Compassion#cite_note-62" TargetMode="External"/><Relationship Id="rId2" Type="http://schemas.openxmlformats.org/officeDocument/2006/relationships/slide" Target="../slides/slide16.xml"/><Relationship Id="rId16" Type="http://schemas.openxmlformats.org/officeDocument/2006/relationships/hyperlink" Target="https://en.wikipedia.org/wiki/Compassion#cite_note-61" TargetMode="External"/><Relationship Id="rId1" Type="http://schemas.openxmlformats.org/officeDocument/2006/relationships/notesMaster" Target="../notesMasters/notesMaster1.xml"/><Relationship Id="rId6" Type="http://schemas.openxmlformats.org/officeDocument/2006/relationships/hyperlink" Target="https://en.wikipedia.org/wiki/Agreeableness" TargetMode="External"/><Relationship Id="rId11" Type="http://schemas.openxmlformats.org/officeDocument/2006/relationships/hyperlink" Target="https://en.wikipedia.org/wiki/Compassion#cite_note-58" TargetMode="External"/><Relationship Id="rId5" Type="http://schemas.openxmlformats.org/officeDocument/2006/relationships/hyperlink" Target="https://en.wikipedia.org/wiki/Curiosity" TargetMode="External"/><Relationship Id="rId15" Type="http://schemas.openxmlformats.org/officeDocument/2006/relationships/hyperlink" Target="https://en.wikipedia.org/wiki/Psychological_health" TargetMode="External"/><Relationship Id="rId10" Type="http://schemas.openxmlformats.org/officeDocument/2006/relationships/hyperlink" Target="https://en.wikipedia.org/wiki/Compassion#cite_note-57" TargetMode="External"/><Relationship Id="rId4" Type="http://schemas.openxmlformats.org/officeDocument/2006/relationships/hyperlink" Target="https://en.wikipedia.org/wiki/Wisdom" TargetMode="External"/><Relationship Id="rId9" Type="http://schemas.openxmlformats.org/officeDocument/2006/relationships/hyperlink" Target="https://en.wikipedia.org/wiki/Kristin_Neff" TargetMode="External"/><Relationship Id="rId14" Type="http://schemas.openxmlformats.org/officeDocument/2006/relationships/hyperlink" Target="https://en.wikipedia.org/wiki/Judith_V._Jordan"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entrepreneur.com/article/310391" TargetMode="External"/><Relationship Id="rId7" Type="http://schemas.openxmlformats.org/officeDocument/2006/relationships/hyperlink" Target="https://www.amazon.com/Success-Equations-Living-Emotionally-Wealthy/dp/1683508874"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www.amazon.com/Loving-Yourself-Mastery-Person-ebook/dp/B00AJK5J0W/ref=sr_1_1?ie=UTF8&amp;qid=1381938634&amp;sr=8-1&amp;keywords=loving+yourself+the+mastery+of+being+your+own+person" TargetMode="External"/><Relationship Id="rId5" Type="http://schemas.openxmlformats.org/officeDocument/2006/relationships/hyperlink" Target="http://sherriecampbellphd.com/" TargetMode="External"/><Relationship Id="rId4" Type="http://schemas.openxmlformats.org/officeDocument/2006/relationships/hyperlink" Target="https://www.entrepreneur.com/author/sherrie-campbell"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entrepreneur.com/article/310391" TargetMode="External"/><Relationship Id="rId7" Type="http://schemas.openxmlformats.org/officeDocument/2006/relationships/hyperlink" Target="https://www.amazon.com/Success-Equations-Living-Emotionally-Wealthy/dp/1683508874"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www.amazon.com/Loving-Yourself-Mastery-Person-ebook/dp/B00AJK5J0W/ref=sr_1_1?ie=UTF8&amp;qid=1381938634&amp;sr=8-1&amp;keywords=loving+yourself+the+mastery+of+being+your+own+person" TargetMode="External"/><Relationship Id="rId5" Type="http://schemas.openxmlformats.org/officeDocument/2006/relationships/hyperlink" Target="http://sherriecampbellphd.com/" TargetMode="External"/><Relationship Id="rId4" Type="http://schemas.openxmlformats.org/officeDocument/2006/relationships/hyperlink" Target="https://www.entrepreneur.com/author/sherrie-campbell"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hbr.org/2018/05/assessment-are-you-a-compassionate-leader"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n.wikipedia.org/wiki/Compassion#cite_note-Oxford_Handbook_of_Positive_Psychology-18" TargetMode="External"/><Relationship Id="rId13" Type="http://schemas.openxmlformats.org/officeDocument/2006/relationships/hyperlink" Target="https://en.wikipedia.org/wiki/Compassion#cite_note-23" TargetMode="External"/><Relationship Id="rId3" Type="http://schemas.openxmlformats.org/officeDocument/2006/relationships/hyperlink" Target="https://en.wikipedia.org/wiki/Helpfulness" TargetMode="External"/><Relationship Id="rId7" Type="http://schemas.openxmlformats.org/officeDocument/2006/relationships/hyperlink" Target="https://en.wikipedia.org/wiki/Compassion#cite_note-4" TargetMode="External"/><Relationship Id="rId12" Type="http://schemas.openxmlformats.org/officeDocument/2006/relationships/hyperlink" Target="https://en.wikipedia.org/wiki/Virtue" TargetMode="External"/><Relationship Id="rId17" Type="http://schemas.openxmlformats.org/officeDocument/2006/relationships/hyperlink" Target="https://en.wikipedia.org/wiki/Compassion#cite_note-26" TargetMode="External"/><Relationship Id="rId2" Type="http://schemas.openxmlformats.org/officeDocument/2006/relationships/slide" Target="../slides/slide9.xml"/><Relationship Id="rId16" Type="http://schemas.openxmlformats.org/officeDocument/2006/relationships/hyperlink" Target="https://en.wikipedia.org/wiki/Forgiveness" TargetMode="External"/><Relationship Id="rId1" Type="http://schemas.openxmlformats.org/officeDocument/2006/relationships/notesMaster" Target="../notesMasters/notesMaster1.xml"/><Relationship Id="rId6" Type="http://schemas.openxmlformats.org/officeDocument/2006/relationships/hyperlink" Target="https://en.wikipedia.org/wiki/Compassion#cite_note-CompInteg-3" TargetMode="External"/><Relationship Id="rId11" Type="http://schemas.openxmlformats.org/officeDocument/2006/relationships/hyperlink" Target="https://en.wikipedia.org/wiki/Religion" TargetMode="External"/><Relationship Id="rId5" Type="http://schemas.openxmlformats.org/officeDocument/2006/relationships/hyperlink" Target="https://en.wikipedia.org/wiki/Sympathy" TargetMode="External"/><Relationship Id="rId15" Type="http://schemas.openxmlformats.org/officeDocument/2006/relationships/hyperlink" Target="https://en.wikipedia.org/wiki/Compassion#cite_note-25" TargetMode="External"/><Relationship Id="rId10" Type="http://schemas.openxmlformats.org/officeDocument/2006/relationships/hyperlink" Target="https://en.wikipedia.org/wiki/Emory_University" TargetMode="External"/><Relationship Id="rId4" Type="http://schemas.openxmlformats.org/officeDocument/2006/relationships/hyperlink" Target="https://en.wikipedia.org/wiki/Altruism" TargetMode="External"/><Relationship Id="rId9" Type="http://schemas.openxmlformats.org/officeDocument/2006/relationships/hyperlink" Target="https://en.wikipedia.org/wiki/Abandonment_(emotional)" TargetMode="External"/><Relationship Id="rId14" Type="http://schemas.openxmlformats.org/officeDocument/2006/relationships/hyperlink" Target="https://en.wikipedia.org/wiki/Compassion#cite_note-24"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enterforcompassionateleadership.org/blog/what-is-the-definition-of-compassionate-leadership#:~:text=Compassionate%20leadership%20consists%20of%20treating%20those%20you%20lead,primary%20in%20the%20relationship%20between%20compassion%20and%20leadership."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6F0DD-C0A2-41FB-8D4C-C55529E367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755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then, there is increasing research evidence to show that empathy and compassion in the workplace are related to a number of positive outcomes related to improved employee wellbeing, increased productivity and reduced cost to the business. </a:t>
            </a:r>
            <a:r>
              <a:rPr lang="en-US" dirty="0" err="1"/>
              <a:t>Worline</a:t>
            </a:r>
            <a:r>
              <a:rPr lang="en-US" dirty="0"/>
              <a:t> and Dutton (2017) </a:t>
            </a:r>
            <a:r>
              <a:rPr lang="en-US" dirty="0" err="1"/>
              <a:t>summarise</a:t>
            </a:r>
            <a:r>
              <a:rPr lang="en-US" dirty="0"/>
              <a:t> this well.</a:t>
            </a: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15</a:t>
            </a:fld>
            <a:endParaRPr lang="en-US" dirty="0"/>
          </a:p>
        </p:txBody>
      </p:sp>
    </p:spTree>
    <p:extLst>
      <p:ext uri="{BB962C8B-B14F-4D97-AF65-F5344CB8AC3E}">
        <p14:creationId xmlns:p14="http://schemas.microsoft.com/office/powerpoint/2010/main" val="1509807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3840" marR="0">
              <a:spcBef>
                <a:spcPts val="600"/>
              </a:spcBef>
              <a:spcAft>
                <a:spcPts val="600"/>
              </a:spcAft>
            </a:pPr>
            <a:r>
              <a:rPr lang="en-US" sz="1800" dirty="0">
                <a:solidFill>
                  <a:srgbClr val="202122"/>
                </a:solidFill>
                <a:effectLst/>
                <a:latin typeface="Arial" panose="020B0604020202020204" pitchFamily="34" charset="0"/>
                <a:ea typeface="Times New Roman" panose="02020603050405020304" pitchFamily="18" charset="0"/>
              </a:rPr>
              <a:t>Self-compassion is a process of self kindness and accepting suffering as a quality of being human. It has positive effects on subjective happiness, </a:t>
            </a:r>
            <a:r>
              <a:rPr lang="en-US" sz="1800" u="sng" dirty="0">
                <a:solidFill>
                  <a:srgbClr val="0645AD"/>
                </a:solidFill>
                <a:effectLst/>
                <a:latin typeface="Arial" panose="020B0604020202020204" pitchFamily="34" charset="0"/>
                <a:ea typeface="Times New Roman" panose="02020603050405020304" pitchFamily="18" charset="0"/>
                <a:hlinkClick r:id="rId3" tooltip="Optimism"/>
              </a:rPr>
              <a:t>optimism</a:t>
            </a:r>
            <a:r>
              <a:rPr lang="en-US" sz="1800" dirty="0">
                <a:solidFill>
                  <a:srgbClr val="202122"/>
                </a:solidFill>
                <a:effectLst/>
                <a:latin typeface="Arial" panose="020B0604020202020204" pitchFamily="34" charset="0"/>
                <a:ea typeface="Times New Roman" panose="02020603050405020304" pitchFamily="18" charset="0"/>
              </a:rPr>
              <a:t>, </a:t>
            </a:r>
            <a:r>
              <a:rPr lang="en-US" sz="1800" u="sng" dirty="0">
                <a:solidFill>
                  <a:srgbClr val="0645AD"/>
                </a:solidFill>
                <a:effectLst/>
                <a:latin typeface="Arial" panose="020B0604020202020204" pitchFamily="34" charset="0"/>
                <a:ea typeface="Times New Roman" panose="02020603050405020304" pitchFamily="18" charset="0"/>
                <a:hlinkClick r:id="rId4" tooltip="Wisdom"/>
              </a:rPr>
              <a:t>wisdom</a:t>
            </a:r>
            <a:r>
              <a:rPr lang="en-US" sz="1800" dirty="0">
                <a:solidFill>
                  <a:srgbClr val="202122"/>
                </a:solidFill>
                <a:effectLst/>
                <a:latin typeface="Arial" panose="020B0604020202020204" pitchFamily="34" charset="0"/>
                <a:ea typeface="Times New Roman" panose="02020603050405020304" pitchFamily="18" charset="0"/>
              </a:rPr>
              <a:t>, </a:t>
            </a:r>
            <a:r>
              <a:rPr lang="en-US" sz="1800" u="sng" dirty="0">
                <a:solidFill>
                  <a:srgbClr val="0645AD"/>
                </a:solidFill>
                <a:effectLst/>
                <a:latin typeface="Arial" panose="020B0604020202020204" pitchFamily="34" charset="0"/>
                <a:ea typeface="Times New Roman" panose="02020603050405020304" pitchFamily="18" charset="0"/>
                <a:hlinkClick r:id="rId5" tooltip="Curiosity"/>
              </a:rPr>
              <a:t>curiosity</a:t>
            </a:r>
            <a:r>
              <a:rPr lang="en-US" sz="1800" dirty="0">
                <a:solidFill>
                  <a:srgbClr val="202122"/>
                </a:solidFill>
                <a:effectLst/>
                <a:latin typeface="Arial" panose="020B0604020202020204" pitchFamily="34" charset="0"/>
                <a:ea typeface="Times New Roman" panose="02020603050405020304" pitchFamily="18" charset="0"/>
              </a:rPr>
              <a:t>, </a:t>
            </a:r>
            <a:r>
              <a:rPr lang="en-US" sz="1800" u="sng" dirty="0">
                <a:solidFill>
                  <a:srgbClr val="0645AD"/>
                </a:solidFill>
                <a:effectLst/>
                <a:latin typeface="Arial" panose="020B0604020202020204" pitchFamily="34" charset="0"/>
                <a:ea typeface="Times New Roman" panose="02020603050405020304" pitchFamily="18" charset="0"/>
                <a:hlinkClick r:id="rId6" tooltip="Agreeableness"/>
              </a:rPr>
              <a:t>agreeableness</a:t>
            </a:r>
            <a:r>
              <a:rPr lang="en-US" sz="1800" dirty="0">
                <a:solidFill>
                  <a:srgbClr val="202122"/>
                </a:solidFill>
                <a:effectLst/>
                <a:latin typeface="Arial" panose="020B0604020202020204" pitchFamily="34" charset="0"/>
                <a:ea typeface="Times New Roman" panose="02020603050405020304" pitchFamily="18" charset="0"/>
              </a:rPr>
              <a:t>, and </a:t>
            </a:r>
            <a:r>
              <a:rPr lang="en-US" sz="1800" u="sng" dirty="0">
                <a:solidFill>
                  <a:srgbClr val="0645AD"/>
                </a:solidFill>
                <a:effectLst/>
                <a:latin typeface="Arial" panose="020B0604020202020204" pitchFamily="34" charset="0"/>
                <a:ea typeface="Times New Roman" panose="02020603050405020304" pitchFamily="18" charset="0"/>
                <a:hlinkClick r:id="rId7" tooltip="Extroversion"/>
              </a:rPr>
              <a:t>extroversion</a:t>
            </a:r>
            <a:r>
              <a:rPr lang="en-US" sz="1800" dirty="0">
                <a:solidFill>
                  <a:srgbClr val="202122"/>
                </a:solidFill>
                <a:effectLst/>
                <a:latin typeface="Arial" panose="020B0604020202020204" pitchFamily="34" charset="0"/>
                <a:ea typeface="Times New Roman" panose="02020603050405020304" pitchFamily="18" charset="0"/>
              </a:rPr>
              <a:t>.</a:t>
            </a:r>
            <a:r>
              <a:rPr lang="en-US" sz="1800" u="sng" baseline="30000" dirty="0">
                <a:solidFill>
                  <a:srgbClr val="0645AD"/>
                </a:solidFill>
                <a:effectLst/>
                <a:latin typeface="Arial" panose="020B0604020202020204" pitchFamily="34" charset="0"/>
                <a:ea typeface="Times New Roman" panose="02020603050405020304" pitchFamily="18" charset="0"/>
                <a:hlinkClick r:id="rId8"/>
              </a:rPr>
              <a:t>[56]</a:t>
            </a:r>
            <a:r>
              <a:rPr lang="en-US" sz="1800" dirty="0">
                <a:solidFill>
                  <a:srgbClr val="202122"/>
                </a:solidFill>
                <a:effectLst/>
                <a:latin typeface="Arial" panose="020B0604020202020204" pitchFamily="34" charset="0"/>
                <a:ea typeface="Times New Roman" panose="02020603050405020304" pitchFamily="18" charset="0"/>
              </a:rPr>
              <a:t> </a:t>
            </a:r>
            <a:r>
              <a:rPr lang="en-US" sz="1800" u="sng" dirty="0">
                <a:solidFill>
                  <a:srgbClr val="0645AD"/>
                </a:solidFill>
                <a:effectLst/>
                <a:latin typeface="Arial" panose="020B0604020202020204" pitchFamily="34" charset="0"/>
                <a:ea typeface="Times New Roman" panose="02020603050405020304" pitchFamily="18" charset="0"/>
                <a:hlinkClick r:id="rId9" tooltip="Kristin Neff"/>
              </a:rPr>
              <a:t>Kristin Neff</a:t>
            </a:r>
            <a:r>
              <a:rPr lang="en-US" sz="1800" dirty="0">
                <a:solidFill>
                  <a:srgbClr val="202122"/>
                </a:solidFill>
                <a:effectLst/>
                <a:latin typeface="Arial" panose="020B0604020202020204" pitchFamily="34" charset="0"/>
                <a:ea typeface="Times New Roman" panose="02020603050405020304" pitchFamily="18" charset="0"/>
              </a:rPr>
              <a:t> and Christopher </a:t>
            </a:r>
            <a:r>
              <a:rPr lang="en-US" sz="1800" dirty="0" err="1">
                <a:solidFill>
                  <a:srgbClr val="202122"/>
                </a:solidFill>
                <a:effectLst/>
                <a:latin typeface="Arial" panose="020B0604020202020204" pitchFamily="34" charset="0"/>
                <a:ea typeface="Times New Roman" panose="02020603050405020304" pitchFamily="18" charset="0"/>
              </a:rPr>
              <a:t>Germer</a:t>
            </a:r>
            <a:r>
              <a:rPr lang="en-US" sz="1800" dirty="0">
                <a:solidFill>
                  <a:srgbClr val="202122"/>
                </a:solidFill>
                <a:effectLst/>
                <a:latin typeface="Arial" panose="020B0604020202020204" pitchFamily="34" charset="0"/>
                <a:ea typeface="Times New Roman" panose="02020603050405020304" pitchFamily="18" charset="0"/>
              </a:rPr>
              <a:t> have identified that there are three levels of activities that thwart self-compassion and they are self-criticism, self-isolation and self-absorption, they equate this to fight, flight and freeze responses.</a:t>
            </a:r>
            <a:r>
              <a:rPr lang="en-US" sz="1800" u="sng" baseline="30000" dirty="0">
                <a:solidFill>
                  <a:srgbClr val="0645AD"/>
                </a:solidFill>
                <a:effectLst/>
                <a:latin typeface="Arial" panose="020B0604020202020204" pitchFamily="34" charset="0"/>
                <a:ea typeface="Times New Roman" panose="02020603050405020304" pitchFamily="18" charset="0"/>
                <a:hlinkClick r:id="rId10"/>
              </a:rPr>
              <a:t>[57]</a:t>
            </a:r>
            <a:r>
              <a:rPr lang="en-US" sz="1800" u="sng" baseline="30000" dirty="0">
                <a:solidFill>
                  <a:srgbClr val="0645AD"/>
                </a:solidFill>
                <a:effectLst/>
                <a:latin typeface="Arial" panose="020B0604020202020204" pitchFamily="34" charset="0"/>
                <a:ea typeface="Times New Roman" panose="02020603050405020304" pitchFamily="18" charset="0"/>
                <a:hlinkClick r:id="rId11"/>
              </a:rPr>
              <a:t>[58]</a:t>
            </a:r>
            <a:r>
              <a:rPr lang="en-US" sz="1800" dirty="0">
                <a:solidFill>
                  <a:srgbClr val="202122"/>
                </a:solidFill>
                <a:effectLst/>
                <a:latin typeface="Arial" panose="020B0604020202020204" pitchFamily="34" charset="0"/>
                <a:ea typeface="Times New Roman" panose="02020603050405020304" pitchFamily="18" charset="0"/>
              </a:rPr>
              <a:t> It has been found that parenting practices contribute to the development of self-compassion in children. Maternal support, secure attachment, and harmonious family functioning all create an environment where self-compassion can develop. On the other hand, certain developmental factors (i.e., personal fable) can hinder the development of self-compassion in children.</a:t>
            </a:r>
            <a:r>
              <a:rPr lang="en-US" sz="1800" u="sng" baseline="30000" dirty="0">
                <a:solidFill>
                  <a:srgbClr val="0645AD"/>
                </a:solidFill>
                <a:effectLst/>
                <a:latin typeface="Arial" panose="020B0604020202020204" pitchFamily="34" charset="0"/>
                <a:ea typeface="Times New Roman" panose="02020603050405020304" pitchFamily="18" charset="0"/>
                <a:hlinkClick r:id="rId12"/>
              </a:rPr>
              <a:t>[59]</a:t>
            </a:r>
            <a:endParaRPr lang="en-US" sz="1800" dirty="0">
              <a:effectLst/>
              <a:latin typeface="Times New Roman" panose="02020603050405020304" pitchFamily="18" charset="0"/>
              <a:ea typeface="Times New Roman" panose="02020603050405020304" pitchFamily="18" charset="0"/>
            </a:endParaRPr>
          </a:p>
          <a:p>
            <a:pPr marL="243840" marR="0">
              <a:spcBef>
                <a:spcPts val="600"/>
              </a:spcBef>
              <a:spcAft>
                <a:spcPts val="600"/>
              </a:spcAft>
            </a:pPr>
            <a:endParaRPr lang="en-US" sz="1800" dirty="0">
              <a:solidFill>
                <a:srgbClr val="202122"/>
              </a:solidFill>
              <a:effectLst/>
              <a:latin typeface="Arial" panose="020B0604020202020204" pitchFamily="34" charset="0"/>
              <a:ea typeface="Times New Roman" panose="02020603050405020304" pitchFamily="18" charset="0"/>
            </a:endParaRPr>
          </a:p>
          <a:p>
            <a:pPr marL="243840" marR="0">
              <a:spcBef>
                <a:spcPts val="600"/>
              </a:spcBef>
              <a:spcAft>
                <a:spcPts val="600"/>
              </a:spcAft>
            </a:pPr>
            <a:r>
              <a:rPr lang="en-US" sz="1800" dirty="0">
                <a:solidFill>
                  <a:srgbClr val="202122"/>
                </a:solidFill>
                <a:effectLst/>
                <a:latin typeface="Arial" panose="020B0604020202020204" pitchFamily="34" charset="0"/>
                <a:ea typeface="Times New Roman" panose="02020603050405020304" pitchFamily="18" charset="0"/>
              </a:rPr>
              <a:t>For increasing compassion in the workplace to self and others, </a:t>
            </a:r>
            <a:r>
              <a:rPr lang="en-US" sz="1800" i="1" dirty="0">
                <a:solidFill>
                  <a:srgbClr val="202122"/>
                </a:solidFill>
                <a:effectLst/>
                <a:latin typeface="Arial" panose="020B0604020202020204" pitchFamily="34" charset="0"/>
                <a:ea typeface="Times New Roman" panose="02020603050405020304" pitchFamily="18" charset="0"/>
              </a:rPr>
              <a:t>authentic leadership</a:t>
            </a:r>
            <a:r>
              <a:rPr lang="en-US" sz="1800" dirty="0">
                <a:solidFill>
                  <a:srgbClr val="202122"/>
                </a:solidFill>
                <a:effectLst/>
                <a:latin typeface="Arial" panose="020B0604020202020204" pitchFamily="34" charset="0"/>
                <a:ea typeface="Times New Roman" panose="02020603050405020304" pitchFamily="18" charset="0"/>
              </a:rPr>
              <a:t> centered on humanism and nourishing quality interconnectedness are considered as the key.</a:t>
            </a:r>
            <a:r>
              <a:rPr lang="en-US" sz="1800" u="sng" baseline="30000" dirty="0">
                <a:solidFill>
                  <a:srgbClr val="0645AD"/>
                </a:solidFill>
                <a:effectLst/>
                <a:latin typeface="Arial" panose="020B0604020202020204" pitchFamily="34" charset="0"/>
                <a:ea typeface="Times New Roman" panose="02020603050405020304" pitchFamily="18" charset="0"/>
                <a:hlinkClick r:id="rId13"/>
              </a:rPr>
              <a:t>[60]</a:t>
            </a:r>
            <a:r>
              <a:rPr lang="en-US" sz="1800" dirty="0">
                <a:solidFill>
                  <a:srgbClr val="202122"/>
                </a:solidFill>
                <a:effectLst/>
                <a:latin typeface="Arial" panose="020B0604020202020204" pitchFamily="34" charset="0"/>
                <a:ea typeface="Times New Roman" panose="02020603050405020304" pitchFamily="18" charset="0"/>
              </a:rPr>
              <a:t> </a:t>
            </a:r>
            <a:r>
              <a:rPr lang="en-US" sz="1800" u="sng" dirty="0">
                <a:solidFill>
                  <a:srgbClr val="0645AD"/>
                </a:solidFill>
                <a:effectLst/>
                <a:latin typeface="Arial" panose="020B0604020202020204" pitchFamily="34" charset="0"/>
                <a:ea typeface="Times New Roman" panose="02020603050405020304" pitchFamily="18" charset="0"/>
                <a:hlinkClick r:id="rId14" tooltip="Judith V. Jordan"/>
              </a:rPr>
              <a:t>Judith Jordan</a:t>
            </a:r>
            <a:r>
              <a:rPr lang="en-US" sz="1800" dirty="0">
                <a:solidFill>
                  <a:srgbClr val="202122"/>
                </a:solidFill>
                <a:effectLst/>
                <a:latin typeface="Arial" panose="020B0604020202020204" pitchFamily="34" charset="0"/>
                <a:ea typeface="Times New Roman" panose="02020603050405020304" pitchFamily="18" charset="0"/>
              </a:rPr>
              <a:t>'s concept of </a:t>
            </a:r>
            <a:r>
              <a:rPr lang="en-US" sz="1800" i="1" dirty="0">
                <a:solidFill>
                  <a:srgbClr val="202122"/>
                </a:solidFill>
                <a:effectLst/>
                <a:latin typeface="Arial" panose="020B0604020202020204" pitchFamily="34" charset="0"/>
                <a:ea typeface="Times New Roman" panose="02020603050405020304" pitchFamily="18" charset="0"/>
              </a:rPr>
              <a:t>self-empathy</a:t>
            </a:r>
            <a:r>
              <a:rPr lang="en-US" sz="1800" dirty="0">
                <a:solidFill>
                  <a:srgbClr val="202122"/>
                </a:solidFill>
                <a:effectLst/>
                <a:latin typeface="Arial" panose="020B0604020202020204" pitchFamily="34" charset="0"/>
                <a:ea typeface="Times New Roman" panose="02020603050405020304" pitchFamily="18" charset="0"/>
              </a:rPr>
              <a:t> is similar to self-compassion, it implies the capacity to notice, care and respond towards the ones own felt needs. The strategies of self-care involve valuing oneself, thinking about one's ideations of needs compassionately, and connecting with others in order to conversely experience renewal, support, and validation. Research indicates that self-compassionate individuals experience greater </a:t>
            </a:r>
            <a:r>
              <a:rPr lang="en-US" sz="1800" u="sng" dirty="0">
                <a:solidFill>
                  <a:srgbClr val="0645AD"/>
                </a:solidFill>
                <a:effectLst/>
                <a:latin typeface="Arial" panose="020B0604020202020204" pitchFamily="34" charset="0"/>
                <a:ea typeface="Times New Roman" panose="02020603050405020304" pitchFamily="18" charset="0"/>
                <a:hlinkClick r:id="rId15" tooltip="Psychological health"/>
              </a:rPr>
              <a:t>psychological health</a:t>
            </a:r>
            <a:r>
              <a:rPr lang="en-US" sz="1800" dirty="0">
                <a:solidFill>
                  <a:srgbClr val="202122"/>
                </a:solidFill>
                <a:effectLst/>
                <a:latin typeface="Arial" panose="020B0604020202020204" pitchFamily="34" charset="0"/>
                <a:ea typeface="Times New Roman" panose="02020603050405020304" pitchFamily="18" charset="0"/>
              </a:rPr>
              <a:t> than those who lack self-compassion.</a:t>
            </a:r>
            <a:r>
              <a:rPr lang="en-US" sz="1800" u="sng" baseline="30000" dirty="0">
                <a:solidFill>
                  <a:srgbClr val="0645AD"/>
                </a:solidFill>
                <a:effectLst/>
                <a:latin typeface="Arial" panose="020B0604020202020204" pitchFamily="34" charset="0"/>
                <a:ea typeface="Times New Roman" panose="02020603050405020304" pitchFamily="18" charset="0"/>
                <a:hlinkClick r:id="rId16"/>
              </a:rPr>
              <a:t>[61]</a:t>
            </a:r>
            <a:r>
              <a:rPr lang="en-US" sz="1800" u="sng" baseline="30000" dirty="0">
                <a:solidFill>
                  <a:srgbClr val="0645AD"/>
                </a:solidFill>
                <a:effectLst/>
                <a:latin typeface="Arial" panose="020B0604020202020204" pitchFamily="34" charset="0"/>
                <a:ea typeface="Times New Roman" panose="02020603050405020304" pitchFamily="18" charset="0"/>
                <a:hlinkClick r:id="rId17"/>
              </a:rPr>
              <a:t>[62]</a:t>
            </a:r>
            <a:endParaRPr lang="en-US" sz="1800" dirty="0">
              <a:effectLst/>
              <a:latin typeface="Times New Roman" panose="02020603050405020304" pitchFamily="18" charset="0"/>
              <a:ea typeface="Times New Roman" panose="02020603050405020304" pitchFamily="18" charset="0"/>
            </a:endParaRPr>
          </a:p>
          <a:p>
            <a:endParaRPr lang="en-US" dirty="0"/>
          </a:p>
          <a:p>
            <a:r>
              <a:rPr lang="en-US" dirty="0"/>
              <a:t>Research is emerging to demonstrate some key techniques which might help us to demonstrate compassion towards ourselves: </a:t>
            </a:r>
          </a:p>
          <a:p>
            <a:r>
              <a:rPr lang="en-US" b="1" dirty="0"/>
              <a:t>Mindful Self-Compassion </a:t>
            </a:r>
          </a:p>
          <a:p>
            <a:r>
              <a:rPr lang="en-US" dirty="0"/>
              <a:t>The technique of Mindful Self-Compassion (MSC) has been found to increase compassion for self and others, and satisfaction with life, as well as decreasing stress, anxiety and depression (</a:t>
            </a:r>
            <a:r>
              <a:rPr lang="en-US" dirty="0" err="1"/>
              <a:t>Jazaieri</a:t>
            </a:r>
            <a:r>
              <a:rPr lang="en-US" dirty="0"/>
              <a:t> et al, 2013:24) </a:t>
            </a:r>
          </a:p>
          <a:p>
            <a:endParaRPr lang="en-US" dirty="0"/>
          </a:p>
          <a:p>
            <a:r>
              <a:rPr lang="en-US" b="1" dirty="0"/>
              <a:t>Relaxation</a:t>
            </a:r>
            <a:r>
              <a:rPr lang="en-US" dirty="0"/>
              <a:t> </a:t>
            </a:r>
          </a:p>
          <a:p>
            <a:r>
              <a:rPr lang="en-US" dirty="0"/>
              <a:t>Training in relaxation techniques has been found to reduce heart rate and blood pressure and even reduce angry thoughts in people suffering from the effects of stress, and the training appears to be most successful when there is a focus on external surroundings, rather than on oneself (Boyatzis et al, 2006) </a:t>
            </a:r>
          </a:p>
          <a:p>
            <a:endParaRPr lang="en-US" dirty="0"/>
          </a:p>
          <a:p>
            <a:r>
              <a:rPr lang="en-US" b="1" dirty="0"/>
              <a:t>Meditation</a:t>
            </a:r>
            <a:r>
              <a:rPr lang="en-US" dirty="0"/>
              <a:t> </a:t>
            </a:r>
          </a:p>
          <a:p>
            <a:r>
              <a:rPr lang="en-US" dirty="0"/>
              <a:t>There is also increasing evidence to show the benefits of meditation both generally and in particular for those experiencing stress (Boyatzis et al, 2006) and meditation has also been used as a fundamental part of compassion </a:t>
            </a:r>
          </a:p>
          <a:p>
            <a:r>
              <a:rPr lang="en-US" dirty="0"/>
              <a:t>training, which has generated positive outcomes both for the person demonstrating the compassion and others who receive the compassion (see below). </a:t>
            </a:r>
          </a:p>
          <a:p>
            <a:endParaRPr lang="en-US" dirty="0"/>
          </a:p>
          <a:p>
            <a:r>
              <a:rPr lang="en-US" dirty="0"/>
              <a:t>In relation to both relaxation and meditation, Boyatzis et al, 2006;18) find that: “Engaging in these activities may…facilitate a leader’s efforts to show compassion for others within the organization while operating in a stressful role.” </a:t>
            </a:r>
          </a:p>
          <a:p>
            <a:endParaRPr lang="en-US" dirty="0"/>
          </a:p>
          <a:p>
            <a:r>
              <a:rPr lang="en-US" dirty="0"/>
              <a:t>So demonstrating compassion towards yourself leads to improvements in your own moods, feelings and resilience, and in addition makes you more able to demonstrate compassion towards others. If we accept that a core part of compassion is taking action to improve circumstances, then compassion in the workplace can be seen to be linked to improvements in our </a:t>
            </a:r>
            <a:r>
              <a:rPr lang="en-US" dirty="0" err="1"/>
              <a:t>organisations</a:t>
            </a:r>
            <a:r>
              <a:rPr lang="en-US" dirty="0"/>
              <a:t> and it is therefore also important to understand how we can develop compassion in others. </a:t>
            </a:r>
          </a:p>
          <a:p>
            <a:endParaRPr lang="en-US" dirty="0"/>
          </a:p>
          <a:p>
            <a:r>
              <a:rPr lang="en-US" b="1" dirty="0"/>
              <a:t>Reflection</a:t>
            </a:r>
            <a:r>
              <a:rPr lang="en-US" dirty="0"/>
              <a:t> </a:t>
            </a:r>
          </a:p>
          <a:p>
            <a:r>
              <a:rPr lang="en-US" dirty="0"/>
              <a:t>Structured reflection on our actions and </a:t>
            </a:r>
            <a:r>
              <a:rPr lang="en-US" dirty="0" err="1"/>
              <a:t>behaviour</a:t>
            </a:r>
            <a:r>
              <a:rPr lang="en-US" dirty="0"/>
              <a:t> can help us to make sense of the circumstances around us, learn from experiences and understand ourselves better, and improve our responses and actions going forward and so regular reflective practice can arguably also improve our capacity for compassion and improvement</a:t>
            </a:r>
          </a:p>
        </p:txBody>
      </p:sp>
      <p:sp>
        <p:nvSpPr>
          <p:cNvPr id="4" name="Slide Number Placeholder 3"/>
          <p:cNvSpPr>
            <a:spLocks noGrp="1"/>
          </p:cNvSpPr>
          <p:nvPr>
            <p:ph type="sldNum" sz="quarter" idx="5"/>
          </p:nvPr>
        </p:nvSpPr>
        <p:spPr/>
        <p:txBody>
          <a:bodyPr/>
          <a:lstStyle/>
          <a:p>
            <a:fld id="{798C5307-140F-447F-BCBA-BB92E3A2906B}" type="slidenum">
              <a:rPr lang="en-US" smtClean="0"/>
              <a:t>16</a:t>
            </a:fld>
            <a:endParaRPr lang="en-US" dirty="0"/>
          </a:p>
        </p:txBody>
      </p:sp>
    </p:spTree>
    <p:extLst>
      <p:ext uri="{BB962C8B-B14F-4D97-AF65-F5344CB8AC3E}">
        <p14:creationId xmlns:p14="http://schemas.microsoft.com/office/powerpoint/2010/main" val="3488101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2817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University of Louisville, 2015</a:t>
            </a:r>
          </a:p>
          <a:p>
            <a:pPr algn="l"/>
            <a:endParaRPr lang="en-US" b="0" i="0" dirty="0">
              <a:solidFill>
                <a:srgbClr val="333333"/>
              </a:solidFill>
              <a:effectLst/>
              <a:latin typeface="Open Sans" panose="020B0606030504020204" pitchFamily="34" charset="0"/>
            </a:endParaRPr>
          </a:p>
          <a:p>
            <a:pPr algn="l"/>
            <a:r>
              <a:rPr lang="en-US" b="0" i="0" dirty="0">
                <a:solidFill>
                  <a:srgbClr val="333333"/>
                </a:solidFill>
                <a:effectLst/>
                <a:latin typeface="Open Sans" panose="020B0606030504020204" pitchFamily="34" charset="0"/>
              </a:rPr>
              <a:t>Being seen as a leader who always acts with </a:t>
            </a:r>
            <a:r>
              <a:rPr lang="en-US" b="1" i="0" dirty="0">
                <a:solidFill>
                  <a:srgbClr val="333333"/>
                </a:solidFill>
                <a:effectLst/>
                <a:latin typeface="Open Sans" panose="020B0606030504020204" pitchFamily="34" charset="0"/>
              </a:rPr>
              <a:t>integrity</a:t>
            </a:r>
            <a:r>
              <a:rPr lang="en-US" b="0" i="0" dirty="0">
                <a:solidFill>
                  <a:srgbClr val="333333"/>
                </a:solidFill>
                <a:effectLst/>
                <a:latin typeface="Open Sans" panose="020B0606030504020204" pitchFamily="34" charset="0"/>
              </a:rPr>
              <a:t> and ethics, displaying a real sense of purpose by:</a:t>
            </a:r>
          </a:p>
          <a:p>
            <a:pPr algn="l">
              <a:buFont typeface="Arial" panose="020B0604020202020204" pitchFamily="34" charset="0"/>
              <a:buChar char="•"/>
            </a:pPr>
            <a:r>
              <a:rPr lang="en-US" b="0" i="0" dirty="0">
                <a:solidFill>
                  <a:srgbClr val="333333"/>
                </a:solidFill>
                <a:effectLst/>
                <a:latin typeface="Open Sans" panose="020B0606030504020204" pitchFamily="34" charset="0"/>
              </a:rPr>
              <a:t> Talking about your most important values and beliefs;</a:t>
            </a:r>
          </a:p>
          <a:p>
            <a:pPr algn="l">
              <a:buFont typeface="Arial" panose="020B0604020202020204" pitchFamily="34" charset="0"/>
              <a:buChar char="•"/>
            </a:pPr>
            <a:r>
              <a:rPr lang="en-US" b="0" i="0" dirty="0">
                <a:solidFill>
                  <a:srgbClr val="333333"/>
                </a:solidFill>
                <a:effectLst/>
                <a:latin typeface="Open Sans" panose="020B0606030504020204" pitchFamily="34" charset="0"/>
              </a:rPr>
              <a:t> Specifying the importance of having a strong sense of purpose;</a:t>
            </a:r>
          </a:p>
          <a:p>
            <a:pPr algn="l">
              <a:buFont typeface="Arial" panose="020B0604020202020204" pitchFamily="34" charset="0"/>
              <a:buChar char="•"/>
            </a:pPr>
            <a:r>
              <a:rPr lang="en-US" b="0" i="0" dirty="0">
                <a:solidFill>
                  <a:srgbClr val="333333"/>
                </a:solidFill>
                <a:effectLst/>
                <a:latin typeface="Open Sans" panose="020B0606030504020204" pitchFamily="34" charset="0"/>
              </a:rPr>
              <a:t> Considering the moral and ethical consequences of decisions;</a:t>
            </a:r>
          </a:p>
          <a:p>
            <a:pPr algn="l">
              <a:buFont typeface="Arial" panose="020B0604020202020204" pitchFamily="34" charset="0"/>
              <a:buChar char="•"/>
            </a:pPr>
            <a:r>
              <a:rPr lang="en-US" b="0" i="0" dirty="0">
                <a:solidFill>
                  <a:srgbClr val="333333"/>
                </a:solidFill>
                <a:effectLst/>
                <a:latin typeface="Open Sans" panose="020B0606030504020204" pitchFamily="34" charset="0"/>
              </a:rPr>
              <a:t> Emphasizing the importance of a collective sense of mission.</a:t>
            </a:r>
          </a:p>
          <a:p>
            <a:pPr algn="l">
              <a:buFont typeface="Arial" panose="020B0604020202020204" pitchFamily="34" charset="0"/>
              <a:buChar char="•"/>
            </a:pPr>
            <a:endParaRPr lang="en-US" b="0" i="0" dirty="0">
              <a:solidFill>
                <a:srgbClr val="333333"/>
              </a:solidFill>
              <a:effectLst/>
              <a:latin typeface="Open Sans" panose="020B0606030504020204" pitchFamily="34" charset="0"/>
            </a:endParaRPr>
          </a:p>
          <a:p>
            <a:r>
              <a:rPr lang="en-US" b="1" dirty="0"/>
              <a:t>Authenticity</a:t>
            </a:r>
          </a:p>
          <a:p>
            <a:pPr algn="l">
              <a:buFont typeface="Arial" panose="020B0604020202020204" pitchFamily="34" charset="0"/>
              <a:buChar char="•"/>
            </a:pPr>
            <a:r>
              <a:rPr lang="en-US" b="0" i="0" dirty="0">
                <a:solidFill>
                  <a:srgbClr val="111111"/>
                </a:solidFill>
                <a:effectLst/>
                <a:latin typeface="Roboto" panose="02000000000000000000" pitchFamily="2" charset="0"/>
              </a:rPr>
              <a:t> Self-awareness: the ability to understand your own thoughts, emotions and behaviors.</a:t>
            </a:r>
          </a:p>
          <a:p>
            <a:pPr algn="l">
              <a:buFont typeface="Arial" panose="020B0604020202020204" pitchFamily="34" charset="0"/>
              <a:buChar char="•"/>
            </a:pPr>
            <a:r>
              <a:rPr lang="en-US" b="0" i="0" dirty="0">
                <a:solidFill>
                  <a:srgbClr val="111111"/>
                </a:solidFill>
                <a:effectLst/>
                <a:latin typeface="Roboto" panose="02000000000000000000" pitchFamily="2" charset="0"/>
              </a:rPr>
              <a:t> Transparency: the ability to be honest and candid — especially when you're wrong or make a mistake.</a:t>
            </a:r>
          </a:p>
          <a:p>
            <a:pPr algn="l">
              <a:buFont typeface="Arial" panose="020B0604020202020204" pitchFamily="34" charset="0"/>
              <a:buChar char="•"/>
            </a:pPr>
            <a:r>
              <a:rPr lang="en-US" b="0" i="0" dirty="0">
                <a:solidFill>
                  <a:srgbClr val="111111"/>
                </a:solidFill>
                <a:effectLst/>
                <a:latin typeface="Roboto" panose="02000000000000000000" pitchFamily="2" charset="0"/>
              </a:rPr>
              <a:t> Emotional intelligence: self-regulation, motivation, empathy, social awareness and good relationships with others</a:t>
            </a:r>
          </a:p>
          <a:p>
            <a:endParaRPr lang="en-US" dirty="0"/>
          </a:p>
          <a:p>
            <a:r>
              <a:rPr lang="en-US" b="1" dirty="0"/>
              <a:t>Empathy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111111"/>
                </a:solidFill>
                <a:effectLst/>
                <a:latin typeface="Roboto" panose="02000000000000000000" pitchFamily="2" charset="0"/>
              </a:rPr>
              <a:t> Empathy allows us to feel safe with our failures because we won’t simply be blamed for them.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111111"/>
                </a:solidFill>
                <a:effectLst/>
                <a:latin typeface="Roboto" panose="02000000000000000000" pitchFamily="2" charset="0"/>
              </a:rPr>
              <a:t> Empathy allows leaders to build and develop relationships with those they lead.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111111"/>
                </a:solidFill>
                <a:effectLst/>
                <a:latin typeface="Roboto" panose="02000000000000000000" pitchFamily="2" charset="0"/>
              </a:rPr>
              <a:t> It encourages leaders to understand the root cause behind poor performance.</a:t>
            </a:r>
          </a:p>
          <a:p>
            <a:pPr algn="l">
              <a:buFont typeface="Arial" panose="020B0604020202020204" pitchFamily="34" charset="0"/>
              <a:buChar char="•"/>
            </a:pPr>
            <a:r>
              <a:rPr lang="en-US" b="0" i="0" dirty="0">
                <a:solidFill>
                  <a:srgbClr val="111111"/>
                </a:solidFill>
                <a:effectLst/>
                <a:latin typeface="Roboto" panose="02000000000000000000" pitchFamily="2" charset="0"/>
              </a:rPr>
              <a:t> Being empathetic allows leaders to help struggling employees improve and excel.</a:t>
            </a:r>
          </a:p>
          <a:p>
            <a:pPr algn="l">
              <a:buFont typeface="Arial" panose="020B0604020202020204" pitchFamily="34" charset="0"/>
              <a:buChar char="•"/>
            </a:pPr>
            <a:endParaRPr lang="en-US" b="0" i="0" dirty="0">
              <a:solidFill>
                <a:srgbClr val="111111"/>
              </a:solidFill>
              <a:effectLst/>
              <a:latin typeface="Roboto" panose="02000000000000000000" pitchFamily="2" charset="0"/>
            </a:endParaRPr>
          </a:p>
          <a:p>
            <a:pPr algn="l">
              <a:buFont typeface="Arial" panose="020B0604020202020204" pitchFamily="34" charset="0"/>
              <a:buNone/>
            </a:pPr>
            <a:r>
              <a:rPr lang="en-US" b="1" i="0" dirty="0">
                <a:solidFill>
                  <a:srgbClr val="111111"/>
                </a:solidFill>
                <a:effectLst/>
                <a:latin typeface="Roboto" panose="02000000000000000000" pitchFamily="2" charset="0"/>
              </a:rPr>
              <a:t>Accountability</a:t>
            </a:r>
          </a:p>
          <a:p>
            <a:pPr algn="l">
              <a:buFont typeface="Arial" panose="020B0604020202020204" pitchFamily="34" charset="0"/>
              <a:buNone/>
            </a:pPr>
            <a:r>
              <a:rPr lang="en-US" b="0" i="0" dirty="0">
                <a:solidFill>
                  <a:srgbClr val="111111"/>
                </a:solidFill>
                <a:effectLst/>
                <a:latin typeface="Roboto" panose="02000000000000000000" pitchFamily="2" charset="0"/>
              </a:rPr>
              <a:t>Accountability is a key component in leadership. Essentially, it is the act of</a:t>
            </a:r>
            <a:r>
              <a:rPr lang="en-US" b="1" i="0" dirty="0">
                <a:solidFill>
                  <a:srgbClr val="111111"/>
                </a:solidFill>
                <a:effectLst/>
                <a:latin typeface="Roboto" panose="02000000000000000000" pitchFamily="2" charset="0"/>
              </a:rPr>
              <a:t> holding yourself accountable to others</a:t>
            </a:r>
            <a:r>
              <a:rPr lang="en-US" b="0" i="0" dirty="0">
                <a:solidFill>
                  <a:srgbClr val="111111"/>
                </a:solidFill>
                <a:effectLst/>
                <a:latin typeface="Roboto" panose="02000000000000000000" pitchFamily="2" charset="0"/>
              </a:rPr>
              <a:t>. To be an effective leader, you must be able to hold yourself accountable for your actions and decisions, as well as the actions and decisions of those who report to you.</a:t>
            </a:r>
          </a:p>
          <a:p>
            <a:pPr algn="l">
              <a:buFont typeface="Arial" panose="020B0604020202020204" pitchFamily="34" charset="0"/>
              <a:buNone/>
            </a:pPr>
            <a:endParaRPr lang="en-US" b="0" i="0" dirty="0">
              <a:solidFill>
                <a:srgbClr val="111111"/>
              </a:solidFill>
              <a:effectLst/>
              <a:latin typeface="Roboto" panose="02000000000000000000" pitchFamily="2" charset="0"/>
            </a:endParaRPr>
          </a:p>
          <a:p>
            <a:pPr algn="l">
              <a:buFont typeface="Arial" panose="020B0604020202020204" pitchFamily="34" charset="0"/>
              <a:buNone/>
            </a:pPr>
            <a:r>
              <a:rPr lang="en-US" b="1" i="0" dirty="0">
                <a:solidFill>
                  <a:srgbClr val="111111"/>
                </a:solidFill>
                <a:effectLst/>
                <a:latin typeface="Roboto" panose="02000000000000000000" pitchFamily="2" charset="0"/>
              </a:rPr>
              <a:t>Presence</a:t>
            </a:r>
          </a:p>
          <a:p>
            <a:pPr algn="l">
              <a:buFont typeface="Arial" panose="020B0604020202020204" pitchFamily="34" charset="0"/>
              <a:buNone/>
            </a:pPr>
            <a:r>
              <a:rPr lang="en-US" b="0" i="0" dirty="0">
                <a:solidFill>
                  <a:srgbClr val="111111"/>
                </a:solidFill>
                <a:effectLst/>
                <a:latin typeface="Roboto" panose="02000000000000000000" pitchFamily="2" charset="0"/>
              </a:rPr>
              <a:t>Leadership presence can be described as the</a:t>
            </a:r>
            <a:r>
              <a:rPr lang="en-US" b="1" i="0" dirty="0">
                <a:solidFill>
                  <a:srgbClr val="111111"/>
                </a:solidFill>
                <a:effectLst/>
                <a:latin typeface="Roboto" panose="02000000000000000000" pitchFamily="2" charset="0"/>
              </a:rPr>
              <a:t> aura that a leader gives off</a:t>
            </a:r>
            <a:r>
              <a:rPr lang="en-US" b="0" i="0" dirty="0">
                <a:solidFill>
                  <a:srgbClr val="111111"/>
                </a:solidFill>
                <a:effectLst/>
                <a:latin typeface="Roboto" panose="02000000000000000000" pitchFamily="2" charset="0"/>
              </a:rPr>
              <a:t>. This presence comprises various factors, including body language, communication style, and tone. A leader with a strong presence can inspire confidence in those around them and motivate employees to achieve great things.</a:t>
            </a:r>
          </a:p>
          <a:p>
            <a:pPr algn="l">
              <a:buFont typeface="Arial" panose="020B0604020202020204" pitchFamily="34" charset="0"/>
              <a:buNone/>
            </a:pPr>
            <a:endParaRPr lang="en-US" b="0" i="0" dirty="0">
              <a:solidFill>
                <a:srgbClr val="111111"/>
              </a:solidFill>
              <a:effectLst/>
              <a:latin typeface="Roboto" panose="02000000000000000000" pitchFamily="2" charset="0"/>
            </a:endParaRPr>
          </a:p>
          <a:p>
            <a:pPr algn="l">
              <a:buFont typeface="Arial" panose="020B0604020202020204" pitchFamily="34" charset="0"/>
              <a:buNone/>
            </a:pPr>
            <a:r>
              <a:rPr lang="en-US" b="1" i="0" dirty="0">
                <a:solidFill>
                  <a:srgbClr val="111111"/>
                </a:solidFill>
                <a:effectLst/>
                <a:latin typeface="Roboto" panose="02000000000000000000" pitchFamily="2" charset="0"/>
              </a:rPr>
              <a:t>Dignity</a:t>
            </a:r>
          </a:p>
          <a:p>
            <a:pPr algn="l">
              <a:buFont typeface="Arial" panose="020B0604020202020204" pitchFamily="34" charset="0"/>
              <a:buNone/>
            </a:pPr>
            <a:r>
              <a:rPr lang="en-US" b="0" i="0" dirty="0">
                <a:solidFill>
                  <a:srgbClr val="444444"/>
                </a:solidFill>
                <a:effectLst/>
                <a:latin typeface="Roboto" panose="02000000000000000000" pitchFamily="2" charset="0"/>
              </a:rPr>
              <a:t>Ram defines dignity leadership as</a:t>
            </a:r>
            <a:r>
              <a:rPr lang="en-US" b="1" i="0" dirty="0">
                <a:solidFill>
                  <a:srgbClr val="444444"/>
                </a:solidFill>
                <a:effectLst/>
                <a:latin typeface="Roboto" panose="02000000000000000000" pitchFamily="2" charset="0"/>
              </a:rPr>
              <a:t> a mindful commitment to lead to preserve personal, intersubjective, and processual dignities in an organization.</a:t>
            </a:r>
            <a:r>
              <a:rPr lang="en-US" b="0" i="0" dirty="0">
                <a:solidFill>
                  <a:srgbClr val="444444"/>
                </a:solidFill>
                <a:effectLst/>
                <a:latin typeface="Roboto" panose="02000000000000000000" pitchFamily="2" charset="0"/>
              </a:rPr>
              <a:t> Mindful Leadership Ram Mahalingam developed a Mindful Leadership Program, an interdisciplinary leadership development program, to nurture a unique personalized vision for mindful leadership with a commitment to dignity.</a:t>
            </a:r>
            <a:endParaRPr lang="en-US" b="0" i="0" dirty="0">
              <a:solidFill>
                <a:srgbClr val="111111"/>
              </a:solidFill>
              <a:effectLst/>
              <a:latin typeface="Roboto" panose="02000000000000000000" pitchFamily="2" charset="0"/>
            </a:endParaRPr>
          </a:p>
          <a:p>
            <a:pPr algn="l">
              <a:buFont typeface="Arial" panose="020B0604020202020204" pitchFamily="34" charset="0"/>
              <a:buNone/>
            </a:pPr>
            <a:endParaRPr lang="en-US" b="0" i="0" dirty="0">
              <a:solidFill>
                <a:srgbClr val="494949"/>
              </a:solidFill>
              <a:effectLst/>
              <a:latin typeface="proxima-nova"/>
            </a:endParaRPr>
          </a:p>
          <a:p>
            <a:pPr algn="l">
              <a:buFont typeface="Arial" panose="020B0604020202020204" pitchFamily="34" charset="0"/>
              <a:buNone/>
            </a:pPr>
            <a:r>
              <a:rPr lang="en-US" b="0" i="0" dirty="0">
                <a:solidFill>
                  <a:srgbClr val="494949"/>
                </a:solidFill>
                <a:effectLst/>
                <a:latin typeface="proxima-nova"/>
              </a:rPr>
              <a:t>Dignity is not the same as respect. This is the most common misconception that I encounter when introducing the concept to people and organizations. Dignity is something we are born with—it is our inherent value and worth. We have little trouble seeing it when a child is born; there is no question about whether she or he is something of value. In fact, we would say that infants are invaluable, priceless and irreplaceable.</a:t>
            </a:r>
            <a:r>
              <a:rPr lang="en-US" b="0" i="1" dirty="0">
                <a:solidFill>
                  <a:srgbClr val="494949"/>
                </a:solidFill>
                <a:effectLst/>
                <a:latin typeface="proxima-nova"/>
              </a:rPr>
              <a:t> </a:t>
            </a:r>
            <a:r>
              <a:rPr lang="en-US" b="0" i="0" dirty="0">
                <a:solidFill>
                  <a:srgbClr val="494949"/>
                </a:solidFill>
                <a:effectLst/>
                <a:latin typeface="proxima-nova"/>
              </a:rPr>
              <a:t>How do we treat something that is invaluable, priceless and irreplaceable? We give it our utmost care and attention. Even though we are all born worthy of this care and attention, we are born</a:t>
            </a:r>
            <a:r>
              <a:rPr lang="en-US" b="0" i="1" dirty="0">
                <a:solidFill>
                  <a:srgbClr val="494949"/>
                </a:solidFill>
                <a:effectLst/>
                <a:latin typeface="proxima-nova"/>
              </a:rPr>
              <a:t> </a:t>
            </a:r>
            <a:r>
              <a:rPr lang="en-US" b="0" i="0" dirty="0">
                <a:solidFill>
                  <a:srgbClr val="494949"/>
                </a:solidFill>
                <a:effectLst/>
                <a:latin typeface="proxima-nova"/>
              </a:rPr>
              <a:t>vulnerable to having our dignity violated. Treating others with dignity, then, becomes the baseline of our interactions. You don't have to do anything to deserve dignity. Respect, on the other hand, needs to be earned. If I say I respect someone, that person has done something remarkable to earn my respect. I feel admiration for her. She is a role model for how I want to be in the world.</a:t>
            </a:r>
            <a:endParaRPr lang="en-US" b="0" i="0" dirty="0">
              <a:solidFill>
                <a:srgbClr val="111111"/>
              </a:solidFill>
              <a:effectLst/>
              <a:latin typeface="Roboto" panose="02000000000000000000" pitchFamily="2" charset="0"/>
            </a:endParaRPr>
          </a:p>
          <a:p>
            <a:pPr algn="l">
              <a:buFont typeface="Arial" panose="020B0604020202020204" pitchFamily="34" charset="0"/>
              <a:buNone/>
            </a:pPr>
            <a:endParaRPr lang="en-US" b="0" i="0" dirty="0">
              <a:solidFill>
                <a:srgbClr val="111111"/>
              </a:solidFill>
              <a:effectLst/>
              <a:latin typeface="Roboto" panose="02000000000000000000" pitchFamily="2" charset="0"/>
            </a:endParaRPr>
          </a:p>
          <a:p>
            <a:pPr algn="l"/>
            <a:r>
              <a:rPr lang="en-US" b="1" i="0" dirty="0">
                <a:solidFill>
                  <a:srgbClr val="494949"/>
                </a:solidFill>
                <a:effectLst/>
                <a:latin typeface="proxima-nova"/>
              </a:rPr>
              <a:t>What is dignity consciousness, and why is it important?</a:t>
            </a:r>
            <a:endParaRPr lang="en-US" b="0" i="0" dirty="0">
              <a:solidFill>
                <a:srgbClr val="494949"/>
              </a:solidFill>
              <a:effectLst/>
              <a:latin typeface="proxima-nova"/>
            </a:endParaRPr>
          </a:p>
          <a:p>
            <a:pPr algn="l"/>
            <a:r>
              <a:rPr lang="en-US" b="0" i="0" dirty="0">
                <a:solidFill>
                  <a:srgbClr val="494949"/>
                </a:solidFill>
                <a:effectLst/>
                <a:latin typeface="proxima-nova"/>
              </a:rPr>
              <a:t>People have no idea how much dignity dominates our desire to be treated well and to be in relationships that make us feel safe, seen, heard and valued. When we learn how to honor dignity, it creates strong, healthy relationships and an enduring sense of well‑being. Dignity consciousness gives us the internal, emotional scaffolding that enables us to live our lives in full extension and to contribute to the well-being of those around us.</a:t>
            </a:r>
          </a:p>
          <a:p>
            <a:pPr algn="l">
              <a:buFont typeface="Arial" panose="020B0604020202020204" pitchFamily="34" charset="0"/>
              <a:buNone/>
            </a:pPr>
            <a:endParaRPr lang="en-US" b="0" i="0" dirty="0">
              <a:solidFill>
                <a:srgbClr val="111111"/>
              </a:solidFill>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18</a:t>
            </a:fld>
            <a:endParaRPr lang="en-US" dirty="0"/>
          </a:p>
        </p:txBody>
      </p:sp>
    </p:spTree>
    <p:extLst>
      <p:ext uri="{BB962C8B-B14F-4D97-AF65-F5344CB8AC3E}">
        <p14:creationId xmlns:p14="http://schemas.microsoft.com/office/powerpoint/2010/main" val="2509696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University of Louisville, 2015</a:t>
            </a:r>
          </a:p>
          <a:p>
            <a:pPr algn="l"/>
            <a:endParaRPr lang="en-US" b="0" i="0" dirty="0">
              <a:solidFill>
                <a:srgbClr val="333333"/>
              </a:solidFill>
              <a:effectLst/>
              <a:latin typeface="Open Sans" panose="020B0606030504020204" pitchFamily="34" charset="0"/>
            </a:endParaRPr>
          </a:p>
          <a:p>
            <a:pPr algn="l"/>
            <a:r>
              <a:rPr lang="en-US" b="0" i="0" dirty="0">
                <a:solidFill>
                  <a:srgbClr val="333333"/>
                </a:solidFill>
                <a:effectLst/>
                <a:latin typeface="Open Sans" panose="020B0606030504020204" pitchFamily="34" charset="0"/>
              </a:rPr>
              <a:t>Being seen as a leader who always acts with </a:t>
            </a:r>
            <a:r>
              <a:rPr lang="en-US" b="1" i="0" dirty="0">
                <a:solidFill>
                  <a:srgbClr val="333333"/>
                </a:solidFill>
                <a:effectLst/>
                <a:latin typeface="Open Sans" panose="020B0606030504020204" pitchFamily="34" charset="0"/>
              </a:rPr>
              <a:t>integrity</a:t>
            </a:r>
            <a:r>
              <a:rPr lang="en-US" b="0" i="0" dirty="0">
                <a:solidFill>
                  <a:srgbClr val="333333"/>
                </a:solidFill>
                <a:effectLst/>
                <a:latin typeface="Open Sans" panose="020B0606030504020204" pitchFamily="34" charset="0"/>
              </a:rPr>
              <a:t> and ethics, displaying a real sense of purpose by:</a:t>
            </a:r>
          </a:p>
          <a:p>
            <a:pPr algn="l">
              <a:buFont typeface="Arial" panose="020B0604020202020204" pitchFamily="34" charset="0"/>
              <a:buChar char="•"/>
            </a:pPr>
            <a:r>
              <a:rPr lang="en-US" b="0" i="0" dirty="0">
                <a:solidFill>
                  <a:srgbClr val="333333"/>
                </a:solidFill>
                <a:effectLst/>
                <a:latin typeface="Open Sans" panose="020B0606030504020204" pitchFamily="34" charset="0"/>
              </a:rPr>
              <a:t> Talking about your most important values and beliefs;</a:t>
            </a:r>
          </a:p>
          <a:p>
            <a:pPr algn="l">
              <a:buFont typeface="Arial" panose="020B0604020202020204" pitchFamily="34" charset="0"/>
              <a:buChar char="•"/>
            </a:pPr>
            <a:r>
              <a:rPr lang="en-US" b="0" i="0" dirty="0">
                <a:solidFill>
                  <a:srgbClr val="333333"/>
                </a:solidFill>
                <a:effectLst/>
                <a:latin typeface="Open Sans" panose="020B0606030504020204" pitchFamily="34" charset="0"/>
              </a:rPr>
              <a:t> Specifying the importance of having a strong sense of purpose;</a:t>
            </a:r>
          </a:p>
          <a:p>
            <a:pPr algn="l">
              <a:buFont typeface="Arial" panose="020B0604020202020204" pitchFamily="34" charset="0"/>
              <a:buChar char="•"/>
            </a:pPr>
            <a:r>
              <a:rPr lang="en-US" b="0" i="0" dirty="0">
                <a:solidFill>
                  <a:srgbClr val="333333"/>
                </a:solidFill>
                <a:effectLst/>
                <a:latin typeface="Open Sans" panose="020B0606030504020204" pitchFamily="34" charset="0"/>
              </a:rPr>
              <a:t> Considering the moral and ethical consequences of decisions;</a:t>
            </a:r>
          </a:p>
          <a:p>
            <a:pPr algn="l">
              <a:buFont typeface="Arial" panose="020B0604020202020204" pitchFamily="34" charset="0"/>
              <a:buChar char="•"/>
            </a:pPr>
            <a:r>
              <a:rPr lang="en-US" b="0" i="0" dirty="0">
                <a:solidFill>
                  <a:srgbClr val="333333"/>
                </a:solidFill>
                <a:effectLst/>
                <a:latin typeface="Open Sans" panose="020B0606030504020204" pitchFamily="34" charset="0"/>
              </a:rPr>
              <a:t> Emphasizing the importance of a collective sense of mission.</a:t>
            </a:r>
          </a:p>
          <a:p>
            <a:pPr algn="l">
              <a:buFont typeface="Arial" panose="020B0604020202020204" pitchFamily="34" charset="0"/>
              <a:buNone/>
            </a:pPr>
            <a:endParaRPr lang="en-US" b="0" i="0" dirty="0">
              <a:solidFill>
                <a:srgbClr val="333333"/>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19</a:t>
            </a:fld>
            <a:endParaRPr lang="en-US" dirty="0"/>
          </a:p>
        </p:txBody>
      </p:sp>
    </p:spTree>
    <p:extLst>
      <p:ext uri="{BB962C8B-B14F-4D97-AF65-F5344CB8AC3E}">
        <p14:creationId xmlns:p14="http://schemas.microsoft.com/office/powerpoint/2010/main" val="3453266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University of Louisville, 2015</a:t>
            </a:r>
          </a:p>
          <a:p>
            <a:pPr algn="l"/>
            <a:endParaRPr lang="en-US" b="0" i="0" dirty="0">
              <a:solidFill>
                <a:srgbClr val="333333"/>
              </a:solidFill>
              <a:effectLst/>
              <a:latin typeface="Open Sans" panose="020B0606030504020204" pitchFamily="34" charset="0"/>
            </a:endParaRPr>
          </a:p>
          <a:p>
            <a:r>
              <a:rPr lang="en-US" b="1" dirty="0"/>
              <a:t>Authenticity</a:t>
            </a:r>
          </a:p>
          <a:p>
            <a:pPr algn="l">
              <a:buFont typeface="Arial" panose="020B0604020202020204" pitchFamily="34" charset="0"/>
              <a:buChar char="•"/>
            </a:pPr>
            <a:r>
              <a:rPr lang="en-US" b="0" i="0" dirty="0">
                <a:solidFill>
                  <a:srgbClr val="111111"/>
                </a:solidFill>
                <a:effectLst/>
                <a:latin typeface="Roboto" panose="02000000000000000000" pitchFamily="2" charset="0"/>
              </a:rPr>
              <a:t> Self-awareness: the ability to understand your own thoughts, emotions and behaviors.</a:t>
            </a:r>
          </a:p>
          <a:p>
            <a:pPr algn="l">
              <a:buFont typeface="Arial" panose="020B0604020202020204" pitchFamily="34" charset="0"/>
              <a:buChar char="•"/>
            </a:pPr>
            <a:r>
              <a:rPr lang="en-US" b="0" i="0" dirty="0">
                <a:solidFill>
                  <a:srgbClr val="111111"/>
                </a:solidFill>
                <a:effectLst/>
                <a:latin typeface="Roboto" panose="02000000000000000000" pitchFamily="2" charset="0"/>
              </a:rPr>
              <a:t> Transparency: the ability to be honest and candid — especially when you are wrong or make a mistake.</a:t>
            </a:r>
          </a:p>
          <a:p>
            <a:pPr algn="l">
              <a:buFont typeface="Arial" panose="020B0604020202020204" pitchFamily="34" charset="0"/>
              <a:buChar char="•"/>
            </a:pPr>
            <a:r>
              <a:rPr lang="en-US" b="0" i="0" dirty="0">
                <a:solidFill>
                  <a:srgbClr val="111111"/>
                </a:solidFill>
                <a:effectLst/>
                <a:latin typeface="Roboto" panose="02000000000000000000" pitchFamily="2" charset="0"/>
              </a:rPr>
              <a:t> Emotional intelligence: self-regulation, motivation, empathy, social awareness and good relationships with others</a:t>
            </a: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20</a:t>
            </a:fld>
            <a:endParaRPr lang="en-US" dirty="0"/>
          </a:p>
        </p:txBody>
      </p:sp>
    </p:spTree>
    <p:extLst>
      <p:ext uri="{BB962C8B-B14F-4D97-AF65-F5344CB8AC3E}">
        <p14:creationId xmlns:p14="http://schemas.microsoft.com/office/powerpoint/2010/main" val="3706186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University of Louisville, 2015</a:t>
            </a:r>
          </a:p>
          <a:p>
            <a:pPr algn="l"/>
            <a:endParaRPr lang="en-US" b="0" i="0" dirty="0">
              <a:solidFill>
                <a:srgbClr val="333333"/>
              </a:solidFill>
              <a:effectLst/>
              <a:latin typeface="Open Sans" panose="020B0606030504020204" pitchFamily="34" charset="0"/>
            </a:endParaRPr>
          </a:p>
          <a:p>
            <a:r>
              <a:rPr lang="en-US" b="1" dirty="0"/>
              <a:t>Empathy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111111"/>
                </a:solidFill>
                <a:effectLst/>
                <a:latin typeface="Roboto" panose="02000000000000000000" pitchFamily="2" charset="0"/>
              </a:rPr>
              <a:t> Empathy allows us to feel safe with our failures because we won’t simply be blamed for them.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111111"/>
                </a:solidFill>
                <a:effectLst/>
                <a:latin typeface="Roboto" panose="02000000000000000000" pitchFamily="2" charset="0"/>
              </a:rPr>
              <a:t> Empathy allows leaders to build and develop relationships with those they lead.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111111"/>
                </a:solidFill>
                <a:effectLst/>
                <a:latin typeface="Roboto" panose="02000000000000000000" pitchFamily="2" charset="0"/>
              </a:rPr>
              <a:t> It encourages leaders to understand the root cause behind poor performance.</a:t>
            </a:r>
          </a:p>
          <a:p>
            <a:pPr algn="l">
              <a:buFont typeface="Arial" panose="020B0604020202020204" pitchFamily="34" charset="0"/>
              <a:buChar char="•"/>
            </a:pPr>
            <a:r>
              <a:rPr lang="en-US" b="0" i="0" dirty="0">
                <a:solidFill>
                  <a:srgbClr val="111111"/>
                </a:solidFill>
                <a:effectLst/>
                <a:latin typeface="Roboto" panose="02000000000000000000" pitchFamily="2" charset="0"/>
              </a:rPr>
              <a:t> Being empathetic allows leaders to help struggling employees improve and excel.</a:t>
            </a: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21</a:t>
            </a:fld>
            <a:endParaRPr lang="en-US" dirty="0"/>
          </a:p>
        </p:txBody>
      </p:sp>
    </p:spTree>
    <p:extLst>
      <p:ext uri="{BB962C8B-B14F-4D97-AF65-F5344CB8AC3E}">
        <p14:creationId xmlns:p14="http://schemas.microsoft.com/office/powerpoint/2010/main" val="3938146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University of Louisville, 2015</a:t>
            </a:r>
          </a:p>
          <a:p>
            <a:pPr algn="l">
              <a:buFont typeface="Arial" panose="020B0604020202020204" pitchFamily="34" charset="0"/>
              <a:buNone/>
            </a:pPr>
            <a:endParaRPr lang="en-US" b="0" i="0" dirty="0">
              <a:solidFill>
                <a:srgbClr val="111111"/>
              </a:solidFill>
              <a:effectLst/>
              <a:latin typeface="Roboto" panose="02000000000000000000" pitchFamily="2" charset="0"/>
            </a:endParaRPr>
          </a:p>
          <a:p>
            <a:pPr algn="l">
              <a:buFont typeface="Arial" panose="020B0604020202020204" pitchFamily="34" charset="0"/>
              <a:buNone/>
            </a:pPr>
            <a:r>
              <a:rPr lang="en-US" b="1" i="0" dirty="0">
                <a:solidFill>
                  <a:srgbClr val="111111"/>
                </a:solidFill>
                <a:effectLst/>
                <a:latin typeface="Roboto" panose="02000000000000000000" pitchFamily="2" charset="0"/>
              </a:rPr>
              <a:t>Accountability</a:t>
            </a:r>
          </a:p>
          <a:p>
            <a:pPr algn="l">
              <a:buFont typeface="Arial" panose="020B0604020202020204" pitchFamily="34" charset="0"/>
              <a:buNone/>
            </a:pPr>
            <a:r>
              <a:rPr lang="en-US" b="0" i="0" dirty="0">
                <a:solidFill>
                  <a:srgbClr val="111111"/>
                </a:solidFill>
                <a:effectLst/>
                <a:latin typeface="Roboto" panose="02000000000000000000" pitchFamily="2" charset="0"/>
              </a:rPr>
              <a:t>Accountability is a key component in leadership. Essentially, it is the act of</a:t>
            </a:r>
            <a:r>
              <a:rPr lang="en-US" b="1" i="0" dirty="0">
                <a:solidFill>
                  <a:srgbClr val="111111"/>
                </a:solidFill>
                <a:effectLst/>
                <a:latin typeface="Roboto" panose="02000000000000000000" pitchFamily="2" charset="0"/>
              </a:rPr>
              <a:t> holding yourself accountable to others</a:t>
            </a:r>
            <a:r>
              <a:rPr lang="en-US" b="0" i="0" dirty="0">
                <a:solidFill>
                  <a:srgbClr val="111111"/>
                </a:solidFill>
                <a:effectLst/>
                <a:latin typeface="Roboto" panose="02000000000000000000" pitchFamily="2" charset="0"/>
              </a:rPr>
              <a:t>. To be an effective leader, you must be able to hold yourself accountable for your actions and decisions, as well as the actions and decisions of those who report to you.</a:t>
            </a:r>
          </a:p>
          <a:p>
            <a:pPr algn="l">
              <a:buFont typeface="Arial" panose="020B0604020202020204" pitchFamily="34" charset="0"/>
              <a:buNone/>
            </a:pPr>
            <a:endParaRPr lang="en-US" b="0" i="0" dirty="0">
              <a:solidFill>
                <a:srgbClr val="111111"/>
              </a:solidFill>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22</a:t>
            </a:fld>
            <a:endParaRPr lang="en-US" dirty="0"/>
          </a:p>
        </p:txBody>
      </p:sp>
    </p:spTree>
    <p:extLst>
      <p:ext uri="{BB962C8B-B14F-4D97-AF65-F5344CB8AC3E}">
        <p14:creationId xmlns:p14="http://schemas.microsoft.com/office/powerpoint/2010/main" val="2914940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University of Louisville, 2015</a:t>
            </a:r>
          </a:p>
          <a:p>
            <a:pPr algn="l">
              <a:buFont typeface="Arial" panose="020B0604020202020204" pitchFamily="34" charset="0"/>
              <a:buNone/>
            </a:pPr>
            <a:endParaRPr lang="en-US" b="0" i="0" dirty="0">
              <a:solidFill>
                <a:srgbClr val="111111"/>
              </a:solidFill>
              <a:effectLst/>
              <a:latin typeface="Roboto" panose="02000000000000000000" pitchFamily="2" charset="0"/>
            </a:endParaRPr>
          </a:p>
          <a:p>
            <a:pPr algn="l">
              <a:buFont typeface="Arial" panose="020B0604020202020204" pitchFamily="34" charset="0"/>
              <a:buNone/>
            </a:pPr>
            <a:r>
              <a:rPr lang="en-US" b="1" i="0" dirty="0">
                <a:solidFill>
                  <a:srgbClr val="111111"/>
                </a:solidFill>
                <a:effectLst/>
                <a:latin typeface="Roboto" panose="02000000000000000000" pitchFamily="2" charset="0"/>
              </a:rPr>
              <a:t>Presence</a:t>
            </a:r>
          </a:p>
          <a:p>
            <a:pPr algn="l">
              <a:buFont typeface="Arial" panose="020B0604020202020204" pitchFamily="34" charset="0"/>
              <a:buNone/>
            </a:pPr>
            <a:r>
              <a:rPr lang="en-US" b="0" i="0" dirty="0">
                <a:solidFill>
                  <a:srgbClr val="111111"/>
                </a:solidFill>
                <a:effectLst/>
                <a:latin typeface="Roboto" panose="02000000000000000000" pitchFamily="2" charset="0"/>
              </a:rPr>
              <a:t>Leadership presence can be described as the</a:t>
            </a:r>
            <a:r>
              <a:rPr lang="en-US" b="1" i="0" dirty="0">
                <a:solidFill>
                  <a:srgbClr val="111111"/>
                </a:solidFill>
                <a:effectLst/>
                <a:latin typeface="Roboto" panose="02000000000000000000" pitchFamily="2" charset="0"/>
              </a:rPr>
              <a:t> aura that a leader gives off</a:t>
            </a:r>
            <a:r>
              <a:rPr lang="en-US" b="0" i="0" dirty="0">
                <a:solidFill>
                  <a:srgbClr val="111111"/>
                </a:solidFill>
                <a:effectLst/>
                <a:latin typeface="Roboto" panose="02000000000000000000" pitchFamily="2" charset="0"/>
              </a:rPr>
              <a:t>. This presence comprises various factors, including body language, communication style, and tone. A leader with a strong presence can inspire confidence in those around them and motivate employees to achieve great things.</a:t>
            </a:r>
          </a:p>
          <a:p>
            <a:pPr algn="l">
              <a:buFont typeface="Arial" panose="020B0604020202020204" pitchFamily="34" charset="0"/>
              <a:buNone/>
            </a:pPr>
            <a:endParaRPr lang="en-US" b="0" i="0" dirty="0">
              <a:solidFill>
                <a:srgbClr val="111111"/>
              </a:solidFill>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23</a:t>
            </a:fld>
            <a:endParaRPr lang="en-US" dirty="0"/>
          </a:p>
        </p:txBody>
      </p:sp>
    </p:spTree>
    <p:extLst>
      <p:ext uri="{BB962C8B-B14F-4D97-AF65-F5344CB8AC3E}">
        <p14:creationId xmlns:p14="http://schemas.microsoft.com/office/powerpoint/2010/main" val="3760321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University of Louisville, 2015</a:t>
            </a:r>
          </a:p>
          <a:p>
            <a:pPr algn="l"/>
            <a:endParaRPr lang="en-US" b="0" i="0" dirty="0">
              <a:solidFill>
                <a:srgbClr val="333333"/>
              </a:solidFill>
              <a:effectLst/>
              <a:latin typeface="Open Sans" panose="020B0606030504020204" pitchFamily="34" charset="0"/>
            </a:endParaRPr>
          </a:p>
          <a:p>
            <a:pPr algn="l">
              <a:buFont typeface="Arial" panose="020B0604020202020204" pitchFamily="34" charset="0"/>
              <a:buNone/>
            </a:pPr>
            <a:r>
              <a:rPr lang="en-US" b="1" i="0" dirty="0">
                <a:solidFill>
                  <a:srgbClr val="111111"/>
                </a:solidFill>
                <a:effectLst/>
                <a:latin typeface="Roboto" panose="02000000000000000000" pitchFamily="2" charset="0"/>
              </a:rPr>
              <a:t>Dignity</a:t>
            </a:r>
          </a:p>
          <a:p>
            <a:pPr algn="l">
              <a:buFont typeface="Arial" panose="020B0604020202020204" pitchFamily="34" charset="0"/>
              <a:buNone/>
            </a:pPr>
            <a:r>
              <a:rPr lang="en-US" b="0" i="0" dirty="0">
                <a:solidFill>
                  <a:srgbClr val="444444"/>
                </a:solidFill>
                <a:effectLst/>
                <a:latin typeface="Roboto" panose="02000000000000000000" pitchFamily="2" charset="0"/>
              </a:rPr>
              <a:t>Ram defines dignity in leadership as</a:t>
            </a:r>
            <a:r>
              <a:rPr lang="en-US" b="1" i="0" dirty="0">
                <a:solidFill>
                  <a:srgbClr val="444444"/>
                </a:solidFill>
                <a:effectLst/>
                <a:latin typeface="Roboto" panose="02000000000000000000" pitchFamily="2" charset="0"/>
              </a:rPr>
              <a:t> a mindful commitment to lead to preserve personal, intersubjective, and processual dignities in an organization.</a:t>
            </a:r>
            <a:r>
              <a:rPr lang="en-US" b="0" i="0" dirty="0">
                <a:solidFill>
                  <a:srgbClr val="444444"/>
                </a:solidFill>
                <a:effectLst/>
                <a:latin typeface="Roboto" panose="02000000000000000000" pitchFamily="2" charset="0"/>
              </a:rPr>
              <a:t> Ram Mahalingam developed a Mindful Leadership Program, an interdisciplinary leadership development program, to nurture a unique personalized vision for mindful leadership with a commitment to dignity.</a:t>
            </a:r>
            <a:endParaRPr lang="en-US" b="0" i="0" dirty="0">
              <a:solidFill>
                <a:srgbClr val="111111"/>
              </a:solidFill>
              <a:effectLst/>
              <a:latin typeface="Roboto" panose="02000000000000000000" pitchFamily="2" charset="0"/>
            </a:endParaRPr>
          </a:p>
          <a:p>
            <a:pPr algn="l">
              <a:buFont typeface="Arial" panose="020B0604020202020204" pitchFamily="34" charset="0"/>
              <a:buNone/>
            </a:pPr>
            <a:endParaRPr lang="en-US" b="0" i="0" dirty="0">
              <a:solidFill>
                <a:srgbClr val="494949"/>
              </a:solidFill>
              <a:effectLst/>
              <a:latin typeface="proxima-nova"/>
            </a:endParaRPr>
          </a:p>
          <a:p>
            <a:pPr algn="l">
              <a:buFont typeface="Arial" panose="020B0604020202020204" pitchFamily="34" charset="0"/>
              <a:buNone/>
            </a:pPr>
            <a:r>
              <a:rPr lang="en-US" b="1" i="0" dirty="0">
                <a:solidFill>
                  <a:srgbClr val="494949"/>
                </a:solidFill>
                <a:effectLst/>
                <a:latin typeface="proxima-nova"/>
              </a:rPr>
              <a:t>Dignity is not the same as respect. </a:t>
            </a:r>
            <a:r>
              <a:rPr lang="en-US" b="0" i="0" dirty="0">
                <a:solidFill>
                  <a:srgbClr val="494949"/>
                </a:solidFill>
                <a:effectLst/>
                <a:latin typeface="proxima-nova"/>
              </a:rPr>
              <a:t>This is the most common misconception that I encounter when introducing the concept to people and organizations. </a:t>
            </a:r>
            <a:r>
              <a:rPr lang="en-US" b="1" i="0" dirty="0">
                <a:solidFill>
                  <a:srgbClr val="494949"/>
                </a:solidFill>
                <a:effectLst/>
                <a:latin typeface="proxima-nova"/>
              </a:rPr>
              <a:t>Dignity is something we are born with—it is our inherent value and worth</a:t>
            </a:r>
            <a:r>
              <a:rPr lang="en-US" b="0" i="0" dirty="0">
                <a:solidFill>
                  <a:srgbClr val="494949"/>
                </a:solidFill>
                <a:effectLst/>
                <a:latin typeface="proxima-nova"/>
              </a:rPr>
              <a:t>. We have little trouble seeing it when a child is born; there is no question about whether she or he is something of value. In fact, we would say that infants are invaluable, priceless and irreplaceable.</a:t>
            </a:r>
            <a:r>
              <a:rPr lang="en-US" b="0" i="1" dirty="0">
                <a:solidFill>
                  <a:srgbClr val="494949"/>
                </a:solidFill>
                <a:effectLst/>
                <a:latin typeface="proxima-nova"/>
              </a:rPr>
              <a:t> </a:t>
            </a:r>
            <a:r>
              <a:rPr lang="en-US" b="0" i="0" dirty="0">
                <a:solidFill>
                  <a:srgbClr val="494949"/>
                </a:solidFill>
                <a:effectLst/>
                <a:latin typeface="proxima-nova"/>
              </a:rPr>
              <a:t>How do we treat something that is invaluable, priceless and irreplaceable? We give it our utmost care and attention. Even though we are all born worthy of this care and attention, we are born</a:t>
            </a:r>
            <a:r>
              <a:rPr lang="en-US" b="0" i="1" dirty="0">
                <a:solidFill>
                  <a:srgbClr val="494949"/>
                </a:solidFill>
                <a:effectLst/>
                <a:latin typeface="proxima-nova"/>
              </a:rPr>
              <a:t> </a:t>
            </a:r>
            <a:r>
              <a:rPr lang="en-US" b="0" i="0" dirty="0">
                <a:solidFill>
                  <a:srgbClr val="494949"/>
                </a:solidFill>
                <a:effectLst/>
                <a:latin typeface="proxima-nova"/>
              </a:rPr>
              <a:t>vulnerable to having our dignity violated. Treating others with dignity, then, becomes the baseline of our interactions. You don't have to do anything to deserve dignity. Respect, on the other hand, needs to be earned. If I say I respect someone, that person has done something remarkable to earn my respect. I feel admiration for her. She is a role model for how I want to be in the world.</a:t>
            </a:r>
            <a:endParaRPr lang="en-US" b="0" i="0" dirty="0">
              <a:solidFill>
                <a:srgbClr val="111111"/>
              </a:solidFill>
              <a:effectLst/>
              <a:latin typeface="Roboto" panose="02000000000000000000" pitchFamily="2" charset="0"/>
            </a:endParaRPr>
          </a:p>
          <a:p>
            <a:pPr algn="l">
              <a:buFont typeface="Arial" panose="020B0604020202020204" pitchFamily="34" charset="0"/>
              <a:buNone/>
            </a:pPr>
            <a:endParaRPr lang="en-US" b="0" i="0" dirty="0">
              <a:solidFill>
                <a:srgbClr val="111111"/>
              </a:solidFill>
              <a:effectLst/>
              <a:latin typeface="Roboto" panose="02000000000000000000" pitchFamily="2" charset="0"/>
            </a:endParaRPr>
          </a:p>
          <a:p>
            <a:pPr algn="l"/>
            <a:r>
              <a:rPr lang="en-US" b="1" i="0" dirty="0">
                <a:solidFill>
                  <a:srgbClr val="494949"/>
                </a:solidFill>
                <a:effectLst/>
                <a:latin typeface="proxima-nova"/>
              </a:rPr>
              <a:t>What is dignity consciousness, and why is it important?</a:t>
            </a:r>
            <a:endParaRPr lang="en-US" b="0" i="0" dirty="0">
              <a:solidFill>
                <a:srgbClr val="494949"/>
              </a:solidFill>
              <a:effectLst/>
              <a:latin typeface="proxima-nova"/>
            </a:endParaRPr>
          </a:p>
          <a:p>
            <a:pPr algn="l"/>
            <a:r>
              <a:rPr lang="en-US" b="0" i="0" dirty="0">
                <a:solidFill>
                  <a:srgbClr val="494949"/>
                </a:solidFill>
                <a:effectLst/>
                <a:latin typeface="proxima-nova"/>
              </a:rPr>
              <a:t>People have no idea how much dignity dominates our desire to be treated well and to be in relationships that make us feel safe, seen, heard and valued. When we learn how to honor dignity, it creates strong, healthy relationships and an enduring sense of well‑being. </a:t>
            </a:r>
            <a:r>
              <a:rPr lang="en-US" b="1" i="0" dirty="0">
                <a:solidFill>
                  <a:srgbClr val="494949"/>
                </a:solidFill>
                <a:effectLst/>
                <a:latin typeface="proxima-nova"/>
              </a:rPr>
              <a:t>Dignity consciousness gives us the internal, emotional scaffolding that enables us to live our lives in full extension and to contribute to the well-being of those around us.</a:t>
            </a:r>
          </a:p>
          <a:p>
            <a:pPr algn="l">
              <a:buFont typeface="Arial" panose="020B0604020202020204" pitchFamily="34" charset="0"/>
              <a:buNone/>
            </a:pPr>
            <a:endParaRPr lang="en-US" b="0" i="0" dirty="0">
              <a:solidFill>
                <a:srgbClr val="111111"/>
              </a:solidFill>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24</a:t>
            </a:fld>
            <a:endParaRPr lang="en-US" dirty="0"/>
          </a:p>
        </p:txBody>
      </p:sp>
    </p:spTree>
    <p:extLst>
      <p:ext uri="{BB962C8B-B14F-4D97-AF65-F5344CB8AC3E}">
        <p14:creationId xmlns:p14="http://schemas.microsoft.com/office/powerpoint/2010/main" val="2295344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I am honored to be with you today to discuss the topic of Compassionate Leadership.</a:t>
            </a:r>
          </a:p>
          <a:p>
            <a:r>
              <a:rPr lang="en-US" dirty="0"/>
              <a:t>How compassionate do you consider yourself?  </a:t>
            </a:r>
          </a:p>
          <a:p>
            <a:r>
              <a:rPr lang="en-US" dirty="0"/>
              <a:t>What is the your most recent compassionate act?</a:t>
            </a:r>
          </a:p>
          <a:p>
            <a:r>
              <a:rPr lang="en-US" dirty="0"/>
              <a:t>How do you regularly demonstrate compassionate leadership in the workplace?</a:t>
            </a:r>
          </a:p>
          <a:p>
            <a:r>
              <a:rPr lang="en-US" dirty="0"/>
              <a:t>These are topics we will explore today. </a:t>
            </a:r>
          </a:p>
          <a:p>
            <a:endParaRPr lang="en-US" dirty="0"/>
          </a:p>
          <a:p>
            <a:r>
              <a:rPr lang="en-US" dirty="0"/>
              <a:t>When I look back on my long professional career, I believe that compassionate leadership began for me with a very simple act in my early 20s when I joined Texas Instruments. During the new employee orientation, we were told to address all employees by their first names, including corporate executives.  That Texas Instruments policy set the stage for me to address everyone on a first name basis from that day forward. That policy put every employee on equal footing, all on the same level, without titles. For me, that was the beginning of authentic leadership, human leadership, the beginning of compassionate leadership. </a:t>
            </a:r>
          </a:p>
          <a:p>
            <a:endParaRPr lang="en-US" dirty="0"/>
          </a:p>
          <a:p>
            <a:r>
              <a:rPr lang="en-US" dirty="0"/>
              <a:t>Throughout my professional career, I have had the extreme good fortune to work for positive, supportive managers, all except one. When my husband was diagnosed with advanced stage cancer in 2011, I found out how truly compassionate my manager and the company Maximus were. And, again in 2019 when I had the positive opportunity to travel the world for Toastmasters for 9 weeks, I found them to be compassionate to let me take that time off work. </a:t>
            </a:r>
          </a:p>
          <a:p>
            <a:endParaRPr lang="en-US" dirty="0"/>
          </a:p>
          <a:p>
            <a:r>
              <a:rPr lang="en-US" dirty="0"/>
              <a:t>Even the one negative manager I had in my first management role taught me the value of compassionate leadership because he was anything but compassionate. These experiences put me on the path to compassionate leadership at a young age and I believe these experiences have served me well, as we discuss the topic of “compassionate leadership” today.  </a:t>
            </a:r>
          </a:p>
        </p:txBody>
      </p:sp>
      <p:sp>
        <p:nvSpPr>
          <p:cNvPr id="4" name="Slide Number Placeholder 3"/>
          <p:cNvSpPr>
            <a:spLocks noGrp="1"/>
          </p:cNvSpPr>
          <p:nvPr>
            <p:ph type="sldNum" sz="quarter" idx="5"/>
          </p:nvPr>
        </p:nvSpPr>
        <p:spPr/>
        <p:txBody>
          <a:bodyPr/>
          <a:lstStyle/>
          <a:p>
            <a:fld id="{798C5307-140F-447F-BCBA-BB92E3A2906B}" type="slidenum">
              <a:rPr lang="en-US" smtClean="0"/>
              <a:t>5</a:t>
            </a:fld>
            <a:endParaRPr lang="en-US" dirty="0"/>
          </a:p>
        </p:txBody>
      </p:sp>
    </p:spTree>
    <p:extLst>
      <p:ext uri="{BB962C8B-B14F-4D97-AF65-F5344CB8AC3E}">
        <p14:creationId xmlns:p14="http://schemas.microsoft.com/office/powerpoint/2010/main" val="404526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25</a:t>
            </a:fld>
            <a:endParaRPr lang="en-US" dirty="0"/>
          </a:p>
        </p:txBody>
      </p:sp>
    </p:spTree>
    <p:extLst>
      <p:ext uri="{BB962C8B-B14F-4D97-AF65-F5344CB8AC3E}">
        <p14:creationId xmlns:p14="http://schemas.microsoft.com/office/powerpoint/2010/main" val="1866128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330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500"/>
              </a:spcBef>
              <a:spcAft>
                <a:spcPts val="1500"/>
              </a:spcAft>
              <a:buClrTx/>
              <a:buSzTx/>
              <a:buFontTx/>
              <a:buNone/>
              <a:tabLst/>
              <a:defRPr/>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7 Inspiring Traits of Compassionate Leadership (entrepreneur.com)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1500"/>
              </a:spcBef>
              <a:spcAft>
                <a:spcPts val="1500"/>
              </a:spcAft>
            </a:pPr>
            <a:endParaRPr lang="en-US" sz="1800" dirty="0">
              <a:solidFill>
                <a:srgbClr val="334155"/>
              </a:solidFill>
              <a:effectLst/>
              <a:highlight>
                <a:srgbClr val="FFFF00"/>
              </a:highlight>
              <a:latin typeface="Segoe UI" panose="020B0502040204020203" pitchFamily="34" charset="0"/>
              <a:ea typeface="Times New Roman" panose="02020603050405020304" pitchFamily="18" charset="0"/>
            </a:endParaRPr>
          </a:p>
          <a:p>
            <a:pPr marL="0" marR="0">
              <a:spcBef>
                <a:spcPts val="1500"/>
              </a:spcBef>
              <a:spcAft>
                <a:spcPts val="1500"/>
              </a:spcAft>
            </a:pPr>
            <a:r>
              <a:rPr lang="en-US" sz="1800" dirty="0">
                <a:solidFill>
                  <a:srgbClr val="334155"/>
                </a:solidFill>
                <a:effectLst/>
                <a:highlight>
                  <a:srgbClr val="FFFF00"/>
                </a:highlight>
                <a:latin typeface="Segoe UI" panose="020B0502040204020203" pitchFamily="34" charset="0"/>
                <a:ea typeface="Times New Roman" panose="02020603050405020304" pitchFamily="18" charset="0"/>
              </a:rPr>
              <a:t>To be great, leaders must have the necessary empathy to inspire understanding and knowledge in team members. Empathy is key. Empathy begins with taking an understanding of life from the experience and perception of another. When empathy is present, defensiveness decreases and something positive replaces it. Empathy opens doors and removes confusion. It softens the minds and hearts of others.</a:t>
            </a:r>
            <a:r>
              <a:rPr lang="en-US" sz="1800" dirty="0">
                <a:solidFill>
                  <a:srgbClr val="334155"/>
                </a:solidFill>
                <a:effectLst/>
                <a:latin typeface="Segoe UI" panose="020B0502040204020203" pitchFamily="34" charset="0"/>
                <a:ea typeface="Times New Roman" panose="02020603050405020304" pitchFamily="18" charset="0"/>
              </a:rPr>
              <a:t> When people are open, this is exactly when the compassionate leader can be more creative in solving problems in ways that drive productivity and long-term success. To follow are seven traits of compassionate leadership.</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2400"/>
              </a:spcBef>
              <a:spcAft>
                <a:spcPts val="1200"/>
              </a:spcAft>
            </a:pPr>
            <a:r>
              <a:rPr lang="en-US" sz="1800" b="1" dirty="0">
                <a:solidFill>
                  <a:srgbClr val="0F172A"/>
                </a:solidFill>
                <a:effectLst/>
                <a:highlight>
                  <a:srgbClr val="FFFF00"/>
                </a:highlight>
                <a:latin typeface="Segoe UI" panose="020B0502040204020203" pitchFamily="34" charset="0"/>
                <a:ea typeface="Times New Roman" panose="02020603050405020304" pitchFamily="18" charset="0"/>
                <a:cs typeface="Times New Roman" panose="02020603050405020304" pitchFamily="18" charset="0"/>
              </a:rPr>
              <a:t>1. Continuous learning is the foundation of all effective leadership. </a:t>
            </a:r>
            <a:endParaRPr lang="en-US"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spcBef>
                <a:spcPts val="0"/>
              </a:spcBef>
              <a:spcAft>
                <a:spcPts val="1500"/>
              </a:spcAft>
            </a:pPr>
            <a:r>
              <a:rPr lang="en-US" sz="1800" dirty="0">
                <a:solidFill>
                  <a:srgbClr val="334155"/>
                </a:solidFill>
                <a:effectLst/>
                <a:highlight>
                  <a:srgbClr val="FFFF00"/>
                </a:highlight>
                <a:latin typeface="Segoe UI" panose="020B0502040204020203" pitchFamily="34" charset="0"/>
                <a:ea typeface="Times New Roman" panose="02020603050405020304" pitchFamily="18" charset="0"/>
              </a:rPr>
              <a:t>Compassionate leaders understand that no matter how great they think they are, they are still surrounded by other intelligent people who are full of ideas that can enhance their skills and knowledge to lead even more effectively</a:t>
            </a:r>
            <a:r>
              <a:rPr lang="en-US" sz="1800" dirty="0">
                <a:solidFill>
                  <a:srgbClr val="334155"/>
                </a:solidFill>
                <a:effectLst/>
                <a:latin typeface="Segoe UI" panose="020B0502040204020203" pitchFamily="34" charset="0"/>
                <a:ea typeface="Times New Roman" panose="02020603050405020304" pitchFamily="18" charset="0"/>
              </a:rPr>
              <a:t>. When leaders operate as if they know everything, they harden themselves to new ideas by stubbornly assuming they have nothing more to learn to be effective in their role. There is no compassion in that mindset. </a:t>
            </a:r>
            <a:r>
              <a:rPr lang="en-US" sz="1800" dirty="0">
                <a:solidFill>
                  <a:srgbClr val="334155"/>
                </a:solidFill>
                <a:effectLst/>
                <a:highlight>
                  <a:srgbClr val="FFFF00"/>
                </a:highlight>
                <a:latin typeface="Segoe UI" panose="020B0502040204020203" pitchFamily="34" charset="0"/>
                <a:ea typeface="Times New Roman" panose="02020603050405020304" pitchFamily="18" charset="0"/>
              </a:rPr>
              <a:t>Leadership requires learning. Leadership is the sum total of mistakes made, and the learning and growing it takes to remain patient, yet persistent, in their objectives. Compassionate leaders possess the modesty to continually seek feedback under the belief system they can only grow their team to the extend they grow themselves</a:t>
            </a:r>
            <a:r>
              <a:rPr lang="en-US" sz="1800" dirty="0">
                <a:solidFill>
                  <a:srgbClr val="334155"/>
                </a:solidFill>
                <a:effectLst/>
                <a:latin typeface="Segoe UI" panose="020B0502040204020203"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2400"/>
              </a:spcBef>
              <a:spcAft>
                <a:spcPts val="1200"/>
              </a:spcAft>
            </a:pPr>
            <a:r>
              <a:rPr lang="en-US" sz="1800" b="1" dirty="0">
                <a:solidFill>
                  <a:srgbClr val="0F172A"/>
                </a:solidFill>
                <a:effectLst/>
                <a:highlight>
                  <a:srgbClr val="FFFF00"/>
                </a:highlight>
                <a:latin typeface="Segoe UI" panose="020B0502040204020203" pitchFamily="34" charset="0"/>
                <a:ea typeface="Times New Roman" panose="02020603050405020304" pitchFamily="18" charset="0"/>
                <a:cs typeface="Times New Roman" panose="02020603050405020304" pitchFamily="18" charset="0"/>
              </a:rPr>
              <a:t>2. Standards</a:t>
            </a:r>
            <a:endParaRPr lang="en-US"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spcBef>
                <a:spcPts val="0"/>
              </a:spcBef>
              <a:spcAft>
                <a:spcPts val="1500"/>
              </a:spcAft>
            </a:pPr>
            <a:r>
              <a:rPr lang="en-US" sz="1800" dirty="0">
                <a:solidFill>
                  <a:srgbClr val="334155"/>
                </a:solidFill>
                <a:effectLst/>
                <a:latin typeface="Segoe UI" panose="020B0502040204020203" pitchFamily="34" charset="0"/>
                <a:ea typeface="Times New Roman" panose="02020603050405020304" pitchFamily="18" charset="0"/>
              </a:rPr>
              <a:t>Compassionate leaders hold themselves and their ethics to high standards. These leaders are ethical and expect every one of their team members to be the same. Ethics are the building blocks upon which success of any kind is based. These types of leaders strive for nothing less than excellence. Some team members may not be used to an environment where excellence is expected of them. To inspire them, compassionate leaders show high levels of integrity in their daily actions. This helps to gain the trust and confidence of team members who are new or unsure.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1500"/>
              </a:spcAft>
            </a:pPr>
            <a:r>
              <a:rPr lang="en-US" sz="1800" dirty="0">
                <a:solidFill>
                  <a:srgbClr val="334155"/>
                </a:solidFill>
                <a:effectLst/>
                <a:latin typeface="Segoe UI" panose="020B0502040204020203" pitchFamily="34" charset="0"/>
                <a:ea typeface="Times New Roman" panose="02020603050405020304" pitchFamily="18" charset="0"/>
              </a:rPr>
              <a:t>These types of leaders trust team members will live up or down to their expectations; therefore, they set the bar high on quality but keep it within reach. When quality is expected, team efforts naturally increase.</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2400"/>
              </a:spcBef>
              <a:spcAft>
                <a:spcPts val="1200"/>
              </a:spcAft>
            </a:pPr>
            <a:r>
              <a:rPr lang="en-US" sz="1800" b="1" dirty="0">
                <a:solidFill>
                  <a:srgbClr val="0F172A"/>
                </a:solidFill>
                <a:effectLst/>
                <a:highlight>
                  <a:srgbClr val="FFFF00"/>
                </a:highlight>
                <a:latin typeface="Segoe UI" panose="020B0502040204020203" pitchFamily="34" charset="0"/>
                <a:ea typeface="Times New Roman" panose="02020603050405020304" pitchFamily="18" charset="0"/>
                <a:cs typeface="Times New Roman" panose="02020603050405020304" pitchFamily="18" charset="0"/>
              </a:rPr>
              <a:t>3. Passion</a:t>
            </a:r>
            <a:endParaRPr lang="en-US"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spcBef>
                <a:spcPts val="0"/>
              </a:spcBef>
              <a:spcAft>
                <a:spcPts val="1500"/>
              </a:spcAft>
            </a:pPr>
            <a:r>
              <a:rPr lang="en-US" sz="1800" dirty="0">
                <a:solidFill>
                  <a:srgbClr val="334155"/>
                </a:solidFill>
                <a:effectLst/>
                <a:latin typeface="Segoe UI" panose="020B0502040204020203" pitchFamily="34" charset="0"/>
                <a:ea typeface="Times New Roman" panose="02020603050405020304" pitchFamily="18" charset="0"/>
              </a:rPr>
              <a:t>Compassionate leaders understand that people who are driven want to be part of something meaningful and influential. These leaders hold a deep concern for how their team members feel and what they’re getting out of their work experience. They do all they can to inspire team members to give nothing less than their best.</a:t>
            </a:r>
            <a:endParaRPr lang="en-US" sz="1800" dirty="0">
              <a:effectLst/>
              <a:latin typeface="Times New Roman" panose="02020603050405020304" pitchFamily="18" charset="0"/>
              <a:ea typeface="Times New Roman" panose="02020603050405020304" pitchFamily="18" charset="0"/>
            </a:endParaRPr>
          </a:p>
          <a:p>
            <a:pPr marL="0" marR="0">
              <a:spcBef>
                <a:spcPts val="1500"/>
              </a:spcBef>
              <a:spcAft>
                <a:spcPts val="1500"/>
              </a:spcAft>
            </a:pPr>
            <a:r>
              <a:rPr lang="en-US" sz="1800" dirty="0">
                <a:solidFill>
                  <a:srgbClr val="334155"/>
                </a:solidFill>
                <a:effectLst/>
                <a:latin typeface="Segoe UI" panose="020B0502040204020203" pitchFamily="34" charset="0"/>
                <a:ea typeface="Times New Roman" panose="02020603050405020304" pitchFamily="18" charset="0"/>
              </a:rPr>
              <a:t>Leading requires the skill to inspire passion in others who may not know how to get in touch with it on their own. These leaders encourage team members to approach every task they do, down to the smallest details, with determination. These types of leaders are powerful because they understand that success comes to those who fully dedicate themselves to a cause. Compassionate leaders know there is nothing more powerful than a person who is driven from their heart.</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2400"/>
              </a:spcBef>
              <a:spcAft>
                <a:spcPts val="1200"/>
              </a:spcAft>
            </a:pPr>
            <a:r>
              <a:rPr lang="en-US" sz="1800" b="1" dirty="0">
                <a:solidFill>
                  <a:srgbClr val="0F172A"/>
                </a:solidFill>
                <a:effectLst/>
                <a:highlight>
                  <a:srgbClr val="FFFF00"/>
                </a:highlight>
                <a:latin typeface="Segoe UI" panose="020B0502040204020203" pitchFamily="34" charset="0"/>
                <a:ea typeface="Times New Roman" panose="02020603050405020304" pitchFamily="18" charset="0"/>
                <a:cs typeface="Times New Roman" panose="02020603050405020304" pitchFamily="18" charset="0"/>
              </a:rPr>
              <a:t>4. Influence</a:t>
            </a:r>
            <a:endParaRPr lang="en-US"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spcBef>
                <a:spcPts val="0"/>
              </a:spcBef>
              <a:spcAft>
                <a:spcPts val="1500"/>
              </a:spcAft>
            </a:pPr>
            <a:r>
              <a:rPr lang="en-US" sz="1800" dirty="0">
                <a:solidFill>
                  <a:srgbClr val="334155"/>
                </a:solidFill>
                <a:effectLst/>
                <a:latin typeface="Segoe UI" panose="020B0502040204020203" pitchFamily="34" charset="0"/>
                <a:ea typeface="Times New Roman" panose="02020603050405020304" pitchFamily="18" charset="0"/>
              </a:rPr>
              <a:t>Compassionate leaders seek influence, not authority. They don’t demand, they encourage. They lead with hope. They guide, acknowledge and support team members to combine their efforts, skills, talents, insights, passion, enthusiasm and commitment to work together for the greater good.</a:t>
            </a:r>
            <a:endParaRPr lang="en-US" sz="1800" dirty="0">
              <a:effectLst/>
              <a:latin typeface="Times New Roman" panose="02020603050405020304" pitchFamily="18" charset="0"/>
              <a:ea typeface="Times New Roman" panose="02020603050405020304" pitchFamily="18" charset="0"/>
            </a:endParaRPr>
          </a:p>
          <a:p>
            <a:pPr marL="0" marR="0">
              <a:spcBef>
                <a:spcPts val="1500"/>
              </a:spcBef>
              <a:spcAft>
                <a:spcPts val="1500"/>
              </a:spcAft>
            </a:pPr>
            <a:r>
              <a:rPr lang="en-US" sz="1800" dirty="0">
                <a:solidFill>
                  <a:srgbClr val="334155"/>
                </a:solidFill>
                <a:effectLst/>
                <a:latin typeface="Segoe UI" panose="020B0502040204020203" pitchFamily="34" charset="0"/>
                <a:ea typeface="Times New Roman" panose="02020603050405020304" pitchFamily="18" charset="0"/>
              </a:rPr>
              <a:t>These types of leaders find their purpose in bettering the lives of others. Compassionate leaders use the power of their role to lead others into the discovery of their own unique power. They view the growth and development of the people they lead and the communities they serve as the great makers of their success.</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2400"/>
              </a:spcBef>
              <a:spcAft>
                <a:spcPts val="1200"/>
              </a:spcAft>
            </a:pPr>
            <a:r>
              <a:rPr lang="en-US" sz="1800" b="1" dirty="0">
                <a:solidFill>
                  <a:srgbClr val="0F172A"/>
                </a:solidFill>
                <a:effectLst/>
                <a:highlight>
                  <a:srgbClr val="FFFF00"/>
                </a:highlight>
                <a:latin typeface="Segoe UI" panose="020B0502040204020203" pitchFamily="34" charset="0"/>
                <a:ea typeface="Times New Roman" panose="02020603050405020304" pitchFamily="18" charset="0"/>
                <a:cs typeface="Times New Roman" panose="02020603050405020304" pitchFamily="18" charset="0"/>
              </a:rPr>
              <a:t>5. Removing barriers</a:t>
            </a:r>
            <a:r>
              <a:rPr lang="en-US" sz="1800" b="1" dirty="0">
                <a:solidFill>
                  <a:srgbClr val="0F172A"/>
                </a:solidFill>
                <a:effectLst/>
                <a:latin typeface="Segoe UI" panose="020B0502040204020203" pitchFamily="34" charset="0"/>
                <a:ea typeface="Times New Roman" panose="02020603050405020304" pitchFamily="18" charset="0"/>
                <a:cs typeface="Times New Roman" panose="02020603050405020304" pitchFamily="18" charset="0"/>
              </a:rPr>
              <a:t>.</a:t>
            </a:r>
            <a:endParaRPr lang="en-US"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spcBef>
                <a:spcPts val="0"/>
              </a:spcBef>
              <a:spcAft>
                <a:spcPts val="1500"/>
              </a:spcAft>
            </a:pPr>
            <a:r>
              <a:rPr lang="en-US" sz="1800" dirty="0">
                <a:solidFill>
                  <a:srgbClr val="334155"/>
                </a:solidFill>
                <a:effectLst/>
                <a:latin typeface="Segoe UI" panose="020B0502040204020203" pitchFamily="34" charset="0"/>
                <a:ea typeface="Times New Roman" panose="02020603050405020304" pitchFamily="18" charset="0"/>
              </a:rPr>
              <a:t>Compassionate leaders immerse themselves in the daily grind with their team, helping them face and solve problems harming productivity or hindering reciprocal communication when closing deals. Removing barriers is twofold. Leaders have to understand the internal emotional patterns of each team member, which patterns hold them back and which promote them into success. Leaders need to help team members work through their defeatist thoughts and encourage new patterns of thinking to help them be more successful going forward. </a:t>
            </a:r>
            <a:r>
              <a:rPr lang="en-US" sz="1800" dirty="0">
                <a:solidFill>
                  <a:srgbClr val="334155"/>
                </a:solidFill>
                <a:effectLst/>
                <a:highlight>
                  <a:srgbClr val="FFFF00"/>
                </a:highlight>
                <a:latin typeface="Segoe UI" panose="020B0502040204020203" pitchFamily="34" charset="0"/>
                <a:ea typeface="Times New Roman" panose="02020603050405020304" pitchFamily="18" charset="0"/>
              </a:rPr>
              <a:t>Once team members start thinking in terms of success rather than failure, leaders have the role of helping team members talk through ways to remove any external barriers with others they may face when closing deals.</a:t>
            </a:r>
            <a:endParaRPr lang="en-US" sz="1800" dirty="0">
              <a:effectLst/>
              <a:latin typeface="Times New Roman" panose="02020603050405020304" pitchFamily="18" charset="0"/>
              <a:ea typeface="Times New Roman" panose="02020603050405020304" pitchFamily="18" charset="0"/>
            </a:endParaRPr>
          </a:p>
          <a:p>
            <a:pPr marL="0" marR="0">
              <a:spcBef>
                <a:spcPts val="1500"/>
              </a:spcBef>
              <a:spcAft>
                <a:spcPts val="1500"/>
              </a:spcAft>
            </a:pPr>
            <a:r>
              <a:rPr lang="en-US" sz="1800" dirty="0">
                <a:solidFill>
                  <a:srgbClr val="334155"/>
                </a:solidFill>
                <a:effectLst/>
                <a:highlight>
                  <a:srgbClr val="00FF00"/>
                </a:highlight>
                <a:latin typeface="Segoe UI" panose="020B0502040204020203" pitchFamily="34" charset="0"/>
                <a:ea typeface="Times New Roman" panose="02020603050405020304" pitchFamily="18" charset="0"/>
              </a:rPr>
              <a:t>When team members stop bringing leaders obstacles to overcome, their days as a leader will soon end.</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2400"/>
              </a:spcBef>
              <a:spcAft>
                <a:spcPts val="1200"/>
              </a:spcAft>
            </a:pPr>
            <a:r>
              <a:rPr lang="en-US" sz="1800" b="1" dirty="0">
                <a:solidFill>
                  <a:srgbClr val="0F172A"/>
                </a:solidFill>
                <a:effectLst/>
                <a:highlight>
                  <a:srgbClr val="FFFF00"/>
                </a:highlight>
                <a:latin typeface="Segoe UI" panose="020B0502040204020203" pitchFamily="34" charset="0"/>
                <a:ea typeface="Times New Roman" panose="02020603050405020304" pitchFamily="18" charset="0"/>
                <a:cs typeface="Times New Roman" panose="02020603050405020304" pitchFamily="18" charset="0"/>
              </a:rPr>
              <a:t>6. Impact</a:t>
            </a:r>
            <a:endParaRPr lang="en-US"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spcBef>
                <a:spcPts val="0"/>
              </a:spcBef>
              <a:spcAft>
                <a:spcPts val="1500"/>
              </a:spcAft>
            </a:pPr>
            <a:r>
              <a:rPr lang="en-US" sz="1800" dirty="0">
                <a:solidFill>
                  <a:srgbClr val="334155"/>
                </a:solidFill>
                <a:effectLst/>
                <a:latin typeface="Segoe UI" panose="020B0502040204020203" pitchFamily="34" charset="0"/>
                <a:ea typeface="Times New Roman" panose="02020603050405020304" pitchFamily="18" charset="0"/>
              </a:rPr>
              <a:t>Compassionate leaders live to help others and make no room for selfishness on the teams they lead. Greed has no place to prosper when selfishness is not part of the program. These leaders live with an attitude of abundance and prefer to look at what team members need rather than at what team members aren’t doing. Compassionate leaders make no room for pessimism. They view challenges with interest rather than dread. This attitude sets the tone for team members and keeps morale high.</a:t>
            </a:r>
            <a:endParaRPr lang="en-US" sz="1800" dirty="0">
              <a:effectLst/>
              <a:latin typeface="Times New Roman" panose="02020603050405020304" pitchFamily="18" charset="0"/>
              <a:ea typeface="Times New Roman" panose="02020603050405020304" pitchFamily="18" charset="0"/>
            </a:endParaRPr>
          </a:p>
          <a:p>
            <a:pPr marL="0" marR="0">
              <a:spcBef>
                <a:spcPts val="1500"/>
              </a:spcBef>
              <a:spcAft>
                <a:spcPts val="1500"/>
              </a:spcAft>
            </a:pPr>
            <a:r>
              <a:rPr lang="en-US" sz="1800" dirty="0">
                <a:solidFill>
                  <a:srgbClr val="334155"/>
                </a:solidFill>
                <a:effectLst/>
                <a:latin typeface="Segoe UI" panose="020B0502040204020203" pitchFamily="34" charset="0"/>
                <a:ea typeface="Times New Roman" panose="02020603050405020304" pitchFamily="18" charset="0"/>
              </a:rPr>
              <a:t>For these leaders, success is less about riches or fame and more about having a deep and lasting positive impact on all who are served. The compassionate leader seeks to understand people, knowing that understanding is the doorway into having the greatest impact on guiding others.</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2400"/>
              </a:spcBef>
              <a:spcAft>
                <a:spcPts val="1200"/>
              </a:spcAft>
            </a:pPr>
            <a:r>
              <a:rPr lang="en-US" sz="1800" b="1" dirty="0">
                <a:solidFill>
                  <a:srgbClr val="0F172A"/>
                </a:solidFill>
                <a:effectLst/>
                <a:highlight>
                  <a:srgbClr val="FFFF00"/>
                </a:highlight>
                <a:latin typeface="Segoe UI" panose="020B0502040204020203" pitchFamily="34" charset="0"/>
                <a:ea typeface="Times New Roman" panose="02020603050405020304" pitchFamily="18" charset="0"/>
                <a:cs typeface="Times New Roman" panose="02020603050405020304" pitchFamily="18" charset="0"/>
              </a:rPr>
              <a:t>7. Team</a:t>
            </a:r>
            <a:endParaRPr lang="en-US"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spcBef>
                <a:spcPts val="0"/>
              </a:spcBef>
              <a:spcAft>
                <a:spcPts val="1500"/>
              </a:spcAft>
            </a:pPr>
            <a:r>
              <a:rPr lang="en-US" sz="1800" dirty="0">
                <a:solidFill>
                  <a:srgbClr val="334155"/>
                </a:solidFill>
                <a:effectLst/>
                <a:latin typeface="Segoe UI" panose="020B0502040204020203" pitchFamily="34" charset="0"/>
                <a:ea typeface="Times New Roman" panose="02020603050405020304" pitchFamily="18" charset="0"/>
              </a:rPr>
              <a:t>Compassionate leaders hold the wisdom that great things in life or business are never accomplished by one person. Excellence is a group effort, whether that be a team, a company, a society or an entire civilization. For teams to succeed, they need leaders who support and guide them to stay focused, especially when the stakes are high.</a:t>
            </a:r>
            <a:endParaRPr lang="en-US" sz="1800" dirty="0">
              <a:effectLst/>
              <a:latin typeface="Times New Roman" panose="02020603050405020304" pitchFamily="18" charset="0"/>
              <a:ea typeface="Times New Roman" panose="02020603050405020304" pitchFamily="18" charset="0"/>
            </a:endParaRPr>
          </a:p>
          <a:p>
            <a:pPr marL="0" marR="0">
              <a:spcBef>
                <a:spcPts val="1500"/>
              </a:spcBef>
              <a:spcAft>
                <a:spcPts val="0"/>
              </a:spcAft>
            </a:pPr>
            <a:r>
              <a:rPr lang="en-US" sz="1800" dirty="0">
                <a:solidFill>
                  <a:srgbClr val="334155"/>
                </a:solidFill>
                <a:effectLst/>
                <a:latin typeface="Segoe UI" panose="020B0502040204020203" pitchFamily="34" charset="0"/>
                <a:ea typeface="Times New Roman" panose="02020603050405020304" pitchFamily="18" charset="0"/>
              </a:rPr>
              <a:t>Compassionate leaders bring their team members together to work as a functional unit. They lay the groundwork for their team to have the best chance of success, and then take great joy in sitting back and watching team members shine individually and collectively. These leaders have no problem taking the lead when the team is in danger and no problem stepping to the side to allow their team to experience the successes they have accomplished on their own.</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r>
              <a:rPr lang="en-US" sz="1800" b="1" cap="all"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WRITTEN BY</a:t>
            </a:r>
            <a:endParaRPr lang="en-US"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u="sng" dirty="0">
                <a:solidFill>
                  <a:srgbClr val="000000"/>
                </a:solidFill>
                <a:effectLst/>
                <a:latin typeface="Segoe UI" panose="020B0502040204020203" pitchFamily="34" charset="0"/>
                <a:ea typeface="Times New Roman" panose="02020603050405020304" pitchFamily="18" charset="0"/>
                <a:hlinkClick r:id="rId4"/>
              </a:rPr>
              <a:t>Sherrie Campbell</a:t>
            </a:r>
            <a:endParaRPr lang="en-US" sz="18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u="sng" dirty="0">
                <a:solidFill>
                  <a:srgbClr val="000000"/>
                </a:solidFill>
                <a:effectLst/>
                <a:latin typeface="Segoe UI" panose="020B0502040204020203" pitchFamily="34" charset="0"/>
                <a:ea typeface="Times New Roman" panose="02020603050405020304" pitchFamily="18" charset="0"/>
                <a:hlinkClick r:id="rId5"/>
              </a:rPr>
              <a:t>Sherrie Campbell</a:t>
            </a:r>
            <a:r>
              <a:rPr lang="en-US" sz="1800" dirty="0">
                <a:solidFill>
                  <a:srgbClr val="000000"/>
                </a:solidFill>
                <a:effectLst/>
                <a:latin typeface="Segoe UI" panose="020B0502040204020203" pitchFamily="34" charset="0"/>
                <a:ea typeface="Times New Roman" panose="02020603050405020304" pitchFamily="18" charset="0"/>
              </a:rPr>
              <a:t> is a psychologist in Yorba Linda, Calif., with two decades of clinical training and experience in providing counseling and psychotherapy services. She is the author of </a:t>
            </a:r>
            <a:r>
              <a:rPr lang="en-US" sz="1800" i="1" u="sng" dirty="0">
                <a:solidFill>
                  <a:srgbClr val="000000"/>
                </a:solidFill>
                <a:effectLst/>
                <a:latin typeface="Segoe UI" panose="020B0502040204020203" pitchFamily="34" charset="0"/>
                <a:ea typeface="Times New Roman" panose="02020603050405020304" pitchFamily="18" charset="0"/>
                <a:hlinkClick r:id="rId6"/>
              </a:rPr>
              <a:t>Loving Yourself: The Mastery of Being Your Own Person</a:t>
            </a:r>
            <a:r>
              <a:rPr lang="en-US" sz="1800" dirty="0">
                <a:solidFill>
                  <a:srgbClr val="000000"/>
                </a:solidFill>
                <a:effectLst/>
                <a:latin typeface="Segoe UI" panose="020B0502040204020203" pitchFamily="34" charset="0"/>
                <a:ea typeface="Times New Roman" panose="02020603050405020304" pitchFamily="18" charset="0"/>
              </a:rPr>
              <a:t>. Her new book, </a:t>
            </a:r>
            <a:r>
              <a:rPr lang="en-US" sz="1800" i="1" u="sng" dirty="0">
                <a:solidFill>
                  <a:srgbClr val="000000"/>
                </a:solidFill>
                <a:effectLst/>
                <a:latin typeface="Segoe UI" panose="020B0502040204020203" pitchFamily="34" charset="0"/>
                <a:ea typeface="Times New Roman" panose="02020603050405020304" pitchFamily="18" charset="0"/>
                <a:hlinkClick r:id="rId7"/>
              </a:rPr>
              <a:t>Success Equations: A Path to an Emotionally Wealthy Life</a:t>
            </a:r>
            <a:r>
              <a:rPr lang="en-US" sz="1800" i="1" dirty="0">
                <a:solidFill>
                  <a:srgbClr val="000000"/>
                </a:solidFill>
                <a:effectLst/>
                <a:latin typeface="Segoe UI" panose="020B0502040204020203" pitchFamily="34" charset="0"/>
                <a:ea typeface="Times New Roman" panose="02020603050405020304" pitchFamily="18" charset="0"/>
              </a:rPr>
              <a:t>,</a:t>
            </a:r>
            <a:r>
              <a:rPr lang="en-US" sz="1800" dirty="0">
                <a:solidFill>
                  <a:srgbClr val="000000"/>
                </a:solidFill>
                <a:effectLst/>
                <a:latin typeface="Segoe UI" panose="020B0502040204020203" pitchFamily="34" charset="0"/>
                <a:ea typeface="Times New Roman" panose="02020603050405020304" pitchFamily="18" charset="0"/>
              </a:rPr>
              <a:t> is available for pre-order.</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27</a:t>
            </a:fld>
            <a:endParaRPr lang="en-US" dirty="0"/>
          </a:p>
        </p:txBody>
      </p:sp>
    </p:spTree>
    <p:extLst>
      <p:ext uri="{BB962C8B-B14F-4D97-AF65-F5344CB8AC3E}">
        <p14:creationId xmlns:p14="http://schemas.microsoft.com/office/powerpoint/2010/main" val="2341650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2400"/>
              </a:spcBef>
              <a:spcAft>
                <a:spcPts val="1200"/>
              </a:spcAft>
            </a:pPr>
            <a:r>
              <a:rPr lang="en-US" sz="1200" b="1" dirty="0">
                <a:solidFill>
                  <a:srgbClr val="0F172A"/>
                </a:solidFill>
                <a:effectLst/>
                <a:highlight>
                  <a:srgbClr val="FFFF00"/>
                </a:highlight>
                <a:latin typeface="Segoe UI" panose="020B0502040204020203" pitchFamily="34" charset="0"/>
                <a:ea typeface="Times New Roman" panose="02020603050405020304" pitchFamily="18" charset="0"/>
                <a:cs typeface="Times New Roman" panose="02020603050405020304" pitchFamily="18" charset="0"/>
              </a:rPr>
              <a:t>1. Learning</a:t>
            </a:r>
            <a:endParaRPr lang="en-US" sz="12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spcBef>
                <a:spcPts val="0"/>
              </a:spcBef>
              <a:spcAft>
                <a:spcPts val="1500"/>
              </a:spcAft>
            </a:pPr>
            <a:r>
              <a:rPr lang="en-US" sz="1200" dirty="0">
                <a:solidFill>
                  <a:srgbClr val="334155"/>
                </a:solidFill>
                <a:effectLst/>
                <a:highlight>
                  <a:srgbClr val="FFFF00"/>
                </a:highlight>
                <a:latin typeface="Segoe UI" panose="020B0502040204020203" pitchFamily="34" charset="0"/>
                <a:ea typeface="Times New Roman" panose="02020603050405020304" pitchFamily="18" charset="0"/>
              </a:rPr>
              <a:t>Compassionate leaders understand that no matter how great they think they are, they are still surrounded by other intelligent people who are full of ideas that can enhance their skills and knowledge to lead even more effectively</a:t>
            </a:r>
            <a:r>
              <a:rPr lang="en-US" sz="1200" dirty="0">
                <a:solidFill>
                  <a:srgbClr val="334155"/>
                </a:solidFill>
                <a:effectLst/>
                <a:latin typeface="Segoe UI" panose="020B0502040204020203" pitchFamily="34" charset="0"/>
                <a:ea typeface="Times New Roman" panose="02020603050405020304" pitchFamily="18" charset="0"/>
              </a:rPr>
              <a:t>. When leaders operate as if they know everything, they harden themselves to new ideas by stubbornly assuming they have nothing more to learn to be effective in their role. There is no compassion in that mindset. </a:t>
            </a:r>
          </a:p>
          <a:p>
            <a:pPr marL="0" marR="0">
              <a:spcBef>
                <a:spcPts val="0"/>
              </a:spcBef>
              <a:spcAft>
                <a:spcPts val="1500"/>
              </a:spcAft>
            </a:pPr>
            <a:endParaRPr lang="en-US" sz="1200" dirty="0">
              <a:solidFill>
                <a:srgbClr val="334155"/>
              </a:solidFill>
              <a:effectLst/>
              <a:highlight>
                <a:srgbClr val="FFFF00"/>
              </a:highlight>
              <a:latin typeface="Segoe UI" panose="020B0502040204020203" pitchFamily="34" charset="0"/>
              <a:ea typeface="Times New Roman" panose="02020603050405020304" pitchFamily="18" charset="0"/>
            </a:endParaRPr>
          </a:p>
          <a:p>
            <a:pPr marL="0" marR="0">
              <a:spcBef>
                <a:spcPts val="0"/>
              </a:spcBef>
              <a:spcAft>
                <a:spcPts val="1500"/>
              </a:spcAft>
            </a:pPr>
            <a:r>
              <a:rPr lang="en-US" sz="1200" dirty="0">
                <a:solidFill>
                  <a:srgbClr val="334155"/>
                </a:solidFill>
                <a:effectLst/>
                <a:highlight>
                  <a:srgbClr val="FFFF00"/>
                </a:highlight>
                <a:latin typeface="Segoe UI" panose="020B0502040204020203" pitchFamily="34" charset="0"/>
                <a:ea typeface="Times New Roman" panose="02020603050405020304" pitchFamily="18" charset="0"/>
              </a:rPr>
              <a:t>Leadership requires learning. Leadership is the sum total of mistakes made, and the learning and growing it takes to remain patient, yet persistent, in their objectives. Compassionate leaders possess the modesty to continually seek feedback under the belief system they can only grow their team to the extent they grow themselves</a:t>
            </a:r>
            <a:r>
              <a:rPr lang="en-US" sz="1200" dirty="0">
                <a:solidFill>
                  <a:srgbClr val="334155"/>
                </a:solidFill>
                <a:effectLst/>
                <a:latin typeface="Segoe UI" panose="020B0502040204020203" pitchFamily="34" charset="0"/>
                <a:ea typeface="Times New Roman" panose="02020603050405020304" pitchFamily="18" charset="0"/>
              </a:rPr>
              <a:t>.</a:t>
            </a:r>
          </a:p>
          <a:p>
            <a:pPr marL="0" marR="0">
              <a:spcBef>
                <a:spcPts val="0"/>
              </a:spcBef>
              <a:spcAft>
                <a:spcPts val="1500"/>
              </a:spcAft>
            </a:pPr>
            <a:endParaRPr lang="en-US" sz="1200" dirty="0">
              <a:solidFill>
                <a:srgbClr val="334155"/>
              </a:solidFill>
              <a:effectLst/>
              <a:latin typeface="Segoe UI" panose="020B0502040204020203"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1500"/>
              </a:spcAft>
              <a:buClrTx/>
              <a:buSzTx/>
              <a:buFontTx/>
              <a:buNone/>
              <a:tabLst/>
              <a:defRPr/>
            </a:pPr>
            <a:r>
              <a:rPr lang="en-US" sz="1200" b="1" dirty="0">
                <a:solidFill>
                  <a:srgbClr val="334155"/>
                </a:solidFill>
                <a:effectLst/>
                <a:latin typeface="Segoe UI" panose="020B0502040204020203" pitchFamily="34" charset="0"/>
                <a:ea typeface="Times New Roman" panose="02020603050405020304" pitchFamily="18" charset="0"/>
              </a:rPr>
              <a:t>Example</a:t>
            </a:r>
            <a:r>
              <a:rPr lang="en-US" sz="1200" dirty="0">
                <a:solidFill>
                  <a:srgbClr val="334155"/>
                </a:solidFill>
                <a:effectLst/>
                <a:latin typeface="Segoe UI" panose="020B0502040204020203" pitchFamily="34" charset="0"/>
                <a:ea typeface="Times New Roman" panose="02020603050405020304" pitchFamily="18" charset="0"/>
              </a:rPr>
              <a:t>:  Continuously asking the team for their ideas to improve the department.  </a:t>
            </a:r>
            <a:r>
              <a:rPr lang="en-US" sz="1200" dirty="0" err="1">
                <a:solidFill>
                  <a:srgbClr val="334155"/>
                </a:solidFill>
                <a:effectLst/>
                <a:latin typeface="Segoe UI" panose="020B0502040204020203" pitchFamily="34" charset="0"/>
                <a:ea typeface="Times New Roman" panose="02020603050405020304" pitchFamily="18" charset="0"/>
              </a:rPr>
              <a:t>Yesi</a:t>
            </a:r>
            <a:r>
              <a:rPr lang="en-US" sz="1200" dirty="0">
                <a:solidFill>
                  <a:srgbClr val="334155"/>
                </a:solidFill>
                <a:effectLst/>
                <a:latin typeface="Segoe UI" panose="020B0502040204020203" pitchFamily="34" charset="0"/>
                <a:ea typeface="Times New Roman" panose="02020603050405020304" pitchFamily="18" charset="0"/>
              </a:rPr>
              <a:t> always had improvement ideas.</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1500"/>
              </a:spcAft>
            </a:pPr>
            <a:endParaRPr lang="en-US" sz="1200" b="1" dirty="0">
              <a:solidFill>
                <a:srgbClr val="334155"/>
              </a:solidFill>
              <a:effectLst/>
              <a:latin typeface="Segoe UI" panose="020B0502040204020203" pitchFamily="34" charset="0"/>
              <a:ea typeface="Times New Roman" panose="02020603050405020304" pitchFamily="18" charset="0"/>
            </a:endParaRPr>
          </a:p>
          <a:p>
            <a:pPr marL="0" marR="0">
              <a:spcBef>
                <a:spcPts val="0"/>
              </a:spcBef>
              <a:spcAft>
                <a:spcPts val="1500"/>
              </a:spcAft>
            </a:pPr>
            <a:r>
              <a:rPr lang="en-US" sz="1200" b="1" dirty="0">
                <a:solidFill>
                  <a:srgbClr val="334155"/>
                </a:solidFill>
                <a:effectLst/>
                <a:latin typeface="Segoe UI" panose="020B0502040204020203" pitchFamily="34" charset="0"/>
                <a:ea typeface="Times New Roman" panose="02020603050405020304" pitchFamily="18" charset="0"/>
              </a:rPr>
              <a:t>There are many training programs for compassionate leadership. The </a:t>
            </a:r>
            <a:r>
              <a:rPr lang="en-US" b="1" dirty="0"/>
              <a:t>National Forum for Health and Wellbeing at Work </a:t>
            </a:r>
            <a:r>
              <a:rPr lang="en-US" sz="1200" b="1" dirty="0">
                <a:solidFill>
                  <a:srgbClr val="334155"/>
                </a:solidFill>
                <a:effectLst/>
                <a:latin typeface="Segoe UI" panose="020B0502040204020203" pitchFamily="34" charset="0"/>
                <a:ea typeface="Times New Roman" panose="02020603050405020304" pitchFamily="18" charset="0"/>
              </a:rPr>
              <a:t>has created a Compassion at Work Toolkit that outlines training opportunities for compassionate leaders. </a:t>
            </a:r>
          </a:p>
          <a:p>
            <a:pPr marL="0" marR="0">
              <a:spcBef>
                <a:spcPts val="0"/>
              </a:spcBef>
              <a:spcAft>
                <a:spcPts val="1500"/>
              </a:spcAft>
            </a:pPr>
            <a:endParaRPr lang="en-US" sz="1200" dirty="0">
              <a:solidFill>
                <a:srgbClr val="334155"/>
              </a:solidFill>
              <a:effectLst/>
              <a:latin typeface="Segoe UI" panose="020B0502040204020203"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28</a:t>
            </a:fld>
            <a:endParaRPr lang="en-US" dirty="0"/>
          </a:p>
        </p:txBody>
      </p:sp>
    </p:spTree>
    <p:extLst>
      <p:ext uri="{BB962C8B-B14F-4D97-AF65-F5344CB8AC3E}">
        <p14:creationId xmlns:p14="http://schemas.microsoft.com/office/powerpoint/2010/main" val="3066002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2400"/>
              </a:spcBef>
              <a:spcAft>
                <a:spcPts val="1200"/>
              </a:spcAft>
            </a:pPr>
            <a:r>
              <a:rPr lang="en-US" sz="1200" b="1" dirty="0">
                <a:solidFill>
                  <a:srgbClr val="0F172A"/>
                </a:solidFill>
                <a:effectLst/>
                <a:highlight>
                  <a:srgbClr val="FFFF00"/>
                </a:highlight>
                <a:latin typeface="Segoe UI" panose="020B0502040204020203" pitchFamily="34" charset="0"/>
                <a:ea typeface="Times New Roman" panose="02020603050405020304" pitchFamily="18" charset="0"/>
                <a:cs typeface="Times New Roman" panose="02020603050405020304" pitchFamily="18" charset="0"/>
              </a:rPr>
              <a:t>2. Standards</a:t>
            </a:r>
            <a:endParaRPr lang="en-US" sz="12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spcBef>
                <a:spcPts val="0"/>
              </a:spcBef>
              <a:spcAft>
                <a:spcPts val="1500"/>
              </a:spcAft>
            </a:pPr>
            <a:r>
              <a:rPr lang="en-US" sz="1200" dirty="0">
                <a:solidFill>
                  <a:srgbClr val="334155"/>
                </a:solidFill>
                <a:effectLst/>
                <a:latin typeface="Segoe UI" panose="020B0502040204020203" pitchFamily="34" charset="0"/>
                <a:ea typeface="Times New Roman" panose="02020603050405020304" pitchFamily="18" charset="0"/>
              </a:rPr>
              <a:t>Compassionate leaders hold themselves and their </a:t>
            </a:r>
            <a:r>
              <a:rPr lang="en-US" sz="1200" b="1" dirty="0">
                <a:solidFill>
                  <a:srgbClr val="334155"/>
                </a:solidFill>
                <a:effectLst/>
                <a:latin typeface="Segoe UI" panose="020B0502040204020203" pitchFamily="34" charset="0"/>
                <a:ea typeface="Times New Roman" panose="02020603050405020304" pitchFamily="18" charset="0"/>
              </a:rPr>
              <a:t>ethics to high standards</a:t>
            </a:r>
            <a:r>
              <a:rPr lang="en-US" sz="1200" dirty="0">
                <a:solidFill>
                  <a:srgbClr val="334155"/>
                </a:solidFill>
                <a:effectLst/>
                <a:latin typeface="Segoe UI" panose="020B0502040204020203" pitchFamily="34" charset="0"/>
                <a:ea typeface="Times New Roman" panose="02020603050405020304" pitchFamily="18" charset="0"/>
              </a:rPr>
              <a:t>. These leaders are ethical and expect every one of their team members to be the same. </a:t>
            </a:r>
            <a:r>
              <a:rPr lang="en-US" sz="1200" b="1" dirty="0">
                <a:solidFill>
                  <a:srgbClr val="334155"/>
                </a:solidFill>
                <a:effectLst/>
                <a:latin typeface="Segoe UI" panose="020B0502040204020203" pitchFamily="34" charset="0"/>
                <a:ea typeface="Times New Roman" panose="02020603050405020304" pitchFamily="18" charset="0"/>
              </a:rPr>
              <a:t>Ethics are the building blocks upon which success of any kind is based</a:t>
            </a:r>
            <a:r>
              <a:rPr lang="en-US" sz="1200" dirty="0">
                <a:solidFill>
                  <a:srgbClr val="334155"/>
                </a:solidFill>
                <a:effectLst/>
                <a:latin typeface="Segoe UI" panose="020B0502040204020203" pitchFamily="34" charset="0"/>
                <a:ea typeface="Times New Roman" panose="02020603050405020304" pitchFamily="18" charset="0"/>
              </a:rPr>
              <a:t>. These types of leaders strive for nothing less than excellence. Some team members may not be used to an environment where excellence is expected of them. </a:t>
            </a:r>
            <a:r>
              <a:rPr lang="en-US" sz="1200" b="1" dirty="0">
                <a:solidFill>
                  <a:srgbClr val="334155"/>
                </a:solidFill>
                <a:effectLst/>
                <a:latin typeface="Segoe UI" panose="020B0502040204020203" pitchFamily="34" charset="0"/>
                <a:ea typeface="Times New Roman" panose="02020603050405020304" pitchFamily="18" charset="0"/>
              </a:rPr>
              <a:t>To inspire them, compassionate leaders show high levels of integrity in their daily actions</a:t>
            </a:r>
            <a:r>
              <a:rPr lang="en-US" sz="1200" dirty="0">
                <a:solidFill>
                  <a:srgbClr val="334155"/>
                </a:solidFill>
                <a:effectLst/>
                <a:latin typeface="Segoe UI" panose="020B0502040204020203" pitchFamily="34" charset="0"/>
                <a:ea typeface="Times New Roman" panose="02020603050405020304" pitchFamily="18" charset="0"/>
              </a:rPr>
              <a:t>. This helps to gain the trust and confidence of team members who are new or unsure.</a:t>
            </a:r>
          </a:p>
          <a:p>
            <a:pPr marL="0" marR="0">
              <a:spcBef>
                <a:spcPts val="0"/>
              </a:spcBef>
              <a:spcAft>
                <a:spcPts val="1500"/>
              </a:spcAft>
            </a:pP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1500"/>
              </a:spcAft>
            </a:pPr>
            <a:r>
              <a:rPr lang="en-US" sz="1200" dirty="0">
                <a:solidFill>
                  <a:srgbClr val="334155"/>
                </a:solidFill>
                <a:effectLst/>
                <a:latin typeface="Segoe UI" panose="020B0502040204020203" pitchFamily="34" charset="0"/>
                <a:ea typeface="Times New Roman" panose="02020603050405020304" pitchFamily="18" charset="0"/>
              </a:rPr>
              <a:t>These types of leaders trust team members will live up or down to their expectations; therefore, they set the bar high on quality but keep it within reach. When quality is expected, team efforts naturally increase.</a:t>
            </a:r>
          </a:p>
          <a:p>
            <a:pPr marL="0" marR="0">
              <a:spcBef>
                <a:spcPts val="0"/>
              </a:spcBef>
              <a:spcAft>
                <a:spcPts val="1500"/>
              </a:spcAft>
            </a:pPr>
            <a:endParaRPr lang="en-US" sz="1200" dirty="0">
              <a:solidFill>
                <a:srgbClr val="334155"/>
              </a:solidFill>
              <a:effectLst/>
              <a:latin typeface="Segoe UI" panose="020B0502040204020203" pitchFamily="34" charset="0"/>
              <a:ea typeface="Times New Roman" panose="02020603050405020304" pitchFamily="18" charset="0"/>
            </a:endParaRPr>
          </a:p>
          <a:p>
            <a:pPr marL="0" marR="0">
              <a:spcBef>
                <a:spcPts val="0"/>
              </a:spcBef>
              <a:spcAft>
                <a:spcPts val="1500"/>
              </a:spcAft>
            </a:pPr>
            <a:r>
              <a:rPr lang="en-US" sz="1200" b="1" dirty="0">
                <a:solidFill>
                  <a:srgbClr val="334155"/>
                </a:solidFill>
                <a:effectLst/>
                <a:latin typeface="Segoe UI" panose="020B0502040204020203" pitchFamily="34" charset="0"/>
                <a:ea typeface="Times New Roman" panose="02020603050405020304" pitchFamily="18" charset="0"/>
              </a:rPr>
              <a:t>Example</a:t>
            </a:r>
            <a:r>
              <a:rPr lang="en-US" sz="1200" dirty="0">
                <a:solidFill>
                  <a:srgbClr val="334155"/>
                </a:solidFill>
                <a:effectLst/>
                <a:latin typeface="Segoe UI" panose="020B0502040204020203" pitchFamily="34" charset="0"/>
                <a:ea typeface="Times New Roman" panose="02020603050405020304" pitchFamily="18" charset="0"/>
              </a:rPr>
              <a:t>:  Our class evaluations continually increased.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29</a:t>
            </a:fld>
            <a:endParaRPr lang="en-US" dirty="0"/>
          </a:p>
        </p:txBody>
      </p:sp>
    </p:spTree>
    <p:extLst>
      <p:ext uri="{BB962C8B-B14F-4D97-AF65-F5344CB8AC3E}">
        <p14:creationId xmlns:p14="http://schemas.microsoft.com/office/powerpoint/2010/main" val="2686987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2400"/>
              </a:spcBef>
              <a:spcAft>
                <a:spcPts val="1200"/>
              </a:spcAft>
            </a:pPr>
            <a:r>
              <a:rPr lang="en-US" sz="1200" b="1" dirty="0">
                <a:solidFill>
                  <a:srgbClr val="0F172A"/>
                </a:solidFill>
                <a:effectLst/>
                <a:highlight>
                  <a:srgbClr val="FFFF00"/>
                </a:highlight>
                <a:latin typeface="Segoe UI" panose="020B0502040204020203" pitchFamily="34" charset="0"/>
                <a:ea typeface="Times New Roman" panose="02020603050405020304" pitchFamily="18" charset="0"/>
                <a:cs typeface="Times New Roman" panose="02020603050405020304" pitchFamily="18" charset="0"/>
              </a:rPr>
              <a:t>3. Passion</a:t>
            </a:r>
            <a:endParaRPr lang="en-US" sz="12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spcBef>
                <a:spcPts val="0"/>
              </a:spcBef>
              <a:spcAft>
                <a:spcPts val="1500"/>
              </a:spcAft>
            </a:pPr>
            <a:r>
              <a:rPr lang="en-US" sz="1200" dirty="0">
                <a:solidFill>
                  <a:srgbClr val="334155"/>
                </a:solidFill>
                <a:effectLst/>
                <a:latin typeface="Segoe UI" panose="020B0502040204020203" pitchFamily="34" charset="0"/>
                <a:ea typeface="Times New Roman" panose="02020603050405020304" pitchFamily="18" charset="0"/>
              </a:rPr>
              <a:t>Compassionate leaders understand that people who are driven want to be part of something meaningful and influential. These leaders hold a deep concern for how their team members feel and what they’re getting out of their work experience. They do all they can to inspire team members to give nothing less than their best.</a:t>
            </a:r>
          </a:p>
          <a:p>
            <a:pPr marL="0" marR="0">
              <a:spcBef>
                <a:spcPts val="0"/>
              </a:spcBef>
              <a:spcAft>
                <a:spcPts val="1500"/>
              </a:spcAft>
            </a:pPr>
            <a:endParaRPr lang="en-US" sz="1200" dirty="0">
              <a:effectLst/>
              <a:latin typeface="Times New Roman" panose="02020603050405020304" pitchFamily="18" charset="0"/>
              <a:ea typeface="Times New Roman" panose="02020603050405020304" pitchFamily="18" charset="0"/>
            </a:endParaRPr>
          </a:p>
          <a:p>
            <a:pPr marL="0" marR="0">
              <a:spcBef>
                <a:spcPts val="1500"/>
              </a:spcBef>
              <a:spcAft>
                <a:spcPts val="1500"/>
              </a:spcAft>
            </a:pPr>
            <a:r>
              <a:rPr lang="en-US" sz="1200" dirty="0">
                <a:solidFill>
                  <a:srgbClr val="334155"/>
                </a:solidFill>
                <a:effectLst/>
                <a:latin typeface="Segoe UI" panose="020B0502040204020203" pitchFamily="34" charset="0"/>
                <a:ea typeface="Times New Roman" panose="02020603050405020304" pitchFamily="18" charset="0"/>
              </a:rPr>
              <a:t>Leading requires the skill to inspire passion in others who may not know how to get in touch with it on their own. These leaders encourage team members to approach every task they do, down to the smallest details, with determination. These types of leaders are powerful because they understand that success comes to those who fully dedicate themselves to a cause. Compassionate leaders know there is nothing more powerful than a person who is driven from their heart.</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953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2400"/>
              </a:spcBef>
              <a:spcAft>
                <a:spcPts val="1200"/>
              </a:spcAft>
            </a:pPr>
            <a:r>
              <a:rPr lang="en-US" sz="1200" b="1" dirty="0">
                <a:solidFill>
                  <a:srgbClr val="0F172A"/>
                </a:solidFill>
                <a:effectLst/>
                <a:highlight>
                  <a:srgbClr val="FFFF00"/>
                </a:highlight>
                <a:latin typeface="Segoe UI" panose="020B0502040204020203" pitchFamily="34" charset="0"/>
                <a:ea typeface="Times New Roman" panose="02020603050405020304" pitchFamily="18" charset="0"/>
                <a:cs typeface="Times New Roman" panose="02020603050405020304" pitchFamily="18" charset="0"/>
              </a:rPr>
              <a:t>4. Influence</a:t>
            </a:r>
            <a:endParaRPr lang="en-US" sz="12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spcBef>
                <a:spcPts val="0"/>
              </a:spcBef>
              <a:spcAft>
                <a:spcPts val="1500"/>
              </a:spcAft>
            </a:pPr>
            <a:r>
              <a:rPr lang="en-US" sz="1200" b="1" dirty="0">
                <a:solidFill>
                  <a:srgbClr val="334155"/>
                </a:solidFill>
                <a:effectLst/>
                <a:latin typeface="Segoe UI" panose="020B0502040204020203" pitchFamily="34" charset="0"/>
                <a:ea typeface="Times New Roman" panose="02020603050405020304" pitchFamily="18" charset="0"/>
              </a:rPr>
              <a:t>Compassionate leaders seek influence, not authority</a:t>
            </a:r>
            <a:r>
              <a:rPr lang="en-US" sz="1200" dirty="0">
                <a:solidFill>
                  <a:srgbClr val="334155"/>
                </a:solidFill>
                <a:effectLst/>
                <a:latin typeface="Segoe UI" panose="020B0502040204020203" pitchFamily="34" charset="0"/>
                <a:ea typeface="Times New Roman" panose="02020603050405020304" pitchFamily="18" charset="0"/>
              </a:rPr>
              <a:t>. They don’t demand, they encourage. They lead with hope. They guide, acknowledge and support team members to combine their efforts, skills, talents, insights, passion, enthusiasm and commitment to work together for the greater good.</a:t>
            </a:r>
          </a:p>
          <a:p>
            <a:pPr marL="0" marR="0">
              <a:spcBef>
                <a:spcPts val="0"/>
              </a:spcBef>
              <a:spcAft>
                <a:spcPts val="1500"/>
              </a:spcAft>
            </a:pPr>
            <a:endParaRPr lang="en-US" sz="1200" dirty="0">
              <a:effectLst/>
              <a:latin typeface="Times New Roman" panose="02020603050405020304" pitchFamily="18" charset="0"/>
              <a:ea typeface="Times New Roman" panose="02020603050405020304" pitchFamily="18" charset="0"/>
            </a:endParaRPr>
          </a:p>
          <a:p>
            <a:pPr marL="0" marR="0">
              <a:spcBef>
                <a:spcPts val="1500"/>
              </a:spcBef>
              <a:spcAft>
                <a:spcPts val="1500"/>
              </a:spcAft>
            </a:pPr>
            <a:r>
              <a:rPr lang="en-US" sz="1200" dirty="0">
                <a:solidFill>
                  <a:srgbClr val="334155"/>
                </a:solidFill>
                <a:effectLst/>
                <a:latin typeface="Segoe UI" panose="020B0502040204020203" pitchFamily="34" charset="0"/>
                <a:ea typeface="Times New Roman" panose="02020603050405020304" pitchFamily="18" charset="0"/>
              </a:rPr>
              <a:t>These types of leaders find their purpose in bettering the lives of others. Compassionate leaders use the power of their role to lead others into the discovery of their own unique power. They view the growth and development of the people they lead and the communities they serve as the great makers of their success.</a:t>
            </a:r>
          </a:p>
          <a:p>
            <a:pPr marL="0" marR="0">
              <a:spcBef>
                <a:spcPts val="1500"/>
              </a:spcBef>
              <a:spcAft>
                <a:spcPts val="1500"/>
              </a:spcAft>
            </a:pPr>
            <a:endParaRPr lang="en-US" sz="1200" dirty="0">
              <a:solidFill>
                <a:srgbClr val="334155"/>
              </a:solidFill>
              <a:effectLst/>
              <a:latin typeface="Segoe UI" panose="020B0502040204020203" pitchFamily="34" charset="0"/>
              <a:ea typeface="Times New Roman" panose="02020603050405020304" pitchFamily="18" charset="0"/>
            </a:endParaRPr>
          </a:p>
          <a:p>
            <a:pPr marL="0" marR="0">
              <a:spcBef>
                <a:spcPts val="1500"/>
              </a:spcBef>
              <a:spcAft>
                <a:spcPts val="1500"/>
              </a:spcAft>
            </a:pPr>
            <a:r>
              <a:rPr lang="en-US" sz="1200" b="1" dirty="0">
                <a:solidFill>
                  <a:srgbClr val="334155"/>
                </a:solidFill>
                <a:effectLst/>
                <a:latin typeface="Segoe UI" panose="020B0502040204020203" pitchFamily="34" charset="0"/>
                <a:ea typeface="Times New Roman" panose="02020603050405020304" pitchFamily="18" charset="0"/>
              </a:rPr>
              <a:t>Example</a:t>
            </a:r>
            <a:r>
              <a:rPr lang="en-US" sz="1200" dirty="0">
                <a:solidFill>
                  <a:srgbClr val="334155"/>
                </a:solidFill>
                <a:effectLst/>
                <a:latin typeface="Segoe UI" panose="020B0502040204020203" pitchFamily="34" charset="0"/>
                <a:ea typeface="Times New Roman" panose="02020603050405020304" pitchFamily="18" charset="0"/>
              </a:rPr>
              <a:t>:  Edinburg example of a supervisor whose goal was to promote everyone out of his team within a year.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463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2400"/>
              </a:spcBef>
              <a:spcAft>
                <a:spcPts val="1200"/>
              </a:spcAft>
            </a:pPr>
            <a:r>
              <a:rPr lang="en-US" sz="1200" b="1" dirty="0">
                <a:solidFill>
                  <a:srgbClr val="0F172A"/>
                </a:solidFill>
                <a:effectLst/>
                <a:highlight>
                  <a:srgbClr val="FFFF00"/>
                </a:highlight>
                <a:latin typeface="Segoe UI" panose="020B0502040204020203" pitchFamily="34" charset="0"/>
                <a:ea typeface="Times New Roman" panose="02020603050405020304" pitchFamily="18" charset="0"/>
                <a:cs typeface="Times New Roman" panose="02020603050405020304" pitchFamily="18" charset="0"/>
              </a:rPr>
              <a:t>5. Removing barriers</a:t>
            </a:r>
            <a:r>
              <a:rPr lang="en-US" sz="1200" b="1" dirty="0">
                <a:solidFill>
                  <a:srgbClr val="0F172A"/>
                </a:solidFill>
                <a:effectLst/>
                <a:latin typeface="Segoe UI" panose="020B0502040204020203" pitchFamily="34" charset="0"/>
                <a:ea typeface="Times New Roman" panose="02020603050405020304" pitchFamily="18" charset="0"/>
                <a:cs typeface="Times New Roman" panose="02020603050405020304" pitchFamily="18" charset="0"/>
              </a:rPr>
              <a:t>.</a:t>
            </a:r>
            <a:endParaRPr lang="en-US" sz="12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spcBef>
                <a:spcPts val="0"/>
              </a:spcBef>
              <a:spcAft>
                <a:spcPts val="1500"/>
              </a:spcAft>
            </a:pPr>
            <a:r>
              <a:rPr lang="en-US" sz="1200" dirty="0">
                <a:solidFill>
                  <a:srgbClr val="334155"/>
                </a:solidFill>
                <a:effectLst/>
                <a:latin typeface="Segoe UI" panose="020B0502040204020203" pitchFamily="34" charset="0"/>
                <a:ea typeface="Times New Roman" panose="02020603050405020304" pitchFamily="18" charset="0"/>
              </a:rPr>
              <a:t>Compassionate leaders immerse themselves in the daily grind with their team, helping them face and solve problems harming productivity or hindering reciprocal communication when closing deals. Removing barriers is twofold. </a:t>
            </a:r>
          </a:p>
          <a:p>
            <a:pPr marL="228600" marR="0" indent="-228600">
              <a:spcBef>
                <a:spcPts val="0"/>
              </a:spcBef>
              <a:spcAft>
                <a:spcPts val="1500"/>
              </a:spcAft>
              <a:buAutoNum type="alphaLcPeriod"/>
            </a:pPr>
            <a:r>
              <a:rPr lang="en-US" sz="1200" dirty="0">
                <a:solidFill>
                  <a:srgbClr val="334155"/>
                </a:solidFill>
                <a:effectLst/>
                <a:latin typeface="Segoe UI" panose="020B0502040204020203" pitchFamily="34" charset="0"/>
                <a:ea typeface="Times New Roman" panose="02020603050405020304" pitchFamily="18" charset="0"/>
              </a:rPr>
              <a:t>Leaders have to understand the internal emotional patterns of each team member, which patterns hold them back and which promote them into success. Leaders need to help team members work through their defeatist thoughts and encourage new patterns of thinking to help them be more successful going forward. </a:t>
            </a:r>
          </a:p>
          <a:p>
            <a:pPr marL="228600" marR="0" indent="-228600">
              <a:spcBef>
                <a:spcPts val="0"/>
              </a:spcBef>
              <a:spcAft>
                <a:spcPts val="1500"/>
              </a:spcAft>
              <a:buAutoNum type="alphaLcPeriod"/>
            </a:pPr>
            <a:r>
              <a:rPr lang="en-US" sz="1200" dirty="0">
                <a:solidFill>
                  <a:srgbClr val="334155"/>
                </a:solidFill>
                <a:effectLst/>
                <a:highlight>
                  <a:srgbClr val="FFFF00"/>
                </a:highlight>
                <a:latin typeface="Segoe UI" panose="020B0502040204020203" pitchFamily="34" charset="0"/>
                <a:ea typeface="Times New Roman" panose="02020603050405020304" pitchFamily="18" charset="0"/>
              </a:rPr>
              <a:t>Once team members start thinking in terms of success rather than failure, leaders have the role of helping team members talk through ways to remove any external barriers with others they may face when closing deals.</a:t>
            </a:r>
            <a:endParaRPr lang="en-US" sz="1200" dirty="0">
              <a:effectLst/>
              <a:latin typeface="Times New Roman" panose="02020603050405020304" pitchFamily="18" charset="0"/>
              <a:ea typeface="Times New Roman" panose="02020603050405020304" pitchFamily="18" charset="0"/>
            </a:endParaRPr>
          </a:p>
          <a:p>
            <a:pPr marL="0" marR="0">
              <a:spcBef>
                <a:spcPts val="1500"/>
              </a:spcBef>
              <a:spcAft>
                <a:spcPts val="1500"/>
              </a:spcAft>
            </a:pPr>
            <a:r>
              <a:rPr lang="en-US" sz="1200" dirty="0">
                <a:solidFill>
                  <a:srgbClr val="334155"/>
                </a:solidFill>
                <a:effectLst/>
                <a:highlight>
                  <a:srgbClr val="00FF00"/>
                </a:highlight>
                <a:latin typeface="Segoe UI" panose="020B0502040204020203" pitchFamily="34" charset="0"/>
                <a:ea typeface="Times New Roman" panose="02020603050405020304" pitchFamily="18" charset="0"/>
              </a:rPr>
              <a:t>When team members stop bringing leaders obstacles to overcome, their days as a leader will soon end.</a:t>
            </a:r>
          </a:p>
          <a:p>
            <a:pPr marL="0" marR="0">
              <a:spcBef>
                <a:spcPts val="1500"/>
              </a:spcBef>
              <a:spcAft>
                <a:spcPts val="1500"/>
              </a:spcAft>
            </a:pPr>
            <a:endParaRPr lang="en-US" sz="1200" dirty="0">
              <a:solidFill>
                <a:srgbClr val="334155"/>
              </a:solidFill>
              <a:effectLst/>
              <a:highlight>
                <a:srgbClr val="00FF00"/>
              </a:highlight>
              <a:latin typeface="Segoe UI" panose="020B0502040204020203" pitchFamily="34" charset="0"/>
              <a:ea typeface="Times New Roman" panose="02020603050405020304" pitchFamily="18" charset="0"/>
            </a:endParaRPr>
          </a:p>
          <a:p>
            <a:pPr marL="0" marR="0">
              <a:spcBef>
                <a:spcPts val="1500"/>
              </a:spcBef>
              <a:spcAft>
                <a:spcPts val="1500"/>
              </a:spcAft>
            </a:pPr>
            <a:r>
              <a:rPr lang="en-US" sz="1200" b="1" dirty="0">
                <a:solidFill>
                  <a:srgbClr val="334155"/>
                </a:solidFill>
                <a:effectLst/>
                <a:highlight>
                  <a:srgbClr val="00FF00"/>
                </a:highlight>
                <a:latin typeface="Segoe UI" panose="020B0502040204020203" pitchFamily="34" charset="0"/>
                <a:ea typeface="Times New Roman" panose="02020603050405020304" pitchFamily="18" charset="0"/>
              </a:rPr>
              <a:t>Example</a:t>
            </a:r>
            <a:r>
              <a:rPr lang="en-US" sz="1200" dirty="0">
                <a:solidFill>
                  <a:srgbClr val="334155"/>
                </a:solidFill>
                <a:effectLst/>
                <a:highlight>
                  <a:srgbClr val="00FF00"/>
                </a:highlight>
                <a:latin typeface="Segoe UI" panose="020B0502040204020203" pitchFamily="34" charset="0"/>
                <a:ea typeface="Times New Roman" panose="02020603050405020304" pitchFamily="18" charset="0"/>
              </a:rPr>
              <a:t>: Remote workers picking up their computer equipment. Two days in the hot sun to do this. Our responsibility instead of the temporary agencies’ responsibility.  Removed this barrier by making the agencies responsible.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983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2400"/>
              </a:spcBef>
              <a:spcAft>
                <a:spcPts val="1200"/>
              </a:spcAft>
            </a:pPr>
            <a:r>
              <a:rPr lang="en-US" sz="1200" b="1" dirty="0">
                <a:solidFill>
                  <a:srgbClr val="0F172A"/>
                </a:solidFill>
                <a:effectLst/>
                <a:highlight>
                  <a:srgbClr val="FFFF00"/>
                </a:highlight>
                <a:latin typeface="Segoe UI" panose="020B0502040204020203" pitchFamily="34" charset="0"/>
                <a:ea typeface="Times New Roman" panose="02020603050405020304" pitchFamily="18" charset="0"/>
                <a:cs typeface="Times New Roman" panose="02020603050405020304" pitchFamily="18" charset="0"/>
              </a:rPr>
              <a:t>6. Impact</a:t>
            </a:r>
            <a:endParaRPr lang="en-US" sz="12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spcBef>
                <a:spcPts val="0"/>
              </a:spcBef>
              <a:spcAft>
                <a:spcPts val="1500"/>
              </a:spcAft>
            </a:pPr>
            <a:r>
              <a:rPr lang="en-US" sz="1200" dirty="0">
                <a:solidFill>
                  <a:srgbClr val="334155"/>
                </a:solidFill>
                <a:effectLst/>
                <a:latin typeface="Segoe UI" panose="020B0502040204020203" pitchFamily="34" charset="0"/>
                <a:ea typeface="Times New Roman" panose="02020603050405020304" pitchFamily="18" charset="0"/>
              </a:rPr>
              <a:t>Compassionate leaders live to help others and </a:t>
            </a:r>
            <a:r>
              <a:rPr lang="en-US" sz="1200" b="1" dirty="0">
                <a:solidFill>
                  <a:srgbClr val="334155"/>
                </a:solidFill>
                <a:effectLst/>
                <a:latin typeface="Segoe UI" panose="020B0502040204020203" pitchFamily="34" charset="0"/>
                <a:ea typeface="Times New Roman" panose="02020603050405020304" pitchFamily="18" charset="0"/>
              </a:rPr>
              <a:t>make no room for selfishness on the teams they lead</a:t>
            </a:r>
            <a:r>
              <a:rPr lang="en-US" sz="1200" dirty="0">
                <a:solidFill>
                  <a:srgbClr val="334155"/>
                </a:solidFill>
                <a:effectLst/>
                <a:latin typeface="Segoe UI" panose="020B0502040204020203" pitchFamily="34" charset="0"/>
                <a:ea typeface="Times New Roman" panose="02020603050405020304" pitchFamily="18" charset="0"/>
              </a:rPr>
              <a:t>. Greed has no place to prosper when selfishness is not part of the program. These leaders live with an </a:t>
            </a:r>
            <a:r>
              <a:rPr lang="en-US" sz="1200" b="1" dirty="0">
                <a:solidFill>
                  <a:srgbClr val="334155"/>
                </a:solidFill>
                <a:effectLst/>
                <a:latin typeface="Segoe UI" panose="020B0502040204020203" pitchFamily="34" charset="0"/>
                <a:ea typeface="Times New Roman" panose="02020603050405020304" pitchFamily="18" charset="0"/>
              </a:rPr>
              <a:t>attitude of abundance and prefer to look at what team members need rather than at what team members aren’t doing</a:t>
            </a:r>
            <a:r>
              <a:rPr lang="en-US" sz="1200" dirty="0">
                <a:solidFill>
                  <a:srgbClr val="334155"/>
                </a:solidFill>
                <a:effectLst/>
                <a:latin typeface="Segoe UI" panose="020B0502040204020203" pitchFamily="34" charset="0"/>
                <a:ea typeface="Times New Roman" panose="02020603050405020304" pitchFamily="18" charset="0"/>
              </a:rPr>
              <a:t>. </a:t>
            </a:r>
          </a:p>
          <a:p>
            <a:pPr marL="0" marR="0">
              <a:spcBef>
                <a:spcPts val="0"/>
              </a:spcBef>
              <a:spcAft>
                <a:spcPts val="1500"/>
              </a:spcAft>
            </a:pPr>
            <a:endParaRPr lang="en-US" sz="1200" dirty="0">
              <a:solidFill>
                <a:srgbClr val="334155"/>
              </a:solidFill>
              <a:effectLst/>
              <a:latin typeface="Segoe UI" panose="020B0502040204020203" pitchFamily="34" charset="0"/>
              <a:ea typeface="Times New Roman" panose="02020603050405020304" pitchFamily="18" charset="0"/>
            </a:endParaRPr>
          </a:p>
          <a:p>
            <a:pPr marL="0" marR="0">
              <a:spcBef>
                <a:spcPts val="0"/>
              </a:spcBef>
              <a:spcAft>
                <a:spcPts val="1500"/>
              </a:spcAft>
            </a:pPr>
            <a:r>
              <a:rPr lang="en-US" sz="1200" dirty="0">
                <a:solidFill>
                  <a:srgbClr val="334155"/>
                </a:solidFill>
                <a:effectLst/>
                <a:latin typeface="Segoe UI" panose="020B0502040204020203" pitchFamily="34" charset="0"/>
                <a:ea typeface="Times New Roman" panose="02020603050405020304" pitchFamily="18" charset="0"/>
              </a:rPr>
              <a:t>Compassionate leaders make no room for pessimism. They view challenges with interest rather than dread. This attitude sets the tone for team members and keeps morale high.</a:t>
            </a:r>
          </a:p>
          <a:p>
            <a:pPr marL="0" marR="0">
              <a:spcBef>
                <a:spcPts val="0"/>
              </a:spcBef>
              <a:spcAft>
                <a:spcPts val="1500"/>
              </a:spcAft>
            </a:pPr>
            <a:endParaRPr lang="en-US" sz="1200" dirty="0">
              <a:effectLst/>
              <a:latin typeface="Times New Roman" panose="02020603050405020304" pitchFamily="18" charset="0"/>
              <a:ea typeface="Times New Roman" panose="02020603050405020304" pitchFamily="18" charset="0"/>
            </a:endParaRPr>
          </a:p>
          <a:p>
            <a:pPr marL="0" marR="0">
              <a:spcBef>
                <a:spcPts val="1500"/>
              </a:spcBef>
              <a:spcAft>
                <a:spcPts val="1500"/>
              </a:spcAft>
            </a:pPr>
            <a:r>
              <a:rPr lang="en-US" sz="1200" dirty="0">
                <a:solidFill>
                  <a:srgbClr val="334155"/>
                </a:solidFill>
                <a:effectLst/>
                <a:latin typeface="Segoe UI" panose="020B0502040204020203" pitchFamily="34" charset="0"/>
                <a:ea typeface="Times New Roman" panose="02020603050405020304" pitchFamily="18" charset="0"/>
              </a:rPr>
              <a:t>For these leaders, success is less about riches or fame and more about having a deep and lasting positive impact on all who are served. The compassionate leader seeks to understand people, knowing that understanding is the doorway into having the greatest impact on guiding others.</a:t>
            </a:r>
          </a:p>
          <a:p>
            <a:pPr marL="0" marR="0">
              <a:spcBef>
                <a:spcPts val="1500"/>
              </a:spcBef>
              <a:spcAft>
                <a:spcPts val="1500"/>
              </a:spcAft>
            </a:pPr>
            <a:endParaRPr lang="en-US" sz="1200" dirty="0">
              <a:solidFill>
                <a:srgbClr val="334155"/>
              </a:solidFill>
              <a:effectLst/>
              <a:latin typeface="Segoe UI" panose="020B0502040204020203" pitchFamily="34" charset="0"/>
              <a:ea typeface="Times New Roman" panose="02020603050405020304" pitchFamily="18" charset="0"/>
            </a:endParaRPr>
          </a:p>
          <a:p>
            <a:pPr marL="0" marR="0">
              <a:spcBef>
                <a:spcPts val="1500"/>
              </a:spcBef>
              <a:spcAft>
                <a:spcPts val="1500"/>
              </a:spcAft>
            </a:pPr>
            <a:r>
              <a:rPr lang="en-US" sz="1200" b="1" dirty="0">
                <a:solidFill>
                  <a:srgbClr val="334155"/>
                </a:solidFill>
                <a:effectLst/>
                <a:latin typeface="Segoe UI" panose="020B0502040204020203" pitchFamily="34" charset="0"/>
                <a:ea typeface="Times New Roman" panose="02020603050405020304" pitchFamily="18" charset="0"/>
              </a:rPr>
              <a:t>Example</a:t>
            </a:r>
            <a:r>
              <a:rPr lang="en-US" sz="1200" dirty="0">
                <a:solidFill>
                  <a:srgbClr val="334155"/>
                </a:solidFill>
                <a:effectLst/>
                <a:latin typeface="Segoe UI" panose="020B0502040204020203" pitchFamily="34" charset="0"/>
                <a:ea typeface="Times New Roman" panose="02020603050405020304" pitchFamily="18" charset="0"/>
              </a:rPr>
              <a:t>:  Receiving a text from a former employee about how much he misses me.  No reflection on the current manager!</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844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2400"/>
              </a:spcBef>
              <a:spcAft>
                <a:spcPts val="1200"/>
              </a:spcAft>
            </a:pPr>
            <a:r>
              <a:rPr lang="en-US" sz="1200" b="1" dirty="0">
                <a:solidFill>
                  <a:srgbClr val="0F172A"/>
                </a:solidFill>
                <a:effectLst/>
                <a:highlight>
                  <a:srgbClr val="FFFF00"/>
                </a:highlight>
                <a:latin typeface="Segoe UI" panose="020B0502040204020203" pitchFamily="34" charset="0"/>
                <a:ea typeface="Times New Roman" panose="02020603050405020304" pitchFamily="18" charset="0"/>
                <a:cs typeface="Times New Roman" panose="02020603050405020304" pitchFamily="18" charset="0"/>
              </a:rPr>
              <a:t>7. Team</a:t>
            </a:r>
            <a:endParaRPr lang="en-US" sz="12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spcBef>
                <a:spcPts val="0"/>
              </a:spcBef>
              <a:spcAft>
                <a:spcPts val="1500"/>
              </a:spcAft>
            </a:pPr>
            <a:r>
              <a:rPr lang="en-US" sz="1200" dirty="0">
                <a:solidFill>
                  <a:srgbClr val="334155"/>
                </a:solidFill>
                <a:effectLst/>
                <a:latin typeface="Segoe UI" panose="020B0502040204020203" pitchFamily="34" charset="0"/>
                <a:ea typeface="Times New Roman" panose="02020603050405020304" pitchFamily="18" charset="0"/>
              </a:rPr>
              <a:t>Compassionate leaders hold the wisdom that great things in life or business are never accomplished by one person. Excellence is a group effort, whether that be a team, a company, a society or an entire civilization. For teams to succeed, they need leaders who support and guide them to stay focused, especially when the stakes are high.</a:t>
            </a:r>
          </a:p>
          <a:p>
            <a:pPr marL="0" marR="0">
              <a:spcBef>
                <a:spcPts val="0"/>
              </a:spcBef>
              <a:spcAft>
                <a:spcPts val="1500"/>
              </a:spcAft>
            </a:pPr>
            <a:endParaRPr lang="en-US" sz="1200" dirty="0">
              <a:effectLst/>
              <a:latin typeface="Times New Roman" panose="02020603050405020304" pitchFamily="18" charset="0"/>
              <a:ea typeface="Times New Roman" panose="02020603050405020304" pitchFamily="18" charset="0"/>
            </a:endParaRPr>
          </a:p>
          <a:p>
            <a:pPr marL="0" marR="0">
              <a:spcBef>
                <a:spcPts val="1500"/>
              </a:spcBef>
              <a:spcAft>
                <a:spcPts val="0"/>
              </a:spcAft>
            </a:pPr>
            <a:r>
              <a:rPr lang="en-US" sz="1200" dirty="0">
                <a:solidFill>
                  <a:srgbClr val="334155"/>
                </a:solidFill>
                <a:effectLst/>
                <a:latin typeface="Segoe UI" panose="020B0502040204020203" pitchFamily="34" charset="0"/>
                <a:ea typeface="Times New Roman" panose="02020603050405020304" pitchFamily="18" charset="0"/>
              </a:rPr>
              <a:t>Compassionate leaders bring their team members together to work as a functional unit. They lay the groundwork for their team to have the best chance of success, and then take great joy in sitting back and watching team members shine individually and collectively. These leaders have no problem taking the lead when the team is in danger and no problem stepping to the side to allow their team to experience the successes they have accomplished on their own.</a:t>
            </a:r>
          </a:p>
          <a:p>
            <a:pPr marL="0" marR="0">
              <a:spcBef>
                <a:spcPts val="1500"/>
              </a:spcBef>
              <a:spcAft>
                <a:spcPts val="0"/>
              </a:spcAft>
            </a:pPr>
            <a:endParaRPr lang="en-US" sz="1200" dirty="0">
              <a:solidFill>
                <a:srgbClr val="334155"/>
              </a:solidFill>
              <a:effectLst/>
              <a:latin typeface="Segoe UI" panose="020B0502040204020203" pitchFamily="34" charset="0"/>
              <a:ea typeface="Times New Roman" panose="02020603050405020304" pitchFamily="18" charset="0"/>
            </a:endParaRPr>
          </a:p>
          <a:p>
            <a:pPr marL="0" marR="0">
              <a:spcBef>
                <a:spcPts val="1500"/>
              </a:spcBef>
              <a:spcAft>
                <a:spcPts val="0"/>
              </a:spcAft>
            </a:pPr>
            <a:r>
              <a:rPr lang="en-US" sz="1200" b="1" dirty="0">
                <a:solidFill>
                  <a:srgbClr val="334155"/>
                </a:solidFill>
                <a:effectLst/>
                <a:latin typeface="Segoe UI" panose="020B0502040204020203" pitchFamily="34" charset="0"/>
                <a:ea typeface="Times New Roman" panose="02020603050405020304" pitchFamily="18" charset="0"/>
              </a:rPr>
              <a:t>Example</a:t>
            </a:r>
            <a:r>
              <a:rPr lang="en-US" sz="1200" dirty="0">
                <a:solidFill>
                  <a:srgbClr val="334155"/>
                </a:solidFill>
                <a:effectLst/>
                <a:latin typeface="Segoe UI" panose="020B0502040204020203" pitchFamily="34" charset="0"/>
                <a:ea typeface="Times New Roman" panose="02020603050405020304" pitchFamily="18" charset="0"/>
              </a:rPr>
              <a:t>:  Holiday celebrations.  Monthly meetings with recognition of each team member’s contribution to the success of the team.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4997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inherit"/>
                <a:ea typeface="Times New Roman" panose="02020603050405020304" pitchFamily="18" charset="0"/>
                <a:cs typeface="Calibri" panose="020F0502020204030204" pitchFamily="34" charset="0"/>
              </a:rPr>
              <a:t>The topics of compassion and compassionate leadership have become even more important since the pandemic.  </a:t>
            </a:r>
          </a:p>
          <a:p>
            <a:endParaRPr lang="en-US" sz="1800" dirty="0">
              <a:solidFill>
                <a:srgbClr val="000000"/>
              </a:solidFill>
              <a:effectLst/>
              <a:latin typeface="inherit"/>
              <a:ea typeface="Times New Roman" panose="02020603050405020304" pitchFamily="18" charset="0"/>
              <a:cs typeface="Calibri" panose="020F0502020204030204" pitchFamily="34" charset="0"/>
            </a:endParaRPr>
          </a:p>
          <a:p>
            <a:r>
              <a:rPr lang="en-US" sz="1800" dirty="0">
                <a:solidFill>
                  <a:srgbClr val="000000"/>
                </a:solidFill>
                <a:effectLst/>
                <a:latin typeface="inherit"/>
                <a:ea typeface="Times New Roman" panose="02020603050405020304" pitchFamily="18" charset="0"/>
                <a:cs typeface="Calibri" panose="020F0502020204030204" pitchFamily="34" charset="0"/>
              </a:rPr>
              <a:t>During the last two years, our world has experienced a storm of change resulting from a global pandemic. Governments, businesses, organizations, schools, families, and individuals have been challenged as never before. We were forced to find new ways to work, new ways to live. We learned the importance of our mental health. Hopefully, we have also become more compassionate in every part of our lives, at work toward our co-workers, within our communities, with our families, with our friends, and even with strangers.  Because we were isolated without the ability for physical human interaction, many of us withdrew from our normal activities.  </a:t>
            </a:r>
          </a:p>
          <a:p>
            <a:endParaRPr lang="en-US" sz="1800" dirty="0">
              <a:solidFill>
                <a:srgbClr val="000000"/>
              </a:solidFill>
              <a:effectLst/>
              <a:latin typeface="inherit"/>
              <a:ea typeface="Times New Roman" panose="02020603050405020304" pitchFamily="18" charset="0"/>
              <a:cs typeface="Calibri" panose="020F0502020204030204" pitchFamily="34" charset="0"/>
            </a:endParaRPr>
          </a:p>
          <a:p>
            <a:r>
              <a:rPr lang="en-US" sz="1800" b="1" dirty="0">
                <a:solidFill>
                  <a:srgbClr val="000000"/>
                </a:solidFill>
                <a:effectLst/>
                <a:latin typeface="inherit"/>
                <a:ea typeface="Times New Roman" panose="02020603050405020304" pitchFamily="18" charset="0"/>
                <a:cs typeface="Calibri" panose="020F0502020204030204" pitchFamily="34" charset="0"/>
              </a:rPr>
              <a:t>With the pandemic waning, what have we learned? </a:t>
            </a:r>
          </a:p>
          <a:p>
            <a:r>
              <a:rPr lang="en-US" sz="1800" b="1" dirty="0">
                <a:solidFill>
                  <a:srgbClr val="000000"/>
                </a:solidFill>
                <a:effectLst/>
                <a:latin typeface="inherit"/>
                <a:ea typeface="Times New Roman" panose="02020603050405020304" pitchFamily="18" charset="0"/>
                <a:cs typeface="Calibri" panose="020F0502020204030204" pitchFamily="34" charset="0"/>
              </a:rPr>
              <a:t>How can we demonstrate more compassion?</a:t>
            </a:r>
          </a:p>
          <a:p>
            <a:endParaRPr lang="en-US" sz="1800" b="1" dirty="0">
              <a:solidFill>
                <a:srgbClr val="000000"/>
              </a:solidFill>
              <a:effectLst/>
              <a:latin typeface="inherit"/>
              <a:ea typeface="Times New Roman" panose="02020603050405020304" pitchFamily="18" charset="0"/>
              <a:cs typeface="Calibri" panose="020F0502020204030204" pitchFamily="34" charset="0"/>
            </a:endParaRPr>
          </a:p>
          <a:p>
            <a:r>
              <a:rPr lang="en-US" sz="1800" dirty="0">
                <a:solidFill>
                  <a:srgbClr val="000000"/>
                </a:solidFill>
                <a:effectLst/>
                <a:latin typeface="inherit"/>
                <a:ea typeface="Times New Roman" panose="02020603050405020304" pitchFamily="18" charset="0"/>
                <a:cs typeface="Calibri" panose="020F0502020204030204" pitchFamily="34" charset="0"/>
              </a:rPr>
              <a:t>We have learned that we need to practice self-compassion and compassion for others in every aspect of our lives.</a:t>
            </a:r>
          </a:p>
        </p:txBody>
      </p:sp>
      <p:sp>
        <p:nvSpPr>
          <p:cNvPr id="4" name="Slide Number Placeholder 3"/>
          <p:cNvSpPr>
            <a:spLocks noGrp="1"/>
          </p:cNvSpPr>
          <p:nvPr>
            <p:ph type="sldNum" sz="quarter" idx="5"/>
          </p:nvPr>
        </p:nvSpPr>
        <p:spPr/>
        <p:txBody>
          <a:bodyPr/>
          <a:lstStyle/>
          <a:p>
            <a:fld id="{798C5307-140F-447F-BCBA-BB92E3A2906B}" type="slidenum">
              <a:rPr lang="en-US" smtClean="0"/>
              <a:t>6</a:t>
            </a:fld>
            <a:endParaRPr lang="en-US" dirty="0"/>
          </a:p>
        </p:txBody>
      </p:sp>
    </p:spTree>
    <p:extLst>
      <p:ext uri="{BB962C8B-B14F-4D97-AF65-F5344CB8AC3E}">
        <p14:creationId xmlns:p14="http://schemas.microsoft.com/office/powerpoint/2010/main" val="2987449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500"/>
              </a:spcBef>
              <a:spcAft>
                <a:spcPts val="1500"/>
              </a:spcAft>
              <a:buClrTx/>
              <a:buSzTx/>
              <a:buFontTx/>
              <a:buNone/>
              <a:tabLst/>
              <a:defRPr/>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7 Inspiring Traits of Compassionate Leadership (entrepreneur.com)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1500"/>
              </a:spcBef>
              <a:spcAft>
                <a:spcPts val="1500"/>
              </a:spcAft>
            </a:pPr>
            <a:endParaRPr lang="en-US" sz="1800" dirty="0">
              <a:solidFill>
                <a:srgbClr val="334155"/>
              </a:solidFill>
              <a:effectLst/>
              <a:highlight>
                <a:srgbClr val="FFFF00"/>
              </a:highlight>
              <a:latin typeface="Segoe UI" panose="020B0502040204020203" pitchFamily="34" charset="0"/>
              <a:ea typeface="Times New Roman" panose="02020603050405020304" pitchFamily="18" charset="0"/>
            </a:endParaRPr>
          </a:p>
          <a:p>
            <a:pPr marL="0" marR="0">
              <a:spcBef>
                <a:spcPts val="1500"/>
              </a:spcBef>
              <a:spcAft>
                <a:spcPts val="1500"/>
              </a:spcAft>
            </a:pPr>
            <a:r>
              <a:rPr lang="en-US" sz="1800" dirty="0">
                <a:solidFill>
                  <a:srgbClr val="334155"/>
                </a:solidFill>
                <a:effectLst/>
                <a:highlight>
                  <a:srgbClr val="FFFF00"/>
                </a:highlight>
                <a:latin typeface="Segoe UI" panose="020B0502040204020203" pitchFamily="34" charset="0"/>
                <a:ea typeface="Times New Roman" panose="02020603050405020304" pitchFamily="18" charset="0"/>
              </a:rPr>
              <a:t>To be great, leaders must have the necessary empathy to inspire understanding and knowledge in team members. Empathy is key. Empathy begins with taking an understanding of life from the experience and perception of another. When empathy is present, defensiveness decreases and something positive replaces it. Empathy opens doors and removes confusion. It softens the minds and hearts of others.</a:t>
            </a:r>
            <a:r>
              <a:rPr lang="en-US" sz="1800" dirty="0">
                <a:solidFill>
                  <a:srgbClr val="334155"/>
                </a:solidFill>
                <a:effectLst/>
                <a:latin typeface="Segoe UI" panose="020B0502040204020203" pitchFamily="34" charset="0"/>
                <a:ea typeface="Times New Roman" panose="02020603050405020304" pitchFamily="18" charset="0"/>
              </a:rPr>
              <a:t> When people are open, this is exactly when the compassionate leader can be more creative in solving problems in ways that drive productivity and long-term success. To follow are seven traits of compassionate leadership.</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2400"/>
              </a:spcBef>
              <a:spcAft>
                <a:spcPts val="1200"/>
              </a:spcAft>
            </a:pPr>
            <a:r>
              <a:rPr lang="en-US" sz="1800" b="1" dirty="0">
                <a:solidFill>
                  <a:srgbClr val="0F172A"/>
                </a:solidFill>
                <a:effectLst/>
                <a:highlight>
                  <a:srgbClr val="FFFF00"/>
                </a:highlight>
                <a:latin typeface="Segoe UI" panose="020B0502040204020203" pitchFamily="34" charset="0"/>
                <a:ea typeface="Times New Roman" panose="02020603050405020304" pitchFamily="18" charset="0"/>
                <a:cs typeface="Times New Roman" panose="02020603050405020304" pitchFamily="18" charset="0"/>
              </a:rPr>
              <a:t>1. Learning</a:t>
            </a:r>
            <a:endParaRPr lang="en-US"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spcBef>
                <a:spcPts val="0"/>
              </a:spcBef>
              <a:spcAft>
                <a:spcPts val="1500"/>
              </a:spcAft>
            </a:pPr>
            <a:r>
              <a:rPr lang="en-US" sz="1800" dirty="0">
                <a:solidFill>
                  <a:srgbClr val="334155"/>
                </a:solidFill>
                <a:effectLst/>
                <a:highlight>
                  <a:srgbClr val="FFFF00"/>
                </a:highlight>
                <a:latin typeface="Segoe UI" panose="020B0502040204020203" pitchFamily="34" charset="0"/>
                <a:ea typeface="Times New Roman" panose="02020603050405020304" pitchFamily="18" charset="0"/>
              </a:rPr>
              <a:t>Compassionate leaders understand that no matter how great they think they are, they are still surrounded by other intelligent people who are full of ideas that can enhance their skills and knowledge to lead even more effectively</a:t>
            </a:r>
            <a:r>
              <a:rPr lang="en-US" sz="1800" dirty="0">
                <a:solidFill>
                  <a:srgbClr val="334155"/>
                </a:solidFill>
                <a:effectLst/>
                <a:latin typeface="Segoe UI" panose="020B0502040204020203" pitchFamily="34" charset="0"/>
                <a:ea typeface="Times New Roman" panose="02020603050405020304" pitchFamily="18" charset="0"/>
              </a:rPr>
              <a:t>. When leaders operate as if they know everything, they harden themselves to new ideas by stubbornly assuming they have nothing more to learn to be effective in their role. There is no compassion in that mindset. </a:t>
            </a:r>
            <a:r>
              <a:rPr lang="en-US" sz="1800" dirty="0">
                <a:solidFill>
                  <a:srgbClr val="334155"/>
                </a:solidFill>
                <a:effectLst/>
                <a:highlight>
                  <a:srgbClr val="FFFF00"/>
                </a:highlight>
                <a:latin typeface="Segoe UI" panose="020B0502040204020203" pitchFamily="34" charset="0"/>
                <a:ea typeface="Times New Roman" panose="02020603050405020304" pitchFamily="18" charset="0"/>
              </a:rPr>
              <a:t>Leadership requires learning. Leadership is the sum total of mistakes made, and the learning and growing it takes to remain patient, yet persistent, in their objectives. Compassionate leaders possess the modesty to continually seek feedback under the belief system they can only grow their team to the extend they grow themselves</a:t>
            </a:r>
            <a:r>
              <a:rPr lang="en-US" sz="1800" dirty="0">
                <a:solidFill>
                  <a:srgbClr val="334155"/>
                </a:solidFill>
                <a:effectLst/>
                <a:latin typeface="Segoe UI" panose="020B0502040204020203"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2400"/>
              </a:spcBef>
              <a:spcAft>
                <a:spcPts val="1200"/>
              </a:spcAft>
            </a:pPr>
            <a:r>
              <a:rPr lang="en-US" sz="1800" b="1" dirty="0">
                <a:solidFill>
                  <a:srgbClr val="0F172A"/>
                </a:solidFill>
                <a:effectLst/>
                <a:highlight>
                  <a:srgbClr val="FFFF00"/>
                </a:highlight>
                <a:latin typeface="Segoe UI" panose="020B0502040204020203" pitchFamily="34" charset="0"/>
                <a:ea typeface="Times New Roman" panose="02020603050405020304" pitchFamily="18" charset="0"/>
                <a:cs typeface="Times New Roman" panose="02020603050405020304" pitchFamily="18" charset="0"/>
              </a:rPr>
              <a:t>2. Removing barriers</a:t>
            </a:r>
            <a:r>
              <a:rPr lang="en-US" sz="1800" b="1" dirty="0">
                <a:solidFill>
                  <a:srgbClr val="0F172A"/>
                </a:solidFill>
                <a:effectLst/>
                <a:latin typeface="Segoe UI" panose="020B0502040204020203" pitchFamily="34" charset="0"/>
                <a:ea typeface="Times New Roman" panose="02020603050405020304" pitchFamily="18" charset="0"/>
                <a:cs typeface="Times New Roman" panose="02020603050405020304" pitchFamily="18" charset="0"/>
              </a:rPr>
              <a:t>.</a:t>
            </a:r>
            <a:endParaRPr lang="en-US"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spcBef>
                <a:spcPts val="0"/>
              </a:spcBef>
              <a:spcAft>
                <a:spcPts val="1500"/>
              </a:spcAft>
            </a:pPr>
            <a:r>
              <a:rPr lang="en-US" sz="1800" dirty="0">
                <a:solidFill>
                  <a:srgbClr val="334155"/>
                </a:solidFill>
                <a:effectLst/>
                <a:latin typeface="Segoe UI" panose="020B0502040204020203" pitchFamily="34" charset="0"/>
                <a:ea typeface="Times New Roman" panose="02020603050405020304" pitchFamily="18" charset="0"/>
              </a:rPr>
              <a:t>Compassionate leaders immerse themselves in the daily grind with their team, helping them face and solve problems harming productivity or hindering reciprocal communication when closing deals. Removing barriers is twofold. Leaders have to understand the internal emotional patterns of each team member, which patterns hold them back and which promote them into success. Leaders need to help team members work through their defeatist thoughts and encourage new patterns of thinking to help them be more successful going forward. </a:t>
            </a:r>
            <a:r>
              <a:rPr lang="en-US" sz="1800" dirty="0">
                <a:solidFill>
                  <a:srgbClr val="334155"/>
                </a:solidFill>
                <a:effectLst/>
                <a:highlight>
                  <a:srgbClr val="FFFF00"/>
                </a:highlight>
                <a:latin typeface="Segoe UI" panose="020B0502040204020203" pitchFamily="34" charset="0"/>
                <a:ea typeface="Times New Roman" panose="02020603050405020304" pitchFamily="18" charset="0"/>
              </a:rPr>
              <a:t>Once team members start thinking in terms of success rather than failure, leaders have the role of helping team members talk through ways to remove any external barriers with others they may face when closing deals.</a:t>
            </a:r>
            <a:endParaRPr lang="en-US" sz="1800" dirty="0">
              <a:effectLst/>
              <a:latin typeface="Times New Roman" panose="02020603050405020304" pitchFamily="18" charset="0"/>
              <a:ea typeface="Times New Roman" panose="02020603050405020304" pitchFamily="18" charset="0"/>
            </a:endParaRPr>
          </a:p>
          <a:p>
            <a:pPr marL="0" marR="0">
              <a:spcBef>
                <a:spcPts val="1500"/>
              </a:spcBef>
              <a:spcAft>
                <a:spcPts val="1500"/>
              </a:spcAft>
            </a:pPr>
            <a:r>
              <a:rPr lang="en-US" sz="1800" dirty="0">
                <a:solidFill>
                  <a:srgbClr val="334155"/>
                </a:solidFill>
                <a:effectLst/>
                <a:highlight>
                  <a:srgbClr val="00FF00"/>
                </a:highlight>
                <a:latin typeface="Segoe UI" panose="020B0502040204020203" pitchFamily="34" charset="0"/>
                <a:ea typeface="Times New Roman" panose="02020603050405020304" pitchFamily="18" charset="0"/>
              </a:rPr>
              <a:t>When team members stop bringing leaders obstacles to overcome, their days as a leader will soon end.</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2400"/>
              </a:spcBef>
              <a:spcAft>
                <a:spcPts val="1200"/>
              </a:spcAft>
            </a:pPr>
            <a:r>
              <a:rPr lang="en-US" sz="1800" b="1" dirty="0">
                <a:solidFill>
                  <a:srgbClr val="0F172A"/>
                </a:solidFill>
                <a:effectLst/>
                <a:highlight>
                  <a:srgbClr val="FFFF00"/>
                </a:highlight>
                <a:latin typeface="Segoe UI" panose="020B0502040204020203" pitchFamily="34" charset="0"/>
                <a:ea typeface="Times New Roman" panose="02020603050405020304" pitchFamily="18" charset="0"/>
                <a:cs typeface="Times New Roman" panose="02020603050405020304" pitchFamily="18" charset="0"/>
              </a:rPr>
              <a:t>3. Impact</a:t>
            </a:r>
            <a:endParaRPr lang="en-US"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spcBef>
                <a:spcPts val="0"/>
              </a:spcBef>
              <a:spcAft>
                <a:spcPts val="1500"/>
              </a:spcAft>
            </a:pPr>
            <a:r>
              <a:rPr lang="en-US" sz="1800" dirty="0">
                <a:solidFill>
                  <a:srgbClr val="334155"/>
                </a:solidFill>
                <a:effectLst/>
                <a:latin typeface="Segoe UI" panose="020B0502040204020203" pitchFamily="34" charset="0"/>
                <a:ea typeface="Times New Roman" panose="02020603050405020304" pitchFamily="18" charset="0"/>
              </a:rPr>
              <a:t>Compassionate leaders live to help others and make no room for selfishness on the teams they lead. Greed has no place to prosper when selfishness is not part of the program. These leaders live with an attitude of abundance and prefer to look at what team members need rather than at what team members aren’t doing. Compassionate leaders make no room for pessimism. They view challenges with interest rather than dread. This attitude sets the tone for team members and keeps morale high.</a:t>
            </a:r>
            <a:endParaRPr lang="en-US" sz="1800" dirty="0">
              <a:effectLst/>
              <a:latin typeface="Times New Roman" panose="02020603050405020304" pitchFamily="18" charset="0"/>
              <a:ea typeface="Times New Roman" panose="02020603050405020304" pitchFamily="18" charset="0"/>
            </a:endParaRPr>
          </a:p>
          <a:p>
            <a:pPr marL="0" marR="0">
              <a:spcBef>
                <a:spcPts val="1500"/>
              </a:spcBef>
              <a:spcAft>
                <a:spcPts val="1500"/>
              </a:spcAft>
            </a:pPr>
            <a:r>
              <a:rPr lang="en-US" sz="1800" dirty="0">
                <a:solidFill>
                  <a:srgbClr val="334155"/>
                </a:solidFill>
                <a:effectLst/>
                <a:latin typeface="Segoe UI" panose="020B0502040204020203" pitchFamily="34" charset="0"/>
                <a:ea typeface="Times New Roman" panose="02020603050405020304" pitchFamily="18" charset="0"/>
              </a:rPr>
              <a:t>For these leaders, success is less about riches or fame and more about having a deep and lasting positive impact on all who are served. The compassionate leader seeks to understand people, knowing that understanding is the doorway into having the greatest impact on guiding others.</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2400"/>
              </a:spcBef>
              <a:spcAft>
                <a:spcPts val="1200"/>
              </a:spcAft>
            </a:pPr>
            <a:r>
              <a:rPr lang="en-US" sz="1800" b="1" dirty="0">
                <a:solidFill>
                  <a:srgbClr val="0F172A"/>
                </a:solidFill>
                <a:effectLst/>
                <a:highlight>
                  <a:srgbClr val="FFFF00"/>
                </a:highlight>
                <a:latin typeface="Segoe UI" panose="020B0502040204020203" pitchFamily="34" charset="0"/>
                <a:ea typeface="Times New Roman" panose="02020603050405020304" pitchFamily="18" charset="0"/>
                <a:cs typeface="Times New Roman" panose="02020603050405020304" pitchFamily="18" charset="0"/>
              </a:rPr>
              <a:t>4. Standards</a:t>
            </a:r>
            <a:endParaRPr lang="en-US"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spcBef>
                <a:spcPts val="0"/>
              </a:spcBef>
              <a:spcAft>
                <a:spcPts val="1500"/>
              </a:spcAft>
            </a:pPr>
            <a:r>
              <a:rPr lang="en-US" sz="1800" dirty="0">
                <a:solidFill>
                  <a:srgbClr val="334155"/>
                </a:solidFill>
                <a:effectLst/>
                <a:latin typeface="Segoe UI" panose="020B0502040204020203" pitchFamily="34" charset="0"/>
                <a:ea typeface="Times New Roman" panose="02020603050405020304" pitchFamily="18" charset="0"/>
              </a:rPr>
              <a:t>Compassionate leaders hold themselves and their ethics to high standards. These leaders are ethical and expect every one of their team members to be the same. Ethics are the building blocks upon which success of any kind is based. These types of leaders strive for nothing less than excellence. Some team members may not be used to an environment where excellence is expected of them. To inspire them, compassionate leaders show high levels of integrity in their daily actions. This helps to gain the trust and confidence of team members who are new or unsure.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1500"/>
              </a:spcAft>
            </a:pPr>
            <a:r>
              <a:rPr lang="en-US" sz="1800" dirty="0">
                <a:solidFill>
                  <a:srgbClr val="334155"/>
                </a:solidFill>
                <a:effectLst/>
                <a:latin typeface="Segoe UI" panose="020B0502040204020203" pitchFamily="34" charset="0"/>
                <a:ea typeface="Times New Roman" panose="02020603050405020304" pitchFamily="18" charset="0"/>
              </a:rPr>
              <a:t>These types of leaders trust team members will live up or down to their expectations; therefore, they set the bar high on quality but keep it within reach. When quality is expected, team efforts naturally increase.</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2400"/>
              </a:spcBef>
              <a:spcAft>
                <a:spcPts val="1200"/>
              </a:spcAft>
            </a:pPr>
            <a:r>
              <a:rPr lang="en-US" sz="1800" b="1" dirty="0">
                <a:solidFill>
                  <a:srgbClr val="0F172A"/>
                </a:solidFill>
                <a:effectLst/>
                <a:highlight>
                  <a:srgbClr val="FFFF00"/>
                </a:highlight>
                <a:latin typeface="Segoe UI" panose="020B0502040204020203" pitchFamily="34" charset="0"/>
                <a:ea typeface="Times New Roman" panose="02020603050405020304" pitchFamily="18" charset="0"/>
                <a:cs typeface="Times New Roman" panose="02020603050405020304" pitchFamily="18" charset="0"/>
              </a:rPr>
              <a:t>5. Influence</a:t>
            </a:r>
            <a:endParaRPr lang="en-US"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spcBef>
                <a:spcPts val="0"/>
              </a:spcBef>
              <a:spcAft>
                <a:spcPts val="1500"/>
              </a:spcAft>
            </a:pPr>
            <a:r>
              <a:rPr lang="en-US" sz="1800" dirty="0">
                <a:solidFill>
                  <a:srgbClr val="334155"/>
                </a:solidFill>
                <a:effectLst/>
                <a:latin typeface="Segoe UI" panose="020B0502040204020203" pitchFamily="34" charset="0"/>
                <a:ea typeface="Times New Roman" panose="02020603050405020304" pitchFamily="18" charset="0"/>
              </a:rPr>
              <a:t>Compassionate leaders seek influence, not authority. They don’t demand, they encourage. They lead with hope. They guide, acknowledge and support team members to combine their efforts, skills, talents, insights, passion, enthusiasm and commitment to work together for the greater good.</a:t>
            </a:r>
            <a:endParaRPr lang="en-US" sz="1800" dirty="0">
              <a:effectLst/>
              <a:latin typeface="Times New Roman" panose="02020603050405020304" pitchFamily="18" charset="0"/>
              <a:ea typeface="Times New Roman" panose="02020603050405020304" pitchFamily="18" charset="0"/>
            </a:endParaRPr>
          </a:p>
          <a:p>
            <a:pPr marL="0" marR="0">
              <a:spcBef>
                <a:spcPts val="1500"/>
              </a:spcBef>
              <a:spcAft>
                <a:spcPts val="1500"/>
              </a:spcAft>
            </a:pPr>
            <a:r>
              <a:rPr lang="en-US" sz="1800" dirty="0">
                <a:solidFill>
                  <a:srgbClr val="334155"/>
                </a:solidFill>
                <a:effectLst/>
                <a:latin typeface="Segoe UI" panose="020B0502040204020203" pitchFamily="34" charset="0"/>
                <a:ea typeface="Times New Roman" panose="02020603050405020304" pitchFamily="18" charset="0"/>
              </a:rPr>
              <a:t>These types of leaders find their purpose in bettering the lives of others. Compassionate leaders use the power of their role to lead others into the discovery of their own unique power. They view the growth and development of the people they lead and the communities they serve as the great makers of their success.</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2400"/>
              </a:spcBef>
              <a:spcAft>
                <a:spcPts val="1200"/>
              </a:spcAft>
            </a:pPr>
            <a:r>
              <a:rPr lang="en-US" sz="1800" b="1" dirty="0">
                <a:solidFill>
                  <a:srgbClr val="0F172A"/>
                </a:solidFill>
                <a:effectLst/>
                <a:highlight>
                  <a:srgbClr val="FFFF00"/>
                </a:highlight>
                <a:latin typeface="Segoe UI" panose="020B0502040204020203" pitchFamily="34" charset="0"/>
                <a:ea typeface="Times New Roman" panose="02020603050405020304" pitchFamily="18" charset="0"/>
                <a:cs typeface="Times New Roman" panose="02020603050405020304" pitchFamily="18" charset="0"/>
              </a:rPr>
              <a:t>6. Passion</a:t>
            </a:r>
            <a:endParaRPr lang="en-US"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spcBef>
                <a:spcPts val="0"/>
              </a:spcBef>
              <a:spcAft>
                <a:spcPts val="1500"/>
              </a:spcAft>
            </a:pPr>
            <a:r>
              <a:rPr lang="en-US" sz="1800" dirty="0">
                <a:solidFill>
                  <a:srgbClr val="334155"/>
                </a:solidFill>
                <a:effectLst/>
                <a:latin typeface="Segoe UI" panose="020B0502040204020203" pitchFamily="34" charset="0"/>
                <a:ea typeface="Times New Roman" panose="02020603050405020304" pitchFamily="18" charset="0"/>
              </a:rPr>
              <a:t>Compassionate leaders understand that people who are driven want to be part of something meaningful and influential. These leaders hold a deep concern for how their team members feel and what they’re getting out of their work experience. They do all they can to inspire team members to give nothing less than their best.</a:t>
            </a:r>
            <a:endParaRPr lang="en-US" sz="1800" dirty="0">
              <a:effectLst/>
              <a:latin typeface="Times New Roman" panose="02020603050405020304" pitchFamily="18" charset="0"/>
              <a:ea typeface="Times New Roman" panose="02020603050405020304" pitchFamily="18" charset="0"/>
            </a:endParaRPr>
          </a:p>
          <a:p>
            <a:pPr marL="0" marR="0">
              <a:spcBef>
                <a:spcPts val="1500"/>
              </a:spcBef>
              <a:spcAft>
                <a:spcPts val="1500"/>
              </a:spcAft>
            </a:pPr>
            <a:r>
              <a:rPr lang="en-US" sz="1800" dirty="0">
                <a:solidFill>
                  <a:srgbClr val="334155"/>
                </a:solidFill>
                <a:effectLst/>
                <a:latin typeface="Segoe UI" panose="020B0502040204020203" pitchFamily="34" charset="0"/>
                <a:ea typeface="Times New Roman" panose="02020603050405020304" pitchFamily="18" charset="0"/>
              </a:rPr>
              <a:t>Leading requires the skill to inspire passion in others who may not know how to get in touch with it on their own. These leaders encourage team members to approach every task they do, down to the smallest details, with determination. These types of leaders are powerful because they understand that success comes to those who fully dedicate themselves to a cause. Compassionate leaders know there is nothing more powerful than a person who is driven from their heart.</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2400"/>
              </a:spcBef>
              <a:spcAft>
                <a:spcPts val="1200"/>
              </a:spcAft>
            </a:pPr>
            <a:r>
              <a:rPr lang="en-US" sz="1800" b="1" dirty="0">
                <a:solidFill>
                  <a:srgbClr val="0F172A"/>
                </a:solidFill>
                <a:effectLst/>
                <a:highlight>
                  <a:srgbClr val="FFFF00"/>
                </a:highlight>
                <a:latin typeface="Segoe UI" panose="020B0502040204020203" pitchFamily="34" charset="0"/>
                <a:ea typeface="Times New Roman" panose="02020603050405020304" pitchFamily="18" charset="0"/>
                <a:cs typeface="Times New Roman" panose="02020603050405020304" pitchFamily="18" charset="0"/>
              </a:rPr>
              <a:t>7. Team</a:t>
            </a:r>
            <a:endParaRPr lang="en-US"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spcBef>
                <a:spcPts val="0"/>
              </a:spcBef>
              <a:spcAft>
                <a:spcPts val="1500"/>
              </a:spcAft>
            </a:pPr>
            <a:r>
              <a:rPr lang="en-US" sz="1800" dirty="0">
                <a:solidFill>
                  <a:srgbClr val="334155"/>
                </a:solidFill>
                <a:effectLst/>
                <a:latin typeface="Segoe UI" panose="020B0502040204020203" pitchFamily="34" charset="0"/>
                <a:ea typeface="Times New Roman" panose="02020603050405020304" pitchFamily="18" charset="0"/>
              </a:rPr>
              <a:t>Compassionate leaders hold the wisdom that great things in life or business are never accomplished by one person. Excellence is a group effort, whether that be a team, a company, a society or an entire civilization. For teams to succeed, they need leaders who support and guide them to stay focused, especially when the stakes are high.</a:t>
            </a:r>
            <a:endParaRPr lang="en-US" sz="1800" dirty="0">
              <a:effectLst/>
              <a:latin typeface="Times New Roman" panose="02020603050405020304" pitchFamily="18" charset="0"/>
              <a:ea typeface="Times New Roman" panose="02020603050405020304" pitchFamily="18" charset="0"/>
            </a:endParaRPr>
          </a:p>
          <a:p>
            <a:pPr marL="0" marR="0">
              <a:spcBef>
                <a:spcPts val="1500"/>
              </a:spcBef>
              <a:spcAft>
                <a:spcPts val="0"/>
              </a:spcAft>
            </a:pPr>
            <a:r>
              <a:rPr lang="en-US" sz="1800" dirty="0">
                <a:solidFill>
                  <a:srgbClr val="334155"/>
                </a:solidFill>
                <a:effectLst/>
                <a:latin typeface="Segoe UI" panose="020B0502040204020203" pitchFamily="34" charset="0"/>
                <a:ea typeface="Times New Roman" panose="02020603050405020304" pitchFamily="18" charset="0"/>
              </a:rPr>
              <a:t>Compassionate leaders bring their team members together to work as a functional unit. They lay the groundwork for their team to have the best chance of success, and then take great joy in sitting back and watching team members shine individually and collectively. These leaders have no problem taking the lead when the team is in danger and no problem stepping to the side to allow their team to experience the successes they have accomplished on their own.</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r>
              <a:rPr lang="en-US" sz="1800" b="1" cap="all"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WRITTEN BY</a:t>
            </a:r>
            <a:endParaRPr lang="en-US"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u="sng" dirty="0">
                <a:solidFill>
                  <a:srgbClr val="000000"/>
                </a:solidFill>
                <a:effectLst/>
                <a:latin typeface="Segoe UI" panose="020B0502040204020203" pitchFamily="34" charset="0"/>
                <a:ea typeface="Times New Roman" panose="02020603050405020304" pitchFamily="18" charset="0"/>
                <a:hlinkClick r:id="rId4"/>
              </a:rPr>
              <a:t>Sherrie Campbell</a:t>
            </a:r>
            <a:endParaRPr lang="en-US" sz="18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u="sng" dirty="0">
                <a:solidFill>
                  <a:srgbClr val="000000"/>
                </a:solidFill>
                <a:effectLst/>
                <a:latin typeface="Segoe UI" panose="020B0502040204020203" pitchFamily="34" charset="0"/>
                <a:ea typeface="Times New Roman" panose="02020603050405020304" pitchFamily="18" charset="0"/>
                <a:hlinkClick r:id="rId5"/>
              </a:rPr>
              <a:t>Sherrie Campbell</a:t>
            </a:r>
            <a:r>
              <a:rPr lang="en-US" sz="1800" dirty="0">
                <a:solidFill>
                  <a:srgbClr val="000000"/>
                </a:solidFill>
                <a:effectLst/>
                <a:latin typeface="Segoe UI" panose="020B0502040204020203" pitchFamily="34" charset="0"/>
                <a:ea typeface="Times New Roman" panose="02020603050405020304" pitchFamily="18" charset="0"/>
              </a:rPr>
              <a:t> is a psychologist in Yorba Linda, Calif., with two decades of clinical training and experience in providing counseling and psychotherapy services. She is the author of </a:t>
            </a:r>
            <a:r>
              <a:rPr lang="en-US" sz="1800" i="1" u="sng" dirty="0">
                <a:solidFill>
                  <a:srgbClr val="000000"/>
                </a:solidFill>
                <a:effectLst/>
                <a:latin typeface="Segoe UI" panose="020B0502040204020203" pitchFamily="34" charset="0"/>
                <a:ea typeface="Times New Roman" panose="02020603050405020304" pitchFamily="18" charset="0"/>
                <a:hlinkClick r:id="rId6"/>
              </a:rPr>
              <a:t>Loving Yourself: The Mastery of Being Your Own Person</a:t>
            </a:r>
            <a:r>
              <a:rPr lang="en-US" sz="1800" dirty="0">
                <a:solidFill>
                  <a:srgbClr val="000000"/>
                </a:solidFill>
                <a:effectLst/>
                <a:latin typeface="Segoe UI" panose="020B0502040204020203" pitchFamily="34" charset="0"/>
                <a:ea typeface="Times New Roman" panose="02020603050405020304" pitchFamily="18" charset="0"/>
              </a:rPr>
              <a:t>. Her new book, </a:t>
            </a:r>
            <a:r>
              <a:rPr lang="en-US" sz="1800" i="1" u="sng" dirty="0">
                <a:solidFill>
                  <a:srgbClr val="000000"/>
                </a:solidFill>
                <a:effectLst/>
                <a:latin typeface="Segoe UI" panose="020B0502040204020203" pitchFamily="34" charset="0"/>
                <a:ea typeface="Times New Roman" panose="02020603050405020304" pitchFamily="18" charset="0"/>
                <a:hlinkClick r:id="rId7"/>
              </a:rPr>
              <a:t>Success Equations: A Path to an Emotionally Wealthy Life</a:t>
            </a:r>
            <a:r>
              <a:rPr lang="en-US" sz="1800" i="1" dirty="0">
                <a:solidFill>
                  <a:srgbClr val="000000"/>
                </a:solidFill>
                <a:effectLst/>
                <a:latin typeface="Segoe UI" panose="020B0502040204020203" pitchFamily="34" charset="0"/>
                <a:ea typeface="Times New Roman" panose="02020603050405020304" pitchFamily="18" charset="0"/>
              </a:rPr>
              <a:t>,</a:t>
            </a:r>
            <a:r>
              <a:rPr lang="en-US" sz="1800" dirty="0">
                <a:solidFill>
                  <a:srgbClr val="000000"/>
                </a:solidFill>
                <a:effectLst/>
                <a:latin typeface="Segoe UI" panose="020B0502040204020203" pitchFamily="34" charset="0"/>
                <a:ea typeface="Times New Roman" panose="02020603050405020304" pitchFamily="18" charset="0"/>
              </a:rPr>
              <a:t> is available for pre-order.</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7266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975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Caring Presence: Example – Laying off valued employees at Texas Instruments</a:t>
            </a:r>
          </a:p>
          <a:p>
            <a:r>
              <a:rPr lang="en-US" dirty="0"/>
              <a:t>Caring Courage: Example – Carrie Thomas meeting with the employees in Midland to tell them that the site was closing.</a:t>
            </a:r>
          </a:p>
          <a:p>
            <a:r>
              <a:rPr lang="en-US" dirty="0"/>
              <a:t>Caring Candor: Example – My work at DBM.</a:t>
            </a:r>
          </a:p>
          <a:p>
            <a:r>
              <a:rPr lang="en-US" dirty="0"/>
              <a:t>Caring Transparency: Example – At the onsite of Covid, there were so many unknowns. Being open about what we knew and didn’t know was important. And proactively letting the team know as soon as decisions were made and making myself available to answer questions.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6723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dirty="0">
                <a:solidFill>
                  <a:srgbClr val="282828"/>
                </a:solidFill>
                <a:effectLst/>
                <a:highlight>
                  <a:srgbClr val="FFFF00"/>
                </a:highlight>
                <a:latin typeface="Georgia" panose="02040502050405020303" pitchFamily="18" charset="0"/>
                <a:ea typeface="Times New Roman" panose="02020603050405020304" pitchFamily="18" charset="0"/>
              </a:rPr>
              <a:t>In quadrant 1, at the top left, leaders care for people – which is great – but they tend to avoid the tough parts of leadership like giving hard feedback. In quadrant 3, bottom left, leaders are ineffective and indifferent, operating in a mode that is the opposite of mindful. Lacking both compassion and wisdom, these leaders appear to their followers as uncaring and unprofessional. In quadrant 4, at the bottom right, leaders are effectively executing on their business objectives, but have little compassion.</a:t>
            </a:r>
            <a:endParaRPr lang="en-US" sz="1800" dirty="0">
              <a:effectLst/>
              <a:latin typeface="Times New Roman" panose="02020603050405020304" pitchFamily="18" charset="0"/>
              <a:ea typeface="Times New Roman" panose="02020603050405020304" pitchFamily="18" charset="0"/>
            </a:endParaRPr>
          </a:p>
          <a:p>
            <a:pPr marL="0" marR="0"/>
            <a:endParaRPr lang="en-US" sz="1800" dirty="0">
              <a:solidFill>
                <a:srgbClr val="282828"/>
              </a:solidFill>
              <a:effectLst/>
              <a:highlight>
                <a:srgbClr val="FFFF00"/>
              </a:highlight>
              <a:latin typeface="Georgia" panose="02040502050405020303" pitchFamily="18" charset="0"/>
              <a:ea typeface="Times New Roman" panose="02020603050405020304" pitchFamily="18" charset="0"/>
            </a:endParaRPr>
          </a:p>
          <a:p>
            <a:pPr marL="0" marR="0"/>
            <a:r>
              <a:rPr lang="en-US" sz="1800" dirty="0">
                <a:solidFill>
                  <a:srgbClr val="282828"/>
                </a:solidFill>
                <a:effectLst/>
                <a:highlight>
                  <a:srgbClr val="FFFF00"/>
                </a:highlight>
                <a:latin typeface="Georgia" panose="02040502050405020303" pitchFamily="18" charset="0"/>
                <a:ea typeface="Times New Roman" panose="02020603050405020304" pitchFamily="18" charset="0"/>
              </a:rPr>
              <a:t>Finally, in quadrant 2, at the top right – wise compassion – leaders deliver the best results. Leaders operating in this mode are balancing concern for their people with the need to move their organizations </a:t>
            </a:r>
          </a:p>
          <a:p>
            <a:pPr marL="0" marR="0"/>
            <a:r>
              <a:rPr lang="en-US" sz="1800" dirty="0">
                <a:solidFill>
                  <a:srgbClr val="282828"/>
                </a:solidFill>
                <a:effectLst/>
                <a:highlight>
                  <a:srgbClr val="FFFF00"/>
                </a:highlight>
                <a:latin typeface="Georgia" panose="02040502050405020303" pitchFamily="18" charset="0"/>
                <a:ea typeface="Times New Roman" panose="02020603050405020304" pitchFamily="18" charset="0"/>
              </a:rPr>
              <a:t>forward in an efficient, productive manner. When tough action is needed, they get it done with genuine caring for people’s feelings and well-being.</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9189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3228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already defined authenticity.</a:t>
            </a:r>
          </a:p>
          <a:p>
            <a:endParaRPr lang="en-US" dirty="0"/>
          </a:p>
          <a:p>
            <a:r>
              <a:rPr lang="en-US" b="1" dirty="0"/>
              <a:t>Authenticity</a:t>
            </a:r>
          </a:p>
          <a:p>
            <a:pPr algn="l">
              <a:buFont typeface="Arial" panose="020B0604020202020204" pitchFamily="34" charset="0"/>
              <a:buChar char="•"/>
            </a:pPr>
            <a:r>
              <a:rPr lang="en-US" b="0" i="0" dirty="0">
                <a:solidFill>
                  <a:srgbClr val="111111"/>
                </a:solidFill>
                <a:effectLst/>
                <a:latin typeface="Roboto" panose="02000000000000000000" pitchFamily="2" charset="0"/>
              </a:rPr>
              <a:t> Self-awareness: the ability to understand your own thoughts, emotions and behaviors.</a:t>
            </a:r>
          </a:p>
          <a:p>
            <a:pPr algn="l">
              <a:buFont typeface="Arial" panose="020B0604020202020204" pitchFamily="34" charset="0"/>
              <a:buChar char="•"/>
            </a:pPr>
            <a:r>
              <a:rPr lang="en-US" b="0" i="0" dirty="0">
                <a:solidFill>
                  <a:srgbClr val="111111"/>
                </a:solidFill>
                <a:effectLst/>
                <a:latin typeface="Roboto" panose="02000000000000000000" pitchFamily="2" charset="0"/>
              </a:rPr>
              <a:t> Transparency: the ability to be honest and candid — especially when you are wrong or make a mistake.</a:t>
            </a:r>
          </a:p>
          <a:p>
            <a:pPr algn="l">
              <a:buFont typeface="Arial" panose="020B0604020202020204" pitchFamily="34" charset="0"/>
              <a:buChar char="•"/>
            </a:pPr>
            <a:r>
              <a:rPr lang="en-US" b="0" i="0" dirty="0">
                <a:solidFill>
                  <a:srgbClr val="111111"/>
                </a:solidFill>
                <a:effectLst/>
                <a:latin typeface="Roboto" panose="02000000000000000000" pitchFamily="2" charset="0"/>
              </a:rPr>
              <a:t> Emotional intelligence: self-regulation, motivation, empathy, social awareness and good relationships with others</a:t>
            </a:r>
          </a:p>
          <a:p>
            <a:endParaRPr lang="en-US" dirty="0"/>
          </a:p>
          <a:p>
            <a:r>
              <a:rPr lang="en-US" dirty="0"/>
              <a:t>Authenticity is hold we build trust. Build a relationship with each member of your team by being open, honest, and authentic to earn their trust.</a:t>
            </a:r>
          </a:p>
          <a:p>
            <a:r>
              <a:rPr lang="en-US" dirty="0"/>
              <a:t>My manager Tom used to come into our work area daily and tell us stories about his sons, the crazy things they did, like putting all the children’s shoes in the wastebasket while they were all supposed to be taking a nap. These stories made Tom human to each of us, and by sharing his personal stories, it give us the right to share ours. It was a compassionate workplace, where we developed trusting relationships with one another.</a:t>
            </a:r>
          </a:p>
          <a:p>
            <a:endParaRPr lang="en-US" dirty="0"/>
          </a:p>
          <a:p>
            <a:r>
              <a:rPr lang="en-US" dirty="0"/>
              <a:t>Learn as much as you can about each member of your team by asking open-ended questions.</a:t>
            </a:r>
          </a:p>
          <a:p>
            <a:r>
              <a:rPr lang="en-US" b="1" dirty="0"/>
              <a:t>Examples: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do you want to contribute through your role here?</a:t>
            </a:r>
          </a:p>
          <a:p>
            <a:pPr marL="171450" indent="-171450">
              <a:buFont typeface="Arial" panose="020B0604020202020204" pitchFamily="34" charset="0"/>
              <a:buChar char="•"/>
            </a:pPr>
            <a:r>
              <a:rPr lang="en-US" dirty="0"/>
              <a:t>What do you want to learn in your role here?</a:t>
            </a:r>
          </a:p>
          <a:p>
            <a:pPr marL="171450" indent="-171450">
              <a:buFont typeface="Arial" panose="020B0604020202020204" pitchFamily="34" charset="0"/>
              <a:buChar char="•"/>
            </a:pPr>
            <a:r>
              <a:rPr lang="en-US" dirty="0"/>
              <a:t>What do you consider your strengths?</a:t>
            </a:r>
          </a:p>
          <a:p>
            <a:pPr marL="171450" indent="-171450">
              <a:buFont typeface="Arial" panose="020B0604020202020204" pitchFamily="34" charset="0"/>
              <a:buChar char="•"/>
            </a:pPr>
            <a:r>
              <a:rPr lang="en-US" dirty="0"/>
              <a:t>How do you want to improve?</a:t>
            </a:r>
          </a:p>
          <a:p>
            <a:pPr marL="171450" indent="-171450">
              <a:buFont typeface="Arial" panose="020B0604020202020204" pitchFamily="34" charset="0"/>
              <a:buChar char="•"/>
            </a:pPr>
            <a:r>
              <a:rPr lang="en-US" dirty="0"/>
              <a:t>What can I do to support you?</a:t>
            </a:r>
          </a:p>
          <a:p>
            <a:pPr marL="171450" indent="-171450">
              <a:buFont typeface="Arial" panose="020B0604020202020204" pitchFamily="34" charset="0"/>
              <a:buChar char="•"/>
            </a:pPr>
            <a:r>
              <a:rPr lang="en-US" dirty="0"/>
              <a:t>What challenges are you encountering that are impacting your role?</a:t>
            </a:r>
          </a:p>
          <a:p>
            <a:pPr marL="171450" indent="-171450">
              <a:buFont typeface="Arial" panose="020B0604020202020204" pitchFamily="34" charset="0"/>
              <a:buChar char="•"/>
            </a:pPr>
            <a:r>
              <a:rPr lang="en-US" dirty="0"/>
              <a:t>What could I do better?  How can I more effectively support you?</a:t>
            </a:r>
          </a:p>
          <a:p>
            <a:pPr marL="171450" indent="-171450">
              <a:buFont typeface="Arial" panose="020B0604020202020204" pitchFamily="34" charset="0"/>
              <a:buChar char="•"/>
            </a:pPr>
            <a:r>
              <a:rPr lang="en-US" dirty="0"/>
              <a:t>How can we improve our team/department/organization?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3448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only engage in meaningful conversations after you have earned the trust of your team members. </a:t>
            </a:r>
          </a:p>
          <a:p>
            <a:r>
              <a:rPr lang="en-US" dirty="0"/>
              <a:t>Then you must make time for these meaningful conversations. </a:t>
            </a:r>
          </a:p>
          <a:p>
            <a:r>
              <a:rPr lang="en-US" dirty="0"/>
              <a:t>Set up a regular time to meet with each team member and plan the topics for this meeting.</a:t>
            </a:r>
          </a:p>
          <a:p>
            <a:r>
              <a:rPr lang="en-US" dirty="0"/>
              <a:t>Ask the team member for the topics they want to discuss and add to these topics. </a:t>
            </a:r>
          </a:p>
          <a:p>
            <a:r>
              <a:rPr lang="en-US" b="1" dirty="0"/>
              <a:t>Then listen first and ask questions.  Speak last!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20090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0113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have the responsibility and the authority to delegate, empower others to effect appropriate change.  Delegation requires a process:</a:t>
            </a:r>
          </a:p>
          <a:p>
            <a:pPr marL="228600" indent="-228600">
              <a:buAutoNum type="arabicPeriod"/>
            </a:pPr>
            <a:r>
              <a:rPr lang="en-US" dirty="0"/>
              <a:t>Prepare to delegate by clearly defining objectives and expectations. </a:t>
            </a:r>
          </a:p>
          <a:p>
            <a:pPr marL="228600" indent="-228600">
              <a:buAutoNum type="arabicPeriod"/>
            </a:pPr>
            <a:r>
              <a:rPr lang="en-US" dirty="0"/>
              <a:t>Assign the project to a team member who has the skills, interest, and time for the assignment. </a:t>
            </a:r>
          </a:p>
          <a:p>
            <a:pPr marL="228600" indent="-228600">
              <a:buAutoNum type="arabicPeriod"/>
            </a:pPr>
            <a:r>
              <a:rPr lang="en-US" dirty="0"/>
              <a:t>Confirm the understanding of the delegated assignment with the team member through development of SMART goals by the team member.</a:t>
            </a:r>
          </a:p>
          <a:p>
            <a:pPr marL="228600" indent="-228600">
              <a:buAutoNum type="arabicPeriod"/>
            </a:pPr>
            <a:r>
              <a:rPr lang="en-US" dirty="0"/>
              <a:t>Ensure accountability by following up with the team member at scheduled times associated with the SMART goals. </a:t>
            </a:r>
          </a:p>
          <a:p>
            <a:pPr marL="228600" indent="-228600">
              <a:buAutoNum type="arabicPeriod"/>
            </a:pPr>
            <a:r>
              <a:rPr lang="en-US" dirty="0"/>
              <a:t>Celebrate success and evaluate the successes of the project and opportunities for improvement in the future. </a:t>
            </a:r>
          </a:p>
          <a:p>
            <a:pPr marL="0" indent="0">
              <a:buNone/>
            </a:pPr>
            <a:endParaRPr lang="en-US" dirty="0"/>
          </a:p>
          <a:p>
            <a:pPr marL="0" indent="0">
              <a:buNone/>
            </a:pPr>
            <a:r>
              <a:rPr lang="en-US" dirty="0"/>
              <a:t>If you do not have the authority to delegate, you can always recognize the potential of others and encourage them to leverage their strengths within the organization. When you see progress, acknowledge it and congratulate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3606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should focus on continual learning and one way to improve that learning is by evaluating our current programs and processes in formal and informal ways.  Harvard Business Review has a “compassionate leader assessment” at </a:t>
            </a:r>
            <a:r>
              <a:rPr lang="en-US" dirty="0">
                <a:hlinkClick r:id="rId3"/>
              </a:rPr>
              <a:t>Assessment: Are You a Compassionate Leader? (hbr.org)</a:t>
            </a:r>
            <a:r>
              <a:rPr lang="en-US" dirty="0"/>
              <a:t>.</a:t>
            </a:r>
          </a:p>
          <a:p>
            <a:endParaRPr lang="en-US" dirty="0"/>
          </a:p>
          <a:p>
            <a:r>
              <a:rPr lang="en-US" dirty="0"/>
              <a:t>Now I want to “brag” on the organization I am representing today – Toastmasters.  </a:t>
            </a:r>
          </a:p>
          <a:p>
            <a:r>
              <a:rPr lang="en-US" dirty="0"/>
              <a:t>The foundation of our global nonprofit organization is to help our members improve their communication and leadership skills. The way that we achieve that is through constructive evaluations of each project in our educational program. We base our evaluations on:</a:t>
            </a:r>
          </a:p>
          <a:p>
            <a:pPr marL="228600" indent="-228600">
              <a:buAutoNum type="arabicPeriod"/>
            </a:pPr>
            <a:r>
              <a:rPr lang="en-US" dirty="0"/>
              <a:t>What our members did well </a:t>
            </a:r>
          </a:p>
          <a:p>
            <a:pPr marL="228600" indent="-228600">
              <a:buAutoNum type="arabicPeriod"/>
            </a:pPr>
            <a:r>
              <a:rPr lang="en-US" dirty="0"/>
              <a:t>How they might improve their next presentations</a:t>
            </a:r>
          </a:p>
          <a:p>
            <a:pPr marL="228600" indent="-228600">
              <a:buAutoNum type="arabicPeriod"/>
            </a:pPr>
            <a:r>
              <a:rPr lang="en-US" dirty="0"/>
              <a:t>Motivational statement to move forward to the next project</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559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agenda today consists of 5 topics.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get started.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9094F-44ED-46E6-A51E-52761DD3C8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9077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96959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5899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Based in the UK, the National Forum for Health and Wellbeing at Work in their “Compassion at Work </a:t>
            </a:r>
            <a:r>
              <a:rPr lang="en-US" dirty="0" err="1"/>
              <a:t>Tookit</a:t>
            </a:r>
            <a:r>
              <a:rPr lang="en-US" dirty="0"/>
              <a:t>” states, “When the National Forum for Health and Wellbeing at Work was considering the key issues in creating healthier workplaces, the issue of compassion and empathy at work, and in leadership more specifically, came up as a significant challenge. We have had numerous headlines on lack of compassion in healthcare, in social care and in the wider public services as well. We have heard also about toxic leaders in the private sector; psychopathic managers, the bullying bosses and colleagues who have had a ‘social skills bypass’. On the other hand, most of us have experienced empathic and compassionate leaders and colleagues, who have engaged us as valued colleagues in achieving our personal and </a:t>
            </a:r>
            <a:r>
              <a:rPr lang="en-US" dirty="0" err="1"/>
              <a:t>organisational</a:t>
            </a:r>
            <a:r>
              <a:rPr lang="en-US" dirty="0"/>
              <a:t> goals in a way that has enhanced our wellbeing, and ultimately our productivity. As the great Taoist philosopher Lao Tzu once wrote of effective leaders: ‘a leader is best when people barely know she or he exists. When the work is done, her or his aim fulfilled, people will say ‘we did it ourselves’. And, as Henry David Thoreau wrote in 1853: ‘How prompt we are to satisfy the hunger and thirst of our bodies; how slow to satisfy the hunger and thirst of our souls.’”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July 2017, the National Forum on Health and Wellbeing at Work met to focus on the role and impact of empathy and compassion in the workplace. Following that meeting and discussion they decided to work across </a:t>
            </a:r>
            <a:r>
              <a:rPr lang="en-US" dirty="0" err="1"/>
              <a:t>organisations</a:t>
            </a:r>
            <a:r>
              <a:rPr lang="en-US" dirty="0"/>
              <a:t> to develop a guide and toolkit which would set out the business case for compassion at work and provide examples of how this could be implemented in practice. This document sets out what can happen in </a:t>
            </a:r>
            <a:r>
              <a:rPr lang="en-US" dirty="0" err="1"/>
              <a:t>organisations</a:t>
            </a:r>
            <a:r>
              <a:rPr lang="en-US" dirty="0"/>
              <a:t> when empathy and compassion are missing, and goes on to set out some of the evidence which demonstrates that adopting a compassionate approach in </a:t>
            </a:r>
            <a:r>
              <a:rPr lang="en-US" dirty="0" err="1"/>
              <a:t>organisations</a:t>
            </a:r>
            <a:r>
              <a:rPr lang="en-US" dirty="0"/>
              <a:t> improves not only staff wellbeing, but also productivity.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focus on the need for cultivating compassion is growing on a global level. This document looks at what we can do to assist with this in the workplace. For a wider range of information and resources, please explore the following: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https://charterforcompassion.org/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http://ccare.stanford.edu/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http://compassiongames.org/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8381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of Father James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88314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this opportunity to explore the topic of compassionate leadership with you.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543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555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666666"/>
                </a:solidFill>
                <a:effectLst/>
                <a:latin typeface="Roboto" panose="02000000000000000000" pitchFamily="2" charset="0"/>
                <a:ea typeface="Calibri" panose="020F0502020204030204" pitchFamily="34" charset="0"/>
                <a:cs typeface="Times New Roman" panose="02020603050405020304" pitchFamily="18" charset="0"/>
              </a:rPr>
              <a:t>The etymology of "compassion" is Latin, meaning "co-suffering.“</a:t>
            </a:r>
          </a:p>
          <a:p>
            <a:endParaRPr lang="en-US" sz="1800" dirty="0">
              <a:solidFill>
                <a:srgbClr val="202122"/>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02122"/>
                </a:solidFill>
                <a:effectLst/>
                <a:latin typeface="Arial" panose="020B0604020202020204" pitchFamily="34" charset="0"/>
                <a:ea typeface="Times New Roman" panose="02020603050405020304" pitchFamily="18" charset="0"/>
              </a:rPr>
              <a:t>Compassion involves allowing ourselves to be moved by suffering and experiencing the motivation to help alleviate and prevent it. An act of compassion is defined by its </a:t>
            </a:r>
            <a:r>
              <a:rPr lang="en-US" sz="1800" u="sng" dirty="0">
                <a:solidFill>
                  <a:srgbClr val="0645AD"/>
                </a:solidFill>
                <a:effectLst/>
                <a:latin typeface="Arial" panose="020B0604020202020204" pitchFamily="34" charset="0"/>
                <a:ea typeface="Times New Roman" panose="02020603050405020304" pitchFamily="18" charset="0"/>
                <a:hlinkClick r:id="rId3" tooltip="Helpfulness"/>
              </a:rPr>
              <a:t>helpfulness</a:t>
            </a:r>
            <a:r>
              <a:rPr lang="en-US" sz="1800" dirty="0">
                <a:solidFill>
                  <a:srgbClr val="202122"/>
                </a:solidFill>
                <a:effectLst/>
                <a:latin typeface="Arial" panose="020B0604020202020204" pitchFamily="34" charset="0"/>
                <a:ea typeface="Times New Roman" panose="02020603050405020304" pitchFamily="18" charset="0"/>
              </a:rPr>
              <a:t>. Qualities of compassion are patience and wisdom; kindness and perseverance; warmth and resolve. It is often, though not inevitably, the key component in what manifests in the social context as </a:t>
            </a:r>
            <a:r>
              <a:rPr lang="en-US" sz="1800" u="sng" dirty="0">
                <a:solidFill>
                  <a:srgbClr val="0645AD"/>
                </a:solidFill>
                <a:effectLst/>
                <a:latin typeface="Arial" panose="020B0604020202020204" pitchFamily="34" charset="0"/>
                <a:ea typeface="Times New Roman" panose="02020603050405020304" pitchFamily="18" charset="0"/>
                <a:hlinkClick r:id="rId4" tooltip="Altruism"/>
              </a:rPr>
              <a:t>altruism</a:t>
            </a:r>
            <a:r>
              <a:rPr lang="en-US" sz="1800" dirty="0">
                <a:solidFill>
                  <a:srgbClr val="202122"/>
                </a:solidFill>
                <a:effectLst/>
                <a:latin typeface="Arial" panose="020B0604020202020204" pitchFamily="34" charset="0"/>
                <a:ea typeface="Times New Roman" panose="02020603050405020304" pitchFamily="18" charset="0"/>
              </a:rPr>
              <a:t>. The difference between </a:t>
            </a:r>
            <a:r>
              <a:rPr lang="en-US" sz="1800" u="sng" dirty="0">
                <a:solidFill>
                  <a:srgbClr val="0645AD"/>
                </a:solidFill>
                <a:effectLst/>
                <a:latin typeface="Arial" panose="020B0604020202020204" pitchFamily="34" charset="0"/>
                <a:ea typeface="Times New Roman" panose="02020603050405020304" pitchFamily="18" charset="0"/>
                <a:hlinkClick r:id="rId5" tooltip="Sympathy"/>
              </a:rPr>
              <a:t>sympathy</a:t>
            </a:r>
            <a:r>
              <a:rPr lang="en-US" sz="1800" dirty="0">
                <a:solidFill>
                  <a:srgbClr val="202122"/>
                </a:solidFill>
                <a:effectLst/>
                <a:latin typeface="Arial" panose="020B0604020202020204" pitchFamily="34" charset="0"/>
                <a:ea typeface="Times New Roman" panose="02020603050405020304" pitchFamily="18" charset="0"/>
              </a:rPr>
              <a:t> and compassion is that the former responds to others' suffering with sorrow and concern whereas the latter responds with warmth and care.</a:t>
            </a:r>
            <a:r>
              <a:rPr lang="en-US" sz="1800" u="sng" baseline="30000" dirty="0">
                <a:solidFill>
                  <a:srgbClr val="0645AD"/>
                </a:solidFill>
                <a:effectLst/>
                <a:latin typeface="Arial" panose="020B0604020202020204" pitchFamily="34" charset="0"/>
                <a:ea typeface="Times New Roman" panose="02020603050405020304" pitchFamily="18" charset="0"/>
                <a:hlinkClick r:id="rId6"/>
              </a:rPr>
              <a:t>[3]</a:t>
            </a:r>
            <a:r>
              <a:rPr lang="en-US" sz="1800" dirty="0">
                <a:solidFill>
                  <a:srgbClr val="202122"/>
                </a:solidFill>
                <a:effectLst/>
                <a:latin typeface="Arial" panose="020B0604020202020204" pitchFamily="34" charset="0"/>
                <a:ea typeface="Times New Roman" panose="02020603050405020304" pitchFamily="18" charset="0"/>
              </a:rPr>
              <a:t> An article by the Clinical Psychology Review suggests that "compassion consists of three facets: noticing, feeling, and responding."</a:t>
            </a:r>
            <a:r>
              <a:rPr lang="en-US" sz="1800" u="sng" baseline="30000" dirty="0">
                <a:solidFill>
                  <a:srgbClr val="0645AD"/>
                </a:solidFill>
                <a:effectLst/>
                <a:latin typeface="Arial" panose="020B0604020202020204" pitchFamily="34" charset="0"/>
                <a:ea typeface="Times New Roman" panose="02020603050405020304" pitchFamily="18" charset="0"/>
                <a:hlinkClick r:id="rId7"/>
              </a:rPr>
              <a:t>[4]</a:t>
            </a:r>
            <a:r>
              <a:rPr lang="en-US" sz="1800" dirty="0">
                <a:solidFill>
                  <a:srgbClr val="202122"/>
                </a:solidFill>
                <a:effectLst/>
                <a:latin typeface="Arial" panose="020B0604020202020204" pitchFamily="34" charset="0"/>
                <a:ea typeface="Times New Roman" panose="02020603050405020304" pitchFamily="18" charset="0"/>
              </a:rPr>
              <a:t> This means that compassion is a verb.</a:t>
            </a:r>
            <a:endParaRPr lang="en-US" sz="1800" dirty="0">
              <a:effectLst/>
              <a:latin typeface="Times New Roman" panose="02020603050405020304" pitchFamily="18" charset="0"/>
              <a:ea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02122"/>
                </a:solidFill>
                <a:effectLst/>
                <a:latin typeface="Arial" panose="020B0604020202020204" pitchFamily="34" charset="0"/>
                <a:ea typeface="Times New Roman" panose="02020603050405020304" pitchFamily="18" charset="0"/>
              </a:rPr>
              <a:t>Compassion consists of three major requirements: People must feel that troubles that evoke their feelings are serious, the understanding that sufferers' troubles are not self-inflicted, and ability to picture oneself with the same problems in a non-blaming and non-shaming manner.</a:t>
            </a:r>
            <a:r>
              <a:rPr lang="en-US" sz="1800" u="sng" baseline="30000" dirty="0">
                <a:solidFill>
                  <a:srgbClr val="0645AD"/>
                </a:solidFill>
                <a:effectLst/>
                <a:latin typeface="Arial" panose="020B0604020202020204" pitchFamily="34" charset="0"/>
                <a:ea typeface="Times New Roman" panose="02020603050405020304" pitchFamily="18" charset="0"/>
                <a:hlinkClick r:id="rId8"/>
              </a:rPr>
              <a:t>[18]</a:t>
            </a:r>
            <a:r>
              <a:rPr lang="en-US" sz="1800" dirty="0">
                <a:solidFill>
                  <a:srgbClr val="202122"/>
                </a:solidFill>
                <a:effectLst/>
                <a:latin typeface="Arial" panose="020B0604020202020204" pitchFamily="34" charset="0"/>
                <a:ea typeface="Times New Roman" panose="02020603050405020304" pitchFamily="18" charset="0"/>
              </a:rPr>
              <a:t> The importance of identifying with others for compassion is contrasted by the negative physical and psychological effects of </a:t>
            </a:r>
            <a:r>
              <a:rPr lang="en-US" sz="1800" u="sng" dirty="0">
                <a:solidFill>
                  <a:srgbClr val="0645AD"/>
                </a:solidFill>
                <a:effectLst/>
                <a:latin typeface="Arial" panose="020B0604020202020204" pitchFamily="34" charset="0"/>
                <a:ea typeface="Times New Roman" panose="02020603050405020304" pitchFamily="18" charset="0"/>
                <a:hlinkClick r:id="rId9" tooltip="Abandonment (emotional)"/>
              </a:rPr>
              <a:t>abandonment</a:t>
            </a:r>
            <a:r>
              <a:rPr lang="en-US" sz="1800" dirty="0">
                <a:solidFill>
                  <a:srgbClr val="202122"/>
                </a:solidFill>
                <a:effectLst/>
                <a:latin typeface="Arial" panose="020B0604020202020204"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02122"/>
                </a:solidFill>
                <a:effectLst/>
                <a:latin typeface="Arial" panose="020B0604020202020204" pitchFamily="34" charset="0"/>
                <a:ea typeface="Times New Roman" panose="02020603050405020304" pitchFamily="18" charset="0"/>
              </a:rPr>
              <a:t>In one study conducted by Jill </a:t>
            </a:r>
            <a:r>
              <a:rPr lang="en-US" sz="1200" dirty="0" err="1">
                <a:solidFill>
                  <a:srgbClr val="202122"/>
                </a:solidFill>
                <a:effectLst/>
                <a:latin typeface="Arial" panose="020B0604020202020204" pitchFamily="34" charset="0"/>
                <a:ea typeface="Times New Roman" panose="02020603050405020304" pitchFamily="18" charset="0"/>
              </a:rPr>
              <a:t>Rilling</a:t>
            </a:r>
            <a:r>
              <a:rPr lang="en-US" sz="1200" dirty="0">
                <a:solidFill>
                  <a:srgbClr val="202122"/>
                </a:solidFill>
                <a:effectLst/>
                <a:latin typeface="Arial" panose="020B0604020202020204" pitchFamily="34" charset="0"/>
                <a:ea typeface="Times New Roman" panose="02020603050405020304" pitchFamily="18" charset="0"/>
              </a:rPr>
              <a:t> and Gregory </a:t>
            </a:r>
            <a:r>
              <a:rPr lang="en-US" sz="1200" dirty="0" err="1">
                <a:solidFill>
                  <a:srgbClr val="202122"/>
                </a:solidFill>
                <a:effectLst/>
                <a:latin typeface="Arial" panose="020B0604020202020204" pitchFamily="34" charset="0"/>
                <a:ea typeface="Times New Roman" panose="02020603050405020304" pitchFamily="18" charset="0"/>
              </a:rPr>
              <a:t>Berns</a:t>
            </a:r>
            <a:r>
              <a:rPr lang="en-US" sz="1200" dirty="0">
                <a:solidFill>
                  <a:srgbClr val="202122"/>
                </a:solidFill>
                <a:effectLst/>
                <a:latin typeface="Arial" panose="020B0604020202020204" pitchFamily="34" charset="0"/>
                <a:ea typeface="Times New Roman" panose="02020603050405020304" pitchFamily="18" charset="0"/>
              </a:rPr>
              <a:t>, neuroscientists at </a:t>
            </a:r>
            <a:r>
              <a:rPr lang="en-US" sz="1200" u="sng" dirty="0">
                <a:solidFill>
                  <a:srgbClr val="0645AD"/>
                </a:solidFill>
                <a:effectLst/>
                <a:latin typeface="Arial" panose="020B0604020202020204" pitchFamily="34" charset="0"/>
                <a:ea typeface="Times New Roman" panose="02020603050405020304" pitchFamily="18" charset="0"/>
                <a:hlinkClick r:id="rId10" tooltip="Emory University"/>
              </a:rPr>
              <a:t>Emory University</a:t>
            </a:r>
            <a:r>
              <a:rPr lang="en-US" sz="1200" dirty="0">
                <a:solidFill>
                  <a:srgbClr val="202122"/>
                </a:solidFill>
                <a:effectLst/>
                <a:latin typeface="Arial" panose="020B0604020202020204" pitchFamily="34" charset="0"/>
                <a:ea typeface="Times New Roman" panose="02020603050405020304" pitchFamily="18" charset="0"/>
              </a:rPr>
              <a:t>, subjects' brain activity was recorded while they helped someone in need. It was found that while the subjects were performing compassionate acts the caudate nucleus and anterior cingulate regions of the brain were activated, the same areas of the brain associated with pleasure and reward.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202122"/>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02122"/>
                </a:solidFill>
                <a:effectLst/>
                <a:latin typeface="Arial" panose="020B0604020202020204" pitchFamily="34" charset="0"/>
                <a:ea typeface="Times New Roman" panose="02020603050405020304" pitchFamily="18" charset="0"/>
              </a:rPr>
              <a:t>Ranked a great virtue in numerous philosophies, compassion is considered in almost all the major </a:t>
            </a:r>
            <a:r>
              <a:rPr lang="en-US" sz="1200" u="sng" dirty="0">
                <a:solidFill>
                  <a:srgbClr val="0645AD"/>
                </a:solidFill>
                <a:effectLst/>
                <a:latin typeface="Arial" panose="020B0604020202020204" pitchFamily="34" charset="0"/>
                <a:ea typeface="Times New Roman" panose="02020603050405020304" pitchFamily="18" charset="0"/>
                <a:hlinkClick r:id="rId11" tooltip="Religion"/>
              </a:rPr>
              <a:t>religious traditions</a:t>
            </a:r>
            <a:r>
              <a:rPr lang="en-US" sz="1200" dirty="0">
                <a:solidFill>
                  <a:srgbClr val="202122"/>
                </a:solidFill>
                <a:effectLst/>
                <a:latin typeface="Arial" panose="020B0604020202020204" pitchFamily="34" charset="0"/>
                <a:ea typeface="Times New Roman" panose="02020603050405020304" pitchFamily="18" charset="0"/>
              </a:rPr>
              <a:t> as among the greatest of </a:t>
            </a:r>
            <a:r>
              <a:rPr lang="en-US" sz="1200" u="sng" dirty="0">
                <a:solidFill>
                  <a:srgbClr val="0645AD"/>
                </a:solidFill>
                <a:effectLst/>
                <a:latin typeface="Arial" panose="020B0604020202020204" pitchFamily="34" charset="0"/>
                <a:ea typeface="Times New Roman" panose="02020603050405020304" pitchFamily="18" charset="0"/>
                <a:hlinkClick r:id="rId12" tooltip="Virtue"/>
              </a:rPr>
              <a:t>virtues</a:t>
            </a:r>
            <a:r>
              <a:rPr lang="en-US" sz="1200" dirty="0">
                <a:solidFill>
                  <a:srgbClr val="202122"/>
                </a:solidFill>
                <a:effectLst/>
                <a:latin typeface="Arial" panose="020B0604020202020204" pitchFamily="34"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202122"/>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02122"/>
                </a:solidFill>
                <a:effectLst/>
                <a:latin typeface="Arial" panose="020B0604020202020204" pitchFamily="34" charset="0"/>
                <a:ea typeface="Times New Roman" panose="02020603050405020304" pitchFamily="18" charset="0"/>
              </a:rPr>
              <a:t>Compassion is often a characteristic element of democratic societies.</a:t>
            </a:r>
            <a:r>
              <a:rPr lang="en-US" sz="1200" u="sng" baseline="30000" dirty="0">
                <a:solidFill>
                  <a:srgbClr val="0645AD"/>
                </a:solidFill>
                <a:effectLst/>
                <a:latin typeface="Arial" panose="020B0604020202020204" pitchFamily="34" charset="0"/>
                <a:ea typeface="Times New Roman" panose="02020603050405020304" pitchFamily="18" charset="0"/>
                <a:hlinkClick r:id="rId8"/>
              </a:rPr>
              <a:t>[18]</a:t>
            </a:r>
            <a:r>
              <a:rPr lang="en-US" sz="1200" dirty="0">
                <a:solidFill>
                  <a:srgbClr val="202122"/>
                </a:solidFill>
                <a:effectLst/>
                <a:latin typeface="Arial" panose="020B0604020202020204" pitchFamily="34" charset="0"/>
                <a:ea typeface="Times New Roman" panose="02020603050405020304" pitchFamily="18" charset="0"/>
              </a:rPr>
              <a:t> The compassion process is highly related to identifying with the other person because sympathizing with others is possible among people from other countries, cultures, locations, etc. A possible source of this process of identifying with others comes from a universal category called "Spirit." The role of compassion as a factor contributing to individual or societal behavior has been the topic of continuous debate.</a:t>
            </a:r>
            <a:r>
              <a:rPr lang="en-US" sz="1200" u="sng" baseline="30000" dirty="0">
                <a:solidFill>
                  <a:srgbClr val="0645AD"/>
                </a:solidFill>
                <a:effectLst/>
                <a:latin typeface="Arial" panose="020B0604020202020204" pitchFamily="34" charset="0"/>
                <a:ea typeface="Times New Roman" panose="02020603050405020304" pitchFamily="18" charset="0"/>
                <a:hlinkClick r:id="rId13"/>
              </a:rPr>
              <a:t>[23]</a:t>
            </a:r>
            <a:r>
              <a:rPr lang="en-US" sz="1200" dirty="0">
                <a:solidFill>
                  <a:srgbClr val="202122"/>
                </a:solidFill>
                <a:effectLst/>
                <a:latin typeface="Arial" panose="020B0604020202020204" pitchFamily="34" charset="0"/>
                <a:ea typeface="Times New Roman" panose="02020603050405020304" pitchFamily="18" charset="0"/>
              </a:rPr>
              <a:t> In contrast to the process of identifying with other people, a complete absence of compassion may require ignoring or disapproving identification with other people or groups.</a:t>
            </a:r>
            <a:r>
              <a:rPr lang="en-US" sz="1200" u="sng" baseline="30000" dirty="0">
                <a:solidFill>
                  <a:srgbClr val="0645AD"/>
                </a:solidFill>
                <a:effectLst/>
                <a:latin typeface="Arial" panose="020B0604020202020204" pitchFamily="34" charset="0"/>
                <a:ea typeface="Times New Roman" panose="02020603050405020304" pitchFamily="18" charset="0"/>
                <a:hlinkClick r:id="rId8"/>
              </a:rPr>
              <a:t>[18]</a:t>
            </a:r>
            <a:r>
              <a:rPr lang="en-US" sz="1200" dirty="0">
                <a:solidFill>
                  <a:srgbClr val="202122"/>
                </a:solidFill>
                <a:effectLst/>
                <a:latin typeface="Arial" panose="020B0604020202020204" pitchFamily="34" charset="0"/>
                <a:ea typeface="Times New Roman" panose="02020603050405020304" pitchFamily="18" charset="0"/>
              </a:rPr>
              <a:t> Earlier studies established the links between interpersonal violence and cruelty which leads to indifference.</a:t>
            </a:r>
            <a:r>
              <a:rPr lang="en-US" sz="1200" u="sng" baseline="30000" dirty="0">
                <a:solidFill>
                  <a:srgbClr val="0645AD"/>
                </a:solidFill>
                <a:effectLst/>
                <a:latin typeface="Arial" panose="020B0604020202020204" pitchFamily="34" charset="0"/>
                <a:ea typeface="Times New Roman" panose="02020603050405020304" pitchFamily="18" charset="0"/>
                <a:hlinkClick r:id="rId14"/>
              </a:rPr>
              <a:t>[24]</a:t>
            </a:r>
            <a:r>
              <a:rPr lang="en-US" sz="1200" u="sng" baseline="30000" dirty="0">
                <a:solidFill>
                  <a:srgbClr val="0645AD"/>
                </a:solidFill>
                <a:effectLst/>
                <a:latin typeface="Arial" panose="020B0604020202020204" pitchFamily="34" charset="0"/>
                <a:ea typeface="Times New Roman" panose="02020603050405020304" pitchFamily="18" charset="0"/>
                <a:hlinkClick r:id="rId15"/>
              </a:rPr>
              <a:t>[25]</a:t>
            </a:r>
            <a:r>
              <a:rPr lang="en-US" sz="1200" dirty="0">
                <a:solidFill>
                  <a:srgbClr val="202122"/>
                </a:solidFill>
                <a:effectLst/>
                <a:latin typeface="Arial" panose="020B0604020202020204" pitchFamily="34" charset="0"/>
                <a:ea typeface="Times New Roman" panose="02020603050405020304" pitchFamily="18" charset="0"/>
              </a:rPr>
              <a:t> Compassion may have the ability to induce feelings of kindness and </a:t>
            </a:r>
            <a:r>
              <a:rPr lang="en-US" sz="1200" u="sng" dirty="0">
                <a:solidFill>
                  <a:srgbClr val="0645AD"/>
                </a:solidFill>
                <a:effectLst/>
                <a:latin typeface="Arial" panose="020B0604020202020204" pitchFamily="34" charset="0"/>
                <a:ea typeface="Times New Roman" panose="02020603050405020304" pitchFamily="18" charset="0"/>
                <a:hlinkClick r:id="rId16" tooltip="Forgiveness"/>
              </a:rPr>
              <a:t>forgiveness</a:t>
            </a:r>
            <a:r>
              <a:rPr lang="en-US" sz="1200" dirty="0">
                <a:solidFill>
                  <a:srgbClr val="202122"/>
                </a:solidFill>
                <a:effectLst/>
                <a:latin typeface="Arial" panose="020B0604020202020204" pitchFamily="34" charset="0"/>
                <a:ea typeface="Times New Roman" panose="02020603050405020304" pitchFamily="18" charset="0"/>
              </a:rPr>
              <a:t>, which could give people the ability to stop situations that have the potential to be distressing and occasionally lead to violence.</a:t>
            </a:r>
            <a:r>
              <a:rPr lang="en-US" sz="1200" u="sng" baseline="30000" dirty="0">
                <a:solidFill>
                  <a:srgbClr val="0645AD"/>
                </a:solidFill>
                <a:effectLst/>
                <a:latin typeface="Arial" panose="020B0604020202020204" pitchFamily="34" charset="0"/>
                <a:ea typeface="Times New Roman" panose="02020603050405020304" pitchFamily="18" charset="0"/>
                <a:hlinkClick r:id="rId17"/>
              </a:rPr>
              <a:t>[26]</a:t>
            </a:r>
            <a:r>
              <a:rPr lang="en-US" sz="1200" dirty="0">
                <a:solidFill>
                  <a:srgbClr val="202122"/>
                </a:solidFill>
                <a:effectLst/>
                <a:latin typeface="Arial" panose="020B0604020202020204" pitchFamily="34"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9</a:t>
            </a:fld>
            <a:endParaRPr lang="en-US" dirty="0"/>
          </a:p>
        </p:txBody>
      </p:sp>
    </p:spTree>
    <p:extLst>
      <p:ext uri="{BB962C8B-B14F-4D97-AF65-F5344CB8AC3E}">
        <p14:creationId xmlns:p14="http://schemas.microsoft.com/office/powerpoint/2010/main" val="1893947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Empathy is widely understood as being able to resonate with someone else’s feelings, effectively being able to metaphorically put yourself in someone else’s shoes and feel with someone in their given circumstances. This can lead to people feeling </a:t>
            </a:r>
            <a:r>
              <a:rPr lang="en-US" sz="1200" dirty="0" err="1"/>
              <a:t>recognised</a:t>
            </a:r>
            <a:r>
              <a:rPr lang="en-US" sz="1200" dirty="0"/>
              <a:t> and valued (Sinclair et al, 2016). Compassion takes this a step further. It is about </a:t>
            </a:r>
            <a:r>
              <a:rPr lang="en-US" sz="1200" dirty="0" err="1"/>
              <a:t>recognising</a:t>
            </a:r>
            <a:r>
              <a:rPr lang="en-US" sz="1200" dirty="0"/>
              <a:t> the circumstances of another person or group of people and, critically, feeling compelled to take action to improve those circumstances.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take this concept a little further, some writers have highlighted that compassion doesn’t have to be in response to suffering, but can simply be about understanding others and taking action to improve their circumstances, for example in the workplace this might be through development and coaching (Boyatzis et al, 2013), and so in this way compassion can be seen to be a basis for continuous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Research has found that a lack of empathy in </a:t>
            </a:r>
            <a:r>
              <a:rPr lang="en-US" dirty="0" err="1"/>
              <a:t>organisations</a:t>
            </a:r>
            <a:r>
              <a:rPr lang="en-US" dirty="0"/>
              <a:t> is associated with unethical practice (Dietz and </a:t>
            </a:r>
            <a:r>
              <a:rPr lang="en-US" dirty="0" err="1"/>
              <a:t>Kleinlogel</a:t>
            </a:r>
            <a:r>
              <a:rPr lang="en-US" dirty="0"/>
              <a:t>, 2014), and leadership practices which lead to reduced staff wellbeing and reduced performance (Mathieu et al, 2014; </a:t>
            </a:r>
            <a:r>
              <a:rPr lang="en-US" dirty="0" err="1"/>
              <a:t>Schyns</a:t>
            </a:r>
            <a:r>
              <a:rPr lang="en-US" dirty="0"/>
              <a:t> and Shilling, 2013).</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Examples: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Pharmaceutical companies who have vastly increased the price of life enhancing and life-saving drugs, putting profit over people and demonstrating a lack of compassion for vulnerable and sick individuals and their families.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Car manufacturers who have been found to be cheating on their emissions tests, demonstrating unethical </a:t>
            </a:r>
            <a:r>
              <a:rPr lang="en-US" dirty="0" err="1"/>
              <a:t>behaviour</a:t>
            </a:r>
            <a:r>
              <a:rPr lang="en-US" dirty="0"/>
              <a:t> and a lack of compassion for our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might </a:t>
            </a:r>
            <a:r>
              <a:rPr lang="en-US" dirty="0" err="1"/>
              <a:t>recognise</a:t>
            </a:r>
            <a:r>
              <a:rPr lang="en-US" dirty="0"/>
              <a:t> practice where, for example: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Managers are only interested in targets being delivered, with no interest in how that happens or in the people who deliver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Organisational</a:t>
            </a:r>
            <a:r>
              <a:rPr lang="en-US" dirty="0"/>
              <a:t> change is implemented with no meaningful consultation with staff;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People are dealing with wider life issues such as bereavement and illness and managers are insisting that those things should be kept separate from work;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People are expected to deliver more work with fewer resources due to budget cuts and pressure to increase profits. Such practices can lead to staff feeling undervalued, unappreciated, de-</a:t>
            </a:r>
            <a:r>
              <a:rPr lang="en-US" dirty="0" err="1"/>
              <a:t>humanised</a:t>
            </a:r>
            <a:r>
              <a:rPr lang="en-US" dirty="0"/>
              <a:t> and </a:t>
            </a:r>
            <a:r>
              <a:rPr lang="en-US" dirty="0" err="1"/>
              <a:t>pressurised</a:t>
            </a:r>
            <a:r>
              <a:rPr lang="en-US" dirty="0"/>
              <a:t>, which generates suffering.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we can see that empathy and compassion are ethical issues, because when they’re not demonstrated, unethical practices can thrive and go unchallenged (Holt and Marquess, 2012) and people, both within and out-with the </a:t>
            </a:r>
            <a:r>
              <a:rPr lang="en-US" dirty="0" err="1"/>
              <a:t>organisation</a:t>
            </a:r>
            <a:r>
              <a:rPr lang="en-US" dirty="0"/>
              <a:t>, can suffer.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empathy and compassion are also about productivity. Where people experience suffering, stress and strain in the workplace and beyond, often they are absent from work, and if they are in work, they are not motivated or indeed able to give their best effort.</a:t>
            </a:r>
            <a:endParaRPr lang="en-US" sz="1200" dirty="0"/>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10</a:t>
            </a:fld>
            <a:endParaRPr lang="en-US" dirty="0"/>
          </a:p>
        </p:txBody>
      </p:sp>
    </p:spTree>
    <p:extLst>
      <p:ext uri="{BB962C8B-B14F-4D97-AF65-F5344CB8AC3E}">
        <p14:creationId xmlns:p14="http://schemas.microsoft.com/office/powerpoint/2010/main" val="165679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2800" b="0" i="0" dirty="0">
                <a:solidFill>
                  <a:srgbClr val="000000"/>
                </a:solidFill>
                <a:effectLst/>
                <a:latin typeface="Calibri" panose="020F0502020204030204" pitchFamily="34" charset="0"/>
              </a:rPr>
              <a:t>The Center for Compassionate Leadership defines compassion as the awareness of the suffering of another combined with the desire to take action to relieve that suffering. </a:t>
            </a:r>
            <a:r>
              <a:rPr lang="en-US" sz="1800" dirty="0">
                <a:solidFill>
                  <a:srgbClr val="111111"/>
                </a:solidFill>
                <a:effectLst/>
                <a:latin typeface="Roboto" panose="02000000000000000000" pitchFamily="2" charset="0"/>
                <a:ea typeface="Calibri" panose="020F0502020204030204" pitchFamily="34" charset="0"/>
                <a:cs typeface="Times New Roman" panose="02020603050405020304" pitchFamily="18" charset="0"/>
              </a:rPr>
              <a:t>Compassionate leadership consists of</a:t>
            </a:r>
            <a:r>
              <a:rPr lang="en-US" sz="1800" b="1" dirty="0">
                <a:solidFill>
                  <a:srgbClr val="111111"/>
                </a:solidFill>
                <a:effectLst/>
                <a:latin typeface="Roboto" panose="02000000000000000000" pitchFamily="2" charset="0"/>
                <a:ea typeface="Calibri" panose="020F0502020204030204" pitchFamily="34" charset="0"/>
                <a:cs typeface="Times New Roman" panose="02020603050405020304" pitchFamily="18" charset="0"/>
              </a:rPr>
              <a:t> treating those you lead with compassion in all situations and creating a culture of compassion that supports the flourishing of everyone within that culture</a:t>
            </a:r>
            <a:r>
              <a:rPr lang="en-US" sz="1800" dirty="0">
                <a:solidFill>
                  <a:srgbClr val="111111"/>
                </a:solidFill>
                <a:effectLst/>
                <a:latin typeface="Roboto" panose="02000000000000000000" pitchFamily="2" charset="0"/>
                <a:ea typeface="Calibri" panose="020F0502020204030204" pitchFamily="34" charset="0"/>
                <a:cs typeface="Times New Roman" panose="02020603050405020304" pitchFamily="18" charset="0"/>
              </a:rPr>
              <a:t>. There are three important things to highlight in this definition. Compassion is primary in the relationship between compassion and leadership.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What Is the Definition of Compassionate Leadership? — Center for Compassionate Leadership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adobe-garamond-pro"/>
                <a:ea typeface="Calibri" panose="020F0502020204030204" pitchFamily="34" charset="0"/>
                <a:cs typeface="Times New Roman" panose="02020603050405020304" pitchFamily="18" charset="0"/>
              </a:rPr>
              <a:t>At the Center for Compassionate Leadership, we believe that compassion and leadership not only support each other, but also amplify their respective impacts on teams and organizations. There is no doubt that </a:t>
            </a:r>
            <a:r>
              <a:rPr lang="en-US" sz="1800" dirty="0">
                <a:solidFill>
                  <a:srgbClr val="000000"/>
                </a:solidFill>
                <a:effectLst/>
                <a:highlight>
                  <a:srgbClr val="FFFF00"/>
                </a:highlight>
                <a:latin typeface="adobe-garamond-pro"/>
                <a:ea typeface="Calibri" panose="020F0502020204030204" pitchFamily="34" charset="0"/>
                <a:cs typeface="Times New Roman" panose="02020603050405020304" pitchFamily="18" charset="0"/>
              </a:rPr>
              <a:t>compassion is vitally needed in the world today, and we see leaders as accelerators to grow compassion to address what ails the world today.</a:t>
            </a:r>
            <a:r>
              <a:rPr lang="en-US" sz="1800" dirty="0">
                <a:solidFill>
                  <a:srgbClr val="000000"/>
                </a:solidFill>
                <a:effectLst/>
                <a:latin typeface="adobe-garamond-pro"/>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adobe-garamond-pro"/>
                <a:ea typeface="Calibri" panose="020F0502020204030204" pitchFamily="34" charset="0"/>
                <a:cs typeface="Times New Roman" panose="02020603050405020304" pitchFamily="18" charset="0"/>
              </a:rPr>
              <a:t>In order to define compassionate leadership, we should start with its component parts. Compassion simply defined is the awareness of the suffering of another combined with the desire to take action to relieve that suffering. Leadership is the process by which clear direction and goals for an organization or team are set combined with the ability to influence team members to make progress toward the goals.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adobe-garamond-pro"/>
                <a:ea typeface="Calibri" panose="020F0502020204030204" pitchFamily="34" charset="0"/>
                <a:cs typeface="Times New Roman" panose="02020603050405020304" pitchFamily="18" charset="0"/>
              </a:rPr>
              <a:t>In our work around the research and implementation of compassionate leadership throughout the world, our findings have led us to the following definition: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i="1" dirty="0">
                <a:solidFill>
                  <a:srgbClr val="000000"/>
                </a:solidFill>
                <a:effectLst/>
                <a:latin typeface="adobe-garamond-pro"/>
                <a:ea typeface="Calibri" panose="020F0502020204030204" pitchFamily="34" charset="0"/>
                <a:cs typeface="Times New Roman" panose="02020603050405020304" pitchFamily="18" charset="0"/>
              </a:rPr>
              <a:t>Compassionate leadership consists of treating those you lead with compassion in all situations and creating a culture of compassion that supports the flourishing of everyone within that culture.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600"/>
              </a:spcAft>
            </a:pPr>
            <a:endParaRPr lang="en-US" sz="1800" b="1" spc="60" dirty="0">
              <a:solidFill>
                <a:srgbClr val="4A4A4A"/>
              </a:solidFill>
              <a:effectLst/>
              <a:latin typeface="proxima-nova"/>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13</a:t>
            </a:fld>
            <a:endParaRPr lang="en-US" dirty="0"/>
          </a:p>
        </p:txBody>
      </p:sp>
    </p:spTree>
    <p:extLst>
      <p:ext uri="{BB962C8B-B14F-4D97-AF65-F5344CB8AC3E}">
        <p14:creationId xmlns:p14="http://schemas.microsoft.com/office/powerpoint/2010/main" val="532401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14</a:t>
            </a:fld>
            <a:endParaRPr lang="en-US" dirty="0"/>
          </a:p>
        </p:txBody>
      </p:sp>
    </p:spTree>
    <p:extLst>
      <p:ext uri="{BB962C8B-B14F-4D97-AF65-F5344CB8AC3E}">
        <p14:creationId xmlns:p14="http://schemas.microsoft.com/office/powerpoint/2010/main" val="4017782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anchor="t">
            <a:normAutofit/>
          </a:bodyPr>
          <a:lstStyle>
            <a:lvl1pPr>
              <a:defRPr sz="8500" spc="-20" baseline="0">
                <a:solidFill>
                  <a:schemeClr val="bg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anchor="b">
            <a:normAutofit/>
          </a:bodyPr>
          <a:lstStyle>
            <a:lvl1pPr marL="0" indent="0">
              <a:buNone/>
              <a:defRPr sz="2800" b="1">
                <a:solidFill>
                  <a:schemeClr val="bg1"/>
                </a:solidFill>
              </a:defRPr>
            </a:lvl1pPr>
          </a:lstStyle>
          <a:p>
            <a:r>
              <a:rPr lang="en-US"/>
              <a:t>Click to edit Master subtitle style</a:t>
            </a:r>
            <a:endParaRPr lang="en-US" dirty="0"/>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a:lstStyle>
            <a:lvl1pPr marL="0" indent="0" algn="ctr">
              <a:buNone/>
              <a:defRPr/>
            </a:lvl1pPr>
          </a:lstStyle>
          <a:p>
            <a:r>
              <a:rPr lang="en-US" dirty="0"/>
              <a:t>Click to add photo</a:t>
            </a:r>
          </a:p>
        </p:txBody>
      </p:sp>
    </p:spTree>
    <p:extLst>
      <p:ext uri="{BB962C8B-B14F-4D97-AF65-F5344CB8AC3E}">
        <p14:creationId xmlns:p14="http://schemas.microsoft.com/office/powerpoint/2010/main" val="3706224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0" y="190500"/>
            <a:ext cx="10036292" cy="773776"/>
          </a:xfrm>
        </p:spPr>
        <p:txBody>
          <a:bodyPr anchor="ctr"/>
          <a:lstStyle>
            <a:lvl1pPr algn="r">
              <a:lnSpc>
                <a:spcPct val="100000"/>
              </a:lnSpc>
              <a:defRPr spc="-20" baseline="0">
                <a:solidFill>
                  <a:schemeClr val="bg1"/>
                </a:solidFill>
              </a:defRPr>
            </a:lvl1pPr>
          </a:lstStyle>
          <a:p>
            <a:r>
              <a:rPr lang="en-US" dirty="0"/>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3" y="1764139"/>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3" y="2374900"/>
            <a:ext cx="4756714" cy="3365500"/>
          </a:xfrm>
        </p:spPr>
        <p:txBody>
          <a:bodyPr>
            <a:normAutofit/>
          </a:bodyPr>
          <a:lstStyle>
            <a:lvl1pPr>
              <a:defRPr sz="2000"/>
            </a:lvl1pPr>
          </a:lstStyle>
          <a:p>
            <a:pPr lvl="0"/>
            <a:r>
              <a:rPr lang="en-US" dirty="0"/>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1"/>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0"/>
            <a:ext cx="4756714" cy="3365500"/>
          </a:xfrm>
        </p:spPr>
        <p:txBody>
          <a:bodyPr>
            <a:normAutofit/>
          </a:bodyPr>
          <a:lstStyle>
            <a:lvl1pPr>
              <a:defRPr sz="2000"/>
            </a:lvl1pPr>
          </a:lstStyle>
          <a:p>
            <a:pPr lvl="0"/>
            <a:r>
              <a:rPr lang="en-US" dirty="0"/>
              <a:t>Click to add text</a:t>
            </a: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0936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0" y="183988"/>
            <a:ext cx="9406372" cy="803380"/>
          </a:xfrm>
        </p:spPr>
        <p:txBody>
          <a:bodyPr anchor="ctr"/>
          <a:lstStyle>
            <a:lvl1pPr algn="r">
              <a:lnSpc>
                <a:spcPct val="100000"/>
              </a:lnSpc>
              <a:defRPr spc="-20" baseline="0">
                <a:solidFill>
                  <a:schemeClr val="bg1"/>
                </a:solidFill>
              </a:defRPr>
            </a:lvl1pPr>
          </a:lstStyle>
          <a:p>
            <a:r>
              <a:rPr lang="en-US" dirty="0"/>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0"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3" y="2374899"/>
            <a:ext cx="3327366" cy="3485573"/>
          </a:xfrm>
        </p:spPr>
        <p:txBody>
          <a:bodyPr>
            <a:normAutofit/>
          </a:bodyPr>
          <a:lstStyle>
            <a:lvl1pPr>
              <a:defRPr sz="2000"/>
            </a:lvl1pPr>
          </a:lstStyle>
          <a:p>
            <a:pPr lvl="0"/>
            <a:r>
              <a:rPr lang="en-US" dirty="0"/>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7"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7" y="2374899"/>
            <a:ext cx="3327366" cy="3485573"/>
          </a:xfrm>
        </p:spPr>
        <p:txBody>
          <a:bodyPr>
            <a:normAutofit/>
          </a:bodyPr>
          <a:lstStyle>
            <a:lvl1pPr>
              <a:defRPr sz="2000"/>
            </a:lvl1pPr>
          </a:lstStyle>
          <a:p>
            <a:pPr lvl="0"/>
            <a:r>
              <a:rPr lang="en-US" dirty="0"/>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3"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3" y="2374899"/>
            <a:ext cx="3327366" cy="3485573"/>
          </a:xfrm>
        </p:spPr>
        <p:txBody>
          <a:bodyPr>
            <a:normAutofit/>
          </a:bodyPr>
          <a:lstStyle>
            <a:lvl1pPr>
              <a:defRPr sz="2000"/>
            </a:lvl1pPr>
          </a:lstStyle>
          <a:p>
            <a:pPr lvl="0"/>
            <a:r>
              <a:rPr lang="en-US" dirty="0"/>
              <a:t>Click to add text</a:t>
            </a: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209807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937832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128674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userDrawn="1"/>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p:nvPr>
        </p:nvSpPr>
        <p:spPr>
          <a:xfrm>
            <a:off x="877001" y="4947313"/>
            <a:ext cx="7700617" cy="1409037"/>
          </a:xfrm>
        </p:spPr>
        <p:txBody>
          <a:bodyPr anchor="ctr">
            <a:normAutofit/>
          </a:bodyPr>
          <a:lstStyle>
            <a:lvl1pPr>
              <a:defRPr>
                <a:solidFill>
                  <a:schemeClr val="bg1"/>
                </a:solidFill>
              </a:defRPr>
            </a:lvl1pPr>
          </a:lstStyle>
          <a:p>
            <a:r>
              <a:rPr lang="en-US" sz="5400"/>
              <a:t>Click to edit Master title style</a:t>
            </a:r>
            <a:endParaRPr lang="en-US" sz="5400" dirty="0"/>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9446252" y="386989"/>
            <a:ext cx="2443495" cy="3758334"/>
          </a:xfrm>
        </p:spPr>
        <p:txBody>
          <a:bodyPr anchor="t">
            <a:normAutofit/>
          </a:bodyPr>
          <a:lstStyle>
            <a:lvl1pPr marL="0" indent="0">
              <a:lnSpc>
                <a:spcPct val="100000"/>
              </a:lnSpc>
              <a:spcBef>
                <a:spcPts val="0"/>
              </a:spcBef>
              <a:buNone/>
              <a:defRPr sz="2800" b="1">
                <a:solidFill>
                  <a:schemeClr val="accent1"/>
                </a:solidFill>
              </a:defRPr>
            </a:lvl1pPr>
          </a:lstStyle>
          <a:p>
            <a:r>
              <a:rPr lang="en-US">
                <a:solidFill>
                  <a:schemeClr val="accent1"/>
                </a:solidFill>
              </a:rPr>
              <a:t>Click to edit Master subtitle style</a:t>
            </a:r>
            <a:endParaRPr lang="en-US" dirty="0">
              <a:solidFill>
                <a:schemeClr val="accent1"/>
              </a:solidFill>
            </a:endParaRP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0"/>
            <a:ext cx="9144000" cy="4532313"/>
          </a:xfrm>
        </p:spPr>
        <p:txBody>
          <a:bodyPr/>
          <a:lstStyle>
            <a:lvl1pPr marL="0" indent="0" algn="ctr">
              <a:buNone/>
              <a:defRPr/>
            </a:lvl1pPr>
          </a:lstStyle>
          <a:p>
            <a:r>
              <a:rPr lang="en-US" dirty="0"/>
              <a:t>Click to add photo</a:t>
            </a:r>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9144000" y="4532313"/>
            <a:ext cx="3048000" cy="2325687"/>
          </a:xfrm>
        </p:spPr>
        <p:txBody>
          <a:bodyPr/>
          <a:lstStyle>
            <a:lvl1pPr marL="0" indent="0" algn="ctr">
              <a:buNone/>
              <a:defRPr/>
            </a:lvl1pPr>
          </a:lstStyle>
          <a:p>
            <a:r>
              <a:rPr lang="en-US" dirty="0"/>
              <a:t>Click to add photo</a:t>
            </a:r>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1365992" y="6356350"/>
            <a:ext cx="630936" cy="365125"/>
          </a:xfrm>
        </p:spPr>
        <p:txBody>
          <a:bodyPr/>
          <a:lstStyle>
            <a:lvl1pPr>
              <a:defRPr>
                <a:solidFill>
                  <a:schemeClr val="bg1"/>
                </a:solidFill>
                <a:effectLst>
                  <a:outerShdw blurRad="38100" dist="38100" dir="2700000" algn="tl">
                    <a:srgbClr val="000000">
                      <a:alpha val="43137"/>
                    </a:srgbClr>
                  </a:outerShdw>
                </a:effectLs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nir Next LT Pro"/>
              <a:ea typeface="+mn-ea"/>
              <a:cs typeface="+mn-cs"/>
            </a:endParaRPr>
          </a:p>
        </p:txBody>
      </p:sp>
    </p:spTree>
    <p:extLst>
      <p:ext uri="{BB962C8B-B14F-4D97-AF65-F5344CB8AC3E}">
        <p14:creationId xmlns:p14="http://schemas.microsoft.com/office/powerpoint/2010/main" val="1114633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9948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5373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5820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5651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3491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1"/>
            <a:ext cx="3209008" cy="5166659"/>
          </a:xfrm>
        </p:spPr>
        <p:txBody>
          <a:bodyPr anchor="b"/>
          <a:lstStyle>
            <a:lvl1pPr>
              <a:defRPr spc="-20" baseline="0">
                <a:solidFill>
                  <a:schemeClr val="bg1"/>
                </a:solidFill>
              </a:defRPr>
            </a:lvl1pPr>
          </a:lstStyle>
          <a:p>
            <a:r>
              <a:rPr lang="en-US">
                <a:solidFill>
                  <a:srgbClr val="FFFFFF"/>
                </a:solidFill>
              </a:rPr>
              <a:t>Click to edit Master title style</a:t>
            </a:r>
            <a:endParaRPr lang="en-US" dirty="0">
              <a:solidFill>
                <a:srgbClr val="FFFFFF"/>
              </a:solidFill>
            </a:endParaRP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a:lstStyle>
            <a:lvl1pPr>
              <a:defRPr>
                <a:solidFill>
                  <a:schemeClr val="bg1"/>
                </a:solidFill>
              </a:defRPr>
            </a:lvl1pPr>
          </a:lstStyle>
          <a:p>
            <a:r>
              <a:rPr lang="en-US" dirty="0"/>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a:lstStyle>
            <a:lvl1pPr marL="0" indent="0" algn="ctr">
              <a:buNone/>
              <a:defRPr/>
            </a:lvl1pPr>
          </a:lstStyle>
          <a:p>
            <a:r>
              <a:rPr lang="en-US" dirty="0"/>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0" y="0"/>
            <a:ext cx="4076701" cy="3429000"/>
          </a:xfrm>
        </p:spPr>
        <p:txBody>
          <a:bodyPr/>
          <a:lstStyle>
            <a:lvl1pPr marL="0" indent="0" algn="ctr">
              <a:buNone/>
              <a:defRPr/>
            </a:lvl1pPr>
          </a:lstStyle>
          <a:p>
            <a:r>
              <a:rPr lang="en-US" dirty="0"/>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0"/>
            <a:ext cx="6599238" cy="2296083"/>
          </a:xfrm>
        </p:spPr>
        <p:txBody>
          <a:bodyPr>
            <a:normAutofit/>
          </a:bodyPr>
          <a:lstStyle>
            <a:lvl1pPr marL="342900" indent="-342900">
              <a:buFont typeface="Arial" panose="020B0604020202020204" pitchFamily="34" charset="0"/>
              <a:buChar char="•"/>
              <a:defRPr sz="2000"/>
            </a:lvl1pPr>
          </a:lstStyle>
          <a:p>
            <a:pPr lvl="0"/>
            <a:r>
              <a:rPr lang="en-US" dirty="0"/>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436725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456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5485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70940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9944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66941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9104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r>
              <a:rPr lang="en-US" dirty="0">
                <a:solidFill>
                  <a:srgbClr val="FFFFFF"/>
                </a:solidFill>
              </a:rPr>
              <a:t>Click to edit Master title style</a:t>
            </a: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dirty="0"/>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dirty="0">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pPr lvl="0"/>
            <a:r>
              <a:rPr lang="en-US" dirty="0"/>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99930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a:normAutofit/>
          </a:bodyPr>
          <a:lstStyle>
            <a:lvl1pPr>
              <a:defRPr spc="-20" baseline="0">
                <a:solidFill>
                  <a:schemeClr val="bg1"/>
                </a:solidFill>
              </a:defRPr>
            </a:lvl1pPr>
          </a:lstStyle>
          <a:p>
            <a:r>
              <a:rPr lang="en-US" sz="6000"/>
              <a:t>Click to edit Master title style</a:t>
            </a:r>
            <a:endParaRPr lang="en-US" sz="6000" dirty="0"/>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a:normAutofit/>
          </a:bodyPr>
          <a:lstStyle>
            <a:lvl1pPr marL="0" indent="0">
              <a:buNone/>
              <a:defRPr sz="2400">
                <a:solidFill>
                  <a:schemeClr val="bg1"/>
                </a:solidFill>
              </a:defRPr>
            </a:lvl1pPr>
          </a:lstStyle>
          <a:p>
            <a:r>
              <a:rPr lang="en-US"/>
              <a:t>Click to edit Master subtitle style</a:t>
            </a:r>
            <a:endParaRPr lang="en-US" dirty="0"/>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a:lstStyle>
            <a:lvl1pPr marL="0" indent="0" algn="l">
              <a:buNone/>
              <a:defRPr/>
            </a:lvl1pPr>
          </a:lstStyle>
          <a:p>
            <a:r>
              <a:rPr lang="en-US" dirty="0"/>
              <a:t>Click to add photo</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Presentation title</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a:lstStyle>
            <a:lvl1pPr marL="0" indent="0" algn="ctr">
              <a:buNone/>
              <a:defRPr/>
            </a:lvl1pPr>
          </a:lstStyle>
          <a:p>
            <a:r>
              <a:rPr lang="en-US" dirty="0"/>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a:lstStyle>
            <a:lvl1pPr marL="0" indent="0">
              <a:buNone/>
              <a:defRPr/>
            </a:lvl1pPr>
          </a:lstStyle>
          <a:p>
            <a:r>
              <a:rPr lang="en-US" dirty="0"/>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20XX</a:t>
            </a:r>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2722F022-211C-4882-844C-086FEA6806AA}"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8407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8" y="875030"/>
            <a:ext cx="2384425" cy="5068570"/>
          </a:xfrm>
        </p:spPr>
        <p:txBody>
          <a:bodyPr/>
          <a:lstStyle>
            <a:lvl1pPr>
              <a:lnSpc>
                <a:spcPct val="100000"/>
              </a:lnSpc>
              <a:defRPr spc="-20" baseline="0">
                <a:solidFill>
                  <a:schemeClr val="bg1"/>
                </a:solidFill>
              </a:defRPr>
            </a:lvl1pPr>
          </a:lstStyle>
          <a:p>
            <a:r>
              <a:rPr lang="en-US" dirty="0"/>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0"/>
            <a:ext cx="8607425" cy="4749800"/>
          </a:xfrm>
        </p:spPr>
        <p:txBody>
          <a:bodyPr/>
          <a:lstStyle>
            <a:lvl1pPr>
              <a:defRPr/>
            </a:lvl1pPr>
          </a:lstStyle>
          <a:p>
            <a:pPr lvl="0"/>
            <a:r>
              <a:rPr lang="en-US" dirty="0"/>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589216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7" y="996950"/>
            <a:ext cx="2384425" cy="4946650"/>
          </a:xfrm>
        </p:spPr>
        <p:txBody>
          <a:bodyPr/>
          <a:lstStyle>
            <a:lvl1pPr>
              <a:lnSpc>
                <a:spcPct val="100000"/>
              </a:lnSpc>
              <a:defRPr spc="-20" baseline="0">
                <a:solidFill>
                  <a:schemeClr val="bg1"/>
                </a:solidFill>
              </a:defRPr>
            </a:lvl1pPr>
          </a:lstStyle>
          <a:p>
            <a:r>
              <a:rPr lang="en-US" dirty="0"/>
              <a:t>Click  to add text</a:t>
            </a:r>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0" y="996950"/>
            <a:ext cx="8367713" cy="4545013"/>
          </a:xfrm>
        </p:spPr>
        <p:txBody>
          <a:bodyPr/>
          <a:lstStyle>
            <a:lvl1pPr>
              <a:defRPr/>
            </a:lvl1pPr>
          </a:lstStyle>
          <a:p>
            <a:pPr lvl="0"/>
            <a:r>
              <a:rPr lang="en-US" dirty="0"/>
              <a:t>Click to add content</a:t>
            </a: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73759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a:lstStyle>
            <a:lvl1pPr marL="0" indent="0" algn="ctr">
              <a:buNone/>
              <a:defRPr/>
            </a:lvl1pPr>
          </a:lstStyle>
          <a:p>
            <a:r>
              <a:rPr lang="en-US" dirty="0"/>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00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title style</a:t>
            </a:r>
            <a:endParaRPr lang="en-US" dirty="0">
              <a:solidFill>
                <a:srgbClr val="FFFFFF"/>
              </a:solidFill>
              <a:effectLst>
                <a:outerShdw blurRad="38100" dist="38100" dir="2700000" algn="tl">
                  <a:srgbClr val="000000">
                    <a:alpha val="43137"/>
                  </a:srgbClr>
                </a:outerShdw>
              </a:effectLst>
            </a:endParaRP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3"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2800" b="1" baseline="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subtitle style</a:t>
            </a:r>
            <a:endParaRPr lang="en-US" dirty="0">
              <a:solidFill>
                <a:srgbClr val="FFFFFF"/>
              </a:solidFill>
              <a:effectLst>
                <a:outerShdw blurRad="38100" dist="38100" dir="2700000" algn="tl">
                  <a:srgbClr val="000000">
                    <a:alpha val="43137"/>
                  </a:srgbClr>
                </a:outerShdw>
              </a:effectLst>
            </a:endParaRP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CD6D940D-6D44-4DF9-9322-B4B11F7EDCD0}"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7047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9" name="Content Placeholder 8">
            <a:extLst>
              <a:ext uri="{FF2B5EF4-FFF2-40B4-BE49-F238E27FC236}">
                <a16:creationId xmlns:a16="http://schemas.microsoft.com/office/drawing/2014/main" id="{6FD5380A-F914-4AC2-4B2F-B59ADDD9517C}"/>
              </a:ext>
            </a:extLst>
          </p:cNvPr>
          <p:cNvSpPr>
            <a:spLocks noGrp="1"/>
          </p:cNvSpPr>
          <p:nvPr>
            <p:ph sz="quarter" idx="14" hasCustomPrompt="1"/>
          </p:nvPr>
        </p:nvSpPr>
        <p:spPr>
          <a:xfrm>
            <a:off x="646112" y="1560512"/>
            <a:ext cx="10899776" cy="4601045"/>
          </a:xfrm>
        </p:spPr>
        <p:txBody>
          <a:bodyPr/>
          <a:lstStyle>
            <a:lvl1pPr>
              <a:defRPr/>
            </a:lvl1pPr>
          </a:lstStyle>
          <a:p>
            <a:pPr lvl="0"/>
            <a:r>
              <a:rPr lang="en-US" dirty="0"/>
              <a:t>Click to add content</a:t>
            </a:r>
          </a:p>
        </p:txBody>
      </p:sp>
      <p:sp>
        <p:nvSpPr>
          <p:cNvPr id="11" name="Title 9">
            <a:extLst>
              <a:ext uri="{FF2B5EF4-FFF2-40B4-BE49-F238E27FC236}">
                <a16:creationId xmlns:a16="http://schemas.microsoft.com/office/drawing/2014/main" id="{0F864CB6-7EB4-B165-6935-AEF0E87C95FE}"/>
              </a:ext>
            </a:extLst>
          </p:cNvPr>
          <p:cNvSpPr>
            <a:spLocks noGrp="1"/>
          </p:cNvSpPr>
          <p:nvPr>
            <p:ph type="title" hasCustomPrompt="1"/>
          </p:nvPr>
        </p:nvSpPr>
        <p:spPr>
          <a:xfrm>
            <a:off x="649069" y="194783"/>
            <a:ext cx="10896819" cy="760892"/>
          </a:xfrm>
        </p:spPr>
        <p:txBody>
          <a:bodyPr anchor="ctr"/>
          <a:lstStyle>
            <a:lvl1pPr>
              <a:lnSpc>
                <a:spcPct val="100000"/>
              </a:lnSpc>
              <a:defRPr spc="-20" baseline="0">
                <a:solidFill>
                  <a:schemeClr val="bg1"/>
                </a:solidFill>
              </a:defRPr>
            </a:lvl1pPr>
          </a:lstStyle>
          <a:p>
            <a:r>
              <a:rPr lang="en-US" dirty="0"/>
              <a:t>Click to add title</a:t>
            </a:r>
          </a:p>
        </p:txBody>
      </p:sp>
    </p:spTree>
    <p:extLst>
      <p:ext uri="{BB962C8B-B14F-4D97-AF65-F5344CB8AC3E}">
        <p14:creationId xmlns:p14="http://schemas.microsoft.com/office/powerpoint/2010/main" val="4271998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649069" y="194783"/>
            <a:ext cx="10896819" cy="760892"/>
          </a:xfrm>
        </p:spPr>
        <p:txBody>
          <a:bodyPr anchor="ctr"/>
          <a:lstStyle>
            <a:lvl1pPr>
              <a:lnSpc>
                <a:spcPct val="100000"/>
              </a:lnSpc>
              <a:defRPr spc="-20" baseline="0">
                <a:solidFill>
                  <a:schemeClr val="bg1"/>
                </a:solidFill>
              </a:defRPr>
            </a:lvl1pPr>
          </a:lstStyle>
          <a:p>
            <a:r>
              <a:rPr lang="en-US" dirty="0"/>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2" y="1560512"/>
            <a:ext cx="10899776" cy="4601045"/>
          </a:xfrm>
        </p:spPr>
        <p:txBody>
          <a:bodyPr/>
          <a:lstStyle>
            <a:lvl1pPr>
              <a:defRPr/>
            </a:lvl1pPr>
          </a:lstStyle>
          <a:p>
            <a:pPr lvl="0"/>
            <a:r>
              <a:rPr lang="en-US" dirty="0"/>
              <a:t>Click to add content</a:t>
            </a: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190906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0"/>
            <a:ext cx="4352544" cy="365125"/>
          </a:xfrm>
          <a:prstGeom prst="rect">
            <a:avLst/>
          </a:prstGeom>
        </p:spPr>
        <p:txBody>
          <a:bodyPr vert="horz" lIns="91440" tIns="45720" rIns="91440" bIns="45720" rtlCol="0" anchor="ctr"/>
          <a:lstStyle>
            <a:lvl1pPr algn="r">
              <a:defRPr sz="1050">
                <a:solidFill>
                  <a:schemeClr val="tx1"/>
                </a:solidFill>
              </a:defRPr>
            </a:lvl1pPr>
          </a:lstStyle>
          <a:p>
            <a:r>
              <a:rPr lang="en-US" dirty="0"/>
              <a:t>20XX</a:t>
            </a:r>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defRPr>
            </a:lvl1pPr>
          </a:lstStyle>
          <a:p>
            <a:r>
              <a:rPr lang="en-US" sz="1050" dirty="0"/>
              <a:t>Presentation title</a:t>
            </a:r>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a:solidFill>
                  <a:schemeClr val="tx1"/>
                </a:solidFill>
              </a:defRPr>
            </a:lvl1pPr>
          </a:lstStyle>
          <a:p>
            <a:fld id="{0D4885A8-DDA8-4FCF-AB25-DA8F78EC7557}" type="slidenum">
              <a:rPr lang="en-US" smtClean="0"/>
              <a:pPr/>
              <a:t>‹#›</a:t>
            </a:fld>
            <a:endParaRPr lang="en-US" dirty="0"/>
          </a:p>
        </p:txBody>
      </p:sp>
    </p:spTree>
    <p:extLst>
      <p:ext uri="{BB962C8B-B14F-4D97-AF65-F5344CB8AC3E}">
        <p14:creationId xmlns:p14="http://schemas.microsoft.com/office/powerpoint/2010/main" val="3899840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6" r:id="rId12"/>
    <p:sldLayoutId id="2147483687" r:id="rId13"/>
    <p:sldLayoutId id="2147483688" r:id="rId14"/>
  </p:sldLayoutIdLst>
  <p:hf hdr="0"/>
  <p:txStyles>
    <p:title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5/23/2022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7466824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1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3.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3.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tags" Target="../tags/tag15.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6.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3.xml"/><Relationship Id="rId7" Type="http://schemas.openxmlformats.org/officeDocument/2006/relationships/diagramColors" Target="../diagrams/colors1.xml"/><Relationship Id="rId2" Type="http://schemas.openxmlformats.org/officeDocument/2006/relationships/slideLayout" Target="../slideLayouts/slideLayout9.xml"/><Relationship Id="rId1" Type="http://schemas.openxmlformats.org/officeDocument/2006/relationships/tags" Target="../tags/tag1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20.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21.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xml"/><Relationship Id="rId1" Type="http://schemas.openxmlformats.org/officeDocument/2006/relationships/tags" Target="../tags/tag22.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tags" Target="../tags/tag23.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24.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tags" Target="../tags/tag25.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20.xml"/><Relationship Id="rId7" Type="http://schemas.openxmlformats.org/officeDocument/2006/relationships/diagramColors" Target="../diagrams/colors2.xml"/><Relationship Id="rId2" Type="http://schemas.openxmlformats.org/officeDocument/2006/relationships/slideLayout" Target="../slideLayouts/slideLayout9.xml"/><Relationship Id="rId1" Type="http://schemas.openxmlformats.org/officeDocument/2006/relationships/tags" Target="../tags/tag2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xml"/><Relationship Id="rId1" Type="http://schemas.openxmlformats.org/officeDocument/2006/relationships/tags" Target="../tags/tag28.xml"/><Relationship Id="rId5" Type="http://schemas.openxmlformats.org/officeDocument/2006/relationships/hyperlink" Target="https://www.entrepreneur.com/article/310391" TargetMode="Externa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tags" Target="../tags/tag29.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tags" Target="../tags/tag30.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1.xml"/><Relationship Id="rId1" Type="http://schemas.openxmlformats.org/officeDocument/2006/relationships/tags" Target="../tags/tag4.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tags" Target="../tags/tag31.xml"/><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tags" Target="../tags/tag32.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29.jpeg"/><Relationship Id="rId2" Type="http://schemas.openxmlformats.org/officeDocument/2006/relationships/slideLayout" Target="../slideLayouts/slideLayout12.xml"/><Relationship Id="rId1" Type="http://schemas.openxmlformats.org/officeDocument/2006/relationships/tags" Target="../tags/tag3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tags" Target="../tags/tag34.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tags" Target="../tags/tag35.xml"/><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xml"/><Relationship Id="rId1" Type="http://schemas.openxmlformats.org/officeDocument/2006/relationships/tags" Target="../tags/tag36.xml"/><Relationship Id="rId5" Type="http://schemas.openxmlformats.org/officeDocument/2006/relationships/hyperlink" Target="https://www.entrepreneur.com/article/310391" TargetMode="External"/><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9.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9.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9.xml"/><Relationship Id="rId1" Type="http://schemas.openxmlformats.org/officeDocument/2006/relationships/tags" Target="../tags/tag40.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1.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1.xml"/><Relationship Id="rId1" Type="http://schemas.openxmlformats.org/officeDocument/2006/relationships/tags" Target="../tags/tag41.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4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2.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9.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9.xml"/><Relationship Id="rId1" Type="http://schemas.openxmlformats.org/officeDocument/2006/relationships/tags" Target="../tags/tag45.xml"/><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43.jpeg"/><Relationship Id="rId2" Type="http://schemas.openxmlformats.org/officeDocument/2006/relationships/slideLayout" Target="../slideLayouts/slideLayout9.xml"/><Relationship Id="rId1" Type="http://schemas.openxmlformats.org/officeDocument/2006/relationships/tags" Target="../tags/tag4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9.xml"/><Relationship Id="rId1" Type="http://schemas.openxmlformats.org/officeDocument/2006/relationships/tags" Target="../tags/tag47.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9.xml"/><Relationship Id="rId1" Type="http://schemas.openxmlformats.org/officeDocument/2006/relationships/tags" Target="../tags/tag48.xml"/><Relationship Id="rId4" Type="http://schemas.openxmlformats.org/officeDocument/2006/relationships/image" Target="../media/image45.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9.xml"/><Relationship Id="rId1" Type="http://schemas.openxmlformats.org/officeDocument/2006/relationships/tags" Target="../tags/tag49.xml"/><Relationship Id="rId5" Type="http://schemas.openxmlformats.org/officeDocument/2006/relationships/hyperlink" Target="https://hbr.org/2018/05/assessment-are-you-a-compassionate-leader" TargetMode="External"/><Relationship Id="rId4" Type="http://schemas.openxmlformats.org/officeDocument/2006/relationships/image" Target="../media/image46.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9.xml"/><Relationship Id="rId1" Type="http://schemas.openxmlformats.org/officeDocument/2006/relationships/tags" Target="../tags/tag50.xml"/><Relationship Id="rId5" Type="http://schemas.openxmlformats.org/officeDocument/2006/relationships/hyperlink" Target="https://www.roffeypark.ac.uk/" TargetMode="Externa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9.xml"/><Relationship Id="rId1" Type="http://schemas.openxmlformats.org/officeDocument/2006/relationships/tags" Target="../tags/tag51.xml"/><Relationship Id="rId4" Type="http://schemas.openxmlformats.org/officeDocument/2006/relationships/image" Target="../media/image48.jpeg"/></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9.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9.xml"/><Relationship Id="rId1" Type="http://schemas.openxmlformats.org/officeDocument/2006/relationships/tags" Target="../tags/tag53.xml"/><Relationship Id="rId4" Type="http://schemas.openxmlformats.org/officeDocument/2006/relationships/image" Target="../media/image49.jpeg"/></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9.xml"/><Relationship Id="rId1" Type="http://schemas.openxmlformats.org/officeDocument/2006/relationships/tags" Target="../tags/tag54.xml"/><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2.xml"/><Relationship Id="rId1" Type="http://schemas.openxmlformats.org/officeDocument/2006/relationships/tags" Target="../tags/tag55.xml"/><Relationship Id="rId4" Type="http://schemas.openxmlformats.org/officeDocument/2006/relationships/image" Target="../media/image52.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4.xml"/><Relationship Id="rId1" Type="http://schemas.openxmlformats.org/officeDocument/2006/relationships/tags" Target="../tags/tag56.xml"/><Relationship Id="rId5" Type="http://schemas.openxmlformats.org/officeDocument/2006/relationships/image" Target="../media/image54.jpeg"/><Relationship Id="rId4" Type="http://schemas.openxmlformats.org/officeDocument/2006/relationships/image" Target="../media/image53.jpe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1.xml"/><Relationship Id="rId1" Type="http://schemas.openxmlformats.org/officeDocument/2006/relationships/tags" Target="../tags/tag57.xml"/><Relationship Id="rId5" Type="http://schemas.openxmlformats.org/officeDocument/2006/relationships/image" Target="../media/image56.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4171"/>
            <a:ext cx="12192000" cy="6853829"/>
          </a:xfrm>
          <a:prstGeom prst="rect">
            <a:avLst/>
          </a:prstGeom>
        </p:spPr>
      </p:pic>
      <p:sp>
        <p:nvSpPr>
          <p:cNvPr id="3" name="TextBox 3"/>
          <p:cNvSpPr txBox="1"/>
          <p:nvPr/>
        </p:nvSpPr>
        <p:spPr>
          <a:xfrm>
            <a:off x="2086058" y="3716766"/>
            <a:ext cx="8019885" cy="682879"/>
          </a:xfrm>
          <a:prstGeom prst="rect">
            <a:avLst/>
          </a:prstGeom>
        </p:spPr>
        <p:txBody>
          <a:bodyPr lIns="0" tIns="0" rIns="0" bIns="0" rtlCol="0" anchor="t">
            <a:spAutoFit/>
          </a:bodyPr>
          <a:lstStyle/>
          <a:p>
            <a:pPr algn="ctr" defTabSz="609630">
              <a:lnSpc>
                <a:spcPts val="2799"/>
              </a:lnSpc>
            </a:pPr>
            <a:r>
              <a:rPr lang="en-US" sz="1866" dirty="0">
                <a:solidFill>
                  <a:srgbClr val="000000"/>
                </a:solidFill>
                <a:latin typeface="Nunito Sans Regular"/>
              </a:rPr>
              <a:t>Eric Algoe – Vice President for Finance and Support Services</a:t>
            </a:r>
          </a:p>
          <a:p>
            <a:pPr algn="ctr" defTabSz="609630">
              <a:lnSpc>
                <a:spcPts val="2799"/>
              </a:lnSpc>
            </a:pPr>
            <a:r>
              <a:rPr lang="en-US" sz="1866" dirty="0">
                <a:solidFill>
                  <a:srgbClr val="000000"/>
                </a:solidFill>
                <a:latin typeface="Nunito Sans Regular"/>
              </a:rPr>
              <a:t>Carole Clerie – Assistant Vice President for Human Resources</a:t>
            </a:r>
          </a:p>
        </p:txBody>
      </p:sp>
      <p:sp>
        <p:nvSpPr>
          <p:cNvPr id="4" name="TextBox 4"/>
          <p:cNvSpPr txBox="1"/>
          <p:nvPr/>
        </p:nvSpPr>
        <p:spPr>
          <a:xfrm>
            <a:off x="865111" y="2457450"/>
            <a:ext cx="10461778" cy="927562"/>
          </a:xfrm>
          <a:prstGeom prst="rect">
            <a:avLst/>
          </a:prstGeom>
        </p:spPr>
        <p:txBody>
          <a:bodyPr lIns="0" tIns="0" rIns="0" bIns="0" rtlCol="0" anchor="t">
            <a:spAutoFit/>
          </a:bodyPr>
          <a:lstStyle/>
          <a:p>
            <a:pPr algn="ctr" defTabSz="609630">
              <a:lnSpc>
                <a:spcPts val="7680"/>
              </a:lnSpc>
              <a:spcBef>
                <a:spcPct val="0"/>
              </a:spcBef>
            </a:pPr>
            <a:r>
              <a:rPr lang="en-US" sz="6400" dirty="0">
                <a:solidFill>
                  <a:srgbClr val="000000"/>
                </a:solidFill>
                <a:latin typeface="Nunito Sans Bold Bold"/>
              </a:rPr>
              <a:t>Welcome</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19F0-7B2E-7804-D18D-E47DC9325464}"/>
              </a:ext>
            </a:extLst>
          </p:cNvPr>
          <p:cNvSpPr>
            <a:spLocks noGrp="1"/>
          </p:cNvSpPr>
          <p:nvPr>
            <p:ph type="title"/>
          </p:nvPr>
        </p:nvSpPr>
        <p:spPr/>
        <p:txBody>
          <a:bodyPr>
            <a:normAutofit fontScale="90000"/>
          </a:bodyPr>
          <a:lstStyle/>
          <a:p>
            <a:r>
              <a:rPr lang="en-US" dirty="0"/>
              <a:t>Compassion “Formula”</a:t>
            </a:r>
          </a:p>
        </p:txBody>
      </p:sp>
      <p:sp>
        <p:nvSpPr>
          <p:cNvPr id="6" name="Slide Number Placeholder 5">
            <a:extLst>
              <a:ext uri="{FF2B5EF4-FFF2-40B4-BE49-F238E27FC236}">
                <a16:creationId xmlns:a16="http://schemas.microsoft.com/office/drawing/2014/main" id="{7FC3B9E5-E792-71EA-FE77-B9BF3E91A8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8" name="Picture 7">
            <a:extLst>
              <a:ext uri="{FF2B5EF4-FFF2-40B4-BE49-F238E27FC236}">
                <a16:creationId xmlns:a16="http://schemas.microsoft.com/office/drawing/2014/main" id="{ACD6811F-6057-0DF5-D039-16C0D1370303}"/>
              </a:ext>
            </a:extLst>
          </p:cNvPr>
          <p:cNvPicPr>
            <a:picLocks noChangeAspect="1"/>
          </p:cNvPicPr>
          <p:nvPr/>
        </p:nvPicPr>
        <p:blipFill rotWithShape="1">
          <a:blip r:embed="rId4"/>
          <a:srcRect l="35261" t="45571" r="28806" b="17613"/>
          <a:stretch/>
        </p:blipFill>
        <p:spPr>
          <a:xfrm>
            <a:off x="1404982" y="1256123"/>
            <a:ext cx="9382035" cy="5407094"/>
          </a:xfrm>
          <a:prstGeom prst="rect">
            <a:avLst/>
          </a:prstGeom>
        </p:spPr>
      </p:pic>
    </p:spTree>
    <p:custDataLst>
      <p:tags r:id="rId1"/>
    </p:custDataLst>
    <p:extLst>
      <p:ext uri="{BB962C8B-B14F-4D97-AF65-F5344CB8AC3E}">
        <p14:creationId xmlns:p14="http://schemas.microsoft.com/office/powerpoint/2010/main" val="662654560"/>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ee the source image">
            <a:extLst>
              <a:ext uri="{FF2B5EF4-FFF2-40B4-BE49-F238E27FC236}">
                <a16:creationId xmlns:a16="http://schemas.microsoft.com/office/drawing/2014/main" id="{CE0D4B8D-DC89-4E2F-8E22-5D6A26758D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F3CD89B-0BA1-83D7-8DEC-6B78B55FE40D}"/>
              </a:ext>
            </a:extLst>
          </p:cNvPr>
          <p:cNvSpPr/>
          <p:nvPr/>
        </p:nvSpPr>
        <p:spPr>
          <a:xfrm>
            <a:off x="9525000" y="0"/>
            <a:ext cx="2667000" cy="6858000"/>
          </a:xfrm>
          <a:prstGeom prst="rect">
            <a:avLst/>
          </a:prstGeom>
          <a:solidFill>
            <a:srgbClr val="FF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2245E55-C91F-A437-15A0-758D3FA4455B}"/>
              </a:ext>
            </a:extLst>
          </p:cNvPr>
          <p:cNvSpPr/>
          <p:nvPr/>
        </p:nvSpPr>
        <p:spPr>
          <a:xfrm>
            <a:off x="0" y="0"/>
            <a:ext cx="2667000" cy="6858000"/>
          </a:xfrm>
          <a:prstGeom prst="rect">
            <a:avLst/>
          </a:prstGeom>
          <a:solidFill>
            <a:srgbClr val="FF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77186665"/>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743A8-77FC-AE51-5D44-D84A6ABF0724}"/>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ABC14189-3AD7-4906-6401-6DC8BC3C0166}"/>
              </a:ext>
            </a:extLst>
          </p:cNvPr>
          <p:cNvSpPr>
            <a:spLocks noGrp="1"/>
          </p:cNvSpPr>
          <p:nvPr>
            <p:ph type="sldNum" sz="quarter" idx="12"/>
          </p:nvPr>
        </p:nvSpPr>
        <p:spPr/>
        <p:txBody>
          <a:bodyPr/>
          <a:lstStyle/>
          <a:p>
            <a:fld id="{34B7E4EF-A1BD-40F4-AB7B-04F084DD991D}" type="slidenum">
              <a:rPr lang="en-US" smtClean="0"/>
              <a:t>12</a:t>
            </a:fld>
            <a:endParaRPr lang="en-US" dirty="0"/>
          </a:p>
        </p:txBody>
      </p:sp>
      <p:pic>
        <p:nvPicPr>
          <p:cNvPr id="25602" name="Picture 2" descr="See the source image">
            <a:extLst>
              <a:ext uri="{FF2B5EF4-FFF2-40B4-BE49-F238E27FC236}">
                <a16:creationId xmlns:a16="http://schemas.microsoft.com/office/drawing/2014/main" id="{ADC4CDD9-C52A-2DF7-3EA2-F7B6660D21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
            <a:ext cx="12190869" cy="68586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7D6D3EB-99F8-AE8E-9446-038E4970BBFC}"/>
              </a:ext>
            </a:extLst>
          </p:cNvPr>
          <p:cNvSpPr txBox="1"/>
          <p:nvPr/>
        </p:nvSpPr>
        <p:spPr>
          <a:xfrm>
            <a:off x="1543312" y="3167072"/>
            <a:ext cx="9104243" cy="523220"/>
          </a:xfrm>
          <a:prstGeom prst="rect">
            <a:avLst/>
          </a:prstGeom>
          <a:solidFill>
            <a:schemeClr val="bg1"/>
          </a:solidFill>
          <a:ln w="28575">
            <a:solidFill>
              <a:schemeClr val="tx1"/>
            </a:solidFill>
          </a:ln>
        </p:spPr>
        <p:txBody>
          <a:bodyPr wrap="square" rtlCol="0">
            <a:spAutoFit/>
          </a:bodyPr>
          <a:lstStyle/>
          <a:p>
            <a:pPr algn="ctr"/>
            <a:r>
              <a:rPr lang="en-US" sz="2800" b="1" dirty="0"/>
              <a:t>Which leadership styles are compassionate?</a:t>
            </a:r>
          </a:p>
        </p:txBody>
      </p:sp>
    </p:spTree>
    <p:custDataLst>
      <p:tags r:id="rId1"/>
    </p:custDataLst>
    <p:extLst>
      <p:ext uri="{BB962C8B-B14F-4D97-AF65-F5344CB8AC3E}">
        <p14:creationId xmlns:p14="http://schemas.microsoft.com/office/powerpoint/2010/main" val="331633566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F8FB7-0692-0685-D9E8-0788F0A50D64}"/>
              </a:ext>
            </a:extLst>
          </p:cNvPr>
          <p:cNvSpPr>
            <a:spLocks noGrp="1"/>
          </p:cNvSpPr>
          <p:nvPr>
            <p:ph type="title"/>
          </p:nvPr>
        </p:nvSpPr>
        <p:spPr/>
        <p:txBody>
          <a:bodyPr>
            <a:normAutofit fontScale="90000"/>
          </a:bodyPr>
          <a:lstStyle/>
          <a:p>
            <a:r>
              <a:rPr lang="en-US" dirty="0"/>
              <a:t>Compassionate Leadership</a:t>
            </a:r>
          </a:p>
        </p:txBody>
      </p:sp>
      <p:sp>
        <p:nvSpPr>
          <p:cNvPr id="3" name="Content Placeholder 2">
            <a:extLst>
              <a:ext uri="{FF2B5EF4-FFF2-40B4-BE49-F238E27FC236}">
                <a16:creationId xmlns:a16="http://schemas.microsoft.com/office/drawing/2014/main" id="{68CC1DE4-4039-FFC0-DEB2-D2D2457393F7}"/>
              </a:ext>
            </a:extLst>
          </p:cNvPr>
          <p:cNvSpPr>
            <a:spLocks noGrp="1"/>
          </p:cNvSpPr>
          <p:nvPr>
            <p:ph sz="quarter" idx="14"/>
          </p:nvPr>
        </p:nvSpPr>
        <p:spPr>
          <a:xfrm>
            <a:off x="646112" y="1560512"/>
            <a:ext cx="10899776" cy="4795838"/>
          </a:xfrm>
        </p:spPr>
        <p:txBody>
          <a:bodyPr>
            <a:normAutofit/>
          </a:bodyPr>
          <a:lstStyle/>
          <a:p>
            <a:pPr marL="0" indent="0">
              <a:lnSpc>
                <a:spcPct val="100000"/>
              </a:lnSpc>
              <a:spcAft>
                <a:spcPts val="1200"/>
              </a:spcAft>
              <a:buNone/>
            </a:pPr>
            <a:r>
              <a:rPr lang="en-US" sz="2600" dirty="0">
                <a:solidFill>
                  <a:srgbClr val="000000"/>
                </a:solidFill>
                <a:ea typeface="Calibri" panose="020F0502020204030204" pitchFamily="34" charset="0"/>
                <a:cs typeface="Times New Roman" panose="02020603050405020304" pitchFamily="18" charset="0"/>
              </a:rPr>
              <a:t>The Center for Compassionate Leadership defines:</a:t>
            </a:r>
          </a:p>
          <a:p>
            <a:pPr>
              <a:lnSpc>
                <a:spcPct val="100000"/>
              </a:lnSpc>
            </a:pPr>
            <a:r>
              <a:rPr lang="en-US" b="1" dirty="0">
                <a:solidFill>
                  <a:srgbClr val="000000"/>
                </a:solidFill>
                <a:ea typeface="Calibri" panose="020F0502020204030204" pitchFamily="34" charset="0"/>
                <a:cs typeface="Times New Roman" panose="02020603050405020304" pitchFamily="18" charset="0"/>
              </a:rPr>
              <a:t>Compassion</a:t>
            </a:r>
            <a:r>
              <a:rPr lang="en-US" dirty="0">
                <a:solidFill>
                  <a:srgbClr val="000000"/>
                </a:solidFill>
                <a:ea typeface="Calibri" panose="020F0502020204030204" pitchFamily="34" charset="0"/>
                <a:cs typeface="Times New Roman" panose="02020603050405020304" pitchFamily="18" charset="0"/>
              </a:rPr>
              <a:t> as the awareness of the suffering of another combined with the desire to take action to relieve that suffering</a:t>
            </a:r>
          </a:p>
          <a:p>
            <a:pPr>
              <a:lnSpc>
                <a:spcPct val="100000"/>
              </a:lnSpc>
            </a:pPr>
            <a:r>
              <a:rPr lang="en-US" b="1" dirty="0">
                <a:solidFill>
                  <a:srgbClr val="000000"/>
                </a:solidFill>
                <a:ea typeface="Calibri" panose="020F0502020204030204" pitchFamily="34" charset="0"/>
                <a:cs typeface="Times New Roman" panose="02020603050405020304" pitchFamily="18" charset="0"/>
              </a:rPr>
              <a:t>Leadership</a:t>
            </a:r>
            <a:r>
              <a:rPr lang="en-US" dirty="0">
                <a:solidFill>
                  <a:srgbClr val="000000"/>
                </a:solidFill>
                <a:ea typeface="Calibri" panose="020F0502020204030204" pitchFamily="34" charset="0"/>
                <a:cs typeface="Times New Roman" panose="02020603050405020304" pitchFamily="18" charset="0"/>
              </a:rPr>
              <a:t> as the process by which clear direction and goals for an organization or team are set, combined with the ability to influence team members to make progress toward the goals</a:t>
            </a:r>
            <a:endParaRPr lang="en-US" dirty="0"/>
          </a:p>
          <a:p>
            <a:pPr>
              <a:lnSpc>
                <a:spcPct val="100000"/>
              </a:lnSpc>
            </a:pPr>
            <a:r>
              <a:rPr lang="en-US" b="1" dirty="0">
                <a:solidFill>
                  <a:srgbClr val="111111"/>
                </a:solidFill>
                <a:effectLst/>
                <a:ea typeface="Calibri" panose="020F0502020204030204" pitchFamily="34" charset="0"/>
                <a:cs typeface="Times New Roman" panose="02020603050405020304" pitchFamily="18" charset="0"/>
              </a:rPr>
              <a:t>Compassionate leadership </a:t>
            </a:r>
            <a:r>
              <a:rPr lang="en-US" dirty="0">
                <a:solidFill>
                  <a:srgbClr val="111111"/>
                </a:solidFill>
                <a:effectLst/>
                <a:ea typeface="Calibri" panose="020F0502020204030204" pitchFamily="34" charset="0"/>
                <a:cs typeface="Times New Roman" panose="02020603050405020304" pitchFamily="18" charset="0"/>
              </a:rPr>
              <a:t>consists of</a:t>
            </a:r>
            <a:r>
              <a:rPr lang="en-US" b="1" dirty="0">
                <a:solidFill>
                  <a:srgbClr val="111111"/>
                </a:solidFill>
                <a:effectLst/>
                <a:ea typeface="Calibri" panose="020F0502020204030204" pitchFamily="34" charset="0"/>
                <a:cs typeface="Times New Roman" panose="02020603050405020304" pitchFamily="18" charset="0"/>
              </a:rPr>
              <a:t> </a:t>
            </a:r>
            <a:r>
              <a:rPr lang="en-US" dirty="0">
                <a:solidFill>
                  <a:srgbClr val="111111"/>
                </a:solidFill>
                <a:effectLst/>
                <a:ea typeface="Calibri" panose="020F0502020204030204" pitchFamily="34" charset="0"/>
                <a:cs typeface="Times New Roman" panose="02020603050405020304" pitchFamily="18" charset="0"/>
              </a:rPr>
              <a:t>treating those you lead with compassion and creating a culture of compassion where everyone can flourish. </a:t>
            </a:r>
          </a:p>
          <a:p>
            <a:pPr marL="0" indent="0">
              <a:lnSpc>
                <a:spcPct val="100000"/>
              </a:lnSpc>
              <a:buNone/>
            </a:pPr>
            <a:endParaRPr lang="en-US" dirty="0">
              <a:solidFill>
                <a:srgbClr val="111111"/>
              </a:solidFill>
              <a:effectLst/>
              <a:ea typeface="Calibri" panose="020F0502020204030204" pitchFamily="34" charset="0"/>
              <a:cs typeface="Times New Roman" panose="02020603050405020304" pitchFamily="18" charset="0"/>
            </a:endParaRPr>
          </a:p>
          <a:p>
            <a:endParaRPr lang="en-US" dirty="0"/>
          </a:p>
        </p:txBody>
      </p:sp>
      <p:sp>
        <p:nvSpPr>
          <p:cNvPr id="6" name="Slide Number Placeholder 5">
            <a:extLst>
              <a:ext uri="{FF2B5EF4-FFF2-40B4-BE49-F238E27FC236}">
                <a16:creationId xmlns:a16="http://schemas.microsoft.com/office/drawing/2014/main" id="{4918564B-FADE-24B0-19AC-EB617C46DE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custDataLst>
      <p:tags r:id="rId1"/>
    </p:custDataLst>
    <p:extLst>
      <p:ext uri="{BB962C8B-B14F-4D97-AF65-F5344CB8AC3E}">
        <p14:creationId xmlns:p14="http://schemas.microsoft.com/office/powerpoint/2010/main" val="123212808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178F1B-8A8B-49E0-FFA0-91AA3B273DD9}"/>
              </a:ext>
            </a:extLst>
          </p:cNvPr>
          <p:cNvSpPr/>
          <p:nvPr/>
        </p:nvSpPr>
        <p:spPr>
          <a:xfrm>
            <a:off x="10372301" y="1137428"/>
            <a:ext cx="1819699" cy="5720572"/>
          </a:xfrm>
          <a:prstGeom prst="rect">
            <a:avLst/>
          </a:prstGeom>
          <a:solidFill>
            <a:srgbClr val="C9D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43F9E67-C759-9163-4566-DD0009950EFA}"/>
              </a:ext>
            </a:extLst>
          </p:cNvPr>
          <p:cNvSpPr/>
          <p:nvPr/>
        </p:nvSpPr>
        <p:spPr>
          <a:xfrm>
            <a:off x="-18190" y="1137428"/>
            <a:ext cx="1819699" cy="5720572"/>
          </a:xfrm>
          <a:prstGeom prst="rect">
            <a:avLst/>
          </a:prstGeom>
          <a:solidFill>
            <a:srgbClr val="C9D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CF8FB7-0692-0685-D9E8-0788F0A50D64}"/>
              </a:ext>
            </a:extLst>
          </p:cNvPr>
          <p:cNvSpPr>
            <a:spLocks noGrp="1"/>
          </p:cNvSpPr>
          <p:nvPr>
            <p:ph type="title"/>
          </p:nvPr>
        </p:nvSpPr>
        <p:spPr/>
        <p:txBody>
          <a:bodyPr>
            <a:normAutofit fontScale="90000"/>
          </a:bodyPr>
          <a:lstStyle/>
          <a:p>
            <a:r>
              <a:rPr lang="en-US" dirty="0"/>
              <a:t>Barriers to Compassion in the Workplace</a:t>
            </a:r>
          </a:p>
        </p:txBody>
      </p:sp>
      <p:sp>
        <p:nvSpPr>
          <p:cNvPr id="6" name="Slide Number Placeholder 5">
            <a:extLst>
              <a:ext uri="{FF2B5EF4-FFF2-40B4-BE49-F238E27FC236}">
                <a16:creationId xmlns:a16="http://schemas.microsoft.com/office/drawing/2014/main" id="{4918564B-FADE-24B0-19AC-EB617C46DE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7" name="Picture 6">
            <a:extLst>
              <a:ext uri="{FF2B5EF4-FFF2-40B4-BE49-F238E27FC236}">
                <a16:creationId xmlns:a16="http://schemas.microsoft.com/office/drawing/2014/main" id="{9B68EC46-A9AF-82D2-3CE6-005A61F88F61}"/>
              </a:ext>
            </a:extLst>
          </p:cNvPr>
          <p:cNvPicPr>
            <a:picLocks noChangeAspect="1"/>
          </p:cNvPicPr>
          <p:nvPr/>
        </p:nvPicPr>
        <p:blipFill rotWithShape="1">
          <a:blip r:embed="rId4"/>
          <a:srcRect l="32015" t="40338" r="26231" b="17380"/>
          <a:stretch/>
        </p:blipFill>
        <p:spPr>
          <a:xfrm>
            <a:off x="1190824" y="1137427"/>
            <a:ext cx="9700924" cy="5525789"/>
          </a:xfrm>
          <a:prstGeom prst="rect">
            <a:avLst/>
          </a:prstGeom>
        </p:spPr>
      </p:pic>
      <p:pic>
        <p:nvPicPr>
          <p:cNvPr id="10" name="Picture 9">
            <a:extLst>
              <a:ext uri="{FF2B5EF4-FFF2-40B4-BE49-F238E27FC236}">
                <a16:creationId xmlns:a16="http://schemas.microsoft.com/office/drawing/2014/main" id="{FC311C7C-4336-DCD5-B90F-336166ECDFC1}"/>
              </a:ext>
            </a:extLst>
          </p:cNvPr>
          <p:cNvPicPr>
            <a:picLocks noChangeAspect="1"/>
          </p:cNvPicPr>
          <p:nvPr/>
        </p:nvPicPr>
        <p:blipFill rotWithShape="1">
          <a:blip r:embed="rId4"/>
          <a:srcRect l="36466" t="85329" r="32105" b="13035"/>
          <a:stretch/>
        </p:blipFill>
        <p:spPr>
          <a:xfrm>
            <a:off x="899235" y="6580706"/>
            <a:ext cx="10014857" cy="293290"/>
          </a:xfrm>
          <a:prstGeom prst="rect">
            <a:avLst/>
          </a:prstGeom>
        </p:spPr>
      </p:pic>
    </p:spTree>
    <p:custDataLst>
      <p:tags r:id="rId1"/>
    </p:custDataLst>
    <p:extLst>
      <p:ext uri="{BB962C8B-B14F-4D97-AF65-F5344CB8AC3E}">
        <p14:creationId xmlns:p14="http://schemas.microsoft.com/office/powerpoint/2010/main" val="3020727087"/>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D4E85F-CBD4-0DD9-48F3-C88A1BA452C0}"/>
              </a:ext>
            </a:extLst>
          </p:cNvPr>
          <p:cNvPicPr>
            <a:picLocks noChangeAspect="1"/>
          </p:cNvPicPr>
          <p:nvPr/>
        </p:nvPicPr>
        <p:blipFill rotWithShape="1">
          <a:blip r:embed="rId4"/>
          <a:srcRect l="27089" t="20245" r="22857" b="20244"/>
          <a:stretch/>
        </p:blipFill>
        <p:spPr>
          <a:xfrm>
            <a:off x="977377" y="6184"/>
            <a:ext cx="10245148" cy="6851815"/>
          </a:xfrm>
          <a:prstGeom prst="rect">
            <a:avLst/>
          </a:prstGeom>
        </p:spPr>
      </p:pic>
      <p:sp>
        <p:nvSpPr>
          <p:cNvPr id="3" name="Slide Number Placeholder 2">
            <a:extLst>
              <a:ext uri="{FF2B5EF4-FFF2-40B4-BE49-F238E27FC236}">
                <a16:creationId xmlns:a16="http://schemas.microsoft.com/office/drawing/2014/main" id="{ABC14189-3AD7-4906-6401-6DC8BC3C0166}"/>
              </a:ext>
            </a:extLst>
          </p:cNvPr>
          <p:cNvSpPr>
            <a:spLocks noGrp="1"/>
          </p:cNvSpPr>
          <p:nvPr>
            <p:ph type="sldNum" sz="quarter" idx="12"/>
          </p:nvPr>
        </p:nvSpPr>
        <p:spPr/>
        <p:txBody>
          <a:bodyPr/>
          <a:lstStyle/>
          <a:p>
            <a:fld id="{34B7E4EF-A1BD-40F4-AB7B-04F084DD991D}" type="slidenum">
              <a:rPr lang="en-US" smtClean="0"/>
              <a:t>15</a:t>
            </a:fld>
            <a:endParaRPr lang="en-US" dirty="0"/>
          </a:p>
        </p:txBody>
      </p:sp>
      <p:sp>
        <p:nvSpPr>
          <p:cNvPr id="6" name="Rectangle 5">
            <a:extLst>
              <a:ext uri="{FF2B5EF4-FFF2-40B4-BE49-F238E27FC236}">
                <a16:creationId xmlns:a16="http://schemas.microsoft.com/office/drawing/2014/main" id="{02A791F2-BCBE-82DF-8F68-5F80CAFD2A1E}"/>
              </a:ext>
            </a:extLst>
          </p:cNvPr>
          <p:cNvSpPr/>
          <p:nvPr/>
        </p:nvSpPr>
        <p:spPr>
          <a:xfrm>
            <a:off x="10956793" y="0"/>
            <a:ext cx="1235207" cy="6858000"/>
          </a:xfrm>
          <a:prstGeom prst="rect">
            <a:avLst/>
          </a:prstGeom>
          <a:solidFill>
            <a:srgbClr val="D9D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C7381B9-A383-53AE-B976-A1A863C6802D}"/>
              </a:ext>
            </a:extLst>
          </p:cNvPr>
          <p:cNvSpPr/>
          <p:nvPr/>
        </p:nvSpPr>
        <p:spPr>
          <a:xfrm>
            <a:off x="0" y="0"/>
            <a:ext cx="1027531" cy="6858000"/>
          </a:xfrm>
          <a:prstGeom prst="rect">
            <a:avLst/>
          </a:prstGeom>
          <a:solidFill>
            <a:srgbClr val="D9D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16F3C6C-152D-A178-6FFC-DBD80806B41F}"/>
              </a:ext>
            </a:extLst>
          </p:cNvPr>
          <p:cNvSpPr txBox="1"/>
          <p:nvPr/>
        </p:nvSpPr>
        <p:spPr>
          <a:xfrm>
            <a:off x="3215674" y="4977967"/>
            <a:ext cx="1951629" cy="461665"/>
          </a:xfrm>
          <a:prstGeom prst="rect">
            <a:avLst/>
          </a:prstGeom>
          <a:solidFill>
            <a:schemeClr val="bg1"/>
          </a:solidFill>
          <a:ln w="28575">
            <a:solidFill>
              <a:schemeClr val="tx1"/>
            </a:solidFill>
          </a:ln>
        </p:spPr>
        <p:txBody>
          <a:bodyPr wrap="square" rtlCol="0">
            <a:spAutoFit/>
          </a:bodyPr>
          <a:lstStyle/>
          <a:p>
            <a:pPr algn="ctr"/>
            <a:r>
              <a:rPr lang="en-US" sz="2400" b="1" dirty="0"/>
              <a:t>Innovation</a:t>
            </a:r>
            <a:endParaRPr lang="en-US" b="1" dirty="0"/>
          </a:p>
        </p:txBody>
      </p:sp>
      <p:sp>
        <p:nvSpPr>
          <p:cNvPr id="10" name="TextBox 9">
            <a:extLst>
              <a:ext uri="{FF2B5EF4-FFF2-40B4-BE49-F238E27FC236}">
                <a16:creationId xmlns:a16="http://schemas.microsoft.com/office/drawing/2014/main" id="{0F14984E-3782-80F1-AE61-E14E02246DD7}"/>
              </a:ext>
            </a:extLst>
          </p:cNvPr>
          <p:cNvSpPr txBox="1"/>
          <p:nvPr/>
        </p:nvSpPr>
        <p:spPr>
          <a:xfrm>
            <a:off x="3738347" y="3621119"/>
            <a:ext cx="1498979" cy="461665"/>
          </a:xfrm>
          <a:prstGeom prst="rect">
            <a:avLst/>
          </a:prstGeom>
          <a:solidFill>
            <a:schemeClr val="bg1"/>
          </a:solidFill>
          <a:ln w="28575">
            <a:solidFill>
              <a:schemeClr val="tx1"/>
            </a:solidFill>
          </a:ln>
        </p:spPr>
        <p:txBody>
          <a:bodyPr wrap="square" rtlCol="0">
            <a:spAutoFit/>
          </a:bodyPr>
          <a:lstStyle/>
          <a:p>
            <a:pPr algn="ctr"/>
            <a:r>
              <a:rPr lang="en-US" sz="2400" b="1" dirty="0"/>
              <a:t>Service</a:t>
            </a:r>
            <a:endParaRPr lang="en-US" b="1" dirty="0"/>
          </a:p>
        </p:txBody>
      </p:sp>
      <p:sp>
        <p:nvSpPr>
          <p:cNvPr id="11" name="TextBox 10">
            <a:extLst>
              <a:ext uri="{FF2B5EF4-FFF2-40B4-BE49-F238E27FC236}">
                <a16:creationId xmlns:a16="http://schemas.microsoft.com/office/drawing/2014/main" id="{6C029548-1724-8ACE-EBE6-F618FE928DD8}"/>
              </a:ext>
            </a:extLst>
          </p:cNvPr>
          <p:cNvSpPr txBox="1"/>
          <p:nvPr/>
        </p:nvSpPr>
        <p:spPr>
          <a:xfrm>
            <a:off x="3871414" y="2287179"/>
            <a:ext cx="2423614" cy="461665"/>
          </a:xfrm>
          <a:prstGeom prst="rect">
            <a:avLst/>
          </a:prstGeom>
          <a:solidFill>
            <a:schemeClr val="bg1"/>
          </a:solidFill>
          <a:ln w="28575">
            <a:solidFill>
              <a:schemeClr val="tx1"/>
            </a:solidFill>
          </a:ln>
        </p:spPr>
        <p:txBody>
          <a:bodyPr wrap="square" rtlCol="0">
            <a:spAutoFit/>
          </a:bodyPr>
          <a:lstStyle/>
          <a:p>
            <a:pPr algn="ctr"/>
            <a:r>
              <a:rPr lang="en-US" sz="2400" b="1" dirty="0"/>
              <a:t>Collaboration</a:t>
            </a:r>
            <a:endParaRPr lang="en-US" b="1" dirty="0"/>
          </a:p>
        </p:txBody>
      </p:sp>
      <p:sp>
        <p:nvSpPr>
          <p:cNvPr id="12" name="TextBox 11">
            <a:extLst>
              <a:ext uri="{FF2B5EF4-FFF2-40B4-BE49-F238E27FC236}">
                <a16:creationId xmlns:a16="http://schemas.microsoft.com/office/drawing/2014/main" id="{C2DA241C-F87B-09EA-0694-85D2C9282A5A}"/>
              </a:ext>
            </a:extLst>
          </p:cNvPr>
          <p:cNvSpPr txBox="1"/>
          <p:nvPr/>
        </p:nvSpPr>
        <p:spPr>
          <a:xfrm>
            <a:off x="9170211" y="1322368"/>
            <a:ext cx="2303410" cy="830997"/>
          </a:xfrm>
          <a:prstGeom prst="rect">
            <a:avLst/>
          </a:prstGeom>
          <a:solidFill>
            <a:schemeClr val="bg1"/>
          </a:solidFill>
          <a:ln w="28575">
            <a:solidFill>
              <a:schemeClr val="tx1"/>
            </a:solidFill>
          </a:ln>
        </p:spPr>
        <p:txBody>
          <a:bodyPr wrap="square" rtlCol="0">
            <a:spAutoFit/>
          </a:bodyPr>
          <a:lstStyle/>
          <a:p>
            <a:pPr algn="ctr"/>
            <a:r>
              <a:rPr lang="en-US" sz="2400" b="1" dirty="0"/>
              <a:t>Recruitment and Retention</a:t>
            </a:r>
            <a:endParaRPr lang="en-US" b="1" dirty="0"/>
          </a:p>
        </p:txBody>
      </p:sp>
      <p:sp>
        <p:nvSpPr>
          <p:cNvPr id="13" name="TextBox 12">
            <a:extLst>
              <a:ext uri="{FF2B5EF4-FFF2-40B4-BE49-F238E27FC236}">
                <a16:creationId xmlns:a16="http://schemas.microsoft.com/office/drawing/2014/main" id="{B5A0CF2F-5EEB-1754-D476-B52C2B5B471D}"/>
              </a:ext>
            </a:extLst>
          </p:cNvPr>
          <p:cNvSpPr txBox="1"/>
          <p:nvPr/>
        </p:nvSpPr>
        <p:spPr>
          <a:xfrm>
            <a:off x="6462162" y="3683638"/>
            <a:ext cx="2303410" cy="461665"/>
          </a:xfrm>
          <a:prstGeom prst="rect">
            <a:avLst/>
          </a:prstGeom>
          <a:solidFill>
            <a:schemeClr val="bg1"/>
          </a:solidFill>
          <a:ln w="28575">
            <a:solidFill>
              <a:schemeClr val="tx1"/>
            </a:solidFill>
          </a:ln>
        </p:spPr>
        <p:txBody>
          <a:bodyPr wrap="square" rtlCol="0">
            <a:spAutoFit/>
          </a:bodyPr>
          <a:lstStyle/>
          <a:p>
            <a:pPr algn="ctr"/>
            <a:r>
              <a:rPr lang="en-US" sz="2400" b="1" dirty="0"/>
              <a:t>Engagement</a:t>
            </a:r>
            <a:endParaRPr lang="en-US" b="1" dirty="0"/>
          </a:p>
        </p:txBody>
      </p:sp>
      <p:sp>
        <p:nvSpPr>
          <p:cNvPr id="14" name="TextBox 13">
            <a:extLst>
              <a:ext uri="{FF2B5EF4-FFF2-40B4-BE49-F238E27FC236}">
                <a16:creationId xmlns:a16="http://schemas.microsoft.com/office/drawing/2014/main" id="{1EA03958-C7E2-7E5F-7733-844EAFEF388A}"/>
              </a:ext>
            </a:extLst>
          </p:cNvPr>
          <p:cNvSpPr txBox="1"/>
          <p:nvPr/>
        </p:nvSpPr>
        <p:spPr>
          <a:xfrm>
            <a:off x="6866801" y="4978941"/>
            <a:ext cx="2190113" cy="460691"/>
          </a:xfrm>
          <a:prstGeom prst="rect">
            <a:avLst/>
          </a:prstGeom>
          <a:solidFill>
            <a:schemeClr val="bg1"/>
          </a:solidFill>
          <a:ln w="28575">
            <a:solidFill>
              <a:schemeClr val="tx1"/>
            </a:solidFill>
          </a:ln>
        </p:spPr>
        <p:txBody>
          <a:bodyPr wrap="square" rtlCol="0">
            <a:spAutoFit/>
          </a:bodyPr>
          <a:lstStyle/>
          <a:p>
            <a:pPr algn="ctr"/>
            <a:r>
              <a:rPr lang="en-US" sz="2400" b="1" dirty="0"/>
              <a:t>Adaptability</a:t>
            </a:r>
            <a:endParaRPr lang="en-US" b="1" dirty="0"/>
          </a:p>
        </p:txBody>
      </p:sp>
      <p:sp>
        <p:nvSpPr>
          <p:cNvPr id="9" name="TextBox 8">
            <a:extLst>
              <a:ext uri="{FF2B5EF4-FFF2-40B4-BE49-F238E27FC236}">
                <a16:creationId xmlns:a16="http://schemas.microsoft.com/office/drawing/2014/main" id="{EF0B2998-70EE-375A-E4BA-79C8A3DDD40A}"/>
              </a:ext>
            </a:extLst>
          </p:cNvPr>
          <p:cNvSpPr txBox="1"/>
          <p:nvPr/>
        </p:nvSpPr>
        <p:spPr>
          <a:xfrm>
            <a:off x="4518111" y="6422873"/>
            <a:ext cx="3234520" cy="369332"/>
          </a:xfrm>
          <a:prstGeom prst="rect">
            <a:avLst/>
          </a:prstGeom>
          <a:noFill/>
        </p:spPr>
        <p:txBody>
          <a:bodyPr wrap="square" rtlCol="0">
            <a:spAutoFit/>
          </a:bodyPr>
          <a:lstStyle/>
          <a:p>
            <a:pPr algn="ctr"/>
            <a:r>
              <a:rPr lang="en-US" dirty="0" err="1"/>
              <a:t>Worline</a:t>
            </a:r>
            <a:r>
              <a:rPr lang="en-US" dirty="0"/>
              <a:t> and Dutton (2017) </a:t>
            </a:r>
          </a:p>
        </p:txBody>
      </p:sp>
    </p:spTree>
    <p:custDataLst>
      <p:tags r:id="rId1"/>
    </p:custDataLst>
    <p:extLst>
      <p:ext uri="{BB962C8B-B14F-4D97-AF65-F5344CB8AC3E}">
        <p14:creationId xmlns:p14="http://schemas.microsoft.com/office/powerpoint/2010/main" val="186361344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19F0-7B2E-7804-D18D-E47DC9325464}"/>
              </a:ext>
            </a:extLst>
          </p:cNvPr>
          <p:cNvSpPr>
            <a:spLocks noGrp="1"/>
          </p:cNvSpPr>
          <p:nvPr>
            <p:ph type="title"/>
          </p:nvPr>
        </p:nvSpPr>
        <p:spPr/>
        <p:txBody>
          <a:bodyPr>
            <a:normAutofit fontScale="90000"/>
          </a:bodyPr>
          <a:lstStyle/>
          <a:p>
            <a:r>
              <a:rPr lang="en-US" dirty="0"/>
              <a:t>Self-Compassion</a:t>
            </a:r>
          </a:p>
        </p:txBody>
      </p:sp>
      <p:sp>
        <p:nvSpPr>
          <p:cNvPr id="3" name="Content Placeholder 2">
            <a:extLst>
              <a:ext uri="{FF2B5EF4-FFF2-40B4-BE49-F238E27FC236}">
                <a16:creationId xmlns:a16="http://schemas.microsoft.com/office/drawing/2014/main" id="{5020A9CC-F7BF-3B31-D223-6C870607A91A}"/>
              </a:ext>
            </a:extLst>
          </p:cNvPr>
          <p:cNvSpPr>
            <a:spLocks noGrp="1"/>
          </p:cNvSpPr>
          <p:nvPr>
            <p:ph sz="quarter" idx="14"/>
          </p:nvPr>
        </p:nvSpPr>
        <p:spPr>
          <a:xfrm>
            <a:off x="646112" y="1560512"/>
            <a:ext cx="11002550" cy="4793297"/>
          </a:xfrm>
        </p:spPr>
        <p:txBody>
          <a:bodyPr>
            <a:normAutofit/>
          </a:bodyPr>
          <a:lstStyle/>
          <a:p>
            <a:r>
              <a:rPr lang="en-US" sz="2400" dirty="0">
                <a:solidFill>
                  <a:srgbClr val="202122"/>
                </a:solidFill>
                <a:effectLst/>
                <a:ea typeface="Times New Roman" panose="02020603050405020304" pitchFamily="18" charset="0"/>
              </a:rPr>
              <a:t>Self-compassion is a process of self-kindness and accepting suffering as a quality of being human. It has positive effects on a person’s happiness, optimism, wisdom, and openness.  </a:t>
            </a:r>
          </a:p>
          <a:p>
            <a:r>
              <a:rPr lang="en-US" dirty="0"/>
              <a:t>We can demonstrate self-compassion through relaxation, meditation, and reflection, which encompass the technique known as Mindful Self-Compassion (MSC). (Boyatzis et al, 2006, and </a:t>
            </a:r>
            <a:r>
              <a:rPr lang="en-US" dirty="0" err="1"/>
              <a:t>Jazaieri</a:t>
            </a:r>
            <a:r>
              <a:rPr lang="en-US" dirty="0"/>
              <a:t> et al, 2013:24) </a:t>
            </a:r>
          </a:p>
          <a:p>
            <a:r>
              <a:rPr lang="en-US" dirty="0">
                <a:solidFill>
                  <a:srgbClr val="202122"/>
                </a:solidFill>
                <a:ea typeface="Times New Roman" panose="02020603050405020304" pitchFamily="18" charset="0"/>
              </a:rPr>
              <a:t>Research indicates that self-compassionate individuals experience greater psychological health than those who lack self-compassion.</a:t>
            </a:r>
          </a:p>
          <a:p>
            <a:r>
              <a:rPr lang="en-US" dirty="0"/>
              <a:t>Self-compassion is a necessary </a:t>
            </a:r>
            <a:r>
              <a:rPr lang="en-US" b="1" dirty="0"/>
              <a:t>first step </a:t>
            </a:r>
            <a:r>
              <a:rPr lang="en-US" dirty="0"/>
              <a:t>in embedding compassion in the workplace.</a:t>
            </a:r>
          </a:p>
          <a:p>
            <a:endParaRPr lang="en-US" dirty="0"/>
          </a:p>
        </p:txBody>
      </p:sp>
      <p:sp>
        <p:nvSpPr>
          <p:cNvPr id="6" name="Slide Number Placeholder 5">
            <a:extLst>
              <a:ext uri="{FF2B5EF4-FFF2-40B4-BE49-F238E27FC236}">
                <a16:creationId xmlns:a16="http://schemas.microsoft.com/office/drawing/2014/main" id="{7FC3B9E5-E792-71EA-FE77-B9BF3E91A8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custDataLst>
      <p:tags r:id="rId1"/>
    </p:custDataLst>
    <p:extLst>
      <p:ext uri="{BB962C8B-B14F-4D97-AF65-F5344CB8AC3E}">
        <p14:creationId xmlns:p14="http://schemas.microsoft.com/office/powerpoint/2010/main" val="18056407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649045" y="753035"/>
            <a:ext cx="5945393" cy="2853765"/>
          </a:xfrm>
        </p:spPr>
        <p:txBody>
          <a:bodyPr>
            <a:normAutofit/>
          </a:bodyPr>
          <a:lstStyle/>
          <a:p>
            <a:r>
              <a:rPr lang="en-US" dirty="0"/>
              <a:t>Topic 2: Compassionate Leadership Behaviors</a:t>
            </a:r>
          </a:p>
        </p:txBody>
      </p:sp>
      <p:pic>
        <p:nvPicPr>
          <p:cNvPr id="26" name="Picture Placeholder 25" descr="A person standing on a rock">
            <a:extLst>
              <a:ext uri="{FF2B5EF4-FFF2-40B4-BE49-F238E27FC236}">
                <a16:creationId xmlns:a16="http://schemas.microsoft.com/office/drawing/2014/main" id="{5A11C124-E818-45E0-9F70-7F0C271DDC71}"/>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a:stretch/>
        </p:blipFill>
        <p:spPr>
          <a:xfrm>
            <a:off x="0" y="4533900"/>
            <a:ext cx="7086598" cy="2324100"/>
          </a:xfrm>
        </p:spPr>
      </p:pic>
      <p:pic>
        <p:nvPicPr>
          <p:cNvPr id="18" name="Picture Placeholder 17" descr="A picture containing outdoor, person, mountain">
            <a:extLst>
              <a:ext uri="{FF2B5EF4-FFF2-40B4-BE49-F238E27FC236}">
                <a16:creationId xmlns:a16="http://schemas.microsoft.com/office/drawing/2014/main" id="{17AE28DB-6A67-4368-B973-0AF9753460B7}"/>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a:stretch/>
        </p:blipFill>
        <p:spPr>
          <a:xfrm>
            <a:off x="7086600" y="0"/>
            <a:ext cx="5105400" cy="4533900"/>
          </a:xfrm>
        </p:spPr>
      </p:pic>
      <p:pic>
        <p:nvPicPr>
          <p:cNvPr id="22" name="Picture Placeholder 21" descr="A picture containing nature, outdoor, snow, mountain">
            <a:extLst>
              <a:ext uri="{FF2B5EF4-FFF2-40B4-BE49-F238E27FC236}">
                <a16:creationId xmlns:a16="http://schemas.microsoft.com/office/drawing/2014/main" id="{8A37E149-B64A-42E8-BB3A-1FD622CE5C95}"/>
              </a:ext>
            </a:extLst>
          </p:cNvPr>
          <p:cNvPicPr>
            <a:picLocks noGrp="1" noChangeAspect="1"/>
          </p:cNvPicPr>
          <p:nvPr>
            <p:ph type="pic" sz="quarter" idx="15"/>
          </p:nvPr>
        </p:nvPicPr>
        <p:blipFill rotWithShape="1">
          <a:blip r:embed="rId6">
            <a:extLst>
              <a:ext uri="{28A0092B-C50C-407E-A947-70E740481C1C}">
                <a14:useLocalDpi xmlns:a14="http://schemas.microsoft.com/office/drawing/2010/main" val="0"/>
              </a:ext>
            </a:extLst>
          </a:blip>
          <a:srcRect/>
          <a:stretch/>
        </p:blipFill>
        <p:spPr>
          <a:xfrm>
            <a:off x="7086598" y="4533900"/>
            <a:ext cx="5105402" cy="2324100"/>
          </a:xfrm>
        </p:spPr>
      </p:pic>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a:lstStyle/>
          <a:p>
            <a:pPr lvl="0"/>
            <a:fld id="{2722F022-211C-4882-844C-086FEA6806AA}" type="slidenum">
              <a:rPr lang="en-US" noProof="0" smtClean="0"/>
              <a:pPr lvl="0"/>
              <a:t>17</a:t>
            </a:fld>
            <a:endParaRPr lang="en-US" noProof="0" dirty="0"/>
          </a:p>
        </p:txBody>
      </p:sp>
    </p:spTree>
    <p:custDataLst>
      <p:tags r:id="rId1"/>
    </p:custDataLst>
    <p:extLst>
      <p:ext uri="{BB962C8B-B14F-4D97-AF65-F5344CB8AC3E}">
        <p14:creationId xmlns:p14="http://schemas.microsoft.com/office/powerpoint/2010/main" val="2494485678"/>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C8063-7758-E2C2-9A9B-41EC9FFD1552}"/>
              </a:ext>
            </a:extLst>
          </p:cNvPr>
          <p:cNvSpPr>
            <a:spLocks noGrp="1"/>
          </p:cNvSpPr>
          <p:nvPr>
            <p:ph type="title"/>
          </p:nvPr>
        </p:nvSpPr>
        <p:spPr/>
        <p:txBody>
          <a:bodyPr>
            <a:normAutofit fontScale="90000"/>
          </a:bodyPr>
          <a:lstStyle/>
          <a:p>
            <a:r>
              <a:rPr lang="en-US" dirty="0"/>
              <a:t>Compassionate Leadership Behaviors</a:t>
            </a:r>
          </a:p>
        </p:txBody>
      </p:sp>
      <p:sp>
        <p:nvSpPr>
          <p:cNvPr id="6" name="Slide Number Placeholder 5">
            <a:extLst>
              <a:ext uri="{FF2B5EF4-FFF2-40B4-BE49-F238E27FC236}">
                <a16:creationId xmlns:a16="http://schemas.microsoft.com/office/drawing/2014/main" id="{A2C150DF-499B-1DC0-897F-69C7FFB842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graphicFrame>
        <p:nvGraphicFramePr>
          <p:cNvPr id="10" name="Diagram 9">
            <a:extLst>
              <a:ext uri="{FF2B5EF4-FFF2-40B4-BE49-F238E27FC236}">
                <a16:creationId xmlns:a16="http://schemas.microsoft.com/office/drawing/2014/main" id="{B7C82E3C-190E-A41D-8D90-06A96F2BD996}"/>
              </a:ext>
            </a:extLst>
          </p:cNvPr>
          <p:cNvGraphicFramePr/>
          <p:nvPr>
            <p:extLst>
              <p:ext uri="{D42A27DB-BD31-4B8C-83A1-F6EECF244321}">
                <p14:modId xmlns:p14="http://schemas.microsoft.com/office/powerpoint/2010/main" val="3260173348"/>
              </p:ext>
            </p:extLst>
          </p:nvPr>
        </p:nvGraphicFramePr>
        <p:xfrm>
          <a:off x="2032000" y="1244550"/>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41275687"/>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C8063-7758-E2C2-9A9B-41EC9FFD1552}"/>
              </a:ext>
            </a:extLst>
          </p:cNvPr>
          <p:cNvSpPr>
            <a:spLocks noGrp="1"/>
          </p:cNvSpPr>
          <p:nvPr>
            <p:ph type="title"/>
          </p:nvPr>
        </p:nvSpPr>
        <p:spPr/>
        <p:txBody>
          <a:bodyPr>
            <a:normAutofit fontScale="90000"/>
          </a:bodyPr>
          <a:lstStyle/>
          <a:p>
            <a:r>
              <a:rPr lang="en-US" dirty="0"/>
              <a:t>Compassionate Leadership Behaviors</a:t>
            </a:r>
          </a:p>
        </p:txBody>
      </p:sp>
      <p:sp>
        <p:nvSpPr>
          <p:cNvPr id="6" name="Slide Number Placeholder 5">
            <a:extLst>
              <a:ext uri="{FF2B5EF4-FFF2-40B4-BE49-F238E27FC236}">
                <a16:creationId xmlns:a16="http://schemas.microsoft.com/office/drawing/2014/main" id="{A2C150DF-499B-1DC0-897F-69C7FFB842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45058" name="Picture 2" descr="See the source image">
            <a:extLst>
              <a:ext uri="{FF2B5EF4-FFF2-40B4-BE49-F238E27FC236}">
                <a16:creationId xmlns:a16="http://schemas.microsoft.com/office/drawing/2014/main" id="{12E0D6ED-188E-7B68-E6DB-8332883FD9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125" t="10821" r="12383" b="12270"/>
          <a:stretch/>
        </p:blipFill>
        <p:spPr bwMode="auto">
          <a:xfrm>
            <a:off x="-1" y="0"/>
            <a:ext cx="12192001" cy="6858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58586211"/>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4171"/>
            <a:ext cx="12192000" cy="6853829"/>
          </a:xfrm>
          <a:prstGeom prst="rect">
            <a:avLst/>
          </a:prstGeom>
        </p:spPr>
      </p:pic>
      <p:sp>
        <p:nvSpPr>
          <p:cNvPr id="3" name="TextBox 3"/>
          <p:cNvSpPr txBox="1"/>
          <p:nvPr/>
        </p:nvSpPr>
        <p:spPr>
          <a:xfrm>
            <a:off x="1399574" y="1024610"/>
            <a:ext cx="9389924" cy="820738"/>
          </a:xfrm>
          <a:prstGeom prst="rect">
            <a:avLst/>
          </a:prstGeom>
        </p:spPr>
        <p:txBody>
          <a:bodyPr lIns="0" tIns="0" rIns="0" bIns="0" rtlCol="0" anchor="t">
            <a:spAutoFit/>
          </a:bodyPr>
          <a:lstStyle/>
          <a:p>
            <a:pPr defTabSz="609630">
              <a:lnSpc>
                <a:spcPts val="6400"/>
              </a:lnSpc>
              <a:spcBef>
                <a:spcPct val="0"/>
              </a:spcBef>
            </a:pPr>
            <a:r>
              <a:rPr lang="en-US" sz="5334" dirty="0">
                <a:solidFill>
                  <a:srgbClr val="000000"/>
                </a:solidFill>
                <a:latin typeface="Nunito Sans Bold"/>
              </a:rPr>
              <a:t>Special Thanks - PDAC</a:t>
            </a:r>
          </a:p>
        </p:txBody>
      </p:sp>
      <p:sp>
        <p:nvSpPr>
          <p:cNvPr id="4" name="TextBox 4"/>
          <p:cNvSpPr txBox="1"/>
          <p:nvPr/>
        </p:nvSpPr>
        <p:spPr>
          <a:xfrm>
            <a:off x="1422400" y="1901545"/>
            <a:ext cx="10160000" cy="3914533"/>
          </a:xfrm>
          <a:prstGeom prst="rect">
            <a:avLst/>
          </a:prstGeom>
        </p:spPr>
        <p:txBody>
          <a:bodyPr wrap="square" lIns="0" tIns="0" rIns="0" bIns="0" rtlCol="0" anchor="t">
            <a:spAutoFit/>
          </a:bodyPr>
          <a:lstStyle/>
          <a:p>
            <a:pPr defTabSz="609630">
              <a:lnSpc>
                <a:spcPts val="2799"/>
              </a:lnSpc>
              <a:spcBef>
                <a:spcPct val="0"/>
              </a:spcBef>
            </a:pPr>
            <a:r>
              <a:rPr lang="en-US" sz="1866" dirty="0">
                <a:solidFill>
                  <a:srgbClr val="000000"/>
                </a:solidFill>
                <a:latin typeface="Nunito Sans Regular"/>
              </a:rPr>
              <a:t>Jen Aguirre, Staff Council/ITAC</a:t>
            </a:r>
          </a:p>
          <a:p>
            <a:pPr defTabSz="609630">
              <a:lnSpc>
                <a:spcPts val="2799"/>
              </a:lnSpc>
              <a:spcBef>
                <a:spcPct val="0"/>
              </a:spcBef>
            </a:pPr>
            <a:r>
              <a:rPr lang="en-US" sz="1866" dirty="0">
                <a:solidFill>
                  <a:srgbClr val="000000"/>
                </a:solidFill>
                <a:latin typeface="Nunito Sans Regular"/>
              </a:rPr>
              <a:t>Lisa </a:t>
            </a:r>
            <a:r>
              <a:rPr lang="en-US" sz="1866" dirty="0" err="1">
                <a:solidFill>
                  <a:srgbClr val="000000"/>
                </a:solidFill>
                <a:latin typeface="Nunito Sans Regular"/>
              </a:rPr>
              <a:t>Apostolo</a:t>
            </a:r>
            <a:r>
              <a:rPr lang="en-US" sz="1866" dirty="0">
                <a:solidFill>
                  <a:srgbClr val="000000"/>
                </a:solidFill>
                <a:latin typeface="Nunito Sans Regular"/>
              </a:rPr>
              <a:t>, ITAC</a:t>
            </a:r>
          </a:p>
          <a:p>
            <a:pPr defTabSz="609630">
              <a:lnSpc>
                <a:spcPts val="2799"/>
              </a:lnSpc>
              <a:spcBef>
                <a:spcPct val="0"/>
              </a:spcBef>
            </a:pPr>
            <a:r>
              <a:rPr lang="en-US" sz="1866" dirty="0">
                <a:solidFill>
                  <a:srgbClr val="000000"/>
                </a:solidFill>
                <a:latin typeface="Nunito Sans Regular"/>
              </a:rPr>
              <a:t>Dani Artaza, Human Resources</a:t>
            </a:r>
          </a:p>
          <a:p>
            <a:pPr defTabSz="609630">
              <a:lnSpc>
                <a:spcPts val="2799"/>
              </a:lnSpc>
              <a:spcBef>
                <a:spcPct val="0"/>
              </a:spcBef>
            </a:pPr>
            <a:r>
              <a:rPr lang="en-US" sz="1866" dirty="0">
                <a:solidFill>
                  <a:srgbClr val="000000"/>
                </a:solidFill>
                <a:latin typeface="Nunito Sans Regular"/>
              </a:rPr>
              <a:t>Alicia Barthel, Institutional Inclusive Excellence</a:t>
            </a:r>
          </a:p>
          <a:p>
            <a:pPr defTabSz="609630">
              <a:lnSpc>
                <a:spcPts val="2799"/>
              </a:lnSpc>
              <a:spcBef>
                <a:spcPct val="0"/>
              </a:spcBef>
            </a:pPr>
            <a:r>
              <a:rPr lang="en-US" sz="1866" dirty="0">
                <a:solidFill>
                  <a:srgbClr val="000000"/>
                </a:solidFill>
                <a:latin typeface="Nunito Sans Regular"/>
              </a:rPr>
              <a:t>Joe Fuller, ITAC</a:t>
            </a:r>
          </a:p>
          <a:p>
            <a:pPr defTabSz="609630">
              <a:lnSpc>
                <a:spcPts val="2799"/>
              </a:lnSpc>
              <a:spcBef>
                <a:spcPct val="0"/>
              </a:spcBef>
            </a:pPr>
            <a:r>
              <a:rPr lang="en-US" sz="1866" dirty="0">
                <a:solidFill>
                  <a:srgbClr val="000000"/>
                </a:solidFill>
                <a:latin typeface="Nunito Sans Regular"/>
              </a:rPr>
              <a:t>Noel Fuller, Staff Council</a:t>
            </a:r>
          </a:p>
          <a:p>
            <a:pPr defTabSz="609630">
              <a:lnSpc>
                <a:spcPts val="2799"/>
              </a:lnSpc>
              <a:spcBef>
                <a:spcPct val="0"/>
              </a:spcBef>
            </a:pPr>
            <a:r>
              <a:rPr lang="en-US" sz="1866" dirty="0">
                <a:solidFill>
                  <a:srgbClr val="000000"/>
                </a:solidFill>
                <a:latin typeface="Nunito Sans Regular"/>
              </a:rPr>
              <a:t>Tamara Johnson, Human Resources</a:t>
            </a:r>
          </a:p>
          <a:p>
            <a:pPr defTabSz="609630">
              <a:lnSpc>
                <a:spcPts val="2799"/>
              </a:lnSpc>
              <a:spcBef>
                <a:spcPct val="0"/>
              </a:spcBef>
            </a:pPr>
            <a:r>
              <a:rPr lang="en-US" sz="1866" dirty="0">
                <a:solidFill>
                  <a:srgbClr val="000000"/>
                </a:solidFill>
                <a:latin typeface="Nunito Sans Regular"/>
              </a:rPr>
              <a:t>Laramie McWilliams, Student Affairs </a:t>
            </a:r>
          </a:p>
          <a:p>
            <a:pPr defTabSz="609630">
              <a:lnSpc>
                <a:spcPts val="2799"/>
              </a:lnSpc>
              <a:spcBef>
                <a:spcPct val="0"/>
              </a:spcBef>
            </a:pPr>
            <a:r>
              <a:rPr lang="en-US" sz="1866" dirty="0">
                <a:solidFill>
                  <a:srgbClr val="000000"/>
                </a:solidFill>
                <a:latin typeface="Nunito Sans Regular"/>
              </a:rPr>
              <a:t>Jeremy Thomas, Human Resources</a:t>
            </a:r>
          </a:p>
          <a:p>
            <a:pPr defTabSz="609630">
              <a:lnSpc>
                <a:spcPts val="2799"/>
              </a:lnSpc>
              <a:spcBef>
                <a:spcPct val="0"/>
              </a:spcBef>
            </a:pPr>
            <a:r>
              <a:rPr lang="en-US" sz="1866" dirty="0">
                <a:solidFill>
                  <a:srgbClr val="000000"/>
                </a:solidFill>
                <a:latin typeface="Nunito Sans Regular"/>
              </a:rPr>
              <a:t>Samantha Williams, Human Resources</a:t>
            </a:r>
          </a:p>
          <a:p>
            <a:pPr defTabSz="609630">
              <a:lnSpc>
                <a:spcPts val="2799"/>
              </a:lnSpc>
              <a:spcBef>
                <a:spcPct val="0"/>
              </a:spcBef>
            </a:pPr>
            <a:r>
              <a:rPr lang="en-US" sz="1866" dirty="0">
                <a:solidFill>
                  <a:srgbClr val="000000"/>
                </a:solidFill>
                <a:latin typeface="Nunito Sans Regular"/>
              </a:rPr>
              <a:t>Amy Wong, Academic Affairs/Round Rock</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C8063-7758-E2C2-9A9B-41EC9FFD1552}"/>
              </a:ext>
            </a:extLst>
          </p:cNvPr>
          <p:cNvSpPr>
            <a:spLocks noGrp="1"/>
          </p:cNvSpPr>
          <p:nvPr>
            <p:ph type="title"/>
          </p:nvPr>
        </p:nvSpPr>
        <p:spPr/>
        <p:txBody>
          <a:bodyPr>
            <a:normAutofit fontScale="90000"/>
          </a:bodyPr>
          <a:lstStyle/>
          <a:p>
            <a:r>
              <a:rPr lang="en-US" dirty="0"/>
              <a:t>Compassionate Leadership Behaviors</a:t>
            </a:r>
          </a:p>
        </p:txBody>
      </p:sp>
      <p:sp>
        <p:nvSpPr>
          <p:cNvPr id="6" name="Slide Number Placeholder 5">
            <a:extLst>
              <a:ext uri="{FF2B5EF4-FFF2-40B4-BE49-F238E27FC236}">
                <a16:creationId xmlns:a16="http://schemas.microsoft.com/office/drawing/2014/main" id="{A2C150DF-499B-1DC0-897F-69C7FFB842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46082" name="Picture 2" descr="See the source image">
            <a:extLst>
              <a:ext uri="{FF2B5EF4-FFF2-40B4-BE49-F238E27FC236}">
                <a16:creationId xmlns:a16="http://schemas.microsoft.com/office/drawing/2014/main" id="{B48EA18D-F91B-DB38-CA8C-711AC76362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981" b="4856"/>
          <a:stretch/>
        </p:blipFill>
        <p:spPr bwMode="auto">
          <a:xfrm>
            <a:off x="-1" y="0"/>
            <a:ext cx="12369644"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04632238"/>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C8063-7758-E2C2-9A9B-41EC9FFD1552}"/>
              </a:ext>
            </a:extLst>
          </p:cNvPr>
          <p:cNvSpPr>
            <a:spLocks noGrp="1"/>
          </p:cNvSpPr>
          <p:nvPr>
            <p:ph type="title"/>
          </p:nvPr>
        </p:nvSpPr>
        <p:spPr/>
        <p:txBody>
          <a:bodyPr>
            <a:normAutofit fontScale="90000"/>
          </a:bodyPr>
          <a:lstStyle/>
          <a:p>
            <a:r>
              <a:rPr lang="en-US" dirty="0"/>
              <a:t>Compassionate Leadership Behaviors</a:t>
            </a:r>
          </a:p>
        </p:txBody>
      </p:sp>
      <p:sp>
        <p:nvSpPr>
          <p:cNvPr id="6" name="Slide Number Placeholder 5">
            <a:extLst>
              <a:ext uri="{FF2B5EF4-FFF2-40B4-BE49-F238E27FC236}">
                <a16:creationId xmlns:a16="http://schemas.microsoft.com/office/drawing/2014/main" id="{A2C150DF-499B-1DC0-897F-69C7FFB842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47106" name="Picture 2" descr="See the source image">
            <a:extLst>
              <a:ext uri="{FF2B5EF4-FFF2-40B4-BE49-F238E27FC236}">
                <a16:creationId xmlns:a16="http://schemas.microsoft.com/office/drawing/2014/main" id="{7F8DC6ED-712D-D7D3-5A04-2AFBCA0DD0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7812" y="0"/>
            <a:ext cx="853637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06F1D15-3F03-81C6-D6DE-D89BF9591FC2}"/>
              </a:ext>
            </a:extLst>
          </p:cNvPr>
          <p:cNvSpPr/>
          <p:nvPr/>
        </p:nvSpPr>
        <p:spPr>
          <a:xfrm>
            <a:off x="10364188" y="0"/>
            <a:ext cx="1827812"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3360BF-650D-FD4A-C997-E76C60AC7C0C}"/>
              </a:ext>
            </a:extLst>
          </p:cNvPr>
          <p:cNvSpPr/>
          <p:nvPr/>
        </p:nvSpPr>
        <p:spPr>
          <a:xfrm>
            <a:off x="0" y="0"/>
            <a:ext cx="1827812"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77424631"/>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C8063-7758-E2C2-9A9B-41EC9FFD1552}"/>
              </a:ext>
            </a:extLst>
          </p:cNvPr>
          <p:cNvSpPr>
            <a:spLocks noGrp="1"/>
          </p:cNvSpPr>
          <p:nvPr>
            <p:ph type="title"/>
          </p:nvPr>
        </p:nvSpPr>
        <p:spPr/>
        <p:txBody>
          <a:bodyPr>
            <a:normAutofit fontScale="90000"/>
          </a:bodyPr>
          <a:lstStyle/>
          <a:p>
            <a:r>
              <a:rPr lang="en-US" dirty="0"/>
              <a:t>Compassionate Leadership Behaviors</a:t>
            </a:r>
          </a:p>
        </p:txBody>
      </p:sp>
      <p:sp>
        <p:nvSpPr>
          <p:cNvPr id="6" name="Slide Number Placeholder 5">
            <a:extLst>
              <a:ext uri="{FF2B5EF4-FFF2-40B4-BE49-F238E27FC236}">
                <a16:creationId xmlns:a16="http://schemas.microsoft.com/office/drawing/2014/main" id="{A2C150DF-499B-1DC0-897F-69C7FFB842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49154" name="Picture 2" descr="See the source image">
            <a:extLst>
              <a:ext uri="{FF2B5EF4-FFF2-40B4-BE49-F238E27FC236}">
                <a16:creationId xmlns:a16="http://schemas.microsoft.com/office/drawing/2014/main" id="{36ADDD74-446A-8B5B-D2E3-82D2E88619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8654695"/>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C8063-7758-E2C2-9A9B-41EC9FFD1552}"/>
              </a:ext>
            </a:extLst>
          </p:cNvPr>
          <p:cNvSpPr>
            <a:spLocks noGrp="1"/>
          </p:cNvSpPr>
          <p:nvPr>
            <p:ph type="title"/>
          </p:nvPr>
        </p:nvSpPr>
        <p:spPr/>
        <p:txBody>
          <a:bodyPr>
            <a:normAutofit fontScale="90000"/>
          </a:bodyPr>
          <a:lstStyle/>
          <a:p>
            <a:r>
              <a:rPr lang="en-US" dirty="0"/>
              <a:t>Compassionate Leadership Behaviors</a:t>
            </a:r>
          </a:p>
        </p:txBody>
      </p:sp>
      <p:sp>
        <p:nvSpPr>
          <p:cNvPr id="6" name="Slide Number Placeholder 5">
            <a:extLst>
              <a:ext uri="{FF2B5EF4-FFF2-40B4-BE49-F238E27FC236}">
                <a16:creationId xmlns:a16="http://schemas.microsoft.com/office/drawing/2014/main" id="{A2C150DF-499B-1DC0-897F-69C7FFB842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50178" name="Picture 2" descr="See the source image">
            <a:extLst>
              <a:ext uri="{FF2B5EF4-FFF2-40B4-BE49-F238E27FC236}">
                <a16:creationId xmlns:a16="http://schemas.microsoft.com/office/drawing/2014/main" id="{B02767DB-5A5B-6D1B-0FA0-4EE11A40DC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33148" cy="7010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0324747"/>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C8063-7758-E2C2-9A9B-41EC9FFD1552}"/>
              </a:ext>
            </a:extLst>
          </p:cNvPr>
          <p:cNvSpPr>
            <a:spLocks noGrp="1"/>
          </p:cNvSpPr>
          <p:nvPr>
            <p:ph type="title"/>
          </p:nvPr>
        </p:nvSpPr>
        <p:spPr/>
        <p:txBody>
          <a:bodyPr>
            <a:normAutofit fontScale="90000"/>
          </a:bodyPr>
          <a:lstStyle/>
          <a:p>
            <a:r>
              <a:rPr lang="en-US" dirty="0"/>
              <a:t>Compassionate Leadership Behaviors</a:t>
            </a:r>
          </a:p>
        </p:txBody>
      </p:sp>
      <p:sp>
        <p:nvSpPr>
          <p:cNvPr id="6" name="Slide Number Placeholder 5">
            <a:extLst>
              <a:ext uri="{FF2B5EF4-FFF2-40B4-BE49-F238E27FC236}">
                <a16:creationId xmlns:a16="http://schemas.microsoft.com/office/drawing/2014/main" id="{A2C150DF-499B-1DC0-897F-69C7FFB842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51204" name="Picture 4" descr="See the source image">
            <a:extLst>
              <a:ext uri="{FF2B5EF4-FFF2-40B4-BE49-F238E27FC236}">
                <a16:creationId xmlns:a16="http://schemas.microsoft.com/office/drawing/2014/main" id="{D6713113-0A53-AF51-F725-E2F1B2CEEF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36754028"/>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C8063-7758-E2C2-9A9B-41EC9FFD1552}"/>
              </a:ext>
            </a:extLst>
          </p:cNvPr>
          <p:cNvSpPr>
            <a:spLocks noGrp="1"/>
          </p:cNvSpPr>
          <p:nvPr>
            <p:ph type="title"/>
          </p:nvPr>
        </p:nvSpPr>
        <p:spPr/>
        <p:txBody>
          <a:bodyPr>
            <a:normAutofit fontScale="90000"/>
          </a:bodyPr>
          <a:lstStyle/>
          <a:p>
            <a:r>
              <a:rPr lang="en-US" dirty="0"/>
              <a:t>Compassionate Leadership Behaviors</a:t>
            </a:r>
          </a:p>
        </p:txBody>
      </p:sp>
      <p:sp>
        <p:nvSpPr>
          <p:cNvPr id="6" name="Slide Number Placeholder 5">
            <a:extLst>
              <a:ext uri="{FF2B5EF4-FFF2-40B4-BE49-F238E27FC236}">
                <a16:creationId xmlns:a16="http://schemas.microsoft.com/office/drawing/2014/main" id="{A2C150DF-499B-1DC0-897F-69C7FFB842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graphicFrame>
        <p:nvGraphicFramePr>
          <p:cNvPr id="10" name="Diagram 9">
            <a:extLst>
              <a:ext uri="{FF2B5EF4-FFF2-40B4-BE49-F238E27FC236}">
                <a16:creationId xmlns:a16="http://schemas.microsoft.com/office/drawing/2014/main" id="{B7C82E3C-190E-A41D-8D90-06A96F2BD996}"/>
              </a:ext>
            </a:extLst>
          </p:cNvPr>
          <p:cNvGraphicFramePr/>
          <p:nvPr/>
        </p:nvGraphicFramePr>
        <p:xfrm>
          <a:off x="2032000" y="1244550"/>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84E6CEE4-0A25-1B5C-3376-2FF7D613D3B5}"/>
              </a:ext>
            </a:extLst>
          </p:cNvPr>
          <p:cNvSpPr txBox="1"/>
          <p:nvPr/>
        </p:nvSpPr>
        <p:spPr>
          <a:xfrm>
            <a:off x="1543878" y="3692273"/>
            <a:ext cx="9104243" cy="523220"/>
          </a:xfrm>
          <a:prstGeom prst="rect">
            <a:avLst/>
          </a:prstGeom>
          <a:solidFill>
            <a:schemeClr val="bg1"/>
          </a:solidFill>
          <a:ln w="28575">
            <a:solidFill>
              <a:srgbClr val="993300"/>
            </a:solidFill>
          </a:ln>
        </p:spPr>
        <p:txBody>
          <a:bodyPr wrap="square" rtlCol="0">
            <a:spAutoFit/>
          </a:bodyPr>
          <a:lstStyle/>
          <a:p>
            <a:pPr algn="ctr"/>
            <a:r>
              <a:rPr lang="en-US" sz="2800" b="1" dirty="0"/>
              <a:t>What are YOUR strongest leadership behaviors?</a:t>
            </a:r>
          </a:p>
        </p:txBody>
      </p:sp>
    </p:spTree>
    <p:custDataLst>
      <p:tags r:id="rId1"/>
    </p:custDataLst>
    <p:extLst>
      <p:ext uri="{BB962C8B-B14F-4D97-AF65-F5344CB8AC3E}">
        <p14:creationId xmlns:p14="http://schemas.microsoft.com/office/powerpoint/2010/main" val="256359908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649045" y="753035"/>
            <a:ext cx="5945393" cy="2853765"/>
          </a:xfrm>
        </p:spPr>
        <p:txBody>
          <a:bodyPr>
            <a:normAutofit/>
          </a:bodyPr>
          <a:lstStyle/>
          <a:p>
            <a:r>
              <a:rPr lang="en-US" dirty="0"/>
              <a:t>Topic 3: </a:t>
            </a:r>
            <a:br>
              <a:rPr lang="en-US" dirty="0"/>
            </a:br>
            <a:r>
              <a:rPr lang="en-US" dirty="0"/>
              <a:t>7 Inspiring Traits of  Compassionate Leadership</a:t>
            </a:r>
          </a:p>
        </p:txBody>
      </p:sp>
      <p:pic>
        <p:nvPicPr>
          <p:cNvPr id="26" name="Picture Placeholder 25" descr="A person standing on a rock">
            <a:extLst>
              <a:ext uri="{FF2B5EF4-FFF2-40B4-BE49-F238E27FC236}">
                <a16:creationId xmlns:a16="http://schemas.microsoft.com/office/drawing/2014/main" id="{5A11C124-E818-45E0-9F70-7F0C271DDC71}"/>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a:stretch/>
        </p:blipFill>
        <p:spPr>
          <a:xfrm>
            <a:off x="0" y="4533900"/>
            <a:ext cx="7086598" cy="2324100"/>
          </a:xfrm>
        </p:spPr>
      </p:pic>
      <p:pic>
        <p:nvPicPr>
          <p:cNvPr id="18" name="Picture Placeholder 17" descr="A picture containing outdoor, person, mountain">
            <a:extLst>
              <a:ext uri="{FF2B5EF4-FFF2-40B4-BE49-F238E27FC236}">
                <a16:creationId xmlns:a16="http://schemas.microsoft.com/office/drawing/2014/main" id="{17AE28DB-6A67-4368-B973-0AF9753460B7}"/>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a:stretch/>
        </p:blipFill>
        <p:spPr>
          <a:xfrm>
            <a:off x="7086600" y="0"/>
            <a:ext cx="5105400" cy="4533900"/>
          </a:xfrm>
        </p:spPr>
      </p:pic>
      <p:pic>
        <p:nvPicPr>
          <p:cNvPr id="22" name="Picture Placeholder 21" descr="A picture containing nature, outdoor, snow, mountain">
            <a:extLst>
              <a:ext uri="{FF2B5EF4-FFF2-40B4-BE49-F238E27FC236}">
                <a16:creationId xmlns:a16="http://schemas.microsoft.com/office/drawing/2014/main" id="{8A37E149-B64A-42E8-BB3A-1FD622CE5C95}"/>
              </a:ext>
            </a:extLst>
          </p:cNvPr>
          <p:cNvPicPr>
            <a:picLocks noGrp="1" noChangeAspect="1"/>
          </p:cNvPicPr>
          <p:nvPr>
            <p:ph type="pic" sz="quarter" idx="15"/>
          </p:nvPr>
        </p:nvPicPr>
        <p:blipFill rotWithShape="1">
          <a:blip r:embed="rId6">
            <a:extLst>
              <a:ext uri="{28A0092B-C50C-407E-A947-70E740481C1C}">
                <a14:useLocalDpi xmlns:a14="http://schemas.microsoft.com/office/drawing/2010/main" val="0"/>
              </a:ext>
            </a:extLst>
          </a:blip>
          <a:srcRect/>
          <a:stretch/>
        </p:blipFill>
        <p:spPr>
          <a:xfrm>
            <a:off x="7086598" y="4533900"/>
            <a:ext cx="5105402" cy="2324100"/>
          </a:xfrm>
        </p:spPr>
      </p:pic>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a:lstStyle/>
          <a:p>
            <a:pPr lvl="0"/>
            <a:fld id="{2722F022-211C-4882-844C-086FEA6806AA}" type="slidenum">
              <a:rPr lang="en-US" noProof="0" smtClean="0"/>
              <a:pPr lvl="0"/>
              <a:t>26</a:t>
            </a:fld>
            <a:endParaRPr lang="en-US" noProof="0" dirty="0"/>
          </a:p>
        </p:txBody>
      </p:sp>
    </p:spTree>
    <p:custDataLst>
      <p:tags r:id="rId1"/>
    </p:custDataLst>
    <p:extLst>
      <p:ext uri="{BB962C8B-B14F-4D97-AF65-F5344CB8AC3E}">
        <p14:creationId xmlns:p14="http://schemas.microsoft.com/office/powerpoint/2010/main" val="668549889"/>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A46FC-CCE1-053F-6A0A-7DEFBBD86484}"/>
              </a:ext>
            </a:extLst>
          </p:cNvPr>
          <p:cNvSpPr>
            <a:spLocks noGrp="1"/>
          </p:cNvSpPr>
          <p:nvPr>
            <p:ph type="title"/>
          </p:nvPr>
        </p:nvSpPr>
        <p:spPr>
          <a:xfrm>
            <a:off x="679477" y="194783"/>
            <a:ext cx="11512523" cy="760892"/>
          </a:xfrm>
        </p:spPr>
        <p:txBody>
          <a:bodyPr>
            <a:normAutofit fontScale="90000"/>
          </a:bodyPr>
          <a:lstStyle/>
          <a:p>
            <a:r>
              <a:rPr lang="en-US" dirty="0"/>
              <a:t>Compassionate Leadership Inspiring Traits</a:t>
            </a:r>
          </a:p>
        </p:txBody>
      </p:sp>
      <p:sp>
        <p:nvSpPr>
          <p:cNvPr id="3" name="Content Placeholder 2">
            <a:extLst>
              <a:ext uri="{FF2B5EF4-FFF2-40B4-BE49-F238E27FC236}">
                <a16:creationId xmlns:a16="http://schemas.microsoft.com/office/drawing/2014/main" id="{BCFFF91A-B05F-43FD-B7FD-5611606AE1D6}"/>
              </a:ext>
            </a:extLst>
          </p:cNvPr>
          <p:cNvSpPr>
            <a:spLocks noGrp="1"/>
          </p:cNvSpPr>
          <p:nvPr>
            <p:ph sz="quarter" idx="14"/>
          </p:nvPr>
        </p:nvSpPr>
        <p:spPr/>
        <p:txBody>
          <a:bodyPr/>
          <a:lstStyle/>
          <a:p>
            <a:pPr marL="457200" indent="-457200">
              <a:buFont typeface="+mj-lt"/>
              <a:buAutoNum type="arabicPeriod"/>
            </a:pPr>
            <a:r>
              <a:rPr lang="en-US" sz="2800" b="1" dirty="0"/>
              <a:t>Learning</a:t>
            </a:r>
          </a:p>
          <a:p>
            <a:pPr marL="457200" indent="-457200">
              <a:buFont typeface="+mj-lt"/>
              <a:buAutoNum type="arabicPeriod"/>
            </a:pPr>
            <a:r>
              <a:rPr lang="en-US" sz="2800" b="1" dirty="0"/>
              <a:t>S</a:t>
            </a:r>
            <a:r>
              <a:rPr lang="en-US" sz="2800" dirty="0"/>
              <a:t>tandards</a:t>
            </a:r>
          </a:p>
          <a:p>
            <a:pPr marL="457200" indent="-457200">
              <a:buFont typeface="+mj-lt"/>
              <a:buAutoNum type="arabicPeriod"/>
            </a:pPr>
            <a:r>
              <a:rPr lang="en-US" sz="2800" b="1" dirty="0"/>
              <a:t>P</a:t>
            </a:r>
            <a:r>
              <a:rPr lang="en-US" sz="2800" dirty="0"/>
              <a:t>assion</a:t>
            </a:r>
          </a:p>
          <a:p>
            <a:pPr marL="457200" indent="-457200">
              <a:buFont typeface="+mj-lt"/>
              <a:buAutoNum type="arabicPeriod"/>
            </a:pPr>
            <a:r>
              <a:rPr lang="en-US" sz="2800" b="1" dirty="0"/>
              <a:t>I</a:t>
            </a:r>
            <a:r>
              <a:rPr lang="en-US" sz="2800" dirty="0"/>
              <a:t>nfluence</a:t>
            </a:r>
          </a:p>
          <a:p>
            <a:pPr marL="457200" indent="-457200">
              <a:buFont typeface="+mj-lt"/>
              <a:buAutoNum type="arabicPeriod"/>
            </a:pPr>
            <a:r>
              <a:rPr lang="en-US" sz="2800" b="1" dirty="0"/>
              <a:t>R</a:t>
            </a:r>
            <a:r>
              <a:rPr lang="en-US" sz="2800" dirty="0"/>
              <a:t>emoving barriers</a:t>
            </a:r>
          </a:p>
          <a:p>
            <a:pPr marL="457200" indent="-457200">
              <a:buFont typeface="+mj-lt"/>
              <a:buAutoNum type="arabicPeriod"/>
            </a:pPr>
            <a:r>
              <a:rPr lang="en-US" sz="2800" b="1" dirty="0"/>
              <a:t>I</a:t>
            </a:r>
            <a:r>
              <a:rPr lang="en-US" sz="2800" dirty="0"/>
              <a:t>mpact</a:t>
            </a:r>
          </a:p>
          <a:p>
            <a:pPr marL="457200" indent="-457200">
              <a:buFont typeface="+mj-lt"/>
              <a:buAutoNum type="arabicPeriod"/>
            </a:pPr>
            <a:r>
              <a:rPr lang="en-US" sz="2800" b="1" dirty="0"/>
              <a:t>T</a:t>
            </a:r>
            <a:r>
              <a:rPr lang="en-US" sz="2800" dirty="0"/>
              <a:t>eam</a:t>
            </a:r>
          </a:p>
          <a:p>
            <a:endParaRPr lang="en-US" dirty="0"/>
          </a:p>
        </p:txBody>
      </p:sp>
      <p:sp>
        <p:nvSpPr>
          <p:cNvPr id="6" name="Slide Number Placeholder 5">
            <a:extLst>
              <a:ext uri="{FF2B5EF4-FFF2-40B4-BE49-F238E27FC236}">
                <a16:creationId xmlns:a16="http://schemas.microsoft.com/office/drawing/2014/main" id="{E3E1865E-F750-56B0-3943-EF13EF0E96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9" name="Picture 2" descr="See the source image">
            <a:extLst>
              <a:ext uri="{FF2B5EF4-FFF2-40B4-BE49-F238E27FC236}">
                <a16:creationId xmlns:a16="http://schemas.microsoft.com/office/drawing/2014/main" id="{A0C5D50D-E8E8-ADA3-B1F0-DF69B9EEE8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4327" y="1559243"/>
            <a:ext cx="7227673" cy="410906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82187C4-68BB-C244-A68E-B8681D29E452}"/>
              </a:ext>
            </a:extLst>
          </p:cNvPr>
          <p:cNvSpPr txBox="1"/>
          <p:nvPr/>
        </p:nvSpPr>
        <p:spPr>
          <a:xfrm>
            <a:off x="4964327" y="5830957"/>
            <a:ext cx="6790351" cy="646331"/>
          </a:xfrm>
          <a:prstGeom prst="rect">
            <a:avLst/>
          </a:prstGeom>
          <a:noFill/>
        </p:spPr>
        <p:txBody>
          <a:bodyPr wrap="square" rtlCol="0">
            <a:spAutoFit/>
          </a:bodyPr>
          <a:lstStyle/>
          <a:p>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7 Inspiring Traits of Compassionate Leadership (entrepreneur.com)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t>By Sherrie Campbell</a:t>
            </a:r>
          </a:p>
        </p:txBody>
      </p:sp>
    </p:spTree>
    <p:custDataLst>
      <p:tags r:id="rId1"/>
    </p:custDataLst>
    <p:extLst>
      <p:ext uri="{BB962C8B-B14F-4D97-AF65-F5344CB8AC3E}">
        <p14:creationId xmlns:p14="http://schemas.microsoft.com/office/powerpoint/2010/main" val="365783570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See the source image">
            <a:extLst>
              <a:ext uri="{FF2B5EF4-FFF2-40B4-BE49-F238E27FC236}">
                <a16:creationId xmlns:a16="http://schemas.microsoft.com/office/drawing/2014/main" id="{EFAEB287-4293-1C77-6F83-E9714A78E3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441" b="2339"/>
          <a:stretch/>
        </p:blipFill>
        <p:spPr bwMode="auto">
          <a:xfrm>
            <a:off x="0" y="-68607"/>
            <a:ext cx="12192000" cy="692660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1">
            <a:extLst>
              <a:ext uri="{FF2B5EF4-FFF2-40B4-BE49-F238E27FC236}">
                <a16:creationId xmlns:a16="http://schemas.microsoft.com/office/drawing/2014/main" id="{BBE72DE1-E3C3-B663-12C2-A5FCAE6D4B38}"/>
              </a:ext>
            </a:extLst>
          </p:cNvPr>
          <p:cNvSpPr txBox="1">
            <a:spLocks/>
          </p:cNvSpPr>
          <p:nvPr/>
        </p:nvSpPr>
        <p:spPr>
          <a:xfrm>
            <a:off x="8488906" y="-27862"/>
            <a:ext cx="3703093" cy="901320"/>
          </a:xfrm>
          <a:prstGeom prst="rect">
            <a:avLst/>
          </a:prstGeom>
          <a:solidFill>
            <a:schemeClr val="tx2">
              <a:lumMod val="75000"/>
              <a:lumOff val="25000"/>
            </a:schemeClr>
          </a:solidFill>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pPr algn="ctr"/>
            <a:r>
              <a:rPr lang="en-US" dirty="0">
                <a:solidFill>
                  <a:schemeClr val="bg1"/>
                </a:solidFill>
              </a:rPr>
              <a:t>Learning     </a:t>
            </a:r>
          </a:p>
        </p:txBody>
      </p:sp>
      <p:sp>
        <p:nvSpPr>
          <p:cNvPr id="6" name="Slide Number Placeholder 5">
            <a:extLst>
              <a:ext uri="{FF2B5EF4-FFF2-40B4-BE49-F238E27FC236}">
                <a16:creationId xmlns:a16="http://schemas.microsoft.com/office/drawing/2014/main" id="{E7FF710D-F66B-8CC4-5CFC-690F23FD9CB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TextBox 1">
            <a:extLst>
              <a:ext uri="{FF2B5EF4-FFF2-40B4-BE49-F238E27FC236}">
                <a16:creationId xmlns:a16="http://schemas.microsoft.com/office/drawing/2014/main" id="{416AE274-32C8-24BA-C24A-D81686C5DAF8}"/>
              </a:ext>
            </a:extLst>
          </p:cNvPr>
          <p:cNvSpPr txBox="1"/>
          <p:nvPr/>
        </p:nvSpPr>
        <p:spPr>
          <a:xfrm>
            <a:off x="537029" y="2979197"/>
            <a:ext cx="11335657" cy="830997"/>
          </a:xfrm>
          <a:prstGeom prst="rect">
            <a:avLst/>
          </a:prstGeom>
          <a:solidFill>
            <a:schemeClr val="bg1"/>
          </a:solidFill>
          <a:ln w="38100">
            <a:solidFill>
              <a:schemeClr val="tx1"/>
            </a:solidFill>
          </a:ln>
        </p:spPr>
        <p:txBody>
          <a:bodyPr wrap="square" rtlCol="0">
            <a:spAutoFit/>
          </a:bodyPr>
          <a:lstStyle/>
          <a:p>
            <a:r>
              <a:rPr lang="en-US" sz="2400" dirty="0">
                <a:solidFill>
                  <a:srgbClr val="334155"/>
                </a:solidFill>
                <a:ea typeface="Times New Roman" panose="02020603050405020304" pitchFamily="18" charset="0"/>
              </a:rPr>
              <a:t>T</a:t>
            </a:r>
            <a:r>
              <a:rPr lang="en-US" sz="2400" dirty="0">
                <a:solidFill>
                  <a:srgbClr val="334155"/>
                </a:solidFill>
                <a:effectLst/>
                <a:ea typeface="Times New Roman" panose="02020603050405020304" pitchFamily="18" charset="0"/>
              </a:rPr>
              <a:t>raining programs for compassionate leadership are outlined in the </a:t>
            </a:r>
            <a:r>
              <a:rPr lang="en-US" sz="2400" dirty="0"/>
              <a:t>National Forum for Health and Wellbeing at Work </a:t>
            </a:r>
            <a:r>
              <a:rPr lang="en-US" sz="2400" dirty="0">
                <a:solidFill>
                  <a:srgbClr val="334155"/>
                </a:solidFill>
                <a:effectLst/>
                <a:ea typeface="Times New Roman" panose="02020603050405020304" pitchFamily="18" charset="0"/>
              </a:rPr>
              <a:t>“Compassion at Work Toolkit”.</a:t>
            </a:r>
          </a:p>
        </p:txBody>
      </p:sp>
    </p:spTree>
    <p:custDataLst>
      <p:tags r:id="rId1"/>
    </p:custDataLst>
    <p:extLst>
      <p:ext uri="{BB962C8B-B14F-4D97-AF65-F5344CB8AC3E}">
        <p14:creationId xmlns:p14="http://schemas.microsoft.com/office/powerpoint/2010/main" val="115967227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1CE99-15FB-37BF-1BED-28D51266F8C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5F844D7-4C85-4BE7-8B92-8DA07D4ADF02}"/>
              </a:ext>
            </a:extLst>
          </p:cNvPr>
          <p:cNvSpPr>
            <a:spLocks noGrp="1"/>
          </p:cNvSpPr>
          <p:nvPr>
            <p:ph idx="1"/>
          </p:nvPr>
        </p:nvSpPr>
        <p:spPr/>
        <p:txBody>
          <a:bodyPr/>
          <a:lstStyle/>
          <a:p>
            <a:endParaRPr lang="en-US"/>
          </a:p>
        </p:txBody>
      </p:sp>
      <p:pic>
        <p:nvPicPr>
          <p:cNvPr id="28674" name="Picture 2" descr="See the source image">
            <a:extLst>
              <a:ext uri="{FF2B5EF4-FFF2-40B4-BE49-F238E27FC236}">
                <a16:creationId xmlns:a16="http://schemas.microsoft.com/office/drawing/2014/main" id="{DDDD0900-4DCB-BD0B-D4EB-3BB2E81909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09" b="1774"/>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1">
            <a:extLst>
              <a:ext uri="{FF2B5EF4-FFF2-40B4-BE49-F238E27FC236}">
                <a16:creationId xmlns:a16="http://schemas.microsoft.com/office/drawing/2014/main" id="{87416D21-FEAF-7162-461B-03BE7A28ED64}"/>
              </a:ext>
            </a:extLst>
          </p:cNvPr>
          <p:cNvSpPr txBox="1">
            <a:spLocks/>
          </p:cNvSpPr>
          <p:nvPr/>
        </p:nvSpPr>
        <p:spPr>
          <a:xfrm>
            <a:off x="3008246" y="2830123"/>
            <a:ext cx="3366053" cy="901320"/>
          </a:xfrm>
          <a:prstGeom prst="rect">
            <a:avLst/>
          </a:prstGeom>
          <a:solidFill>
            <a:schemeClr val="tx2">
              <a:lumMod val="75000"/>
              <a:lumOff val="25000"/>
            </a:schemeClr>
          </a:solidFill>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pPr algn="ctr"/>
            <a:r>
              <a:rPr lang="en-US" dirty="0">
                <a:solidFill>
                  <a:schemeClr val="bg1"/>
                </a:solidFill>
              </a:rPr>
              <a:t>Standards     </a:t>
            </a:r>
          </a:p>
        </p:txBody>
      </p:sp>
      <p:sp>
        <p:nvSpPr>
          <p:cNvPr id="6" name="Slide Number Placeholder 5">
            <a:extLst>
              <a:ext uri="{FF2B5EF4-FFF2-40B4-BE49-F238E27FC236}">
                <a16:creationId xmlns:a16="http://schemas.microsoft.com/office/drawing/2014/main" id="{CE41A7C5-4166-3BBC-A0F7-166426F78939}"/>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custDataLst>
      <p:tags r:id="rId1"/>
    </p:custDataLst>
    <p:extLst>
      <p:ext uri="{BB962C8B-B14F-4D97-AF65-F5344CB8AC3E}">
        <p14:creationId xmlns:p14="http://schemas.microsoft.com/office/powerpoint/2010/main" val="702713465"/>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0" y="4171"/>
            <a:ext cx="12192000" cy="6853829"/>
          </a:xfrm>
          <a:prstGeom prst="rect">
            <a:avLst/>
          </a:prstGeom>
        </p:spPr>
      </p:pic>
      <p:sp>
        <p:nvSpPr>
          <p:cNvPr id="3" name="TextBox 3"/>
          <p:cNvSpPr txBox="1"/>
          <p:nvPr/>
        </p:nvSpPr>
        <p:spPr>
          <a:xfrm>
            <a:off x="1399574" y="1024610"/>
            <a:ext cx="9389924" cy="820738"/>
          </a:xfrm>
          <a:prstGeom prst="rect">
            <a:avLst/>
          </a:prstGeom>
        </p:spPr>
        <p:txBody>
          <a:bodyPr lIns="0" tIns="0" rIns="0" bIns="0" rtlCol="0" anchor="t">
            <a:spAutoFit/>
          </a:bodyPr>
          <a:lstStyle/>
          <a:p>
            <a:pPr defTabSz="609630">
              <a:lnSpc>
                <a:spcPts val="6400"/>
              </a:lnSpc>
              <a:spcBef>
                <a:spcPct val="0"/>
              </a:spcBef>
            </a:pPr>
            <a:r>
              <a:rPr lang="en-US" sz="5334" dirty="0">
                <a:solidFill>
                  <a:srgbClr val="000000"/>
                </a:solidFill>
                <a:latin typeface="Nunito Sans Bold"/>
              </a:rPr>
              <a:t>Special Thanks - Presenters</a:t>
            </a:r>
          </a:p>
        </p:txBody>
      </p:sp>
      <p:sp>
        <p:nvSpPr>
          <p:cNvPr id="4" name="TextBox 4"/>
          <p:cNvSpPr txBox="1"/>
          <p:nvPr/>
        </p:nvSpPr>
        <p:spPr>
          <a:xfrm>
            <a:off x="1422400" y="1901545"/>
            <a:ext cx="2844800" cy="3555460"/>
          </a:xfrm>
          <a:prstGeom prst="rect">
            <a:avLst/>
          </a:prstGeom>
        </p:spPr>
        <p:txBody>
          <a:bodyPr wrap="square" lIns="0" tIns="0" rIns="0" bIns="0" rtlCol="0" anchor="t">
            <a:spAutoFit/>
          </a:bodyPr>
          <a:lstStyle/>
          <a:p>
            <a:pPr defTabSz="609630">
              <a:lnSpc>
                <a:spcPts val="2799"/>
              </a:lnSpc>
              <a:spcBef>
                <a:spcPct val="0"/>
              </a:spcBef>
            </a:pPr>
            <a:r>
              <a:rPr lang="en-US" sz="1866" dirty="0">
                <a:solidFill>
                  <a:srgbClr val="000000"/>
                </a:solidFill>
                <a:latin typeface="Nunito Sans Regular"/>
              </a:rPr>
              <a:t>Lark </a:t>
            </a:r>
            <a:r>
              <a:rPr lang="en-US" sz="1866" dirty="0" err="1">
                <a:solidFill>
                  <a:srgbClr val="000000"/>
                </a:solidFill>
                <a:latin typeface="Nunito Sans Regular"/>
              </a:rPr>
              <a:t>Doley</a:t>
            </a:r>
            <a:endParaRPr lang="en-US" sz="1866" dirty="0">
              <a:solidFill>
                <a:srgbClr val="000000"/>
              </a:solidFill>
              <a:latin typeface="Nunito Sans Regular"/>
            </a:endParaRPr>
          </a:p>
          <a:p>
            <a:pPr defTabSz="609630">
              <a:lnSpc>
                <a:spcPts val="2799"/>
              </a:lnSpc>
              <a:spcBef>
                <a:spcPct val="0"/>
              </a:spcBef>
            </a:pPr>
            <a:r>
              <a:rPr lang="en-US" sz="1866" dirty="0">
                <a:solidFill>
                  <a:srgbClr val="000000"/>
                </a:solidFill>
                <a:latin typeface="Nunito Sans Regular"/>
              </a:rPr>
              <a:t>Rebecca Ray</a:t>
            </a:r>
          </a:p>
          <a:p>
            <a:pPr defTabSz="609630">
              <a:lnSpc>
                <a:spcPts val="2799"/>
              </a:lnSpc>
              <a:spcBef>
                <a:spcPct val="0"/>
              </a:spcBef>
            </a:pPr>
            <a:r>
              <a:rPr lang="en-US" sz="1866" dirty="0">
                <a:solidFill>
                  <a:srgbClr val="000000"/>
                </a:solidFill>
                <a:latin typeface="Nunito Sans Regular"/>
              </a:rPr>
              <a:t>Matthew Carmichael</a:t>
            </a:r>
          </a:p>
          <a:p>
            <a:pPr defTabSz="609630">
              <a:lnSpc>
                <a:spcPts val="2799"/>
              </a:lnSpc>
              <a:spcBef>
                <a:spcPct val="0"/>
              </a:spcBef>
            </a:pPr>
            <a:r>
              <a:rPr lang="en-US" sz="1866" dirty="0">
                <a:solidFill>
                  <a:srgbClr val="000000"/>
                </a:solidFill>
                <a:latin typeface="Nunito Sans Regular"/>
              </a:rPr>
              <a:t>Erika Nielson</a:t>
            </a:r>
          </a:p>
          <a:p>
            <a:pPr defTabSz="609630">
              <a:lnSpc>
                <a:spcPts val="2799"/>
              </a:lnSpc>
              <a:spcBef>
                <a:spcPct val="0"/>
              </a:spcBef>
            </a:pPr>
            <a:r>
              <a:rPr lang="en-US" sz="1866" dirty="0">
                <a:solidFill>
                  <a:srgbClr val="000000"/>
                </a:solidFill>
                <a:latin typeface="Nunito Sans Regular"/>
              </a:rPr>
              <a:t>Noel Fuller</a:t>
            </a:r>
          </a:p>
          <a:p>
            <a:pPr defTabSz="609630">
              <a:lnSpc>
                <a:spcPts val="2799"/>
              </a:lnSpc>
              <a:spcBef>
                <a:spcPct val="0"/>
              </a:spcBef>
            </a:pPr>
            <a:r>
              <a:rPr lang="en-US" sz="1866" dirty="0">
                <a:solidFill>
                  <a:srgbClr val="000000"/>
                </a:solidFill>
                <a:latin typeface="Nunito Sans Regular"/>
              </a:rPr>
              <a:t>Cheri Hatcher</a:t>
            </a:r>
          </a:p>
          <a:p>
            <a:pPr defTabSz="609630">
              <a:lnSpc>
                <a:spcPts val="2799"/>
              </a:lnSpc>
              <a:spcBef>
                <a:spcPct val="0"/>
              </a:spcBef>
            </a:pPr>
            <a:r>
              <a:rPr lang="en-US" sz="1866" dirty="0">
                <a:solidFill>
                  <a:srgbClr val="000000"/>
                </a:solidFill>
                <a:latin typeface="Nunito Sans Regular"/>
              </a:rPr>
              <a:t>Cynthia Hernandez</a:t>
            </a:r>
          </a:p>
          <a:p>
            <a:pPr defTabSz="609630">
              <a:lnSpc>
                <a:spcPts val="2799"/>
              </a:lnSpc>
              <a:spcBef>
                <a:spcPct val="0"/>
              </a:spcBef>
            </a:pPr>
            <a:r>
              <a:rPr lang="en-US" sz="1866" dirty="0">
                <a:solidFill>
                  <a:srgbClr val="000000"/>
                </a:solidFill>
                <a:latin typeface="Nunito Sans Regular"/>
              </a:rPr>
              <a:t>Lisa Lloyd</a:t>
            </a:r>
          </a:p>
          <a:p>
            <a:pPr defTabSz="609630">
              <a:lnSpc>
                <a:spcPts val="2799"/>
              </a:lnSpc>
              <a:spcBef>
                <a:spcPct val="0"/>
              </a:spcBef>
            </a:pPr>
            <a:r>
              <a:rPr lang="en-US" sz="1866" dirty="0">
                <a:solidFill>
                  <a:srgbClr val="000000"/>
                </a:solidFill>
                <a:latin typeface="Nunito Sans Regular"/>
              </a:rPr>
              <a:t>Madyson Flint</a:t>
            </a:r>
          </a:p>
          <a:p>
            <a:pPr defTabSz="609630">
              <a:lnSpc>
                <a:spcPts val="2799"/>
              </a:lnSpc>
              <a:spcBef>
                <a:spcPct val="0"/>
              </a:spcBef>
            </a:pPr>
            <a:r>
              <a:rPr lang="en-US" sz="1866" dirty="0">
                <a:solidFill>
                  <a:srgbClr val="000000"/>
                </a:solidFill>
                <a:latin typeface="Nunito Sans Regular"/>
              </a:rPr>
              <a:t>Shelby Jimenez</a:t>
            </a:r>
          </a:p>
        </p:txBody>
      </p:sp>
      <p:sp>
        <p:nvSpPr>
          <p:cNvPr id="8" name="TextBox 4">
            <a:extLst>
              <a:ext uri="{FF2B5EF4-FFF2-40B4-BE49-F238E27FC236}">
                <a16:creationId xmlns:a16="http://schemas.microsoft.com/office/drawing/2014/main" id="{2AFE3AC3-CBD9-4637-8B49-508639819022}"/>
              </a:ext>
            </a:extLst>
          </p:cNvPr>
          <p:cNvSpPr txBox="1"/>
          <p:nvPr/>
        </p:nvSpPr>
        <p:spPr>
          <a:xfrm>
            <a:off x="4927600" y="1901545"/>
            <a:ext cx="2844800" cy="3196388"/>
          </a:xfrm>
          <a:prstGeom prst="rect">
            <a:avLst/>
          </a:prstGeom>
        </p:spPr>
        <p:txBody>
          <a:bodyPr wrap="square" lIns="0" tIns="0" rIns="0" bIns="0" rtlCol="0" anchor="t">
            <a:spAutoFit/>
          </a:bodyPr>
          <a:lstStyle/>
          <a:p>
            <a:pPr defTabSz="609630">
              <a:lnSpc>
                <a:spcPts val="2799"/>
              </a:lnSpc>
              <a:spcBef>
                <a:spcPct val="0"/>
              </a:spcBef>
            </a:pPr>
            <a:r>
              <a:rPr lang="en-US" sz="1866" dirty="0">
                <a:solidFill>
                  <a:srgbClr val="000000"/>
                </a:solidFill>
                <a:latin typeface="Nunito Sans Regular"/>
              </a:rPr>
              <a:t>Courtney McKenzie</a:t>
            </a:r>
          </a:p>
          <a:p>
            <a:pPr defTabSz="609630">
              <a:lnSpc>
                <a:spcPts val="2799"/>
              </a:lnSpc>
              <a:spcBef>
                <a:spcPct val="0"/>
              </a:spcBef>
            </a:pPr>
            <a:r>
              <a:rPr lang="en-US" sz="1866" dirty="0">
                <a:solidFill>
                  <a:srgbClr val="000000"/>
                </a:solidFill>
                <a:latin typeface="Nunito Sans Regular"/>
              </a:rPr>
              <a:t>Elma Clarke</a:t>
            </a:r>
          </a:p>
          <a:p>
            <a:pPr defTabSz="609630">
              <a:lnSpc>
                <a:spcPts val="2799"/>
              </a:lnSpc>
              <a:spcBef>
                <a:spcPct val="0"/>
              </a:spcBef>
            </a:pPr>
            <a:r>
              <a:rPr lang="en-US" sz="1866" dirty="0">
                <a:solidFill>
                  <a:srgbClr val="000000"/>
                </a:solidFill>
                <a:latin typeface="Nunito Sans Regular"/>
              </a:rPr>
              <a:t>Andrea </a:t>
            </a:r>
            <a:r>
              <a:rPr lang="en-US" sz="1866" dirty="0" err="1">
                <a:solidFill>
                  <a:srgbClr val="000000"/>
                </a:solidFill>
                <a:latin typeface="Nunito Sans Regular"/>
              </a:rPr>
              <a:t>Hilkovitz</a:t>
            </a:r>
            <a:endParaRPr lang="en-US" sz="1866" dirty="0">
              <a:solidFill>
                <a:srgbClr val="000000"/>
              </a:solidFill>
              <a:latin typeface="Nunito Sans Regular"/>
            </a:endParaRPr>
          </a:p>
          <a:p>
            <a:pPr defTabSz="609630">
              <a:lnSpc>
                <a:spcPts val="2799"/>
              </a:lnSpc>
              <a:spcBef>
                <a:spcPct val="0"/>
              </a:spcBef>
            </a:pPr>
            <a:r>
              <a:rPr lang="en-US" sz="1866" dirty="0">
                <a:solidFill>
                  <a:srgbClr val="000000"/>
                </a:solidFill>
                <a:latin typeface="Nunito Sans Regular"/>
              </a:rPr>
              <a:t>Brian Smith</a:t>
            </a:r>
          </a:p>
          <a:p>
            <a:pPr defTabSz="609630">
              <a:lnSpc>
                <a:spcPts val="2799"/>
              </a:lnSpc>
              <a:spcBef>
                <a:spcPct val="0"/>
              </a:spcBef>
            </a:pPr>
            <a:r>
              <a:rPr lang="en-US" sz="1866" dirty="0">
                <a:solidFill>
                  <a:srgbClr val="000000"/>
                </a:solidFill>
                <a:latin typeface="Nunito Sans Regular"/>
              </a:rPr>
              <a:t>Shetay Ashford-Hanserd</a:t>
            </a:r>
          </a:p>
          <a:p>
            <a:pPr defTabSz="609630">
              <a:lnSpc>
                <a:spcPts val="2799"/>
              </a:lnSpc>
              <a:spcBef>
                <a:spcPct val="0"/>
              </a:spcBef>
            </a:pPr>
            <a:r>
              <a:rPr lang="en-US" sz="1866" dirty="0" err="1">
                <a:solidFill>
                  <a:srgbClr val="000000"/>
                </a:solidFill>
                <a:latin typeface="Nunito Sans Regular"/>
              </a:rPr>
              <a:t>Shailen</a:t>
            </a:r>
            <a:r>
              <a:rPr lang="en-US" sz="1866" dirty="0">
                <a:solidFill>
                  <a:srgbClr val="000000"/>
                </a:solidFill>
                <a:latin typeface="Nunito Sans Regular"/>
              </a:rPr>
              <a:t> Singh</a:t>
            </a:r>
          </a:p>
          <a:p>
            <a:pPr defTabSz="609630">
              <a:lnSpc>
                <a:spcPts val="2799"/>
              </a:lnSpc>
              <a:spcBef>
                <a:spcPct val="0"/>
              </a:spcBef>
            </a:pPr>
            <a:r>
              <a:rPr lang="en-US" sz="1866" dirty="0">
                <a:solidFill>
                  <a:srgbClr val="000000"/>
                </a:solidFill>
                <a:latin typeface="Nunito Sans Regular"/>
              </a:rPr>
              <a:t>Mitzie Rojas</a:t>
            </a:r>
          </a:p>
          <a:p>
            <a:pPr defTabSz="609630">
              <a:lnSpc>
                <a:spcPts val="2799"/>
              </a:lnSpc>
              <a:spcBef>
                <a:spcPct val="0"/>
              </a:spcBef>
            </a:pPr>
            <a:r>
              <a:rPr lang="en-US" sz="1866" dirty="0">
                <a:solidFill>
                  <a:srgbClr val="000000"/>
                </a:solidFill>
                <a:latin typeface="Nunito Sans Regular"/>
              </a:rPr>
              <a:t>Lisa Cruces</a:t>
            </a:r>
          </a:p>
          <a:p>
            <a:pPr defTabSz="609630">
              <a:lnSpc>
                <a:spcPts val="2799"/>
              </a:lnSpc>
              <a:spcBef>
                <a:spcPct val="0"/>
              </a:spcBef>
            </a:pPr>
            <a:r>
              <a:rPr lang="en-US" sz="1866" dirty="0">
                <a:solidFill>
                  <a:srgbClr val="000000"/>
                </a:solidFill>
                <a:latin typeface="Nunito Sans Regular"/>
              </a:rPr>
              <a:t>Cassandra LeClair</a:t>
            </a:r>
          </a:p>
        </p:txBody>
      </p:sp>
    </p:spTree>
    <p:custDataLst>
      <p:tags r:id="rId1"/>
    </p:custDataLst>
    <p:extLst>
      <p:ext uri="{BB962C8B-B14F-4D97-AF65-F5344CB8AC3E}">
        <p14:creationId xmlns:p14="http://schemas.microsoft.com/office/powerpoint/2010/main" val="3085462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See the source image">
            <a:extLst>
              <a:ext uri="{FF2B5EF4-FFF2-40B4-BE49-F238E27FC236}">
                <a16:creationId xmlns:a16="http://schemas.microsoft.com/office/drawing/2014/main" id="{01B7C147-D776-D6ED-00D4-6F0F677FB7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866" b="4779"/>
          <a:stretch/>
        </p:blipFill>
        <p:spPr bwMode="auto">
          <a:xfrm>
            <a:off x="-1" y="-27863"/>
            <a:ext cx="12192000" cy="692474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1">
            <a:extLst>
              <a:ext uri="{FF2B5EF4-FFF2-40B4-BE49-F238E27FC236}">
                <a16:creationId xmlns:a16="http://schemas.microsoft.com/office/drawing/2014/main" id="{16F79C1F-CF96-33FE-7BFE-309D381FE086}"/>
              </a:ext>
            </a:extLst>
          </p:cNvPr>
          <p:cNvSpPr txBox="1">
            <a:spLocks/>
          </p:cNvSpPr>
          <p:nvPr/>
        </p:nvSpPr>
        <p:spPr>
          <a:xfrm>
            <a:off x="8488906" y="-27862"/>
            <a:ext cx="3703093" cy="901320"/>
          </a:xfrm>
          <a:prstGeom prst="rect">
            <a:avLst/>
          </a:prstGeom>
          <a:solidFill>
            <a:schemeClr val="tx2">
              <a:lumMod val="75000"/>
              <a:lumOff val="25000"/>
            </a:schemeClr>
          </a:solidFill>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40" normalizeH="0" baseline="0" noProof="0" dirty="0">
                <a:ln>
                  <a:noFill/>
                </a:ln>
                <a:solidFill>
                  <a:prstClr val="white"/>
                </a:solidFill>
                <a:effectLst/>
                <a:uLnTx/>
                <a:uFillTx/>
                <a:latin typeface="Avenir Next LT Pro"/>
                <a:ea typeface="+mj-ea"/>
                <a:cs typeface="+mj-cs"/>
              </a:rPr>
              <a:t>Passion   </a:t>
            </a:r>
          </a:p>
        </p:txBody>
      </p:sp>
      <p:sp>
        <p:nvSpPr>
          <p:cNvPr id="6" name="Slide Number Placeholder 5">
            <a:extLst>
              <a:ext uri="{FF2B5EF4-FFF2-40B4-BE49-F238E27FC236}">
                <a16:creationId xmlns:a16="http://schemas.microsoft.com/office/drawing/2014/main" id="{90285895-0751-EAE2-54E2-58076851B292}"/>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custDataLst>
      <p:tags r:id="rId1"/>
    </p:custDataLst>
    <p:extLst>
      <p:ext uri="{BB962C8B-B14F-4D97-AF65-F5344CB8AC3E}">
        <p14:creationId xmlns:p14="http://schemas.microsoft.com/office/powerpoint/2010/main" val="2494513804"/>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3FBCF-2EE9-D8A2-8048-D346B48A323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CB5179-C45E-3F66-9606-DD0C590B4049}"/>
              </a:ext>
            </a:extLst>
          </p:cNvPr>
          <p:cNvSpPr>
            <a:spLocks noGrp="1"/>
          </p:cNvSpPr>
          <p:nvPr>
            <p:ph idx="1"/>
          </p:nvPr>
        </p:nvSpPr>
        <p:spPr/>
        <p:txBody>
          <a:bodyPr/>
          <a:lstStyle/>
          <a:p>
            <a:endParaRPr lang="en-US"/>
          </a:p>
        </p:txBody>
      </p:sp>
      <p:pic>
        <p:nvPicPr>
          <p:cNvPr id="25602" name="Picture 2" descr="See the source image">
            <a:extLst>
              <a:ext uri="{FF2B5EF4-FFF2-40B4-BE49-F238E27FC236}">
                <a16:creationId xmlns:a16="http://schemas.microsoft.com/office/drawing/2014/main" id="{9E461E56-795F-727A-341F-11FF4BD646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393"/>
          <a:stretch/>
        </p:blipFill>
        <p:spPr bwMode="auto">
          <a:xfrm>
            <a:off x="-1" y="1"/>
            <a:ext cx="12192001" cy="687692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1">
            <a:extLst>
              <a:ext uri="{FF2B5EF4-FFF2-40B4-BE49-F238E27FC236}">
                <a16:creationId xmlns:a16="http://schemas.microsoft.com/office/drawing/2014/main" id="{96C841F4-8BA7-4C0B-6CF6-A961185F7283}"/>
              </a:ext>
            </a:extLst>
          </p:cNvPr>
          <p:cNvSpPr txBox="1">
            <a:spLocks/>
          </p:cNvSpPr>
          <p:nvPr/>
        </p:nvSpPr>
        <p:spPr>
          <a:xfrm>
            <a:off x="0" y="0"/>
            <a:ext cx="3703093" cy="901320"/>
          </a:xfrm>
          <a:prstGeom prst="rect">
            <a:avLst/>
          </a:prstGeom>
          <a:solidFill>
            <a:schemeClr val="tx2">
              <a:lumMod val="75000"/>
              <a:lumOff val="25000"/>
            </a:schemeClr>
          </a:solidFill>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40" normalizeH="0" baseline="0" noProof="0" dirty="0">
                <a:ln>
                  <a:noFill/>
                </a:ln>
                <a:solidFill>
                  <a:prstClr val="white"/>
                </a:solidFill>
                <a:effectLst/>
                <a:uLnTx/>
                <a:uFillTx/>
                <a:latin typeface="Avenir Next LT Pro"/>
                <a:ea typeface="+mj-ea"/>
                <a:cs typeface="+mj-cs"/>
              </a:rPr>
              <a:t>Influence     </a:t>
            </a:r>
          </a:p>
        </p:txBody>
      </p:sp>
      <p:sp>
        <p:nvSpPr>
          <p:cNvPr id="6" name="Slide Number Placeholder 5">
            <a:extLst>
              <a:ext uri="{FF2B5EF4-FFF2-40B4-BE49-F238E27FC236}">
                <a16:creationId xmlns:a16="http://schemas.microsoft.com/office/drawing/2014/main" id="{32F7EED8-4533-AC22-1924-551BAB864619}"/>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custDataLst>
      <p:tags r:id="rId1"/>
    </p:custDataLst>
    <p:extLst>
      <p:ext uri="{BB962C8B-B14F-4D97-AF65-F5344CB8AC3E}">
        <p14:creationId xmlns:p14="http://schemas.microsoft.com/office/powerpoint/2010/main" val="1361574069"/>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See the source image">
            <a:extLst>
              <a:ext uri="{FF2B5EF4-FFF2-40B4-BE49-F238E27FC236}">
                <a16:creationId xmlns:a16="http://schemas.microsoft.com/office/drawing/2014/main" id="{6472CFBA-C5B5-E208-1950-9484A6299A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 y="3739486"/>
            <a:ext cx="6237028" cy="3118514"/>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See the source image">
            <a:extLst>
              <a:ext uri="{FF2B5EF4-FFF2-40B4-BE49-F238E27FC236}">
                <a16:creationId xmlns:a16="http://schemas.microsoft.com/office/drawing/2014/main" id="{A3814590-4C8E-6E08-85DB-1A1C9736D828}"/>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 y="-1"/>
            <a:ext cx="5623289" cy="37394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ee the source image">
            <a:extLst>
              <a:ext uri="{FF2B5EF4-FFF2-40B4-BE49-F238E27FC236}">
                <a16:creationId xmlns:a16="http://schemas.microsoft.com/office/drawing/2014/main" id="{9D6D5E26-439B-943F-8775-6FABC466888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5324"/>
          <a:stretch/>
        </p:blipFill>
        <p:spPr bwMode="auto">
          <a:xfrm>
            <a:off x="6237232" y="3099443"/>
            <a:ext cx="5954876" cy="3758557"/>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See the source image">
            <a:extLst>
              <a:ext uri="{FF2B5EF4-FFF2-40B4-BE49-F238E27FC236}">
                <a16:creationId xmlns:a16="http://schemas.microsoft.com/office/drawing/2014/main" id="{C8E1AFA1-26A1-1128-4E7B-0E575CC95E8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259"/>
          <a:stretch/>
        </p:blipFill>
        <p:spPr bwMode="auto">
          <a:xfrm>
            <a:off x="5623288" y="0"/>
            <a:ext cx="6582770" cy="407903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1">
            <a:extLst>
              <a:ext uri="{FF2B5EF4-FFF2-40B4-BE49-F238E27FC236}">
                <a16:creationId xmlns:a16="http://schemas.microsoft.com/office/drawing/2014/main" id="{CF256D25-AC50-9429-1E1D-573FB3CCC07B}"/>
              </a:ext>
            </a:extLst>
          </p:cNvPr>
          <p:cNvSpPr txBox="1">
            <a:spLocks/>
          </p:cNvSpPr>
          <p:nvPr/>
        </p:nvSpPr>
        <p:spPr>
          <a:xfrm>
            <a:off x="4244453" y="2982155"/>
            <a:ext cx="3703093" cy="1496610"/>
          </a:xfrm>
          <a:prstGeom prst="rect">
            <a:avLst/>
          </a:prstGeom>
          <a:solidFill>
            <a:schemeClr val="tx2">
              <a:lumMod val="75000"/>
              <a:lumOff val="25000"/>
            </a:schemeClr>
          </a:solidFill>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40" normalizeH="0" baseline="0" noProof="0" dirty="0">
                <a:ln>
                  <a:noFill/>
                </a:ln>
                <a:solidFill>
                  <a:prstClr val="white"/>
                </a:solidFill>
                <a:effectLst/>
                <a:uLnTx/>
                <a:uFillTx/>
                <a:latin typeface="Avenir Next LT Pro"/>
                <a:ea typeface="+mj-ea"/>
                <a:cs typeface="+mj-cs"/>
              </a:rPr>
              <a:t>Removing Barriers </a:t>
            </a:r>
          </a:p>
        </p:txBody>
      </p:sp>
      <p:sp>
        <p:nvSpPr>
          <p:cNvPr id="8" name="Slide Number Placeholder 5">
            <a:extLst>
              <a:ext uri="{FF2B5EF4-FFF2-40B4-BE49-F238E27FC236}">
                <a16:creationId xmlns:a16="http://schemas.microsoft.com/office/drawing/2014/main" id="{9DD5DD05-502B-3206-69DB-592E38EA6A19}"/>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custDataLst>
      <p:tags r:id="rId1"/>
    </p:custDataLst>
    <p:extLst>
      <p:ext uri="{BB962C8B-B14F-4D97-AF65-F5344CB8AC3E}">
        <p14:creationId xmlns:p14="http://schemas.microsoft.com/office/powerpoint/2010/main" val="2007691754"/>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2BFA2-7198-6A26-B1C8-6C832F971C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2898D7-1618-51BE-6BB5-0CE91222BBA2}"/>
              </a:ext>
            </a:extLst>
          </p:cNvPr>
          <p:cNvSpPr>
            <a:spLocks noGrp="1"/>
          </p:cNvSpPr>
          <p:nvPr>
            <p:ph idx="1"/>
          </p:nvPr>
        </p:nvSpPr>
        <p:spPr/>
        <p:txBody>
          <a:bodyPr/>
          <a:lstStyle/>
          <a:p>
            <a:endParaRPr lang="en-US"/>
          </a:p>
        </p:txBody>
      </p:sp>
      <p:pic>
        <p:nvPicPr>
          <p:cNvPr id="33794" name="Picture 2" descr="See the source image">
            <a:extLst>
              <a:ext uri="{FF2B5EF4-FFF2-40B4-BE49-F238E27FC236}">
                <a16:creationId xmlns:a16="http://schemas.microsoft.com/office/drawing/2014/main" id="{7DC4D91C-314D-E4D4-6F00-B75EE31E79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1">
            <a:extLst>
              <a:ext uri="{FF2B5EF4-FFF2-40B4-BE49-F238E27FC236}">
                <a16:creationId xmlns:a16="http://schemas.microsoft.com/office/drawing/2014/main" id="{D607E535-CDF9-F259-4027-463492A3AC65}"/>
              </a:ext>
            </a:extLst>
          </p:cNvPr>
          <p:cNvSpPr txBox="1">
            <a:spLocks/>
          </p:cNvSpPr>
          <p:nvPr/>
        </p:nvSpPr>
        <p:spPr>
          <a:xfrm>
            <a:off x="0" y="0"/>
            <a:ext cx="3405809" cy="901320"/>
          </a:xfrm>
          <a:prstGeom prst="rect">
            <a:avLst/>
          </a:prstGeom>
          <a:solidFill>
            <a:schemeClr val="tx2">
              <a:lumMod val="75000"/>
              <a:lumOff val="25000"/>
            </a:schemeClr>
          </a:solidFill>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40" normalizeH="0" baseline="0" noProof="0" dirty="0">
                <a:ln>
                  <a:noFill/>
                </a:ln>
                <a:solidFill>
                  <a:prstClr val="white"/>
                </a:solidFill>
                <a:effectLst/>
                <a:uLnTx/>
                <a:uFillTx/>
                <a:latin typeface="Avenir Next LT Pro"/>
                <a:ea typeface="+mj-ea"/>
                <a:cs typeface="+mj-cs"/>
              </a:rPr>
              <a:t>Impact     </a:t>
            </a:r>
          </a:p>
        </p:txBody>
      </p:sp>
      <p:sp>
        <p:nvSpPr>
          <p:cNvPr id="6" name="Slide Number Placeholder 5">
            <a:extLst>
              <a:ext uri="{FF2B5EF4-FFF2-40B4-BE49-F238E27FC236}">
                <a16:creationId xmlns:a16="http://schemas.microsoft.com/office/drawing/2014/main" id="{913BA025-97D5-5510-1A30-A53846F39EDE}"/>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custDataLst>
      <p:tags r:id="rId1"/>
    </p:custDataLst>
    <p:extLst>
      <p:ext uri="{BB962C8B-B14F-4D97-AF65-F5344CB8AC3E}">
        <p14:creationId xmlns:p14="http://schemas.microsoft.com/office/powerpoint/2010/main" val="4118183400"/>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ee the source image">
            <a:extLst>
              <a:ext uri="{FF2B5EF4-FFF2-40B4-BE49-F238E27FC236}">
                <a16:creationId xmlns:a16="http://schemas.microsoft.com/office/drawing/2014/main" id="{65C37ABD-1E42-F9F8-97A8-7D949C3293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569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1">
            <a:extLst>
              <a:ext uri="{FF2B5EF4-FFF2-40B4-BE49-F238E27FC236}">
                <a16:creationId xmlns:a16="http://schemas.microsoft.com/office/drawing/2014/main" id="{A812ED4E-B70F-FC85-D4E7-3CE4FEA8F9E3}"/>
              </a:ext>
            </a:extLst>
          </p:cNvPr>
          <p:cNvSpPr txBox="1">
            <a:spLocks/>
          </p:cNvSpPr>
          <p:nvPr/>
        </p:nvSpPr>
        <p:spPr>
          <a:xfrm>
            <a:off x="4066653" y="5956680"/>
            <a:ext cx="3703093" cy="901320"/>
          </a:xfrm>
          <a:prstGeom prst="rect">
            <a:avLst/>
          </a:prstGeom>
          <a:solidFill>
            <a:schemeClr val="tx2">
              <a:lumMod val="75000"/>
              <a:lumOff val="25000"/>
            </a:schemeClr>
          </a:solidFill>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40" normalizeH="0" baseline="0" noProof="0" dirty="0">
                <a:ln>
                  <a:noFill/>
                </a:ln>
                <a:solidFill>
                  <a:prstClr val="white"/>
                </a:solidFill>
                <a:effectLst/>
                <a:uLnTx/>
                <a:uFillTx/>
                <a:latin typeface="Avenir Next LT Pro"/>
                <a:ea typeface="+mj-ea"/>
                <a:cs typeface="+mj-cs"/>
              </a:rPr>
              <a:t>Team     </a:t>
            </a:r>
          </a:p>
        </p:txBody>
      </p:sp>
      <p:sp>
        <p:nvSpPr>
          <p:cNvPr id="6" name="Slide Number Placeholder 5">
            <a:extLst>
              <a:ext uri="{FF2B5EF4-FFF2-40B4-BE49-F238E27FC236}">
                <a16:creationId xmlns:a16="http://schemas.microsoft.com/office/drawing/2014/main" id="{CFDA8E6D-A0B8-ABB6-7837-C863AC5DD15F}"/>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custDataLst>
      <p:tags r:id="rId1"/>
    </p:custDataLst>
    <p:extLst>
      <p:ext uri="{BB962C8B-B14F-4D97-AF65-F5344CB8AC3E}">
        <p14:creationId xmlns:p14="http://schemas.microsoft.com/office/powerpoint/2010/main" val="596464233"/>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A46FC-CCE1-053F-6A0A-7DEFBBD86484}"/>
              </a:ext>
            </a:extLst>
          </p:cNvPr>
          <p:cNvSpPr>
            <a:spLocks noGrp="1"/>
          </p:cNvSpPr>
          <p:nvPr>
            <p:ph type="title"/>
          </p:nvPr>
        </p:nvSpPr>
        <p:spPr>
          <a:xfrm>
            <a:off x="646112" y="194783"/>
            <a:ext cx="11503216" cy="760892"/>
          </a:xfrm>
        </p:spPr>
        <p:txBody>
          <a:bodyPr>
            <a:normAutofit fontScale="90000"/>
          </a:bodyPr>
          <a:lstStyle/>
          <a:p>
            <a:r>
              <a:rPr lang="en-US" dirty="0"/>
              <a:t>Compassionate Leadership Inspiring Traits</a:t>
            </a:r>
          </a:p>
        </p:txBody>
      </p:sp>
      <p:sp>
        <p:nvSpPr>
          <p:cNvPr id="3" name="Content Placeholder 2">
            <a:extLst>
              <a:ext uri="{FF2B5EF4-FFF2-40B4-BE49-F238E27FC236}">
                <a16:creationId xmlns:a16="http://schemas.microsoft.com/office/drawing/2014/main" id="{BCFFF91A-B05F-43FD-B7FD-5611606AE1D6}"/>
              </a:ext>
            </a:extLst>
          </p:cNvPr>
          <p:cNvSpPr>
            <a:spLocks noGrp="1"/>
          </p:cNvSpPr>
          <p:nvPr>
            <p:ph sz="quarter" idx="14"/>
          </p:nvPr>
        </p:nvSpPr>
        <p:spPr/>
        <p:txBody>
          <a:bodyPr/>
          <a:lstStyle/>
          <a:p>
            <a:pPr marL="457200" indent="-457200">
              <a:buFont typeface="+mj-lt"/>
              <a:buAutoNum type="arabicPeriod"/>
            </a:pPr>
            <a:r>
              <a:rPr lang="en-US" sz="2800" b="1" dirty="0"/>
              <a:t>Learning</a:t>
            </a:r>
          </a:p>
          <a:p>
            <a:pPr marL="457200" indent="-457200">
              <a:buFont typeface="+mj-lt"/>
              <a:buAutoNum type="arabicPeriod"/>
            </a:pPr>
            <a:r>
              <a:rPr lang="en-US" sz="2800" b="1" dirty="0"/>
              <a:t>S</a:t>
            </a:r>
            <a:r>
              <a:rPr lang="en-US" sz="2800" dirty="0"/>
              <a:t>tandards</a:t>
            </a:r>
          </a:p>
          <a:p>
            <a:pPr marL="457200" indent="-457200">
              <a:buFont typeface="+mj-lt"/>
              <a:buAutoNum type="arabicPeriod"/>
            </a:pPr>
            <a:r>
              <a:rPr lang="en-US" sz="2800" b="1" dirty="0"/>
              <a:t>P</a:t>
            </a:r>
            <a:r>
              <a:rPr lang="en-US" sz="2800" dirty="0"/>
              <a:t>assion</a:t>
            </a:r>
          </a:p>
          <a:p>
            <a:pPr marL="457200" indent="-457200">
              <a:buFont typeface="+mj-lt"/>
              <a:buAutoNum type="arabicPeriod"/>
            </a:pPr>
            <a:r>
              <a:rPr lang="en-US" sz="2800" b="1" dirty="0"/>
              <a:t>I</a:t>
            </a:r>
            <a:r>
              <a:rPr lang="en-US" sz="2800" dirty="0"/>
              <a:t>nfluence</a:t>
            </a:r>
          </a:p>
          <a:p>
            <a:pPr marL="457200" indent="-457200">
              <a:buFont typeface="+mj-lt"/>
              <a:buAutoNum type="arabicPeriod"/>
            </a:pPr>
            <a:r>
              <a:rPr lang="en-US" sz="2800" b="1" dirty="0"/>
              <a:t>R</a:t>
            </a:r>
            <a:r>
              <a:rPr lang="en-US" sz="2800" dirty="0"/>
              <a:t>emoving barriers</a:t>
            </a:r>
          </a:p>
          <a:p>
            <a:pPr marL="457200" indent="-457200">
              <a:buFont typeface="+mj-lt"/>
              <a:buAutoNum type="arabicPeriod"/>
            </a:pPr>
            <a:r>
              <a:rPr lang="en-US" sz="2800" b="1" dirty="0"/>
              <a:t>I</a:t>
            </a:r>
            <a:r>
              <a:rPr lang="en-US" sz="2800" dirty="0"/>
              <a:t>mpact</a:t>
            </a:r>
          </a:p>
          <a:p>
            <a:pPr marL="457200" indent="-457200">
              <a:buFont typeface="+mj-lt"/>
              <a:buAutoNum type="arabicPeriod"/>
            </a:pPr>
            <a:r>
              <a:rPr lang="en-US" sz="2800" b="1" dirty="0"/>
              <a:t>T</a:t>
            </a:r>
            <a:r>
              <a:rPr lang="en-US" sz="2800" dirty="0"/>
              <a:t>eam</a:t>
            </a:r>
          </a:p>
        </p:txBody>
      </p:sp>
      <p:sp>
        <p:nvSpPr>
          <p:cNvPr id="5" name="Date Placeholder 4">
            <a:extLst>
              <a:ext uri="{FF2B5EF4-FFF2-40B4-BE49-F238E27FC236}">
                <a16:creationId xmlns:a16="http://schemas.microsoft.com/office/drawing/2014/main" id="{829FAAFA-3917-CCE5-0A2C-691923B4888F}"/>
              </a:ext>
            </a:extLst>
          </p:cNvPr>
          <p:cNvSpPr>
            <a:spLocks noGrp="1"/>
          </p:cNvSpPr>
          <p:nvPr>
            <p:ph type="dt" sz="half" idx="4294967295"/>
          </p:nvPr>
        </p:nvSpPr>
        <p:spPr>
          <a:xfrm>
            <a:off x="7013448" y="6355080"/>
            <a:ext cx="435254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20XX</a:t>
            </a: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 name="Slide Number Placeholder 5">
            <a:extLst>
              <a:ext uri="{FF2B5EF4-FFF2-40B4-BE49-F238E27FC236}">
                <a16:creationId xmlns:a16="http://schemas.microsoft.com/office/drawing/2014/main" id="{E3E1865E-F750-56B0-3943-EF13EF0E96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7" name="Picture 2" descr="See the source image">
            <a:extLst>
              <a:ext uri="{FF2B5EF4-FFF2-40B4-BE49-F238E27FC236}">
                <a16:creationId xmlns:a16="http://schemas.microsoft.com/office/drawing/2014/main" id="{B7F2DA7A-693D-F565-F6FD-E8C47AAF58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09"/>
          <a:stretch/>
        </p:blipFill>
        <p:spPr bwMode="auto">
          <a:xfrm>
            <a:off x="5239265" y="1136822"/>
            <a:ext cx="6956855" cy="5721178"/>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5">
            <a:extLst>
              <a:ext uri="{FF2B5EF4-FFF2-40B4-BE49-F238E27FC236}">
                <a16:creationId xmlns:a16="http://schemas.microsoft.com/office/drawing/2014/main" id="{C4D1B4B7-E3E3-3CF0-8C2E-35C8FC1CDE92}"/>
              </a:ext>
            </a:extLst>
          </p:cNvPr>
          <p:cNvSpPr txBox="1">
            <a:spLocks/>
          </p:cNvSpPr>
          <p:nvPr/>
        </p:nvSpPr>
        <p:spPr>
          <a:xfrm>
            <a:off x="11518392" y="6508750"/>
            <a:ext cx="630936"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0" name="TextBox 9">
            <a:extLst>
              <a:ext uri="{FF2B5EF4-FFF2-40B4-BE49-F238E27FC236}">
                <a16:creationId xmlns:a16="http://schemas.microsoft.com/office/drawing/2014/main" id="{DAEF6D36-7DCB-A405-E8C3-FE5D9E858D95}"/>
              </a:ext>
            </a:extLst>
          </p:cNvPr>
          <p:cNvSpPr txBox="1"/>
          <p:nvPr/>
        </p:nvSpPr>
        <p:spPr>
          <a:xfrm>
            <a:off x="23905" y="5891311"/>
            <a:ext cx="6358607"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hlinkClick r:id="rId5"/>
              </a:rPr>
              <a:t>7 Inspiring Traits of Compassionate Leadership (entrepreneur.com)</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Next LT Pro"/>
                <a:ea typeface="+mn-ea"/>
                <a:cs typeface="+mn-cs"/>
              </a:rPr>
              <a:t>By Sherrie Campbell</a:t>
            </a:r>
          </a:p>
        </p:txBody>
      </p:sp>
      <p:sp>
        <p:nvSpPr>
          <p:cNvPr id="11" name="TextBox 10">
            <a:extLst>
              <a:ext uri="{FF2B5EF4-FFF2-40B4-BE49-F238E27FC236}">
                <a16:creationId xmlns:a16="http://schemas.microsoft.com/office/drawing/2014/main" id="{A33767F0-3AD0-7EFE-65E5-5CC5C2D6EA34}"/>
              </a:ext>
            </a:extLst>
          </p:cNvPr>
          <p:cNvSpPr txBox="1"/>
          <p:nvPr/>
        </p:nvSpPr>
        <p:spPr>
          <a:xfrm>
            <a:off x="1543878" y="3692273"/>
            <a:ext cx="9104243" cy="523220"/>
          </a:xfrm>
          <a:prstGeom prst="rect">
            <a:avLst/>
          </a:prstGeom>
          <a:solidFill>
            <a:schemeClr val="bg1"/>
          </a:solidFill>
          <a:ln w="28575">
            <a:solidFill>
              <a:srgbClr val="99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venir Next LT Pro"/>
                <a:ea typeface="+mn-ea"/>
                <a:cs typeface="+mn-cs"/>
              </a:rPr>
              <a:t>What are YOUR most inspiring leadership traits?</a:t>
            </a:r>
          </a:p>
        </p:txBody>
      </p:sp>
    </p:spTree>
    <p:custDataLst>
      <p:tags r:id="rId1"/>
    </p:custDataLst>
    <p:extLst>
      <p:ext uri="{BB962C8B-B14F-4D97-AF65-F5344CB8AC3E}">
        <p14:creationId xmlns:p14="http://schemas.microsoft.com/office/powerpoint/2010/main" val="282091404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649045" y="753035"/>
            <a:ext cx="5945393" cy="2853765"/>
          </a:xfrm>
        </p:spPr>
        <p:txBody>
          <a:bodyPr>
            <a:normAutofit/>
          </a:bodyPr>
          <a:lstStyle/>
          <a:p>
            <a:r>
              <a:rPr lang="en-US" dirty="0"/>
              <a:t>Topic 4: Wise Compassionate Leadership Model</a:t>
            </a:r>
          </a:p>
        </p:txBody>
      </p:sp>
      <p:pic>
        <p:nvPicPr>
          <p:cNvPr id="26" name="Picture Placeholder 25" descr="A person standing on a rock">
            <a:extLst>
              <a:ext uri="{FF2B5EF4-FFF2-40B4-BE49-F238E27FC236}">
                <a16:creationId xmlns:a16="http://schemas.microsoft.com/office/drawing/2014/main" id="{5A11C124-E818-45E0-9F70-7F0C271DDC71}"/>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a:stretch/>
        </p:blipFill>
        <p:spPr>
          <a:xfrm>
            <a:off x="0" y="4533900"/>
            <a:ext cx="7086598" cy="2324100"/>
          </a:xfrm>
        </p:spPr>
      </p:pic>
      <p:pic>
        <p:nvPicPr>
          <p:cNvPr id="18" name="Picture Placeholder 17" descr="A picture containing outdoor, person, mountain">
            <a:extLst>
              <a:ext uri="{FF2B5EF4-FFF2-40B4-BE49-F238E27FC236}">
                <a16:creationId xmlns:a16="http://schemas.microsoft.com/office/drawing/2014/main" id="{17AE28DB-6A67-4368-B973-0AF9753460B7}"/>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a:stretch/>
        </p:blipFill>
        <p:spPr>
          <a:xfrm>
            <a:off x="7086600" y="0"/>
            <a:ext cx="5105400" cy="4533900"/>
          </a:xfrm>
        </p:spPr>
      </p:pic>
      <p:pic>
        <p:nvPicPr>
          <p:cNvPr id="22" name="Picture Placeholder 21" descr="A picture containing nature, outdoor, snow, mountain">
            <a:extLst>
              <a:ext uri="{FF2B5EF4-FFF2-40B4-BE49-F238E27FC236}">
                <a16:creationId xmlns:a16="http://schemas.microsoft.com/office/drawing/2014/main" id="{8A37E149-B64A-42E8-BB3A-1FD622CE5C95}"/>
              </a:ext>
            </a:extLst>
          </p:cNvPr>
          <p:cNvPicPr>
            <a:picLocks noGrp="1" noChangeAspect="1"/>
          </p:cNvPicPr>
          <p:nvPr>
            <p:ph type="pic" sz="quarter" idx="15"/>
          </p:nvPr>
        </p:nvPicPr>
        <p:blipFill rotWithShape="1">
          <a:blip r:embed="rId6">
            <a:extLst>
              <a:ext uri="{28A0092B-C50C-407E-A947-70E740481C1C}">
                <a14:useLocalDpi xmlns:a14="http://schemas.microsoft.com/office/drawing/2010/main" val="0"/>
              </a:ext>
            </a:extLst>
          </a:blip>
          <a:srcRect/>
          <a:stretch/>
        </p:blipFill>
        <p:spPr>
          <a:xfrm>
            <a:off x="7086598" y="4533900"/>
            <a:ext cx="5105402" cy="2324100"/>
          </a:xfrm>
        </p:spPr>
      </p:pic>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2F022-211C-4882-844C-086FEA6806AA}" type="slidenum">
              <a:rPr kumimoji="0" lang="en-US" sz="1050" b="0" i="0" u="none" strike="noStrike" kern="1200" cap="none" spc="0" normalizeH="0" baseline="0" noProof="0" smtClean="0">
                <a:ln>
                  <a:noFill/>
                </a:ln>
                <a:solidFill>
                  <a:prstClr val="white"/>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50" b="0" i="0" u="none" strike="noStrike" kern="1200" cap="none" spc="0" normalizeH="0" baseline="0" noProof="0" dirty="0">
              <a:ln>
                <a:noFill/>
              </a:ln>
              <a:solidFill>
                <a:prstClr val="white"/>
              </a:solidFill>
              <a:effectLst/>
              <a:uLnTx/>
              <a:uFillTx/>
              <a:latin typeface="Avenir Next LT Pro"/>
              <a:ea typeface="+mn-ea"/>
              <a:cs typeface="+mn-cs"/>
            </a:endParaRPr>
          </a:p>
        </p:txBody>
      </p:sp>
    </p:spTree>
    <p:custDataLst>
      <p:tags r:id="rId1"/>
    </p:custDataLst>
    <p:extLst>
      <p:ext uri="{BB962C8B-B14F-4D97-AF65-F5344CB8AC3E}">
        <p14:creationId xmlns:p14="http://schemas.microsoft.com/office/powerpoint/2010/main" val="1519974220"/>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1A2FC-206F-2194-142E-41B604AADFAB}"/>
              </a:ext>
            </a:extLst>
          </p:cNvPr>
          <p:cNvSpPr>
            <a:spLocks noGrp="1"/>
          </p:cNvSpPr>
          <p:nvPr>
            <p:ph type="title"/>
          </p:nvPr>
        </p:nvSpPr>
        <p:spPr/>
        <p:txBody>
          <a:bodyPr>
            <a:normAutofit fontScale="90000"/>
          </a:bodyPr>
          <a:lstStyle/>
          <a:p>
            <a:endParaRPr lang="en-US"/>
          </a:p>
        </p:txBody>
      </p:sp>
      <p:sp>
        <p:nvSpPr>
          <p:cNvPr id="4" name="Slide Number Placeholder 3">
            <a:extLst>
              <a:ext uri="{FF2B5EF4-FFF2-40B4-BE49-F238E27FC236}">
                <a16:creationId xmlns:a16="http://schemas.microsoft.com/office/drawing/2014/main" id="{EC41ED0A-5155-BAF3-5D35-0C94D80985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8" name="Picture 7">
            <a:extLst>
              <a:ext uri="{FF2B5EF4-FFF2-40B4-BE49-F238E27FC236}">
                <a16:creationId xmlns:a16="http://schemas.microsoft.com/office/drawing/2014/main" id="{27022A5A-85BB-B516-EAB6-FEFFC0A73CB6}"/>
              </a:ext>
            </a:extLst>
          </p:cNvPr>
          <p:cNvPicPr>
            <a:picLocks noChangeAspect="1"/>
          </p:cNvPicPr>
          <p:nvPr/>
        </p:nvPicPr>
        <p:blipFill rotWithShape="1">
          <a:blip r:embed="rId3"/>
          <a:srcRect l="9739" t="12139" r="9983" b="14627"/>
          <a:stretch/>
        </p:blipFill>
        <p:spPr>
          <a:xfrm>
            <a:off x="0" y="-1"/>
            <a:ext cx="12192000" cy="6256191"/>
          </a:xfrm>
          <a:prstGeom prst="rect">
            <a:avLst/>
          </a:prstGeom>
        </p:spPr>
      </p:pic>
    </p:spTree>
    <p:custDataLst>
      <p:tags r:id="rId1"/>
    </p:custDataLst>
    <p:extLst>
      <p:ext uri="{BB962C8B-B14F-4D97-AF65-F5344CB8AC3E}">
        <p14:creationId xmlns:p14="http://schemas.microsoft.com/office/powerpoint/2010/main" val="382640995"/>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B444C-B37B-939F-EE1B-695BD7ED44F3}"/>
              </a:ext>
            </a:extLst>
          </p:cNvPr>
          <p:cNvSpPr>
            <a:spLocks noGrp="1"/>
          </p:cNvSpPr>
          <p:nvPr>
            <p:ph type="title"/>
          </p:nvPr>
        </p:nvSpPr>
        <p:spPr/>
        <p:txBody>
          <a:bodyPr>
            <a:normAutofit fontScale="90000"/>
          </a:bodyPr>
          <a:lstStyle/>
          <a:p>
            <a:r>
              <a:rPr lang="en-US" dirty="0"/>
              <a:t>Wise Compassion Flywheel</a:t>
            </a:r>
          </a:p>
        </p:txBody>
      </p:sp>
      <p:sp>
        <p:nvSpPr>
          <p:cNvPr id="4" name="Footer Placeholder 3">
            <a:extLst>
              <a:ext uri="{FF2B5EF4-FFF2-40B4-BE49-F238E27FC236}">
                <a16:creationId xmlns:a16="http://schemas.microsoft.com/office/drawing/2014/main" id="{72BCAB04-863E-7F04-1F0C-531B0A47B91D}"/>
              </a:ext>
            </a:extLst>
          </p:cNvPr>
          <p:cNvSpPr>
            <a:spLocks noGrp="1"/>
          </p:cNvSpPr>
          <p:nvPr>
            <p:ph type="ftr" sz="quarter" idx="4294967295"/>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Presentation title</a:t>
            </a: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 name="Date Placeholder 4">
            <a:extLst>
              <a:ext uri="{FF2B5EF4-FFF2-40B4-BE49-F238E27FC236}">
                <a16:creationId xmlns:a16="http://schemas.microsoft.com/office/drawing/2014/main" id="{0C397CD4-E4F2-666B-596A-69769D59AE1C}"/>
              </a:ext>
            </a:extLst>
          </p:cNvPr>
          <p:cNvSpPr>
            <a:spLocks noGrp="1"/>
          </p:cNvSpPr>
          <p:nvPr>
            <p:ph type="dt" sz="half" idx="4294967295"/>
          </p:nvPr>
        </p:nvSpPr>
        <p:spPr>
          <a:xfrm>
            <a:off x="7013448" y="6355080"/>
            <a:ext cx="435254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20XX</a:t>
            </a: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 name="Slide Number Placeholder 5">
            <a:extLst>
              <a:ext uri="{FF2B5EF4-FFF2-40B4-BE49-F238E27FC236}">
                <a16:creationId xmlns:a16="http://schemas.microsoft.com/office/drawing/2014/main" id="{134CC6B7-1D89-4A38-1533-1DF338863E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8" name="Picture 7">
            <a:extLst>
              <a:ext uri="{FF2B5EF4-FFF2-40B4-BE49-F238E27FC236}">
                <a16:creationId xmlns:a16="http://schemas.microsoft.com/office/drawing/2014/main" id="{B095A575-3840-6C39-D49D-9A14891A34BE}"/>
              </a:ext>
            </a:extLst>
          </p:cNvPr>
          <p:cNvPicPr>
            <a:picLocks noChangeAspect="1"/>
          </p:cNvPicPr>
          <p:nvPr/>
        </p:nvPicPr>
        <p:blipFill rotWithShape="1">
          <a:blip r:embed="rId3"/>
          <a:srcRect l="30246" t="45593" r="19713" b="11475"/>
          <a:stretch/>
        </p:blipFill>
        <p:spPr>
          <a:xfrm>
            <a:off x="0" y="990933"/>
            <a:ext cx="12192000" cy="5883596"/>
          </a:xfrm>
          <a:prstGeom prst="rect">
            <a:avLst/>
          </a:prstGeom>
        </p:spPr>
      </p:pic>
      <p:sp>
        <p:nvSpPr>
          <p:cNvPr id="9" name="TextBox 8">
            <a:extLst>
              <a:ext uri="{FF2B5EF4-FFF2-40B4-BE49-F238E27FC236}">
                <a16:creationId xmlns:a16="http://schemas.microsoft.com/office/drawing/2014/main" id="{A9781EDC-57D4-3B68-7FCB-AD4F94338ADC}"/>
              </a:ext>
            </a:extLst>
          </p:cNvPr>
          <p:cNvSpPr txBox="1"/>
          <p:nvPr/>
        </p:nvSpPr>
        <p:spPr>
          <a:xfrm>
            <a:off x="0" y="5335646"/>
            <a:ext cx="4352544" cy="153888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41414"/>
                </a:solidFill>
                <a:effectLst/>
                <a:uLnTx/>
                <a:uFillTx/>
                <a:latin typeface="Audible Sans"/>
                <a:ea typeface="+mn-ea"/>
                <a:cs typeface="+mn-cs"/>
              </a:rPr>
              <a:t>Source: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41414"/>
                </a:solidFill>
                <a:effectLst/>
                <a:uLnTx/>
                <a:uFillTx/>
                <a:latin typeface="Audible Sans"/>
                <a:ea typeface="+mn-ea"/>
                <a:cs typeface="+mn-cs"/>
              </a:rPr>
              <a:t>Compassionate Leadership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udible Sans"/>
                <a:ea typeface="+mn-ea"/>
                <a:cs typeface="+mn-cs"/>
              </a:rPr>
              <a:t>How to Do Hard Things in a Human Way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udible Sans"/>
                <a:ea typeface="+mn-ea"/>
                <a:cs typeface="+mn-cs"/>
              </a:rPr>
              <a:t>By Rasmus </a:t>
            </a:r>
            <a:r>
              <a:rPr kumimoji="0" lang="en-US" sz="1800" b="0" i="0" u="none" strike="noStrike" kern="1200" cap="none" spc="0" normalizeH="0" baseline="0" noProof="0" dirty="0" err="1">
                <a:ln>
                  <a:noFill/>
                </a:ln>
                <a:solidFill>
                  <a:prstClr val="black"/>
                </a:solidFill>
                <a:effectLst/>
                <a:uLnTx/>
                <a:uFillTx/>
                <a:latin typeface="Audible Sans"/>
                <a:ea typeface="+mn-ea"/>
                <a:cs typeface="+mn-cs"/>
              </a:rPr>
              <a:t>Hougaard</a:t>
            </a:r>
            <a:r>
              <a:rPr kumimoji="0" lang="en-US" sz="1800" b="0" i="0" u="none" strike="noStrike" kern="1200" cap="none" spc="0" normalizeH="0" baseline="0" noProof="0" dirty="0">
                <a:ln>
                  <a:noFill/>
                </a:ln>
                <a:solidFill>
                  <a:prstClr val="black"/>
                </a:solidFill>
                <a:effectLst/>
                <a:uLnTx/>
                <a:uFillTx/>
                <a:latin typeface="Audible Sans"/>
                <a:ea typeface="+mn-ea"/>
                <a:cs typeface="+mn-cs"/>
              </a:rPr>
              <a:t>, Jacqueline Carter, Marissa Afton, Moses Mohan </a:t>
            </a: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p:txBody>
      </p:sp>
    </p:spTree>
    <p:custDataLst>
      <p:tags r:id="rId1"/>
    </p:custDataLst>
    <p:extLst>
      <p:ext uri="{BB962C8B-B14F-4D97-AF65-F5344CB8AC3E}">
        <p14:creationId xmlns:p14="http://schemas.microsoft.com/office/powerpoint/2010/main" val="86880503"/>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C9EB3-6E9A-FBBB-CA48-68966B3B40B5}"/>
              </a:ext>
            </a:extLst>
          </p:cNvPr>
          <p:cNvSpPr>
            <a:spLocks noGrp="1"/>
          </p:cNvSpPr>
          <p:nvPr>
            <p:ph type="title"/>
          </p:nvPr>
        </p:nvSpPr>
        <p:spPr/>
        <p:txBody>
          <a:bodyPr>
            <a:normAutofit fontScale="90000"/>
          </a:bodyPr>
          <a:lstStyle/>
          <a:p>
            <a:r>
              <a:rPr lang="en-US" dirty="0"/>
              <a:t>Wise Compassion Flywheel</a:t>
            </a:r>
          </a:p>
        </p:txBody>
      </p:sp>
      <p:sp>
        <p:nvSpPr>
          <p:cNvPr id="4" name="Footer Placeholder 3">
            <a:extLst>
              <a:ext uri="{FF2B5EF4-FFF2-40B4-BE49-F238E27FC236}">
                <a16:creationId xmlns:a16="http://schemas.microsoft.com/office/drawing/2014/main" id="{83C69AE0-7BC4-D003-902D-F72F52626492}"/>
              </a:ext>
            </a:extLst>
          </p:cNvPr>
          <p:cNvSpPr>
            <a:spLocks noGrp="1"/>
          </p:cNvSpPr>
          <p:nvPr>
            <p:ph type="ftr" sz="quarter" idx="4294967295"/>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Presentation title</a:t>
            </a: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 name="Date Placeholder 4">
            <a:extLst>
              <a:ext uri="{FF2B5EF4-FFF2-40B4-BE49-F238E27FC236}">
                <a16:creationId xmlns:a16="http://schemas.microsoft.com/office/drawing/2014/main" id="{F51B75F2-55EC-5EBC-16EF-91016FF88959}"/>
              </a:ext>
            </a:extLst>
          </p:cNvPr>
          <p:cNvSpPr>
            <a:spLocks noGrp="1"/>
          </p:cNvSpPr>
          <p:nvPr>
            <p:ph type="dt" sz="half" idx="4294967295"/>
          </p:nvPr>
        </p:nvSpPr>
        <p:spPr>
          <a:xfrm>
            <a:off x="7013448" y="6355080"/>
            <a:ext cx="435254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20XX</a:t>
            </a: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 name="Slide Number Placeholder 5">
            <a:extLst>
              <a:ext uri="{FF2B5EF4-FFF2-40B4-BE49-F238E27FC236}">
                <a16:creationId xmlns:a16="http://schemas.microsoft.com/office/drawing/2014/main" id="{839B7AA2-59C7-4A52-C74E-FD5FFA5659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8" name="Picture 7">
            <a:extLst>
              <a:ext uri="{FF2B5EF4-FFF2-40B4-BE49-F238E27FC236}">
                <a16:creationId xmlns:a16="http://schemas.microsoft.com/office/drawing/2014/main" id="{1A7B7ED3-9769-955D-DE0E-09FF3394EC21}"/>
              </a:ext>
            </a:extLst>
          </p:cNvPr>
          <p:cNvPicPr>
            <a:picLocks noChangeAspect="1"/>
          </p:cNvPicPr>
          <p:nvPr/>
        </p:nvPicPr>
        <p:blipFill rotWithShape="1">
          <a:blip r:embed="rId4"/>
          <a:srcRect l="31230" t="50000" r="20082" b="9071"/>
          <a:stretch/>
        </p:blipFill>
        <p:spPr>
          <a:xfrm>
            <a:off x="0" y="1105524"/>
            <a:ext cx="12165449" cy="5752475"/>
          </a:xfrm>
          <a:prstGeom prst="rect">
            <a:avLst/>
          </a:prstGeom>
        </p:spPr>
      </p:pic>
    </p:spTree>
    <p:custDataLst>
      <p:tags r:id="rId1"/>
    </p:custDataLst>
    <p:extLst>
      <p:ext uri="{BB962C8B-B14F-4D97-AF65-F5344CB8AC3E}">
        <p14:creationId xmlns:p14="http://schemas.microsoft.com/office/powerpoint/2010/main" val="3893097360"/>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4171"/>
            <a:ext cx="12192000" cy="6853829"/>
          </a:xfrm>
          <a:prstGeom prst="rect">
            <a:avLst/>
          </a:prstGeom>
        </p:spPr>
      </p:pic>
      <p:sp>
        <p:nvSpPr>
          <p:cNvPr id="3" name="TextBox 3"/>
          <p:cNvSpPr txBox="1"/>
          <p:nvPr/>
        </p:nvSpPr>
        <p:spPr>
          <a:xfrm>
            <a:off x="1399574" y="1024610"/>
            <a:ext cx="9389924" cy="820738"/>
          </a:xfrm>
          <a:prstGeom prst="rect">
            <a:avLst/>
          </a:prstGeom>
        </p:spPr>
        <p:txBody>
          <a:bodyPr lIns="0" tIns="0" rIns="0" bIns="0" rtlCol="0" anchor="t">
            <a:spAutoFit/>
          </a:bodyPr>
          <a:lstStyle/>
          <a:p>
            <a:pPr defTabSz="609630">
              <a:lnSpc>
                <a:spcPts val="6400"/>
              </a:lnSpc>
              <a:spcBef>
                <a:spcPct val="0"/>
              </a:spcBef>
            </a:pPr>
            <a:r>
              <a:rPr lang="en-US" sz="5334" dirty="0">
                <a:solidFill>
                  <a:srgbClr val="000000"/>
                </a:solidFill>
                <a:latin typeface="Nunito Sans Bold"/>
              </a:rPr>
              <a:t>Special Thanks - Volunteers</a:t>
            </a:r>
          </a:p>
        </p:txBody>
      </p:sp>
    </p:spTree>
    <p:custDataLst>
      <p:tags r:id="rId1"/>
    </p:custDataLst>
    <p:extLst>
      <p:ext uri="{BB962C8B-B14F-4D97-AF65-F5344CB8AC3E}">
        <p14:creationId xmlns:p14="http://schemas.microsoft.com/office/powerpoint/2010/main" val="510259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0622F47C-D986-4C50-BD14-2C1E537C27FB}"/>
              </a:ext>
            </a:extLst>
          </p:cNvPr>
          <p:cNvSpPr>
            <a:spLocks noGrp="1"/>
          </p:cNvSpPr>
          <p:nvPr>
            <p:ph type="title"/>
          </p:nvPr>
        </p:nvSpPr>
        <p:spPr>
          <a:xfrm>
            <a:off x="623455" y="183988"/>
            <a:ext cx="10662517" cy="803380"/>
          </a:xfrm>
        </p:spPr>
        <p:txBody>
          <a:bodyPr>
            <a:normAutofit fontScale="90000"/>
          </a:bodyPr>
          <a:lstStyle/>
          <a:p>
            <a:pPr algn="l"/>
            <a:r>
              <a:rPr lang="en-US" dirty="0"/>
              <a:t>Wise Compassion Leadership Matrix</a:t>
            </a:r>
          </a:p>
        </p:txBody>
      </p:sp>
      <p:sp>
        <p:nvSpPr>
          <p:cNvPr id="4" name="Slide Number Placeholder 3">
            <a:extLst>
              <a:ext uri="{FF2B5EF4-FFF2-40B4-BE49-F238E27FC236}">
                <a16:creationId xmlns:a16="http://schemas.microsoft.com/office/drawing/2014/main" id="{AC0EC6D8-4D66-4B16-AD3F-2850D613518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24" name="Picture 23">
            <a:extLst>
              <a:ext uri="{FF2B5EF4-FFF2-40B4-BE49-F238E27FC236}">
                <a16:creationId xmlns:a16="http://schemas.microsoft.com/office/drawing/2014/main" id="{B347D6C1-D80E-B68C-E123-CC6A9A25BC3E}"/>
              </a:ext>
            </a:extLst>
          </p:cNvPr>
          <p:cNvPicPr>
            <a:picLocks noChangeAspect="1"/>
          </p:cNvPicPr>
          <p:nvPr/>
        </p:nvPicPr>
        <p:blipFill rotWithShape="1">
          <a:blip r:embed="rId4"/>
          <a:srcRect l="41325" t="31476" r="25839" b="18907"/>
          <a:stretch/>
        </p:blipFill>
        <p:spPr>
          <a:xfrm>
            <a:off x="2921191" y="1153807"/>
            <a:ext cx="6710997" cy="5704193"/>
          </a:xfrm>
          <a:prstGeom prst="rect">
            <a:avLst/>
          </a:prstGeom>
        </p:spPr>
      </p:pic>
      <p:sp>
        <p:nvSpPr>
          <p:cNvPr id="26" name="TextBox 25">
            <a:extLst>
              <a:ext uri="{FF2B5EF4-FFF2-40B4-BE49-F238E27FC236}">
                <a16:creationId xmlns:a16="http://schemas.microsoft.com/office/drawing/2014/main" id="{E5FD7E47-8A95-0CEB-09BA-4A6C8434CFCA}"/>
              </a:ext>
            </a:extLst>
          </p:cNvPr>
          <p:cNvSpPr txBox="1"/>
          <p:nvPr/>
        </p:nvSpPr>
        <p:spPr>
          <a:xfrm>
            <a:off x="0" y="1153807"/>
            <a:ext cx="3162300" cy="20928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41414"/>
                </a:solidFill>
                <a:effectLst/>
                <a:uLnTx/>
                <a:uFillTx/>
                <a:latin typeface="Audible Sans"/>
                <a:ea typeface="+mn-ea"/>
                <a:cs typeface="+mn-cs"/>
              </a:rPr>
              <a:t>Source: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41414"/>
                </a:solidFill>
                <a:effectLst/>
                <a:uLnTx/>
                <a:uFillTx/>
                <a:latin typeface="Audible Sans"/>
                <a:ea typeface="+mn-ea"/>
                <a:cs typeface="+mn-cs"/>
              </a:rPr>
              <a:t>Compassionate Leadership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udible Sans"/>
                <a:ea typeface="+mn-ea"/>
                <a:cs typeface="+mn-cs"/>
              </a:rPr>
              <a:t>How to Do Hard Things in a Human Way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udible Sans"/>
                <a:ea typeface="+mn-ea"/>
                <a:cs typeface="+mn-cs"/>
              </a:rPr>
              <a:t>By Rasmus </a:t>
            </a:r>
            <a:r>
              <a:rPr kumimoji="0" lang="en-US" sz="1800" b="0" i="0" u="none" strike="noStrike" kern="1200" cap="none" spc="0" normalizeH="0" baseline="0" noProof="0" dirty="0" err="1">
                <a:ln>
                  <a:noFill/>
                </a:ln>
                <a:solidFill>
                  <a:prstClr val="black"/>
                </a:solidFill>
                <a:effectLst/>
                <a:uLnTx/>
                <a:uFillTx/>
                <a:latin typeface="Audible Sans"/>
                <a:ea typeface="+mn-ea"/>
                <a:cs typeface="+mn-cs"/>
              </a:rPr>
              <a:t>Hougaard</a:t>
            </a:r>
            <a:r>
              <a:rPr kumimoji="0" lang="en-US" sz="1800" b="0" i="0" u="none" strike="noStrike" kern="1200" cap="none" spc="0" normalizeH="0" baseline="0" noProof="0" dirty="0">
                <a:ln>
                  <a:noFill/>
                </a:ln>
                <a:solidFill>
                  <a:prstClr val="black"/>
                </a:solidFill>
                <a:effectLst/>
                <a:uLnTx/>
                <a:uFillTx/>
                <a:latin typeface="Audible Sans"/>
                <a:ea typeface="+mn-ea"/>
                <a:cs typeface="+mn-cs"/>
              </a:rPr>
              <a:t>, Jacqueline Carter, Marissa Afton, Moses Mohan </a:t>
            </a: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7" name="TextBox 26">
            <a:extLst>
              <a:ext uri="{FF2B5EF4-FFF2-40B4-BE49-F238E27FC236}">
                <a16:creationId xmlns:a16="http://schemas.microsoft.com/office/drawing/2014/main" id="{B47853E8-F2EC-B08A-1232-CEB76CDE187D}"/>
              </a:ext>
            </a:extLst>
          </p:cNvPr>
          <p:cNvSpPr txBox="1"/>
          <p:nvPr/>
        </p:nvSpPr>
        <p:spPr>
          <a:xfrm>
            <a:off x="516835" y="3519997"/>
            <a:ext cx="11184835" cy="954107"/>
          </a:xfrm>
          <a:prstGeom prst="rect">
            <a:avLst/>
          </a:prstGeom>
          <a:solidFill>
            <a:schemeClr val="bg1"/>
          </a:solidFill>
          <a:ln w="28575">
            <a:solidFill>
              <a:srgbClr val="99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venir Next LT Pro"/>
                <a:ea typeface="+mn-ea"/>
                <a:cs typeface="+mn-cs"/>
              </a:rPr>
              <a:t>Which quadrants do you use most often?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venir Next LT Pro"/>
                <a:ea typeface="+mn-ea"/>
                <a:cs typeface="+mn-cs"/>
              </a:rPr>
              <a:t>How can you move your leadership responses to Quadrant 2?</a:t>
            </a:r>
          </a:p>
        </p:txBody>
      </p:sp>
    </p:spTree>
    <p:custDataLst>
      <p:tags r:id="rId1"/>
    </p:custDataLst>
    <p:extLst>
      <p:ext uri="{BB962C8B-B14F-4D97-AF65-F5344CB8AC3E}">
        <p14:creationId xmlns:p14="http://schemas.microsoft.com/office/powerpoint/2010/main" val="386223985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649045" y="753035"/>
            <a:ext cx="5945393" cy="2853765"/>
          </a:xfrm>
        </p:spPr>
        <p:txBody>
          <a:bodyPr>
            <a:normAutofit/>
          </a:bodyPr>
          <a:lstStyle/>
          <a:p>
            <a:r>
              <a:rPr lang="en-US" dirty="0"/>
              <a:t>Topic 5: Compassionate Leadership Actions</a:t>
            </a:r>
          </a:p>
        </p:txBody>
      </p:sp>
      <p:pic>
        <p:nvPicPr>
          <p:cNvPr id="26" name="Picture Placeholder 25" descr="A person standing on a rock">
            <a:extLst>
              <a:ext uri="{FF2B5EF4-FFF2-40B4-BE49-F238E27FC236}">
                <a16:creationId xmlns:a16="http://schemas.microsoft.com/office/drawing/2014/main" id="{5A11C124-E818-45E0-9F70-7F0C271DDC71}"/>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a:stretch/>
        </p:blipFill>
        <p:spPr>
          <a:xfrm>
            <a:off x="0" y="4533900"/>
            <a:ext cx="7086598" cy="2324100"/>
          </a:xfrm>
        </p:spPr>
      </p:pic>
      <p:pic>
        <p:nvPicPr>
          <p:cNvPr id="18" name="Picture Placeholder 17" descr="A picture containing outdoor, person, mountain">
            <a:extLst>
              <a:ext uri="{FF2B5EF4-FFF2-40B4-BE49-F238E27FC236}">
                <a16:creationId xmlns:a16="http://schemas.microsoft.com/office/drawing/2014/main" id="{17AE28DB-6A67-4368-B973-0AF9753460B7}"/>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a:stretch/>
        </p:blipFill>
        <p:spPr>
          <a:xfrm>
            <a:off x="7086600" y="0"/>
            <a:ext cx="5105400" cy="4533900"/>
          </a:xfrm>
        </p:spPr>
      </p:pic>
      <p:pic>
        <p:nvPicPr>
          <p:cNvPr id="22" name="Picture Placeholder 21" descr="A picture containing nature, outdoor, snow, mountain">
            <a:extLst>
              <a:ext uri="{FF2B5EF4-FFF2-40B4-BE49-F238E27FC236}">
                <a16:creationId xmlns:a16="http://schemas.microsoft.com/office/drawing/2014/main" id="{8A37E149-B64A-42E8-BB3A-1FD622CE5C95}"/>
              </a:ext>
            </a:extLst>
          </p:cNvPr>
          <p:cNvPicPr>
            <a:picLocks noGrp="1" noChangeAspect="1"/>
          </p:cNvPicPr>
          <p:nvPr>
            <p:ph type="pic" sz="quarter" idx="15"/>
          </p:nvPr>
        </p:nvPicPr>
        <p:blipFill rotWithShape="1">
          <a:blip r:embed="rId6">
            <a:extLst>
              <a:ext uri="{28A0092B-C50C-407E-A947-70E740481C1C}">
                <a14:useLocalDpi xmlns:a14="http://schemas.microsoft.com/office/drawing/2010/main" val="0"/>
              </a:ext>
            </a:extLst>
          </a:blip>
          <a:srcRect/>
          <a:stretch/>
        </p:blipFill>
        <p:spPr>
          <a:xfrm>
            <a:off x="7086598" y="4533900"/>
            <a:ext cx="5105402" cy="2324100"/>
          </a:xfrm>
        </p:spPr>
      </p:pic>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2F022-211C-4882-844C-086FEA6806AA}" type="slidenum">
              <a:rPr kumimoji="0" lang="en-US" sz="1050" b="0" i="0" u="none" strike="noStrike" kern="1200" cap="none" spc="0" normalizeH="0" baseline="0" noProof="0" smtClean="0">
                <a:ln>
                  <a:noFill/>
                </a:ln>
                <a:solidFill>
                  <a:prstClr val="white"/>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50" b="0" i="0" u="none" strike="noStrike" kern="1200" cap="none" spc="0" normalizeH="0" baseline="0" noProof="0" dirty="0">
              <a:ln>
                <a:noFill/>
              </a:ln>
              <a:solidFill>
                <a:prstClr val="white"/>
              </a:solidFill>
              <a:effectLst/>
              <a:uLnTx/>
              <a:uFillTx/>
              <a:latin typeface="Avenir Next LT Pro"/>
              <a:ea typeface="+mn-ea"/>
              <a:cs typeface="+mn-cs"/>
            </a:endParaRPr>
          </a:p>
        </p:txBody>
      </p:sp>
    </p:spTree>
    <p:custDataLst>
      <p:tags r:id="rId1"/>
    </p:custDataLst>
    <p:extLst>
      <p:ext uri="{BB962C8B-B14F-4D97-AF65-F5344CB8AC3E}">
        <p14:creationId xmlns:p14="http://schemas.microsoft.com/office/powerpoint/2010/main" val="3533378760"/>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792FF-7627-D0D6-1AF6-96353760D82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C8A055F-2BD6-D53A-A7F2-18B375F7DEC3}"/>
              </a:ext>
            </a:extLst>
          </p:cNvPr>
          <p:cNvSpPr>
            <a:spLocks noGrp="1"/>
          </p:cNvSpPr>
          <p:nvPr>
            <p:ph idx="1"/>
          </p:nvPr>
        </p:nvSpPr>
        <p:spPr/>
        <p:txBody>
          <a:bodyPr/>
          <a:lstStyle/>
          <a:p>
            <a:endParaRPr lang="en-US"/>
          </a:p>
        </p:txBody>
      </p:sp>
      <p:pic>
        <p:nvPicPr>
          <p:cNvPr id="9218" name="Picture 2" descr="See the source image">
            <a:extLst>
              <a:ext uri="{FF2B5EF4-FFF2-40B4-BE49-F238E27FC236}">
                <a16:creationId xmlns:a16="http://schemas.microsoft.com/office/drawing/2014/main" id="{3DD53750-BA45-383E-04C9-7A51B4648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85591169"/>
      </p:ext>
    </p:extLst>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8E8E0-3187-1015-7874-5F7EEB8608BA}"/>
              </a:ext>
            </a:extLst>
          </p:cNvPr>
          <p:cNvSpPr>
            <a:spLocks noGrp="1"/>
          </p:cNvSpPr>
          <p:nvPr>
            <p:ph type="title"/>
          </p:nvPr>
        </p:nvSpPr>
        <p:spPr/>
        <p:txBody>
          <a:bodyPr>
            <a:normAutofit fontScale="90000"/>
          </a:bodyPr>
          <a:lstStyle/>
          <a:p>
            <a:r>
              <a:rPr lang="en-US" dirty="0"/>
              <a:t>5 Action Steps</a:t>
            </a:r>
          </a:p>
        </p:txBody>
      </p:sp>
      <p:sp>
        <p:nvSpPr>
          <p:cNvPr id="3" name="Content Placeholder 2">
            <a:extLst>
              <a:ext uri="{FF2B5EF4-FFF2-40B4-BE49-F238E27FC236}">
                <a16:creationId xmlns:a16="http://schemas.microsoft.com/office/drawing/2014/main" id="{B026EAFA-125D-D912-CC33-35FF03276727}"/>
              </a:ext>
            </a:extLst>
          </p:cNvPr>
          <p:cNvSpPr>
            <a:spLocks noGrp="1"/>
          </p:cNvSpPr>
          <p:nvPr>
            <p:ph sz="quarter" idx="14"/>
          </p:nvPr>
        </p:nvSpPr>
        <p:spPr>
          <a:xfrm>
            <a:off x="646112" y="1560512"/>
            <a:ext cx="5728184" cy="4601045"/>
          </a:xfrm>
        </p:spPr>
        <p:txBody>
          <a:bodyPr>
            <a:normAutofit/>
          </a:bodyPr>
          <a:lstStyle/>
          <a:p>
            <a:pPr marL="342900" marR="0" lvl="0" indent="-342900">
              <a:lnSpc>
                <a:spcPct val="107000"/>
              </a:lnSpc>
              <a:spcBef>
                <a:spcPts val="0"/>
              </a:spcBef>
              <a:spcAft>
                <a:spcPts val="800"/>
              </a:spcAft>
              <a:buFont typeface="+mj-lt"/>
              <a:buAutoNum type="arabicPeriod"/>
              <a:tabLst>
                <a:tab pos="457200" algn="l"/>
              </a:tabLst>
            </a:pPr>
            <a:r>
              <a:rPr lang="en-US" b="1" dirty="0">
                <a:solidFill>
                  <a:srgbClr val="000000"/>
                </a:solidFill>
                <a:effectLst/>
                <a:ea typeface="Times New Roman" panose="02020603050405020304" pitchFamily="18" charset="0"/>
                <a:cs typeface="Calibri" panose="020F0502020204030204" pitchFamily="34" charset="0"/>
              </a:rPr>
              <a:t>Earn</a:t>
            </a:r>
            <a:r>
              <a:rPr lang="en-US" dirty="0">
                <a:solidFill>
                  <a:srgbClr val="000000"/>
                </a:solidFill>
                <a:effectLst/>
                <a:ea typeface="Times New Roman" panose="02020603050405020304" pitchFamily="18" charset="0"/>
                <a:cs typeface="Calibri" panose="020F0502020204030204" pitchFamily="34" charset="0"/>
              </a:rPr>
              <a:t> trust with authenticity </a:t>
            </a:r>
            <a:endParaRPr lang="en-US" dirty="0">
              <a:solidFill>
                <a:srgbClr val="000000"/>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b="1" dirty="0">
                <a:solidFill>
                  <a:srgbClr val="000000"/>
                </a:solidFill>
                <a:effectLst/>
                <a:ea typeface="Times New Roman" panose="02020603050405020304" pitchFamily="18" charset="0"/>
                <a:cs typeface="Calibri" panose="020F0502020204030204" pitchFamily="34" charset="0"/>
              </a:rPr>
              <a:t>Engage</a:t>
            </a:r>
            <a:r>
              <a:rPr lang="en-US" dirty="0">
                <a:solidFill>
                  <a:srgbClr val="000000"/>
                </a:solidFill>
                <a:effectLst/>
                <a:ea typeface="Times New Roman" panose="02020603050405020304" pitchFamily="18" charset="0"/>
                <a:cs typeface="Calibri" panose="020F0502020204030204" pitchFamily="34" charset="0"/>
              </a:rPr>
              <a:t> in deep, meaningful conversations </a:t>
            </a:r>
            <a:endParaRPr lang="en-US" dirty="0">
              <a:solidFill>
                <a:srgbClr val="000000"/>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b="1" dirty="0">
                <a:solidFill>
                  <a:srgbClr val="000000"/>
                </a:solidFill>
                <a:effectLst/>
                <a:ea typeface="Times New Roman" panose="02020603050405020304" pitchFamily="18" charset="0"/>
                <a:cs typeface="Calibri" panose="020F0502020204030204" pitchFamily="34" charset="0"/>
              </a:rPr>
              <a:t>Empower</a:t>
            </a:r>
            <a:r>
              <a:rPr lang="en-US" dirty="0">
                <a:solidFill>
                  <a:srgbClr val="000000"/>
                </a:solidFill>
                <a:effectLst/>
                <a:ea typeface="Times New Roman" panose="02020603050405020304" pitchFamily="18" charset="0"/>
                <a:cs typeface="Calibri" panose="020F0502020204030204" pitchFamily="34" charset="0"/>
              </a:rPr>
              <a:t> others to effect change  </a:t>
            </a:r>
            <a:endParaRPr lang="en-US" dirty="0">
              <a:solidFill>
                <a:srgbClr val="000000"/>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b="1" dirty="0">
                <a:solidFill>
                  <a:srgbClr val="000000"/>
                </a:solidFill>
                <a:effectLst/>
                <a:ea typeface="Times New Roman" panose="02020603050405020304" pitchFamily="18" charset="0"/>
                <a:cs typeface="Calibri" panose="020F0502020204030204" pitchFamily="34" charset="0"/>
              </a:rPr>
              <a:t>Evaluate</a:t>
            </a:r>
            <a:r>
              <a:rPr lang="en-US" dirty="0">
                <a:solidFill>
                  <a:srgbClr val="000000"/>
                </a:solidFill>
                <a:effectLst/>
                <a:ea typeface="Times New Roman" panose="02020603050405020304" pitchFamily="18" charset="0"/>
                <a:cs typeface="Calibri" panose="020F0502020204030204" pitchFamily="34" charset="0"/>
              </a:rPr>
              <a:t> effectiveness of programs and processes </a:t>
            </a:r>
            <a:endParaRPr lang="en-US" dirty="0">
              <a:solidFill>
                <a:srgbClr val="000000"/>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b="1" dirty="0">
                <a:solidFill>
                  <a:srgbClr val="000000"/>
                </a:solidFill>
                <a:effectLst/>
                <a:ea typeface="Times New Roman" panose="02020603050405020304" pitchFamily="18" charset="0"/>
                <a:cs typeface="Calibri" panose="020F0502020204030204" pitchFamily="34" charset="0"/>
              </a:rPr>
              <a:t>Elevate</a:t>
            </a:r>
            <a:r>
              <a:rPr lang="en-US" dirty="0">
                <a:solidFill>
                  <a:srgbClr val="000000"/>
                </a:solidFill>
                <a:effectLst/>
                <a:ea typeface="Times New Roman" panose="02020603050405020304" pitchFamily="18" charset="0"/>
                <a:cs typeface="Calibri" panose="020F0502020204030204" pitchFamily="34" charset="0"/>
              </a:rPr>
              <a:t> our environment and culture through encouragement  </a:t>
            </a:r>
            <a:endParaRPr lang="en-US" dirty="0">
              <a:solidFill>
                <a:srgbClr val="000000"/>
              </a:solidFill>
              <a:effectLs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1E3BF52-0135-F8CA-6490-E8CA28A56B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5" name="Picture 2" descr="See the source image">
            <a:extLst>
              <a:ext uri="{FF2B5EF4-FFF2-40B4-BE49-F238E27FC236}">
                <a16:creationId xmlns:a16="http://schemas.microsoft.com/office/drawing/2014/main" id="{39C4293C-16CE-C8F2-BD6F-E1D9892E60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9819" y="1868488"/>
            <a:ext cx="6022181" cy="3429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5827696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99209-F5A4-1DF3-F3D3-EDA8189222CC}"/>
              </a:ext>
            </a:extLst>
          </p:cNvPr>
          <p:cNvSpPr>
            <a:spLocks noGrp="1"/>
          </p:cNvSpPr>
          <p:nvPr>
            <p:ph type="title"/>
          </p:nvPr>
        </p:nvSpPr>
        <p:spPr/>
        <p:txBody>
          <a:bodyPr>
            <a:normAutofit fontScale="90000"/>
          </a:bodyPr>
          <a:lstStyle/>
          <a:p>
            <a:r>
              <a:rPr lang="en-US" dirty="0"/>
              <a:t>Earn Trust with Authenticity</a:t>
            </a:r>
          </a:p>
        </p:txBody>
      </p:sp>
      <p:sp>
        <p:nvSpPr>
          <p:cNvPr id="3" name="Content Placeholder 2">
            <a:extLst>
              <a:ext uri="{FF2B5EF4-FFF2-40B4-BE49-F238E27FC236}">
                <a16:creationId xmlns:a16="http://schemas.microsoft.com/office/drawing/2014/main" id="{543533E2-08DE-9ADA-E56A-0DEC6F9A04BC}"/>
              </a:ext>
            </a:extLst>
          </p:cNvPr>
          <p:cNvSpPr>
            <a:spLocks noGrp="1"/>
          </p:cNvSpPr>
          <p:nvPr>
            <p:ph sz="quarter" idx="14"/>
          </p:nvPr>
        </p:nvSpPr>
        <p:spPr/>
        <p:txBody>
          <a:bodyPr/>
          <a:lstStyle/>
          <a:p>
            <a:endParaRPr lang="en-US"/>
          </a:p>
        </p:txBody>
      </p:sp>
      <p:sp>
        <p:nvSpPr>
          <p:cNvPr id="4" name="Slide Number Placeholder 3">
            <a:extLst>
              <a:ext uri="{FF2B5EF4-FFF2-40B4-BE49-F238E27FC236}">
                <a16:creationId xmlns:a16="http://schemas.microsoft.com/office/drawing/2014/main" id="{776D1F7A-C367-9390-6E56-65A29728D7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39938" name="Picture 2" descr="See the source image">
            <a:extLst>
              <a:ext uri="{FF2B5EF4-FFF2-40B4-BE49-F238E27FC236}">
                <a16:creationId xmlns:a16="http://schemas.microsoft.com/office/drawing/2014/main" id="{212699A1-26E2-0FC0-AB16-CC496A8688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297"/>
          <a:stretch/>
        </p:blipFill>
        <p:spPr bwMode="auto">
          <a:xfrm>
            <a:off x="0" y="1117600"/>
            <a:ext cx="12192000" cy="5740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8825923"/>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99209-F5A4-1DF3-F3D3-EDA8189222CC}"/>
              </a:ext>
            </a:extLst>
          </p:cNvPr>
          <p:cNvSpPr>
            <a:spLocks noGrp="1"/>
          </p:cNvSpPr>
          <p:nvPr>
            <p:ph type="title"/>
          </p:nvPr>
        </p:nvSpPr>
        <p:spPr/>
        <p:txBody>
          <a:bodyPr>
            <a:normAutofit fontScale="90000"/>
          </a:bodyPr>
          <a:lstStyle/>
          <a:p>
            <a:r>
              <a:rPr lang="en-US" dirty="0"/>
              <a:t>Engage in Meaningful Conversations</a:t>
            </a:r>
          </a:p>
        </p:txBody>
      </p:sp>
      <p:sp>
        <p:nvSpPr>
          <p:cNvPr id="4" name="Slide Number Placeholder 3">
            <a:extLst>
              <a:ext uri="{FF2B5EF4-FFF2-40B4-BE49-F238E27FC236}">
                <a16:creationId xmlns:a16="http://schemas.microsoft.com/office/drawing/2014/main" id="{776D1F7A-C367-9390-6E56-65A29728D7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40966" name="Picture 6" descr="See the source image">
            <a:extLst>
              <a:ext uri="{FF2B5EF4-FFF2-40B4-BE49-F238E27FC236}">
                <a16:creationId xmlns:a16="http://schemas.microsoft.com/office/drawing/2014/main" id="{B2C1C6EC-D537-DB0D-3E37-A467C054DF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561"/>
          <a:stretch/>
        </p:blipFill>
        <p:spPr bwMode="auto">
          <a:xfrm>
            <a:off x="-9681" y="1142728"/>
            <a:ext cx="6342826" cy="3784872"/>
          </a:xfrm>
          <a:prstGeom prst="rect">
            <a:avLst/>
          </a:prstGeom>
          <a:noFill/>
          <a:extLst>
            <a:ext uri="{909E8E84-426E-40DD-AFC4-6F175D3DCCD1}">
              <a14:hiddenFill xmlns:a14="http://schemas.microsoft.com/office/drawing/2010/main">
                <a:solidFill>
                  <a:srgbClr val="FFFFFF"/>
                </a:solidFill>
              </a14:hiddenFill>
            </a:ext>
          </a:extLst>
        </p:spPr>
      </p:pic>
      <p:pic>
        <p:nvPicPr>
          <p:cNvPr id="40962" name="Picture 2" descr="See the source image">
            <a:extLst>
              <a:ext uri="{FF2B5EF4-FFF2-40B4-BE49-F238E27FC236}">
                <a16:creationId xmlns:a16="http://schemas.microsoft.com/office/drawing/2014/main" id="{D2A32A07-4B11-588F-9BCA-45C4B03591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518" b="6111"/>
          <a:stretch/>
        </p:blipFill>
        <p:spPr bwMode="auto">
          <a:xfrm>
            <a:off x="6333145" y="1144144"/>
            <a:ext cx="5842032" cy="3193345"/>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See the source image">
            <a:extLst>
              <a:ext uri="{FF2B5EF4-FFF2-40B4-BE49-F238E27FC236}">
                <a16:creationId xmlns:a16="http://schemas.microsoft.com/office/drawing/2014/main" id="{0384E433-AFB9-714D-9318-B0124EDECEFE}"/>
              </a:ext>
            </a:extLst>
          </p:cNvPr>
          <p:cNvPicPr>
            <a:picLocks noGrp="1" noChangeAspect="1" noChangeArrowheads="1"/>
          </p:cNvPicPr>
          <p:nvPr>
            <p:ph sz="quarter" idx="14"/>
          </p:nvPr>
        </p:nvPicPr>
        <p:blipFill rotWithShape="1">
          <a:blip r:embed="rId6">
            <a:extLst>
              <a:ext uri="{28A0092B-C50C-407E-A947-70E740481C1C}">
                <a14:useLocalDpi xmlns:a14="http://schemas.microsoft.com/office/drawing/2010/main" val="0"/>
              </a:ext>
            </a:extLst>
          </a:blip>
          <a:srcRect t="11014" b="8257"/>
          <a:stretch/>
        </p:blipFill>
        <p:spPr bwMode="auto">
          <a:xfrm>
            <a:off x="6190084" y="3632353"/>
            <a:ext cx="6001916" cy="3219297"/>
          </a:xfrm>
          <a:prstGeom prst="rect">
            <a:avLst/>
          </a:prstGeom>
          <a:noFill/>
          <a:extLst>
            <a:ext uri="{909E8E84-426E-40DD-AFC4-6F175D3DCCD1}">
              <a14:hiddenFill xmlns:a14="http://schemas.microsoft.com/office/drawing/2010/main">
                <a:solidFill>
                  <a:srgbClr val="FFFFFF"/>
                </a:solidFill>
              </a14:hiddenFill>
            </a:ext>
          </a:extLst>
        </p:spPr>
      </p:pic>
      <p:pic>
        <p:nvPicPr>
          <p:cNvPr id="40968" name="Picture 8" descr="See the source image">
            <a:extLst>
              <a:ext uri="{FF2B5EF4-FFF2-40B4-BE49-F238E27FC236}">
                <a16:creationId xmlns:a16="http://schemas.microsoft.com/office/drawing/2014/main" id="{270B4236-CFDA-CC9E-EDCB-06EB47934E8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8304" b="13848"/>
          <a:stretch/>
        </p:blipFill>
        <p:spPr bwMode="auto">
          <a:xfrm>
            <a:off x="-13252" y="3632200"/>
            <a:ext cx="6203336" cy="32194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89062823"/>
      </p:ext>
    </p:extLst>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1C4D0DA-D468-B616-9305-EE730B1E77B4}"/>
              </a:ext>
            </a:extLst>
          </p:cNvPr>
          <p:cNvSpPr/>
          <p:nvPr/>
        </p:nvSpPr>
        <p:spPr>
          <a:xfrm>
            <a:off x="4000" y="0"/>
            <a:ext cx="2010770" cy="6871729"/>
          </a:xfrm>
          <a:prstGeom prst="rect">
            <a:avLst/>
          </a:prstGeom>
          <a:solidFill>
            <a:srgbClr val="D0D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71CF8FB7-0692-0685-D9E8-0788F0A50D64}"/>
              </a:ext>
            </a:extLst>
          </p:cNvPr>
          <p:cNvSpPr>
            <a:spLocks noGrp="1"/>
          </p:cNvSpPr>
          <p:nvPr>
            <p:ph type="title"/>
          </p:nvPr>
        </p:nvSpPr>
        <p:spPr/>
        <p:txBody>
          <a:bodyPr>
            <a:normAutofit fontScale="90000"/>
          </a:bodyPr>
          <a:lstStyle/>
          <a:p>
            <a:r>
              <a:rPr lang="en-US" dirty="0"/>
              <a:t>Barriers to Compassion in the Workplace</a:t>
            </a:r>
          </a:p>
        </p:txBody>
      </p:sp>
      <p:sp>
        <p:nvSpPr>
          <p:cNvPr id="6" name="Slide Number Placeholder 5">
            <a:extLst>
              <a:ext uri="{FF2B5EF4-FFF2-40B4-BE49-F238E27FC236}">
                <a16:creationId xmlns:a16="http://schemas.microsoft.com/office/drawing/2014/main" id="{4918564B-FADE-24B0-19AC-EB617C46DE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 name="Rectangle 4">
            <a:extLst>
              <a:ext uri="{FF2B5EF4-FFF2-40B4-BE49-F238E27FC236}">
                <a16:creationId xmlns:a16="http://schemas.microsoft.com/office/drawing/2014/main" id="{FBE8AAA4-D63A-0AC9-EA80-E29874C6A457}"/>
              </a:ext>
            </a:extLst>
          </p:cNvPr>
          <p:cNvSpPr/>
          <p:nvPr/>
        </p:nvSpPr>
        <p:spPr>
          <a:xfrm>
            <a:off x="10181230" y="0"/>
            <a:ext cx="2010770" cy="6871729"/>
          </a:xfrm>
          <a:prstGeom prst="rect">
            <a:avLst/>
          </a:prstGeom>
          <a:solidFill>
            <a:srgbClr val="D0D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4" name="Picture 3">
            <a:extLst>
              <a:ext uri="{FF2B5EF4-FFF2-40B4-BE49-F238E27FC236}">
                <a16:creationId xmlns:a16="http://schemas.microsoft.com/office/drawing/2014/main" id="{5A119590-5749-B5B3-0961-19571D52776F}"/>
              </a:ext>
            </a:extLst>
          </p:cNvPr>
          <p:cNvPicPr>
            <a:picLocks noChangeAspect="1"/>
          </p:cNvPicPr>
          <p:nvPr/>
        </p:nvPicPr>
        <p:blipFill rotWithShape="1">
          <a:blip r:embed="rId4"/>
          <a:srcRect l="30783" t="28241" r="27015" b="21592"/>
          <a:stretch/>
        </p:blipFill>
        <p:spPr>
          <a:xfrm>
            <a:off x="700704" y="0"/>
            <a:ext cx="10276943" cy="6871729"/>
          </a:xfrm>
          <a:prstGeom prst="rect">
            <a:avLst/>
          </a:prstGeom>
        </p:spPr>
      </p:pic>
      <p:sp>
        <p:nvSpPr>
          <p:cNvPr id="11" name="TextBox 10">
            <a:extLst>
              <a:ext uri="{FF2B5EF4-FFF2-40B4-BE49-F238E27FC236}">
                <a16:creationId xmlns:a16="http://schemas.microsoft.com/office/drawing/2014/main" id="{A70E010C-8581-9EEF-12A6-5FC5F8AA89D8}"/>
              </a:ext>
            </a:extLst>
          </p:cNvPr>
          <p:cNvSpPr txBox="1"/>
          <p:nvPr/>
        </p:nvSpPr>
        <p:spPr>
          <a:xfrm>
            <a:off x="8953480" y="6444299"/>
            <a:ext cx="323452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venir Next LT Pro"/>
                <a:ea typeface="+mn-ea"/>
                <a:cs typeface="+mn-cs"/>
              </a:rPr>
              <a:t>Worline</a:t>
            </a:r>
            <a:r>
              <a:rPr kumimoji="0" lang="en-US" sz="1800" b="0" i="0" u="none" strike="noStrike" kern="1200" cap="none" spc="0" normalizeH="0" baseline="0" noProof="0" dirty="0">
                <a:ln>
                  <a:noFill/>
                </a:ln>
                <a:solidFill>
                  <a:prstClr val="black"/>
                </a:solidFill>
                <a:effectLst/>
                <a:uLnTx/>
                <a:uFillTx/>
                <a:latin typeface="Avenir Next LT Pro"/>
                <a:ea typeface="+mn-ea"/>
                <a:cs typeface="+mn-cs"/>
              </a:rPr>
              <a:t> and Dutton (2017) </a:t>
            </a:r>
          </a:p>
        </p:txBody>
      </p:sp>
      <p:sp>
        <p:nvSpPr>
          <p:cNvPr id="12" name="Rectangle 11">
            <a:extLst>
              <a:ext uri="{FF2B5EF4-FFF2-40B4-BE49-F238E27FC236}">
                <a16:creationId xmlns:a16="http://schemas.microsoft.com/office/drawing/2014/main" id="{C1B14708-4F5A-A7B4-AD82-CB6BAC8BB38E}"/>
              </a:ext>
            </a:extLst>
          </p:cNvPr>
          <p:cNvSpPr/>
          <p:nvPr/>
        </p:nvSpPr>
        <p:spPr>
          <a:xfrm>
            <a:off x="5145206" y="4476466"/>
            <a:ext cx="1910687" cy="58685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3" name="Rectangle 12">
            <a:extLst>
              <a:ext uri="{FF2B5EF4-FFF2-40B4-BE49-F238E27FC236}">
                <a16:creationId xmlns:a16="http://schemas.microsoft.com/office/drawing/2014/main" id="{9C312B1C-8118-4078-F3E8-C83309E2A887}"/>
              </a:ext>
            </a:extLst>
          </p:cNvPr>
          <p:cNvSpPr/>
          <p:nvPr/>
        </p:nvSpPr>
        <p:spPr>
          <a:xfrm>
            <a:off x="1102642" y="4476465"/>
            <a:ext cx="1910687" cy="87345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4" name="Rectangle 13">
            <a:extLst>
              <a:ext uri="{FF2B5EF4-FFF2-40B4-BE49-F238E27FC236}">
                <a16:creationId xmlns:a16="http://schemas.microsoft.com/office/drawing/2014/main" id="{A82F597F-77D6-D954-44D0-CE2ED57E69D4}"/>
              </a:ext>
            </a:extLst>
          </p:cNvPr>
          <p:cNvSpPr/>
          <p:nvPr/>
        </p:nvSpPr>
        <p:spPr>
          <a:xfrm>
            <a:off x="3123924" y="4478741"/>
            <a:ext cx="1910687" cy="32527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5" name="Rectangle 14">
            <a:extLst>
              <a:ext uri="{FF2B5EF4-FFF2-40B4-BE49-F238E27FC236}">
                <a16:creationId xmlns:a16="http://schemas.microsoft.com/office/drawing/2014/main" id="{B51E0B0D-0BEC-0359-7774-0B1273E05BE9}"/>
              </a:ext>
            </a:extLst>
          </p:cNvPr>
          <p:cNvSpPr/>
          <p:nvPr/>
        </p:nvSpPr>
        <p:spPr>
          <a:xfrm>
            <a:off x="7601804" y="5547341"/>
            <a:ext cx="900752" cy="32119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6" name="Rectangle 15">
            <a:extLst>
              <a:ext uri="{FF2B5EF4-FFF2-40B4-BE49-F238E27FC236}">
                <a16:creationId xmlns:a16="http://schemas.microsoft.com/office/drawing/2014/main" id="{669F077E-C556-C5E3-6FA0-35435A08E4BE}"/>
              </a:ext>
            </a:extLst>
          </p:cNvPr>
          <p:cNvSpPr/>
          <p:nvPr/>
        </p:nvSpPr>
        <p:spPr>
          <a:xfrm>
            <a:off x="9403307" y="4510585"/>
            <a:ext cx="1392072" cy="58685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Tree>
    <p:custDataLst>
      <p:tags r:id="rId1"/>
    </p:custDataLst>
    <p:extLst>
      <p:ext uri="{BB962C8B-B14F-4D97-AF65-F5344CB8AC3E}">
        <p14:creationId xmlns:p14="http://schemas.microsoft.com/office/powerpoint/2010/main" val="296492412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99209-F5A4-1DF3-F3D3-EDA8189222CC}"/>
              </a:ext>
            </a:extLst>
          </p:cNvPr>
          <p:cNvSpPr>
            <a:spLocks noGrp="1"/>
          </p:cNvSpPr>
          <p:nvPr>
            <p:ph type="title"/>
          </p:nvPr>
        </p:nvSpPr>
        <p:spPr/>
        <p:txBody>
          <a:bodyPr>
            <a:normAutofit fontScale="90000"/>
          </a:bodyPr>
          <a:lstStyle/>
          <a:p>
            <a:r>
              <a:rPr lang="en-US" dirty="0"/>
              <a:t>Empower Others to Effect Change</a:t>
            </a:r>
          </a:p>
        </p:txBody>
      </p:sp>
      <p:sp>
        <p:nvSpPr>
          <p:cNvPr id="3" name="Content Placeholder 2">
            <a:extLst>
              <a:ext uri="{FF2B5EF4-FFF2-40B4-BE49-F238E27FC236}">
                <a16:creationId xmlns:a16="http://schemas.microsoft.com/office/drawing/2014/main" id="{543533E2-08DE-9ADA-E56A-0DEC6F9A04BC}"/>
              </a:ext>
            </a:extLst>
          </p:cNvPr>
          <p:cNvSpPr>
            <a:spLocks noGrp="1"/>
          </p:cNvSpPr>
          <p:nvPr>
            <p:ph sz="quarter" idx="14"/>
          </p:nvPr>
        </p:nvSpPr>
        <p:spPr/>
        <p:txBody>
          <a:bodyPr/>
          <a:lstStyle/>
          <a:p>
            <a:endParaRPr lang="en-US"/>
          </a:p>
        </p:txBody>
      </p:sp>
      <p:sp>
        <p:nvSpPr>
          <p:cNvPr id="4" name="Slide Number Placeholder 3">
            <a:extLst>
              <a:ext uri="{FF2B5EF4-FFF2-40B4-BE49-F238E27FC236}">
                <a16:creationId xmlns:a16="http://schemas.microsoft.com/office/drawing/2014/main" id="{776D1F7A-C367-9390-6E56-65A29728D7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37890" name="Picture 2" descr="See the source image">
            <a:extLst>
              <a:ext uri="{FF2B5EF4-FFF2-40B4-BE49-F238E27FC236}">
                <a16:creationId xmlns:a16="http://schemas.microsoft.com/office/drawing/2014/main" id="{3E713735-AFEC-4ADC-9307-4A633E4FFA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097" b="14793"/>
          <a:stretch/>
        </p:blipFill>
        <p:spPr bwMode="auto">
          <a:xfrm>
            <a:off x="-1" y="1094256"/>
            <a:ext cx="12206423" cy="57637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47849708"/>
      </p:ext>
    </p:extLst>
  </p:cSld>
  <p:clrMapOvr>
    <a:masterClrMapping/>
  </p:clrMapOvr>
  <p:transition spd="slow">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57B28-C145-4A98-6875-A5B17668AE5D}"/>
              </a:ext>
            </a:extLst>
          </p:cNvPr>
          <p:cNvSpPr>
            <a:spLocks noGrp="1"/>
          </p:cNvSpPr>
          <p:nvPr>
            <p:ph type="title"/>
          </p:nvPr>
        </p:nvSpPr>
        <p:spPr/>
        <p:txBody>
          <a:bodyPr>
            <a:normAutofit fontScale="90000"/>
          </a:bodyPr>
          <a:lstStyle/>
          <a:p>
            <a:r>
              <a:rPr lang="en-US" dirty="0"/>
              <a:t>Evaluate Program/Process Effectiveness</a:t>
            </a:r>
          </a:p>
        </p:txBody>
      </p:sp>
      <p:sp>
        <p:nvSpPr>
          <p:cNvPr id="4" name="Slide Number Placeholder 3">
            <a:extLst>
              <a:ext uri="{FF2B5EF4-FFF2-40B4-BE49-F238E27FC236}">
                <a16:creationId xmlns:a16="http://schemas.microsoft.com/office/drawing/2014/main" id="{BE1B08B0-F6AA-4D19-8CA3-D66A6B6B97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41986" name="Picture 2" descr="See the source image">
            <a:extLst>
              <a:ext uri="{FF2B5EF4-FFF2-40B4-BE49-F238E27FC236}">
                <a16:creationId xmlns:a16="http://schemas.microsoft.com/office/drawing/2014/main" id="{F763F823-937B-9861-8795-8A81FEA82B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852" b="2840"/>
          <a:stretch/>
        </p:blipFill>
        <p:spPr bwMode="auto">
          <a:xfrm>
            <a:off x="646112" y="1158464"/>
            <a:ext cx="11177588" cy="56995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EB76CE9-A8B5-F4F2-2066-1BECD974D247}"/>
              </a:ext>
            </a:extLst>
          </p:cNvPr>
          <p:cNvSpPr txBox="1"/>
          <p:nvPr/>
        </p:nvSpPr>
        <p:spPr>
          <a:xfrm>
            <a:off x="507206" y="3234187"/>
            <a:ext cx="11177588" cy="523220"/>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venir Next LT Pro"/>
                <a:ea typeface="+mn-ea"/>
                <a:cs typeface="+mn-cs"/>
                <a:hlinkClick r:id="rId5"/>
              </a:rPr>
              <a:t>Assessment: Are You a Compassionate Leader? (hbr.org)</a:t>
            </a:r>
            <a:endParaRPr kumimoji="0" lang="en-US" sz="2800" b="1" i="0" u="none" strike="noStrike" kern="1200" cap="none" spc="0" normalizeH="0" baseline="0" noProof="0" dirty="0">
              <a:ln>
                <a:noFill/>
              </a:ln>
              <a:solidFill>
                <a:prstClr val="black"/>
              </a:solidFill>
              <a:effectLst/>
              <a:uLnTx/>
              <a:uFillTx/>
              <a:latin typeface="Avenir Next LT Pro"/>
              <a:ea typeface="+mn-ea"/>
              <a:cs typeface="+mn-cs"/>
            </a:endParaRPr>
          </a:p>
        </p:txBody>
      </p:sp>
    </p:spTree>
    <p:custDataLst>
      <p:tags r:id="rId1"/>
    </p:custDataLst>
    <p:extLst>
      <p:ext uri="{BB962C8B-B14F-4D97-AF65-F5344CB8AC3E}">
        <p14:creationId xmlns:p14="http://schemas.microsoft.com/office/powerpoint/2010/main" val="396799589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C9E9A-DE40-15A5-FAFF-402257ED3F44}"/>
              </a:ext>
            </a:extLst>
          </p:cNvPr>
          <p:cNvSpPr>
            <a:spLocks noGrp="1"/>
          </p:cNvSpPr>
          <p:nvPr>
            <p:ph type="title"/>
          </p:nvPr>
        </p:nvSpPr>
        <p:spPr/>
        <p:txBody>
          <a:bodyPr>
            <a:normAutofit fontScale="90000"/>
          </a:bodyPr>
          <a:lstStyle/>
          <a:p>
            <a:r>
              <a:rPr lang="en-US" dirty="0"/>
              <a:t>Evaluate Program/Process Effectiveness</a:t>
            </a:r>
          </a:p>
        </p:txBody>
      </p:sp>
      <p:sp>
        <p:nvSpPr>
          <p:cNvPr id="4" name="Slide Number Placeholder 3">
            <a:extLst>
              <a:ext uri="{FF2B5EF4-FFF2-40B4-BE49-F238E27FC236}">
                <a16:creationId xmlns:a16="http://schemas.microsoft.com/office/drawing/2014/main" id="{A97B7EF6-298A-6E7B-38D2-031F495D6B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9" name="Picture 8">
            <a:extLst>
              <a:ext uri="{FF2B5EF4-FFF2-40B4-BE49-F238E27FC236}">
                <a16:creationId xmlns:a16="http://schemas.microsoft.com/office/drawing/2014/main" id="{C291C33A-CA69-7574-456F-08EE1E1993BF}"/>
              </a:ext>
            </a:extLst>
          </p:cNvPr>
          <p:cNvPicPr>
            <a:picLocks noChangeAspect="1"/>
          </p:cNvPicPr>
          <p:nvPr/>
        </p:nvPicPr>
        <p:blipFill rotWithShape="1">
          <a:blip r:embed="rId4"/>
          <a:srcRect l="26530" t="30447" r="21977" b="18408"/>
          <a:stretch/>
        </p:blipFill>
        <p:spPr>
          <a:xfrm>
            <a:off x="909851" y="1113874"/>
            <a:ext cx="10281314" cy="5744126"/>
          </a:xfrm>
          <a:prstGeom prst="rect">
            <a:avLst/>
          </a:prstGeom>
        </p:spPr>
      </p:pic>
      <p:sp>
        <p:nvSpPr>
          <p:cNvPr id="10" name="TextBox 9">
            <a:extLst>
              <a:ext uri="{FF2B5EF4-FFF2-40B4-BE49-F238E27FC236}">
                <a16:creationId xmlns:a16="http://schemas.microsoft.com/office/drawing/2014/main" id="{133CCF8D-F195-3E0D-581B-904284F8B767}"/>
              </a:ext>
            </a:extLst>
          </p:cNvPr>
          <p:cNvSpPr txBox="1"/>
          <p:nvPr/>
        </p:nvSpPr>
        <p:spPr>
          <a:xfrm>
            <a:off x="271936" y="3083144"/>
            <a:ext cx="11641540" cy="1200329"/>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venir Next LT Pro"/>
                <a:ea typeface="+mn-ea"/>
                <a:cs typeface="+mn-cs"/>
              </a:rPr>
              <a:t>The questions contained in this slide are based on studies by Kahn (1998), Lilius et al. (2011) and Dutton et al. (2006) and a focus group with consultants at Roffey Park. </a:t>
            </a:r>
            <a:r>
              <a:rPr kumimoji="0" lang="en-US" sz="2400" b="0" i="0" u="none" strike="noStrike" kern="1200" cap="none" spc="0" normalizeH="0" baseline="0" noProof="0" dirty="0">
                <a:ln>
                  <a:noFill/>
                </a:ln>
                <a:solidFill>
                  <a:prstClr val="black"/>
                </a:solidFill>
                <a:effectLst/>
                <a:uLnTx/>
                <a:uFillTx/>
                <a:latin typeface="Avenir Next LT Pro"/>
                <a:ea typeface="+mn-ea"/>
                <a:cs typeface="+mn-cs"/>
                <a:hlinkClick r:id="rId5"/>
              </a:rPr>
              <a:t>Roffey Park Institute | Executive Education</a:t>
            </a:r>
            <a:endParaRPr kumimoji="0" lang="en-US" sz="2400" b="0" i="0" u="none" strike="noStrike" kern="1200" cap="none" spc="0" normalizeH="0" baseline="0" noProof="0" dirty="0">
              <a:ln>
                <a:noFill/>
              </a:ln>
              <a:solidFill>
                <a:prstClr val="black"/>
              </a:solidFill>
              <a:effectLst/>
              <a:uLnTx/>
              <a:uFillTx/>
              <a:latin typeface="Avenir Next LT Pro"/>
              <a:ea typeface="+mn-ea"/>
              <a:cs typeface="+mn-cs"/>
            </a:endParaRPr>
          </a:p>
        </p:txBody>
      </p:sp>
    </p:spTree>
    <p:custDataLst>
      <p:tags r:id="rId1"/>
    </p:custDataLst>
    <p:extLst>
      <p:ext uri="{BB962C8B-B14F-4D97-AF65-F5344CB8AC3E}">
        <p14:creationId xmlns:p14="http://schemas.microsoft.com/office/powerpoint/2010/main" val="265052741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D150CF-F888-48EA-89E8-311ED5E9161B}"/>
              </a:ext>
            </a:extLst>
          </p:cNvPr>
          <p:cNvSpPr>
            <a:spLocks noGrp="1"/>
          </p:cNvSpPr>
          <p:nvPr>
            <p:ph type="ctrTitle"/>
          </p:nvPr>
        </p:nvSpPr>
        <p:spPr>
          <a:xfrm>
            <a:off x="649044" y="942109"/>
            <a:ext cx="6815446" cy="2486892"/>
          </a:xfrm>
        </p:spPr>
        <p:txBody>
          <a:bodyPr>
            <a:normAutofit/>
          </a:bodyPr>
          <a:lstStyle/>
          <a:p>
            <a:r>
              <a:rPr lang="en-US" sz="6600" dirty="0"/>
              <a:t>Compassionate Leadership</a:t>
            </a:r>
          </a:p>
        </p:txBody>
      </p:sp>
      <p:sp>
        <p:nvSpPr>
          <p:cNvPr id="8" name="Subtitle 7">
            <a:extLst>
              <a:ext uri="{FF2B5EF4-FFF2-40B4-BE49-F238E27FC236}">
                <a16:creationId xmlns:a16="http://schemas.microsoft.com/office/drawing/2014/main" id="{6BBE0348-1527-4055-BA8A-E2754222743D}"/>
              </a:ext>
            </a:extLst>
          </p:cNvPr>
          <p:cNvSpPr>
            <a:spLocks noGrp="1"/>
          </p:cNvSpPr>
          <p:nvPr>
            <p:ph type="subTitle" idx="1"/>
          </p:nvPr>
        </p:nvSpPr>
        <p:spPr>
          <a:xfrm>
            <a:off x="649045" y="4338756"/>
            <a:ext cx="6929202" cy="1022959"/>
          </a:xfrm>
        </p:spPr>
        <p:txBody>
          <a:bodyPr>
            <a:normAutofit/>
          </a:bodyPr>
          <a:lstStyle/>
          <a:p>
            <a:pPr>
              <a:lnSpc>
                <a:spcPct val="100000"/>
              </a:lnSpc>
              <a:spcBef>
                <a:spcPts val="0"/>
              </a:spcBef>
              <a:spcAft>
                <a:spcPts val="600"/>
              </a:spcAft>
            </a:pPr>
            <a:r>
              <a:rPr lang="en-US" dirty="0"/>
              <a:t>Lark Doley, Distinguished Toastmaster</a:t>
            </a:r>
          </a:p>
          <a:p>
            <a:pPr>
              <a:lnSpc>
                <a:spcPct val="100000"/>
              </a:lnSpc>
              <a:spcBef>
                <a:spcPts val="0"/>
              </a:spcBef>
              <a:spcAft>
                <a:spcPts val="600"/>
              </a:spcAft>
            </a:pPr>
            <a:r>
              <a:rPr lang="en-US" sz="2400" dirty="0"/>
              <a:t>2018-19 Toastmasters International President</a:t>
            </a:r>
          </a:p>
        </p:txBody>
      </p:sp>
      <p:pic>
        <p:nvPicPr>
          <p:cNvPr id="5" name="Picture Placeholder 4" descr="A picture containing mountain, sky, outdoor, nature, sunrise ">
            <a:extLst>
              <a:ext uri="{FF2B5EF4-FFF2-40B4-BE49-F238E27FC236}">
                <a16:creationId xmlns:a16="http://schemas.microsoft.com/office/drawing/2014/main" id="{A33E67C0-6C95-48DB-97CC-8CE8D36C05FB}"/>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val="0"/>
              </a:ext>
            </a:extLst>
          </a:blip>
          <a:srcRect/>
          <a:stretch/>
        </p:blipFill>
        <p:spPr>
          <a:xfrm>
            <a:off x="8113533" y="0"/>
            <a:ext cx="4082983" cy="6858000"/>
          </a:xfrm>
        </p:spPr>
      </p:pic>
    </p:spTree>
    <p:custDataLst>
      <p:tags r:id="rId1"/>
    </p:custDataLst>
    <p:extLst>
      <p:ext uri="{BB962C8B-B14F-4D97-AF65-F5344CB8AC3E}">
        <p14:creationId xmlns:p14="http://schemas.microsoft.com/office/powerpoint/2010/main" val="2720718388"/>
      </p:ext>
    </p:extLst>
  </p:cSld>
  <p:clrMapOvr>
    <a:masterClrMapping/>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C9E9A-DE40-15A5-FAFF-402257ED3F44}"/>
              </a:ext>
            </a:extLst>
          </p:cNvPr>
          <p:cNvSpPr>
            <a:spLocks noGrp="1"/>
          </p:cNvSpPr>
          <p:nvPr>
            <p:ph type="title"/>
          </p:nvPr>
        </p:nvSpPr>
        <p:spPr/>
        <p:txBody>
          <a:bodyPr>
            <a:normAutofit fontScale="90000"/>
          </a:bodyPr>
          <a:lstStyle/>
          <a:p>
            <a:r>
              <a:rPr lang="en-US" dirty="0"/>
              <a:t>Elevate through Encouragement</a:t>
            </a:r>
          </a:p>
        </p:txBody>
      </p:sp>
      <p:sp>
        <p:nvSpPr>
          <p:cNvPr id="3" name="Content Placeholder 2">
            <a:extLst>
              <a:ext uri="{FF2B5EF4-FFF2-40B4-BE49-F238E27FC236}">
                <a16:creationId xmlns:a16="http://schemas.microsoft.com/office/drawing/2014/main" id="{E11A595F-DF5D-9103-6662-DA4DE634B444}"/>
              </a:ext>
            </a:extLst>
          </p:cNvPr>
          <p:cNvSpPr>
            <a:spLocks noGrp="1"/>
          </p:cNvSpPr>
          <p:nvPr>
            <p:ph sz="quarter" idx="14"/>
          </p:nvPr>
        </p:nvSpPr>
        <p:spPr/>
        <p:txBody>
          <a:bodyPr/>
          <a:lstStyle/>
          <a:p>
            <a:endParaRPr lang="en-US"/>
          </a:p>
        </p:txBody>
      </p:sp>
      <p:sp>
        <p:nvSpPr>
          <p:cNvPr id="4" name="Slide Number Placeholder 3">
            <a:extLst>
              <a:ext uri="{FF2B5EF4-FFF2-40B4-BE49-F238E27FC236}">
                <a16:creationId xmlns:a16="http://schemas.microsoft.com/office/drawing/2014/main" id="{A97B7EF6-298A-6E7B-38D2-031F495D6B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43014" name="Picture 6" descr="See the source image">
            <a:extLst>
              <a:ext uri="{FF2B5EF4-FFF2-40B4-BE49-F238E27FC236}">
                <a16:creationId xmlns:a16="http://schemas.microsoft.com/office/drawing/2014/main" id="{08C66048-6AF2-68C3-53D7-5EFADE8338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551" b="5926"/>
          <a:stretch/>
        </p:blipFill>
        <p:spPr bwMode="auto">
          <a:xfrm>
            <a:off x="0" y="1130300"/>
            <a:ext cx="12192000" cy="57279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7990F2C-3BAE-E3AA-15C2-862DBD199ADA}"/>
              </a:ext>
            </a:extLst>
          </p:cNvPr>
          <p:cNvSpPr txBox="1"/>
          <p:nvPr/>
        </p:nvSpPr>
        <p:spPr>
          <a:xfrm>
            <a:off x="1092940" y="3383980"/>
            <a:ext cx="10006119" cy="954107"/>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venir Next LT Pro"/>
                <a:ea typeface="+mn-ea"/>
                <a:cs typeface="+mn-cs"/>
              </a:rPr>
              <a:t>When was the last time you elevated team members with encouragement?</a:t>
            </a:r>
          </a:p>
        </p:txBody>
      </p:sp>
    </p:spTree>
    <p:custDataLst>
      <p:tags r:id="rId1"/>
    </p:custDataLst>
    <p:extLst>
      <p:ext uri="{BB962C8B-B14F-4D97-AF65-F5344CB8AC3E}">
        <p14:creationId xmlns:p14="http://schemas.microsoft.com/office/powerpoint/2010/main" val="264174782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See the source image">
            <a:extLst>
              <a:ext uri="{FF2B5EF4-FFF2-40B4-BE49-F238E27FC236}">
                <a16:creationId xmlns:a16="http://schemas.microsoft.com/office/drawing/2014/main" id="{D952AA68-9493-69BD-170A-569007B5A6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174" y="1139847"/>
            <a:ext cx="5035826" cy="50323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178E8E0-3187-1015-7874-5F7EEB8608BA}"/>
              </a:ext>
            </a:extLst>
          </p:cNvPr>
          <p:cNvSpPr>
            <a:spLocks noGrp="1"/>
          </p:cNvSpPr>
          <p:nvPr>
            <p:ph type="title"/>
          </p:nvPr>
        </p:nvSpPr>
        <p:spPr/>
        <p:txBody>
          <a:bodyPr>
            <a:normAutofit fontScale="90000"/>
          </a:bodyPr>
          <a:lstStyle/>
          <a:p>
            <a:r>
              <a:rPr lang="en-US" dirty="0"/>
              <a:t>5 Action Steps</a:t>
            </a:r>
          </a:p>
        </p:txBody>
      </p:sp>
      <p:sp>
        <p:nvSpPr>
          <p:cNvPr id="3" name="Content Placeholder 2">
            <a:extLst>
              <a:ext uri="{FF2B5EF4-FFF2-40B4-BE49-F238E27FC236}">
                <a16:creationId xmlns:a16="http://schemas.microsoft.com/office/drawing/2014/main" id="{B026EAFA-125D-D912-CC33-35FF03276727}"/>
              </a:ext>
            </a:extLst>
          </p:cNvPr>
          <p:cNvSpPr>
            <a:spLocks noGrp="1"/>
          </p:cNvSpPr>
          <p:nvPr>
            <p:ph sz="quarter" idx="14"/>
          </p:nvPr>
        </p:nvSpPr>
        <p:spPr>
          <a:xfrm>
            <a:off x="646112" y="1560512"/>
            <a:ext cx="6125749" cy="4601045"/>
          </a:xfrm>
        </p:spPr>
        <p:txBody>
          <a:bodyPr>
            <a:normAutofit/>
          </a:bodyPr>
          <a:lstStyle/>
          <a:p>
            <a:pPr marL="342900" marR="0" lvl="0" indent="-342900">
              <a:lnSpc>
                <a:spcPct val="107000"/>
              </a:lnSpc>
              <a:spcBef>
                <a:spcPts val="0"/>
              </a:spcBef>
              <a:spcAft>
                <a:spcPts val="800"/>
              </a:spcAft>
              <a:buFont typeface="+mj-lt"/>
              <a:buAutoNum type="arabicPeriod"/>
              <a:tabLst>
                <a:tab pos="457200" algn="l"/>
              </a:tabLst>
            </a:pPr>
            <a:r>
              <a:rPr lang="en-US" b="1" dirty="0">
                <a:solidFill>
                  <a:srgbClr val="000000"/>
                </a:solidFill>
                <a:effectLst/>
                <a:ea typeface="Times New Roman" panose="02020603050405020304" pitchFamily="18" charset="0"/>
                <a:cs typeface="Calibri" panose="020F0502020204030204" pitchFamily="34" charset="0"/>
              </a:rPr>
              <a:t>Earn</a:t>
            </a:r>
            <a:r>
              <a:rPr lang="en-US" dirty="0">
                <a:solidFill>
                  <a:srgbClr val="000000"/>
                </a:solidFill>
                <a:effectLst/>
                <a:ea typeface="Times New Roman" panose="02020603050405020304" pitchFamily="18" charset="0"/>
                <a:cs typeface="Calibri" panose="020F0502020204030204" pitchFamily="34" charset="0"/>
              </a:rPr>
              <a:t> trust with authenticity </a:t>
            </a:r>
            <a:endParaRPr lang="en-US" dirty="0">
              <a:solidFill>
                <a:srgbClr val="000000"/>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b="1" dirty="0">
                <a:solidFill>
                  <a:srgbClr val="000000"/>
                </a:solidFill>
                <a:effectLst/>
                <a:ea typeface="Times New Roman" panose="02020603050405020304" pitchFamily="18" charset="0"/>
                <a:cs typeface="Calibri" panose="020F0502020204030204" pitchFamily="34" charset="0"/>
              </a:rPr>
              <a:t>Engage</a:t>
            </a:r>
            <a:r>
              <a:rPr lang="en-US" dirty="0">
                <a:solidFill>
                  <a:srgbClr val="000000"/>
                </a:solidFill>
                <a:effectLst/>
                <a:ea typeface="Times New Roman" panose="02020603050405020304" pitchFamily="18" charset="0"/>
                <a:cs typeface="Calibri" panose="020F0502020204030204" pitchFamily="34" charset="0"/>
              </a:rPr>
              <a:t> in deep, meaningful conversations </a:t>
            </a:r>
            <a:endParaRPr lang="en-US" dirty="0">
              <a:solidFill>
                <a:srgbClr val="000000"/>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b="1" dirty="0">
                <a:solidFill>
                  <a:srgbClr val="000000"/>
                </a:solidFill>
                <a:effectLst/>
                <a:ea typeface="Times New Roman" panose="02020603050405020304" pitchFamily="18" charset="0"/>
                <a:cs typeface="Calibri" panose="020F0502020204030204" pitchFamily="34" charset="0"/>
              </a:rPr>
              <a:t>Empower</a:t>
            </a:r>
            <a:r>
              <a:rPr lang="en-US" dirty="0">
                <a:solidFill>
                  <a:srgbClr val="000000"/>
                </a:solidFill>
                <a:effectLst/>
                <a:ea typeface="Times New Roman" panose="02020603050405020304" pitchFamily="18" charset="0"/>
                <a:cs typeface="Calibri" panose="020F0502020204030204" pitchFamily="34" charset="0"/>
              </a:rPr>
              <a:t> others to effect change  </a:t>
            </a:r>
            <a:endParaRPr lang="en-US" dirty="0">
              <a:solidFill>
                <a:srgbClr val="000000"/>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b="1" dirty="0">
                <a:solidFill>
                  <a:srgbClr val="000000"/>
                </a:solidFill>
                <a:effectLst/>
                <a:ea typeface="Times New Roman" panose="02020603050405020304" pitchFamily="18" charset="0"/>
                <a:cs typeface="Calibri" panose="020F0502020204030204" pitchFamily="34" charset="0"/>
              </a:rPr>
              <a:t>Evaluate</a:t>
            </a:r>
            <a:r>
              <a:rPr lang="en-US" dirty="0">
                <a:solidFill>
                  <a:srgbClr val="000000"/>
                </a:solidFill>
                <a:effectLst/>
                <a:ea typeface="Times New Roman" panose="02020603050405020304" pitchFamily="18" charset="0"/>
                <a:cs typeface="Calibri" panose="020F0502020204030204" pitchFamily="34" charset="0"/>
              </a:rPr>
              <a:t> effectiveness of programs and processes </a:t>
            </a:r>
            <a:endParaRPr lang="en-US" dirty="0">
              <a:solidFill>
                <a:srgbClr val="000000"/>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b="1" dirty="0">
                <a:solidFill>
                  <a:srgbClr val="000000"/>
                </a:solidFill>
                <a:effectLst/>
                <a:ea typeface="Times New Roman" panose="02020603050405020304" pitchFamily="18" charset="0"/>
                <a:cs typeface="Calibri" panose="020F0502020204030204" pitchFamily="34" charset="0"/>
              </a:rPr>
              <a:t>Elevate</a:t>
            </a:r>
            <a:r>
              <a:rPr lang="en-US" dirty="0">
                <a:solidFill>
                  <a:srgbClr val="000000"/>
                </a:solidFill>
                <a:effectLst/>
                <a:ea typeface="Times New Roman" panose="02020603050405020304" pitchFamily="18" charset="0"/>
                <a:cs typeface="Calibri" panose="020F0502020204030204" pitchFamily="34" charset="0"/>
              </a:rPr>
              <a:t> our environment and culture through encouragement  </a:t>
            </a:r>
            <a:endParaRPr lang="en-US" dirty="0">
              <a:solidFill>
                <a:srgbClr val="000000"/>
              </a:solidFill>
              <a:effectLs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1E3BF52-0135-F8CA-6490-E8CA28A56B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 name="TextBox 4">
            <a:extLst>
              <a:ext uri="{FF2B5EF4-FFF2-40B4-BE49-F238E27FC236}">
                <a16:creationId xmlns:a16="http://schemas.microsoft.com/office/drawing/2014/main" id="{568C1817-5945-3DCD-D24B-A6F473456B52}"/>
              </a:ext>
            </a:extLst>
          </p:cNvPr>
          <p:cNvSpPr txBox="1"/>
          <p:nvPr/>
        </p:nvSpPr>
        <p:spPr>
          <a:xfrm>
            <a:off x="1543878" y="2469036"/>
            <a:ext cx="9104243" cy="954107"/>
          </a:xfrm>
          <a:prstGeom prst="rect">
            <a:avLst/>
          </a:prstGeom>
          <a:solidFill>
            <a:schemeClr val="bg1"/>
          </a:solidFill>
          <a:ln w="28575">
            <a:solidFill>
              <a:srgbClr val="99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venir Next LT Pro"/>
                <a:ea typeface="+mn-ea"/>
                <a:cs typeface="+mn-cs"/>
              </a:rPr>
              <a:t>What action steps will YOU take to improve your compassionate leadership?</a:t>
            </a:r>
          </a:p>
        </p:txBody>
      </p:sp>
      <p:sp>
        <p:nvSpPr>
          <p:cNvPr id="7" name="TextBox 6">
            <a:extLst>
              <a:ext uri="{FF2B5EF4-FFF2-40B4-BE49-F238E27FC236}">
                <a16:creationId xmlns:a16="http://schemas.microsoft.com/office/drawing/2014/main" id="{F2F45FD8-BC6C-D467-E3A1-88288A5C939E}"/>
              </a:ext>
            </a:extLst>
          </p:cNvPr>
          <p:cNvSpPr txBox="1"/>
          <p:nvPr/>
        </p:nvSpPr>
        <p:spPr>
          <a:xfrm>
            <a:off x="1543877" y="3778033"/>
            <a:ext cx="9104243" cy="954107"/>
          </a:xfrm>
          <a:prstGeom prst="rect">
            <a:avLst/>
          </a:prstGeom>
          <a:solidFill>
            <a:schemeClr val="bg1"/>
          </a:solidFill>
          <a:ln w="28575">
            <a:solidFill>
              <a:srgbClr val="99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venir Next LT Pro"/>
                <a:ea typeface="+mn-ea"/>
                <a:cs typeface="+mn-cs"/>
              </a:rPr>
              <a:t>How will YOU make your organization more compassionate?</a:t>
            </a:r>
          </a:p>
        </p:txBody>
      </p:sp>
    </p:spTree>
    <p:custDataLst>
      <p:tags r:id="rId1"/>
    </p:custDataLst>
    <p:extLst>
      <p:ext uri="{BB962C8B-B14F-4D97-AF65-F5344CB8AC3E}">
        <p14:creationId xmlns:p14="http://schemas.microsoft.com/office/powerpoint/2010/main" val="112903041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See the source image">
            <a:extLst>
              <a:ext uri="{FF2B5EF4-FFF2-40B4-BE49-F238E27FC236}">
                <a16:creationId xmlns:a16="http://schemas.microsoft.com/office/drawing/2014/main" id="{D952AA68-9493-69BD-170A-569007B5A6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6174" y="1139847"/>
            <a:ext cx="5035826" cy="50323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178E8E0-3187-1015-7874-5F7EEB8608BA}"/>
              </a:ext>
            </a:extLst>
          </p:cNvPr>
          <p:cNvSpPr>
            <a:spLocks noGrp="1"/>
          </p:cNvSpPr>
          <p:nvPr>
            <p:ph type="title"/>
          </p:nvPr>
        </p:nvSpPr>
        <p:spPr/>
        <p:txBody>
          <a:bodyPr>
            <a:normAutofit fontScale="90000"/>
          </a:bodyPr>
          <a:lstStyle/>
          <a:p>
            <a:r>
              <a:rPr lang="en-US" dirty="0"/>
              <a:t>5 Action Steps</a:t>
            </a:r>
          </a:p>
        </p:txBody>
      </p:sp>
      <p:sp>
        <p:nvSpPr>
          <p:cNvPr id="3" name="Content Placeholder 2">
            <a:extLst>
              <a:ext uri="{FF2B5EF4-FFF2-40B4-BE49-F238E27FC236}">
                <a16:creationId xmlns:a16="http://schemas.microsoft.com/office/drawing/2014/main" id="{B026EAFA-125D-D912-CC33-35FF03276727}"/>
              </a:ext>
            </a:extLst>
          </p:cNvPr>
          <p:cNvSpPr>
            <a:spLocks noGrp="1"/>
          </p:cNvSpPr>
          <p:nvPr>
            <p:ph sz="quarter" idx="14"/>
          </p:nvPr>
        </p:nvSpPr>
        <p:spPr>
          <a:xfrm>
            <a:off x="646112" y="1560512"/>
            <a:ext cx="6125749" cy="4601045"/>
          </a:xfrm>
        </p:spPr>
        <p:txBody>
          <a:bodyPr>
            <a:normAutofit/>
          </a:bodyPr>
          <a:lstStyle/>
          <a:p>
            <a:pPr marL="342900" marR="0" lvl="0" indent="-342900">
              <a:lnSpc>
                <a:spcPct val="107000"/>
              </a:lnSpc>
              <a:spcBef>
                <a:spcPts val="0"/>
              </a:spcBef>
              <a:spcAft>
                <a:spcPts val="800"/>
              </a:spcAft>
              <a:buFont typeface="+mj-lt"/>
              <a:buAutoNum type="arabicPeriod"/>
              <a:tabLst>
                <a:tab pos="457200" algn="l"/>
              </a:tabLst>
            </a:pPr>
            <a:r>
              <a:rPr lang="en-US" b="1" dirty="0">
                <a:solidFill>
                  <a:srgbClr val="000000"/>
                </a:solidFill>
                <a:effectLst/>
                <a:ea typeface="Times New Roman" panose="02020603050405020304" pitchFamily="18" charset="0"/>
                <a:cs typeface="Calibri" panose="020F0502020204030204" pitchFamily="34" charset="0"/>
              </a:rPr>
              <a:t>Earn</a:t>
            </a:r>
            <a:r>
              <a:rPr lang="en-US" dirty="0">
                <a:solidFill>
                  <a:srgbClr val="000000"/>
                </a:solidFill>
                <a:effectLst/>
                <a:ea typeface="Times New Roman" panose="02020603050405020304" pitchFamily="18" charset="0"/>
                <a:cs typeface="Calibri" panose="020F0502020204030204" pitchFamily="34" charset="0"/>
              </a:rPr>
              <a:t> trust with authenticity </a:t>
            </a:r>
            <a:endParaRPr lang="en-US" dirty="0">
              <a:solidFill>
                <a:srgbClr val="000000"/>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b="1" dirty="0">
                <a:solidFill>
                  <a:srgbClr val="000000"/>
                </a:solidFill>
                <a:effectLst/>
                <a:ea typeface="Times New Roman" panose="02020603050405020304" pitchFamily="18" charset="0"/>
                <a:cs typeface="Calibri" panose="020F0502020204030204" pitchFamily="34" charset="0"/>
              </a:rPr>
              <a:t>Engage</a:t>
            </a:r>
            <a:r>
              <a:rPr lang="en-US" dirty="0">
                <a:solidFill>
                  <a:srgbClr val="000000"/>
                </a:solidFill>
                <a:effectLst/>
                <a:ea typeface="Times New Roman" panose="02020603050405020304" pitchFamily="18" charset="0"/>
                <a:cs typeface="Calibri" panose="020F0502020204030204" pitchFamily="34" charset="0"/>
              </a:rPr>
              <a:t> in deep, meaningful conversations </a:t>
            </a:r>
            <a:endParaRPr lang="en-US" dirty="0">
              <a:solidFill>
                <a:srgbClr val="000000"/>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b="1" dirty="0">
                <a:solidFill>
                  <a:srgbClr val="000000"/>
                </a:solidFill>
                <a:effectLst/>
                <a:ea typeface="Times New Roman" panose="02020603050405020304" pitchFamily="18" charset="0"/>
                <a:cs typeface="Calibri" panose="020F0502020204030204" pitchFamily="34" charset="0"/>
              </a:rPr>
              <a:t>Empower</a:t>
            </a:r>
            <a:r>
              <a:rPr lang="en-US" dirty="0">
                <a:solidFill>
                  <a:srgbClr val="000000"/>
                </a:solidFill>
                <a:effectLst/>
                <a:ea typeface="Times New Roman" panose="02020603050405020304" pitchFamily="18" charset="0"/>
                <a:cs typeface="Calibri" panose="020F0502020204030204" pitchFamily="34" charset="0"/>
              </a:rPr>
              <a:t> others to effect change  </a:t>
            </a:r>
            <a:endParaRPr lang="en-US" dirty="0">
              <a:solidFill>
                <a:srgbClr val="000000"/>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b="1" dirty="0">
                <a:solidFill>
                  <a:srgbClr val="000000"/>
                </a:solidFill>
                <a:effectLst/>
                <a:ea typeface="Times New Roman" panose="02020603050405020304" pitchFamily="18" charset="0"/>
                <a:cs typeface="Calibri" panose="020F0502020204030204" pitchFamily="34" charset="0"/>
              </a:rPr>
              <a:t>Evaluate</a:t>
            </a:r>
            <a:r>
              <a:rPr lang="en-US" dirty="0">
                <a:solidFill>
                  <a:srgbClr val="000000"/>
                </a:solidFill>
                <a:effectLst/>
                <a:ea typeface="Times New Roman" panose="02020603050405020304" pitchFamily="18" charset="0"/>
                <a:cs typeface="Calibri" panose="020F0502020204030204" pitchFamily="34" charset="0"/>
              </a:rPr>
              <a:t> effectiveness of programs and processes </a:t>
            </a:r>
            <a:endParaRPr lang="en-US" dirty="0">
              <a:solidFill>
                <a:srgbClr val="000000"/>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b="1" dirty="0">
                <a:solidFill>
                  <a:srgbClr val="000000"/>
                </a:solidFill>
                <a:effectLst/>
                <a:ea typeface="Times New Roman" panose="02020603050405020304" pitchFamily="18" charset="0"/>
                <a:cs typeface="Calibri" panose="020F0502020204030204" pitchFamily="34" charset="0"/>
              </a:rPr>
              <a:t>Elevate</a:t>
            </a:r>
            <a:r>
              <a:rPr lang="en-US" dirty="0">
                <a:solidFill>
                  <a:srgbClr val="000000"/>
                </a:solidFill>
                <a:effectLst/>
                <a:ea typeface="Times New Roman" panose="02020603050405020304" pitchFamily="18" charset="0"/>
                <a:cs typeface="Calibri" panose="020F0502020204030204" pitchFamily="34" charset="0"/>
              </a:rPr>
              <a:t> our environment and culture through encouragement  </a:t>
            </a:r>
            <a:endParaRPr lang="en-US" dirty="0">
              <a:solidFill>
                <a:srgbClr val="000000"/>
              </a:solidFill>
              <a:effectLs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1E3BF52-0135-F8CA-6490-E8CA28A56B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 name="TextBox 5">
            <a:extLst>
              <a:ext uri="{FF2B5EF4-FFF2-40B4-BE49-F238E27FC236}">
                <a16:creationId xmlns:a16="http://schemas.microsoft.com/office/drawing/2014/main" id="{A5941CEC-AA01-5E5B-00C7-584127DB7789}"/>
              </a:ext>
            </a:extLst>
          </p:cNvPr>
          <p:cNvSpPr txBox="1"/>
          <p:nvPr/>
        </p:nvSpPr>
        <p:spPr>
          <a:xfrm>
            <a:off x="2576285" y="2459504"/>
            <a:ext cx="7039429" cy="1938992"/>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venir Next LT Pro"/>
                <a:ea typeface="+mn-ea"/>
                <a:cs typeface="+mn-cs"/>
              </a:rPr>
              <a:t>For a wider range of information and resources, please explore the following: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venir Next LT Pro"/>
                <a:ea typeface="+mn-ea"/>
                <a:cs typeface="+mn-cs"/>
              </a:rPr>
              <a:t>https://charterforcompassion.org/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venir Next LT Pro"/>
                <a:ea typeface="+mn-ea"/>
                <a:cs typeface="+mn-cs"/>
              </a:rPr>
              <a:t>http://ccare.stanford.edu/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venir Next LT Pro"/>
                <a:ea typeface="+mn-ea"/>
                <a:cs typeface="+mn-cs"/>
              </a:rPr>
              <a:t>http://compassiongames.org/ </a:t>
            </a:r>
          </a:p>
        </p:txBody>
      </p:sp>
    </p:spTree>
    <p:custDataLst>
      <p:tags r:id="rId1"/>
    </p:custDataLst>
    <p:extLst>
      <p:ext uri="{BB962C8B-B14F-4D97-AF65-F5344CB8AC3E}">
        <p14:creationId xmlns:p14="http://schemas.microsoft.com/office/powerpoint/2010/main" val="3635766575"/>
      </p:ext>
    </p:extLst>
  </p:cSld>
  <p:clrMapOvr>
    <a:masterClrMapping/>
  </p:clrMapOvr>
  <p:transition spd="slow">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8E8E0-3187-1015-7874-5F7EEB8608BA}"/>
              </a:ext>
            </a:extLst>
          </p:cNvPr>
          <p:cNvSpPr>
            <a:spLocks noGrp="1"/>
          </p:cNvSpPr>
          <p:nvPr>
            <p:ph type="title"/>
          </p:nvPr>
        </p:nvSpPr>
        <p:spPr/>
        <p:txBody>
          <a:bodyPr>
            <a:normAutofit fontScale="90000"/>
          </a:bodyPr>
          <a:lstStyle/>
          <a:p>
            <a:r>
              <a:rPr lang="en-US" dirty="0"/>
              <a:t>Toastmasters International</a:t>
            </a:r>
          </a:p>
        </p:txBody>
      </p:sp>
      <p:sp>
        <p:nvSpPr>
          <p:cNvPr id="4" name="Slide Number Placeholder 3">
            <a:extLst>
              <a:ext uri="{FF2B5EF4-FFF2-40B4-BE49-F238E27FC236}">
                <a16:creationId xmlns:a16="http://schemas.microsoft.com/office/drawing/2014/main" id="{C1E3BF52-0135-F8CA-6490-E8CA28A56BBC}"/>
              </a:ext>
            </a:extLst>
          </p:cNvPr>
          <p:cNvSpPr>
            <a:spLocks noGrp="1"/>
          </p:cNvSpPr>
          <p:nvPr>
            <p:ph type="sldNum" sz="quarter" idx="12"/>
          </p:nvPr>
        </p:nvSpPr>
        <p:spPr>
          <a:xfrm>
            <a:off x="11365992" y="6502122"/>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 name="Content Placeholder 5">
            <a:extLst>
              <a:ext uri="{FF2B5EF4-FFF2-40B4-BE49-F238E27FC236}">
                <a16:creationId xmlns:a16="http://schemas.microsoft.com/office/drawing/2014/main" id="{4B083455-7FFC-C4D7-A9DD-9757D89B812F}"/>
              </a:ext>
            </a:extLst>
          </p:cNvPr>
          <p:cNvSpPr>
            <a:spLocks noGrp="1"/>
          </p:cNvSpPr>
          <p:nvPr>
            <p:ph sz="quarter" idx="14"/>
          </p:nvPr>
        </p:nvSpPr>
        <p:spPr>
          <a:xfrm>
            <a:off x="646112" y="1706284"/>
            <a:ext cx="10899776" cy="4601045"/>
          </a:xfrm>
        </p:spPr>
        <p:txBody>
          <a:bodyPr/>
          <a:lstStyle/>
          <a:p>
            <a:endParaRPr lang="en-US"/>
          </a:p>
        </p:txBody>
      </p:sp>
      <p:pic>
        <p:nvPicPr>
          <p:cNvPr id="10" name="Picture 9">
            <a:extLst>
              <a:ext uri="{FF2B5EF4-FFF2-40B4-BE49-F238E27FC236}">
                <a16:creationId xmlns:a16="http://schemas.microsoft.com/office/drawing/2014/main" id="{C1CB9669-15A8-DF1B-4801-565EC7A1C320}"/>
              </a:ext>
            </a:extLst>
          </p:cNvPr>
          <p:cNvPicPr>
            <a:picLocks noChangeAspect="1"/>
          </p:cNvPicPr>
          <p:nvPr/>
        </p:nvPicPr>
        <p:blipFill rotWithShape="1">
          <a:blip r:embed="rId3"/>
          <a:srcRect l="1600" t="10157" r="10730" b="15457"/>
          <a:stretch/>
        </p:blipFill>
        <p:spPr>
          <a:xfrm>
            <a:off x="0" y="1048316"/>
            <a:ext cx="12192000" cy="5818932"/>
          </a:xfrm>
          <a:prstGeom prst="rect">
            <a:avLst/>
          </a:prstGeom>
        </p:spPr>
      </p:pic>
      <p:pic>
        <p:nvPicPr>
          <p:cNvPr id="8" name="Picture 7">
            <a:extLst>
              <a:ext uri="{FF2B5EF4-FFF2-40B4-BE49-F238E27FC236}">
                <a16:creationId xmlns:a16="http://schemas.microsoft.com/office/drawing/2014/main" id="{F32BEA2C-17CE-15CF-D414-849A25A79EE1}"/>
              </a:ext>
            </a:extLst>
          </p:cNvPr>
          <p:cNvPicPr>
            <a:picLocks noChangeAspect="1"/>
          </p:cNvPicPr>
          <p:nvPr/>
        </p:nvPicPr>
        <p:blipFill rotWithShape="1">
          <a:blip r:embed="rId4"/>
          <a:srcRect l="3229" t="12130" r="10417" b="17492"/>
          <a:stretch/>
        </p:blipFill>
        <p:spPr>
          <a:xfrm>
            <a:off x="892322" y="2093843"/>
            <a:ext cx="10441107" cy="4786655"/>
          </a:xfrm>
          <a:prstGeom prst="rect">
            <a:avLst/>
          </a:prstGeom>
        </p:spPr>
      </p:pic>
      <p:sp>
        <p:nvSpPr>
          <p:cNvPr id="11" name="TextBox 10">
            <a:extLst>
              <a:ext uri="{FF2B5EF4-FFF2-40B4-BE49-F238E27FC236}">
                <a16:creationId xmlns:a16="http://schemas.microsoft.com/office/drawing/2014/main" id="{5C8441A1-C0EF-9F56-B753-289E04B73135}"/>
              </a:ext>
            </a:extLst>
          </p:cNvPr>
          <p:cNvSpPr txBox="1"/>
          <p:nvPr/>
        </p:nvSpPr>
        <p:spPr>
          <a:xfrm>
            <a:off x="2117344" y="4227443"/>
            <a:ext cx="7991061" cy="523220"/>
          </a:xfrm>
          <a:prstGeom prst="rect">
            <a:avLst/>
          </a:prstGeom>
          <a:solidFill>
            <a:schemeClr val="bg1"/>
          </a:solidFill>
          <a:ln w="28575">
            <a:solidFill>
              <a:srgbClr val="99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venir Next LT Pro"/>
                <a:ea typeface="+mn-ea"/>
                <a:cs typeface="+mn-cs"/>
              </a:rPr>
              <a:t>www.toastmasters.org</a:t>
            </a:r>
          </a:p>
        </p:txBody>
      </p:sp>
    </p:spTree>
    <p:custDataLst>
      <p:tags r:id="rId1"/>
    </p:custDataLst>
    <p:extLst>
      <p:ext uri="{BB962C8B-B14F-4D97-AF65-F5344CB8AC3E}">
        <p14:creationId xmlns:p14="http://schemas.microsoft.com/office/powerpoint/2010/main" val="301032024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20C2C-DF2A-0BA8-834D-521ED722CF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53E28EC-EA28-2374-FDA4-81A860297F95}"/>
              </a:ext>
            </a:extLst>
          </p:cNvPr>
          <p:cNvSpPr>
            <a:spLocks noGrp="1"/>
          </p:cNvSpPr>
          <p:nvPr>
            <p:ph idx="1"/>
          </p:nvPr>
        </p:nvSpPr>
        <p:spPr/>
        <p:txBody>
          <a:bodyPr/>
          <a:lstStyle/>
          <a:p>
            <a:endParaRPr lang="en-US"/>
          </a:p>
        </p:txBody>
      </p:sp>
      <p:pic>
        <p:nvPicPr>
          <p:cNvPr id="12290" name="Picture 2" descr="See the source image">
            <a:extLst>
              <a:ext uri="{FF2B5EF4-FFF2-40B4-BE49-F238E27FC236}">
                <a16:creationId xmlns:a16="http://schemas.microsoft.com/office/drawing/2014/main" id="{DF829337-F6A8-57D9-6B75-AB2BAB450D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66438260"/>
      </p:ext>
    </p:extLst>
  </p:cSld>
  <p:clrMapOvr>
    <a:masterClrMapping/>
  </p:clrMapOvr>
  <p:transition spd="slow">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30761B21-88ED-449E-B2B9-3FC40844C36D}"/>
              </a:ext>
            </a:extLst>
          </p:cNvPr>
          <p:cNvSpPr>
            <a:spLocks noGrp="1"/>
          </p:cNvSpPr>
          <p:nvPr>
            <p:ph type="ctrTitle"/>
          </p:nvPr>
        </p:nvSpPr>
        <p:spPr>
          <a:xfrm>
            <a:off x="877001" y="4947313"/>
            <a:ext cx="7700617" cy="1409037"/>
          </a:xfrm>
        </p:spPr>
        <p:txBody>
          <a:bodyPr/>
          <a:lstStyle/>
          <a:p>
            <a:r>
              <a:rPr lang="en-US" dirty="0"/>
              <a:t>Sincerest Gratitude for this Opportunity</a:t>
            </a:r>
          </a:p>
        </p:txBody>
      </p:sp>
      <p:sp>
        <p:nvSpPr>
          <p:cNvPr id="33" name="Subtitle 32">
            <a:extLst>
              <a:ext uri="{FF2B5EF4-FFF2-40B4-BE49-F238E27FC236}">
                <a16:creationId xmlns:a16="http://schemas.microsoft.com/office/drawing/2014/main" id="{0EEAA874-288B-4330-9FA4-F1144ACD46DE}"/>
              </a:ext>
            </a:extLst>
          </p:cNvPr>
          <p:cNvSpPr>
            <a:spLocks noGrp="1"/>
          </p:cNvSpPr>
          <p:nvPr>
            <p:ph type="subTitle" idx="1"/>
          </p:nvPr>
        </p:nvSpPr>
        <p:spPr>
          <a:xfrm>
            <a:off x="8409709" y="386989"/>
            <a:ext cx="3587219" cy="3758334"/>
          </a:xfrm>
        </p:spPr>
        <p:txBody>
          <a:bodyPr>
            <a:normAutofit/>
          </a:bodyPr>
          <a:lstStyle/>
          <a:p>
            <a:r>
              <a:rPr lang="en-US" dirty="0"/>
              <a:t>Lark Doley, DTM</a:t>
            </a:r>
          </a:p>
          <a:p>
            <a:endParaRPr lang="en-US" dirty="0"/>
          </a:p>
          <a:p>
            <a:r>
              <a:rPr lang="en-US" sz="2200" dirty="0"/>
              <a:t>Contact:</a:t>
            </a:r>
          </a:p>
          <a:p>
            <a:r>
              <a:rPr lang="en-US" sz="2200" dirty="0"/>
              <a:t>ldoley@toastmasters.org</a:t>
            </a:r>
          </a:p>
          <a:p>
            <a:endParaRPr lang="en-US" dirty="0"/>
          </a:p>
          <a:p>
            <a:r>
              <a:rPr lang="en-US" dirty="0"/>
              <a:t>To find a Toastmasters club: toastmasters.org</a:t>
            </a:r>
          </a:p>
        </p:txBody>
      </p:sp>
      <p:pic>
        <p:nvPicPr>
          <p:cNvPr id="52" name="Picture Placeholder 51" descr="A picture containing sky, outdoor, mountain, nature, stars">
            <a:extLst>
              <a:ext uri="{FF2B5EF4-FFF2-40B4-BE49-F238E27FC236}">
                <a16:creationId xmlns:a16="http://schemas.microsoft.com/office/drawing/2014/main" id="{45DFCBF0-F91E-40C0-A4E6-24E8250C3BAC}"/>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val="0"/>
              </a:ext>
            </a:extLst>
          </a:blip>
          <a:srcRect r="9066"/>
          <a:stretch/>
        </p:blipFill>
        <p:spPr>
          <a:xfrm>
            <a:off x="0" y="-1"/>
            <a:ext cx="8312727" cy="4531043"/>
          </a:xfrm>
        </p:spPr>
      </p:pic>
      <p:pic>
        <p:nvPicPr>
          <p:cNvPr id="58" name="Picture Placeholder 57" descr="A picture containing mountain, sky, outdoor, nature">
            <a:extLst>
              <a:ext uri="{FF2B5EF4-FFF2-40B4-BE49-F238E27FC236}">
                <a16:creationId xmlns:a16="http://schemas.microsoft.com/office/drawing/2014/main" id="{A51C462C-6D3B-4554-9CDC-86D00D0EA07A}"/>
              </a:ext>
            </a:extLst>
          </p:cNvPr>
          <p:cNvPicPr>
            <a:picLocks noGrp="1" noChangeAspect="1"/>
          </p:cNvPicPr>
          <p:nvPr>
            <p:ph type="pic" sz="quarter" idx="14"/>
          </p:nvPr>
        </p:nvPicPr>
        <p:blipFill rotWithShape="1">
          <a:blip r:embed="rId5" cstate="screen">
            <a:extLst>
              <a:ext uri="{28A0092B-C50C-407E-A947-70E740481C1C}">
                <a14:useLocalDpi xmlns:a14="http://schemas.microsoft.com/office/drawing/2010/main" val="0"/>
              </a:ext>
            </a:extLst>
          </a:blip>
          <a:srcRect/>
          <a:stretch/>
        </p:blipFill>
        <p:spPr>
          <a:xfrm>
            <a:off x="8312727" y="3898035"/>
            <a:ext cx="3879273" cy="2959965"/>
          </a:xfrm>
        </p:spPr>
      </p:pic>
      <p:sp>
        <p:nvSpPr>
          <p:cNvPr id="5" name="Date Placeholder 4">
            <a:extLst>
              <a:ext uri="{FF2B5EF4-FFF2-40B4-BE49-F238E27FC236}">
                <a16:creationId xmlns:a16="http://schemas.microsoft.com/office/drawing/2014/main" id="{4DBAEA19-91BF-48E8-A1D4-8FB745EA44D0}"/>
              </a:ext>
            </a:extLst>
          </p:cNvPr>
          <p:cNvSpPr>
            <a:spLocks noGrp="1"/>
          </p:cNvSpPr>
          <p:nvPr>
            <p:ph type="dt" sz="half" idx="4294967295"/>
          </p:nvPr>
        </p:nvSpPr>
        <p:spPr>
          <a:xfrm>
            <a:off x="7013448" y="6355080"/>
            <a:ext cx="435254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20XX</a:t>
            </a:r>
          </a:p>
        </p:txBody>
      </p:sp>
      <p:sp>
        <p:nvSpPr>
          <p:cNvPr id="6" name="Slide Number Placeholder 5">
            <a:extLst>
              <a:ext uri="{FF2B5EF4-FFF2-40B4-BE49-F238E27FC236}">
                <a16:creationId xmlns:a16="http://schemas.microsoft.com/office/drawing/2014/main" id="{9E887279-B48F-43C3-91FA-09BD7EA33A2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F39FF-F5CB-4ACA-9B46-4CCF89ECA75F}" type="slidenum">
              <a:rPr kumimoji="0" lang="en-US" sz="105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05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nir Next LT Pro"/>
              <a:ea typeface="+mn-ea"/>
              <a:cs typeface="+mn-cs"/>
            </a:endParaRPr>
          </a:p>
        </p:txBody>
      </p:sp>
    </p:spTree>
    <p:custDataLst>
      <p:tags r:id="rId1"/>
    </p:custDataLst>
    <p:extLst>
      <p:ext uri="{BB962C8B-B14F-4D97-AF65-F5344CB8AC3E}">
        <p14:creationId xmlns:p14="http://schemas.microsoft.com/office/powerpoint/2010/main" val="767611276"/>
      </p:ext>
    </p:extLst>
  </p:cSld>
  <p:clrMapOvr>
    <a:masterClrMapping/>
  </p:clrMapOvr>
  <p:transition spd="slow">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4171"/>
            <a:ext cx="12192000" cy="6853829"/>
          </a:xfrm>
          <a:prstGeom prst="rect">
            <a:avLst/>
          </a:prstGeom>
        </p:spPr>
      </p:pic>
      <p:sp>
        <p:nvSpPr>
          <p:cNvPr id="5" name="Rectangle 4">
            <a:extLst>
              <a:ext uri="{FF2B5EF4-FFF2-40B4-BE49-F238E27FC236}">
                <a16:creationId xmlns:a16="http://schemas.microsoft.com/office/drawing/2014/main" id="{28C6F9F1-1E83-4DE4-BDC3-91C6133FBEF0}"/>
              </a:ext>
            </a:extLst>
          </p:cNvPr>
          <p:cNvSpPr/>
          <p:nvPr/>
        </p:nvSpPr>
        <p:spPr>
          <a:xfrm>
            <a:off x="0" y="5103223"/>
            <a:ext cx="2560320" cy="175060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7" name="Picture 6" descr="A picture containing text&#10;&#10;Description automatically generated">
            <a:extLst>
              <a:ext uri="{FF2B5EF4-FFF2-40B4-BE49-F238E27FC236}">
                <a16:creationId xmlns:a16="http://schemas.microsoft.com/office/drawing/2014/main" id="{3EF67B63-903D-499D-8B18-9081F431A4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2674" y="1188423"/>
            <a:ext cx="8586652" cy="4481155"/>
          </a:xfrm>
          <a:prstGeom prst="rect">
            <a:avLst/>
          </a:prstGeom>
        </p:spPr>
      </p:pic>
    </p:spTree>
    <p:custDataLst>
      <p:tags r:id="rId1"/>
    </p:custDataLst>
    <p:extLst>
      <p:ext uri="{BB962C8B-B14F-4D97-AF65-F5344CB8AC3E}">
        <p14:creationId xmlns:p14="http://schemas.microsoft.com/office/powerpoint/2010/main" val="3003875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9045" y="365124"/>
            <a:ext cx="9523655" cy="1501327"/>
          </a:xfrm>
        </p:spPr>
        <p:txBody>
          <a:bodyPr/>
          <a:lstStyle/>
          <a:p>
            <a:r>
              <a:rPr lang="en-US" dirty="0"/>
              <a:t>Introduction</a:t>
            </a:r>
          </a:p>
        </p:txBody>
      </p:sp>
      <p:pic>
        <p:nvPicPr>
          <p:cNvPr id="8" name="Picture Placeholder 7" descr="A picture containing mountain, sky, outdoor, nature">
            <a:extLst>
              <a:ext uri="{FF2B5EF4-FFF2-40B4-BE49-F238E27FC236}">
                <a16:creationId xmlns:a16="http://schemas.microsoft.com/office/drawing/2014/main" id="{7B7F6341-D9BE-4D3C-92A1-37FAA11DE63C}"/>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val="0"/>
              </a:ext>
            </a:extLst>
          </a:blip>
          <a:srcRect r="11529"/>
          <a:stretch/>
        </p:blipFill>
        <p:spPr>
          <a:xfrm>
            <a:off x="0" y="2286000"/>
            <a:ext cx="4483100" cy="4572000"/>
          </a:xfrm>
        </p:spPr>
      </p:pic>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4584700" y="2476500"/>
            <a:ext cx="7607300" cy="4244974"/>
          </a:xfrm>
        </p:spPr>
        <p:txBody>
          <a:bodyPr>
            <a:normAutofit/>
          </a:bodyPr>
          <a:lstStyle/>
          <a:p>
            <a:pPr>
              <a:lnSpc>
                <a:spcPct val="100000"/>
              </a:lnSpc>
              <a:spcAft>
                <a:spcPts val="600"/>
              </a:spcAft>
            </a:pPr>
            <a:r>
              <a:rPr lang="en-US" dirty="0">
                <a:solidFill>
                  <a:srgbClr val="000000"/>
                </a:solidFill>
                <a:effectLst/>
                <a:ea typeface="Times New Roman" panose="02020603050405020304" pitchFamily="18" charset="0"/>
                <a:cs typeface="Calibri" panose="020F0502020204030204" pitchFamily="34" charset="0"/>
              </a:rPr>
              <a:t>During the last two years of the pandemic, our world has experienced a storm of change. We were forced to find new ways to work, new ways to live. We learned the importance of our mental health. Hopefully, we have become more compassionate in every aspect of our lives, at work toward our co-workers, within our communities, with our families, with our friends, and even with strangers.  </a:t>
            </a:r>
          </a:p>
          <a:p>
            <a:r>
              <a:rPr lang="en-US" b="1" i="1" dirty="0">
                <a:solidFill>
                  <a:srgbClr val="000000"/>
                </a:solidFill>
                <a:effectLst/>
                <a:ea typeface="Times New Roman" panose="02020603050405020304" pitchFamily="18" charset="0"/>
                <a:cs typeface="Calibri" panose="020F0502020204030204" pitchFamily="34" charset="0"/>
              </a:rPr>
              <a:t>With the pandemic waning, what have we learned? How can we demonstrate more compassion?</a:t>
            </a:r>
            <a:endParaRPr lang="en-US" sz="3200" b="1" i="1"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6</a:t>
            </a:fld>
            <a:endParaRPr lang="en-US" noProof="0" dirty="0"/>
          </a:p>
        </p:txBody>
      </p:sp>
    </p:spTree>
    <p:custDataLst>
      <p:tags r:id="rId1"/>
    </p:custDataLst>
    <p:extLst>
      <p:ext uri="{BB962C8B-B14F-4D97-AF65-F5344CB8AC3E}">
        <p14:creationId xmlns:p14="http://schemas.microsoft.com/office/powerpoint/2010/main" val="1074753820"/>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DED76B9-5273-4139-ACC9-B6E36ADE2385}"/>
              </a:ext>
            </a:extLst>
          </p:cNvPr>
          <p:cNvSpPr>
            <a:spLocks noGrp="1"/>
          </p:cNvSpPr>
          <p:nvPr>
            <p:ph type="title"/>
          </p:nvPr>
        </p:nvSpPr>
        <p:spPr>
          <a:xfrm>
            <a:off x="532264" y="776941"/>
            <a:ext cx="3209008" cy="5166659"/>
          </a:xfrm>
        </p:spPr>
        <p:txBody>
          <a:bodyPr/>
          <a:lstStyle/>
          <a:p>
            <a:r>
              <a:rPr lang="en-US" dirty="0"/>
              <a:t>Agenda</a:t>
            </a:r>
          </a:p>
        </p:txBody>
      </p:sp>
      <p:pic>
        <p:nvPicPr>
          <p:cNvPr id="5" name="Picture Placeholder 4" descr="A person standing on a rock">
            <a:extLst>
              <a:ext uri="{FF2B5EF4-FFF2-40B4-BE49-F238E27FC236}">
                <a16:creationId xmlns:a16="http://schemas.microsoft.com/office/drawing/2014/main" id="{633DBDDF-94F3-4001-919E-B56D62CE7A09}"/>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val="0"/>
              </a:ext>
            </a:extLst>
          </a:blip>
          <a:srcRect/>
          <a:stretch/>
        </p:blipFill>
        <p:spPr>
          <a:xfrm>
            <a:off x="4076700" y="0"/>
            <a:ext cx="4038600" cy="3429000"/>
          </a:xfrm>
        </p:spPr>
      </p:pic>
      <p:pic>
        <p:nvPicPr>
          <p:cNvPr id="44" name="Picture Placeholder 43" descr="A picture containing mountain, sky, nature, outdoor">
            <a:extLst>
              <a:ext uri="{FF2B5EF4-FFF2-40B4-BE49-F238E27FC236}">
                <a16:creationId xmlns:a16="http://schemas.microsoft.com/office/drawing/2014/main" id="{73DD8BED-FB17-4ABE-9B18-B6DDA81A0E05}"/>
              </a:ext>
            </a:extLst>
          </p:cNvPr>
          <p:cNvPicPr>
            <a:picLocks noGrp="1" noChangeAspect="1"/>
          </p:cNvPicPr>
          <p:nvPr>
            <p:ph type="pic" sz="quarter" idx="14"/>
          </p:nvPr>
        </p:nvPicPr>
        <p:blipFill rotWithShape="1">
          <a:blip r:embed="rId5" cstate="screen">
            <a:extLst>
              <a:ext uri="{28A0092B-C50C-407E-A947-70E740481C1C}">
                <a14:useLocalDpi xmlns:a14="http://schemas.microsoft.com/office/drawing/2010/main" val="0"/>
              </a:ext>
            </a:extLst>
          </a:blip>
          <a:srcRect/>
          <a:stretch/>
        </p:blipFill>
        <p:spPr>
          <a:xfrm>
            <a:off x="8115300" y="0"/>
            <a:ext cx="4076701" cy="3429000"/>
          </a:xfrm>
        </p:spPr>
      </p:pic>
      <p:sp>
        <p:nvSpPr>
          <p:cNvPr id="18" name="Text Placeholder 17">
            <a:extLst>
              <a:ext uri="{FF2B5EF4-FFF2-40B4-BE49-F238E27FC236}">
                <a16:creationId xmlns:a16="http://schemas.microsoft.com/office/drawing/2014/main" id="{87F2C169-25EA-4609-BC8A-BCA7C433EEE4}"/>
              </a:ext>
            </a:extLst>
          </p:cNvPr>
          <p:cNvSpPr>
            <a:spLocks noGrp="1"/>
          </p:cNvSpPr>
          <p:nvPr>
            <p:ph type="body" sz="quarter" idx="15"/>
          </p:nvPr>
        </p:nvSpPr>
        <p:spPr>
          <a:xfrm>
            <a:off x="4864100" y="3657600"/>
            <a:ext cx="6997700" cy="2698750"/>
          </a:xfrm>
        </p:spPr>
        <p:txBody>
          <a:bodyPr>
            <a:normAutofit/>
          </a:bodyPr>
          <a:lstStyle/>
          <a:p>
            <a:r>
              <a:rPr lang="en-US" sz="2400" dirty="0"/>
              <a:t>Definitions</a:t>
            </a:r>
          </a:p>
          <a:p>
            <a:r>
              <a:rPr lang="en-US" sz="2400" dirty="0"/>
              <a:t>Compassionate Leadership Behaviors</a:t>
            </a:r>
          </a:p>
          <a:p>
            <a:r>
              <a:rPr lang="en-US" sz="2400" dirty="0"/>
              <a:t>7 Inspiring Traits of Compassionate Leadership</a:t>
            </a:r>
          </a:p>
          <a:p>
            <a:r>
              <a:rPr lang="en-US" sz="2400" dirty="0"/>
              <a:t>Wise Compassionate Leadership Model</a:t>
            </a:r>
          </a:p>
          <a:p>
            <a:r>
              <a:rPr lang="en-US" sz="2400" dirty="0"/>
              <a:t>Compassionate Leadership Actions</a:t>
            </a:r>
            <a:endParaRPr lang="en-US" dirty="0"/>
          </a:p>
        </p:txBody>
      </p:sp>
      <p:sp>
        <p:nvSpPr>
          <p:cNvPr id="21" name="Slide Number Placeholder 20">
            <a:extLst>
              <a:ext uri="{FF2B5EF4-FFF2-40B4-BE49-F238E27FC236}">
                <a16:creationId xmlns:a16="http://schemas.microsoft.com/office/drawing/2014/main" id="{C19BFBA5-3E41-40F8-9EFB-9DF730F5B6E4}"/>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7</a:t>
            </a:fld>
            <a:endParaRPr lang="en-US" noProof="0" dirty="0"/>
          </a:p>
        </p:txBody>
      </p:sp>
    </p:spTree>
    <p:custDataLst>
      <p:tags r:id="rId1"/>
    </p:custDataLst>
    <p:extLst>
      <p:ext uri="{BB962C8B-B14F-4D97-AF65-F5344CB8AC3E}">
        <p14:creationId xmlns:p14="http://schemas.microsoft.com/office/powerpoint/2010/main" val="2106347884"/>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649045" y="753035"/>
            <a:ext cx="5945393" cy="2366683"/>
          </a:xfrm>
        </p:spPr>
        <p:txBody>
          <a:bodyPr/>
          <a:lstStyle/>
          <a:p>
            <a:r>
              <a:rPr lang="en-US" dirty="0"/>
              <a:t>Topic 1: Definitions</a:t>
            </a:r>
          </a:p>
        </p:txBody>
      </p:sp>
      <p:pic>
        <p:nvPicPr>
          <p:cNvPr id="26" name="Picture Placeholder 25" descr="A person standing on a rock">
            <a:extLst>
              <a:ext uri="{FF2B5EF4-FFF2-40B4-BE49-F238E27FC236}">
                <a16:creationId xmlns:a16="http://schemas.microsoft.com/office/drawing/2014/main" id="{5A11C124-E818-45E0-9F70-7F0C271DDC71}"/>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a:stretch/>
        </p:blipFill>
        <p:spPr>
          <a:xfrm>
            <a:off x="0" y="4533900"/>
            <a:ext cx="7086598" cy="2324100"/>
          </a:xfrm>
        </p:spPr>
      </p:pic>
      <p:pic>
        <p:nvPicPr>
          <p:cNvPr id="18" name="Picture Placeholder 17" descr="A picture containing outdoor, person, mountain">
            <a:extLst>
              <a:ext uri="{FF2B5EF4-FFF2-40B4-BE49-F238E27FC236}">
                <a16:creationId xmlns:a16="http://schemas.microsoft.com/office/drawing/2014/main" id="{17AE28DB-6A67-4368-B973-0AF9753460B7}"/>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a:stretch/>
        </p:blipFill>
        <p:spPr>
          <a:xfrm>
            <a:off x="7086600" y="0"/>
            <a:ext cx="5105400" cy="4533900"/>
          </a:xfrm>
        </p:spPr>
      </p:pic>
      <p:pic>
        <p:nvPicPr>
          <p:cNvPr id="22" name="Picture Placeholder 21" descr="A picture containing nature, outdoor, snow, mountain">
            <a:extLst>
              <a:ext uri="{FF2B5EF4-FFF2-40B4-BE49-F238E27FC236}">
                <a16:creationId xmlns:a16="http://schemas.microsoft.com/office/drawing/2014/main" id="{8A37E149-B64A-42E8-BB3A-1FD622CE5C95}"/>
              </a:ext>
            </a:extLst>
          </p:cNvPr>
          <p:cNvPicPr>
            <a:picLocks noGrp="1" noChangeAspect="1"/>
          </p:cNvPicPr>
          <p:nvPr>
            <p:ph type="pic" sz="quarter" idx="15"/>
          </p:nvPr>
        </p:nvPicPr>
        <p:blipFill rotWithShape="1">
          <a:blip r:embed="rId6">
            <a:extLst>
              <a:ext uri="{28A0092B-C50C-407E-A947-70E740481C1C}">
                <a14:useLocalDpi xmlns:a14="http://schemas.microsoft.com/office/drawing/2010/main" val="0"/>
              </a:ext>
            </a:extLst>
          </a:blip>
          <a:srcRect/>
          <a:stretch/>
        </p:blipFill>
        <p:spPr>
          <a:xfrm>
            <a:off x="7086598" y="4533900"/>
            <a:ext cx="5105402" cy="2324100"/>
          </a:xfrm>
        </p:spPr>
      </p:pic>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a:lstStyle/>
          <a:p>
            <a:pPr lvl="0"/>
            <a:fld id="{2722F022-211C-4882-844C-086FEA6806AA}" type="slidenum">
              <a:rPr lang="en-US" noProof="0" smtClean="0"/>
              <a:pPr lvl="0"/>
              <a:t>8</a:t>
            </a:fld>
            <a:endParaRPr lang="en-US" noProof="0" dirty="0"/>
          </a:p>
        </p:txBody>
      </p:sp>
    </p:spTree>
    <p:custDataLst>
      <p:tags r:id="rId1"/>
    </p:custDataLst>
    <p:extLst>
      <p:ext uri="{BB962C8B-B14F-4D97-AF65-F5344CB8AC3E}">
        <p14:creationId xmlns:p14="http://schemas.microsoft.com/office/powerpoint/2010/main" val="2826028905"/>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0F9BD-0272-BE19-7247-4324EB01E627}"/>
              </a:ext>
            </a:extLst>
          </p:cNvPr>
          <p:cNvSpPr>
            <a:spLocks noGrp="1"/>
          </p:cNvSpPr>
          <p:nvPr>
            <p:ph type="title"/>
          </p:nvPr>
        </p:nvSpPr>
        <p:spPr/>
        <p:txBody>
          <a:bodyPr>
            <a:normAutofit fontScale="90000"/>
          </a:bodyPr>
          <a:lstStyle/>
          <a:p>
            <a:r>
              <a:rPr lang="en-US" dirty="0"/>
              <a:t>Compassion</a:t>
            </a:r>
          </a:p>
        </p:txBody>
      </p:sp>
      <p:sp>
        <p:nvSpPr>
          <p:cNvPr id="3" name="Content Placeholder 2">
            <a:extLst>
              <a:ext uri="{FF2B5EF4-FFF2-40B4-BE49-F238E27FC236}">
                <a16:creationId xmlns:a16="http://schemas.microsoft.com/office/drawing/2014/main" id="{6AA4F7BD-3C2E-1064-8D7E-EEE45BB3632E}"/>
              </a:ext>
            </a:extLst>
          </p:cNvPr>
          <p:cNvSpPr>
            <a:spLocks noGrp="1"/>
          </p:cNvSpPr>
          <p:nvPr>
            <p:ph sz="quarter" idx="14"/>
          </p:nvPr>
        </p:nvSpPr>
        <p:spPr>
          <a:xfrm>
            <a:off x="646112" y="1560512"/>
            <a:ext cx="10899776" cy="4795838"/>
          </a:xfrm>
        </p:spPr>
        <p:txBody>
          <a:bodyPr>
            <a:normAutofit/>
          </a:bodyPr>
          <a:lstStyle/>
          <a:p>
            <a:r>
              <a:rPr lang="en-US" sz="2400" dirty="0">
                <a:solidFill>
                  <a:srgbClr val="666666"/>
                </a:solidFill>
                <a:effectLst/>
                <a:ea typeface="Calibri" panose="020F0502020204030204" pitchFamily="34" charset="0"/>
                <a:cs typeface="Times New Roman" panose="02020603050405020304" pitchFamily="18" charset="0"/>
              </a:rPr>
              <a:t>The etymology of "compassion" is Latin, meaning "co-suffering."  </a:t>
            </a:r>
          </a:p>
          <a:p>
            <a:r>
              <a:rPr lang="en-US" dirty="0">
                <a:solidFill>
                  <a:srgbClr val="202122"/>
                </a:solidFill>
                <a:ea typeface="Calibri" panose="020F0502020204030204" pitchFamily="34" charset="0"/>
              </a:rPr>
              <a:t>Compassion is the emotional response when perceiving suffering and involves an authentic desire to help.</a:t>
            </a:r>
            <a:endParaRPr lang="en-US" dirty="0"/>
          </a:p>
          <a:p>
            <a:r>
              <a:rPr lang="en-US" dirty="0">
                <a:solidFill>
                  <a:srgbClr val="202122"/>
                </a:solidFill>
                <a:ea typeface="Times New Roman" panose="02020603050405020304" pitchFamily="18" charset="0"/>
              </a:rPr>
              <a:t>The same areas of the brain associated with pleasure and reward are activated when we perform compassionate acts.</a:t>
            </a:r>
          </a:p>
          <a:p>
            <a:r>
              <a:rPr lang="en-US" dirty="0">
                <a:solidFill>
                  <a:srgbClr val="202122"/>
                </a:solidFill>
                <a:effectLst/>
                <a:ea typeface="Calibri" panose="020F0502020204030204" pitchFamily="34" charset="0"/>
              </a:rPr>
              <a:t>Qualities of compassion include patience and wisdom; kindness and perseverance; warmth and resolve.</a:t>
            </a:r>
          </a:p>
          <a:p>
            <a:r>
              <a:rPr lang="en-US" dirty="0">
                <a:solidFill>
                  <a:srgbClr val="202122"/>
                </a:solidFill>
                <a:effectLst/>
                <a:ea typeface="Times New Roman" panose="02020603050405020304" pitchFamily="18" charset="0"/>
              </a:rPr>
              <a:t>An article by the Clinical Psychology Review suggests that "compassion consists of three facets: noticing, feeling, and responding”</a:t>
            </a:r>
            <a:r>
              <a:rPr lang="en-US" dirty="0">
                <a:solidFill>
                  <a:srgbClr val="202122"/>
                </a:solidFill>
                <a:ea typeface="Times New Roman" panose="02020603050405020304" pitchFamily="18" charset="0"/>
              </a:rPr>
              <a:t>.</a:t>
            </a:r>
          </a:p>
        </p:txBody>
      </p:sp>
      <p:sp>
        <p:nvSpPr>
          <p:cNvPr id="6" name="Slide Number Placeholder 5">
            <a:extLst>
              <a:ext uri="{FF2B5EF4-FFF2-40B4-BE49-F238E27FC236}">
                <a16:creationId xmlns:a16="http://schemas.microsoft.com/office/drawing/2014/main" id="{75AA1534-AF96-B2B8-ADDF-BDD2C3486F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custDataLst>
      <p:tags r:id="rId1"/>
    </p:custDataLst>
    <p:extLst>
      <p:ext uri="{BB962C8B-B14F-4D97-AF65-F5344CB8AC3E}">
        <p14:creationId xmlns:p14="http://schemas.microsoft.com/office/powerpoint/2010/main" val="179420053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lorBlockVTI">
  <a:themeElements>
    <a:clrScheme name="ColorBlock Color Scheme">
      <a:dk1>
        <a:sysClr val="windowText" lastClr="000000"/>
      </a:dk1>
      <a:lt1>
        <a:sysClr val="window" lastClr="FFFFFF"/>
      </a:lt1>
      <a:dk2>
        <a:srgbClr val="002044"/>
      </a:dk2>
      <a:lt2>
        <a:srgbClr val="F5F0F3"/>
      </a:lt2>
      <a:accent1>
        <a:srgbClr val="4A41C5"/>
      </a:accent1>
      <a:accent2>
        <a:srgbClr val="37997B"/>
      </a:accent2>
      <a:accent3>
        <a:srgbClr val="17B4DF"/>
      </a:accent3>
      <a:accent4>
        <a:srgbClr val="E69500"/>
      </a:accent4>
      <a:accent5>
        <a:srgbClr val="276D77"/>
      </a:accent5>
      <a:accent6>
        <a:srgbClr val="386ECE"/>
      </a:accent6>
      <a:hlink>
        <a:srgbClr val="AF1DAF"/>
      </a:hlink>
      <a:folHlink>
        <a:srgbClr val="FE5C68"/>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BlockVTI" id="{733CB85B-8F47-42FB-9326-9FF507018D27}" vid="{069BD9C2-DF61-4F2B-A577-A59C7FC2FF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D723B085D707F4098751086DAA04692" ma:contentTypeVersion="12" ma:contentTypeDescription="Create a new document." ma:contentTypeScope="" ma:versionID="dfb368550fef130e96526f9b6fc0724a">
  <xsd:schema xmlns:xsd="http://www.w3.org/2001/XMLSchema" xmlns:xs="http://www.w3.org/2001/XMLSchema" xmlns:p="http://schemas.microsoft.com/office/2006/metadata/properties" xmlns:ns2="a8ff1cec-f116-42eb-8ed1-276a99ace6dc" xmlns:ns3="69d0e476-c6f0-485e-953c-746f1db18c34" targetNamespace="http://schemas.microsoft.com/office/2006/metadata/properties" ma:root="true" ma:fieldsID="ffc94858bcfa27d78862272f3f950724" ns2:_="" ns3:_="">
    <xsd:import namespace="a8ff1cec-f116-42eb-8ed1-276a99ace6dc"/>
    <xsd:import namespace="69d0e476-c6f0-485e-953c-746f1db18c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ff1cec-f116-42eb-8ed1-276a99ace6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9d0e476-c6f0-485e-953c-746f1db18c3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a8ff1cec-f116-42eb-8ed1-276a99ace6dc" xsi:nil="true"/>
  </documentManagement>
</p:properties>
</file>

<file path=customXml/itemProps1.xml><?xml version="1.0" encoding="utf-8"?>
<ds:datastoreItem xmlns:ds="http://schemas.openxmlformats.org/officeDocument/2006/customXml" ds:itemID="{49C4C510-E45E-4F37-B193-673EB5787D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ff1cec-f116-42eb-8ed1-276a99ace6dc"/>
    <ds:schemaRef ds:uri="69d0e476-c6f0-485e-953c-746f1db18c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CCB28C-7D26-4A36-9CFC-D739C28F3D18}">
  <ds:schemaRefs>
    <ds:schemaRef ds:uri="http://schemas.microsoft.com/sharepoint/v3/contenttype/forms"/>
  </ds:schemaRefs>
</ds:datastoreItem>
</file>

<file path=customXml/itemProps3.xml><?xml version="1.0" encoding="utf-8"?>
<ds:datastoreItem xmlns:ds="http://schemas.openxmlformats.org/officeDocument/2006/customXml" ds:itemID="{08757C30-AE9A-4680-90EB-19D282EC2B7C}">
  <ds:schemaRefs>
    <ds:schemaRef ds:uri="http://schemas.microsoft.com/office/2006/documentManagement/types"/>
    <ds:schemaRef ds:uri="http://schemas.microsoft.com/office/infopath/2007/PartnerControls"/>
    <ds:schemaRef ds:uri="http://www.w3.org/XML/1998/namespace"/>
    <ds:schemaRef ds:uri="http://purl.org/dc/elements/1.1/"/>
    <ds:schemaRef ds:uri="69d0e476-c6f0-485e-953c-746f1db18c34"/>
    <ds:schemaRef ds:uri="http://purl.org/dc/dcmitype/"/>
    <ds:schemaRef ds:uri="http://schemas.openxmlformats.org/package/2006/metadata/core-properties"/>
    <ds:schemaRef ds:uri="a8ff1cec-f116-42eb-8ed1-276a99ace6dc"/>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Color block design</Template>
  <TotalTime>7000</TotalTime>
  <Words>9690</Words>
  <Application>Microsoft Office PowerPoint</Application>
  <PresentationFormat>Widescreen</PresentationFormat>
  <Paragraphs>587</Paragraphs>
  <Slides>56</Slides>
  <Notes>44</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56</vt:i4>
      </vt:variant>
    </vt:vector>
  </HeadingPairs>
  <TitlesOfParts>
    <vt:vector size="74" baseType="lpstr">
      <vt:lpstr>adobe-garamond-pro</vt:lpstr>
      <vt:lpstr>Arial</vt:lpstr>
      <vt:lpstr>Audible Sans</vt:lpstr>
      <vt:lpstr>Avenir Next LT Pro</vt:lpstr>
      <vt:lpstr>Calibri</vt:lpstr>
      <vt:lpstr>Calibri Light</vt:lpstr>
      <vt:lpstr>Georgia</vt:lpstr>
      <vt:lpstr>inherit</vt:lpstr>
      <vt:lpstr>Nunito Sans Bold</vt:lpstr>
      <vt:lpstr>Nunito Sans Bold Bold</vt:lpstr>
      <vt:lpstr>Nunito Sans Regular</vt:lpstr>
      <vt:lpstr>Open Sans</vt:lpstr>
      <vt:lpstr>proxima-nova</vt:lpstr>
      <vt:lpstr>Roboto</vt:lpstr>
      <vt:lpstr>Segoe UI</vt:lpstr>
      <vt:lpstr>Times New Roman</vt:lpstr>
      <vt:lpstr>ColorBlockVTI</vt:lpstr>
      <vt:lpstr>Office Theme</vt:lpstr>
      <vt:lpstr>PowerPoint Presentation</vt:lpstr>
      <vt:lpstr>PowerPoint Presentation</vt:lpstr>
      <vt:lpstr>PowerPoint Presentation</vt:lpstr>
      <vt:lpstr>PowerPoint Presentation</vt:lpstr>
      <vt:lpstr>Compassionate Leadership</vt:lpstr>
      <vt:lpstr>Introduction</vt:lpstr>
      <vt:lpstr>Agenda</vt:lpstr>
      <vt:lpstr>Topic 1: Definitions</vt:lpstr>
      <vt:lpstr>Compassion</vt:lpstr>
      <vt:lpstr>Compassion “Formula”</vt:lpstr>
      <vt:lpstr>PowerPoint Presentation</vt:lpstr>
      <vt:lpstr>PowerPoint Presentation</vt:lpstr>
      <vt:lpstr>Compassionate Leadership</vt:lpstr>
      <vt:lpstr>Barriers to Compassion in the Workplace</vt:lpstr>
      <vt:lpstr>PowerPoint Presentation</vt:lpstr>
      <vt:lpstr>Self-Compassion</vt:lpstr>
      <vt:lpstr>Topic 2: Compassionate Leadership Behaviors</vt:lpstr>
      <vt:lpstr>Compassionate Leadership Behaviors</vt:lpstr>
      <vt:lpstr>Compassionate Leadership Behaviors</vt:lpstr>
      <vt:lpstr>Compassionate Leadership Behaviors</vt:lpstr>
      <vt:lpstr>Compassionate Leadership Behaviors</vt:lpstr>
      <vt:lpstr>Compassionate Leadership Behaviors</vt:lpstr>
      <vt:lpstr>Compassionate Leadership Behaviors</vt:lpstr>
      <vt:lpstr>Compassionate Leadership Behaviors</vt:lpstr>
      <vt:lpstr>Compassionate Leadership Behaviors</vt:lpstr>
      <vt:lpstr>Topic 3:  7 Inspiring Traits of  Compassionate Leadership</vt:lpstr>
      <vt:lpstr>Compassionate Leadership Inspiring Traits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Compassionate Leadership Inspiring Traits</vt:lpstr>
      <vt:lpstr>Topic 4: Wise Compassionate Leadership Model</vt:lpstr>
      <vt:lpstr>PowerPoint Presentation</vt:lpstr>
      <vt:lpstr>Wise Compassion Flywheel</vt:lpstr>
      <vt:lpstr>Wise Compassion Flywheel</vt:lpstr>
      <vt:lpstr>Wise Compassion Leadership Matrix</vt:lpstr>
      <vt:lpstr>Topic 5: Compassionate Leadership Actions</vt:lpstr>
      <vt:lpstr>PowerPoint Presentation</vt:lpstr>
      <vt:lpstr>5 Action Steps</vt:lpstr>
      <vt:lpstr>Earn Trust with Authenticity</vt:lpstr>
      <vt:lpstr>Engage in Meaningful Conversations</vt:lpstr>
      <vt:lpstr>Barriers to Compassion in the Workplace</vt:lpstr>
      <vt:lpstr>Empower Others to Effect Change</vt:lpstr>
      <vt:lpstr>Evaluate Program/Process Effectiveness</vt:lpstr>
      <vt:lpstr>Evaluate Program/Process Effectiveness</vt:lpstr>
      <vt:lpstr>Elevate through Encouragement</vt:lpstr>
      <vt:lpstr>5 Action Steps</vt:lpstr>
      <vt:lpstr>5 Action Steps</vt:lpstr>
      <vt:lpstr>Toastmasters International</vt:lpstr>
      <vt:lpstr>PowerPoint Presentation</vt:lpstr>
      <vt:lpstr>Sincerest Gratitude for this Opportunity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Lark Doley</dc:creator>
  <cp:lastModifiedBy>Samantha Williams</cp:lastModifiedBy>
  <cp:revision>241</cp:revision>
  <dcterms:created xsi:type="dcterms:W3CDTF">2022-05-17T02:30:52Z</dcterms:created>
  <dcterms:modified xsi:type="dcterms:W3CDTF">2022-05-23T22:47:58Z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0x0101004D723B085D707F4098751086DAA04692</vt:lpwstr>
  </property>
  <property fmtid="{D5CDD505-2E9C-101B-9397-08002B2CF9AE}" pid="3" name="ArticulateGUID">
    <vt:lpwstr>351E113C-F128-473F-9A0F-92A11583E5C9</vt:lpwstr>
  </property>
  <property fmtid="{D5CDD505-2E9C-101B-9397-08002B2CF9AE}" pid="4" name="ArticulatePath">
    <vt:lpwstr>Compassionate Leadership_TXStateU_Lark Doley_2022_05_24_Final_Part 1 (002)</vt:lpwstr>
  </property>
</Properties>
</file>