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60" r:id="rId5"/>
    <p:sldId id="261" r:id="rId6"/>
    <p:sldId id="259" r:id="rId7"/>
    <p:sldId id="267" r:id="rId8"/>
    <p:sldId id="263" r:id="rId9"/>
    <p:sldId id="265"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Nunito Sans Bold" panose="020B0604020202020204" charset="0"/>
      <p:regular r:id="rId16"/>
      <p:bold r:id="rId17"/>
    </p:embeddedFont>
    <p:embeddedFont>
      <p:font typeface="Nunito Sans Bold Bold" panose="020B0604020202020204" charset="0"/>
      <p:regular r:id="rId18"/>
      <p:bold r:id="rId19"/>
    </p:embeddedFont>
    <p:embeddedFont>
      <p:font typeface="Nunito Sans Regular" panose="020B0604020202020204" charset="0"/>
      <p:regular r:id="rId20"/>
    </p:embeddedFont>
    <p:embeddedFont>
      <p:font typeface="Nunito Sans Regular Bold" panose="020B0604020202020204" charset="0"/>
      <p:regular r:id="rId21"/>
      <p:bold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5" autoAdjust="0"/>
    <p:restoredTop sz="85238" autoAdjust="0"/>
  </p:normalViewPr>
  <p:slideViewPr>
    <p:cSldViewPr>
      <p:cViewPr varScale="1">
        <p:scale>
          <a:sx n="65" d="100"/>
          <a:sy n="65" d="100"/>
        </p:scale>
        <p:origin x="10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gs" Target="tags/tag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F39E9-A037-CA45-A0D7-10653A1A858E}"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A76B1-1DAB-6145-B57C-62DD4734A8CB}" type="slidenum">
              <a:rPr lang="en-US" smtClean="0"/>
              <a:t>‹#›</a:t>
            </a:fld>
            <a:endParaRPr lang="en-US"/>
          </a:p>
        </p:txBody>
      </p:sp>
    </p:spTree>
    <p:extLst>
      <p:ext uri="{BB962C8B-B14F-4D97-AF65-F5344CB8AC3E}">
        <p14:creationId xmlns:p14="http://schemas.microsoft.com/office/powerpoint/2010/main" val="16936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compassion is turning to ourselves with understanding and grace. Our inner critic is strong. What ways do you behave more nicely to others than you do to yourself? </a:t>
            </a:r>
          </a:p>
        </p:txBody>
      </p:sp>
      <p:sp>
        <p:nvSpPr>
          <p:cNvPr id="4" name="Slide Number Placeholder 3"/>
          <p:cNvSpPr>
            <a:spLocks noGrp="1"/>
          </p:cNvSpPr>
          <p:nvPr>
            <p:ph type="sldNum" sz="quarter" idx="5"/>
          </p:nvPr>
        </p:nvSpPr>
        <p:spPr/>
        <p:txBody>
          <a:bodyPr/>
          <a:lstStyle/>
          <a:p>
            <a:fld id="{A97A76B1-1DAB-6145-B57C-62DD4734A8CB}" type="slidenum">
              <a:rPr lang="en-US" smtClean="0"/>
              <a:t>3</a:t>
            </a:fld>
            <a:endParaRPr lang="en-US" dirty="0"/>
          </a:p>
        </p:txBody>
      </p:sp>
    </p:spTree>
    <p:extLst>
      <p:ext uri="{BB962C8B-B14F-4D97-AF65-F5344CB8AC3E}">
        <p14:creationId xmlns:p14="http://schemas.microsoft.com/office/powerpoint/2010/main" val="18142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this question deeply. Our knee jerk reaction is to brush it off and think we are “fine”. Go across all areas of your life. </a:t>
            </a:r>
          </a:p>
          <a:p>
            <a:r>
              <a:rPr lang="en-US" dirty="0"/>
              <a:t>Think about your overall day. What is your messaging like? Keeping track is a good way to asses how you are speaking to yourself about your image, life choices, and general daily activities. </a:t>
            </a:r>
          </a:p>
        </p:txBody>
      </p:sp>
      <p:sp>
        <p:nvSpPr>
          <p:cNvPr id="4" name="Slide Number Placeholder 3"/>
          <p:cNvSpPr>
            <a:spLocks noGrp="1"/>
          </p:cNvSpPr>
          <p:nvPr>
            <p:ph type="sldNum" sz="quarter" idx="5"/>
          </p:nvPr>
        </p:nvSpPr>
        <p:spPr/>
        <p:txBody>
          <a:bodyPr/>
          <a:lstStyle/>
          <a:p>
            <a:fld id="{A97A76B1-1DAB-6145-B57C-62DD4734A8CB}" type="slidenum">
              <a:rPr lang="en-US" smtClean="0"/>
              <a:t>4</a:t>
            </a:fld>
            <a:endParaRPr lang="en-US" dirty="0"/>
          </a:p>
        </p:txBody>
      </p:sp>
    </p:spTree>
    <p:extLst>
      <p:ext uri="{BB962C8B-B14F-4D97-AF65-F5344CB8AC3E}">
        <p14:creationId xmlns:p14="http://schemas.microsoft.com/office/powerpoint/2010/main" val="102490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Self-compassion helps you recover from life events. The self—worth from self-compassion isn’t contingent on outcomes or the feedback of others. Extending kindness to yourself allows you to learn more about yourself, what makes you happy, and enables you to reach your highest potential. </a:t>
            </a:r>
          </a:p>
        </p:txBody>
      </p:sp>
      <p:sp>
        <p:nvSpPr>
          <p:cNvPr id="4" name="Slide Number Placeholder 3"/>
          <p:cNvSpPr>
            <a:spLocks noGrp="1"/>
          </p:cNvSpPr>
          <p:nvPr>
            <p:ph type="sldNum" sz="quarter" idx="5"/>
          </p:nvPr>
        </p:nvSpPr>
        <p:spPr/>
        <p:txBody>
          <a:bodyPr/>
          <a:lstStyle/>
          <a:p>
            <a:fld id="{A97A76B1-1DAB-6145-B57C-62DD4734A8CB}" type="slidenum">
              <a:rPr lang="en-US" smtClean="0"/>
              <a:t>5</a:t>
            </a:fld>
            <a:endParaRPr lang="en-US"/>
          </a:p>
        </p:txBody>
      </p:sp>
    </p:spTree>
    <p:extLst>
      <p:ext uri="{BB962C8B-B14F-4D97-AF65-F5344CB8AC3E}">
        <p14:creationId xmlns:p14="http://schemas.microsoft.com/office/powerpoint/2010/main" val="263084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ways that you treat your best friend. Or someone you are really excited to spend times with.</a:t>
            </a:r>
          </a:p>
        </p:txBody>
      </p:sp>
      <p:sp>
        <p:nvSpPr>
          <p:cNvPr id="4" name="Slide Number Placeholder 3"/>
          <p:cNvSpPr>
            <a:spLocks noGrp="1"/>
          </p:cNvSpPr>
          <p:nvPr>
            <p:ph type="sldNum" sz="quarter" idx="5"/>
          </p:nvPr>
        </p:nvSpPr>
        <p:spPr/>
        <p:txBody>
          <a:bodyPr/>
          <a:lstStyle/>
          <a:p>
            <a:fld id="{A97A76B1-1DAB-6145-B57C-62DD4734A8CB}" type="slidenum">
              <a:rPr lang="en-US" smtClean="0"/>
              <a:t>6</a:t>
            </a:fld>
            <a:endParaRPr lang="en-US"/>
          </a:p>
        </p:txBody>
      </p:sp>
    </p:spTree>
    <p:extLst>
      <p:ext uri="{BB962C8B-B14F-4D97-AF65-F5344CB8AC3E}">
        <p14:creationId xmlns:p14="http://schemas.microsoft.com/office/powerpoint/2010/main" val="21611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growing in your own self-compassion, you may find yourself naturally extending grace and understanding to others in a different way. Compassion is like a muscle. The more you use it, the bigger it grows and the greater capacity you will have. </a:t>
            </a:r>
          </a:p>
        </p:txBody>
      </p:sp>
      <p:sp>
        <p:nvSpPr>
          <p:cNvPr id="4" name="Slide Number Placeholder 3"/>
          <p:cNvSpPr>
            <a:spLocks noGrp="1"/>
          </p:cNvSpPr>
          <p:nvPr>
            <p:ph type="sldNum" sz="quarter" idx="5"/>
          </p:nvPr>
        </p:nvSpPr>
        <p:spPr/>
        <p:txBody>
          <a:bodyPr/>
          <a:lstStyle/>
          <a:p>
            <a:fld id="{A97A76B1-1DAB-6145-B57C-62DD4734A8CB}" type="slidenum">
              <a:rPr lang="en-US" smtClean="0"/>
              <a:t>7</a:t>
            </a:fld>
            <a:endParaRPr lang="en-US"/>
          </a:p>
        </p:txBody>
      </p:sp>
    </p:spTree>
    <p:extLst>
      <p:ext uri="{BB962C8B-B14F-4D97-AF65-F5344CB8AC3E}">
        <p14:creationId xmlns:p14="http://schemas.microsoft.com/office/powerpoint/2010/main" val="195104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small! You can build in new patterns every day. If you “mess up” remember to give yourself grace.  Look at all the ways you can be kind to yourself. Emotionally, spiritually, creatively, socially, physically, financially, and mentally. </a:t>
            </a:r>
          </a:p>
          <a:p>
            <a:endParaRPr lang="en-US" dirty="0"/>
          </a:p>
          <a:p>
            <a:r>
              <a:rPr lang="en-US" dirty="0"/>
              <a:t>Forgive yourself and take away the pain of the ways others have hurt you. You do not need to extend forgiveness to others, but you can still make peace for yourself. </a:t>
            </a:r>
          </a:p>
          <a:p>
            <a:endParaRPr lang="en-US" dirty="0"/>
          </a:p>
          <a:p>
            <a:r>
              <a:rPr lang="en-US" dirty="0"/>
              <a:t>Let go of the should</a:t>
            </a:r>
          </a:p>
          <a:p>
            <a:endParaRPr lang="en-US" dirty="0"/>
          </a:p>
        </p:txBody>
      </p:sp>
      <p:sp>
        <p:nvSpPr>
          <p:cNvPr id="4" name="Slide Number Placeholder 3"/>
          <p:cNvSpPr>
            <a:spLocks noGrp="1"/>
          </p:cNvSpPr>
          <p:nvPr>
            <p:ph type="sldNum" sz="quarter" idx="5"/>
          </p:nvPr>
        </p:nvSpPr>
        <p:spPr/>
        <p:txBody>
          <a:bodyPr/>
          <a:lstStyle/>
          <a:p>
            <a:fld id="{A97A76B1-1DAB-6145-B57C-62DD4734A8CB}" type="slidenum">
              <a:rPr lang="en-US" smtClean="0"/>
              <a:t>8</a:t>
            </a:fld>
            <a:endParaRPr lang="en-US"/>
          </a:p>
        </p:txBody>
      </p:sp>
    </p:spTree>
    <p:extLst>
      <p:ext uri="{BB962C8B-B14F-4D97-AF65-F5344CB8AC3E}">
        <p14:creationId xmlns:p14="http://schemas.microsoft.com/office/powerpoint/2010/main" val="263297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3" name="TextBox 3"/>
          <p:cNvSpPr txBox="1"/>
          <p:nvPr/>
        </p:nvSpPr>
        <p:spPr>
          <a:xfrm>
            <a:off x="3129087" y="5575149"/>
            <a:ext cx="12029827" cy="511679"/>
          </a:xfrm>
          <a:prstGeom prst="rect">
            <a:avLst/>
          </a:prstGeom>
        </p:spPr>
        <p:txBody>
          <a:bodyPr lIns="0" tIns="0" rIns="0" bIns="0" rtlCol="0" anchor="t">
            <a:spAutoFit/>
          </a:bodyPr>
          <a:lstStyle/>
          <a:p>
            <a:pPr algn="ctr">
              <a:lnSpc>
                <a:spcPts val="4199"/>
              </a:lnSpc>
            </a:pPr>
            <a:r>
              <a:rPr lang="en-US" sz="2799" dirty="0">
                <a:solidFill>
                  <a:srgbClr val="000000"/>
                </a:solidFill>
                <a:latin typeface="Nunito Sans Regular"/>
              </a:rPr>
              <a:t>Dr. Cassandra LeClair</a:t>
            </a:r>
          </a:p>
        </p:txBody>
      </p:sp>
      <p:sp>
        <p:nvSpPr>
          <p:cNvPr id="4" name="TextBox 4"/>
          <p:cNvSpPr txBox="1"/>
          <p:nvPr/>
        </p:nvSpPr>
        <p:spPr>
          <a:xfrm>
            <a:off x="533400" y="3686175"/>
            <a:ext cx="17145000" cy="1359988"/>
          </a:xfrm>
          <a:prstGeom prst="rect">
            <a:avLst/>
          </a:prstGeom>
        </p:spPr>
        <p:txBody>
          <a:bodyPr wrap="square" lIns="0" tIns="0" rIns="0" bIns="0" rtlCol="0" anchor="t">
            <a:spAutoFit/>
          </a:bodyPr>
          <a:lstStyle/>
          <a:p>
            <a:pPr marL="0" lvl="0" indent="0" algn="ctr">
              <a:lnSpc>
                <a:spcPts val="11519"/>
              </a:lnSpc>
              <a:spcBef>
                <a:spcPct val="0"/>
              </a:spcBef>
            </a:pPr>
            <a:r>
              <a:rPr lang="en-US" sz="6600" dirty="0">
                <a:solidFill>
                  <a:srgbClr val="000000"/>
                </a:solidFill>
                <a:latin typeface="Nunito Sans Bold Bold"/>
              </a:rPr>
              <a:t>Cultivating Compassion for Self and Others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6256"/>
            <a:ext cx="18288000" cy="10280744"/>
          </a:xfrm>
          <a:prstGeom prst="rect">
            <a:avLst/>
          </a:prstGeom>
        </p:spPr>
      </p:pic>
      <p:grpSp>
        <p:nvGrpSpPr>
          <p:cNvPr id="3" name="Group 3"/>
          <p:cNvGrpSpPr/>
          <p:nvPr/>
        </p:nvGrpSpPr>
        <p:grpSpPr>
          <a:xfrm>
            <a:off x="7788453" y="2191841"/>
            <a:ext cx="771999" cy="77199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5" name="Group 5"/>
          <p:cNvGrpSpPr/>
          <p:nvPr/>
        </p:nvGrpSpPr>
        <p:grpSpPr>
          <a:xfrm>
            <a:off x="7788453" y="3471682"/>
            <a:ext cx="771999" cy="77199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7" name="Group 7"/>
          <p:cNvGrpSpPr/>
          <p:nvPr/>
        </p:nvGrpSpPr>
        <p:grpSpPr>
          <a:xfrm>
            <a:off x="7788453" y="6031363"/>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9" name="Group 9"/>
          <p:cNvGrpSpPr/>
          <p:nvPr/>
        </p:nvGrpSpPr>
        <p:grpSpPr>
          <a:xfrm>
            <a:off x="7788453" y="4751522"/>
            <a:ext cx="771999" cy="77199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3" name="TextBox 13"/>
          <p:cNvSpPr txBox="1"/>
          <p:nvPr/>
        </p:nvSpPr>
        <p:spPr>
          <a:xfrm>
            <a:off x="9204270" y="1961383"/>
            <a:ext cx="7322748" cy="963930"/>
          </a:xfrm>
          <a:prstGeom prst="rect">
            <a:avLst/>
          </a:prstGeom>
        </p:spPr>
        <p:txBody>
          <a:bodyPr lIns="0" tIns="0" rIns="0" bIns="0" rtlCol="0" anchor="t">
            <a:spAutoFit/>
          </a:bodyPr>
          <a:lstStyle/>
          <a:p>
            <a:pPr algn="l">
              <a:lnSpc>
                <a:spcPts val="8400"/>
              </a:lnSpc>
            </a:pPr>
            <a:r>
              <a:rPr lang="en-US" sz="3600" dirty="0">
                <a:solidFill>
                  <a:srgbClr val="000000"/>
                </a:solidFill>
                <a:latin typeface="Nunito Sans Regular"/>
              </a:rPr>
              <a:t>What is self compassion?</a:t>
            </a:r>
          </a:p>
        </p:txBody>
      </p:sp>
      <p:sp>
        <p:nvSpPr>
          <p:cNvPr id="14" name="TextBox 14"/>
          <p:cNvSpPr txBox="1"/>
          <p:nvPr/>
        </p:nvSpPr>
        <p:spPr>
          <a:xfrm>
            <a:off x="7901847" y="2181410"/>
            <a:ext cx="545211" cy="669036"/>
          </a:xfrm>
          <a:prstGeom prst="rect">
            <a:avLst/>
          </a:prstGeom>
        </p:spPr>
        <p:txBody>
          <a:bodyPr lIns="0" tIns="0" rIns="0" bIns="0" rtlCol="0" anchor="t">
            <a:spAutoFit/>
          </a:bodyPr>
          <a:lstStyle/>
          <a:p>
            <a:pPr algn="ctr">
              <a:lnSpc>
                <a:spcPts val="5652"/>
              </a:lnSpc>
            </a:pPr>
            <a:r>
              <a:rPr lang="en-US" sz="3600" dirty="0">
                <a:solidFill>
                  <a:srgbClr val="FFFFFF"/>
                </a:solidFill>
                <a:latin typeface="Nunito Sans Regular"/>
              </a:rPr>
              <a:t>1</a:t>
            </a:r>
          </a:p>
        </p:txBody>
      </p:sp>
      <p:sp>
        <p:nvSpPr>
          <p:cNvPr id="15" name="TextBox 15"/>
          <p:cNvSpPr txBox="1"/>
          <p:nvPr/>
        </p:nvSpPr>
        <p:spPr>
          <a:xfrm>
            <a:off x="9204270" y="3243451"/>
            <a:ext cx="8474130" cy="969496"/>
          </a:xfrm>
          <a:prstGeom prst="rect">
            <a:avLst/>
          </a:prstGeom>
        </p:spPr>
        <p:txBody>
          <a:bodyPr wrap="square" lIns="0" tIns="0" rIns="0" bIns="0" rtlCol="0" anchor="t">
            <a:spAutoFit/>
          </a:bodyPr>
          <a:lstStyle/>
          <a:p>
            <a:pPr marL="0" lvl="1" indent="0" algn="l">
              <a:lnSpc>
                <a:spcPts val="8400"/>
              </a:lnSpc>
              <a:spcBef>
                <a:spcPct val="0"/>
              </a:spcBef>
            </a:pPr>
            <a:r>
              <a:rPr lang="en-US" sz="3600" dirty="0">
                <a:solidFill>
                  <a:srgbClr val="000000"/>
                </a:solidFill>
                <a:latin typeface="Nunito Sans Regular"/>
              </a:rPr>
              <a:t>Why is self compassion important?</a:t>
            </a:r>
          </a:p>
        </p:txBody>
      </p:sp>
      <p:sp>
        <p:nvSpPr>
          <p:cNvPr id="16" name="TextBox 16"/>
          <p:cNvSpPr txBox="1"/>
          <p:nvPr/>
        </p:nvSpPr>
        <p:spPr>
          <a:xfrm>
            <a:off x="7901847" y="346125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Nunito Sans Regular"/>
              </a:rPr>
              <a:t>2</a:t>
            </a:r>
          </a:p>
        </p:txBody>
      </p:sp>
      <p:sp>
        <p:nvSpPr>
          <p:cNvPr id="17" name="TextBox 17"/>
          <p:cNvSpPr txBox="1"/>
          <p:nvPr/>
        </p:nvSpPr>
        <p:spPr>
          <a:xfrm>
            <a:off x="9177198" y="4525519"/>
            <a:ext cx="8474130" cy="946413"/>
          </a:xfrm>
          <a:prstGeom prst="rect">
            <a:avLst/>
          </a:prstGeom>
        </p:spPr>
        <p:txBody>
          <a:bodyPr wrap="square" lIns="0" tIns="0" rIns="0" bIns="0" rtlCol="0" anchor="t">
            <a:spAutoFit/>
          </a:bodyPr>
          <a:lstStyle/>
          <a:p>
            <a:pPr marL="0" lvl="1" indent="0" algn="l">
              <a:lnSpc>
                <a:spcPts val="8400"/>
              </a:lnSpc>
              <a:spcBef>
                <a:spcPct val="0"/>
              </a:spcBef>
            </a:pPr>
            <a:r>
              <a:rPr lang="en-US" sz="3600" dirty="0">
                <a:solidFill>
                  <a:srgbClr val="000000"/>
                </a:solidFill>
                <a:latin typeface="Nunito Sans Regular"/>
              </a:rPr>
              <a:t>How can I build compassion for myself? </a:t>
            </a:r>
          </a:p>
        </p:txBody>
      </p:sp>
      <p:sp>
        <p:nvSpPr>
          <p:cNvPr id="18" name="TextBox 18"/>
          <p:cNvSpPr txBox="1"/>
          <p:nvPr/>
        </p:nvSpPr>
        <p:spPr>
          <a:xfrm>
            <a:off x="7901847" y="6020932"/>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Nunito Sans Regular"/>
              </a:rPr>
              <a:t>4</a:t>
            </a:r>
          </a:p>
        </p:txBody>
      </p:sp>
      <p:sp>
        <p:nvSpPr>
          <p:cNvPr id="20" name="TextBox 20"/>
          <p:cNvSpPr txBox="1"/>
          <p:nvPr/>
        </p:nvSpPr>
        <p:spPr>
          <a:xfrm>
            <a:off x="7901847" y="474109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Nunito Sans Regular"/>
              </a:rPr>
              <a:t>3</a:t>
            </a:r>
          </a:p>
        </p:txBody>
      </p:sp>
      <p:sp>
        <p:nvSpPr>
          <p:cNvPr id="22" name="TextBox 22"/>
          <p:cNvSpPr txBox="1"/>
          <p:nvPr/>
        </p:nvSpPr>
        <p:spPr>
          <a:xfrm>
            <a:off x="7901847" y="7300772"/>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dirty="0">
                <a:solidFill>
                  <a:srgbClr val="FFFFFF"/>
                </a:solidFill>
                <a:latin typeface="Nunito Sans Regular"/>
              </a:rPr>
              <a:t>5</a:t>
            </a:r>
          </a:p>
        </p:txBody>
      </p:sp>
      <p:sp>
        <p:nvSpPr>
          <p:cNvPr id="23" name="TextBox 23"/>
          <p:cNvSpPr txBox="1"/>
          <p:nvPr/>
        </p:nvSpPr>
        <p:spPr>
          <a:xfrm>
            <a:off x="1724666" y="2166228"/>
            <a:ext cx="4636674" cy="1228725"/>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000000"/>
                </a:solidFill>
                <a:latin typeface="Nunito Sans Bold Bold"/>
              </a:rPr>
              <a:t>Overview</a:t>
            </a:r>
          </a:p>
        </p:txBody>
      </p:sp>
      <p:sp>
        <p:nvSpPr>
          <p:cNvPr id="25" name="TextBox 24">
            <a:extLst>
              <a:ext uri="{FF2B5EF4-FFF2-40B4-BE49-F238E27FC236}">
                <a16:creationId xmlns:a16="http://schemas.microsoft.com/office/drawing/2014/main" id="{F6770466-D0E4-3A0A-7BC8-B7FB80582DA9}"/>
              </a:ext>
            </a:extLst>
          </p:cNvPr>
          <p:cNvSpPr txBox="1"/>
          <p:nvPr/>
        </p:nvSpPr>
        <p:spPr>
          <a:xfrm>
            <a:off x="9089417" y="5698789"/>
            <a:ext cx="9277004" cy="1038746"/>
          </a:xfrm>
          <a:prstGeom prst="rect">
            <a:avLst/>
          </a:prstGeom>
          <a:noFill/>
        </p:spPr>
        <p:txBody>
          <a:bodyPr wrap="square">
            <a:spAutoFit/>
          </a:bodyPr>
          <a:lstStyle/>
          <a:p>
            <a:pPr marL="0" lvl="1" indent="0" algn="l">
              <a:lnSpc>
                <a:spcPts val="8400"/>
              </a:lnSpc>
              <a:spcBef>
                <a:spcPct val="0"/>
              </a:spcBef>
            </a:pPr>
            <a:r>
              <a:rPr lang="en-US" sz="3600" dirty="0">
                <a:solidFill>
                  <a:srgbClr val="000000"/>
                </a:solidFill>
                <a:latin typeface="Nunito Sans Regular"/>
              </a:rPr>
              <a:t>How can I build compassion for others? </a:t>
            </a:r>
          </a:p>
        </p:txBody>
      </p:sp>
      <p:pic>
        <p:nvPicPr>
          <p:cNvPr id="27" name="Picture 26" descr="A picture containing timeline&#10;&#10;Description automatically generated">
            <a:extLst>
              <a:ext uri="{FF2B5EF4-FFF2-40B4-BE49-F238E27FC236}">
                <a16:creationId xmlns:a16="http://schemas.microsoft.com/office/drawing/2014/main" id="{828D06AD-AF53-437C-FE8F-0326F5F91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6" y="3471682"/>
            <a:ext cx="6336129" cy="52918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r="1237"/>
          <a:stretch/>
        </p:blipFill>
        <p:spPr>
          <a:xfrm>
            <a:off x="226219" y="6256"/>
            <a:ext cx="18061781" cy="10280744"/>
          </a:xfrm>
          <a:prstGeom prst="rect">
            <a:avLst/>
          </a:prstGeom>
        </p:spPr>
      </p:pic>
      <p:pic>
        <p:nvPicPr>
          <p:cNvPr id="5" name="Picture 5"/>
          <p:cNvPicPr>
            <a:picLocks noChangeAspect="1"/>
          </p:cNvPicPr>
          <p:nvPr/>
        </p:nvPicPr>
        <p:blipFill>
          <a:blip r:embed="rId4"/>
          <a:srcRect/>
          <a:stretch>
            <a:fillRect/>
          </a:stretch>
        </p:blipFill>
        <p:spPr>
          <a:xfrm rot="-5400000">
            <a:off x="4075509" y="5068491"/>
            <a:ext cx="10287000" cy="150019"/>
          </a:xfrm>
          <a:prstGeom prst="rect">
            <a:avLst/>
          </a:prstGeom>
        </p:spPr>
      </p:pic>
      <p:sp>
        <p:nvSpPr>
          <p:cNvPr id="6" name="TextBox 6"/>
          <p:cNvSpPr txBox="1"/>
          <p:nvPr/>
        </p:nvSpPr>
        <p:spPr>
          <a:xfrm>
            <a:off x="10662601" y="5165808"/>
            <a:ext cx="5532090" cy="3743332"/>
          </a:xfrm>
          <a:prstGeom prst="rect">
            <a:avLst/>
          </a:prstGeom>
        </p:spPr>
        <p:txBody>
          <a:bodyPr lIns="0" tIns="0" rIns="0" bIns="0" rtlCol="0" anchor="t">
            <a:spAutoFit/>
          </a:bodyPr>
          <a:lstStyle/>
          <a:p>
            <a:pPr marL="0" lvl="0" indent="0" algn="l">
              <a:lnSpc>
                <a:spcPts val="4199"/>
              </a:lnSpc>
              <a:spcBef>
                <a:spcPct val="0"/>
              </a:spcBef>
            </a:pPr>
            <a:r>
              <a:rPr lang="en-US" sz="2799" dirty="0">
                <a:solidFill>
                  <a:srgbClr val="000000"/>
                </a:solidFill>
                <a:latin typeface="Nunito Sans Regular"/>
              </a:rPr>
              <a:t>How understanding are you to yourself?</a:t>
            </a:r>
          </a:p>
          <a:p>
            <a:pPr marL="0" lvl="0" indent="0" algn="l">
              <a:lnSpc>
                <a:spcPts val="4199"/>
              </a:lnSpc>
              <a:spcBef>
                <a:spcPct val="0"/>
              </a:spcBef>
            </a:pPr>
            <a:endParaRPr lang="en-US" sz="2799" dirty="0">
              <a:solidFill>
                <a:srgbClr val="000000"/>
              </a:solidFill>
              <a:latin typeface="Nunito Sans Regular"/>
            </a:endParaRPr>
          </a:p>
          <a:p>
            <a:pPr marL="0" lvl="0" indent="0" algn="l">
              <a:lnSpc>
                <a:spcPts val="4199"/>
              </a:lnSpc>
              <a:spcBef>
                <a:spcPct val="0"/>
              </a:spcBef>
            </a:pPr>
            <a:r>
              <a:rPr lang="en-US" sz="2799" dirty="0">
                <a:solidFill>
                  <a:srgbClr val="000000"/>
                </a:solidFill>
                <a:latin typeface="Nunito Sans Regular"/>
              </a:rPr>
              <a:t>To relate to others kindly, start being more kind to yourself.</a:t>
            </a:r>
          </a:p>
          <a:p>
            <a:pPr marL="0" lvl="0" indent="0" algn="l">
              <a:lnSpc>
                <a:spcPts val="4199"/>
              </a:lnSpc>
              <a:spcBef>
                <a:spcPct val="0"/>
              </a:spcBef>
            </a:pPr>
            <a:endParaRPr lang="en-US" sz="2799" dirty="0">
              <a:solidFill>
                <a:srgbClr val="000000"/>
              </a:solidFill>
              <a:latin typeface="Nunito Sans Regular"/>
            </a:endParaRPr>
          </a:p>
          <a:p>
            <a:pPr marL="0" lvl="0" indent="0" algn="l">
              <a:lnSpc>
                <a:spcPts val="4199"/>
              </a:lnSpc>
              <a:spcBef>
                <a:spcPct val="0"/>
              </a:spcBef>
            </a:pPr>
            <a:endParaRPr lang="en-US" sz="2799" dirty="0">
              <a:solidFill>
                <a:srgbClr val="000000"/>
              </a:solidFill>
              <a:latin typeface="Nunito Sans Regular"/>
            </a:endParaRPr>
          </a:p>
        </p:txBody>
      </p:sp>
      <p:sp>
        <p:nvSpPr>
          <p:cNvPr id="7" name="TextBox 7"/>
          <p:cNvSpPr txBox="1"/>
          <p:nvPr/>
        </p:nvSpPr>
        <p:spPr>
          <a:xfrm>
            <a:off x="10662600" y="2025866"/>
            <a:ext cx="5948999" cy="2462213"/>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000000"/>
                </a:solidFill>
                <a:latin typeface="Nunito Sans Bold"/>
              </a:rPr>
              <a:t>Self</a:t>
            </a:r>
          </a:p>
          <a:p>
            <a:pPr marL="0" lvl="0" indent="0" algn="l">
              <a:lnSpc>
                <a:spcPts val="9600"/>
              </a:lnSpc>
              <a:spcBef>
                <a:spcPct val="0"/>
              </a:spcBef>
            </a:pPr>
            <a:r>
              <a:rPr lang="en-US" sz="8000" dirty="0">
                <a:solidFill>
                  <a:srgbClr val="000000"/>
                </a:solidFill>
                <a:latin typeface="Nunito Sans Bold"/>
              </a:rPr>
              <a:t>Compassion</a:t>
            </a:r>
          </a:p>
        </p:txBody>
      </p:sp>
      <p:pic>
        <p:nvPicPr>
          <p:cNvPr id="14" name="Picture 13" descr="Heart-shaped puzzle missing one piece at the centre">
            <a:extLst>
              <a:ext uri="{FF2B5EF4-FFF2-40B4-BE49-F238E27FC236}">
                <a16:creationId xmlns:a16="http://schemas.microsoft.com/office/drawing/2014/main" id="{A878A345-FCFD-C3F0-83E8-78EBA580F3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888" r="13459"/>
          <a:stretch/>
        </p:blipFill>
        <p:spPr>
          <a:xfrm>
            <a:off x="-1" y="0"/>
            <a:ext cx="9144000" cy="8390497"/>
          </a:xfrm>
          <a:prstGeom prst="rect">
            <a:avLst/>
          </a:prstGeom>
        </p:spPr>
      </p:pic>
      <p:pic>
        <p:nvPicPr>
          <p:cNvPr id="16" name="Graphic 15" descr="Lightbulb with solid fill">
            <a:extLst>
              <a:ext uri="{FF2B5EF4-FFF2-40B4-BE49-F238E27FC236}">
                <a16:creationId xmlns:a16="http://schemas.microsoft.com/office/drawing/2014/main" id="{B5F426A6-FE5C-7BC0-EB9B-326BCD4BD5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8463" y="6819900"/>
            <a:ext cx="764381" cy="7643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0744"/>
          </a:xfrm>
          <a:prstGeom prst="rect">
            <a:avLst/>
          </a:prstGeom>
        </p:spPr>
      </p:pic>
      <p:sp>
        <p:nvSpPr>
          <p:cNvPr id="3" name="TextBox 3"/>
          <p:cNvSpPr txBox="1"/>
          <p:nvPr/>
        </p:nvSpPr>
        <p:spPr>
          <a:xfrm>
            <a:off x="914400" y="1099161"/>
            <a:ext cx="16383000" cy="1231106"/>
          </a:xfrm>
          <a:prstGeom prst="rect">
            <a:avLst/>
          </a:prstGeom>
        </p:spPr>
        <p:txBody>
          <a:bodyPr wrap="square" lIns="0" tIns="0" rIns="0" bIns="0" rtlCol="0" anchor="t">
            <a:spAutoFit/>
          </a:bodyPr>
          <a:lstStyle/>
          <a:p>
            <a:pPr marL="0" lvl="0" indent="0">
              <a:lnSpc>
                <a:spcPts val="9600"/>
              </a:lnSpc>
              <a:spcBef>
                <a:spcPct val="0"/>
              </a:spcBef>
            </a:pPr>
            <a:r>
              <a:rPr lang="en-US" sz="8000" dirty="0">
                <a:solidFill>
                  <a:srgbClr val="000000"/>
                </a:solidFill>
                <a:latin typeface="Nunito Sans Bold"/>
              </a:rPr>
              <a:t>What’s Your Compassion Score? </a:t>
            </a:r>
          </a:p>
        </p:txBody>
      </p:sp>
      <p:sp>
        <p:nvSpPr>
          <p:cNvPr id="4" name="TextBox 4"/>
          <p:cNvSpPr txBox="1"/>
          <p:nvPr/>
        </p:nvSpPr>
        <p:spPr>
          <a:xfrm>
            <a:off x="2094970" y="5581255"/>
            <a:ext cx="14089277" cy="2127505"/>
          </a:xfrm>
          <a:prstGeom prst="rect">
            <a:avLst/>
          </a:prstGeom>
        </p:spPr>
        <p:txBody>
          <a:bodyPr lIns="0" tIns="0" rIns="0" bIns="0" rtlCol="0" anchor="t">
            <a:spAutoFit/>
          </a:bodyPr>
          <a:lstStyle/>
          <a:p>
            <a:pPr marL="0" lvl="0" indent="0" algn="l">
              <a:lnSpc>
                <a:spcPts val="4199"/>
              </a:lnSpc>
              <a:spcBef>
                <a:spcPct val="0"/>
              </a:spcBef>
            </a:pPr>
            <a:r>
              <a:rPr lang="en-US" sz="2799" u="none" dirty="0">
                <a:solidFill>
                  <a:srgbClr val="000000"/>
                </a:solidFill>
                <a:latin typeface="Nunito Sans Regular"/>
              </a:rPr>
              <a:t>To have compassion you need to understand when someone is suffering. </a:t>
            </a:r>
          </a:p>
          <a:p>
            <a:pPr marL="0" lvl="0" indent="0" algn="l">
              <a:lnSpc>
                <a:spcPts val="4199"/>
              </a:lnSpc>
              <a:spcBef>
                <a:spcPct val="0"/>
              </a:spcBef>
            </a:pPr>
            <a:endParaRPr lang="en-US" sz="2799" dirty="0">
              <a:solidFill>
                <a:srgbClr val="000000"/>
              </a:solidFill>
              <a:latin typeface="Nunito Sans Regular"/>
            </a:endParaRPr>
          </a:p>
          <a:p>
            <a:pPr marL="0" lvl="0" indent="0" algn="l">
              <a:lnSpc>
                <a:spcPts val="4199"/>
              </a:lnSpc>
              <a:spcBef>
                <a:spcPct val="0"/>
              </a:spcBef>
            </a:pPr>
            <a:r>
              <a:rPr lang="en-US" sz="2799" dirty="0">
                <a:solidFill>
                  <a:srgbClr val="000000"/>
                </a:solidFill>
                <a:latin typeface="Nunito Sans Regular"/>
              </a:rPr>
              <a:t>To have self-compassion, you have to look within and see the areas where you may have negative self-talk</a:t>
            </a:r>
          </a:p>
        </p:txBody>
      </p:sp>
      <p:pic>
        <p:nvPicPr>
          <p:cNvPr id="6" name="Picture 5" descr="Paper hearts on a string">
            <a:extLst>
              <a:ext uri="{FF2B5EF4-FFF2-40B4-BE49-F238E27FC236}">
                <a16:creationId xmlns:a16="http://schemas.microsoft.com/office/drawing/2014/main" id="{22C2BB5A-74E9-EC59-88B6-22553F114558}"/>
              </a:ext>
            </a:extLst>
          </p:cNvPr>
          <p:cNvPicPr>
            <a:picLocks noChangeAspect="1"/>
          </p:cNvPicPr>
          <p:nvPr/>
        </p:nvPicPr>
        <p:blipFill rotWithShape="1">
          <a:blip r:embed="rId4">
            <a:extLst>
              <a:ext uri="{28A0092B-C50C-407E-A947-70E740481C1C}">
                <a14:useLocalDpi xmlns:a14="http://schemas.microsoft.com/office/drawing/2010/main" val="0"/>
              </a:ext>
            </a:extLst>
          </a:blip>
          <a:srcRect t="10891" r="1097" b="30555"/>
          <a:stretch/>
        </p:blipFill>
        <p:spPr>
          <a:xfrm>
            <a:off x="0" y="2768021"/>
            <a:ext cx="18135600" cy="19377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3" name="TextBox 3"/>
          <p:cNvSpPr txBox="1"/>
          <p:nvPr/>
        </p:nvSpPr>
        <p:spPr>
          <a:xfrm>
            <a:off x="1853084" y="1782817"/>
            <a:ext cx="6376516" cy="4924425"/>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000000"/>
                </a:solidFill>
                <a:latin typeface="Nunito Sans Bold"/>
              </a:rPr>
              <a:t>Why is </a:t>
            </a:r>
          </a:p>
          <a:p>
            <a:pPr marL="0" lvl="0" indent="0" algn="l">
              <a:lnSpc>
                <a:spcPts val="9600"/>
              </a:lnSpc>
              <a:spcBef>
                <a:spcPct val="0"/>
              </a:spcBef>
            </a:pPr>
            <a:r>
              <a:rPr lang="en-US" sz="8000" dirty="0">
                <a:solidFill>
                  <a:srgbClr val="000000"/>
                </a:solidFill>
                <a:latin typeface="Nunito Sans Bold"/>
              </a:rPr>
              <a:t>Self</a:t>
            </a:r>
          </a:p>
          <a:p>
            <a:pPr marL="0" lvl="0" indent="0" algn="l">
              <a:lnSpc>
                <a:spcPts val="9600"/>
              </a:lnSpc>
              <a:spcBef>
                <a:spcPct val="0"/>
              </a:spcBef>
            </a:pPr>
            <a:r>
              <a:rPr lang="en-US" sz="8000" dirty="0">
                <a:solidFill>
                  <a:srgbClr val="000000"/>
                </a:solidFill>
                <a:latin typeface="Nunito Sans Bold"/>
              </a:rPr>
              <a:t>Compassion</a:t>
            </a:r>
          </a:p>
          <a:p>
            <a:pPr marL="0" lvl="0" indent="0" algn="l">
              <a:lnSpc>
                <a:spcPts val="9600"/>
              </a:lnSpc>
              <a:spcBef>
                <a:spcPct val="0"/>
              </a:spcBef>
            </a:pPr>
            <a:r>
              <a:rPr lang="en-US" sz="8000" dirty="0">
                <a:solidFill>
                  <a:srgbClr val="000000"/>
                </a:solidFill>
                <a:latin typeface="Nunito Sans Bold"/>
              </a:rPr>
              <a:t>Important?</a:t>
            </a:r>
          </a:p>
        </p:txBody>
      </p:sp>
      <p:sp>
        <p:nvSpPr>
          <p:cNvPr id="4" name="TextBox 4"/>
          <p:cNvSpPr txBox="1"/>
          <p:nvPr/>
        </p:nvSpPr>
        <p:spPr>
          <a:xfrm>
            <a:off x="8459422" y="1900155"/>
            <a:ext cx="7354741" cy="654025"/>
          </a:xfrm>
          <a:prstGeom prst="rect">
            <a:avLst/>
          </a:prstGeom>
        </p:spPr>
        <p:txBody>
          <a:bodyPr lIns="0" tIns="0" rIns="0" bIns="0" rtlCol="0" anchor="t">
            <a:spAutoFit/>
          </a:bodyPr>
          <a:lstStyle/>
          <a:p>
            <a:pPr marL="0" lvl="0" indent="0" algn="l">
              <a:lnSpc>
                <a:spcPts val="5199"/>
              </a:lnSpc>
              <a:spcBef>
                <a:spcPct val="0"/>
              </a:spcBef>
            </a:pPr>
            <a:r>
              <a:rPr lang="en-US" sz="3999" u="none" dirty="0">
                <a:solidFill>
                  <a:srgbClr val="000000"/>
                </a:solidFill>
                <a:latin typeface="Nunito Sans Regular Bold"/>
              </a:rPr>
              <a:t>Lower Stress</a:t>
            </a:r>
          </a:p>
        </p:txBody>
      </p:sp>
      <p:sp>
        <p:nvSpPr>
          <p:cNvPr id="5" name="TextBox 5"/>
          <p:cNvSpPr txBox="1"/>
          <p:nvPr/>
        </p:nvSpPr>
        <p:spPr>
          <a:xfrm>
            <a:off x="8459422" y="2670816"/>
            <a:ext cx="8352502" cy="798937"/>
          </a:xfrm>
          <a:prstGeom prst="rect">
            <a:avLst/>
          </a:prstGeom>
        </p:spPr>
        <p:txBody>
          <a:bodyPr lIns="0" tIns="0" rIns="0" bIns="0" rtlCol="0" anchor="t">
            <a:spAutoFit/>
          </a:bodyPr>
          <a:lstStyle/>
          <a:p>
            <a:pPr marL="0" lvl="0" indent="0" algn="l">
              <a:lnSpc>
                <a:spcPts val="3150"/>
              </a:lnSpc>
              <a:spcBef>
                <a:spcPct val="0"/>
              </a:spcBef>
            </a:pPr>
            <a:r>
              <a:rPr lang="en-US" sz="2100" dirty="0">
                <a:solidFill>
                  <a:srgbClr val="000000"/>
                </a:solidFill>
                <a:latin typeface="Nunito Sans Regular"/>
              </a:rPr>
              <a:t>You may experience increased self worth. Levels of stress, anxiety, and depression are also reduced when practicing self-compassion. </a:t>
            </a:r>
          </a:p>
        </p:txBody>
      </p:sp>
      <p:sp>
        <p:nvSpPr>
          <p:cNvPr id="6" name="TextBox 6"/>
          <p:cNvSpPr txBox="1"/>
          <p:nvPr/>
        </p:nvSpPr>
        <p:spPr>
          <a:xfrm>
            <a:off x="8459422" y="4355262"/>
            <a:ext cx="7354741" cy="654025"/>
          </a:xfrm>
          <a:prstGeom prst="rect">
            <a:avLst/>
          </a:prstGeom>
        </p:spPr>
        <p:txBody>
          <a:bodyPr lIns="0" tIns="0" rIns="0" bIns="0" rtlCol="0" anchor="t">
            <a:spAutoFit/>
          </a:bodyPr>
          <a:lstStyle/>
          <a:p>
            <a:pPr marL="0" lvl="0" indent="0" algn="l">
              <a:lnSpc>
                <a:spcPts val="5199"/>
              </a:lnSpc>
              <a:spcBef>
                <a:spcPct val="0"/>
              </a:spcBef>
            </a:pPr>
            <a:r>
              <a:rPr lang="en-US" sz="3999" u="none">
                <a:solidFill>
                  <a:srgbClr val="000000"/>
                </a:solidFill>
                <a:latin typeface="Nunito Sans Regular Bold"/>
              </a:rPr>
              <a:t>Greater Sense of Purpose</a:t>
            </a:r>
          </a:p>
        </p:txBody>
      </p:sp>
      <p:sp>
        <p:nvSpPr>
          <p:cNvPr id="7" name="TextBox 7"/>
          <p:cNvSpPr txBox="1"/>
          <p:nvPr/>
        </p:nvSpPr>
        <p:spPr>
          <a:xfrm>
            <a:off x="8459422" y="5125923"/>
            <a:ext cx="8352502" cy="798937"/>
          </a:xfrm>
          <a:prstGeom prst="rect">
            <a:avLst/>
          </a:prstGeom>
        </p:spPr>
        <p:txBody>
          <a:bodyPr lIns="0" tIns="0" rIns="0" bIns="0" rtlCol="0" anchor="t">
            <a:spAutoFit/>
          </a:bodyPr>
          <a:lstStyle/>
          <a:p>
            <a:pPr marL="0" lvl="0" indent="0" algn="l">
              <a:lnSpc>
                <a:spcPts val="3150"/>
              </a:lnSpc>
              <a:spcBef>
                <a:spcPct val="0"/>
              </a:spcBef>
            </a:pPr>
            <a:r>
              <a:rPr lang="en-US" sz="2100" dirty="0">
                <a:solidFill>
                  <a:srgbClr val="000000"/>
                </a:solidFill>
                <a:latin typeface="Nunito Sans Regular"/>
              </a:rPr>
              <a:t>Motivation and happiness are improved with self-compassion. Self compassion also helps create resiliency and improve mindfulness. </a:t>
            </a:r>
          </a:p>
        </p:txBody>
      </p:sp>
      <p:sp>
        <p:nvSpPr>
          <p:cNvPr id="8" name="TextBox 8"/>
          <p:cNvSpPr txBox="1"/>
          <p:nvPr/>
        </p:nvSpPr>
        <p:spPr>
          <a:xfrm>
            <a:off x="8459422" y="6810369"/>
            <a:ext cx="7354741" cy="654025"/>
          </a:xfrm>
          <a:prstGeom prst="rect">
            <a:avLst/>
          </a:prstGeom>
        </p:spPr>
        <p:txBody>
          <a:bodyPr lIns="0" tIns="0" rIns="0" bIns="0" rtlCol="0" anchor="t">
            <a:spAutoFit/>
          </a:bodyPr>
          <a:lstStyle/>
          <a:p>
            <a:pPr marL="0" lvl="0" indent="0" algn="l">
              <a:lnSpc>
                <a:spcPts val="5199"/>
              </a:lnSpc>
              <a:spcBef>
                <a:spcPct val="0"/>
              </a:spcBef>
            </a:pPr>
            <a:r>
              <a:rPr lang="en-US" sz="3999" u="none">
                <a:solidFill>
                  <a:srgbClr val="000000"/>
                </a:solidFill>
                <a:latin typeface="Nunito Sans Regular Bold"/>
              </a:rPr>
              <a:t>More Fulfilling Relationships</a:t>
            </a:r>
          </a:p>
        </p:txBody>
      </p:sp>
      <p:sp>
        <p:nvSpPr>
          <p:cNvPr id="9" name="TextBox 9"/>
          <p:cNvSpPr txBox="1"/>
          <p:nvPr/>
        </p:nvSpPr>
        <p:spPr>
          <a:xfrm>
            <a:off x="8459422" y="7581030"/>
            <a:ext cx="8352502" cy="1209305"/>
          </a:xfrm>
          <a:prstGeom prst="rect">
            <a:avLst/>
          </a:prstGeom>
        </p:spPr>
        <p:txBody>
          <a:bodyPr lIns="0" tIns="0" rIns="0" bIns="0" rtlCol="0" anchor="t">
            <a:spAutoFit/>
          </a:bodyPr>
          <a:lstStyle/>
          <a:p>
            <a:pPr marL="0" lvl="0" indent="0" algn="l">
              <a:lnSpc>
                <a:spcPts val="3150"/>
              </a:lnSpc>
              <a:spcBef>
                <a:spcPct val="0"/>
              </a:spcBef>
            </a:pPr>
            <a:r>
              <a:rPr lang="en-US" sz="2100" dirty="0">
                <a:solidFill>
                  <a:srgbClr val="000000"/>
                </a:solidFill>
                <a:latin typeface="Nunito Sans Regular"/>
              </a:rPr>
              <a:t>You can show up differently for others when you have a solid base of happiness for yourself. Your capacity for compassion grows beyond your own needs.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3" name="TextBox 3"/>
          <p:cNvSpPr txBox="1"/>
          <p:nvPr/>
        </p:nvSpPr>
        <p:spPr>
          <a:xfrm>
            <a:off x="1904967" y="4525263"/>
            <a:ext cx="5532090" cy="3743332"/>
          </a:xfrm>
          <a:prstGeom prst="rect">
            <a:avLst/>
          </a:prstGeom>
        </p:spPr>
        <p:txBody>
          <a:bodyPr lIns="0" tIns="0" rIns="0" bIns="0" rtlCol="0" anchor="t">
            <a:spAutoFit/>
          </a:bodyPr>
          <a:lstStyle/>
          <a:p>
            <a:pPr marL="0" lvl="0" indent="0" algn="l">
              <a:lnSpc>
                <a:spcPts val="4199"/>
              </a:lnSpc>
              <a:spcBef>
                <a:spcPct val="0"/>
              </a:spcBef>
            </a:pPr>
            <a:r>
              <a:rPr lang="en-US" sz="2799" dirty="0">
                <a:solidFill>
                  <a:srgbClr val="000000"/>
                </a:solidFill>
                <a:latin typeface="Nunito Sans Regular"/>
              </a:rPr>
              <a:t>Are you open to looking at the areas where you need compassion? </a:t>
            </a:r>
          </a:p>
          <a:p>
            <a:pPr marL="0" lvl="0" indent="0" algn="l">
              <a:lnSpc>
                <a:spcPts val="4199"/>
              </a:lnSpc>
              <a:spcBef>
                <a:spcPct val="0"/>
              </a:spcBef>
            </a:pPr>
            <a:endParaRPr lang="en-US" sz="2799" dirty="0">
              <a:solidFill>
                <a:srgbClr val="000000"/>
              </a:solidFill>
              <a:latin typeface="Nunito Sans Regular"/>
            </a:endParaRPr>
          </a:p>
          <a:p>
            <a:pPr marL="0" lvl="0" indent="0" algn="l">
              <a:lnSpc>
                <a:spcPts val="4199"/>
              </a:lnSpc>
              <a:spcBef>
                <a:spcPct val="0"/>
              </a:spcBef>
            </a:pPr>
            <a:r>
              <a:rPr lang="en-US" sz="2799" dirty="0">
                <a:solidFill>
                  <a:srgbClr val="000000"/>
                </a:solidFill>
                <a:latin typeface="Nunito Sans Regular"/>
              </a:rPr>
              <a:t>Start to silence your inner critic. Show compassion to that voice and start a new storyline. </a:t>
            </a:r>
          </a:p>
        </p:txBody>
      </p:sp>
      <p:sp>
        <p:nvSpPr>
          <p:cNvPr id="4" name="TextBox 4"/>
          <p:cNvSpPr txBox="1"/>
          <p:nvPr/>
        </p:nvSpPr>
        <p:spPr>
          <a:xfrm>
            <a:off x="609600" y="419100"/>
            <a:ext cx="10502585" cy="3693319"/>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000000"/>
                </a:solidFill>
                <a:latin typeface="Nunito Sans Bold"/>
              </a:rPr>
              <a:t>How can I build compassion for myself? </a:t>
            </a:r>
          </a:p>
        </p:txBody>
      </p:sp>
      <p:pic>
        <p:nvPicPr>
          <p:cNvPr id="7" name="Picture 7"/>
          <p:cNvPicPr>
            <a:picLocks noChangeAspect="1"/>
          </p:cNvPicPr>
          <p:nvPr/>
        </p:nvPicPr>
        <p:blipFill>
          <a:blip r:embed="rId4"/>
          <a:srcRect/>
          <a:stretch>
            <a:fillRect/>
          </a:stretch>
        </p:blipFill>
        <p:spPr>
          <a:xfrm rot="-5400000">
            <a:off x="4075509" y="5068491"/>
            <a:ext cx="10287000" cy="150019"/>
          </a:xfrm>
          <a:prstGeom prst="rect">
            <a:avLst/>
          </a:prstGeom>
        </p:spPr>
      </p:pic>
      <p:pic>
        <p:nvPicPr>
          <p:cNvPr id="12" name="Picture 11" descr="A sand sculpture on a beach&#10;&#10;Description automatically generated with medium confidence">
            <a:extLst>
              <a:ext uri="{FF2B5EF4-FFF2-40B4-BE49-F238E27FC236}">
                <a16:creationId xmlns:a16="http://schemas.microsoft.com/office/drawing/2014/main" id="{6E3660EC-6AA4-F7DF-9A83-B12BA3C01F86}"/>
              </a:ext>
            </a:extLst>
          </p:cNvPr>
          <p:cNvPicPr>
            <a:picLocks noChangeAspect="1"/>
          </p:cNvPicPr>
          <p:nvPr/>
        </p:nvPicPr>
        <p:blipFill rotWithShape="1">
          <a:blip r:embed="rId5">
            <a:extLst>
              <a:ext uri="{28A0092B-C50C-407E-A947-70E740481C1C}">
                <a14:useLocalDpi xmlns:a14="http://schemas.microsoft.com/office/drawing/2010/main" val="0"/>
              </a:ext>
            </a:extLst>
          </a:blip>
          <a:srcRect l="22182" t="16667" r="13304" b="9569"/>
          <a:stretch/>
        </p:blipFill>
        <p:spPr>
          <a:xfrm>
            <a:off x="9294019" y="1104900"/>
            <a:ext cx="8841581" cy="75881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3" name="TextBox 3"/>
          <p:cNvSpPr txBox="1"/>
          <p:nvPr/>
        </p:nvSpPr>
        <p:spPr>
          <a:xfrm>
            <a:off x="1904967" y="4302916"/>
            <a:ext cx="5532090" cy="4281941"/>
          </a:xfrm>
          <a:prstGeom prst="rect">
            <a:avLst/>
          </a:prstGeom>
        </p:spPr>
        <p:txBody>
          <a:bodyPr lIns="0" tIns="0" rIns="0" bIns="0" rtlCol="0" anchor="t">
            <a:spAutoFit/>
          </a:bodyPr>
          <a:lstStyle/>
          <a:p>
            <a:pPr marL="0" lvl="0" indent="0" algn="l">
              <a:lnSpc>
                <a:spcPts val="4199"/>
              </a:lnSpc>
              <a:spcBef>
                <a:spcPct val="0"/>
              </a:spcBef>
            </a:pPr>
            <a:r>
              <a:rPr lang="en-US" sz="2799" dirty="0">
                <a:solidFill>
                  <a:srgbClr val="000000"/>
                </a:solidFill>
                <a:latin typeface="Nunito Sans Regular"/>
              </a:rPr>
              <a:t>When we provide compassion, we move from empathy to deeper understanding. </a:t>
            </a:r>
          </a:p>
          <a:p>
            <a:pPr marL="0" lvl="0" indent="0" algn="l">
              <a:lnSpc>
                <a:spcPts val="4199"/>
              </a:lnSpc>
              <a:spcBef>
                <a:spcPct val="0"/>
              </a:spcBef>
            </a:pPr>
            <a:endParaRPr lang="en-US" sz="2799" dirty="0">
              <a:solidFill>
                <a:srgbClr val="000000"/>
              </a:solidFill>
              <a:latin typeface="Nunito Sans Regular"/>
            </a:endParaRPr>
          </a:p>
          <a:p>
            <a:pPr marL="0" lvl="0" indent="0" algn="l">
              <a:lnSpc>
                <a:spcPts val="4199"/>
              </a:lnSpc>
              <a:spcBef>
                <a:spcPct val="0"/>
              </a:spcBef>
            </a:pPr>
            <a:r>
              <a:rPr lang="en-US" sz="2799" dirty="0">
                <a:solidFill>
                  <a:srgbClr val="000000"/>
                </a:solidFill>
                <a:latin typeface="Nunito Sans Regular"/>
              </a:rPr>
              <a:t>Listening, letting go of pride, and ceasing judgement. Acceptance, forgiveness, kindness, respect, and support. </a:t>
            </a:r>
          </a:p>
        </p:txBody>
      </p:sp>
      <p:sp>
        <p:nvSpPr>
          <p:cNvPr id="4" name="TextBox 4"/>
          <p:cNvSpPr txBox="1"/>
          <p:nvPr/>
        </p:nvSpPr>
        <p:spPr>
          <a:xfrm>
            <a:off x="609600" y="419100"/>
            <a:ext cx="10502585" cy="3693319"/>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000000"/>
                </a:solidFill>
                <a:latin typeface="Nunito Sans Bold"/>
              </a:rPr>
              <a:t>How can I build compassion for others? </a:t>
            </a:r>
          </a:p>
        </p:txBody>
      </p:sp>
      <p:pic>
        <p:nvPicPr>
          <p:cNvPr id="7" name="Picture 7"/>
          <p:cNvPicPr>
            <a:picLocks noChangeAspect="1"/>
          </p:cNvPicPr>
          <p:nvPr/>
        </p:nvPicPr>
        <p:blipFill>
          <a:blip r:embed="rId4"/>
          <a:srcRect/>
          <a:stretch>
            <a:fillRect/>
          </a:stretch>
        </p:blipFill>
        <p:spPr>
          <a:xfrm rot="-5400000">
            <a:off x="4075509" y="5068491"/>
            <a:ext cx="10287000" cy="150019"/>
          </a:xfrm>
          <a:prstGeom prst="rect">
            <a:avLst/>
          </a:prstGeom>
        </p:spPr>
      </p:pic>
      <p:pic>
        <p:nvPicPr>
          <p:cNvPr id="9" name="Picture 8" descr="A picture containing text, tree, outdoor, bench&#10;&#10;Description automatically generated">
            <a:extLst>
              <a:ext uri="{FF2B5EF4-FFF2-40B4-BE49-F238E27FC236}">
                <a16:creationId xmlns:a16="http://schemas.microsoft.com/office/drawing/2014/main" id="{D8C6692D-ABA7-45AA-BCBA-095E5FE42A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5" t="24075" r="6050" b="9259"/>
          <a:stretch/>
        </p:blipFill>
        <p:spPr>
          <a:xfrm>
            <a:off x="9294019" y="2943064"/>
            <a:ext cx="8841581" cy="4445488"/>
          </a:xfrm>
          <a:prstGeom prst="rect">
            <a:avLst/>
          </a:prstGeom>
        </p:spPr>
      </p:pic>
    </p:spTree>
    <p:extLst>
      <p:ext uri="{BB962C8B-B14F-4D97-AF65-F5344CB8AC3E}">
        <p14:creationId xmlns:p14="http://schemas.microsoft.com/office/powerpoint/2010/main" val="405729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82672"/>
            <a:ext cx="18288000" cy="10280744"/>
          </a:xfrm>
          <a:prstGeom prst="rect">
            <a:avLst/>
          </a:prstGeom>
        </p:spPr>
      </p:pic>
      <p:grpSp>
        <p:nvGrpSpPr>
          <p:cNvPr id="3" name="Group 3"/>
          <p:cNvGrpSpPr/>
          <p:nvPr/>
        </p:nvGrpSpPr>
        <p:grpSpPr>
          <a:xfrm>
            <a:off x="1697320" y="3634332"/>
            <a:ext cx="3388048" cy="4369954"/>
            <a:chOff x="0" y="0"/>
            <a:chExt cx="2623191" cy="3383431"/>
          </a:xfrm>
        </p:grpSpPr>
        <p:sp>
          <p:nvSpPr>
            <p:cNvPr id="4" name="Freeform 4"/>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5" name="TextBox 5"/>
          <p:cNvSpPr txBox="1"/>
          <p:nvPr/>
        </p:nvSpPr>
        <p:spPr>
          <a:xfrm>
            <a:off x="1939144" y="5223044"/>
            <a:ext cx="2904400" cy="1193275"/>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Make time for</a:t>
            </a:r>
          </a:p>
          <a:p>
            <a:pPr marL="0" lvl="0" indent="0" algn="ctr">
              <a:lnSpc>
                <a:spcPts val="4680"/>
              </a:lnSpc>
              <a:spcBef>
                <a:spcPct val="0"/>
              </a:spcBef>
            </a:pPr>
            <a:r>
              <a:rPr lang="en-US" sz="3600" dirty="0">
                <a:solidFill>
                  <a:srgbClr val="FFFFFF"/>
                </a:solidFill>
                <a:latin typeface="Nunito Sans Regular"/>
              </a:rPr>
              <a:t>Mindfulness</a:t>
            </a:r>
          </a:p>
        </p:txBody>
      </p:sp>
      <p:grpSp>
        <p:nvGrpSpPr>
          <p:cNvPr id="6" name="Group 6"/>
          <p:cNvGrpSpPr/>
          <p:nvPr/>
        </p:nvGrpSpPr>
        <p:grpSpPr>
          <a:xfrm>
            <a:off x="5532424" y="3634332"/>
            <a:ext cx="3388048" cy="4369954"/>
            <a:chOff x="0" y="0"/>
            <a:chExt cx="2623191" cy="3383431"/>
          </a:xfrm>
        </p:grpSpPr>
        <p:sp>
          <p:nvSpPr>
            <p:cNvPr id="7" name="Freeform 7"/>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8" name="TextBox 8"/>
          <p:cNvSpPr txBox="1"/>
          <p:nvPr/>
        </p:nvSpPr>
        <p:spPr>
          <a:xfrm>
            <a:off x="5774248" y="5223044"/>
            <a:ext cx="2904400" cy="1193275"/>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Find</a:t>
            </a:r>
          </a:p>
          <a:p>
            <a:pPr marL="0" lvl="0" indent="0" algn="ctr">
              <a:lnSpc>
                <a:spcPts val="4680"/>
              </a:lnSpc>
              <a:spcBef>
                <a:spcPct val="0"/>
              </a:spcBef>
            </a:pPr>
            <a:r>
              <a:rPr lang="en-US" sz="3600" dirty="0">
                <a:solidFill>
                  <a:srgbClr val="FFFFFF"/>
                </a:solidFill>
                <a:latin typeface="Nunito Sans Regular"/>
              </a:rPr>
              <a:t>Forgiveness</a:t>
            </a:r>
          </a:p>
        </p:txBody>
      </p:sp>
      <p:grpSp>
        <p:nvGrpSpPr>
          <p:cNvPr id="9" name="Group 9"/>
          <p:cNvGrpSpPr/>
          <p:nvPr/>
        </p:nvGrpSpPr>
        <p:grpSpPr>
          <a:xfrm>
            <a:off x="9367528" y="3634332"/>
            <a:ext cx="3388048" cy="4369954"/>
            <a:chOff x="0" y="0"/>
            <a:chExt cx="2623191" cy="3383431"/>
          </a:xfrm>
        </p:grpSpPr>
        <p:sp>
          <p:nvSpPr>
            <p:cNvPr id="10" name="Freeform 10"/>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11" name="TextBox 11"/>
          <p:cNvSpPr txBox="1"/>
          <p:nvPr/>
        </p:nvSpPr>
        <p:spPr>
          <a:xfrm>
            <a:off x="9609352" y="5223044"/>
            <a:ext cx="2904400" cy="1796004"/>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Practice Loving-Kindness</a:t>
            </a:r>
          </a:p>
        </p:txBody>
      </p:sp>
      <p:grpSp>
        <p:nvGrpSpPr>
          <p:cNvPr id="12" name="Group 12"/>
          <p:cNvGrpSpPr/>
          <p:nvPr/>
        </p:nvGrpSpPr>
        <p:grpSpPr>
          <a:xfrm>
            <a:off x="13202632" y="3634332"/>
            <a:ext cx="3388048" cy="4369954"/>
            <a:chOff x="0" y="0"/>
            <a:chExt cx="2623191" cy="3383431"/>
          </a:xfrm>
        </p:grpSpPr>
        <p:sp>
          <p:nvSpPr>
            <p:cNvPr id="13" name="Freeform 13"/>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14" name="TextBox 14"/>
          <p:cNvSpPr txBox="1"/>
          <p:nvPr/>
        </p:nvSpPr>
        <p:spPr>
          <a:xfrm>
            <a:off x="13444456" y="5223044"/>
            <a:ext cx="2904400" cy="1193275"/>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Be willing to grow</a:t>
            </a:r>
          </a:p>
        </p:txBody>
      </p:sp>
      <p:sp>
        <p:nvSpPr>
          <p:cNvPr id="15" name="TextBox 15"/>
          <p:cNvSpPr txBox="1"/>
          <p:nvPr/>
        </p:nvSpPr>
        <p:spPr>
          <a:xfrm>
            <a:off x="2096225" y="1583939"/>
            <a:ext cx="14084886" cy="1228725"/>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000000"/>
                </a:solidFill>
                <a:latin typeface="Nunito Sans Bold"/>
              </a:rPr>
              <a:t>Steps for Success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6256"/>
            <a:ext cx="18288000" cy="10280744"/>
          </a:xfrm>
          <a:prstGeom prst="rect">
            <a:avLst/>
          </a:prstGeom>
        </p:spPr>
      </p:pic>
      <p:pic>
        <p:nvPicPr>
          <p:cNvPr id="3" name="Picture 3"/>
          <p:cNvPicPr>
            <a:picLocks noChangeAspect="1"/>
          </p:cNvPicPr>
          <p:nvPr/>
        </p:nvPicPr>
        <p:blipFill>
          <a:blip r:embed="rId3"/>
          <a:srcRect/>
          <a:stretch>
            <a:fillRect/>
          </a:stretch>
        </p:blipFill>
        <p:spPr>
          <a:xfrm>
            <a:off x="5721318" y="2988110"/>
            <a:ext cx="1654060" cy="5968565"/>
          </a:xfrm>
          <a:prstGeom prst="rect">
            <a:avLst/>
          </a:prstGeom>
        </p:spPr>
      </p:pic>
      <p:sp>
        <p:nvSpPr>
          <p:cNvPr id="4" name="TextBox 4"/>
          <p:cNvSpPr txBox="1"/>
          <p:nvPr/>
        </p:nvSpPr>
        <p:spPr>
          <a:xfrm>
            <a:off x="3150840" y="562334"/>
            <a:ext cx="11986320" cy="1892299"/>
          </a:xfrm>
          <a:prstGeom prst="rect">
            <a:avLst/>
          </a:prstGeom>
        </p:spPr>
        <p:txBody>
          <a:bodyPr lIns="0" tIns="0" rIns="0" bIns="0" rtlCol="0" anchor="t">
            <a:spAutoFit/>
          </a:bodyPr>
          <a:lstStyle/>
          <a:p>
            <a:pPr marL="0" lvl="0" indent="0" algn="ctr">
              <a:lnSpc>
                <a:spcPts val="15400"/>
              </a:lnSpc>
              <a:spcBef>
                <a:spcPct val="0"/>
              </a:spcBef>
            </a:pPr>
            <a:r>
              <a:rPr lang="en-US" sz="11000" u="none">
                <a:solidFill>
                  <a:srgbClr val="000000"/>
                </a:solidFill>
                <a:latin typeface="Nunito Sans Bold"/>
              </a:rPr>
              <a:t>Thank you!</a:t>
            </a:r>
          </a:p>
        </p:txBody>
      </p:sp>
      <p:sp>
        <p:nvSpPr>
          <p:cNvPr id="5" name="TextBox 5"/>
          <p:cNvSpPr txBox="1"/>
          <p:nvPr/>
        </p:nvSpPr>
        <p:spPr>
          <a:xfrm>
            <a:off x="7733428" y="3641777"/>
            <a:ext cx="10249772" cy="577017"/>
          </a:xfrm>
          <a:prstGeom prst="rect">
            <a:avLst/>
          </a:prstGeom>
        </p:spPr>
        <p:txBody>
          <a:bodyPr wrap="square" lIns="0" tIns="0" rIns="0" bIns="0" rtlCol="0" anchor="t">
            <a:spAutoFit/>
          </a:bodyPr>
          <a:lstStyle/>
          <a:p>
            <a:pPr lvl="0">
              <a:lnSpc>
                <a:spcPts val="4399"/>
              </a:lnSpc>
              <a:spcBef>
                <a:spcPct val="0"/>
              </a:spcBef>
            </a:pPr>
            <a:r>
              <a:rPr lang="en-US" sz="3999" dirty="0" err="1">
                <a:solidFill>
                  <a:srgbClr val="000000"/>
                </a:solidFill>
                <a:latin typeface="Nunito Sans Regular"/>
              </a:rPr>
              <a:t>www.instagram.com</a:t>
            </a:r>
            <a:r>
              <a:rPr lang="en-US" sz="3999" dirty="0">
                <a:solidFill>
                  <a:srgbClr val="000000"/>
                </a:solidFill>
                <a:latin typeface="Nunito Sans Regular"/>
              </a:rPr>
              <a:t>/</a:t>
            </a:r>
            <a:r>
              <a:rPr lang="en-US" sz="3999" dirty="0" err="1">
                <a:solidFill>
                  <a:srgbClr val="000000"/>
                </a:solidFill>
                <a:latin typeface="Nunito Sans Regular"/>
              </a:rPr>
              <a:t>drcassandraleclair</a:t>
            </a:r>
            <a:r>
              <a:rPr lang="en-US" sz="3999" dirty="0">
                <a:solidFill>
                  <a:srgbClr val="000000"/>
                </a:solidFill>
                <a:latin typeface="Nunito Sans Regular"/>
              </a:rPr>
              <a:t>/</a:t>
            </a:r>
            <a:endParaRPr lang="en-US" sz="3999" u="none" dirty="0">
              <a:solidFill>
                <a:srgbClr val="000000"/>
              </a:solidFill>
              <a:latin typeface="Nunito Sans Regular"/>
            </a:endParaRPr>
          </a:p>
        </p:txBody>
      </p:sp>
      <p:sp>
        <p:nvSpPr>
          <p:cNvPr id="6" name="TextBox 6"/>
          <p:cNvSpPr txBox="1"/>
          <p:nvPr/>
        </p:nvSpPr>
        <p:spPr>
          <a:xfrm>
            <a:off x="7733428" y="5718392"/>
            <a:ext cx="9525872" cy="577017"/>
          </a:xfrm>
          <a:prstGeom prst="rect">
            <a:avLst/>
          </a:prstGeom>
        </p:spPr>
        <p:txBody>
          <a:bodyPr lIns="0" tIns="0" rIns="0" bIns="0" rtlCol="0" anchor="t">
            <a:spAutoFit/>
          </a:bodyPr>
          <a:lstStyle/>
          <a:p>
            <a:pPr marL="0" lvl="0" indent="0">
              <a:lnSpc>
                <a:spcPts val="4399"/>
              </a:lnSpc>
              <a:spcBef>
                <a:spcPct val="0"/>
              </a:spcBef>
            </a:pPr>
            <a:r>
              <a:rPr lang="en-US" sz="3999" dirty="0" err="1">
                <a:solidFill>
                  <a:srgbClr val="000000"/>
                </a:solidFill>
                <a:latin typeface="Nunito Sans Regular"/>
              </a:rPr>
              <a:t>connect@cassandraleclair.com</a:t>
            </a:r>
            <a:endParaRPr lang="en-US" sz="3999" u="none" dirty="0">
              <a:solidFill>
                <a:srgbClr val="000000"/>
              </a:solidFill>
              <a:latin typeface="Nunito Sans Regular"/>
            </a:endParaRPr>
          </a:p>
        </p:txBody>
      </p:sp>
      <p:sp>
        <p:nvSpPr>
          <p:cNvPr id="7" name="TextBox 7"/>
          <p:cNvSpPr txBox="1"/>
          <p:nvPr/>
        </p:nvSpPr>
        <p:spPr>
          <a:xfrm>
            <a:off x="7733428" y="7954236"/>
            <a:ext cx="9525872" cy="577017"/>
          </a:xfrm>
          <a:prstGeom prst="rect">
            <a:avLst/>
          </a:prstGeom>
        </p:spPr>
        <p:txBody>
          <a:bodyPr lIns="0" tIns="0" rIns="0" bIns="0" rtlCol="0" anchor="t">
            <a:spAutoFit/>
          </a:bodyPr>
          <a:lstStyle/>
          <a:p>
            <a:pPr marL="0" lvl="0" indent="0">
              <a:lnSpc>
                <a:spcPts val="4399"/>
              </a:lnSpc>
              <a:spcBef>
                <a:spcPct val="0"/>
              </a:spcBef>
            </a:pPr>
            <a:r>
              <a:rPr lang="en-US" sz="3999" dirty="0" err="1">
                <a:solidFill>
                  <a:srgbClr val="000000"/>
                </a:solidFill>
                <a:latin typeface="Nunito Sans Regular"/>
              </a:rPr>
              <a:t>www.cassandraleclair.com</a:t>
            </a:r>
            <a:endParaRPr lang="en-US" sz="3999" u="none" dirty="0">
              <a:solidFill>
                <a:srgbClr val="000000"/>
              </a:solidFill>
              <a:latin typeface="Nunito Sans Regul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723B085D707F4098751086DAA04692" ma:contentTypeVersion="12" ma:contentTypeDescription="Create a new document." ma:contentTypeScope="" ma:versionID="dfb368550fef130e96526f9b6fc0724a">
  <xsd:schema xmlns:xsd="http://www.w3.org/2001/XMLSchema" xmlns:xs="http://www.w3.org/2001/XMLSchema" xmlns:p="http://schemas.microsoft.com/office/2006/metadata/properties" xmlns:ns2="a8ff1cec-f116-42eb-8ed1-276a99ace6dc" xmlns:ns3="69d0e476-c6f0-485e-953c-746f1db18c34" targetNamespace="http://schemas.microsoft.com/office/2006/metadata/properties" ma:root="true" ma:fieldsID="ffc94858bcfa27d78862272f3f950724" ns2:_="" ns3:_="">
    <xsd:import namespace="a8ff1cec-f116-42eb-8ed1-276a99ace6dc"/>
    <xsd:import namespace="69d0e476-c6f0-485e-953c-746f1db18c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f1cec-f116-42eb-8ed1-276a99ace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d0e476-c6f0-485e-953c-746f1db18c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57149B-EF79-4A2D-A937-91BF13327F78}"/>
</file>

<file path=customXml/itemProps2.xml><?xml version="1.0" encoding="utf-8"?>
<ds:datastoreItem xmlns:ds="http://schemas.openxmlformats.org/officeDocument/2006/customXml" ds:itemID="{F012B1CC-82BF-48AF-9025-EA56D45CC83B}"/>
</file>

<file path=customXml/itemProps3.xml><?xml version="1.0" encoding="utf-8"?>
<ds:datastoreItem xmlns:ds="http://schemas.openxmlformats.org/officeDocument/2006/customXml" ds:itemID="{97302AA9-610F-4788-8CA7-B9C73DBFD2E9}"/>
</file>

<file path=docProps/app.xml><?xml version="1.0" encoding="utf-8"?>
<Properties xmlns="http://schemas.openxmlformats.org/officeDocument/2006/extended-properties" xmlns:vt="http://schemas.openxmlformats.org/officeDocument/2006/docPropsVTypes">
  <TotalTime>2991</TotalTime>
  <Words>619</Words>
  <Application>Microsoft Office PowerPoint</Application>
  <PresentationFormat>Custom</PresentationFormat>
  <Paragraphs>67</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Nunito Sans Regular</vt:lpstr>
      <vt:lpstr>Nunito Sans Bold</vt:lpstr>
      <vt:lpstr>Calibri</vt:lpstr>
      <vt:lpstr>Nunito Sans Bold Bold</vt:lpstr>
      <vt:lpstr>Arial</vt:lpstr>
      <vt:lpstr>Nunito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SDD PPT Template</dc:title>
  <dc:creator>Williams, Samantha A</dc:creator>
  <cp:lastModifiedBy>Samantha Williams</cp:lastModifiedBy>
  <cp:revision>5</cp:revision>
  <dcterms:created xsi:type="dcterms:W3CDTF">2006-08-16T00:00:00Z</dcterms:created>
  <dcterms:modified xsi:type="dcterms:W3CDTF">2022-05-23T17:04:54Z</dcterms:modified>
  <dc:identifier>DAE_Ts1YMTA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DE165129-4A0E-4052-8294-D72274E0DF9E</vt:lpwstr>
  </property>
  <property fmtid="{D5CDD505-2E9C-101B-9397-08002B2CF9AE}" pid="3" name="ArticulatePath">
    <vt:lpwstr>SDD Self Compassion_LeClair</vt:lpwstr>
  </property>
  <property fmtid="{D5CDD505-2E9C-101B-9397-08002B2CF9AE}" pid="4" name="ContentTypeId">
    <vt:lpwstr>0x0101004D723B085D707F4098751086DAA04692</vt:lpwstr>
  </property>
</Properties>
</file>